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8" r:id="rId5"/>
    <p:sldId id="259" r:id="rId6"/>
    <p:sldId id="261" r:id="rId7"/>
    <p:sldId id="266" r:id="rId8"/>
    <p:sldId id="262" r:id="rId9"/>
    <p:sldId id="260" r:id="rId10"/>
    <p:sldId id="263" r:id="rId11"/>
    <p:sldId id="264" r:id="rId12"/>
    <p:sldId id="286" r:id="rId13"/>
    <p:sldId id="269" r:id="rId14"/>
    <p:sldId id="265" r:id="rId15"/>
    <p:sldId id="270" r:id="rId16"/>
    <p:sldId id="271" r:id="rId17"/>
    <p:sldId id="272" r:id="rId18"/>
    <p:sldId id="295" r:id="rId19"/>
    <p:sldId id="273" r:id="rId20"/>
    <p:sldId id="274" r:id="rId21"/>
    <p:sldId id="275" r:id="rId22"/>
    <p:sldId id="276" r:id="rId23"/>
    <p:sldId id="277" r:id="rId24"/>
    <p:sldId id="278" r:id="rId25"/>
    <p:sldId id="279" r:id="rId26"/>
    <p:sldId id="281" r:id="rId27"/>
    <p:sldId id="282" r:id="rId28"/>
    <p:sldId id="283" r:id="rId29"/>
    <p:sldId id="284" r:id="rId30"/>
    <p:sldId id="288" r:id="rId31"/>
    <p:sldId id="296" r:id="rId32"/>
    <p:sldId id="289" r:id="rId33"/>
    <p:sldId id="280" r:id="rId34"/>
    <p:sldId id="285" r:id="rId35"/>
    <p:sldId id="290" r:id="rId36"/>
    <p:sldId id="291" r:id="rId37"/>
    <p:sldId id="292" r:id="rId38"/>
    <p:sldId id="293" r:id="rId39"/>
    <p:sldId id="29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5832B7B-9252-4385-9706-52FFB2705AD7}">
          <p14:sldIdLst>
            <p14:sldId id="256"/>
            <p14:sldId id="257"/>
            <p14:sldId id="258"/>
            <p14:sldId id="268"/>
            <p14:sldId id="259"/>
            <p14:sldId id="261"/>
            <p14:sldId id="266"/>
            <p14:sldId id="262"/>
            <p14:sldId id="260"/>
            <p14:sldId id="263"/>
            <p14:sldId id="264"/>
            <p14:sldId id="286"/>
            <p14:sldId id="269"/>
            <p14:sldId id="265"/>
            <p14:sldId id="270"/>
            <p14:sldId id="271"/>
            <p14:sldId id="272"/>
            <p14:sldId id="295"/>
            <p14:sldId id="273"/>
            <p14:sldId id="274"/>
            <p14:sldId id="275"/>
            <p14:sldId id="276"/>
            <p14:sldId id="277"/>
            <p14:sldId id="278"/>
            <p14:sldId id="279"/>
            <p14:sldId id="281"/>
            <p14:sldId id="282"/>
            <p14:sldId id="283"/>
            <p14:sldId id="284"/>
            <p14:sldId id="288"/>
            <p14:sldId id="296"/>
            <p14:sldId id="289"/>
            <p14:sldId id="280"/>
            <p14:sldId id="285"/>
            <p14:sldId id="290"/>
            <p14:sldId id="291"/>
            <p14:sldId id="292"/>
            <p14:sldId id="293"/>
            <p14:sldId id="29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4890" autoAdjust="0"/>
    <p:restoredTop sz="94660"/>
  </p:normalViewPr>
  <p:slideViewPr>
    <p:cSldViewPr>
      <p:cViewPr varScale="1">
        <p:scale>
          <a:sx n="71" d="100"/>
          <a:sy n="71" d="100"/>
        </p:scale>
        <p:origin x="-129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FF086-D446-41AA-87A6-25CF69BDEDB9}" type="slidenum">
              <a:rPr lang="en-US" smtClean="0"/>
              <a:pPr/>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FF086-D446-41AA-87A6-25CF69BDEDB9}" type="slidenum">
              <a:rPr lang="en-US" smtClean="0"/>
              <a:pPr/>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7B209D-0E3E-4DAF-B087-2E837270B809}" type="datetimeFigureOut">
              <a:rPr lang="en-US" smtClean="0"/>
              <a:pPr/>
              <a:t>10/13/2010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1FF086-D446-41AA-87A6-25CF69BDEDB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0C7B209D-0E3E-4DAF-B087-2E837270B809}" type="datetimeFigureOut">
              <a:rPr lang="en-US" smtClean="0"/>
              <a:pPr/>
              <a:t>10/13/2010</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9D1FF086-D446-41AA-87A6-25CF69BDEDB9}"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8.xml.rels><?xml version="1.0" encoding="UTF-8" standalone="yes"?>
<Relationships xmlns="http://schemas.openxmlformats.org/package/2006/relationships"><Relationship Id="rId2" Type="http://schemas.openxmlformats.org/officeDocument/2006/relationships/hyperlink" Target="http://www.sorting-algorithms.com/"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US" dirty="0" err="1" smtClean="0"/>
              <a:t>Johnathon</a:t>
            </a:r>
            <a:r>
              <a:rPr lang="en-US" dirty="0" smtClean="0"/>
              <a:t> Schultz</a:t>
            </a:r>
          </a:p>
          <a:p>
            <a:r>
              <a:rPr lang="en-US" dirty="0" smtClean="0"/>
              <a:t>10.13.10</a:t>
            </a:r>
          </a:p>
          <a:p>
            <a:r>
              <a:rPr lang="en-US" dirty="0" smtClean="0"/>
              <a:t>(with excerpts from The Brief, Incomplete and Largely Inaccurate History of Programming Languages)</a:t>
            </a:r>
            <a:endParaRPr lang="en-US" dirty="0"/>
          </a:p>
        </p:txBody>
      </p:sp>
      <p:sp>
        <p:nvSpPr>
          <p:cNvPr id="2" name="Title 1"/>
          <p:cNvSpPr>
            <a:spLocks noGrp="1"/>
          </p:cNvSpPr>
          <p:nvPr>
            <p:ph type="ctrTitle"/>
          </p:nvPr>
        </p:nvSpPr>
        <p:spPr/>
        <p:txBody>
          <a:bodyPr/>
          <a:lstStyle/>
          <a:p>
            <a:r>
              <a:rPr lang="en-US" dirty="0" smtClean="0"/>
              <a:t>CS 2110 Review</a:t>
            </a:r>
            <a:endParaRPr lang="en-US" dirty="0"/>
          </a:p>
        </p:txBody>
      </p:sp>
    </p:spTree>
    <p:extLst>
      <p:ext uri="{BB962C8B-B14F-4D97-AF65-F5344CB8AC3E}">
        <p14:creationId xmlns:p14="http://schemas.microsoft.com/office/powerpoint/2010/main" val="20568157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Typing</a:t>
            </a:r>
            <a:endParaRPr lang="en-US" dirty="0"/>
          </a:p>
        </p:txBody>
      </p:sp>
      <p:sp>
        <p:nvSpPr>
          <p:cNvPr id="3" name="Content Placeholder 2"/>
          <p:cNvSpPr>
            <a:spLocks noGrp="1"/>
          </p:cNvSpPr>
          <p:nvPr>
            <p:ph sz="quarter" idx="13"/>
          </p:nvPr>
        </p:nvSpPr>
        <p:spPr/>
        <p:txBody>
          <a:bodyPr/>
          <a:lstStyle/>
          <a:p>
            <a:r>
              <a:rPr lang="en-US" dirty="0"/>
              <a:t>Suppose type B implements or extends type A</a:t>
            </a:r>
          </a:p>
          <a:p>
            <a:pPr lvl="1"/>
            <a:r>
              <a:rPr lang="en-US" dirty="0"/>
              <a:t>B is a subtype of A; A is a </a:t>
            </a:r>
            <a:r>
              <a:rPr lang="en-US" dirty="0" err="1"/>
              <a:t>supertype</a:t>
            </a:r>
            <a:r>
              <a:rPr lang="en-US" dirty="0"/>
              <a:t> of B</a:t>
            </a:r>
          </a:p>
          <a:p>
            <a:r>
              <a:rPr lang="en-US" dirty="0"/>
              <a:t>Each variable has a static type</a:t>
            </a:r>
          </a:p>
          <a:p>
            <a:pPr lvl="1"/>
            <a:r>
              <a:rPr lang="en-US" dirty="0"/>
              <a:t>List&lt;Integer&gt; x; – List&lt;Integer&gt; is the static </a:t>
            </a:r>
            <a:r>
              <a:rPr lang="en-US" dirty="0" smtClean="0"/>
              <a:t>type</a:t>
            </a:r>
          </a:p>
          <a:p>
            <a:pPr lvl="1"/>
            <a:r>
              <a:rPr lang="en-US" dirty="0" smtClean="0"/>
              <a:t>Note: List&lt;</a:t>
            </a:r>
            <a:r>
              <a:rPr lang="en-US" dirty="0" err="1" smtClean="0"/>
              <a:t>SubtypeOfInteger</a:t>
            </a:r>
            <a:r>
              <a:rPr lang="en-US" dirty="0" smtClean="0"/>
              <a:t>&gt; is not a subtype of List&lt;Integer&gt;</a:t>
            </a:r>
          </a:p>
          <a:p>
            <a:r>
              <a:rPr lang="en-US" dirty="0"/>
              <a:t>Can safely assign x a </a:t>
            </a:r>
            <a:r>
              <a:rPr lang="en-US" dirty="0" smtClean="0"/>
              <a:t>dynamic subtype </a:t>
            </a:r>
            <a:r>
              <a:rPr lang="en-US" dirty="0"/>
              <a:t>of List&lt;Integer&gt;</a:t>
            </a:r>
          </a:p>
          <a:p>
            <a:pPr lvl="1"/>
            <a:r>
              <a:rPr lang="en-US" dirty="0"/>
              <a:t>x = new </a:t>
            </a:r>
            <a:r>
              <a:rPr lang="en-US" dirty="0" err="1"/>
              <a:t>ArrayList</a:t>
            </a:r>
            <a:r>
              <a:rPr lang="en-US" dirty="0"/>
              <a:t>&lt;Integer&gt;;</a:t>
            </a:r>
          </a:p>
          <a:p>
            <a:r>
              <a:rPr lang="en-US" dirty="0"/>
              <a:t> Static type can differ from </a:t>
            </a:r>
            <a:r>
              <a:rPr lang="en-US" dirty="0" smtClean="0"/>
              <a:t>dynamic type </a:t>
            </a:r>
            <a:r>
              <a:rPr lang="en-US" dirty="0"/>
              <a:t>at runtime</a:t>
            </a:r>
          </a:p>
          <a:p>
            <a:pPr lvl="1"/>
            <a:r>
              <a:rPr lang="en-US" dirty="0" smtClean="0"/>
              <a:t>The </a:t>
            </a:r>
            <a:r>
              <a:rPr lang="en-US" dirty="0"/>
              <a:t>dynamic type cannot be an interface</a:t>
            </a:r>
          </a:p>
          <a:p>
            <a:endParaRPr lang="en-US" dirty="0"/>
          </a:p>
        </p:txBody>
      </p:sp>
    </p:spTree>
    <p:extLst>
      <p:ext uri="{BB962C8B-B14F-4D97-AF65-F5344CB8AC3E}">
        <p14:creationId xmlns:p14="http://schemas.microsoft.com/office/powerpoint/2010/main" val="13958885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Typing examples</a:t>
            </a:r>
            <a:endParaRPr lang="en-US" dirty="0"/>
          </a:p>
        </p:txBody>
      </p:sp>
      <p:sp>
        <p:nvSpPr>
          <p:cNvPr id="3" name="Content Placeholder 2"/>
          <p:cNvSpPr>
            <a:spLocks noGrp="1"/>
          </p:cNvSpPr>
          <p:nvPr>
            <p:ph sz="quarter" idx="13"/>
          </p:nvPr>
        </p:nvSpPr>
        <p:spPr/>
        <p:txBody>
          <a:bodyPr/>
          <a:lstStyle/>
          <a:p>
            <a:r>
              <a:rPr lang="en-US" dirty="0"/>
              <a:t>B </a:t>
            </a:r>
            <a:r>
              <a:rPr lang="en-US" dirty="0" err="1"/>
              <a:t>var</a:t>
            </a:r>
            <a:r>
              <a:rPr lang="en-US" dirty="0"/>
              <a:t> = new C();</a:t>
            </a:r>
          </a:p>
          <a:p>
            <a:r>
              <a:rPr lang="en-US" dirty="0"/>
              <a:t>Static type = B</a:t>
            </a:r>
          </a:p>
          <a:p>
            <a:pPr lvl="1"/>
            <a:r>
              <a:rPr lang="en-US" dirty="0"/>
              <a:t>Static type is used when calling fields; i.e. </a:t>
            </a:r>
            <a:r>
              <a:rPr lang="en-US" dirty="0" err="1"/>
              <a:t>var.x</a:t>
            </a:r>
            <a:r>
              <a:rPr lang="en-US" dirty="0"/>
              <a:t> will call the field x in class B</a:t>
            </a:r>
          </a:p>
          <a:p>
            <a:pPr lvl="1"/>
            <a:r>
              <a:rPr lang="en-US" dirty="0"/>
              <a:t>NEVER CHANGES</a:t>
            </a:r>
          </a:p>
          <a:p>
            <a:r>
              <a:rPr lang="en-US" dirty="0"/>
              <a:t>Dynamic type = C</a:t>
            </a:r>
          </a:p>
          <a:p>
            <a:pPr lvl="1"/>
            <a:r>
              <a:rPr lang="en-US" dirty="0"/>
              <a:t>Used when calling methods; i.e. </a:t>
            </a:r>
            <a:r>
              <a:rPr lang="en-US" dirty="0" err="1"/>
              <a:t>var.hello</a:t>
            </a:r>
            <a:r>
              <a:rPr lang="en-US" dirty="0"/>
              <a:t>() will call the method hello() in </a:t>
            </a:r>
            <a:r>
              <a:rPr lang="en-US" dirty="0" smtClean="0"/>
              <a:t>C (not the one in B!)</a:t>
            </a:r>
            <a:endParaRPr lang="en-US" dirty="0"/>
          </a:p>
          <a:p>
            <a:pPr lvl="1"/>
            <a:r>
              <a:rPr lang="en-US" dirty="0"/>
              <a:t>Changed by: </a:t>
            </a:r>
            <a:r>
              <a:rPr lang="en-US" dirty="0" err="1"/>
              <a:t>var</a:t>
            </a:r>
            <a:r>
              <a:rPr lang="en-US" dirty="0"/>
              <a:t> = new B();</a:t>
            </a:r>
          </a:p>
          <a:p>
            <a:pPr lvl="1"/>
            <a:r>
              <a:rPr lang="en-US" dirty="0"/>
              <a:t>Now, the dynamic type is B</a:t>
            </a:r>
          </a:p>
          <a:p>
            <a:pPr lvl="1"/>
            <a:r>
              <a:rPr lang="en-US" dirty="0"/>
              <a:t>Casting: </a:t>
            </a:r>
            <a:r>
              <a:rPr lang="en-US" dirty="0" err="1"/>
              <a:t>var</a:t>
            </a:r>
            <a:r>
              <a:rPr lang="en-US" dirty="0"/>
              <a:t> = (B) </a:t>
            </a:r>
            <a:r>
              <a:rPr lang="en-US" dirty="0" err="1"/>
              <a:t>var</a:t>
            </a:r>
            <a:r>
              <a:rPr lang="en-US" dirty="0"/>
              <a:t> – does not change any type</a:t>
            </a:r>
          </a:p>
          <a:p>
            <a:endParaRPr lang="en-US" dirty="0"/>
          </a:p>
        </p:txBody>
      </p:sp>
    </p:spTree>
    <p:extLst>
      <p:ext uri="{BB962C8B-B14F-4D97-AF65-F5344CB8AC3E}">
        <p14:creationId xmlns:p14="http://schemas.microsoft.com/office/powerpoint/2010/main" val="24587917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miscellaneous</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a++ vs. ++a</a:t>
            </a:r>
          </a:p>
          <a:p>
            <a:pPr lvl="1"/>
            <a:r>
              <a:rPr lang="en-US" dirty="0" smtClean="0"/>
              <a:t>By themselves, equivalent</a:t>
            </a:r>
          </a:p>
          <a:p>
            <a:pPr lvl="1"/>
            <a:r>
              <a:rPr lang="en-US" dirty="0" smtClean="0"/>
              <a:t>But when used in conjunction with other statements:</a:t>
            </a:r>
          </a:p>
          <a:p>
            <a:pPr lvl="2"/>
            <a:r>
              <a:rPr lang="en-US" dirty="0" err="1" smtClean="0"/>
              <a:t>arr</a:t>
            </a:r>
            <a:r>
              <a:rPr lang="en-US" dirty="0" smtClean="0"/>
              <a:t>[a++]: </a:t>
            </a:r>
            <a:r>
              <a:rPr lang="en-US" dirty="0" err="1" smtClean="0"/>
              <a:t>arr</a:t>
            </a:r>
            <a:r>
              <a:rPr lang="en-US" dirty="0" smtClean="0"/>
              <a:t>[a]; a += 1;</a:t>
            </a:r>
          </a:p>
          <a:p>
            <a:pPr lvl="2"/>
            <a:r>
              <a:rPr lang="en-US" dirty="0" err="1" smtClean="0"/>
              <a:t>arr</a:t>
            </a:r>
            <a:r>
              <a:rPr lang="en-US" dirty="0" smtClean="0"/>
              <a:t>[++a]: a += 1; </a:t>
            </a:r>
            <a:r>
              <a:rPr lang="en-US" dirty="0" err="1" smtClean="0"/>
              <a:t>arr</a:t>
            </a:r>
            <a:r>
              <a:rPr lang="en-US" dirty="0" smtClean="0"/>
              <a:t>[a];</a:t>
            </a:r>
          </a:p>
          <a:p>
            <a:r>
              <a:rPr lang="en-US" dirty="0" smtClean="0"/>
              <a:t>Static keyword:</a:t>
            </a:r>
          </a:p>
          <a:p>
            <a:pPr lvl="1"/>
            <a:r>
              <a:rPr lang="en-US" dirty="0" smtClean="0"/>
              <a:t>Associates a given field with the Class instead of a specific instance</a:t>
            </a:r>
          </a:p>
          <a:p>
            <a:r>
              <a:rPr lang="en-US" dirty="0" smtClean="0"/>
              <a:t>Visibility</a:t>
            </a:r>
          </a:p>
          <a:p>
            <a:pPr lvl="1"/>
            <a:r>
              <a:rPr lang="en-US" dirty="0" smtClean="0"/>
              <a:t>Public</a:t>
            </a:r>
          </a:p>
          <a:p>
            <a:pPr lvl="1"/>
            <a:r>
              <a:rPr lang="en-US" dirty="0" smtClean="0"/>
              <a:t>Private </a:t>
            </a:r>
          </a:p>
          <a:p>
            <a:pPr lvl="1"/>
            <a:r>
              <a:rPr lang="en-US" dirty="0" smtClean="0"/>
              <a:t>Protected</a:t>
            </a:r>
          </a:p>
          <a:p>
            <a:endParaRPr lang="en-US" dirty="0"/>
          </a:p>
        </p:txBody>
      </p:sp>
    </p:spTree>
    <p:extLst>
      <p:ext uri="{BB962C8B-B14F-4D97-AF65-F5344CB8AC3E}">
        <p14:creationId xmlns:p14="http://schemas.microsoft.com/office/powerpoint/2010/main" val="30361922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recursion</a:t>
            </a:r>
            <a:endParaRPr lang="en-US" dirty="0"/>
          </a:p>
        </p:txBody>
      </p:sp>
      <p:sp>
        <p:nvSpPr>
          <p:cNvPr id="3" name="Text Placeholder 2"/>
          <p:cNvSpPr>
            <a:spLocks noGrp="1"/>
          </p:cNvSpPr>
          <p:nvPr>
            <p:ph type="body" idx="1"/>
          </p:nvPr>
        </p:nvSpPr>
        <p:spPr>
          <a:xfrm>
            <a:off x="609600" y="2286000"/>
            <a:ext cx="7885113" cy="2676525"/>
          </a:xfrm>
        </p:spPr>
        <p:txBody>
          <a:bodyPr>
            <a:normAutofit/>
          </a:bodyPr>
          <a:lstStyle/>
          <a:p>
            <a:r>
              <a:rPr lang="en-US" dirty="0"/>
              <a:t>1801 - Joseph Marie Jacquard uses punch cards to instruct a loom to weave "hello, world" into a tapestry. </a:t>
            </a:r>
            <a:r>
              <a:rPr lang="en-US" dirty="0" err="1"/>
              <a:t>Redditers</a:t>
            </a:r>
            <a:r>
              <a:rPr lang="en-US" dirty="0"/>
              <a:t> of the time are not impressed due to the lack of tail call recursion, concurrency, or proper capitalization.</a:t>
            </a:r>
            <a:endParaRPr lang="en-US" dirty="0" smtClean="0"/>
          </a:p>
          <a:p>
            <a:r>
              <a:rPr lang="en-US" dirty="0" smtClean="0"/>
              <a:t>1958 </a:t>
            </a:r>
            <a:r>
              <a:rPr lang="en-US" dirty="0"/>
              <a:t>- John McCarthy and Paul Graham invent LISP. Due to high costs caused by a post-war depletion of the strategic parentheses reserve LISP never becomes </a:t>
            </a:r>
            <a:r>
              <a:rPr lang="en-US" dirty="0" smtClean="0"/>
              <a:t>popular [1]. </a:t>
            </a:r>
            <a:r>
              <a:rPr lang="en-US" dirty="0"/>
              <a:t>In spite of its lack of popularity, LISP </a:t>
            </a:r>
            <a:r>
              <a:rPr lang="en-US" dirty="0" smtClean="0"/>
              <a:t>remains </a:t>
            </a:r>
            <a:r>
              <a:rPr lang="en-US" dirty="0"/>
              <a:t>an influential language in </a:t>
            </a:r>
            <a:r>
              <a:rPr lang="en-US" dirty="0" smtClean="0"/>
              <a:t>“key </a:t>
            </a:r>
            <a:r>
              <a:rPr lang="en-US" dirty="0"/>
              <a:t>algorithmic techniques such as recursion and </a:t>
            </a:r>
            <a:r>
              <a:rPr lang="en-US" dirty="0" smtClean="0"/>
              <a:t>condescension” [2].</a:t>
            </a:r>
            <a:endParaRPr lang="en-US" dirty="0"/>
          </a:p>
        </p:txBody>
      </p:sp>
    </p:spTree>
    <p:extLst>
      <p:ext uri="{BB962C8B-B14F-4D97-AF65-F5344CB8AC3E}">
        <p14:creationId xmlns:p14="http://schemas.microsoft.com/office/powerpoint/2010/main" val="19630565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recursion</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i="1" dirty="0" smtClean="0"/>
              <a:t>To understand recursion, you must first understand recursion.</a:t>
            </a:r>
          </a:p>
          <a:p>
            <a:r>
              <a:rPr lang="en-US" dirty="0"/>
              <a:t>A procedure or subroutine whose implementation references itself</a:t>
            </a:r>
          </a:p>
          <a:p>
            <a:r>
              <a:rPr lang="en-US" dirty="0"/>
              <a:t>Examples</a:t>
            </a:r>
          </a:p>
          <a:p>
            <a:pPr lvl="1"/>
            <a:r>
              <a:rPr lang="en-US" dirty="0" smtClean="0"/>
              <a:t>Fibonacci: Fib(n) = Fib(n-1) + Fib(n-2)</a:t>
            </a:r>
            <a:endParaRPr lang="en-US" dirty="0"/>
          </a:p>
          <a:p>
            <a:pPr lvl="1"/>
            <a:r>
              <a:rPr lang="en-US" dirty="0" smtClean="0"/>
              <a:t>Factorial: n! = n * (n-1)!</a:t>
            </a:r>
            <a:endParaRPr lang="en-US" dirty="0"/>
          </a:p>
          <a:p>
            <a:pPr lvl="1"/>
            <a:r>
              <a:rPr lang="en-US" dirty="0"/>
              <a:t>Grammar </a:t>
            </a:r>
            <a:r>
              <a:rPr lang="en-US" dirty="0" smtClean="0"/>
              <a:t>Parsing</a:t>
            </a:r>
          </a:p>
          <a:p>
            <a:r>
              <a:rPr lang="en-US" dirty="0"/>
              <a:t>Must have one or more base cases and a recursive case</a:t>
            </a:r>
          </a:p>
          <a:p>
            <a:pPr lvl="1"/>
            <a:r>
              <a:rPr lang="en-US" dirty="0"/>
              <a:t>You don’t need to know </a:t>
            </a:r>
            <a:r>
              <a:rPr lang="en-US" dirty="0" smtClean="0"/>
              <a:t>proofs by induction </a:t>
            </a:r>
            <a:r>
              <a:rPr lang="en-US" dirty="0"/>
              <a:t>for Prelim 1</a:t>
            </a:r>
          </a:p>
          <a:p>
            <a:r>
              <a:rPr lang="en-US" dirty="0"/>
              <a:t>If a problem asks you to write a recursive method, you must call that method within itself</a:t>
            </a:r>
          </a:p>
          <a:p>
            <a:r>
              <a:rPr lang="en-US" dirty="0"/>
              <a:t>You should know how to run through a recursive method and figure out its output</a:t>
            </a:r>
          </a:p>
          <a:p>
            <a:pPr lvl="1"/>
            <a:r>
              <a:rPr lang="en-US" dirty="0"/>
              <a:t>See </a:t>
            </a:r>
            <a:r>
              <a:rPr lang="en-US" dirty="0" smtClean="0"/>
              <a:t>Recursion.java</a:t>
            </a:r>
            <a:endParaRPr lang="en-US" dirty="0"/>
          </a:p>
          <a:p>
            <a:endParaRPr lang="en-US" dirty="0"/>
          </a:p>
        </p:txBody>
      </p:sp>
    </p:spTree>
    <p:extLst>
      <p:ext uri="{BB962C8B-B14F-4D97-AF65-F5344CB8AC3E}">
        <p14:creationId xmlns:p14="http://schemas.microsoft.com/office/powerpoint/2010/main" val="3700502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Grammars and parsing</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sz="2400" dirty="0"/>
              <a:t>Refer to the following grammar (ignore spaces). &lt;S&gt; is the start symbol of the grammar.  (Note that P </a:t>
            </a:r>
            <a:r>
              <a:rPr lang="en-US" sz="2400" dirty="0">
                <a:cs typeface="Times New Roman"/>
              </a:rPr>
              <a:t>→ a | b is </a:t>
            </a:r>
            <a:r>
              <a:rPr lang="en-US" sz="2400" dirty="0"/>
              <a:t>really two rules, P  </a:t>
            </a:r>
            <a:r>
              <a:rPr lang="en-US" sz="2400" dirty="0">
                <a:cs typeface="Times New Roman"/>
              </a:rPr>
              <a:t>→</a:t>
            </a:r>
            <a:r>
              <a:rPr lang="en-US" sz="2400" dirty="0"/>
              <a:t>  a and P </a:t>
            </a:r>
            <a:r>
              <a:rPr lang="en-US" sz="2400" dirty="0">
                <a:cs typeface="Times New Roman"/>
              </a:rPr>
              <a:t>→</a:t>
            </a:r>
            <a:r>
              <a:rPr lang="en-US" sz="2400" dirty="0"/>
              <a:t> b)</a:t>
            </a:r>
          </a:p>
          <a:p>
            <a:pPr lvl="1"/>
            <a:r>
              <a:rPr lang="en-US" sz="2200" dirty="0"/>
              <a:t>&lt;S&gt; </a:t>
            </a:r>
            <a:r>
              <a:rPr lang="en-US" sz="2200" dirty="0">
                <a:cs typeface="Times New Roman"/>
              </a:rPr>
              <a:t>→</a:t>
            </a:r>
            <a:r>
              <a:rPr lang="en-US" sz="2200" dirty="0"/>
              <a:t> &lt;</a:t>
            </a:r>
            <a:r>
              <a:rPr lang="en-US" sz="2200" dirty="0" err="1"/>
              <a:t>exp</a:t>
            </a:r>
            <a:r>
              <a:rPr lang="en-US" sz="2200" dirty="0"/>
              <a:t>&gt;</a:t>
            </a:r>
          </a:p>
          <a:p>
            <a:pPr lvl="1"/>
            <a:r>
              <a:rPr lang="sv-SE" sz="2200" dirty="0"/>
              <a:t>&lt;exp&gt; </a:t>
            </a:r>
            <a:r>
              <a:rPr lang="en-US" sz="2200" dirty="0">
                <a:cs typeface="Times New Roman"/>
              </a:rPr>
              <a:t>→</a:t>
            </a:r>
            <a:r>
              <a:rPr lang="sv-SE" sz="2200" dirty="0"/>
              <a:t> &lt;int&gt; + &lt;int&gt; | &lt;int&gt; - &lt;med_int&gt; | &lt;int&gt; + &lt;exp&gt;</a:t>
            </a:r>
          </a:p>
          <a:p>
            <a:pPr lvl="1"/>
            <a:r>
              <a:rPr lang="en-US" sz="2200" dirty="0"/>
              <a:t>&lt;</a:t>
            </a:r>
            <a:r>
              <a:rPr lang="en-US" sz="2200" dirty="0" err="1"/>
              <a:t>int</a:t>
            </a:r>
            <a:r>
              <a:rPr lang="en-US" sz="2200" dirty="0"/>
              <a:t>&gt; </a:t>
            </a:r>
            <a:r>
              <a:rPr lang="en-US" sz="2200" dirty="0">
                <a:cs typeface="Times New Roman"/>
              </a:rPr>
              <a:t>→</a:t>
            </a:r>
            <a:r>
              <a:rPr lang="en-US" sz="2200" dirty="0"/>
              <a:t> &lt;</a:t>
            </a:r>
            <a:r>
              <a:rPr lang="en-US" sz="2200" dirty="0" err="1"/>
              <a:t>small_int</a:t>
            </a:r>
            <a:r>
              <a:rPr lang="en-US" sz="2200" dirty="0"/>
              <a:t>&gt; | &lt;</a:t>
            </a:r>
            <a:r>
              <a:rPr lang="en-US" sz="2200" dirty="0" err="1"/>
              <a:t>med_int</a:t>
            </a:r>
            <a:r>
              <a:rPr lang="en-US" sz="2200" dirty="0"/>
              <a:t>&gt; &lt;</a:t>
            </a:r>
            <a:r>
              <a:rPr lang="en-US" sz="2200" dirty="0" err="1"/>
              <a:t>large_int</a:t>
            </a:r>
            <a:r>
              <a:rPr lang="en-US" sz="2200" dirty="0"/>
              <a:t>&gt; | 			&lt;</a:t>
            </a:r>
            <a:r>
              <a:rPr lang="en-US" sz="2200" dirty="0" err="1"/>
              <a:t>small_int</a:t>
            </a:r>
            <a:r>
              <a:rPr lang="en-US" sz="2200" dirty="0"/>
              <a:t>&gt;.&lt;</a:t>
            </a:r>
            <a:r>
              <a:rPr lang="en-US" sz="2200" dirty="0" err="1"/>
              <a:t>large_int</a:t>
            </a:r>
            <a:r>
              <a:rPr lang="en-US" sz="2200" dirty="0"/>
              <a:t>&gt;</a:t>
            </a:r>
          </a:p>
          <a:p>
            <a:pPr lvl="1"/>
            <a:r>
              <a:rPr lang="en-US" sz="2200" dirty="0"/>
              <a:t>&lt;</a:t>
            </a:r>
            <a:r>
              <a:rPr lang="en-US" sz="2200" dirty="0" err="1"/>
              <a:t>large_int</a:t>
            </a:r>
            <a:r>
              <a:rPr lang="en-US" sz="2200" dirty="0"/>
              <a:t>&gt;</a:t>
            </a:r>
            <a:r>
              <a:rPr lang="en-US" sz="2200" dirty="0">
                <a:cs typeface="Times New Roman"/>
              </a:rPr>
              <a:t> → </a:t>
            </a:r>
            <a:r>
              <a:rPr lang="en-US" sz="2200" dirty="0"/>
              <a:t>8 | 9</a:t>
            </a:r>
          </a:p>
          <a:p>
            <a:pPr lvl="1"/>
            <a:r>
              <a:rPr lang="en-US" sz="2200" dirty="0"/>
              <a:t>&lt;</a:t>
            </a:r>
            <a:r>
              <a:rPr lang="en-US" sz="2200" dirty="0" err="1"/>
              <a:t>med_int</a:t>
            </a:r>
            <a:r>
              <a:rPr lang="en-US" sz="2200" dirty="0"/>
              <a:t>&gt; </a:t>
            </a:r>
            <a:r>
              <a:rPr lang="en-US" sz="2200" dirty="0">
                <a:cs typeface="Times New Roman"/>
              </a:rPr>
              <a:t>→</a:t>
            </a:r>
            <a:r>
              <a:rPr lang="en-US" sz="2200" dirty="0"/>
              <a:t> 5 | 6 | 7</a:t>
            </a:r>
          </a:p>
          <a:p>
            <a:pPr lvl="1"/>
            <a:r>
              <a:rPr lang="en-US" sz="2200" dirty="0"/>
              <a:t>&lt;</a:t>
            </a:r>
            <a:r>
              <a:rPr lang="en-US" sz="2200" dirty="0" err="1"/>
              <a:t>small_int</a:t>
            </a:r>
            <a:r>
              <a:rPr lang="en-US" sz="2200" dirty="0"/>
              <a:t>&gt; </a:t>
            </a:r>
            <a:r>
              <a:rPr lang="en-US" sz="2200" dirty="0">
                <a:cs typeface="Times New Roman"/>
              </a:rPr>
              <a:t>→</a:t>
            </a:r>
            <a:r>
              <a:rPr lang="en-US" sz="2200" dirty="0"/>
              <a:t> 0 | 1 | 2 | 3 | 4</a:t>
            </a:r>
          </a:p>
          <a:p>
            <a:pPr marL="274320" lvl="1" indent="-274320">
              <a:buClr>
                <a:schemeClr val="accent3"/>
              </a:buClr>
              <a:buSzPct val="95000"/>
            </a:pPr>
            <a:r>
              <a:rPr lang="en-US" sz="2400" dirty="0"/>
              <a:t>Is “3 + 2.8 – 7” a valid sentence?</a:t>
            </a:r>
          </a:p>
          <a:p>
            <a:endParaRPr lang="en-US" dirty="0"/>
          </a:p>
        </p:txBody>
      </p:sp>
    </p:spTree>
    <p:extLst>
      <p:ext uri="{BB962C8B-B14F-4D97-AF65-F5344CB8AC3E}">
        <p14:creationId xmlns:p14="http://schemas.microsoft.com/office/powerpoint/2010/main" val="19540074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Grammars and parsing</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sz="2400" dirty="0"/>
              <a:t>Refer to the following grammar (ignore spaces). &lt;S&gt; is the start symbol of the grammar.  (Note that P </a:t>
            </a:r>
            <a:r>
              <a:rPr lang="en-US" sz="2400" dirty="0">
                <a:cs typeface="Times New Roman"/>
              </a:rPr>
              <a:t>→ a | b is </a:t>
            </a:r>
            <a:r>
              <a:rPr lang="en-US" sz="2400" dirty="0"/>
              <a:t>really two rules, P  </a:t>
            </a:r>
            <a:r>
              <a:rPr lang="en-US" sz="2400" dirty="0">
                <a:cs typeface="Times New Roman"/>
              </a:rPr>
              <a:t>→</a:t>
            </a:r>
            <a:r>
              <a:rPr lang="en-US" sz="2400" dirty="0"/>
              <a:t>  a and P </a:t>
            </a:r>
            <a:r>
              <a:rPr lang="en-US" sz="2400" dirty="0">
                <a:cs typeface="Times New Roman"/>
              </a:rPr>
              <a:t>→</a:t>
            </a:r>
            <a:r>
              <a:rPr lang="en-US" sz="2400" dirty="0"/>
              <a:t> b)</a:t>
            </a:r>
          </a:p>
          <a:p>
            <a:pPr lvl="1"/>
            <a:r>
              <a:rPr lang="en-US" sz="2200" dirty="0"/>
              <a:t>&lt;S&gt; </a:t>
            </a:r>
            <a:r>
              <a:rPr lang="en-US" sz="2200" dirty="0">
                <a:cs typeface="Times New Roman"/>
              </a:rPr>
              <a:t>→</a:t>
            </a:r>
            <a:r>
              <a:rPr lang="en-US" sz="2200" dirty="0"/>
              <a:t> &lt;</a:t>
            </a:r>
            <a:r>
              <a:rPr lang="en-US" sz="2200" dirty="0" err="1"/>
              <a:t>exp</a:t>
            </a:r>
            <a:r>
              <a:rPr lang="en-US" sz="2200" dirty="0"/>
              <a:t>&gt;</a:t>
            </a:r>
          </a:p>
          <a:p>
            <a:pPr lvl="1"/>
            <a:r>
              <a:rPr lang="sv-SE" sz="2200" dirty="0"/>
              <a:t>&lt;exp&gt; </a:t>
            </a:r>
            <a:r>
              <a:rPr lang="en-US" sz="2200" dirty="0">
                <a:cs typeface="Times New Roman"/>
              </a:rPr>
              <a:t>→</a:t>
            </a:r>
            <a:r>
              <a:rPr lang="sv-SE" sz="2200" dirty="0"/>
              <a:t> &lt;int&gt; + &lt;int&gt; | &lt;int&gt; - &lt;med_int&gt; | &lt;int&gt; + &lt;exp&gt;</a:t>
            </a:r>
          </a:p>
          <a:p>
            <a:pPr lvl="1"/>
            <a:r>
              <a:rPr lang="en-US" sz="2200" dirty="0"/>
              <a:t>&lt;</a:t>
            </a:r>
            <a:r>
              <a:rPr lang="en-US" sz="2200" dirty="0" err="1"/>
              <a:t>int</a:t>
            </a:r>
            <a:r>
              <a:rPr lang="en-US" sz="2200" dirty="0"/>
              <a:t>&gt; </a:t>
            </a:r>
            <a:r>
              <a:rPr lang="en-US" sz="2200" dirty="0">
                <a:cs typeface="Times New Roman"/>
              </a:rPr>
              <a:t>→</a:t>
            </a:r>
            <a:r>
              <a:rPr lang="en-US" sz="2200" dirty="0"/>
              <a:t> &lt;</a:t>
            </a:r>
            <a:r>
              <a:rPr lang="en-US" sz="2200" dirty="0" err="1"/>
              <a:t>small_int</a:t>
            </a:r>
            <a:r>
              <a:rPr lang="en-US" sz="2200" dirty="0"/>
              <a:t>&gt; | &lt;</a:t>
            </a:r>
            <a:r>
              <a:rPr lang="en-US" sz="2200" dirty="0" err="1"/>
              <a:t>med_int</a:t>
            </a:r>
            <a:r>
              <a:rPr lang="en-US" sz="2200" dirty="0"/>
              <a:t>&gt; &lt;</a:t>
            </a:r>
            <a:r>
              <a:rPr lang="en-US" sz="2200" dirty="0" err="1"/>
              <a:t>large_int</a:t>
            </a:r>
            <a:r>
              <a:rPr lang="en-US" sz="2200" dirty="0"/>
              <a:t>&gt; | 			&lt;</a:t>
            </a:r>
            <a:r>
              <a:rPr lang="en-US" sz="2200" dirty="0" err="1"/>
              <a:t>small_int</a:t>
            </a:r>
            <a:r>
              <a:rPr lang="en-US" sz="2200" dirty="0"/>
              <a:t>&gt;.&lt;</a:t>
            </a:r>
            <a:r>
              <a:rPr lang="en-US" sz="2200" dirty="0" err="1"/>
              <a:t>large_int</a:t>
            </a:r>
            <a:r>
              <a:rPr lang="en-US" sz="2200" dirty="0"/>
              <a:t>&gt;</a:t>
            </a:r>
          </a:p>
          <a:p>
            <a:pPr lvl="1"/>
            <a:r>
              <a:rPr lang="en-US" sz="2200" dirty="0"/>
              <a:t>&lt;</a:t>
            </a:r>
            <a:r>
              <a:rPr lang="en-US" sz="2200" dirty="0" err="1"/>
              <a:t>large_int</a:t>
            </a:r>
            <a:r>
              <a:rPr lang="en-US" sz="2200" dirty="0"/>
              <a:t>&gt;</a:t>
            </a:r>
            <a:r>
              <a:rPr lang="en-US" sz="2200" dirty="0">
                <a:cs typeface="Times New Roman"/>
              </a:rPr>
              <a:t> → </a:t>
            </a:r>
            <a:r>
              <a:rPr lang="en-US" sz="2200" dirty="0"/>
              <a:t>8 | 9</a:t>
            </a:r>
          </a:p>
          <a:p>
            <a:pPr lvl="1"/>
            <a:r>
              <a:rPr lang="en-US" sz="2200" dirty="0"/>
              <a:t>&lt;</a:t>
            </a:r>
            <a:r>
              <a:rPr lang="en-US" sz="2200" dirty="0" err="1"/>
              <a:t>med_int</a:t>
            </a:r>
            <a:r>
              <a:rPr lang="en-US" sz="2200" dirty="0"/>
              <a:t>&gt; </a:t>
            </a:r>
            <a:r>
              <a:rPr lang="en-US" sz="2200" dirty="0">
                <a:cs typeface="Times New Roman"/>
              </a:rPr>
              <a:t>→</a:t>
            </a:r>
            <a:r>
              <a:rPr lang="en-US" sz="2200" dirty="0"/>
              <a:t> 5 | 6 | 7</a:t>
            </a:r>
          </a:p>
          <a:p>
            <a:pPr lvl="1"/>
            <a:r>
              <a:rPr lang="en-US" sz="2200" dirty="0"/>
              <a:t>&lt;</a:t>
            </a:r>
            <a:r>
              <a:rPr lang="en-US" sz="2200" dirty="0" err="1"/>
              <a:t>small_int</a:t>
            </a:r>
            <a:r>
              <a:rPr lang="en-US" sz="2200" dirty="0"/>
              <a:t>&gt; </a:t>
            </a:r>
            <a:r>
              <a:rPr lang="en-US" sz="2200" dirty="0">
                <a:cs typeface="Times New Roman"/>
              </a:rPr>
              <a:t>→</a:t>
            </a:r>
            <a:r>
              <a:rPr lang="en-US" sz="2200" dirty="0"/>
              <a:t> 0 | 1 | 2 | 3 | 4</a:t>
            </a:r>
          </a:p>
          <a:p>
            <a:pPr marL="274320" lvl="1" indent="-274320">
              <a:buClr>
                <a:schemeClr val="accent3"/>
              </a:buClr>
              <a:buSzPct val="95000"/>
            </a:pPr>
            <a:r>
              <a:rPr lang="en-US" sz="2400" dirty="0" smtClean="0"/>
              <a:t>Is “30 </a:t>
            </a:r>
            <a:r>
              <a:rPr lang="en-US" sz="2400" dirty="0"/>
              <a:t>+ 0 + 0.99” a valid sentence?</a:t>
            </a:r>
          </a:p>
          <a:p>
            <a:endParaRPr lang="en-US" dirty="0"/>
          </a:p>
        </p:txBody>
      </p:sp>
    </p:spTree>
    <p:extLst>
      <p:ext uri="{BB962C8B-B14F-4D97-AF65-F5344CB8AC3E}">
        <p14:creationId xmlns:p14="http://schemas.microsoft.com/office/powerpoint/2010/main" val="1332601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Grammars and parsing</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sz="2400" dirty="0"/>
              <a:t>Refer to the following grammar (ignore spaces). &lt;S&gt; is the start symbol of the grammar.  (Note that P </a:t>
            </a:r>
            <a:r>
              <a:rPr lang="en-US" sz="2400" dirty="0">
                <a:cs typeface="Times New Roman"/>
              </a:rPr>
              <a:t>→ a | b is </a:t>
            </a:r>
            <a:r>
              <a:rPr lang="en-US" sz="2400" dirty="0"/>
              <a:t>really two rules, P  </a:t>
            </a:r>
            <a:r>
              <a:rPr lang="en-US" sz="2400" dirty="0">
                <a:cs typeface="Times New Roman"/>
              </a:rPr>
              <a:t>→</a:t>
            </a:r>
            <a:r>
              <a:rPr lang="en-US" sz="2400" dirty="0"/>
              <a:t>  a and P </a:t>
            </a:r>
            <a:r>
              <a:rPr lang="en-US" sz="2400" dirty="0">
                <a:cs typeface="Times New Roman"/>
              </a:rPr>
              <a:t>→</a:t>
            </a:r>
            <a:r>
              <a:rPr lang="en-US" sz="2400" dirty="0"/>
              <a:t> b)</a:t>
            </a:r>
          </a:p>
          <a:p>
            <a:pPr lvl="1"/>
            <a:r>
              <a:rPr lang="en-US" sz="2200" dirty="0"/>
              <a:t>&lt;S&gt; </a:t>
            </a:r>
            <a:r>
              <a:rPr lang="en-US" sz="2200" dirty="0">
                <a:cs typeface="Times New Roman"/>
              </a:rPr>
              <a:t>→</a:t>
            </a:r>
            <a:r>
              <a:rPr lang="en-US" sz="2200" dirty="0"/>
              <a:t> &lt;</a:t>
            </a:r>
            <a:r>
              <a:rPr lang="en-US" sz="2200" dirty="0" err="1"/>
              <a:t>exp</a:t>
            </a:r>
            <a:r>
              <a:rPr lang="en-US" sz="2200" dirty="0"/>
              <a:t>&gt;</a:t>
            </a:r>
          </a:p>
          <a:p>
            <a:pPr lvl="1"/>
            <a:r>
              <a:rPr lang="sv-SE" sz="2200" dirty="0"/>
              <a:t>&lt;exp&gt; </a:t>
            </a:r>
            <a:r>
              <a:rPr lang="en-US" sz="2200" dirty="0">
                <a:cs typeface="Times New Roman"/>
              </a:rPr>
              <a:t>→</a:t>
            </a:r>
            <a:r>
              <a:rPr lang="sv-SE" sz="2200" dirty="0"/>
              <a:t> &lt;int&gt; + &lt;int&gt; | &lt;int&gt; - &lt;med_int&gt; | &lt;int&gt; + &lt;exp&gt;</a:t>
            </a:r>
          </a:p>
          <a:p>
            <a:pPr lvl="1"/>
            <a:r>
              <a:rPr lang="en-US" sz="2200" dirty="0"/>
              <a:t>&lt;</a:t>
            </a:r>
            <a:r>
              <a:rPr lang="en-US" sz="2200" dirty="0" err="1"/>
              <a:t>int</a:t>
            </a:r>
            <a:r>
              <a:rPr lang="en-US" sz="2200" dirty="0"/>
              <a:t>&gt; </a:t>
            </a:r>
            <a:r>
              <a:rPr lang="en-US" sz="2200" dirty="0">
                <a:cs typeface="Times New Roman"/>
              </a:rPr>
              <a:t>→</a:t>
            </a:r>
            <a:r>
              <a:rPr lang="en-US" sz="2200" dirty="0"/>
              <a:t> &lt;</a:t>
            </a:r>
            <a:r>
              <a:rPr lang="en-US" sz="2200" dirty="0" err="1"/>
              <a:t>small_int</a:t>
            </a:r>
            <a:r>
              <a:rPr lang="en-US" sz="2200" dirty="0"/>
              <a:t>&gt; | &lt;</a:t>
            </a:r>
            <a:r>
              <a:rPr lang="en-US" sz="2200" dirty="0" err="1"/>
              <a:t>med_int</a:t>
            </a:r>
            <a:r>
              <a:rPr lang="en-US" sz="2200" dirty="0"/>
              <a:t>&gt; &lt;</a:t>
            </a:r>
            <a:r>
              <a:rPr lang="en-US" sz="2200" dirty="0" err="1"/>
              <a:t>large_int</a:t>
            </a:r>
            <a:r>
              <a:rPr lang="en-US" sz="2200" dirty="0"/>
              <a:t>&gt; | 			&lt;</a:t>
            </a:r>
            <a:r>
              <a:rPr lang="en-US" sz="2200" dirty="0" err="1"/>
              <a:t>small_int</a:t>
            </a:r>
            <a:r>
              <a:rPr lang="en-US" sz="2200" dirty="0"/>
              <a:t>&gt;.&lt;</a:t>
            </a:r>
            <a:r>
              <a:rPr lang="en-US" sz="2200" dirty="0" err="1"/>
              <a:t>large_int</a:t>
            </a:r>
            <a:r>
              <a:rPr lang="en-US" sz="2200" dirty="0"/>
              <a:t>&gt;</a:t>
            </a:r>
          </a:p>
          <a:p>
            <a:pPr lvl="1"/>
            <a:r>
              <a:rPr lang="en-US" sz="2200" dirty="0"/>
              <a:t>&lt;</a:t>
            </a:r>
            <a:r>
              <a:rPr lang="en-US" sz="2200" dirty="0" err="1"/>
              <a:t>large_int</a:t>
            </a:r>
            <a:r>
              <a:rPr lang="en-US" sz="2200" dirty="0"/>
              <a:t>&gt;</a:t>
            </a:r>
            <a:r>
              <a:rPr lang="en-US" sz="2200" dirty="0">
                <a:cs typeface="Times New Roman"/>
              </a:rPr>
              <a:t> → </a:t>
            </a:r>
            <a:r>
              <a:rPr lang="en-US" sz="2200" dirty="0"/>
              <a:t>8 | 9</a:t>
            </a:r>
          </a:p>
          <a:p>
            <a:pPr lvl="1"/>
            <a:r>
              <a:rPr lang="en-US" sz="2200" dirty="0"/>
              <a:t>&lt;</a:t>
            </a:r>
            <a:r>
              <a:rPr lang="en-US" sz="2200" dirty="0" err="1"/>
              <a:t>med_int</a:t>
            </a:r>
            <a:r>
              <a:rPr lang="en-US" sz="2200" dirty="0"/>
              <a:t>&gt; </a:t>
            </a:r>
            <a:r>
              <a:rPr lang="en-US" sz="2200" dirty="0">
                <a:cs typeface="Times New Roman"/>
              </a:rPr>
              <a:t>→</a:t>
            </a:r>
            <a:r>
              <a:rPr lang="en-US" sz="2200" dirty="0"/>
              <a:t> 5 | 6 | 7</a:t>
            </a:r>
          </a:p>
          <a:p>
            <a:pPr lvl="1"/>
            <a:r>
              <a:rPr lang="en-US" sz="2200" dirty="0"/>
              <a:t>&lt;</a:t>
            </a:r>
            <a:r>
              <a:rPr lang="en-US" sz="2200" dirty="0" err="1"/>
              <a:t>small_int</a:t>
            </a:r>
            <a:r>
              <a:rPr lang="en-US" sz="2200" dirty="0"/>
              <a:t>&gt; </a:t>
            </a:r>
            <a:r>
              <a:rPr lang="en-US" sz="2200" dirty="0">
                <a:cs typeface="Times New Roman"/>
              </a:rPr>
              <a:t>→</a:t>
            </a:r>
            <a:r>
              <a:rPr lang="en-US" sz="2200" dirty="0"/>
              <a:t> 0 | 1 | 2 | 3 | </a:t>
            </a:r>
            <a:r>
              <a:rPr lang="en-US" sz="2200" dirty="0" smtClean="0"/>
              <a:t>4</a:t>
            </a:r>
          </a:p>
          <a:p>
            <a:r>
              <a:rPr lang="en-US" sz="2400" dirty="0" smtClean="0"/>
              <a:t>Which rule makes the grammar infinite?</a:t>
            </a:r>
            <a:endParaRPr lang="en-US" sz="2400" dirty="0"/>
          </a:p>
          <a:p>
            <a:endParaRPr lang="en-US" dirty="0"/>
          </a:p>
        </p:txBody>
      </p:sp>
    </p:spTree>
    <p:extLst>
      <p:ext uri="{BB962C8B-B14F-4D97-AF65-F5344CB8AC3E}">
        <p14:creationId xmlns:p14="http://schemas.microsoft.com/office/powerpoint/2010/main" val="344804899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Recursive descent parsers</a:t>
            </a:r>
            <a:endParaRPr lang="en-US" dirty="0"/>
          </a:p>
        </p:txBody>
      </p:sp>
      <p:sp>
        <p:nvSpPr>
          <p:cNvPr id="3" name="Content Placeholder 2"/>
          <p:cNvSpPr>
            <a:spLocks noGrp="1"/>
          </p:cNvSpPr>
          <p:nvPr>
            <p:ph sz="quarter" idx="13"/>
          </p:nvPr>
        </p:nvSpPr>
        <p:spPr/>
        <p:txBody>
          <a:bodyPr>
            <a:normAutofit lnSpcReduction="10000"/>
          </a:bodyPr>
          <a:lstStyle/>
          <a:p>
            <a:r>
              <a:rPr lang="en-US" dirty="0" smtClean="0"/>
              <a:t>Recursively parse the data by descending from the top level into smaller and smaller chunks.</a:t>
            </a:r>
          </a:p>
          <a:p>
            <a:r>
              <a:rPr lang="en-US" dirty="0" smtClean="0"/>
              <a:t>Cannot handle all Grammars</a:t>
            </a:r>
          </a:p>
          <a:p>
            <a:pPr lvl="1"/>
            <a:r>
              <a:rPr lang="en-US" dirty="0" smtClean="0"/>
              <a:t>Ex:</a:t>
            </a:r>
            <a:r>
              <a:rPr lang="en-US" sz="1200" dirty="0" smtClean="0"/>
              <a:t> </a:t>
            </a:r>
          </a:p>
          <a:p>
            <a:pPr lvl="2"/>
            <a:r>
              <a:rPr lang="en-US" sz="1800" dirty="0" smtClean="0"/>
              <a:t>S </a:t>
            </a:r>
            <a:r>
              <a:rPr lang="en-US" sz="1800" dirty="0"/>
              <a:t>→ </a:t>
            </a:r>
            <a:r>
              <a:rPr lang="en-US" sz="1800" dirty="0" smtClean="0"/>
              <a:t>b</a:t>
            </a:r>
            <a:endParaRPr lang="en-US" sz="1600" dirty="0"/>
          </a:p>
          <a:p>
            <a:pPr lvl="2"/>
            <a:r>
              <a:rPr lang="en-US" sz="1800" dirty="0" smtClean="0"/>
              <a:t>S </a:t>
            </a:r>
            <a:r>
              <a:rPr lang="en-US" sz="1800" dirty="0"/>
              <a:t>→ </a:t>
            </a:r>
            <a:r>
              <a:rPr lang="en-US" sz="1800" dirty="0" smtClean="0"/>
              <a:t>Sa</a:t>
            </a:r>
          </a:p>
          <a:p>
            <a:r>
              <a:rPr lang="en-US" dirty="0" smtClean="0"/>
              <a:t>Grammar can be rewritten:</a:t>
            </a:r>
          </a:p>
          <a:p>
            <a:pPr lvl="1"/>
            <a:r>
              <a:rPr lang="en-US" sz="1800" dirty="0" smtClean="0"/>
              <a:t>S </a:t>
            </a:r>
            <a:r>
              <a:rPr lang="en-US" sz="1800" dirty="0"/>
              <a:t>→ </a:t>
            </a:r>
            <a:r>
              <a:rPr lang="en-US" sz="1800" dirty="0" smtClean="0"/>
              <a:t>b</a:t>
            </a:r>
          </a:p>
          <a:p>
            <a:pPr lvl="1"/>
            <a:r>
              <a:rPr lang="en-US" sz="1800" dirty="0" smtClean="0"/>
              <a:t>S </a:t>
            </a:r>
            <a:r>
              <a:rPr lang="en-US" sz="1800" dirty="0"/>
              <a:t>→ </a:t>
            </a:r>
            <a:r>
              <a:rPr lang="en-US" sz="1800" dirty="0" err="1" smtClean="0"/>
              <a:t>bA</a:t>
            </a:r>
            <a:endParaRPr lang="en-US" sz="1800" dirty="0"/>
          </a:p>
          <a:p>
            <a:pPr lvl="1"/>
            <a:r>
              <a:rPr lang="en-US" sz="1800" dirty="0" smtClean="0"/>
              <a:t>A</a:t>
            </a:r>
            <a:r>
              <a:rPr lang="en-US" sz="1800" dirty="0"/>
              <a:t>→ </a:t>
            </a:r>
            <a:r>
              <a:rPr lang="en-US" sz="1800" dirty="0" smtClean="0"/>
              <a:t>a</a:t>
            </a:r>
          </a:p>
          <a:p>
            <a:pPr lvl="1"/>
            <a:r>
              <a:rPr lang="en-US" sz="1800" dirty="0" smtClean="0"/>
              <a:t>A </a:t>
            </a:r>
            <a:r>
              <a:rPr lang="en-US" sz="1800" dirty="0"/>
              <a:t>→ </a:t>
            </a:r>
            <a:r>
              <a:rPr lang="en-US" sz="1800" dirty="0" err="1"/>
              <a:t>aA</a:t>
            </a:r>
            <a:endParaRPr lang="en-US" dirty="0" smtClean="0"/>
          </a:p>
          <a:p>
            <a:pPr lvl="2"/>
            <a:endParaRPr lang="en-US" dirty="0"/>
          </a:p>
        </p:txBody>
      </p:sp>
    </p:spTree>
    <p:extLst>
      <p:ext uri="{BB962C8B-B14F-4D97-AF65-F5344CB8AC3E}">
        <p14:creationId xmlns:p14="http://schemas.microsoft.com/office/powerpoint/2010/main" val="245638834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Lists</a:t>
            </a:r>
            <a:endParaRPr lang="en-US" dirty="0"/>
          </a:p>
        </p:txBody>
      </p:sp>
      <p:sp>
        <p:nvSpPr>
          <p:cNvPr id="3" name="Text Placeholder 2"/>
          <p:cNvSpPr>
            <a:spLocks noGrp="1"/>
          </p:cNvSpPr>
          <p:nvPr>
            <p:ph type="body" idx="1"/>
          </p:nvPr>
        </p:nvSpPr>
        <p:spPr>
          <a:xfrm>
            <a:off x="609600" y="2895600"/>
            <a:ext cx="7885113" cy="2066925"/>
          </a:xfrm>
        </p:spPr>
        <p:txBody>
          <a:bodyPr>
            <a:normAutofit/>
          </a:bodyPr>
          <a:lstStyle/>
          <a:p>
            <a:r>
              <a:rPr lang="en-US" dirty="0"/>
              <a:t>1964 - John </a:t>
            </a:r>
            <a:r>
              <a:rPr lang="en-US" dirty="0" err="1"/>
              <a:t>Kemeny</a:t>
            </a:r>
            <a:r>
              <a:rPr lang="en-US" dirty="0"/>
              <a:t> and Thomas Kurtz create BASIC, an unstructured programming language for non-computer scientists.</a:t>
            </a:r>
          </a:p>
          <a:p>
            <a:r>
              <a:rPr lang="en-US" dirty="0"/>
              <a:t>1965 - </a:t>
            </a:r>
            <a:r>
              <a:rPr lang="en-US" dirty="0" err="1"/>
              <a:t>Kemeny</a:t>
            </a:r>
            <a:r>
              <a:rPr lang="en-US" dirty="0"/>
              <a:t> and Kurtz go to 1964.</a:t>
            </a:r>
          </a:p>
          <a:p>
            <a:endParaRPr lang="en-US" dirty="0"/>
          </a:p>
        </p:txBody>
      </p:sp>
    </p:spTree>
    <p:extLst>
      <p:ext uri="{BB962C8B-B14F-4D97-AF65-F5344CB8AC3E}">
        <p14:creationId xmlns:p14="http://schemas.microsoft.com/office/powerpoint/2010/main" val="67312481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z="4000" dirty="0">
                <a:latin typeface="Arial" pitchFamily="34" charset="0"/>
                <a:cs typeface="Arial" pitchFamily="34" charset="0"/>
              </a:rPr>
              <a:t>Prelim </a:t>
            </a:r>
            <a:r>
              <a:rPr lang="en-US" sz="4000" dirty="0" smtClean="0">
                <a:latin typeface="Arial" pitchFamily="34" charset="0"/>
                <a:cs typeface="Arial" pitchFamily="34" charset="0"/>
              </a:rPr>
              <a:t>information</a:t>
            </a:r>
            <a:endParaRPr lang="en-US" sz="4000" dirty="0">
              <a:latin typeface="Arial" pitchFamily="34" charset="0"/>
              <a:cs typeface="Arial" pitchFamily="34" charset="0"/>
            </a:endParaRPr>
          </a:p>
        </p:txBody>
      </p:sp>
      <p:sp>
        <p:nvSpPr>
          <p:cNvPr id="2" name="Content Placeholder 1"/>
          <p:cNvSpPr>
            <a:spLocks noGrp="1"/>
          </p:cNvSpPr>
          <p:nvPr>
            <p:ph sz="quarter" idx="13"/>
          </p:nvPr>
        </p:nvSpPr>
        <p:spPr/>
        <p:txBody>
          <a:bodyPr/>
          <a:lstStyle/>
          <a:p>
            <a:r>
              <a:rPr lang="en-US" sz="2000" dirty="0" smtClean="0">
                <a:latin typeface="Arial" pitchFamily="34" charset="0"/>
                <a:cs typeface="Arial" pitchFamily="34" charset="0"/>
              </a:rPr>
              <a:t>Prelim 1: </a:t>
            </a:r>
            <a:r>
              <a:rPr lang="en-US" sz="2000" dirty="0">
                <a:latin typeface="Arial" pitchFamily="34" charset="0"/>
                <a:cs typeface="Arial" pitchFamily="34" charset="0"/>
              </a:rPr>
              <a:t>TOMORROW at 7:30 PM</a:t>
            </a:r>
          </a:p>
          <a:p>
            <a:pPr lvl="1"/>
            <a:r>
              <a:rPr lang="en-US" sz="2000" dirty="0">
                <a:latin typeface="Arial" pitchFamily="34" charset="0"/>
                <a:cs typeface="Arial" pitchFamily="34" charset="0"/>
              </a:rPr>
              <a:t>Review session – Tonight 7:30 PM, Phillips </a:t>
            </a:r>
            <a:r>
              <a:rPr lang="en-US" sz="2000" dirty="0" smtClean="0">
                <a:latin typeface="Arial" pitchFamily="34" charset="0"/>
                <a:cs typeface="Arial" pitchFamily="34" charset="0"/>
              </a:rPr>
              <a:t>101 (or now?)</a:t>
            </a:r>
          </a:p>
          <a:p>
            <a:r>
              <a:rPr lang="en-US" sz="2000" dirty="0">
                <a:latin typeface="Arial" pitchFamily="34" charset="0"/>
                <a:cs typeface="Arial" pitchFamily="34" charset="0"/>
              </a:rPr>
              <a:t>Things you should do:</a:t>
            </a:r>
          </a:p>
          <a:p>
            <a:pPr lvl="1"/>
            <a:r>
              <a:rPr lang="en-US" sz="2000" dirty="0">
                <a:latin typeface="Arial" pitchFamily="34" charset="0"/>
                <a:cs typeface="Arial" pitchFamily="34" charset="0"/>
              </a:rPr>
              <a:t>Review every practice prelim #1</a:t>
            </a:r>
          </a:p>
          <a:p>
            <a:pPr lvl="1"/>
            <a:r>
              <a:rPr lang="en-US" sz="2000" dirty="0">
                <a:latin typeface="Arial" pitchFamily="34" charset="0"/>
                <a:cs typeface="Arial" pitchFamily="34" charset="0"/>
              </a:rPr>
              <a:t>Review practice finals (ignore questions that cover topics you haven’t learned yet)</a:t>
            </a:r>
          </a:p>
          <a:p>
            <a:pPr lvl="1"/>
            <a:r>
              <a:rPr lang="en-US" sz="2000" dirty="0">
                <a:latin typeface="Arial" pitchFamily="34" charset="0"/>
                <a:cs typeface="Arial" pitchFamily="34" charset="0"/>
              </a:rPr>
              <a:t>Review quizzes</a:t>
            </a:r>
          </a:p>
          <a:p>
            <a:pPr lvl="1"/>
            <a:r>
              <a:rPr lang="en-US" sz="2000" dirty="0">
                <a:latin typeface="Arial" pitchFamily="34" charset="0"/>
                <a:cs typeface="Arial" pitchFamily="34" charset="0"/>
              </a:rPr>
              <a:t>Review lecture slides</a:t>
            </a:r>
          </a:p>
          <a:p>
            <a:endParaRPr lang="en-US" dirty="0"/>
          </a:p>
        </p:txBody>
      </p:sp>
    </p:spTree>
    <p:extLst>
      <p:ext uri="{BB962C8B-B14F-4D97-AF65-F5344CB8AC3E}">
        <p14:creationId xmlns:p14="http://schemas.microsoft.com/office/powerpoint/2010/main" val="211822384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Lists</a:t>
            </a:r>
            <a:endParaRPr lang="en-US" dirty="0"/>
          </a:p>
        </p:txBody>
      </p:sp>
      <p:sp>
        <p:nvSpPr>
          <p:cNvPr id="7" name="Content Placeholder 6"/>
          <p:cNvSpPr>
            <a:spLocks noGrp="1"/>
          </p:cNvSpPr>
          <p:nvPr>
            <p:ph sz="quarter" idx="13"/>
          </p:nvPr>
        </p:nvSpPr>
        <p:spPr/>
        <p:txBody>
          <a:bodyPr/>
          <a:lstStyle/>
          <a:p>
            <a:r>
              <a:rPr lang="en-US" dirty="0"/>
              <a:t>Definition:</a:t>
            </a:r>
          </a:p>
          <a:p>
            <a:pPr lvl="1"/>
            <a:r>
              <a:rPr lang="en-US" dirty="0" smtClean="0"/>
              <a:t>A data structure that contains a sequence of elements such that each element contains a reference to the next element</a:t>
            </a:r>
            <a:endParaRPr lang="en-US" dirty="0"/>
          </a:p>
        </p:txBody>
      </p:sp>
      <p:sp>
        <p:nvSpPr>
          <p:cNvPr id="8" name="Rectangle 7"/>
          <p:cNvSpPr>
            <a:spLocks/>
          </p:cNvSpPr>
          <p:nvPr/>
        </p:nvSpPr>
        <p:spPr bwMode="auto">
          <a:xfrm>
            <a:off x="1060450" y="3048000"/>
            <a:ext cx="7023100" cy="2387600"/>
          </a:xfrm>
          <a:prstGeom prst="rect">
            <a:avLst/>
          </a:prstGeom>
          <a:solidFill>
            <a:schemeClr val="accent1"/>
          </a:solidFill>
          <a:ln w="12700">
            <a:solidFill>
              <a:schemeClr val="tx1"/>
            </a:solidFill>
            <a:miter lim="800000"/>
            <a:headEnd/>
            <a:tailEnd/>
          </a:ln>
        </p:spPr>
        <p:txBody>
          <a:bodyPr lIns="0" tIns="0" rIns="0" bIns="0"/>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ts val="800"/>
              </a:spcBef>
            </a:pPr>
            <a:r>
              <a:rPr lang="en-US" sz="2000" b="1" dirty="0">
                <a:solidFill>
                  <a:srgbClr val="7F0055"/>
                </a:solidFill>
                <a:latin typeface="Courier New" charset="0"/>
                <a:cs typeface="Courier New" charset="0"/>
                <a:sym typeface="Courier New" charset="0"/>
              </a:rPr>
              <a:t>public</a:t>
            </a: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interface</a:t>
            </a:r>
            <a:r>
              <a:rPr lang="en-US" sz="2000" b="1" dirty="0">
                <a:solidFill>
                  <a:schemeClr val="tx1"/>
                </a:solidFill>
                <a:latin typeface="Courier New" charset="0"/>
                <a:cs typeface="Courier New" charset="0"/>
                <a:sym typeface="Courier New" charset="0"/>
              </a:rPr>
              <a:t> List&lt;T&gt; {</a:t>
            </a:r>
          </a:p>
          <a:p>
            <a:pPr>
              <a:spcBef>
                <a:spcPts val="800"/>
              </a:spcBef>
            </a:pP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public</a:t>
            </a: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void</a:t>
            </a:r>
            <a:r>
              <a:rPr lang="en-US" sz="2000" b="1" dirty="0">
                <a:solidFill>
                  <a:schemeClr val="tx1"/>
                </a:solidFill>
                <a:latin typeface="Courier New" charset="0"/>
                <a:cs typeface="Courier New" charset="0"/>
                <a:sym typeface="Courier New" charset="0"/>
              </a:rPr>
              <a:t> insert(T element);</a:t>
            </a:r>
          </a:p>
          <a:p>
            <a:pPr>
              <a:spcBef>
                <a:spcPts val="800"/>
              </a:spcBef>
            </a:pP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public</a:t>
            </a: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void</a:t>
            </a:r>
            <a:r>
              <a:rPr lang="en-US" sz="2000" b="1" dirty="0">
                <a:solidFill>
                  <a:schemeClr val="tx1"/>
                </a:solidFill>
                <a:latin typeface="Courier New" charset="0"/>
                <a:cs typeface="Courier New" charset="0"/>
                <a:sym typeface="Courier New" charset="0"/>
              </a:rPr>
              <a:t> delete(T element);</a:t>
            </a:r>
          </a:p>
          <a:p>
            <a:pPr>
              <a:spcBef>
                <a:spcPts val="800"/>
              </a:spcBef>
            </a:pP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public</a:t>
            </a:r>
            <a:r>
              <a:rPr lang="en-US" sz="2000" b="1" dirty="0">
                <a:solidFill>
                  <a:schemeClr val="tx1"/>
                </a:solidFill>
                <a:latin typeface="Courier New" charset="0"/>
                <a:cs typeface="Courier New" charset="0"/>
                <a:sym typeface="Courier New" charset="0"/>
              </a:rPr>
              <a:t> </a:t>
            </a:r>
            <a:r>
              <a:rPr lang="en-US" sz="2000" b="1" dirty="0" err="1">
                <a:solidFill>
                  <a:srgbClr val="7F0055"/>
                </a:solidFill>
                <a:latin typeface="Courier New" charset="0"/>
                <a:cs typeface="Courier New" charset="0"/>
                <a:sym typeface="Courier New" charset="0"/>
              </a:rPr>
              <a:t>boolean</a:t>
            </a:r>
            <a:r>
              <a:rPr lang="en-US" sz="2000" b="1" dirty="0">
                <a:solidFill>
                  <a:schemeClr val="tx1"/>
                </a:solidFill>
                <a:latin typeface="Courier New" charset="0"/>
                <a:cs typeface="Courier New" charset="0"/>
                <a:sym typeface="Courier New" charset="0"/>
              </a:rPr>
              <a:t> contains(T element);</a:t>
            </a:r>
          </a:p>
          <a:p>
            <a:pPr>
              <a:spcBef>
                <a:spcPts val="800"/>
              </a:spcBef>
            </a:pPr>
            <a:r>
              <a:rPr lang="en-US" sz="2000" b="1" dirty="0">
                <a:solidFill>
                  <a:schemeClr val="tx1"/>
                </a:solidFill>
                <a:latin typeface="Courier New" charset="0"/>
                <a:cs typeface="Courier New" charset="0"/>
                <a:sym typeface="Courier New" charset="0"/>
              </a:rPr>
              <a:t>   </a:t>
            </a:r>
            <a:r>
              <a:rPr lang="en-US" sz="2000" b="1" dirty="0">
                <a:solidFill>
                  <a:srgbClr val="7F0055"/>
                </a:solidFill>
                <a:latin typeface="Courier New" charset="0"/>
                <a:cs typeface="Courier New" charset="0"/>
                <a:sym typeface="Courier New" charset="0"/>
              </a:rPr>
              <a:t>public</a:t>
            </a:r>
            <a:r>
              <a:rPr lang="en-US" sz="2000" b="1" dirty="0">
                <a:solidFill>
                  <a:schemeClr val="tx1"/>
                </a:solidFill>
                <a:latin typeface="Courier New" charset="0"/>
                <a:cs typeface="Courier New" charset="0"/>
                <a:sym typeface="Courier New" charset="0"/>
              </a:rPr>
              <a:t> </a:t>
            </a:r>
            <a:r>
              <a:rPr lang="en-US" sz="2000" b="1" dirty="0" err="1">
                <a:solidFill>
                  <a:srgbClr val="7F0055"/>
                </a:solidFill>
                <a:latin typeface="Courier New" charset="0"/>
                <a:cs typeface="Courier New" charset="0"/>
                <a:sym typeface="Courier New" charset="0"/>
              </a:rPr>
              <a:t>int</a:t>
            </a:r>
            <a:r>
              <a:rPr lang="en-US" sz="2000" b="1" dirty="0">
                <a:solidFill>
                  <a:schemeClr val="tx1"/>
                </a:solidFill>
                <a:latin typeface="Courier New" charset="0"/>
                <a:cs typeface="Courier New" charset="0"/>
                <a:sym typeface="Courier New" charset="0"/>
              </a:rPr>
              <a:t> size();</a:t>
            </a:r>
          </a:p>
          <a:p>
            <a:pPr>
              <a:spcBef>
                <a:spcPts val="800"/>
              </a:spcBef>
            </a:pPr>
            <a:r>
              <a:rPr lang="en-US" sz="2000" b="1" dirty="0">
                <a:solidFill>
                  <a:schemeClr val="tx1"/>
                </a:solidFill>
                <a:latin typeface="Courier New" charset="0"/>
                <a:cs typeface="Courier New" charset="0"/>
                <a:sym typeface="Courier New" charset="0"/>
              </a:rPr>
              <a:t>}</a:t>
            </a:r>
          </a:p>
        </p:txBody>
      </p:sp>
    </p:spTree>
    <p:extLst>
      <p:ext uri="{BB962C8B-B14F-4D97-AF65-F5344CB8AC3E}">
        <p14:creationId xmlns:p14="http://schemas.microsoft.com/office/powerpoint/2010/main" val="13279639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Lists</a:t>
            </a:r>
            <a:endParaRPr lang="en-US" dirty="0"/>
          </a:p>
        </p:txBody>
      </p:sp>
      <p:sp>
        <p:nvSpPr>
          <p:cNvPr id="3" name="Content Placeholder 2"/>
          <p:cNvSpPr>
            <a:spLocks noGrp="1"/>
          </p:cNvSpPr>
          <p:nvPr>
            <p:ph sz="quarter" idx="13"/>
          </p:nvPr>
        </p:nvSpPr>
        <p:spPr/>
        <p:txBody>
          <a:bodyPr/>
          <a:lstStyle/>
          <a:p>
            <a:r>
              <a:rPr lang="en-US" dirty="0"/>
              <a:t>Each element points to the next element in the list</a:t>
            </a:r>
          </a:p>
          <a:p>
            <a:r>
              <a:rPr lang="en-US" dirty="0"/>
              <a:t>Doubly linked lists – element points to the previous element in the list</a:t>
            </a:r>
          </a:p>
          <a:p>
            <a:r>
              <a:rPr lang="en-US" dirty="0"/>
              <a:t>Circular linked lists – last element points to the first element</a:t>
            </a:r>
          </a:p>
          <a:p>
            <a:pPr lvl="1"/>
            <a:r>
              <a:rPr lang="en-US" dirty="0"/>
              <a:t>See code – List.java, Node.java, ListTester.java</a:t>
            </a:r>
          </a:p>
          <a:p>
            <a:pPr lvl="1"/>
            <a:r>
              <a:rPr lang="en-US" dirty="0"/>
              <a:t>There are more List implementations on the </a:t>
            </a:r>
            <a:r>
              <a:rPr lang="en-US" dirty="0" smtClean="0"/>
              <a:t>website</a:t>
            </a:r>
          </a:p>
          <a:p>
            <a:r>
              <a:rPr lang="en-US" dirty="0" smtClean="0"/>
              <a:t>Examples:</a:t>
            </a:r>
          </a:p>
          <a:p>
            <a:pPr lvl="1"/>
            <a:r>
              <a:rPr lang="en-US" dirty="0" err="1" smtClean="0"/>
              <a:t>Java.util.ArrayList</a:t>
            </a:r>
            <a:endParaRPr lang="en-US" dirty="0" smtClean="0"/>
          </a:p>
          <a:p>
            <a:pPr lvl="1"/>
            <a:r>
              <a:rPr lang="en-US" dirty="0" err="1" smtClean="0"/>
              <a:t>Java.util.LinkedList</a:t>
            </a:r>
            <a:endParaRPr lang="en-US" dirty="0"/>
          </a:p>
          <a:p>
            <a:endParaRPr lang="en-US" dirty="0"/>
          </a:p>
        </p:txBody>
      </p:sp>
    </p:spTree>
    <p:extLst>
      <p:ext uri="{BB962C8B-B14F-4D97-AF65-F5344CB8AC3E}">
        <p14:creationId xmlns:p14="http://schemas.microsoft.com/office/powerpoint/2010/main" val="115779841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Trees</a:t>
            </a:r>
            <a:endParaRPr lang="en-US" dirty="0"/>
          </a:p>
        </p:txBody>
      </p:sp>
      <p:sp>
        <p:nvSpPr>
          <p:cNvPr id="3" name="Text Placeholder 2"/>
          <p:cNvSpPr>
            <a:spLocks noGrp="1"/>
          </p:cNvSpPr>
          <p:nvPr>
            <p:ph type="body" idx="1"/>
          </p:nvPr>
        </p:nvSpPr>
        <p:spPr>
          <a:xfrm>
            <a:off x="609600" y="2819400"/>
            <a:ext cx="7885113" cy="2143125"/>
          </a:xfrm>
        </p:spPr>
        <p:txBody>
          <a:bodyPr>
            <a:normAutofit fontScale="85000" lnSpcReduction="10000"/>
          </a:bodyPr>
          <a:lstStyle/>
          <a:p>
            <a:r>
              <a:rPr lang="en-US" dirty="0" smtClean="0"/>
              <a:t>1972 </a:t>
            </a:r>
            <a:r>
              <a:rPr lang="en-US" dirty="0"/>
              <a:t>- Dennis Ritchie invents a powerful gun that shoots both forward and backward simultaneously. Not satisfied with the number of deaths and permanent </a:t>
            </a:r>
            <a:r>
              <a:rPr lang="en-US" dirty="0" err="1"/>
              <a:t>maimings</a:t>
            </a:r>
            <a:r>
              <a:rPr lang="en-US" dirty="0"/>
              <a:t> from that invention he invents C and Unix.</a:t>
            </a:r>
          </a:p>
          <a:p>
            <a:r>
              <a:rPr lang="en-US" dirty="0"/>
              <a:t>1983 - </a:t>
            </a:r>
            <a:r>
              <a:rPr lang="en-US" dirty="0" err="1"/>
              <a:t>Bjarne</a:t>
            </a:r>
            <a:r>
              <a:rPr lang="en-US" dirty="0"/>
              <a:t> </a:t>
            </a:r>
            <a:r>
              <a:rPr lang="en-US" dirty="0" err="1"/>
              <a:t>Stroustrup</a:t>
            </a:r>
            <a:r>
              <a:rPr lang="en-US" dirty="0"/>
              <a:t> bolts everything he's ever heard of onto C to create C++. The resulting language is so complex that programs must be sent to the future to be compiled by the </a:t>
            </a:r>
            <a:r>
              <a:rPr lang="en-US" dirty="0" err="1"/>
              <a:t>Skynet</a:t>
            </a:r>
            <a:r>
              <a:rPr lang="en-US" dirty="0"/>
              <a:t> artificial intelligence. Build times suffer. </a:t>
            </a:r>
            <a:r>
              <a:rPr lang="en-US" dirty="0" err="1"/>
              <a:t>Skynet's</a:t>
            </a:r>
            <a:r>
              <a:rPr lang="en-US" dirty="0"/>
              <a:t> motives for performing the service remain unclear but spokespeople from the future say "there is nothing to be concerned about, baby," in an Austrian accented monotones. There is some speculation that </a:t>
            </a:r>
            <a:r>
              <a:rPr lang="en-US" dirty="0" err="1"/>
              <a:t>Skynet</a:t>
            </a:r>
            <a:r>
              <a:rPr lang="en-US" dirty="0"/>
              <a:t> is nothing more than a pretentious buffer overrun.</a:t>
            </a:r>
          </a:p>
          <a:p>
            <a:endParaRPr lang="en-US" dirty="0"/>
          </a:p>
        </p:txBody>
      </p:sp>
    </p:spTree>
    <p:extLst>
      <p:ext uri="{BB962C8B-B14F-4D97-AF65-F5344CB8AC3E}">
        <p14:creationId xmlns:p14="http://schemas.microsoft.com/office/powerpoint/2010/main" val="303369173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itle 28"/>
          <p:cNvSpPr>
            <a:spLocks noGrp="1"/>
          </p:cNvSpPr>
          <p:nvPr>
            <p:ph type="title"/>
          </p:nvPr>
        </p:nvSpPr>
        <p:spPr/>
        <p:txBody>
          <a:bodyPr/>
          <a:lstStyle/>
          <a:p>
            <a:r>
              <a:rPr lang="en-US" dirty="0" smtClean="0"/>
              <a:t>trees</a:t>
            </a:r>
            <a:endParaRPr lang="en-US" dirty="0"/>
          </a:p>
        </p:txBody>
      </p:sp>
      <p:sp>
        <p:nvSpPr>
          <p:cNvPr id="30" name="Content Placeholder 29"/>
          <p:cNvSpPr>
            <a:spLocks noGrp="1"/>
          </p:cNvSpPr>
          <p:nvPr>
            <p:ph sz="quarter" idx="13"/>
          </p:nvPr>
        </p:nvSpPr>
        <p:spPr>
          <a:xfrm>
            <a:off x="609600" y="1600200"/>
            <a:ext cx="3962400" cy="4114800"/>
          </a:xfrm>
        </p:spPr>
        <p:txBody>
          <a:bodyPr/>
          <a:lstStyle/>
          <a:p>
            <a:pPr>
              <a:spcAft>
                <a:spcPts val="0"/>
              </a:spcAft>
              <a:defRPr/>
            </a:pPr>
            <a:r>
              <a:rPr lang="en-US" i="1" dirty="0" smtClean="0"/>
              <a:t>Tree</a:t>
            </a:r>
            <a:r>
              <a:rPr lang="en-US" dirty="0"/>
              <a:t>: recursive data structure (similar to </a:t>
            </a:r>
            <a:r>
              <a:rPr lang="en-US" dirty="0" smtClean="0"/>
              <a:t>list)</a:t>
            </a:r>
          </a:p>
          <a:p>
            <a:pPr lvl="1">
              <a:spcAft>
                <a:spcPts val="0"/>
              </a:spcAft>
              <a:defRPr/>
            </a:pPr>
            <a:r>
              <a:rPr lang="en-US" dirty="0" smtClean="0"/>
              <a:t>Each </a:t>
            </a:r>
            <a:r>
              <a:rPr lang="en-US" dirty="0"/>
              <a:t>cell may have zero </a:t>
            </a:r>
            <a:r>
              <a:rPr lang="en-US" dirty="0" smtClean="0"/>
              <a:t>or more </a:t>
            </a:r>
            <a:r>
              <a:rPr lang="en-US" i="1" dirty="0"/>
              <a:t>successors</a:t>
            </a:r>
            <a:r>
              <a:rPr lang="en-US" dirty="0"/>
              <a:t> (</a:t>
            </a:r>
            <a:r>
              <a:rPr lang="en-US" dirty="0" smtClean="0"/>
              <a:t>children)</a:t>
            </a:r>
          </a:p>
          <a:p>
            <a:pPr lvl="1">
              <a:spcAft>
                <a:spcPts val="0"/>
              </a:spcAft>
              <a:defRPr/>
            </a:pPr>
            <a:r>
              <a:rPr lang="en-US" dirty="0" smtClean="0"/>
              <a:t>Each </a:t>
            </a:r>
            <a:r>
              <a:rPr lang="en-US" dirty="0"/>
              <a:t>cell has exactly one </a:t>
            </a:r>
            <a:r>
              <a:rPr lang="en-US" i="1" dirty="0"/>
              <a:t>predecessor</a:t>
            </a:r>
            <a:r>
              <a:rPr lang="en-US" dirty="0"/>
              <a:t> (parent) except the </a:t>
            </a:r>
            <a:r>
              <a:rPr lang="en-US" i="1" dirty="0"/>
              <a:t>root</a:t>
            </a:r>
            <a:r>
              <a:rPr lang="en-US" dirty="0"/>
              <a:t>, which has </a:t>
            </a:r>
            <a:r>
              <a:rPr lang="en-US" dirty="0" smtClean="0"/>
              <a:t>none</a:t>
            </a:r>
            <a:endParaRPr lang="en-US" sz="1800" dirty="0" smtClean="0"/>
          </a:p>
          <a:p>
            <a:pPr lvl="1">
              <a:spcAft>
                <a:spcPts val="0"/>
              </a:spcAft>
              <a:defRPr/>
            </a:pPr>
            <a:r>
              <a:rPr lang="en-US" dirty="0" smtClean="0"/>
              <a:t>All </a:t>
            </a:r>
            <a:r>
              <a:rPr lang="en-US" dirty="0"/>
              <a:t>cells are reachable from </a:t>
            </a:r>
            <a:r>
              <a:rPr lang="en-US" i="1" dirty="0" smtClean="0"/>
              <a:t>root</a:t>
            </a:r>
            <a:endParaRPr lang="en-US" sz="2000" i="1" dirty="0" smtClean="0"/>
          </a:p>
          <a:p>
            <a:pPr>
              <a:spcAft>
                <a:spcPts val="0"/>
              </a:spcAft>
              <a:defRPr/>
            </a:pPr>
            <a:r>
              <a:rPr lang="en-US" i="1" dirty="0" smtClean="0"/>
              <a:t>Binary </a:t>
            </a:r>
            <a:r>
              <a:rPr lang="en-US" i="1" dirty="0"/>
              <a:t>tree</a:t>
            </a:r>
            <a:r>
              <a:rPr lang="en-US" dirty="0"/>
              <a:t>: tree in which each cell can have at most two children: a left child and a right child</a:t>
            </a:r>
          </a:p>
          <a:p>
            <a:endParaRPr lang="en-US" dirty="0"/>
          </a:p>
        </p:txBody>
      </p:sp>
      <p:grpSp>
        <p:nvGrpSpPr>
          <p:cNvPr id="9" name="Group 8"/>
          <p:cNvGrpSpPr>
            <a:grpSpLocks/>
          </p:cNvGrpSpPr>
          <p:nvPr/>
        </p:nvGrpSpPr>
        <p:grpSpPr bwMode="auto">
          <a:xfrm>
            <a:off x="4824236" y="1652895"/>
            <a:ext cx="1529797" cy="2004706"/>
            <a:chOff x="0" y="0"/>
            <a:chExt cx="1008" cy="1360"/>
          </a:xfrm>
        </p:grpSpPr>
        <p:grpSp>
          <p:nvGrpSpPr>
            <p:cNvPr id="10" name="Group 9"/>
            <p:cNvGrpSpPr>
              <a:grpSpLocks/>
            </p:cNvGrpSpPr>
            <p:nvPr/>
          </p:nvGrpSpPr>
          <p:grpSpPr bwMode="auto">
            <a:xfrm>
              <a:off x="0" y="26"/>
              <a:ext cx="1008" cy="1007"/>
              <a:chOff x="0" y="0"/>
              <a:chExt cx="1008" cy="1007"/>
            </a:xfrm>
          </p:grpSpPr>
          <p:sp>
            <p:nvSpPr>
              <p:cNvPr id="18" name="Oval 17"/>
              <p:cNvSpPr>
                <a:spLocks/>
              </p:cNvSpPr>
              <p:nvPr/>
            </p:nvSpPr>
            <p:spPr bwMode="auto">
              <a:xfrm>
                <a:off x="503" y="0"/>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19" name="Oval 18"/>
              <p:cNvSpPr>
                <a:spLocks/>
              </p:cNvSpPr>
              <p:nvPr/>
            </p:nvSpPr>
            <p:spPr bwMode="auto">
              <a:xfrm>
                <a:off x="220" y="304"/>
                <a:ext cx="219" cy="213"/>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0" name="Oval 19"/>
              <p:cNvSpPr>
                <a:spLocks/>
              </p:cNvSpPr>
              <p:nvPr/>
            </p:nvSpPr>
            <p:spPr bwMode="auto">
              <a:xfrm>
                <a:off x="788" y="304"/>
                <a:ext cx="220" cy="213"/>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1" name="Oval 20"/>
              <p:cNvSpPr>
                <a:spLocks/>
              </p:cNvSpPr>
              <p:nvPr/>
            </p:nvSpPr>
            <p:spPr bwMode="auto">
              <a:xfrm>
                <a:off x="0" y="794"/>
                <a:ext cx="219" cy="213"/>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2" name="Oval 21"/>
              <p:cNvSpPr>
                <a:spLocks/>
              </p:cNvSpPr>
              <p:nvPr/>
            </p:nvSpPr>
            <p:spPr bwMode="auto">
              <a:xfrm>
                <a:off x="346" y="794"/>
                <a:ext cx="219" cy="213"/>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3" name="Oval 22"/>
              <p:cNvSpPr>
                <a:spLocks/>
              </p:cNvSpPr>
              <p:nvPr/>
            </p:nvSpPr>
            <p:spPr bwMode="auto">
              <a:xfrm>
                <a:off x="693" y="793"/>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4" name="Line 11"/>
              <p:cNvSpPr>
                <a:spLocks noChangeShapeType="1"/>
              </p:cNvSpPr>
              <p:nvPr/>
            </p:nvSpPr>
            <p:spPr bwMode="auto">
              <a:xfrm flipH="1">
                <a:off x="378" y="152"/>
                <a:ext cx="157"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5" name="Line 12"/>
              <p:cNvSpPr>
                <a:spLocks noChangeShapeType="1"/>
              </p:cNvSpPr>
              <p:nvPr/>
            </p:nvSpPr>
            <p:spPr bwMode="auto">
              <a:xfrm>
                <a:off x="693" y="152"/>
                <a:ext cx="157"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6" name="Line 13"/>
              <p:cNvSpPr>
                <a:spLocks noChangeShapeType="1"/>
              </p:cNvSpPr>
              <p:nvPr/>
            </p:nvSpPr>
            <p:spPr bwMode="auto">
              <a:xfrm flipH="1">
                <a:off x="94" y="518"/>
                <a:ext cx="189" cy="3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7" name="Line 14"/>
              <p:cNvSpPr>
                <a:spLocks noChangeShapeType="1"/>
              </p:cNvSpPr>
              <p:nvPr/>
            </p:nvSpPr>
            <p:spPr bwMode="auto">
              <a:xfrm>
                <a:off x="346" y="518"/>
                <a:ext cx="94" cy="30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8" name="Line 15"/>
              <p:cNvSpPr>
                <a:spLocks noChangeShapeType="1"/>
              </p:cNvSpPr>
              <p:nvPr/>
            </p:nvSpPr>
            <p:spPr bwMode="auto">
              <a:xfrm>
                <a:off x="409" y="487"/>
                <a:ext cx="315" cy="33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grpSp>
        <p:sp>
          <p:nvSpPr>
            <p:cNvPr id="11" name="Rectangle 10"/>
            <p:cNvSpPr>
              <a:spLocks/>
            </p:cNvSpPr>
            <p:nvPr/>
          </p:nvSpPr>
          <p:spPr bwMode="auto">
            <a:xfrm>
              <a:off x="518" y="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5</a:t>
              </a:r>
            </a:p>
          </p:txBody>
        </p:sp>
        <p:sp>
          <p:nvSpPr>
            <p:cNvPr id="12" name="Rectangle 11"/>
            <p:cNvSpPr>
              <a:spLocks/>
            </p:cNvSpPr>
            <p:nvPr/>
          </p:nvSpPr>
          <p:spPr bwMode="auto">
            <a:xfrm>
              <a:off x="229" y="322"/>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4</a:t>
              </a:r>
            </a:p>
          </p:txBody>
        </p:sp>
        <p:sp>
          <p:nvSpPr>
            <p:cNvPr id="13" name="Rectangle 12"/>
            <p:cNvSpPr>
              <a:spLocks/>
            </p:cNvSpPr>
            <p:nvPr/>
          </p:nvSpPr>
          <p:spPr bwMode="auto">
            <a:xfrm>
              <a:off x="23" y="82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7</a:t>
              </a:r>
            </a:p>
          </p:txBody>
        </p:sp>
        <p:sp>
          <p:nvSpPr>
            <p:cNvPr id="14" name="Rectangle 13"/>
            <p:cNvSpPr>
              <a:spLocks/>
            </p:cNvSpPr>
            <p:nvPr/>
          </p:nvSpPr>
          <p:spPr bwMode="auto">
            <a:xfrm>
              <a:off x="374" y="816"/>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8</a:t>
              </a:r>
            </a:p>
          </p:txBody>
        </p:sp>
        <p:sp>
          <p:nvSpPr>
            <p:cNvPr id="15" name="Rectangle 14"/>
            <p:cNvSpPr>
              <a:spLocks/>
            </p:cNvSpPr>
            <p:nvPr/>
          </p:nvSpPr>
          <p:spPr bwMode="auto">
            <a:xfrm>
              <a:off x="710" y="816"/>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9</a:t>
              </a:r>
            </a:p>
          </p:txBody>
        </p:sp>
        <p:sp>
          <p:nvSpPr>
            <p:cNvPr id="16" name="Rectangle 15"/>
            <p:cNvSpPr>
              <a:spLocks/>
            </p:cNvSpPr>
            <p:nvPr/>
          </p:nvSpPr>
          <p:spPr bwMode="auto">
            <a:xfrm>
              <a:off x="806" y="322"/>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2</a:t>
              </a:r>
            </a:p>
          </p:txBody>
        </p:sp>
        <p:sp>
          <p:nvSpPr>
            <p:cNvPr id="17" name="Rectangle 16"/>
            <p:cNvSpPr>
              <a:spLocks/>
            </p:cNvSpPr>
            <p:nvPr/>
          </p:nvSpPr>
          <p:spPr bwMode="auto">
            <a:xfrm>
              <a:off x="28" y="1186"/>
              <a:ext cx="853"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General tree</a:t>
              </a:r>
            </a:p>
          </p:txBody>
        </p:sp>
      </p:grpSp>
      <p:grpSp>
        <p:nvGrpSpPr>
          <p:cNvPr id="31" name="Group 30"/>
          <p:cNvGrpSpPr>
            <a:grpSpLocks/>
          </p:cNvGrpSpPr>
          <p:nvPr/>
        </p:nvGrpSpPr>
        <p:grpSpPr bwMode="auto">
          <a:xfrm>
            <a:off x="6705600" y="1647232"/>
            <a:ext cx="1778691" cy="2010369"/>
            <a:chOff x="0" y="0"/>
            <a:chExt cx="1031" cy="1369"/>
          </a:xfrm>
        </p:grpSpPr>
        <p:sp>
          <p:nvSpPr>
            <p:cNvPr id="32" name="Oval 31"/>
            <p:cNvSpPr>
              <a:spLocks/>
            </p:cNvSpPr>
            <p:nvPr/>
          </p:nvSpPr>
          <p:spPr bwMode="auto">
            <a:xfrm>
              <a:off x="503" y="26"/>
              <a:ext cx="220"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3" name="Oval 32"/>
            <p:cNvSpPr>
              <a:spLocks/>
            </p:cNvSpPr>
            <p:nvPr/>
          </p:nvSpPr>
          <p:spPr bwMode="auto">
            <a:xfrm>
              <a:off x="221" y="33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4" name="Oval 33"/>
            <p:cNvSpPr>
              <a:spLocks/>
            </p:cNvSpPr>
            <p:nvPr/>
          </p:nvSpPr>
          <p:spPr bwMode="auto">
            <a:xfrm>
              <a:off x="789" y="33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5" name="Oval 34"/>
            <p:cNvSpPr>
              <a:spLocks/>
            </p:cNvSpPr>
            <p:nvPr/>
          </p:nvSpPr>
          <p:spPr bwMode="auto">
            <a:xfrm>
              <a:off x="0" y="82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6" name="Oval 35"/>
            <p:cNvSpPr>
              <a:spLocks/>
            </p:cNvSpPr>
            <p:nvPr/>
          </p:nvSpPr>
          <p:spPr bwMode="auto">
            <a:xfrm>
              <a:off x="347" y="82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7" name="Line 29"/>
            <p:cNvSpPr>
              <a:spLocks noChangeShapeType="1"/>
            </p:cNvSpPr>
            <p:nvPr/>
          </p:nvSpPr>
          <p:spPr bwMode="auto">
            <a:xfrm flipH="1">
              <a:off x="378" y="178"/>
              <a:ext cx="158"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38" name="Line 30"/>
            <p:cNvSpPr>
              <a:spLocks noChangeShapeType="1"/>
            </p:cNvSpPr>
            <p:nvPr/>
          </p:nvSpPr>
          <p:spPr bwMode="auto">
            <a:xfrm>
              <a:off x="693" y="178"/>
              <a:ext cx="158"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39" name="Line 31"/>
            <p:cNvSpPr>
              <a:spLocks noChangeShapeType="1"/>
            </p:cNvSpPr>
            <p:nvPr/>
          </p:nvSpPr>
          <p:spPr bwMode="auto">
            <a:xfrm flipH="1">
              <a:off x="94" y="544"/>
              <a:ext cx="189" cy="30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40" name="Line 32"/>
            <p:cNvSpPr>
              <a:spLocks noChangeShapeType="1"/>
            </p:cNvSpPr>
            <p:nvPr/>
          </p:nvSpPr>
          <p:spPr bwMode="auto">
            <a:xfrm>
              <a:off x="347" y="544"/>
              <a:ext cx="93" cy="30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41" name="Rectangle 40"/>
            <p:cNvSpPr>
              <a:spLocks/>
            </p:cNvSpPr>
            <p:nvPr/>
          </p:nvSpPr>
          <p:spPr bwMode="auto">
            <a:xfrm>
              <a:off x="518" y="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5</a:t>
              </a:r>
            </a:p>
          </p:txBody>
        </p:sp>
        <p:sp>
          <p:nvSpPr>
            <p:cNvPr id="42" name="Rectangle 41"/>
            <p:cNvSpPr>
              <a:spLocks/>
            </p:cNvSpPr>
            <p:nvPr/>
          </p:nvSpPr>
          <p:spPr bwMode="auto">
            <a:xfrm>
              <a:off x="229" y="322"/>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4</a:t>
              </a:r>
            </a:p>
          </p:txBody>
        </p:sp>
        <p:sp>
          <p:nvSpPr>
            <p:cNvPr id="43" name="Rectangle 42"/>
            <p:cNvSpPr>
              <a:spLocks/>
            </p:cNvSpPr>
            <p:nvPr/>
          </p:nvSpPr>
          <p:spPr bwMode="auto">
            <a:xfrm>
              <a:off x="23" y="82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7</a:t>
              </a:r>
            </a:p>
          </p:txBody>
        </p:sp>
        <p:sp>
          <p:nvSpPr>
            <p:cNvPr id="44" name="Rectangle 43"/>
            <p:cNvSpPr>
              <a:spLocks/>
            </p:cNvSpPr>
            <p:nvPr/>
          </p:nvSpPr>
          <p:spPr bwMode="auto">
            <a:xfrm>
              <a:off x="374" y="816"/>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8</a:t>
              </a:r>
            </a:p>
          </p:txBody>
        </p:sp>
        <p:sp>
          <p:nvSpPr>
            <p:cNvPr id="45" name="Rectangle 44"/>
            <p:cNvSpPr>
              <a:spLocks/>
            </p:cNvSpPr>
            <p:nvPr/>
          </p:nvSpPr>
          <p:spPr bwMode="auto">
            <a:xfrm>
              <a:off x="806" y="322"/>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2</a:t>
              </a:r>
            </a:p>
          </p:txBody>
        </p:sp>
        <p:sp>
          <p:nvSpPr>
            <p:cNvPr id="46" name="Rectangle 45"/>
            <p:cNvSpPr>
              <a:spLocks/>
            </p:cNvSpPr>
            <p:nvPr/>
          </p:nvSpPr>
          <p:spPr bwMode="auto">
            <a:xfrm>
              <a:off x="282" y="1195"/>
              <a:ext cx="74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Binary tree</a:t>
              </a:r>
            </a:p>
          </p:txBody>
        </p:sp>
      </p:grpSp>
      <p:grpSp>
        <p:nvGrpSpPr>
          <p:cNvPr id="47" name="Group 46"/>
          <p:cNvGrpSpPr>
            <a:grpSpLocks/>
          </p:cNvGrpSpPr>
          <p:nvPr/>
        </p:nvGrpSpPr>
        <p:grpSpPr bwMode="auto">
          <a:xfrm>
            <a:off x="4772934" y="3834821"/>
            <a:ext cx="1581099" cy="1786230"/>
            <a:chOff x="10" y="26"/>
            <a:chExt cx="827" cy="1275"/>
          </a:xfrm>
        </p:grpSpPr>
        <p:sp>
          <p:nvSpPr>
            <p:cNvPr id="48" name="Oval 47"/>
            <p:cNvSpPr>
              <a:spLocks/>
            </p:cNvSpPr>
            <p:nvPr/>
          </p:nvSpPr>
          <p:spPr bwMode="auto">
            <a:xfrm>
              <a:off x="513" y="26"/>
              <a:ext cx="220"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49" name="Oval 48"/>
            <p:cNvSpPr>
              <a:spLocks/>
            </p:cNvSpPr>
            <p:nvPr/>
          </p:nvSpPr>
          <p:spPr bwMode="auto">
            <a:xfrm>
              <a:off x="231" y="33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50" name="Oval 49"/>
            <p:cNvSpPr>
              <a:spLocks/>
            </p:cNvSpPr>
            <p:nvPr/>
          </p:nvSpPr>
          <p:spPr bwMode="auto">
            <a:xfrm>
              <a:off x="10" y="82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51" name="Oval 50"/>
            <p:cNvSpPr>
              <a:spLocks/>
            </p:cNvSpPr>
            <p:nvPr/>
          </p:nvSpPr>
          <p:spPr bwMode="auto">
            <a:xfrm>
              <a:off x="357" y="82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52" name="Line 44"/>
            <p:cNvSpPr>
              <a:spLocks noChangeShapeType="1"/>
            </p:cNvSpPr>
            <p:nvPr/>
          </p:nvSpPr>
          <p:spPr bwMode="auto">
            <a:xfrm flipH="1">
              <a:off x="388" y="178"/>
              <a:ext cx="158"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53" name="Line 45"/>
            <p:cNvSpPr>
              <a:spLocks noChangeShapeType="1"/>
            </p:cNvSpPr>
            <p:nvPr/>
          </p:nvSpPr>
          <p:spPr bwMode="auto">
            <a:xfrm flipH="1">
              <a:off x="104" y="544"/>
              <a:ext cx="189" cy="30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54" name="Line 46"/>
            <p:cNvSpPr>
              <a:spLocks noChangeShapeType="1"/>
            </p:cNvSpPr>
            <p:nvPr/>
          </p:nvSpPr>
          <p:spPr bwMode="auto">
            <a:xfrm>
              <a:off x="357" y="544"/>
              <a:ext cx="93" cy="30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55" name="AutoShape 47"/>
            <p:cNvSpPr>
              <a:spLocks/>
            </p:cNvSpPr>
            <p:nvPr/>
          </p:nvSpPr>
          <p:spPr bwMode="auto">
            <a:xfrm>
              <a:off x="490" y="169"/>
              <a:ext cx="347" cy="672"/>
            </a:xfrm>
            <a:custGeom>
              <a:avLst/>
              <a:gdLst>
                <a:gd name="T0" fmla="*/ 239 w 19987"/>
                <a:gd name="T1" fmla="*/ 0 h 21600"/>
                <a:gd name="T2" fmla="*/ 335 w 19987"/>
                <a:gd name="T3" fmla="*/ 384 h 21600"/>
                <a:gd name="T4" fmla="*/ 0 w 19987"/>
                <a:gd name="T5" fmla="*/ 672 h 21600"/>
                <a:gd name="T6" fmla="*/ 0 60000 65536"/>
                <a:gd name="T7" fmla="*/ 0 60000 65536"/>
                <a:gd name="T8" fmla="*/ 0 60000 65536"/>
                <a:gd name="T9" fmla="*/ 0 w 19987"/>
                <a:gd name="T10" fmla="*/ 0 h 21600"/>
                <a:gd name="T11" fmla="*/ 19987 w 19987"/>
                <a:gd name="T12" fmla="*/ 21600 h 21600"/>
              </a:gdLst>
              <a:ahLst/>
              <a:cxnLst>
                <a:cxn ang="T6">
                  <a:pos x="T0" y="T1"/>
                </a:cxn>
                <a:cxn ang="T7">
                  <a:pos x="T2" y="T3"/>
                </a:cxn>
                <a:cxn ang="T8">
                  <a:pos x="T4" y="T5"/>
                </a:cxn>
              </a:cxnLst>
              <a:rect l="T9" t="T10" r="T11" b="T12"/>
              <a:pathLst>
                <a:path w="19987" h="21600">
                  <a:moveTo>
                    <a:pt x="13787" y="0"/>
                  </a:moveTo>
                  <a:cubicBezTo>
                    <a:pt x="17694" y="4371"/>
                    <a:pt x="21600" y="8743"/>
                    <a:pt x="19302" y="12343"/>
                  </a:cubicBezTo>
                  <a:cubicBezTo>
                    <a:pt x="17004" y="15943"/>
                    <a:pt x="8502" y="18771"/>
                    <a:pt x="0" y="21600"/>
                  </a:cubicBezTo>
                </a:path>
              </a:pathLst>
            </a:custGeom>
            <a:noFill/>
            <a:ln w="12700">
              <a:solidFill>
                <a:schemeClr val="tx1"/>
              </a:solidFill>
              <a:miter lim="800000"/>
              <a:headEnd/>
              <a:tailEnd type="triangle" w="med" len="me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56" name="Rectangle 55"/>
            <p:cNvSpPr>
              <a:spLocks/>
            </p:cNvSpPr>
            <p:nvPr/>
          </p:nvSpPr>
          <p:spPr bwMode="auto">
            <a:xfrm>
              <a:off x="558" y="26"/>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5</a:t>
              </a:r>
            </a:p>
          </p:txBody>
        </p:sp>
        <p:sp>
          <p:nvSpPr>
            <p:cNvPr id="57" name="Rectangle 56"/>
            <p:cNvSpPr>
              <a:spLocks/>
            </p:cNvSpPr>
            <p:nvPr/>
          </p:nvSpPr>
          <p:spPr bwMode="auto">
            <a:xfrm>
              <a:off x="270" y="35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4</a:t>
              </a:r>
            </a:p>
          </p:txBody>
        </p:sp>
        <p:sp>
          <p:nvSpPr>
            <p:cNvPr id="58" name="Rectangle 57"/>
            <p:cNvSpPr>
              <a:spLocks/>
            </p:cNvSpPr>
            <p:nvPr/>
          </p:nvSpPr>
          <p:spPr bwMode="auto">
            <a:xfrm>
              <a:off x="58" y="85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7</a:t>
              </a:r>
            </a:p>
          </p:txBody>
        </p:sp>
        <p:sp>
          <p:nvSpPr>
            <p:cNvPr id="59" name="Rectangle 58"/>
            <p:cNvSpPr>
              <a:spLocks/>
            </p:cNvSpPr>
            <p:nvPr/>
          </p:nvSpPr>
          <p:spPr bwMode="auto">
            <a:xfrm>
              <a:off x="404" y="829"/>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8</a:t>
              </a:r>
            </a:p>
          </p:txBody>
        </p:sp>
        <p:sp>
          <p:nvSpPr>
            <p:cNvPr id="60" name="Rectangle 59"/>
            <p:cNvSpPr>
              <a:spLocks/>
            </p:cNvSpPr>
            <p:nvPr/>
          </p:nvSpPr>
          <p:spPr bwMode="auto">
            <a:xfrm>
              <a:off x="38" y="1127"/>
              <a:ext cx="683"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Not a tree</a:t>
              </a:r>
            </a:p>
          </p:txBody>
        </p:sp>
      </p:grpSp>
      <p:grpSp>
        <p:nvGrpSpPr>
          <p:cNvPr id="61" name="Group 60"/>
          <p:cNvGrpSpPr>
            <a:grpSpLocks/>
          </p:cNvGrpSpPr>
          <p:nvPr/>
        </p:nvGrpSpPr>
        <p:grpSpPr bwMode="auto">
          <a:xfrm>
            <a:off x="6949179" y="3745087"/>
            <a:ext cx="1535112" cy="1948691"/>
            <a:chOff x="0" y="26"/>
            <a:chExt cx="870" cy="1190"/>
          </a:xfrm>
        </p:grpSpPr>
        <p:sp>
          <p:nvSpPr>
            <p:cNvPr id="62" name="Oval 61"/>
            <p:cNvSpPr>
              <a:spLocks/>
            </p:cNvSpPr>
            <p:nvPr/>
          </p:nvSpPr>
          <p:spPr bwMode="auto">
            <a:xfrm>
              <a:off x="503" y="26"/>
              <a:ext cx="220"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63" name="Oval 62"/>
            <p:cNvSpPr>
              <a:spLocks/>
            </p:cNvSpPr>
            <p:nvPr/>
          </p:nvSpPr>
          <p:spPr bwMode="auto">
            <a:xfrm>
              <a:off x="221" y="33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64" name="Oval 63"/>
            <p:cNvSpPr>
              <a:spLocks/>
            </p:cNvSpPr>
            <p:nvPr/>
          </p:nvSpPr>
          <p:spPr bwMode="auto">
            <a:xfrm>
              <a:off x="0" y="821"/>
              <a:ext cx="219" cy="212"/>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65" name="Line 57"/>
            <p:cNvSpPr>
              <a:spLocks noChangeShapeType="1"/>
            </p:cNvSpPr>
            <p:nvPr/>
          </p:nvSpPr>
          <p:spPr bwMode="auto">
            <a:xfrm flipH="1">
              <a:off x="378" y="178"/>
              <a:ext cx="158" cy="15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66" name="Line 58"/>
            <p:cNvSpPr>
              <a:spLocks noChangeShapeType="1"/>
            </p:cNvSpPr>
            <p:nvPr/>
          </p:nvSpPr>
          <p:spPr bwMode="auto">
            <a:xfrm flipH="1">
              <a:off x="94" y="544"/>
              <a:ext cx="189" cy="306"/>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67" name="Rectangle 66"/>
            <p:cNvSpPr>
              <a:spLocks/>
            </p:cNvSpPr>
            <p:nvPr/>
          </p:nvSpPr>
          <p:spPr bwMode="auto">
            <a:xfrm>
              <a:off x="540" y="45"/>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5</a:t>
              </a:r>
            </a:p>
          </p:txBody>
        </p:sp>
        <p:sp>
          <p:nvSpPr>
            <p:cNvPr id="68" name="Rectangle 67"/>
            <p:cNvSpPr>
              <a:spLocks/>
            </p:cNvSpPr>
            <p:nvPr/>
          </p:nvSpPr>
          <p:spPr bwMode="auto">
            <a:xfrm>
              <a:off x="266" y="350"/>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6</a:t>
              </a:r>
            </a:p>
          </p:txBody>
        </p:sp>
        <p:sp>
          <p:nvSpPr>
            <p:cNvPr id="69" name="Rectangle 68"/>
            <p:cNvSpPr>
              <a:spLocks/>
            </p:cNvSpPr>
            <p:nvPr/>
          </p:nvSpPr>
          <p:spPr bwMode="auto">
            <a:xfrm>
              <a:off x="30" y="816"/>
              <a:ext cx="129"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dirty="0">
                  <a:solidFill>
                    <a:schemeClr val="tx1"/>
                  </a:solidFill>
                  <a:latin typeface="Arial" pitchFamily="34" charset="0"/>
                  <a:cs typeface="Arial" pitchFamily="34" charset="0"/>
                  <a:sym typeface="Arial" pitchFamily="34" charset="0"/>
                </a:rPr>
                <a:t>8</a:t>
              </a:r>
            </a:p>
          </p:txBody>
        </p:sp>
        <p:sp>
          <p:nvSpPr>
            <p:cNvPr id="70" name="Rectangle 69"/>
            <p:cNvSpPr>
              <a:spLocks/>
            </p:cNvSpPr>
            <p:nvPr/>
          </p:nvSpPr>
          <p:spPr bwMode="auto">
            <a:xfrm>
              <a:off x="40" y="1042"/>
              <a:ext cx="83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0" tIns="0" rIns="40639" bIns="0">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42863"/>
              <a:r>
                <a:rPr lang="en-US" sz="2000">
                  <a:solidFill>
                    <a:schemeClr val="tx1"/>
                  </a:solidFill>
                  <a:latin typeface="Arial" pitchFamily="34" charset="0"/>
                  <a:cs typeface="Arial" pitchFamily="34" charset="0"/>
                  <a:sym typeface="Arial" pitchFamily="34" charset="0"/>
                </a:rPr>
                <a:t>List-like tree</a:t>
              </a:r>
            </a:p>
          </p:txBody>
        </p:sp>
      </p:grpSp>
    </p:spTree>
    <p:extLst>
      <p:ext uri="{BB962C8B-B14F-4D97-AF65-F5344CB8AC3E}">
        <p14:creationId xmlns:p14="http://schemas.microsoft.com/office/powerpoint/2010/main" val="125458301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terminology</a:t>
            </a:r>
            <a:endParaRPr lang="en-US" dirty="0"/>
          </a:p>
        </p:txBody>
      </p:sp>
      <p:sp>
        <p:nvSpPr>
          <p:cNvPr id="3" name="Content Placeholder 2"/>
          <p:cNvSpPr>
            <a:spLocks noGrp="1"/>
          </p:cNvSpPr>
          <p:nvPr>
            <p:ph sz="quarter" idx="13"/>
          </p:nvPr>
        </p:nvSpPr>
        <p:spPr>
          <a:xfrm>
            <a:off x="609600" y="1600200"/>
            <a:ext cx="3962400" cy="4114800"/>
          </a:xfrm>
        </p:spPr>
        <p:txBody>
          <a:bodyPr>
            <a:normAutofit fontScale="85000" lnSpcReduction="10000"/>
          </a:bodyPr>
          <a:lstStyle/>
          <a:p>
            <a:pPr>
              <a:spcAft>
                <a:spcPts val="0"/>
              </a:spcAft>
              <a:defRPr/>
            </a:pPr>
            <a:r>
              <a:rPr lang="en-US" sz="1800" b="1" dirty="0" smtClean="0"/>
              <a:t>M </a:t>
            </a:r>
            <a:r>
              <a:rPr lang="en-US" sz="1800" b="1" dirty="0"/>
              <a:t>is the </a:t>
            </a:r>
            <a:r>
              <a:rPr lang="en-US" sz="1800" b="1" i="1" dirty="0">
                <a:solidFill>
                  <a:srgbClr val="FF0000"/>
                </a:solidFill>
              </a:rPr>
              <a:t>root</a:t>
            </a:r>
            <a:r>
              <a:rPr lang="en-US" sz="1800" b="1" dirty="0"/>
              <a:t> of this </a:t>
            </a:r>
            <a:r>
              <a:rPr lang="en-US" sz="1800" b="1" dirty="0" smtClean="0"/>
              <a:t>tree</a:t>
            </a:r>
          </a:p>
          <a:p>
            <a:pPr>
              <a:spcAft>
                <a:spcPts val="0"/>
              </a:spcAft>
              <a:defRPr/>
            </a:pPr>
            <a:r>
              <a:rPr lang="en-US" sz="1800" b="1" dirty="0" smtClean="0"/>
              <a:t>G </a:t>
            </a:r>
            <a:r>
              <a:rPr lang="en-US" sz="1800" b="1" dirty="0"/>
              <a:t>is the </a:t>
            </a:r>
            <a:r>
              <a:rPr lang="en-US" sz="1800" b="1" i="1" dirty="0">
                <a:solidFill>
                  <a:srgbClr val="FF0000"/>
                </a:solidFill>
              </a:rPr>
              <a:t>root</a:t>
            </a:r>
            <a:r>
              <a:rPr lang="en-US" sz="1800" b="1" dirty="0"/>
              <a:t> of the </a:t>
            </a:r>
            <a:r>
              <a:rPr lang="en-US" sz="1800" b="1" i="1" dirty="0">
                <a:solidFill>
                  <a:srgbClr val="FF0000"/>
                </a:solidFill>
              </a:rPr>
              <a:t>left </a:t>
            </a:r>
            <a:r>
              <a:rPr lang="en-US" sz="1800" b="1" i="1" dirty="0" err="1">
                <a:solidFill>
                  <a:srgbClr val="FF0000"/>
                </a:solidFill>
              </a:rPr>
              <a:t>subtree</a:t>
            </a:r>
            <a:r>
              <a:rPr lang="en-US" sz="1800" b="1" dirty="0"/>
              <a:t> of </a:t>
            </a:r>
            <a:r>
              <a:rPr lang="en-US" sz="1800" b="1" dirty="0" smtClean="0"/>
              <a:t>M</a:t>
            </a:r>
          </a:p>
          <a:p>
            <a:pPr>
              <a:spcAft>
                <a:spcPts val="0"/>
              </a:spcAft>
              <a:defRPr/>
            </a:pPr>
            <a:r>
              <a:rPr lang="en-US" sz="1800" b="1" dirty="0" smtClean="0"/>
              <a:t>B</a:t>
            </a:r>
            <a:r>
              <a:rPr lang="en-US" sz="1800" b="1" dirty="0"/>
              <a:t>, H, J, N, and S are </a:t>
            </a:r>
            <a:r>
              <a:rPr lang="en-US" sz="1800" b="1" i="1" dirty="0" smtClean="0">
                <a:solidFill>
                  <a:srgbClr val="FF0000"/>
                </a:solidFill>
              </a:rPr>
              <a:t>leaves</a:t>
            </a:r>
          </a:p>
          <a:p>
            <a:pPr>
              <a:spcAft>
                <a:spcPts val="0"/>
              </a:spcAft>
              <a:defRPr/>
            </a:pPr>
            <a:r>
              <a:rPr lang="en-US" sz="1800" b="1" dirty="0" smtClean="0"/>
              <a:t>N </a:t>
            </a:r>
            <a:r>
              <a:rPr lang="en-US" sz="1800" b="1" dirty="0"/>
              <a:t>is the </a:t>
            </a:r>
            <a:r>
              <a:rPr lang="en-US" sz="1800" b="1" i="1" dirty="0">
                <a:solidFill>
                  <a:srgbClr val="FF0000"/>
                </a:solidFill>
              </a:rPr>
              <a:t>left child</a:t>
            </a:r>
            <a:r>
              <a:rPr lang="en-US" sz="1800" b="1" dirty="0"/>
              <a:t> of P; S is the </a:t>
            </a:r>
            <a:r>
              <a:rPr lang="en-US" sz="1800" b="1" i="1" dirty="0">
                <a:solidFill>
                  <a:srgbClr val="FF0000"/>
                </a:solidFill>
              </a:rPr>
              <a:t>right </a:t>
            </a:r>
            <a:r>
              <a:rPr lang="en-US" sz="1800" b="1" i="1" dirty="0" smtClean="0">
                <a:solidFill>
                  <a:srgbClr val="FF0000"/>
                </a:solidFill>
              </a:rPr>
              <a:t>child</a:t>
            </a:r>
          </a:p>
          <a:p>
            <a:pPr>
              <a:spcAft>
                <a:spcPts val="0"/>
              </a:spcAft>
              <a:defRPr/>
            </a:pPr>
            <a:r>
              <a:rPr lang="en-US" sz="1800" b="1" dirty="0" smtClean="0"/>
              <a:t>P </a:t>
            </a:r>
            <a:r>
              <a:rPr lang="en-US" sz="1800" b="1" dirty="0"/>
              <a:t>is the </a:t>
            </a:r>
            <a:r>
              <a:rPr lang="en-US" sz="1800" b="1" i="1" dirty="0">
                <a:solidFill>
                  <a:srgbClr val="FF0000"/>
                </a:solidFill>
              </a:rPr>
              <a:t>parent</a:t>
            </a:r>
            <a:r>
              <a:rPr lang="en-US" sz="1800" b="1" dirty="0"/>
              <a:t> of </a:t>
            </a:r>
            <a:r>
              <a:rPr lang="en-US" sz="1800" b="1" dirty="0" smtClean="0"/>
              <a:t>N</a:t>
            </a:r>
          </a:p>
          <a:p>
            <a:pPr>
              <a:spcAft>
                <a:spcPts val="0"/>
              </a:spcAft>
              <a:defRPr/>
            </a:pPr>
            <a:r>
              <a:rPr lang="en-US" sz="1800" b="1" dirty="0" smtClean="0"/>
              <a:t>M </a:t>
            </a:r>
            <a:r>
              <a:rPr lang="en-US" sz="1800" b="1" dirty="0"/>
              <a:t>and G are </a:t>
            </a:r>
            <a:r>
              <a:rPr lang="en-US" sz="1800" b="1" i="1" dirty="0">
                <a:solidFill>
                  <a:srgbClr val="FF0000"/>
                </a:solidFill>
              </a:rPr>
              <a:t>ancestors</a:t>
            </a:r>
            <a:r>
              <a:rPr lang="en-US" sz="1800" b="1" dirty="0"/>
              <a:t> of </a:t>
            </a:r>
            <a:r>
              <a:rPr lang="en-US" sz="1800" b="1" dirty="0" smtClean="0"/>
              <a:t>D</a:t>
            </a:r>
          </a:p>
          <a:p>
            <a:pPr>
              <a:spcAft>
                <a:spcPts val="0"/>
              </a:spcAft>
              <a:defRPr/>
            </a:pPr>
            <a:r>
              <a:rPr lang="en-US" sz="1800" b="1" dirty="0" smtClean="0"/>
              <a:t>P</a:t>
            </a:r>
            <a:r>
              <a:rPr lang="en-US" sz="1800" b="1" dirty="0"/>
              <a:t>, N, and S are </a:t>
            </a:r>
            <a:r>
              <a:rPr lang="en-US" sz="1800" b="1" i="1" dirty="0">
                <a:solidFill>
                  <a:srgbClr val="FF0000"/>
                </a:solidFill>
              </a:rPr>
              <a:t>descendants</a:t>
            </a:r>
            <a:r>
              <a:rPr lang="en-US" sz="1800" b="1" dirty="0"/>
              <a:t> of </a:t>
            </a:r>
            <a:r>
              <a:rPr lang="en-US" sz="1800" b="1" dirty="0" smtClean="0"/>
              <a:t>W</a:t>
            </a:r>
          </a:p>
          <a:p>
            <a:pPr>
              <a:spcAft>
                <a:spcPts val="0"/>
              </a:spcAft>
              <a:defRPr/>
            </a:pPr>
            <a:r>
              <a:rPr lang="en-US" sz="1800" b="1" dirty="0" smtClean="0"/>
              <a:t>Node </a:t>
            </a:r>
            <a:r>
              <a:rPr lang="en-US" sz="1800" b="1" dirty="0"/>
              <a:t>J is at </a:t>
            </a:r>
            <a:r>
              <a:rPr lang="en-US" sz="1800" b="1" i="1" dirty="0">
                <a:solidFill>
                  <a:srgbClr val="FF0000"/>
                </a:solidFill>
              </a:rPr>
              <a:t>depth</a:t>
            </a:r>
            <a:r>
              <a:rPr lang="en-US" sz="1800" b="1" dirty="0"/>
              <a:t> 2 (i.e., </a:t>
            </a:r>
            <a:r>
              <a:rPr lang="en-US" sz="1800" b="1" i="1" dirty="0">
                <a:solidFill>
                  <a:srgbClr val="FF0000"/>
                </a:solidFill>
              </a:rPr>
              <a:t>depth</a:t>
            </a:r>
            <a:r>
              <a:rPr lang="en-US" sz="1800" b="1" dirty="0"/>
              <a:t> = length of path from </a:t>
            </a:r>
            <a:r>
              <a:rPr lang="en-US" sz="1800" b="1" dirty="0" smtClean="0"/>
              <a:t>root)</a:t>
            </a:r>
          </a:p>
          <a:p>
            <a:pPr>
              <a:spcAft>
                <a:spcPts val="0"/>
              </a:spcAft>
              <a:defRPr/>
            </a:pPr>
            <a:r>
              <a:rPr lang="en-US" sz="1800" b="1" dirty="0" smtClean="0"/>
              <a:t>Node </a:t>
            </a:r>
            <a:r>
              <a:rPr lang="en-US" sz="1800" b="1" dirty="0"/>
              <a:t>W is at </a:t>
            </a:r>
            <a:r>
              <a:rPr lang="en-US" sz="1800" b="1" i="1" dirty="0">
                <a:solidFill>
                  <a:srgbClr val="FF0000"/>
                </a:solidFill>
              </a:rPr>
              <a:t>height</a:t>
            </a:r>
            <a:r>
              <a:rPr lang="en-US" sz="1800" b="1" dirty="0"/>
              <a:t> 2 (i.e., </a:t>
            </a:r>
            <a:r>
              <a:rPr lang="en-US" sz="1800" b="1" i="1" dirty="0">
                <a:solidFill>
                  <a:srgbClr val="FF0000"/>
                </a:solidFill>
              </a:rPr>
              <a:t>height</a:t>
            </a:r>
            <a:r>
              <a:rPr lang="en-US" sz="1800" b="1" dirty="0"/>
              <a:t> = length of longest path to a leaf</a:t>
            </a:r>
            <a:r>
              <a:rPr lang="en-US" sz="1800" b="1" dirty="0" smtClean="0"/>
              <a:t>)</a:t>
            </a:r>
          </a:p>
          <a:p>
            <a:pPr>
              <a:spcAft>
                <a:spcPts val="0"/>
              </a:spcAft>
              <a:defRPr/>
            </a:pPr>
            <a:r>
              <a:rPr lang="en-US" sz="1800" b="1" dirty="0" smtClean="0"/>
              <a:t>A tree is </a:t>
            </a:r>
            <a:r>
              <a:rPr lang="en-US" sz="1800" b="1" dirty="0" smtClean="0">
                <a:solidFill>
                  <a:srgbClr val="FF0000"/>
                </a:solidFill>
              </a:rPr>
              <a:t>complete </a:t>
            </a:r>
            <a:r>
              <a:rPr lang="en-US" sz="1800" b="1" dirty="0" smtClean="0"/>
              <a:t>if it all the levels are completely filled except for the last</a:t>
            </a:r>
            <a:endParaRPr lang="en-US" sz="1800" b="1" dirty="0"/>
          </a:p>
        </p:txBody>
      </p:sp>
      <p:grpSp>
        <p:nvGrpSpPr>
          <p:cNvPr id="4" name="Group 3"/>
          <p:cNvGrpSpPr>
            <a:grpSpLocks/>
          </p:cNvGrpSpPr>
          <p:nvPr/>
        </p:nvGrpSpPr>
        <p:grpSpPr bwMode="auto">
          <a:xfrm>
            <a:off x="6793908" y="1754667"/>
            <a:ext cx="484188" cy="498475"/>
            <a:chOff x="0" y="0"/>
            <a:chExt cx="275" cy="281"/>
          </a:xfrm>
        </p:grpSpPr>
        <p:sp>
          <p:nvSpPr>
            <p:cNvPr id="41" name="Oval 40"/>
            <p:cNvSpPr>
              <a:spLocks/>
            </p:cNvSpPr>
            <p:nvPr/>
          </p:nvSpPr>
          <p:spPr bwMode="auto">
            <a:xfrm>
              <a:off x="0" y="0"/>
              <a:ext cx="275"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42" name="Rectangle 41"/>
            <p:cNvSpPr>
              <a:spLocks/>
            </p:cNvSpPr>
            <p:nvPr/>
          </p:nvSpPr>
          <p:spPr bwMode="auto">
            <a:xfrm>
              <a:off x="49" y="41"/>
              <a:ext cx="177"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M</a:t>
              </a:r>
            </a:p>
          </p:txBody>
        </p:sp>
      </p:grpSp>
      <p:grpSp>
        <p:nvGrpSpPr>
          <p:cNvPr id="5" name="Group 4"/>
          <p:cNvGrpSpPr>
            <a:grpSpLocks/>
          </p:cNvGrpSpPr>
          <p:nvPr/>
        </p:nvGrpSpPr>
        <p:grpSpPr bwMode="auto">
          <a:xfrm>
            <a:off x="6039846" y="2516667"/>
            <a:ext cx="466725" cy="498475"/>
            <a:chOff x="0" y="0"/>
            <a:chExt cx="264" cy="281"/>
          </a:xfrm>
        </p:grpSpPr>
        <p:sp>
          <p:nvSpPr>
            <p:cNvPr id="39" name="Oval 38"/>
            <p:cNvSpPr>
              <a:spLocks/>
            </p:cNvSpPr>
            <p:nvPr/>
          </p:nvSpPr>
          <p:spPr bwMode="auto">
            <a:xfrm>
              <a:off x="0" y="0"/>
              <a:ext cx="264"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40" name="Rectangle 39"/>
            <p:cNvSpPr>
              <a:spLocks/>
            </p:cNvSpPr>
            <p:nvPr/>
          </p:nvSpPr>
          <p:spPr bwMode="auto">
            <a:xfrm>
              <a:off x="47" y="41"/>
              <a:ext cx="169"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G</a:t>
              </a:r>
            </a:p>
          </p:txBody>
        </p:sp>
      </p:grpSp>
      <p:grpSp>
        <p:nvGrpSpPr>
          <p:cNvPr id="6" name="Group 5"/>
          <p:cNvGrpSpPr>
            <a:grpSpLocks/>
          </p:cNvGrpSpPr>
          <p:nvPr/>
        </p:nvGrpSpPr>
        <p:grpSpPr bwMode="auto">
          <a:xfrm>
            <a:off x="7538446" y="2516667"/>
            <a:ext cx="519112" cy="498475"/>
            <a:chOff x="0" y="0"/>
            <a:chExt cx="295" cy="281"/>
          </a:xfrm>
        </p:grpSpPr>
        <p:sp>
          <p:nvSpPr>
            <p:cNvPr id="37" name="Oval 36"/>
            <p:cNvSpPr>
              <a:spLocks/>
            </p:cNvSpPr>
            <p:nvPr/>
          </p:nvSpPr>
          <p:spPr bwMode="auto">
            <a:xfrm>
              <a:off x="0" y="0"/>
              <a:ext cx="295"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8" name="Rectangle 37"/>
            <p:cNvSpPr>
              <a:spLocks/>
            </p:cNvSpPr>
            <p:nvPr/>
          </p:nvSpPr>
          <p:spPr bwMode="auto">
            <a:xfrm>
              <a:off x="51" y="41"/>
              <a:ext cx="191"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W</a:t>
              </a:r>
            </a:p>
          </p:txBody>
        </p:sp>
      </p:grpSp>
      <p:grpSp>
        <p:nvGrpSpPr>
          <p:cNvPr id="7" name="Group 6"/>
          <p:cNvGrpSpPr>
            <a:grpSpLocks/>
          </p:cNvGrpSpPr>
          <p:nvPr/>
        </p:nvGrpSpPr>
        <p:grpSpPr bwMode="auto">
          <a:xfrm>
            <a:off x="7338421" y="3532667"/>
            <a:ext cx="428625" cy="498475"/>
            <a:chOff x="0" y="0"/>
            <a:chExt cx="242" cy="281"/>
          </a:xfrm>
        </p:grpSpPr>
        <p:sp>
          <p:nvSpPr>
            <p:cNvPr id="35" name="Oval 34"/>
            <p:cNvSpPr>
              <a:spLocks/>
            </p:cNvSpPr>
            <p:nvPr/>
          </p:nvSpPr>
          <p:spPr bwMode="auto">
            <a:xfrm>
              <a:off x="0" y="0"/>
              <a:ext cx="242"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6" name="Rectangle 35"/>
            <p:cNvSpPr>
              <a:spLocks/>
            </p:cNvSpPr>
            <p:nvPr/>
          </p:nvSpPr>
          <p:spPr bwMode="auto">
            <a:xfrm>
              <a:off x="44" y="41"/>
              <a:ext cx="154"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P</a:t>
              </a:r>
            </a:p>
          </p:txBody>
        </p:sp>
      </p:grpSp>
      <p:grpSp>
        <p:nvGrpSpPr>
          <p:cNvPr id="8" name="Group 7"/>
          <p:cNvGrpSpPr>
            <a:grpSpLocks/>
          </p:cNvGrpSpPr>
          <p:nvPr/>
        </p:nvGrpSpPr>
        <p:grpSpPr bwMode="auto">
          <a:xfrm>
            <a:off x="6585946" y="3532667"/>
            <a:ext cx="392112" cy="498475"/>
            <a:chOff x="0" y="0"/>
            <a:chExt cx="223" cy="281"/>
          </a:xfrm>
        </p:grpSpPr>
        <p:sp>
          <p:nvSpPr>
            <p:cNvPr id="33" name="Oval 32"/>
            <p:cNvSpPr>
              <a:spLocks/>
            </p:cNvSpPr>
            <p:nvPr/>
          </p:nvSpPr>
          <p:spPr bwMode="auto">
            <a:xfrm>
              <a:off x="0" y="0"/>
              <a:ext cx="223"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4" name="Rectangle 33"/>
            <p:cNvSpPr>
              <a:spLocks/>
            </p:cNvSpPr>
            <p:nvPr/>
          </p:nvSpPr>
          <p:spPr bwMode="auto">
            <a:xfrm>
              <a:off x="41" y="41"/>
              <a:ext cx="140"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J</a:t>
              </a:r>
            </a:p>
          </p:txBody>
        </p:sp>
      </p:grpSp>
      <p:grpSp>
        <p:nvGrpSpPr>
          <p:cNvPr id="9" name="Group 8"/>
          <p:cNvGrpSpPr>
            <a:grpSpLocks/>
          </p:cNvGrpSpPr>
          <p:nvPr/>
        </p:nvGrpSpPr>
        <p:grpSpPr bwMode="auto">
          <a:xfrm>
            <a:off x="5625508" y="3532667"/>
            <a:ext cx="447675" cy="498475"/>
            <a:chOff x="0" y="0"/>
            <a:chExt cx="254" cy="281"/>
          </a:xfrm>
        </p:grpSpPr>
        <p:sp>
          <p:nvSpPr>
            <p:cNvPr id="31" name="Oval 30"/>
            <p:cNvSpPr>
              <a:spLocks/>
            </p:cNvSpPr>
            <p:nvPr/>
          </p:nvSpPr>
          <p:spPr bwMode="auto">
            <a:xfrm>
              <a:off x="0" y="0"/>
              <a:ext cx="254"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2" name="Rectangle 31"/>
            <p:cNvSpPr>
              <a:spLocks/>
            </p:cNvSpPr>
            <p:nvPr/>
          </p:nvSpPr>
          <p:spPr bwMode="auto">
            <a:xfrm>
              <a:off x="45" y="41"/>
              <a:ext cx="16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D</a:t>
              </a:r>
            </a:p>
          </p:txBody>
        </p:sp>
      </p:grpSp>
      <p:grpSp>
        <p:nvGrpSpPr>
          <p:cNvPr id="10" name="Group 9"/>
          <p:cNvGrpSpPr>
            <a:grpSpLocks/>
          </p:cNvGrpSpPr>
          <p:nvPr/>
        </p:nvGrpSpPr>
        <p:grpSpPr bwMode="auto">
          <a:xfrm>
            <a:off x="7319371" y="4464529"/>
            <a:ext cx="447675" cy="496888"/>
            <a:chOff x="0" y="0"/>
            <a:chExt cx="254" cy="281"/>
          </a:xfrm>
        </p:grpSpPr>
        <p:sp>
          <p:nvSpPr>
            <p:cNvPr id="29" name="Oval 28"/>
            <p:cNvSpPr>
              <a:spLocks/>
            </p:cNvSpPr>
            <p:nvPr/>
          </p:nvSpPr>
          <p:spPr bwMode="auto">
            <a:xfrm>
              <a:off x="0" y="0"/>
              <a:ext cx="254"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30" name="Rectangle 29"/>
            <p:cNvSpPr>
              <a:spLocks/>
            </p:cNvSpPr>
            <p:nvPr/>
          </p:nvSpPr>
          <p:spPr bwMode="auto">
            <a:xfrm>
              <a:off x="45" y="41"/>
              <a:ext cx="16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N</a:t>
              </a:r>
            </a:p>
          </p:txBody>
        </p:sp>
      </p:grpSp>
      <p:grpSp>
        <p:nvGrpSpPr>
          <p:cNvPr id="11" name="Group 10"/>
          <p:cNvGrpSpPr>
            <a:grpSpLocks/>
          </p:cNvGrpSpPr>
          <p:nvPr/>
        </p:nvGrpSpPr>
        <p:grpSpPr bwMode="auto">
          <a:xfrm>
            <a:off x="6219233" y="4464529"/>
            <a:ext cx="447675" cy="496888"/>
            <a:chOff x="0" y="0"/>
            <a:chExt cx="254" cy="281"/>
          </a:xfrm>
        </p:grpSpPr>
        <p:sp>
          <p:nvSpPr>
            <p:cNvPr id="27" name="Oval 26"/>
            <p:cNvSpPr>
              <a:spLocks/>
            </p:cNvSpPr>
            <p:nvPr/>
          </p:nvSpPr>
          <p:spPr bwMode="auto">
            <a:xfrm>
              <a:off x="0" y="0"/>
              <a:ext cx="254"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8" name="Rectangle 27"/>
            <p:cNvSpPr>
              <a:spLocks/>
            </p:cNvSpPr>
            <p:nvPr/>
          </p:nvSpPr>
          <p:spPr bwMode="auto">
            <a:xfrm>
              <a:off x="45" y="41"/>
              <a:ext cx="16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H</a:t>
              </a:r>
            </a:p>
          </p:txBody>
        </p:sp>
      </p:grpSp>
      <p:grpSp>
        <p:nvGrpSpPr>
          <p:cNvPr id="12" name="Group 11"/>
          <p:cNvGrpSpPr>
            <a:grpSpLocks/>
          </p:cNvGrpSpPr>
          <p:nvPr/>
        </p:nvGrpSpPr>
        <p:grpSpPr bwMode="auto">
          <a:xfrm>
            <a:off x="5203233" y="4464529"/>
            <a:ext cx="447675" cy="496888"/>
            <a:chOff x="0" y="0"/>
            <a:chExt cx="254" cy="281"/>
          </a:xfrm>
        </p:grpSpPr>
        <p:sp>
          <p:nvSpPr>
            <p:cNvPr id="25" name="Oval 24"/>
            <p:cNvSpPr>
              <a:spLocks/>
            </p:cNvSpPr>
            <p:nvPr/>
          </p:nvSpPr>
          <p:spPr bwMode="auto">
            <a:xfrm>
              <a:off x="0" y="0"/>
              <a:ext cx="254"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6" name="Rectangle 25"/>
            <p:cNvSpPr>
              <a:spLocks/>
            </p:cNvSpPr>
            <p:nvPr/>
          </p:nvSpPr>
          <p:spPr bwMode="auto">
            <a:xfrm>
              <a:off x="45" y="41"/>
              <a:ext cx="162"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B</a:t>
              </a:r>
            </a:p>
          </p:txBody>
        </p:sp>
      </p:grpSp>
      <p:grpSp>
        <p:nvGrpSpPr>
          <p:cNvPr id="13" name="Group 12"/>
          <p:cNvGrpSpPr>
            <a:grpSpLocks/>
          </p:cNvGrpSpPr>
          <p:nvPr/>
        </p:nvGrpSpPr>
        <p:grpSpPr bwMode="auto">
          <a:xfrm>
            <a:off x="8176621" y="4464529"/>
            <a:ext cx="428625" cy="496888"/>
            <a:chOff x="0" y="0"/>
            <a:chExt cx="242" cy="281"/>
          </a:xfrm>
        </p:grpSpPr>
        <p:sp>
          <p:nvSpPr>
            <p:cNvPr id="23" name="Oval 22"/>
            <p:cNvSpPr>
              <a:spLocks/>
            </p:cNvSpPr>
            <p:nvPr/>
          </p:nvSpPr>
          <p:spPr bwMode="auto">
            <a:xfrm>
              <a:off x="0" y="0"/>
              <a:ext cx="242" cy="281"/>
            </a:xfrm>
            <a:prstGeom prst="ellipse">
              <a:avLst/>
            </a:prstGeom>
            <a:solidFill>
              <a:schemeClr val="accent1"/>
            </a:solidFill>
            <a:ln w="12700">
              <a:solidFill>
                <a:schemeClr val="tx1"/>
              </a:solidFill>
              <a:round/>
              <a:headEnd/>
              <a:tailEnd/>
            </a:ln>
          </p:spPr>
          <p:txBody>
            <a:bodyPr lIns="0" tIns="0" rIns="0" bIns="0"/>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fr-FR"/>
            </a:p>
          </p:txBody>
        </p:sp>
        <p:sp>
          <p:nvSpPr>
            <p:cNvPr id="24" name="Rectangle 23"/>
            <p:cNvSpPr>
              <a:spLocks/>
            </p:cNvSpPr>
            <p:nvPr/>
          </p:nvSpPr>
          <p:spPr bwMode="auto">
            <a:xfrm>
              <a:off x="44" y="41"/>
              <a:ext cx="154" cy="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wrap="none" lIns="38100" tIns="38100" rIns="78049" bIns="38100" anchor="ctr">
              <a:spAutoFit/>
            </a:bodyPr>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pPr marL="1588" algn="ctr">
                <a:spcBef>
                  <a:spcPts val="1000"/>
                </a:spcBef>
              </a:pPr>
              <a:r>
                <a:rPr lang="en-US" sz="1800" b="1">
                  <a:solidFill>
                    <a:srgbClr val="FF9900"/>
                  </a:solidFill>
                  <a:latin typeface="Arial" pitchFamily="34" charset="0"/>
                  <a:cs typeface="Arial" pitchFamily="34" charset="0"/>
                  <a:sym typeface="Arial" pitchFamily="34" charset="0"/>
                </a:rPr>
                <a:t>S</a:t>
              </a:r>
            </a:p>
          </p:txBody>
        </p:sp>
      </p:grpSp>
      <p:sp>
        <p:nvSpPr>
          <p:cNvPr id="14" name="Line 33"/>
          <p:cNvSpPr>
            <a:spLocks noChangeShapeType="1"/>
          </p:cNvSpPr>
          <p:nvPr/>
        </p:nvSpPr>
        <p:spPr bwMode="auto">
          <a:xfrm flipH="1">
            <a:off x="6219233" y="2253142"/>
            <a:ext cx="758825" cy="263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15" name="Line 34"/>
          <p:cNvSpPr>
            <a:spLocks noChangeShapeType="1"/>
          </p:cNvSpPr>
          <p:nvPr/>
        </p:nvSpPr>
        <p:spPr bwMode="auto">
          <a:xfrm>
            <a:off x="6978058" y="2253142"/>
            <a:ext cx="788988" cy="263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16" name="Line 35"/>
          <p:cNvSpPr>
            <a:spLocks noChangeShapeType="1"/>
          </p:cNvSpPr>
          <p:nvPr/>
        </p:nvSpPr>
        <p:spPr bwMode="auto">
          <a:xfrm flipH="1">
            <a:off x="5808071" y="3015142"/>
            <a:ext cx="411162" cy="517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17" name="Line 36"/>
          <p:cNvSpPr>
            <a:spLocks noChangeShapeType="1"/>
          </p:cNvSpPr>
          <p:nvPr/>
        </p:nvSpPr>
        <p:spPr bwMode="auto">
          <a:xfrm>
            <a:off x="6219233" y="3015142"/>
            <a:ext cx="574675" cy="517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18" name="Line 37"/>
          <p:cNvSpPr>
            <a:spLocks noChangeShapeType="1"/>
          </p:cNvSpPr>
          <p:nvPr/>
        </p:nvSpPr>
        <p:spPr bwMode="auto">
          <a:xfrm flipH="1">
            <a:off x="7538446" y="3015142"/>
            <a:ext cx="304800" cy="517525"/>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19" name="Line 38"/>
          <p:cNvSpPr>
            <a:spLocks noChangeShapeType="1"/>
          </p:cNvSpPr>
          <p:nvPr/>
        </p:nvSpPr>
        <p:spPr bwMode="auto">
          <a:xfrm flipH="1">
            <a:off x="5428658" y="4031142"/>
            <a:ext cx="379413" cy="4333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0" name="Line 39"/>
          <p:cNvSpPr>
            <a:spLocks noChangeShapeType="1"/>
          </p:cNvSpPr>
          <p:nvPr/>
        </p:nvSpPr>
        <p:spPr bwMode="auto">
          <a:xfrm>
            <a:off x="5808071" y="4031142"/>
            <a:ext cx="698500" cy="4333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1" name="Line 40"/>
          <p:cNvSpPr>
            <a:spLocks noChangeShapeType="1"/>
          </p:cNvSpPr>
          <p:nvPr/>
        </p:nvSpPr>
        <p:spPr bwMode="auto">
          <a:xfrm flipH="1">
            <a:off x="7538446" y="4031142"/>
            <a:ext cx="1587" cy="4333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
        <p:nvSpPr>
          <p:cNvPr id="22" name="Line 41"/>
          <p:cNvSpPr>
            <a:spLocks noChangeShapeType="1"/>
          </p:cNvSpPr>
          <p:nvPr/>
        </p:nvSpPr>
        <p:spPr bwMode="auto">
          <a:xfrm>
            <a:off x="7538446" y="4031142"/>
            <a:ext cx="846137" cy="433387"/>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lIns="101599" tIns="50799" rIns="101599" bIns="50799"/>
          <a:lstStyle>
            <a:defPPr>
              <a:defRPr lang="en-US"/>
            </a:defPPr>
            <a:lvl1pPr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1pPr>
            <a:lvl2pPr marL="4572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2pPr>
            <a:lvl3pPr marL="9144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3pPr>
            <a:lvl4pPr marL="13716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4pPr>
            <a:lvl5pPr marL="1828800" algn="l" rtl="0" fontAlgn="base">
              <a:spcBef>
                <a:spcPct val="0"/>
              </a:spcBef>
              <a:spcAft>
                <a:spcPct val="0"/>
              </a:spcAft>
              <a:defRPr sz="3200" kern="1200">
                <a:solidFill>
                  <a:srgbClr val="000000"/>
                </a:solidFill>
                <a:latin typeface="Gill Sans"/>
                <a:ea typeface="ヒラギノ角ゴ ProN W3"/>
                <a:cs typeface="ヒラギノ角ゴ ProN W3"/>
                <a:sym typeface="Gill Sans"/>
              </a:defRPr>
            </a:lvl5pPr>
            <a:lvl6pPr marL="2286000" algn="l" defTabSz="914400" rtl="0" eaLnBrk="1" latinLnBrk="0" hangingPunct="1">
              <a:defRPr sz="3200" kern="1200">
                <a:solidFill>
                  <a:srgbClr val="000000"/>
                </a:solidFill>
                <a:latin typeface="Gill Sans"/>
                <a:ea typeface="ヒラギノ角ゴ ProN W3"/>
                <a:cs typeface="ヒラギノ角ゴ ProN W3"/>
                <a:sym typeface="Gill Sans"/>
              </a:defRPr>
            </a:lvl6pPr>
            <a:lvl7pPr marL="2743200" algn="l" defTabSz="914400" rtl="0" eaLnBrk="1" latinLnBrk="0" hangingPunct="1">
              <a:defRPr sz="3200" kern="1200">
                <a:solidFill>
                  <a:srgbClr val="000000"/>
                </a:solidFill>
                <a:latin typeface="Gill Sans"/>
                <a:ea typeface="ヒラギノ角ゴ ProN W3"/>
                <a:cs typeface="ヒラギノ角ゴ ProN W3"/>
                <a:sym typeface="Gill Sans"/>
              </a:defRPr>
            </a:lvl7pPr>
            <a:lvl8pPr marL="3200400" algn="l" defTabSz="914400" rtl="0" eaLnBrk="1" latinLnBrk="0" hangingPunct="1">
              <a:defRPr sz="3200" kern="1200">
                <a:solidFill>
                  <a:srgbClr val="000000"/>
                </a:solidFill>
                <a:latin typeface="Gill Sans"/>
                <a:ea typeface="ヒラギノ角ゴ ProN W3"/>
                <a:cs typeface="ヒラギノ角ゴ ProN W3"/>
                <a:sym typeface="Gill Sans"/>
              </a:defRPr>
            </a:lvl8pPr>
            <a:lvl9pPr marL="3657600" algn="l" defTabSz="914400" rtl="0" eaLnBrk="1" latinLnBrk="0" hangingPunct="1">
              <a:defRPr sz="3200" kern="1200">
                <a:solidFill>
                  <a:srgbClr val="000000"/>
                </a:solidFill>
                <a:latin typeface="Gill Sans"/>
                <a:ea typeface="ヒラギノ角ゴ ProN W3"/>
                <a:cs typeface="ヒラギノ角ゴ ProN W3"/>
                <a:sym typeface="Gill Sans"/>
              </a:defRPr>
            </a:lvl9pPr>
          </a:lstStyle>
          <a:p>
            <a:endParaRPr lang="en-US"/>
          </a:p>
        </p:txBody>
      </p:sp>
    </p:spTree>
    <p:extLst>
      <p:ext uri="{BB962C8B-B14F-4D97-AF65-F5344CB8AC3E}">
        <p14:creationId xmlns:p14="http://schemas.microsoft.com/office/powerpoint/2010/main" val="18853808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Binary search trees</a:t>
            </a:r>
            <a:endParaRPr lang="en-US" dirty="0"/>
          </a:p>
        </p:txBody>
      </p:sp>
      <p:sp>
        <p:nvSpPr>
          <p:cNvPr id="3" name="Content Placeholder 2"/>
          <p:cNvSpPr>
            <a:spLocks noGrp="1"/>
          </p:cNvSpPr>
          <p:nvPr>
            <p:ph sz="quarter" idx="13"/>
          </p:nvPr>
        </p:nvSpPr>
        <p:spPr/>
        <p:txBody>
          <a:bodyPr/>
          <a:lstStyle/>
          <a:p>
            <a:r>
              <a:rPr lang="en-US" dirty="0" smtClean="0"/>
              <a:t>Also known as BSTs</a:t>
            </a:r>
          </a:p>
          <a:p>
            <a:r>
              <a:rPr lang="en-US" dirty="0" smtClean="0"/>
              <a:t>Children to the left are less than the current node</a:t>
            </a:r>
          </a:p>
          <a:p>
            <a:r>
              <a:rPr lang="en-US" dirty="0" smtClean="0"/>
              <a:t>Children to the right are greater than the current node</a:t>
            </a:r>
            <a:endParaRPr lang="en-US" dirty="0"/>
          </a:p>
        </p:txBody>
      </p:sp>
      <p:pic>
        <p:nvPicPr>
          <p:cNvPr id="4" name="Content Placeholder 6" descr="binsearchtree1.png"/>
          <p:cNvPicPr>
            <a:picLocks noGrp="1" noChangeAspect="1"/>
          </p:cNvPicPr>
          <p:nvPr/>
        </p:nvPicPr>
        <p:blipFill>
          <a:blip r:embed="rId2" cstate="print"/>
          <a:stretch>
            <a:fillRect/>
          </a:stretch>
        </p:blipFill>
        <p:spPr>
          <a:xfrm>
            <a:off x="1295400" y="2895599"/>
            <a:ext cx="3457575" cy="2924175"/>
          </a:xfrm>
          <a:prstGeom prst="rect">
            <a:avLst/>
          </a:prstGeom>
        </p:spPr>
      </p:pic>
      <p:pic>
        <p:nvPicPr>
          <p:cNvPr id="5" name="Content Placeholder 5" descr="binsearchtree2.png"/>
          <p:cNvPicPr>
            <a:picLocks noGrp="1" noChangeAspect="1"/>
          </p:cNvPicPr>
          <p:nvPr/>
        </p:nvPicPr>
        <p:blipFill>
          <a:blip r:embed="rId3" cstate="print"/>
          <a:stretch>
            <a:fillRect/>
          </a:stretch>
        </p:blipFill>
        <p:spPr>
          <a:xfrm>
            <a:off x="5410200" y="2886341"/>
            <a:ext cx="1818589" cy="2933433"/>
          </a:xfrm>
          <a:prstGeom prst="rect">
            <a:avLst/>
          </a:prstGeom>
        </p:spPr>
      </p:pic>
    </p:spTree>
    <p:extLst>
      <p:ext uri="{BB962C8B-B14F-4D97-AF65-F5344CB8AC3E}">
        <p14:creationId xmlns:p14="http://schemas.microsoft.com/office/powerpoint/2010/main" val="27361980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traversals</a:t>
            </a:r>
            <a:endParaRPr lang="en-US" dirty="0"/>
          </a:p>
        </p:txBody>
      </p:sp>
      <p:sp>
        <p:nvSpPr>
          <p:cNvPr id="3" name="Content Placeholder 2"/>
          <p:cNvSpPr>
            <a:spLocks noGrp="1"/>
          </p:cNvSpPr>
          <p:nvPr>
            <p:ph sz="quarter" idx="13"/>
          </p:nvPr>
        </p:nvSpPr>
        <p:spPr/>
        <p:txBody>
          <a:bodyPr/>
          <a:lstStyle/>
          <a:p>
            <a:r>
              <a:rPr lang="en-US" dirty="0" smtClean="0"/>
              <a:t>Preorder</a:t>
            </a:r>
          </a:p>
          <a:p>
            <a:pPr lvl="1"/>
            <a:r>
              <a:rPr lang="en-US" dirty="0" smtClean="0"/>
              <a:t>Root node, Left Node, Right Node</a:t>
            </a:r>
          </a:p>
          <a:p>
            <a:r>
              <a:rPr lang="en-US" dirty="0" err="1" smtClean="0"/>
              <a:t>Postorder</a:t>
            </a:r>
            <a:endParaRPr lang="en-US" dirty="0" smtClean="0"/>
          </a:p>
          <a:p>
            <a:pPr lvl="1"/>
            <a:r>
              <a:rPr lang="en-US" dirty="0" smtClean="0"/>
              <a:t>Left Node, Right Node, Root Node</a:t>
            </a:r>
          </a:p>
          <a:p>
            <a:r>
              <a:rPr lang="en-US" dirty="0" err="1" smtClean="0"/>
              <a:t>Inorder</a:t>
            </a:r>
            <a:endParaRPr lang="en-US" dirty="0" smtClean="0"/>
          </a:p>
          <a:p>
            <a:pPr lvl="1"/>
            <a:r>
              <a:rPr lang="en-US" dirty="0" smtClean="0"/>
              <a:t>Left Node, Root Node, Right Node</a:t>
            </a:r>
          </a:p>
          <a:p>
            <a:r>
              <a:rPr lang="en-US" dirty="0" smtClean="0"/>
              <a:t>Breadth First</a:t>
            </a:r>
          </a:p>
          <a:p>
            <a:pPr lvl="1"/>
            <a:r>
              <a:rPr lang="en-US" dirty="0" smtClean="0"/>
              <a:t>First level, Second Level, Third Level, …</a:t>
            </a:r>
          </a:p>
          <a:p>
            <a:r>
              <a:rPr lang="en-US" dirty="0" smtClean="0"/>
              <a:t>Depth First</a:t>
            </a:r>
          </a:p>
          <a:p>
            <a:pPr lvl="1"/>
            <a:r>
              <a:rPr lang="en-US" dirty="0" smtClean="0"/>
              <a:t>Root, Child, Child, Child, …, Leaf, Up One, Child, Child, Leaf, …</a:t>
            </a:r>
          </a:p>
        </p:txBody>
      </p:sp>
    </p:spTree>
    <p:extLst>
      <p:ext uri="{BB962C8B-B14F-4D97-AF65-F5344CB8AC3E}">
        <p14:creationId xmlns:p14="http://schemas.microsoft.com/office/powerpoint/2010/main" val="404622528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Preorder Traversal</a:t>
            </a:r>
          </a:p>
        </p:txBody>
      </p:sp>
      <p:sp>
        <p:nvSpPr>
          <p:cNvPr id="3" name="Content Placeholder 2"/>
          <p:cNvSpPr>
            <a:spLocks noGrp="1"/>
          </p:cNvSpPr>
          <p:nvPr>
            <p:ph sz="quarter" idx="13"/>
          </p:nvPr>
        </p:nvSpPr>
        <p:spPr>
          <a:xfrm>
            <a:off x="609600" y="1600200"/>
            <a:ext cx="3962400" cy="4114800"/>
          </a:xfrm>
        </p:spPr>
        <p:txBody>
          <a:bodyPr/>
          <a:lstStyle/>
          <a:p>
            <a:r>
              <a:rPr lang="en-US" b="1" dirty="0"/>
              <a:t>Pre(5)</a:t>
            </a:r>
          </a:p>
          <a:p>
            <a:r>
              <a:rPr lang="en-US" dirty="0"/>
              <a:t>5, </a:t>
            </a:r>
            <a:r>
              <a:rPr lang="en-US" b="1" dirty="0"/>
              <a:t>Pre(2)</a:t>
            </a:r>
            <a:r>
              <a:rPr lang="en-US" dirty="0"/>
              <a:t>, Pre(7)</a:t>
            </a:r>
          </a:p>
          <a:p>
            <a:r>
              <a:rPr lang="en-US" dirty="0"/>
              <a:t>5, 2, 1, </a:t>
            </a:r>
            <a:r>
              <a:rPr lang="en-US" b="1" dirty="0"/>
              <a:t>Pre(3)</a:t>
            </a:r>
            <a:r>
              <a:rPr lang="en-US" dirty="0"/>
              <a:t>, Pre(7)</a:t>
            </a:r>
          </a:p>
          <a:p>
            <a:r>
              <a:rPr lang="en-US" dirty="0"/>
              <a:t>5, 2, 1, 3, 4, </a:t>
            </a:r>
            <a:r>
              <a:rPr lang="en-US" b="1" dirty="0"/>
              <a:t>Pre(7)</a:t>
            </a:r>
            <a:endParaRPr lang="en-US" dirty="0"/>
          </a:p>
          <a:p>
            <a:r>
              <a:rPr lang="en-US" dirty="0"/>
              <a:t>5, 2, 1, 3, 4, 7, 6, 9</a:t>
            </a:r>
          </a:p>
          <a:p>
            <a:endParaRPr lang="en-US" dirty="0"/>
          </a:p>
        </p:txBody>
      </p:sp>
      <p:pic>
        <p:nvPicPr>
          <p:cNvPr id="4" name="Content Placeholder 9" descr="binsearchtree3.png"/>
          <p:cNvPicPr>
            <a:picLocks noGrp="1" noChangeAspect="1"/>
          </p:cNvPicPr>
          <p:nvPr/>
        </p:nvPicPr>
        <p:blipFill>
          <a:blip r:embed="rId2" cstate="print"/>
          <a:stretch>
            <a:fillRect/>
          </a:stretch>
        </p:blipFill>
        <p:spPr>
          <a:xfrm>
            <a:off x="5334000" y="1423988"/>
            <a:ext cx="3457575" cy="4010025"/>
          </a:xfrm>
          <a:prstGeom prst="rect">
            <a:avLst/>
          </a:prstGeom>
        </p:spPr>
      </p:pic>
    </p:spTree>
    <p:extLst>
      <p:ext uri="{BB962C8B-B14F-4D97-AF65-F5344CB8AC3E}">
        <p14:creationId xmlns:p14="http://schemas.microsoft.com/office/powerpoint/2010/main" val="34544538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Inorder</a:t>
            </a:r>
            <a:r>
              <a:rPr lang="en-US" dirty="0"/>
              <a:t> Traversal</a:t>
            </a:r>
          </a:p>
        </p:txBody>
      </p:sp>
      <p:sp>
        <p:nvSpPr>
          <p:cNvPr id="3" name="Content Placeholder 2"/>
          <p:cNvSpPr>
            <a:spLocks noGrp="1"/>
          </p:cNvSpPr>
          <p:nvPr>
            <p:ph sz="quarter" idx="13"/>
          </p:nvPr>
        </p:nvSpPr>
        <p:spPr>
          <a:xfrm>
            <a:off x="609600" y="1600200"/>
            <a:ext cx="3962400" cy="4114800"/>
          </a:xfrm>
        </p:spPr>
        <p:txBody>
          <a:bodyPr/>
          <a:lstStyle/>
          <a:p>
            <a:r>
              <a:rPr lang="en-US" b="1" dirty="0"/>
              <a:t>In(5)</a:t>
            </a:r>
          </a:p>
          <a:p>
            <a:r>
              <a:rPr lang="en-US" b="1" dirty="0"/>
              <a:t>In(2)</a:t>
            </a:r>
            <a:r>
              <a:rPr lang="en-US" dirty="0"/>
              <a:t>, 5, In(7)</a:t>
            </a:r>
          </a:p>
          <a:p>
            <a:r>
              <a:rPr lang="en-US" dirty="0"/>
              <a:t>1, 2, </a:t>
            </a:r>
            <a:r>
              <a:rPr lang="en-US" b="1" dirty="0"/>
              <a:t>In(3)</a:t>
            </a:r>
            <a:r>
              <a:rPr lang="en-US" dirty="0"/>
              <a:t>, 5, In(7)</a:t>
            </a:r>
          </a:p>
          <a:p>
            <a:r>
              <a:rPr lang="en-US" dirty="0"/>
              <a:t>1, 2, 3, 4, 5, </a:t>
            </a:r>
            <a:r>
              <a:rPr lang="en-US" b="1" dirty="0"/>
              <a:t>In(7)</a:t>
            </a:r>
          </a:p>
          <a:p>
            <a:r>
              <a:rPr lang="en-US" dirty="0"/>
              <a:t>1, 2, 3, 4, 5, 6, 7, 9 </a:t>
            </a:r>
          </a:p>
        </p:txBody>
      </p:sp>
      <p:pic>
        <p:nvPicPr>
          <p:cNvPr id="4" name="Content Placeholder 7" descr="binsearchtree3.png"/>
          <p:cNvPicPr>
            <a:picLocks noGrp="1" noChangeAspect="1"/>
          </p:cNvPicPr>
          <p:nvPr/>
        </p:nvPicPr>
        <p:blipFill>
          <a:blip r:embed="rId2" cstate="print"/>
          <a:stretch>
            <a:fillRect/>
          </a:stretch>
        </p:blipFill>
        <p:spPr>
          <a:xfrm>
            <a:off x="5334000" y="1423988"/>
            <a:ext cx="3457575" cy="4010025"/>
          </a:xfrm>
          <a:prstGeom prst="rect">
            <a:avLst/>
          </a:prstGeom>
        </p:spPr>
      </p:pic>
    </p:spTree>
    <p:extLst>
      <p:ext uri="{BB962C8B-B14F-4D97-AF65-F5344CB8AC3E}">
        <p14:creationId xmlns:p14="http://schemas.microsoft.com/office/powerpoint/2010/main" val="67842137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Postorder</a:t>
            </a:r>
            <a:r>
              <a:rPr lang="en-US" dirty="0"/>
              <a:t> Traversal</a:t>
            </a:r>
          </a:p>
        </p:txBody>
      </p:sp>
      <p:sp>
        <p:nvSpPr>
          <p:cNvPr id="3" name="Content Placeholder 2"/>
          <p:cNvSpPr>
            <a:spLocks noGrp="1"/>
          </p:cNvSpPr>
          <p:nvPr>
            <p:ph sz="quarter" idx="13"/>
          </p:nvPr>
        </p:nvSpPr>
        <p:spPr>
          <a:xfrm>
            <a:off x="609600" y="1600200"/>
            <a:ext cx="3962400" cy="4114800"/>
          </a:xfrm>
        </p:spPr>
        <p:txBody>
          <a:bodyPr/>
          <a:lstStyle/>
          <a:p>
            <a:r>
              <a:rPr lang="en-US" b="1" dirty="0"/>
              <a:t>Post(5)</a:t>
            </a:r>
          </a:p>
          <a:p>
            <a:r>
              <a:rPr lang="en-US" b="1" dirty="0"/>
              <a:t>Post(2)</a:t>
            </a:r>
            <a:r>
              <a:rPr lang="en-US" dirty="0"/>
              <a:t>, Post(7), 5</a:t>
            </a:r>
          </a:p>
          <a:p>
            <a:r>
              <a:rPr lang="en-US" dirty="0"/>
              <a:t>1, </a:t>
            </a:r>
            <a:r>
              <a:rPr lang="en-US" b="1" dirty="0"/>
              <a:t>Post(3)</a:t>
            </a:r>
            <a:r>
              <a:rPr lang="en-US" dirty="0"/>
              <a:t>, 2, Post(7), 5</a:t>
            </a:r>
          </a:p>
          <a:p>
            <a:r>
              <a:rPr lang="en-US" dirty="0"/>
              <a:t>1, 4, 3, 2, </a:t>
            </a:r>
            <a:r>
              <a:rPr lang="en-US" b="1" dirty="0"/>
              <a:t>Post(7)</a:t>
            </a:r>
            <a:r>
              <a:rPr lang="en-US" dirty="0"/>
              <a:t>, 5</a:t>
            </a:r>
          </a:p>
          <a:p>
            <a:r>
              <a:rPr lang="en-US" dirty="0"/>
              <a:t>1, 4, 3, 2, 6, 9, 7, 5</a:t>
            </a:r>
          </a:p>
          <a:p>
            <a:endParaRPr lang="en-US" dirty="0"/>
          </a:p>
        </p:txBody>
      </p:sp>
      <p:pic>
        <p:nvPicPr>
          <p:cNvPr id="4" name="Content Placeholder 4" descr="binsearchtree3.png"/>
          <p:cNvPicPr>
            <a:picLocks noGrp="1" noChangeAspect="1"/>
          </p:cNvPicPr>
          <p:nvPr/>
        </p:nvPicPr>
        <p:blipFill>
          <a:blip r:embed="rId2" cstate="print"/>
          <a:stretch>
            <a:fillRect/>
          </a:stretch>
        </p:blipFill>
        <p:spPr>
          <a:xfrm>
            <a:off x="5257800" y="1423986"/>
            <a:ext cx="3457575" cy="4010025"/>
          </a:xfrm>
          <a:prstGeom prst="rect">
            <a:avLst/>
          </a:prstGeom>
        </p:spPr>
      </p:pic>
    </p:spTree>
    <p:extLst>
      <p:ext uri="{BB962C8B-B14F-4D97-AF65-F5344CB8AC3E}">
        <p14:creationId xmlns:p14="http://schemas.microsoft.com/office/powerpoint/2010/main" val="29866352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latin typeface="Arial" pitchFamily="34" charset="0"/>
                <a:cs typeface="Arial" pitchFamily="34" charset="0"/>
              </a:rPr>
              <a:t>Material</a:t>
            </a:r>
            <a:r>
              <a:rPr lang="en-US" dirty="0"/>
              <a:t> </a:t>
            </a:r>
            <a:r>
              <a:rPr lang="en-US" sz="4000" dirty="0">
                <a:latin typeface="Arial" pitchFamily="34" charset="0"/>
                <a:cs typeface="Arial" pitchFamily="34" charset="0"/>
              </a:rPr>
              <a:t>Covered</a:t>
            </a:r>
          </a:p>
        </p:txBody>
      </p:sp>
      <p:sp>
        <p:nvSpPr>
          <p:cNvPr id="3" name="Content Placeholder 2"/>
          <p:cNvSpPr>
            <a:spLocks noGrp="1"/>
          </p:cNvSpPr>
          <p:nvPr>
            <p:ph sz="quarter" idx="13"/>
          </p:nvPr>
        </p:nvSpPr>
        <p:spPr/>
        <p:txBody>
          <a:bodyPr>
            <a:normAutofit/>
          </a:bodyPr>
          <a:lstStyle/>
          <a:p>
            <a:r>
              <a:rPr lang="en-US" sz="2000" dirty="0">
                <a:latin typeface="Arial" pitchFamily="34" charset="0"/>
                <a:cs typeface="Arial" pitchFamily="34" charset="0"/>
              </a:rPr>
              <a:t>Types</a:t>
            </a:r>
          </a:p>
          <a:p>
            <a:r>
              <a:rPr lang="en-US" sz="2000" dirty="0">
                <a:latin typeface="Arial" pitchFamily="34" charset="0"/>
                <a:cs typeface="Arial" pitchFamily="34" charset="0"/>
              </a:rPr>
              <a:t>Recursion (including grammars)</a:t>
            </a:r>
          </a:p>
          <a:p>
            <a:r>
              <a:rPr lang="en-US" sz="2000" dirty="0">
                <a:latin typeface="Arial" pitchFamily="34" charset="0"/>
                <a:cs typeface="Arial" pitchFamily="34" charset="0"/>
              </a:rPr>
              <a:t>Lists and Trees</a:t>
            </a:r>
          </a:p>
          <a:p>
            <a:r>
              <a:rPr lang="en-US" sz="2000" dirty="0">
                <a:latin typeface="Arial" pitchFamily="34" charset="0"/>
                <a:cs typeface="Arial" pitchFamily="34" charset="0"/>
              </a:rPr>
              <a:t>How Java Works</a:t>
            </a:r>
          </a:p>
          <a:p>
            <a:r>
              <a:rPr lang="en-US" sz="2000" dirty="0">
                <a:latin typeface="Arial" pitchFamily="34" charset="0"/>
                <a:cs typeface="Arial" pitchFamily="34" charset="0"/>
              </a:rPr>
              <a:t>Software Design </a:t>
            </a:r>
            <a:r>
              <a:rPr lang="en-US" sz="2000" dirty="0" smtClean="0">
                <a:latin typeface="Arial" pitchFamily="34" charset="0"/>
                <a:cs typeface="Arial" pitchFamily="34" charset="0"/>
              </a:rPr>
              <a:t>Patterns</a:t>
            </a:r>
          </a:p>
          <a:p>
            <a:r>
              <a:rPr lang="en-US" sz="2000" dirty="0" smtClean="0">
                <a:latin typeface="Arial" pitchFamily="34" charset="0"/>
                <a:cs typeface="Arial" pitchFamily="34" charset="0"/>
              </a:rPr>
              <a:t>Easy Big O</a:t>
            </a:r>
          </a:p>
          <a:p>
            <a:r>
              <a:rPr lang="en-US" sz="2000" dirty="0" smtClean="0">
                <a:latin typeface="Arial" pitchFamily="34" charset="0"/>
                <a:cs typeface="Arial" pitchFamily="34" charset="0"/>
              </a:rPr>
              <a:t>Not Covered:</a:t>
            </a:r>
          </a:p>
          <a:p>
            <a:pPr lvl="1"/>
            <a:r>
              <a:rPr lang="en-US" sz="2000" dirty="0" smtClean="0">
                <a:latin typeface="Arial" pitchFamily="34" charset="0"/>
                <a:cs typeface="Arial" pitchFamily="34" charset="0"/>
              </a:rPr>
              <a:t>GUI</a:t>
            </a:r>
          </a:p>
          <a:p>
            <a:pPr lvl="1"/>
            <a:r>
              <a:rPr lang="en-US" sz="2000" dirty="0" smtClean="0">
                <a:latin typeface="Arial" pitchFamily="34" charset="0"/>
                <a:cs typeface="Arial" pitchFamily="34" charset="0"/>
              </a:rPr>
              <a:t>Induction</a:t>
            </a:r>
            <a:endParaRPr lang="en-US" sz="2000" dirty="0">
              <a:latin typeface="Arial" pitchFamily="34" charset="0"/>
              <a:cs typeface="Arial" pitchFamily="34" charset="0"/>
            </a:endParaRPr>
          </a:p>
          <a:p>
            <a:endParaRPr lang="en-US" sz="2000" dirty="0">
              <a:latin typeface="Arial" pitchFamily="34" charset="0"/>
              <a:cs typeface="Arial" pitchFamily="34" charset="0"/>
            </a:endParaRPr>
          </a:p>
        </p:txBody>
      </p:sp>
    </p:spTree>
    <p:extLst>
      <p:ext uri="{BB962C8B-B14F-4D97-AF65-F5344CB8AC3E}">
        <p14:creationId xmlns:p14="http://schemas.microsoft.com/office/powerpoint/2010/main" val="4863952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Quick Aside</a:t>
            </a:r>
            <a:endParaRPr lang="en-US" dirty="0"/>
          </a:p>
        </p:txBody>
      </p:sp>
      <p:sp>
        <p:nvSpPr>
          <p:cNvPr id="5" name="Content Placeholder 4"/>
          <p:cNvSpPr>
            <a:spLocks noGrp="1"/>
          </p:cNvSpPr>
          <p:nvPr>
            <p:ph sz="quarter" idx="13"/>
          </p:nvPr>
        </p:nvSpPr>
        <p:spPr>
          <a:xfrm>
            <a:off x="609600" y="1600200"/>
            <a:ext cx="8001000" cy="4114800"/>
          </a:xfrm>
        </p:spPr>
        <p:txBody>
          <a:bodyPr/>
          <a:lstStyle/>
          <a:p>
            <a:r>
              <a:rPr lang="en-US" dirty="0" smtClean="0"/>
              <a:t>Stack</a:t>
            </a:r>
          </a:p>
          <a:p>
            <a:pPr lvl="1"/>
            <a:r>
              <a:rPr lang="en-US" dirty="0" smtClean="0"/>
              <a:t>LIFO -- Last-In First-Out</a:t>
            </a:r>
          </a:p>
          <a:p>
            <a:pPr lvl="1"/>
            <a:r>
              <a:rPr lang="en-US" dirty="0" smtClean="0"/>
              <a:t>Push(Object o), pop()</a:t>
            </a:r>
          </a:p>
          <a:p>
            <a:r>
              <a:rPr lang="en-US" dirty="0" smtClean="0"/>
              <a:t>Queue</a:t>
            </a:r>
          </a:p>
          <a:p>
            <a:pPr lvl="1"/>
            <a:r>
              <a:rPr lang="en-US" dirty="0" smtClean="0"/>
              <a:t>FIFO -- First-In First-Out</a:t>
            </a:r>
          </a:p>
          <a:p>
            <a:pPr lvl="1"/>
            <a:r>
              <a:rPr lang="en-US" dirty="0" err="1" smtClean="0"/>
              <a:t>Enqueue</a:t>
            </a:r>
            <a:r>
              <a:rPr lang="en-US" dirty="0" smtClean="0"/>
              <a:t>(Object o), </a:t>
            </a:r>
            <a:r>
              <a:rPr lang="en-US" dirty="0" err="1" smtClean="0"/>
              <a:t>Dequeue</a:t>
            </a:r>
            <a:r>
              <a:rPr lang="en-US" dirty="0" smtClean="0"/>
              <a:t>() [sometimes this is pop() as well)</a:t>
            </a:r>
            <a:endParaRPr lang="en-US" dirty="0"/>
          </a:p>
        </p:txBody>
      </p:sp>
    </p:spTree>
    <p:extLst>
      <p:ext uri="{BB962C8B-B14F-4D97-AF65-F5344CB8AC3E}">
        <p14:creationId xmlns:p14="http://schemas.microsoft.com/office/powerpoint/2010/main" val="236227057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Breadth first and depth first</a:t>
            </a:r>
            <a:endParaRPr lang="en-US" dirty="0"/>
          </a:p>
        </p:txBody>
      </p:sp>
      <p:sp>
        <p:nvSpPr>
          <p:cNvPr id="3" name="Content Placeholder 2"/>
          <p:cNvSpPr>
            <a:spLocks noGrp="1"/>
          </p:cNvSpPr>
          <p:nvPr>
            <p:ph sz="quarter" idx="13"/>
          </p:nvPr>
        </p:nvSpPr>
        <p:spPr>
          <a:xfrm>
            <a:off x="609600" y="1600200"/>
            <a:ext cx="4114800" cy="4114800"/>
          </a:xfrm>
        </p:spPr>
        <p:txBody>
          <a:bodyPr>
            <a:normAutofit lnSpcReduction="10000"/>
          </a:bodyPr>
          <a:lstStyle/>
          <a:p>
            <a:pPr marL="0" lvl="1" indent="0"/>
            <a:r>
              <a:rPr lang="en-US" dirty="0" smtClean="0"/>
              <a:t> Breadth First: </a:t>
            </a:r>
          </a:p>
          <a:p>
            <a:pPr marL="400050" lvl="2" indent="0"/>
            <a:r>
              <a:rPr lang="en-US" dirty="0" smtClean="0"/>
              <a:t> 5, Depth 1, Depth 2, Depth 3 </a:t>
            </a:r>
          </a:p>
          <a:p>
            <a:pPr marL="400050" lvl="2" indent="0"/>
            <a:r>
              <a:rPr lang="en-US" dirty="0" smtClean="0"/>
              <a:t> 5, 2, 7, Depth 2, Depth 3 </a:t>
            </a:r>
          </a:p>
          <a:p>
            <a:pPr marL="400050" lvl="2" indent="0"/>
            <a:r>
              <a:rPr lang="en-US" dirty="0" smtClean="0"/>
              <a:t> 5, 2, 7, 1, 3, 6, 9, Depth 3</a:t>
            </a:r>
          </a:p>
          <a:p>
            <a:pPr marL="400050" lvl="2" indent="0"/>
            <a:r>
              <a:rPr lang="en-US" dirty="0" smtClean="0"/>
              <a:t> 5, 2, 7, 1, 3, 6, 9, 4 </a:t>
            </a:r>
          </a:p>
          <a:p>
            <a:pPr marL="0" indent="0"/>
            <a:r>
              <a:rPr lang="en-US" dirty="0" smtClean="0"/>
              <a:t> Depth First:</a:t>
            </a:r>
          </a:p>
          <a:p>
            <a:pPr marL="400050" lvl="1" indent="0"/>
            <a:r>
              <a:rPr lang="en-US" dirty="0" smtClean="0"/>
              <a:t> 5, 5.Left, 5.Right</a:t>
            </a:r>
          </a:p>
          <a:p>
            <a:pPr marL="400050" lvl="1" indent="0"/>
            <a:r>
              <a:rPr lang="en-US" dirty="0" smtClean="0"/>
              <a:t> 5, 2, 2.Left, 2.Right, 5.Right</a:t>
            </a:r>
          </a:p>
          <a:p>
            <a:pPr marL="400050" lvl="1" indent="0"/>
            <a:r>
              <a:rPr lang="en-US" dirty="0" smtClean="0"/>
              <a:t> 5, 2, 1, 2.Right, 5.Right</a:t>
            </a:r>
          </a:p>
          <a:p>
            <a:pPr marL="400050" lvl="1" indent="0"/>
            <a:r>
              <a:rPr lang="en-US" dirty="0" smtClean="0"/>
              <a:t> 5, 2, 1, 3, 3.Right, 5.Right</a:t>
            </a:r>
          </a:p>
          <a:p>
            <a:pPr marL="400050" lvl="1" indent="0"/>
            <a:r>
              <a:rPr lang="en-US" dirty="0" smtClean="0"/>
              <a:t> 5, 2, 1, 3, 4, 5.Right</a:t>
            </a:r>
          </a:p>
        </p:txBody>
      </p:sp>
      <p:pic>
        <p:nvPicPr>
          <p:cNvPr id="5" name="Content Placeholder 4" descr="binsearchtree3.png"/>
          <p:cNvPicPr>
            <a:picLocks noGrp="1" noChangeAspect="1"/>
          </p:cNvPicPr>
          <p:nvPr/>
        </p:nvPicPr>
        <p:blipFill>
          <a:blip r:embed="rId2" cstate="print"/>
          <a:stretch>
            <a:fillRect/>
          </a:stretch>
        </p:blipFill>
        <p:spPr>
          <a:xfrm>
            <a:off x="5257799" y="1600200"/>
            <a:ext cx="3457575" cy="4010025"/>
          </a:xfrm>
          <a:prstGeom prst="rect">
            <a:avLst/>
          </a:prstGeom>
        </p:spPr>
      </p:pic>
    </p:spTree>
    <p:extLst>
      <p:ext uri="{BB962C8B-B14F-4D97-AF65-F5344CB8AC3E}">
        <p14:creationId xmlns:p14="http://schemas.microsoft.com/office/powerpoint/2010/main" val="69202490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Breadth first and depth first</a:t>
            </a:r>
            <a:endParaRPr lang="en-US" dirty="0"/>
          </a:p>
        </p:txBody>
      </p:sp>
      <p:sp>
        <p:nvSpPr>
          <p:cNvPr id="3" name="Content Placeholder 2"/>
          <p:cNvSpPr>
            <a:spLocks noGrp="1"/>
          </p:cNvSpPr>
          <p:nvPr>
            <p:ph sz="quarter" idx="13"/>
          </p:nvPr>
        </p:nvSpPr>
        <p:spPr>
          <a:xfrm>
            <a:off x="609600" y="1600200"/>
            <a:ext cx="4114800" cy="4114800"/>
          </a:xfrm>
        </p:spPr>
        <p:txBody>
          <a:bodyPr>
            <a:normAutofit fontScale="92500" lnSpcReduction="10000"/>
          </a:bodyPr>
          <a:lstStyle/>
          <a:p>
            <a:pPr marL="0" indent="0">
              <a:buNone/>
            </a:pPr>
            <a:r>
              <a:rPr lang="en-US" dirty="0" smtClean="0"/>
              <a:t>Queue q = new Queue();</a:t>
            </a:r>
          </a:p>
          <a:p>
            <a:pPr marL="0" indent="0">
              <a:buNone/>
            </a:pPr>
            <a:r>
              <a:rPr lang="en-US" dirty="0" err="1" smtClean="0"/>
              <a:t>q.enqueue</a:t>
            </a:r>
            <a:r>
              <a:rPr lang="en-US" dirty="0" smtClean="0"/>
              <a:t>(root);</a:t>
            </a:r>
          </a:p>
          <a:p>
            <a:pPr marL="0" indent="0">
              <a:buNone/>
            </a:pPr>
            <a:r>
              <a:rPr lang="en-US" dirty="0" smtClean="0"/>
              <a:t>While(</a:t>
            </a:r>
            <a:r>
              <a:rPr lang="en-US" dirty="0" err="1" smtClean="0"/>
              <a:t>q.size</a:t>
            </a:r>
            <a:r>
              <a:rPr lang="en-US" dirty="0" smtClean="0"/>
              <a:t>() != 0){</a:t>
            </a:r>
          </a:p>
          <a:p>
            <a:pPr marL="0" indent="0">
              <a:buNone/>
            </a:pPr>
            <a:r>
              <a:rPr lang="en-US" dirty="0"/>
              <a:t>	</a:t>
            </a:r>
            <a:r>
              <a:rPr lang="en-US" dirty="0" smtClean="0"/>
              <a:t>node = </a:t>
            </a:r>
            <a:r>
              <a:rPr lang="en-US" dirty="0" err="1" smtClean="0"/>
              <a:t>q.dequeue</a:t>
            </a:r>
            <a:r>
              <a:rPr lang="en-US" dirty="0" smtClean="0"/>
              <a:t>();</a:t>
            </a:r>
          </a:p>
          <a:p>
            <a:pPr marL="0" indent="0">
              <a:buNone/>
            </a:pPr>
            <a:r>
              <a:rPr lang="en-US" dirty="0"/>
              <a:t>	</a:t>
            </a:r>
            <a:r>
              <a:rPr lang="en-US" dirty="0" smtClean="0"/>
              <a:t>if(node == </a:t>
            </a:r>
            <a:r>
              <a:rPr lang="en-US" dirty="0" err="1" smtClean="0"/>
              <a:t>val</a:t>
            </a:r>
            <a:r>
              <a:rPr lang="en-US" dirty="0" smtClean="0"/>
              <a:t>){</a:t>
            </a:r>
          </a:p>
          <a:p>
            <a:pPr marL="0" indent="0">
              <a:buNone/>
            </a:pPr>
            <a:r>
              <a:rPr lang="en-US" dirty="0"/>
              <a:t>	</a:t>
            </a:r>
            <a:r>
              <a:rPr lang="en-US" dirty="0" smtClean="0"/>
              <a:t>	return True;</a:t>
            </a:r>
          </a:p>
          <a:p>
            <a:pPr marL="0" indent="0">
              <a:buNone/>
            </a:pPr>
            <a:r>
              <a:rPr lang="en-US" dirty="0"/>
              <a:t>	</a:t>
            </a:r>
            <a:r>
              <a:rPr lang="en-US" dirty="0" err="1" smtClean="0"/>
              <a:t>q.enqueue</a:t>
            </a:r>
            <a:r>
              <a:rPr lang="en-US" dirty="0" smtClean="0"/>
              <a:t>(</a:t>
            </a:r>
            <a:r>
              <a:rPr lang="en-US" dirty="0" err="1" smtClean="0"/>
              <a:t>node.left</a:t>
            </a:r>
            <a:r>
              <a:rPr lang="en-US" dirty="0" smtClean="0"/>
              <a:t>);</a:t>
            </a:r>
          </a:p>
          <a:p>
            <a:pPr marL="0" indent="0">
              <a:buNone/>
            </a:pPr>
            <a:r>
              <a:rPr lang="en-US" dirty="0"/>
              <a:t>	</a:t>
            </a:r>
            <a:r>
              <a:rPr lang="en-US" dirty="0" err="1" smtClean="0"/>
              <a:t>q.enqueue</a:t>
            </a:r>
            <a:r>
              <a:rPr lang="en-US" dirty="0" smtClean="0"/>
              <a:t>(</a:t>
            </a:r>
            <a:r>
              <a:rPr lang="en-US" dirty="0" err="1" smtClean="0"/>
              <a:t>node.right</a:t>
            </a:r>
            <a:r>
              <a:rPr lang="en-US" dirty="0" smtClean="0"/>
              <a:t>);</a:t>
            </a:r>
          </a:p>
          <a:p>
            <a:pPr marL="0" indent="0">
              <a:buNone/>
            </a:pPr>
            <a:r>
              <a:rPr lang="en-US" dirty="0" smtClean="0"/>
              <a:t>}</a:t>
            </a:r>
          </a:p>
          <a:p>
            <a:pPr marL="0" indent="0">
              <a:buNone/>
            </a:pPr>
            <a:endParaRPr lang="en-US" dirty="0"/>
          </a:p>
          <a:p>
            <a:pPr marL="0" indent="0">
              <a:buNone/>
            </a:pPr>
            <a:r>
              <a:rPr lang="en-US" dirty="0" smtClean="0"/>
              <a:t>What happens if we change the Queue to a Stack?</a:t>
            </a:r>
          </a:p>
          <a:p>
            <a:endParaRPr lang="en-US" dirty="0"/>
          </a:p>
        </p:txBody>
      </p:sp>
      <p:pic>
        <p:nvPicPr>
          <p:cNvPr id="5" name="Content Placeholder 4" descr="binsearchtree3.png"/>
          <p:cNvPicPr>
            <a:picLocks noGrp="1" noChangeAspect="1"/>
          </p:cNvPicPr>
          <p:nvPr/>
        </p:nvPicPr>
        <p:blipFill>
          <a:blip r:embed="rId2" cstate="print"/>
          <a:stretch>
            <a:fillRect/>
          </a:stretch>
        </p:blipFill>
        <p:spPr>
          <a:xfrm>
            <a:off x="5257799" y="1600200"/>
            <a:ext cx="3457575" cy="4010025"/>
          </a:xfrm>
          <a:prstGeom prst="rect">
            <a:avLst/>
          </a:prstGeom>
        </p:spPr>
      </p:pic>
    </p:spTree>
    <p:extLst>
      <p:ext uri="{BB962C8B-B14F-4D97-AF65-F5344CB8AC3E}">
        <p14:creationId xmlns:p14="http://schemas.microsoft.com/office/powerpoint/2010/main" val="69202490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Tree summary</a:t>
            </a:r>
            <a:endParaRPr lang="en-US" dirty="0"/>
          </a:p>
        </p:txBody>
      </p:sp>
      <p:sp>
        <p:nvSpPr>
          <p:cNvPr id="3" name="Content Placeholder 2"/>
          <p:cNvSpPr>
            <a:spLocks noGrp="1"/>
          </p:cNvSpPr>
          <p:nvPr>
            <p:ph sz="quarter" idx="13"/>
          </p:nvPr>
        </p:nvSpPr>
        <p:spPr/>
        <p:txBody>
          <a:bodyPr/>
          <a:lstStyle/>
          <a:p>
            <a:r>
              <a:rPr lang="en-US" dirty="0"/>
              <a:t>Know how to traverse (in-order, pre-order, post-order</a:t>
            </a:r>
            <a:r>
              <a:rPr lang="en-US" dirty="0" smtClean="0"/>
              <a:t>)</a:t>
            </a:r>
          </a:p>
          <a:p>
            <a:r>
              <a:rPr lang="en-US" dirty="0" smtClean="0"/>
              <a:t>Know how to search (BFS, DFS)</a:t>
            </a:r>
            <a:endParaRPr lang="en-US" dirty="0"/>
          </a:p>
          <a:p>
            <a:r>
              <a:rPr lang="en-US" dirty="0"/>
              <a:t>Know how to write methods for a tree (including binary search trees) – insert, delete, contains</a:t>
            </a:r>
          </a:p>
          <a:p>
            <a:pPr lvl="1"/>
            <a:r>
              <a:rPr lang="en-US" dirty="0"/>
              <a:t>Base cases – empty tree or leaf node</a:t>
            </a:r>
          </a:p>
          <a:p>
            <a:pPr lvl="1"/>
            <a:r>
              <a:rPr lang="en-US" dirty="0"/>
              <a:t>Recursive cases – Call method on left and right </a:t>
            </a:r>
            <a:r>
              <a:rPr lang="en-US" dirty="0" err="1"/>
              <a:t>subtrees</a:t>
            </a:r>
            <a:r>
              <a:rPr lang="en-US" dirty="0"/>
              <a:t> (or on the correct </a:t>
            </a:r>
            <a:r>
              <a:rPr lang="en-US" dirty="0" err="1"/>
              <a:t>subtree</a:t>
            </a:r>
            <a:r>
              <a:rPr lang="en-US" dirty="0"/>
              <a:t>, for example contains on a BST)</a:t>
            </a:r>
          </a:p>
          <a:p>
            <a:pPr lvl="1"/>
            <a:r>
              <a:rPr lang="en-US" dirty="0"/>
              <a:t>These methods are all in the lecture slides</a:t>
            </a:r>
          </a:p>
          <a:p>
            <a:endParaRPr lang="en-US" dirty="0"/>
          </a:p>
        </p:txBody>
      </p:sp>
      <p:sp>
        <p:nvSpPr>
          <p:cNvPr id="4" name="TextBox 3"/>
          <p:cNvSpPr txBox="1"/>
          <p:nvPr/>
        </p:nvSpPr>
        <p:spPr>
          <a:xfrm>
            <a:off x="1066800" y="4495800"/>
            <a:ext cx="7086600" cy="923330"/>
          </a:xfrm>
          <a:prstGeom prst="rect">
            <a:avLst/>
          </a:prstGeom>
          <a:noFill/>
        </p:spPr>
        <p:txBody>
          <a:bodyPr wrap="square" rtlCol="0">
            <a:spAutoFit/>
          </a:bodyPr>
          <a:lstStyle/>
          <a:p>
            <a:r>
              <a:rPr lang="en-US" dirty="0">
                <a:solidFill>
                  <a:schemeClr val="tx2"/>
                </a:solidFill>
              </a:rPr>
              <a:t>1957 - John Backus and IBM create FORTRAN. There's nothing funny about IBM or FORTRAN. It is a syntax error to write FORTRAN while not wearing a blue tie.</a:t>
            </a:r>
            <a:endParaRPr lang="en-US" b="1" dirty="0">
              <a:solidFill>
                <a:schemeClr val="tx2"/>
              </a:solidFill>
            </a:endParaRPr>
          </a:p>
        </p:txBody>
      </p:sp>
    </p:spTree>
    <p:extLst>
      <p:ext uri="{BB962C8B-B14F-4D97-AF65-F5344CB8AC3E}">
        <p14:creationId xmlns:p14="http://schemas.microsoft.com/office/powerpoint/2010/main" val="1634951352"/>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efficiency</a:t>
            </a:r>
            <a:endParaRPr lang="en-US" dirty="0"/>
          </a:p>
        </p:txBody>
      </p:sp>
      <p:sp>
        <p:nvSpPr>
          <p:cNvPr id="6" name="Text Placeholder 5"/>
          <p:cNvSpPr>
            <a:spLocks noGrp="1"/>
          </p:cNvSpPr>
          <p:nvPr>
            <p:ph type="body" idx="1"/>
          </p:nvPr>
        </p:nvSpPr>
        <p:spPr>
          <a:xfrm>
            <a:off x="609600" y="3048000"/>
            <a:ext cx="7885113" cy="1914525"/>
          </a:xfrm>
        </p:spPr>
        <p:txBody>
          <a:bodyPr>
            <a:normAutofit fontScale="92500" lnSpcReduction="10000"/>
          </a:bodyPr>
          <a:lstStyle/>
          <a:p>
            <a:r>
              <a:rPr lang="en-US" dirty="0"/>
              <a:t>1987 - Larry Wall falls asleep and hits Larry Wall's forehead on the keyboard. Upon waking Larry Wall decides that the string of characters on Larry Wall's monitor isn't random but an example program in a programming language that God wants His prophet, Larry Wall, to design. Perl is born</a:t>
            </a:r>
            <a:r>
              <a:rPr lang="en-US" dirty="0" smtClean="0"/>
              <a:t>.</a:t>
            </a:r>
          </a:p>
          <a:p>
            <a:r>
              <a:rPr lang="en-US" dirty="0"/>
              <a:t>1986 - Brad Cox and Tom Love create Objective-C, announcing "this language has all the memory safety of C combined with all the blazing speed of Smalltalk." Modern historians suspect the two were dyslexic</a:t>
            </a:r>
          </a:p>
        </p:txBody>
      </p:sp>
    </p:spTree>
    <p:extLst>
      <p:ext uri="{BB962C8B-B14F-4D97-AF65-F5344CB8AC3E}">
        <p14:creationId xmlns:p14="http://schemas.microsoft.com/office/powerpoint/2010/main" val="212445242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Big O notation</a:t>
            </a:r>
            <a:endParaRPr lang="en-US" dirty="0"/>
          </a:p>
        </p:txBody>
      </p:sp>
      <p:sp>
        <p:nvSpPr>
          <p:cNvPr id="5" name="Content Placeholder 4"/>
          <p:cNvSpPr>
            <a:spLocks noGrp="1"/>
          </p:cNvSpPr>
          <p:nvPr>
            <p:ph sz="quarter" idx="13"/>
          </p:nvPr>
        </p:nvSpPr>
        <p:spPr/>
        <p:txBody>
          <a:bodyPr/>
          <a:lstStyle/>
          <a:p>
            <a:r>
              <a:rPr lang="en-US" dirty="0" smtClean="0"/>
              <a:t>F is O(n) means F is on the order of n.</a:t>
            </a:r>
          </a:p>
          <a:p>
            <a:r>
              <a:rPr lang="en-US" dirty="0" smtClean="0"/>
              <a:t>Big O provides an upper bound for the number of operations the function is performing, based on the size of its input</a:t>
            </a:r>
          </a:p>
          <a:p>
            <a:r>
              <a:rPr lang="en-US" dirty="0" smtClean="0"/>
              <a:t>5n</a:t>
            </a:r>
            <a:r>
              <a:rPr lang="en-US" baseline="30000" dirty="0" smtClean="0"/>
              <a:t>2</a:t>
            </a:r>
            <a:r>
              <a:rPr lang="en-US" dirty="0" smtClean="0"/>
              <a:t> + log n + n – 40 is O(n</a:t>
            </a:r>
            <a:r>
              <a:rPr lang="en-US" baseline="30000" dirty="0" smtClean="0"/>
              <a:t>2</a:t>
            </a:r>
            <a:r>
              <a:rPr lang="en-US" dirty="0" smtClean="0"/>
              <a:t>)</a:t>
            </a:r>
          </a:p>
          <a:p>
            <a:pPr marL="0" indent="0">
              <a:buNone/>
            </a:pP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1967950245"/>
              </p:ext>
            </p:extLst>
          </p:nvPr>
        </p:nvGraphicFramePr>
        <p:xfrm>
          <a:off x="533400" y="3200400"/>
          <a:ext cx="8153400" cy="3337560"/>
        </p:xfrm>
        <a:graphic>
          <a:graphicData uri="http://schemas.openxmlformats.org/drawingml/2006/table">
            <a:tbl>
              <a:tblPr firstRow="1" bandRow="1">
                <a:tableStyleId>{5C22544A-7EE6-4342-B048-85BDC9FD1C3A}</a:tableStyleId>
              </a:tblPr>
              <a:tblGrid>
                <a:gridCol w="1371600"/>
                <a:gridCol w="1447800"/>
                <a:gridCol w="5334000"/>
              </a:tblGrid>
              <a:tr h="370840">
                <a:tc>
                  <a:txBody>
                    <a:bodyPr/>
                    <a:lstStyle/>
                    <a:p>
                      <a:r>
                        <a:rPr lang="en-US" dirty="0" smtClean="0"/>
                        <a:t>Notation</a:t>
                      </a:r>
                      <a:endParaRPr lang="en-US" dirty="0"/>
                    </a:p>
                  </a:txBody>
                  <a:tcPr/>
                </a:tc>
                <a:tc>
                  <a:txBody>
                    <a:bodyPr/>
                    <a:lstStyle/>
                    <a:p>
                      <a:r>
                        <a:rPr lang="en-US" dirty="0" smtClean="0"/>
                        <a:t>Name</a:t>
                      </a:r>
                      <a:endParaRPr lang="en-US" dirty="0"/>
                    </a:p>
                  </a:txBody>
                  <a:tcPr/>
                </a:tc>
                <a:tc>
                  <a:txBody>
                    <a:bodyPr/>
                    <a:lstStyle/>
                    <a:p>
                      <a:r>
                        <a:rPr lang="en-US" dirty="0" smtClean="0"/>
                        <a:t>Example</a:t>
                      </a:r>
                      <a:endParaRPr lang="en-US" dirty="0"/>
                    </a:p>
                  </a:txBody>
                  <a:tcPr/>
                </a:tc>
              </a:tr>
              <a:tr h="370840">
                <a:tc>
                  <a:txBody>
                    <a:bodyPr/>
                    <a:lstStyle/>
                    <a:p>
                      <a:r>
                        <a:rPr lang="en-US" dirty="0" smtClean="0"/>
                        <a:t>O(1)</a:t>
                      </a:r>
                      <a:endParaRPr lang="en-US" dirty="0"/>
                    </a:p>
                  </a:txBody>
                  <a:tcPr/>
                </a:tc>
                <a:tc>
                  <a:txBody>
                    <a:bodyPr/>
                    <a:lstStyle/>
                    <a:p>
                      <a:r>
                        <a:rPr lang="en-US" dirty="0" smtClean="0"/>
                        <a:t>Constant</a:t>
                      </a:r>
                      <a:endParaRPr lang="en-US" dirty="0"/>
                    </a:p>
                  </a:txBody>
                  <a:tcPr/>
                </a:tc>
                <a:tc>
                  <a:txBody>
                    <a:bodyPr/>
                    <a:lstStyle/>
                    <a:p>
                      <a:r>
                        <a:rPr lang="en-US" dirty="0" smtClean="0"/>
                        <a:t>Determining</a:t>
                      </a:r>
                      <a:r>
                        <a:rPr lang="en-US" baseline="0" dirty="0" smtClean="0"/>
                        <a:t> if a number is odd</a:t>
                      </a:r>
                      <a:endParaRPr lang="en-US" dirty="0"/>
                    </a:p>
                  </a:txBody>
                  <a:tcPr/>
                </a:tc>
              </a:tr>
              <a:tr h="370840">
                <a:tc>
                  <a:txBody>
                    <a:bodyPr/>
                    <a:lstStyle/>
                    <a:p>
                      <a:r>
                        <a:rPr lang="en-US" dirty="0" smtClean="0"/>
                        <a:t>O(log n)</a:t>
                      </a:r>
                      <a:endParaRPr lang="en-US" dirty="0"/>
                    </a:p>
                  </a:txBody>
                  <a:tcPr/>
                </a:tc>
                <a:tc>
                  <a:txBody>
                    <a:bodyPr/>
                    <a:lstStyle/>
                    <a:p>
                      <a:r>
                        <a:rPr lang="en-US" dirty="0" smtClean="0"/>
                        <a:t>Logarithmic</a:t>
                      </a:r>
                      <a:endParaRPr lang="en-US" dirty="0"/>
                    </a:p>
                  </a:txBody>
                  <a:tcPr/>
                </a:tc>
                <a:tc>
                  <a:txBody>
                    <a:bodyPr/>
                    <a:lstStyle/>
                    <a:p>
                      <a:r>
                        <a:rPr lang="en-US" dirty="0" smtClean="0">
                          <a:solidFill>
                            <a:srgbClr val="00B050"/>
                          </a:solidFill>
                        </a:rPr>
                        <a:t>Finding an item in a sorted list or tree</a:t>
                      </a:r>
                      <a:endParaRPr lang="en-US" dirty="0">
                        <a:solidFill>
                          <a:srgbClr val="00B050"/>
                        </a:solidFill>
                      </a:endParaRPr>
                    </a:p>
                  </a:txBody>
                  <a:tcPr/>
                </a:tc>
              </a:tr>
              <a:tr h="370840">
                <a:tc>
                  <a:txBody>
                    <a:bodyPr/>
                    <a:lstStyle/>
                    <a:p>
                      <a:r>
                        <a:rPr lang="en-US" dirty="0" smtClean="0"/>
                        <a:t>O(n)</a:t>
                      </a:r>
                      <a:endParaRPr lang="en-US" dirty="0"/>
                    </a:p>
                  </a:txBody>
                  <a:tcPr/>
                </a:tc>
                <a:tc>
                  <a:txBody>
                    <a:bodyPr/>
                    <a:lstStyle/>
                    <a:p>
                      <a:r>
                        <a:rPr lang="en-US" dirty="0" smtClean="0"/>
                        <a:t>Linear</a:t>
                      </a:r>
                      <a:endParaRPr lang="en-US" dirty="0"/>
                    </a:p>
                  </a:txBody>
                  <a:tcPr/>
                </a:tc>
                <a:tc>
                  <a:txBody>
                    <a:bodyPr/>
                    <a:lstStyle/>
                    <a:p>
                      <a:r>
                        <a:rPr lang="en-US" dirty="0" smtClean="0">
                          <a:solidFill>
                            <a:srgbClr val="00B050"/>
                          </a:solidFill>
                        </a:rPr>
                        <a:t>Finding an item in an unsorted list or tree.</a:t>
                      </a:r>
                    </a:p>
                  </a:txBody>
                  <a:tcPr/>
                </a:tc>
              </a:tr>
              <a:tr h="370840">
                <a:tc>
                  <a:txBody>
                    <a:bodyPr/>
                    <a:lstStyle/>
                    <a:p>
                      <a:r>
                        <a:rPr lang="en-US" dirty="0" smtClean="0"/>
                        <a:t>O(n</a:t>
                      </a:r>
                      <a:r>
                        <a:rPr lang="en-US" baseline="0" dirty="0" smtClean="0"/>
                        <a:t> log n)</a:t>
                      </a:r>
                      <a:endParaRPr lang="en-US" dirty="0"/>
                    </a:p>
                  </a:txBody>
                  <a:tcPr/>
                </a:tc>
                <a:tc>
                  <a:txBody>
                    <a:bodyPr/>
                    <a:lstStyle/>
                    <a:p>
                      <a:r>
                        <a:rPr lang="en-US" dirty="0" err="1" smtClean="0"/>
                        <a:t>Quasilinear</a:t>
                      </a:r>
                      <a:endParaRPr lang="en-US" dirty="0"/>
                    </a:p>
                  </a:txBody>
                  <a:tcPr/>
                </a:tc>
                <a:tc>
                  <a:txBody>
                    <a:bodyPr/>
                    <a:lstStyle/>
                    <a:p>
                      <a:r>
                        <a:rPr lang="en-US" dirty="0" smtClean="0">
                          <a:solidFill>
                            <a:srgbClr val="00B050"/>
                          </a:solidFill>
                        </a:rPr>
                        <a:t>Quicksort</a:t>
                      </a:r>
                      <a:r>
                        <a:rPr lang="en-US" baseline="0" dirty="0" smtClean="0">
                          <a:solidFill>
                            <a:srgbClr val="00B050"/>
                          </a:solidFill>
                        </a:rPr>
                        <a:t> (best and average case), Merge sort</a:t>
                      </a:r>
                      <a:endParaRPr lang="en-US" dirty="0">
                        <a:solidFill>
                          <a:srgbClr val="00B050"/>
                        </a:solidFill>
                      </a:endParaRPr>
                    </a:p>
                  </a:txBody>
                  <a:tcPr/>
                </a:tc>
              </a:tr>
              <a:tr h="370840">
                <a:tc>
                  <a:txBody>
                    <a:bodyPr/>
                    <a:lstStyle/>
                    <a:p>
                      <a:r>
                        <a:rPr lang="en-US" dirty="0" smtClean="0"/>
                        <a:t>O(n</a:t>
                      </a:r>
                      <a:r>
                        <a:rPr lang="en-US" baseline="30000" dirty="0" smtClean="0"/>
                        <a:t>2</a:t>
                      </a:r>
                      <a:r>
                        <a:rPr lang="en-US" baseline="0" dirty="0" smtClean="0"/>
                        <a:t>)</a:t>
                      </a:r>
                      <a:endParaRPr lang="en-US" dirty="0"/>
                    </a:p>
                  </a:txBody>
                  <a:tcPr/>
                </a:tc>
                <a:tc>
                  <a:txBody>
                    <a:bodyPr/>
                    <a:lstStyle/>
                    <a:p>
                      <a:r>
                        <a:rPr lang="en-US" dirty="0" smtClean="0"/>
                        <a:t>Quadratic</a:t>
                      </a:r>
                      <a:endParaRPr lang="en-US" dirty="0"/>
                    </a:p>
                  </a:txBody>
                  <a:tcPr/>
                </a:tc>
                <a:tc>
                  <a:txBody>
                    <a:bodyPr/>
                    <a:lstStyle/>
                    <a:p>
                      <a:r>
                        <a:rPr lang="en-US" dirty="0" smtClean="0">
                          <a:solidFill>
                            <a:srgbClr val="00B050"/>
                          </a:solidFill>
                        </a:rPr>
                        <a:t>Bubble</a:t>
                      </a:r>
                      <a:r>
                        <a:rPr lang="en-US" baseline="0" dirty="0" smtClean="0">
                          <a:solidFill>
                            <a:srgbClr val="00B050"/>
                          </a:solidFill>
                        </a:rPr>
                        <a:t> sort, Quicksort (worst case)</a:t>
                      </a:r>
                      <a:endParaRPr lang="en-US" dirty="0">
                        <a:solidFill>
                          <a:srgbClr val="00B050"/>
                        </a:solidFill>
                      </a:endParaRPr>
                    </a:p>
                  </a:txBody>
                  <a:tcPr/>
                </a:tc>
              </a:tr>
              <a:tr h="370840">
                <a:tc>
                  <a:txBody>
                    <a:bodyPr/>
                    <a:lstStyle/>
                    <a:p>
                      <a:r>
                        <a:rPr lang="en-US" dirty="0" smtClean="0"/>
                        <a:t>O(</a:t>
                      </a:r>
                      <a:r>
                        <a:rPr lang="en-US" dirty="0" err="1" smtClean="0"/>
                        <a:t>n</a:t>
                      </a:r>
                      <a:r>
                        <a:rPr lang="en-US" baseline="30000" dirty="0" err="1" smtClean="0"/>
                        <a:t>c</a:t>
                      </a:r>
                      <a:r>
                        <a:rPr lang="en-US" baseline="0" dirty="0" smtClean="0"/>
                        <a:t>)</a:t>
                      </a:r>
                      <a:endParaRPr lang="en-US" dirty="0"/>
                    </a:p>
                  </a:txBody>
                  <a:tcPr/>
                </a:tc>
                <a:tc>
                  <a:txBody>
                    <a:bodyPr/>
                    <a:lstStyle/>
                    <a:p>
                      <a:r>
                        <a:rPr lang="en-US" dirty="0" smtClean="0"/>
                        <a:t>Polynomial</a:t>
                      </a:r>
                      <a:endParaRPr lang="en-US" dirty="0"/>
                    </a:p>
                  </a:txBody>
                  <a:tcPr/>
                </a:tc>
                <a:tc>
                  <a:txBody>
                    <a:bodyPr/>
                    <a:lstStyle/>
                    <a:p>
                      <a:r>
                        <a:rPr lang="en-US" dirty="0" smtClean="0"/>
                        <a:t>Maximum matching</a:t>
                      </a:r>
                      <a:r>
                        <a:rPr lang="en-US" baseline="0" dirty="0" smtClean="0"/>
                        <a:t> for bipartite graphs</a:t>
                      </a:r>
                      <a:endParaRPr lang="en-US" dirty="0"/>
                    </a:p>
                  </a:txBody>
                  <a:tcPr/>
                </a:tc>
              </a:tr>
              <a:tr h="370840">
                <a:tc>
                  <a:txBody>
                    <a:bodyPr/>
                    <a:lstStyle/>
                    <a:p>
                      <a:r>
                        <a:rPr lang="en-US" dirty="0" smtClean="0"/>
                        <a:t>O(</a:t>
                      </a:r>
                      <a:r>
                        <a:rPr lang="en-US" dirty="0" err="1" smtClean="0"/>
                        <a:t>c</a:t>
                      </a:r>
                      <a:r>
                        <a:rPr lang="en-US" baseline="30000" dirty="0" err="1" smtClean="0"/>
                        <a:t>n</a:t>
                      </a:r>
                      <a:r>
                        <a:rPr lang="en-US" baseline="0" dirty="0" smtClean="0"/>
                        <a:t>)</a:t>
                      </a:r>
                      <a:endParaRPr lang="en-US" dirty="0"/>
                    </a:p>
                  </a:txBody>
                  <a:tcPr/>
                </a:tc>
                <a:tc>
                  <a:txBody>
                    <a:bodyPr/>
                    <a:lstStyle/>
                    <a:p>
                      <a:r>
                        <a:rPr lang="en-US" dirty="0" smtClean="0"/>
                        <a:t>Exponential</a:t>
                      </a:r>
                      <a:endParaRPr lang="en-US" dirty="0"/>
                    </a:p>
                  </a:txBody>
                  <a:tcPr/>
                </a:tc>
                <a:tc>
                  <a:txBody>
                    <a:bodyPr/>
                    <a:lstStyle/>
                    <a:p>
                      <a:r>
                        <a:rPr lang="en-US" dirty="0" smtClean="0"/>
                        <a:t>Travelling</a:t>
                      </a:r>
                      <a:r>
                        <a:rPr lang="en-US" baseline="0" dirty="0" smtClean="0"/>
                        <a:t> salesman advanced, K-SAT brute-force</a:t>
                      </a:r>
                      <a:endParaRPr lang="en-US" dirty="0"/>
                    </a:p>
                  </a:txBody>
                  <a:tcPr/>
                </a:tc>
              </a:tr>
              <a:tr h="370840">
                <a:tc>
                  <a:txBody>
                    <a:bodyPr/>
                    <a:lstStyle/>
                    <a:p>
                      <a:r>
                        <a:rPr lang="en-US" dirty="0" smtClean="0"/>
                        <a:t>O(</a:t>
                      </a:r>
                      <a:r>
                        <a:rPr lang="en-US" dirty="0" err="1" smtClean="0"/>
                        <a:t>n</a:t>
                      </a:r>
                      <a:r>
                        <a:rPr lang="en-US" baseline="30000" dirty="0" err="1" smtClean="0"/>
                        <a:t>n</a:t>
                      </a:r>
                      <a:r>
                        <a:rPr lang="en-US" baseline="0" dirty="0" smtClean="0"/>
                        <a:t>) O(n!)</a:t>
                      </a:r>
                      <a:endParaRPr lang="en-US" dirty="0"/>
                    </a:p>
                  </a:txBody>
                  <a:tcPr/>
                </a:tc>
                <a:tc>
                  <a:txBody>
                    <a:bodyPr/>
                    <a:lstStyle/>
                    <a:p>
                      <a:r>
                        <a:rPr lang="en-US" dirty="0" smtClean="0"/>
                        <a:t>Factorial</a:t>
                      </a:r>
                      <a:endParaRPr lang="en-US" dirty="0"/>
                    </a:p>
                  </a:txBody>
                  <a:tcPr/>
                </a:tc>
                <a:tc>
                  <a:txBody>
                    <a:bodyPr/>
                    <a:lstStyle/>
                    <a:p>
                      <a:r>
                        <a:rPr lang="en-US" dirty="0" smtClean="0"/>
                        <a:t>Travelling</a:t>
                      </a:r>
                      <a:r>
                        <a:rPr lang="en-US" baseline="0" dirty="0" smtClean="0"/>
                        <a:t> salesman brute-force</a:t>
                      </a:r>
                      <a:endParaRPr lang="en-US" dirty="0"/>
                    </a:p>
                  </a:txBody>
                  <a:tcPr/>
                </a:tc>
              </a:tr>
            </a:tbl>
          </a:graphicData>
        </a:graphic>
      </p:graphicFrame>
    </p:spTree>
    <p:extLst>
      <p:ext uri="{BB962C8B-B14F-4D97-AF65-F5344CB8AC3E}">
        <p14:creationId xmlns:p14="http://schemas.microsoft.com/office/powerpoint/2010/main" val="241328165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3"/>
          </p:nvPr>
        </p:nvSpPr>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2081213"/>
            <a:ext cx="609600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4766549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sorting</a:t>
            </a:r>
            <a:endParaRPr lang="en-US" dirty="0"/>
          </a:p>
        </p:txBody>
      </p:sp>
      <p:sp>
        <p:nvSpPr>
          <p:cNvPr id="5" name="Text Placeholder 4"/>
          <p:cNvSpPr>
            <a:spLocks noGrp="1"/>
          </p:cNvSpPr>
          <p:nvPr>
            <p:ph type="body" idx="1"/>
          </p:nvPr>
        </p:nvSpPr>
        <p:spPr>
          <a:xfrm>
            <a:off x="609600" y="2819400"/>
            <a:ext cx="7885113" cy="2143125"/>
          </a:xfrm>
        </p:spPr>
        <p:txBody>
          <a:bodyPr>
            <a:normAutofit fontScale="85000" lnSpcReduction="10000"/>
          </a:bodyPr>
          <a:lstStyle/>
          <a:p>
            <a:r>
              <a:rPr lang="en-US" dirty="0"/>
              <a:t>1995 - Brendan </a:t>
            </a:r>
            <a:r>
              <a:rPr lang="en-US" dirty="0" err="1"/>
              <a:t>Eich</a:t>
            </a:r>
            <a:r>
              <a:rPr lang="en-US" dirty="0"/>
              <a:t> reads up on every mistake ever made in designing a programming language, invents a few more, and creates </a:t>
            </a:r>
            <a:r>
              <a:rPr lang="en-US" dirty="0" err="1"/>
              <a:t>LiveScript</a:t>
            </a:r>
            <a:r>
              <a:rPr lang="en-US" dirty="0"/>
              <a:t>. Later, in an effort to cash in on the popularity of Java the language is renamed JavaScript. Later still, in an effort to cash in on the popularity of skin diseases the language is renamed </a:t>
            </a:r>
            <a:r>
              <a:rPr lang="en-US" dirty="0" err="1"/>
              <a:t>ECMAScript</a:t>
            </a:r>
            <a:r>
              <a:rPr lang="en-US" dirty="0" smtClean="0"/>
              <a:t>.</a:t>
            </a:r>
          </a:p>
          <a:p>
            <a:r>
              <a:rPr lang="en-US" dirty="0"/>
              <a:t>2003 - A drunken Martin </a:t>
            </a:r>
            <a:r>
              <a:rPr lang="en-US" dirty="0" err="1"/>
              <a:t>Odersky</a:t>
            </a:r>
            <a:r>
              <a:rPr lang="en-US" dirty="0"/>
              <a:t> sees a Reese's Peanut Butter Cup ad featuring somebody's peanut butter getting on somebody else's chocolate and has an idea. He creates </a:t>
            </a:r>
            <a:r>
              <a:rPr lang="en-US" dirty="0" err="1"/>
              <a:t>Scala</a:t>
            </a:r>
            <a:r>
              <a:rPr lang="en-US" dirty="0"/>
              <a:t>, a language that unifies constructs from both object oriented and functional languages. This pisses off both groups and each promptly declares jihad.</a:t>
            </a:r>
          </a:p>
        </p:txBody>
      </p:sp>
    </p:spTree>
    <p:extLst>
      <p:ext uri="{BB962C8B-B14F-4D97-AF65-F5344CB8AC3E}">
        <p14:creationId xmlns:p14="http://schemas.microsoft.com/office/powerpoint/2010/main" val="29276744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ADD TITTIE</a:t>
            </a:r>
            <a:endParaRPr lang="en-US" dirty="0"/>
          </a:p>
        </p:txBody>
      </p:sp>
      <p:sp>
        <p:nvSpPr>
          <p:cNvPr id="4" name="Content Placeholder 3"/>
          <p:cNvSpPr>
            <a:spLocks noGrp="1"/>
          </p:cNvSpPr>
          <p:nvPr>
            <p:ph sz="quarter" idx="13"/>
          </p:nvPr>
        </p:nvSpPr>
        <p:spPr/>
        <p:txBody>
          <a:bodyPr/>
          <a:lstStyle/>
          <a:p>
            <a:pPr marL="0" indent="0">
              <a:buNone/>
            </a:pPr>
            <a:r>
              <a:rPr lang="en-US" dirty="0">
                <a:hlinkClick r:id="rId2"/>
              </a:rPr>
              <a:t>http://www.sorting-algorithms.com/</a:t>
            </a:r>
            <a:endParaRPr lang="en-US" dirty="0"/>
          </a:p>
        </p:txBody>
      </p:sp>
    </p:spTree>
    <p:extLst>
      <p:ext uri="{BB962C8B-B14F-4D97-AF65-F5344CB8AC3E}">
        <p14:creationId xmlns:p14="http://schemas.microsoft.com/office/powerpoint/2010/main" val="12871278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Questions?</a:t>
            </a:r>
            <a:endParaRPr lang="en-US" dirty="0"/>
          </a:p>
        </p:txBody>
      </p:sp>
      <p:sp>
        <p:nvSpPr>
          <p:cNvPr id="5" name="Text Placeholder 4"/>
          <p:cNvSpPr>
            <a:spLocks noGrp="1"/>
          </p:cNvSpPr>
          <p:nvPr>
            <p:ph type="body" idx="1"/>
          </p:nvPr>
        </p:nvSpPr>
        <p:spPr>
          <a:xfrm>
            <a:off x="609600" y="685800"/>
            <a:ext cx="7885113" cy="4276725"/>
          </a:xfrm>
        </p:spPr>
        <p:txBody>
          <a:bodyPr>
            <a:normAutofit/>
          </a:bodyPr>
          <a:lstStyle/>
          <a:p>
            <a:r>
              <a:rPr lang="en-US" dirty="0"/>
              <a:t>1970 - Guy Steele and Gerald </a:t>
            </a:r>
            <a:r>
              <a:rPr lang="en-US" dirty="0" err="1"/>
              <a:t>Sussman</a:t>
            </a:r>
            <a:r>
              <a:rPr lang="en-US" dirty="0"/>
              <a:t> create Scheme. Their work leads to a series of "Lambda the Ultimate" papers culminating in "Lambda the Ultimate Kitchen Utensil." This paper becomes the basis for a long running, but ultimately unsuccessful run of late night infomercials. Lambdas are relegated to relative obscurity until Java makes them popular by not having them.</a:t>
            </a:r>
          </a:p>
          <a:p>
            <a:r>
              <a:rPr lang="en-US" dirty="0"/>
              <a:t>1970 - </a:t>
            </a:r>
            <a:r>
              <a:rPr lang="en-US" dirty="0" err="1"/>
              <a:t>Niklaus</a:t>
            </a:r>
            <a:r>
              <a:rPr lang="en-US" dirty="0"/>
              <a:t> Wirth creates Pascal, a procedural language. Critics immediately denounce Pascal because it uses "x := x + y" syntax instead of the more familiar C-like "x = x + y". This criticism happens in spite of the fact that C has not yet been invented.</a:t>
            </a:r>
          </a:p>
          <a:p>
            <a:r>
              <a:rPr lang="en-US" dirty="0" smtClean="0"/>
              <a:t>1972 </a:t>
            </a:r>
            <a:r>
              <a:rPr lang="en-US" dirty="0"/>
              <a:t>- Alain </a:t>
            </a:r>
            <a:r>
              <a:rPr lang="en-US" dirty="0" err="1"/>
              <a:t>Colmerauer</a:t>
            </a:r>
            <a:r>
              <a:rPr lang="en-US" dirty="0"/>
              <a:t> designs the logic language Prolog. His goal is to create a language with the intelligence of a two year old. He proves he has reached his goal by showing a Prolog session that says "No." to every query.</a:t>
            </a:r>
          </a:p>
          <a:p>
            <a:endParaRPr lang="en-US" dirty="0"/>
          </a:p>
        </p:txBody>
      </p:sp>
    </p:spTree>
    <p:extLst>
      <p:ext uri="{BB962C8B-B14F-4D97-AF65-F5344CB8AC3E}">
        <p14:creationId xmlns:p14="http://schemas.microsoft.com/office/powerpoint/2010/main" val="21147856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Java basics</a:t>
            </a:r>
            <a:endParaRPr lang="en-US" dirty="0"/>
          </a:p>
        </p:txBody>
      </p:sp>
      <p:sp>
        <p:nvSpPr>
          <p:cNvPr id="3" name="Text Placeholder 2"/>
          <p:cNvSpPr>
            <a:spLocks noGrp="1"/>
          </p:cNvSpPr>
          <p:nvPr>
            <p:ph type="body" idx="1"/>
          </p:nvPr>
        </p:nvSpPr>
        <p:spPr>
          <a:xfrm>
            <a:off x="609600" y="2514600"/>
            <a:ext cx="7885113" cy="2447925"/>
          </a:xfrm>
        </p:spPr>
        <p:txBody>
          <a:bodyPr>
            <a:normAutofit fontScale="92500" lnSpcReduction="10000"/>
          </a:bodyPr>
          <a:lstStyle/>
          <a:p>
            <a:r>
              <a:rPr lang="en-US" dirty="0"/>
              <a:t>1996 - James Gosling invents Java. Java is a relatively verbose, garbage collected, class based, statically typed, single dispatch, object oriented language with single implementation inheritance and multiple interface inheritance. Sun loudly heralds Java's novelty</a:t>
            </a:r>
            <a:r>
              <a:rPr lang="en-US" dirty="0" smtClean="0"/>
              <a:t>.</a:t>
            </a:r>
          </a:p>
          <a:p>
            <a:endParaRPr lang="en-US" dirty="0"/>
          </a:p>
          <a:p>
            <a:r>
              <a:rPr lang="en-US" dirty="0"/>
              <a:t>2001 - Anders Hejlsberg invents C#. C# is a relatively verbose, garbage collected, class based, statically typed, single dispatch, object oriented language with single implementation inheritance and multiple interface inheritance. Microsoft loudly heralds C#'s novelty.</a:t>
            </a:r>
          </a:p>
        </p:txBody>
      </p:sp>
    </p:spTree>
    <p:extLst>
      <p:ext uri="{BB962C8B-B14F-4D97-AF65-F5344CB8AC3E}">
        <p14:creationId xmlns:p14="http://schemas.microsoft.com/office/powerpoint/2010/main" val="34008737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Primitive and reference types</a:t>
            </a:r>
            <a:endParaRPr lang="en-US" dirty="0"/>
          </a:p>
        </p:txBody>
      </p:sp>
      <p:sp>
        <p:nvSpPr>
          <p:cNvPr id="3" name="Content Placeholder 2"/>
          <p:cNvSpPr>
            <a:spLocks noGrp="1"/>
          </p:cNvSpPr>
          <p:nvPr>
            <p:ph sz="quarter" idx="13"/>
          </p:nvPr>
        </p:nvSpPr>
        <p:spPr/>
        <p:txBody>
          <a:bodyPr/>
          <a:lstStyle/>
          <a:p>
            <a:r>
              <a:rPr lang="en-US" dirty="0"/>
              <a:t>Primitive types</a:t>
            </a:r>
          </a:p>
          <a:p>
            <a:pPr lvl="1"/>
            <a:r>
              <a:rPr lang="en-US" dirty="0" err="1"/>
              <a:t>int</a:t>
            </a:r>
            <a:r>
              <a:rPr lang="en-US" dirty="0"/>
              <a:t>, double, </a:t>
            </a:r>
            <a:r>
              <a:rPr lang="en-US" dirty="0" err="1"/>
              <a:t>boolean</a:t>
            </a:r>
            <a:r>
              <a:rPr lang="en-US" dirty="0"/>
              <a:t>, char, long, short, float, byte</a:t>
            </a:r>
          </a:p>
          <a:p>
            <a:pPr lvl="1"/>
            <a:r>
              <a:rPr lang="en-US" dirty="0"/>
              <a:t>compare with ==</a:t>
            </a:r>
          </a:p>
          <a:p>
            <a:r>
              <a:rPr lang="en-US" dirty="0"/>
              <a:t>Reference types</a:t>
            </a:r>
          </a:p>
          <a:p>
            <a:pPr lvl="1"/>
            <a:r>
              <a:rPr lang="en-US" dirty="0"/>
              <a:t>Everything else – anything that is an object type</a:t>
            </a:r>
          </a:p>
          <a:p>
            <a:pPr lvl="1"/>
            <a:r>
              <a:rPr lang="en-US" dirty="0"/>
              <a:t>String, </a:t>
            </a:r>
            <a:r>
              <a:rPr lang="en-US" dirty="0" err="1"/>
              <a:t>HashMap</a:t>
            </a:r>
            <a:r>
              <a:rPr lang="en-US" dirty="0"/>
              <a:t>, Integer</a:t>
            </a:r>
          </a:p>
          <a:p>
            <a:pPr lvl="1"/>
            <a:r>
              <a:rPr lang="en-US" dirty="0"/>
              <a:t>Arrays are reference types</a:t>
            </a:r>
          </a:p>
          <a:p>
            <a:pPr lvl="1"/>
            <a:r>
              <a:rPr lang="en-US" dirty="0"/>
              <a:t>compare with .</a:t>
            </a:r>
            <a:r>
              <a:rPr lang="en-US" dirty="0" smtClean="0"/>
              <a:t>equals()</a:t>
            </a:r>
            <a:endParaRPr lang="en-US" dirty="0"/>
          </a:p>
        </p:txBody>
      </p:sp>
      <p:sp>
        <p:nvSpPr>
          <p:cNvPr id="4" name="TextBox 3"/>
          <p:cNvSpPr txBox="1"/>
          <p:nvPr/>
        </p:nvSpPr>
        <p:spPr>
          <a:xfrm>
            <a:off x="4267200" y="4495800"/>
            <a:ext cx="4724400" cy="1384995"/>
          </a:xfrm>
          <a:prstGeom prst="rect">
            <a:avLst/>
          </a:prstGeom>
          <a:noFill/>
        </p:spPr>
        <p:txBody>
          <a:bodyPr wrap="square" rtlCol="0">
            <a:spAutoFit/>
          </a:bodyPr>
          <a:lstStyle/>
          <a:p>
            <a:r>
              <a:rPr lang="en-US" sz="1400" dirty="0">
                <a:solidFill>
                  <a:schemeClr val="tx2"/>
                </a:solidFill>
              </a:rPr>
              <a:t>1980 - Alan Kay creates Smalltalk and invents the term "object oriented." When asked what that means he replies, "Smalltalk programs are just objects." When asked what objects are made of he replies, "objects." When asked again he says "look, it's all objects all the way down. Until you reach turtles."</a:t>
            </a:r>
          </a:p>
        </p:txBody>
      </p:sp>
    </p:spTree>
    <p:extLst>
      <p:ext uri="{BB962C8B-B14F-4D97-AF65-F5344CB8AC3E}">
        <p14:creationId xmlns:p14="http://schemas.microsoft.com/office/powerpoint/2010/main" val="426044804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vs. .equals()</a:t>
            </a:r>
            <a:endParaRPr lang="en-US" dirty="0"/>
          </a:p>
        </p:txBody>
      </p:sp>
      <p:sp>
        <p:nvSpPr>
          <p:cNvPr id="3" name="Content Placeholder 2"/>
          <p:cNvSpPr>
            <a:spLocks noGrp="1"/>
          </p:cNvSpPr>
          <p:nvPr>
            <p:ph sz="quarter" idx="13"/>
          </p:nvPr>
        </p:nvSpPr>
        <p:spPr/>
        <p:txBody>
          <a:bodyPr/>
          <a:lstStyle/>
          <a:p>
            <a:r>
              <a:rPr lang="en-US" dirty="0"/>
              <a:t>==</a:t>
            </a:r>
          </a:p>
          <a:p>
            <a:pPr lvl="1"/>
            <a:r>
              <a:rPr lang="en-US" dirty="0"/>
              <a:t>Compares the contents of two variables</a:t>
            </a:r>
          </a:p>
          <a:p>
            <a:pPr lvl="1"/>
            <a:r>
              <a:rPr lang="en-US" dirty="0"/>
              <a:t>For primitive types, this is the actual data</a:t>
            </a:r>
          </a:p>
          <a:p>
            <a:pPr lvl="1"/>
            <a:r>
              <a:rPr lang="en-US" dirty="0"/>
              <a:t>For reference types, this is the reference, not the object</a:t>
            </a:r>
          </a:p>
          <a:p>
            <a:pPr lvl="2"/>
            <a:r>
              <a:rPr lang="en-US" dirty="0"/>
              <a:t>Two variables are == if they point to the same object</a:t>
            </a:r>
          </a:p>
          <a:p>
            <a:pPr lvl="2"/>
            <a:r>
              <a:rPr lang="en-US" dirty="0"/>
              <a:t>Two different objects with the same contents are not ==</a:t>
            </a:r>
          </a:p>
          <a:p>
            <a:pPr lvl="3"/>
            <a:r>
              <a:rPr lang="en-US" dirty="0"/>
              <a:t>different location in memory</a:t>
            </a:r>
          </a:p>
          <a:p>
            <a:r>
              <a:rPr lang="en-US" dirty="0"/>
              <a:t>equals() is the smarter version</a:t>
            </a:r>
          </a:p>
          <a:p>
            <a:pPr lvl="1"/>
            <a:r>
              <a:rPr lang="en-US" dirty="0"/>
              <a:t>Looks at the contents of the objects</a:t>
            </a:r>
          </a:p>
          <a:p>
            <a:pPr lvl="1"/>
            <a:r>
              <a:rPr lang="en-US" dirty="0"/>
              <a:t>Need to override equals() if you create a new class</a:t>
            </a:r>
          </a:p>
          <a:p>
            <a:endParaRPr lang="en-US" dirty="0"/>
          </a:p>
        </p:txBody>
      </p:sp>
    </p:spTree>
    <p:extLst>
      <p:ext uri="{BB962C8B-B14F-4D97-AF65-F5344CB8AC3E}">
        <p14:creationId xmlns:p14="http://schemas.microsoft.com/office/powerpoint/2010/main" val="23393485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Pass by value / reference</a:t>
            </a:r>
            <a:endParaRPr lang="en-US" dirty="0"/>
          </a:p>
        </p:txBody>
      </p:sp>
      <p:sp>
        <p:nvSpPr>
          <p:cNvPr id="3" name="Content Placeholder 2"/>
          <p:cNvSpPr>
            <a:spLocks noGrp="1"/>
          </p:cNvSpPr>
          <p:nvPr>
            <p:ph sz="quarter" idx="13"/>
          </p:nvPr>
        </p:nvSpPr>
        <p:spPr/>
        <p:txBody>
          <a:bodyPr/>
          <a:lstStyle/>
          <a:p>
            <a:r>
              <a:rPr lang="en-US" dirty="0"/>
              <a:t>Primitive types</a:t>
            </a:r>
          </a:p>
          <a:p>
            <a:pPr lvl="1"/>
            <a:r>
              <a:rPr lang="en-US" dirty="0"/>
              <a:t>Java copies the data itself; original data is </a:t>
            </a:r>
            <a:r>
              <a:rPr lang="en-US" dirty="0" smtClean="0"/>
              <a:t>unchanged</a:t>
            </a:r>
          </a:p>
          <a:p>
            <a:pPr lvl="1"/>
            <a:r>
              <a:rPr lang="en-US" dirty="0" smtClean="0"/>
              <a:t>Pass by value</a:t>
            </a:r>
            <a:endParaRPr lang="en-US" dirty="0"/>
          </a:p>
          <a:p>
            <a:r>
              <a:rPr lang="en-US" dirty="0"/>
              <a:t>Reference types</a:t>
            </a:r>
          </a:p>
          <a:p>
            <a:pPr lvl="1"/>
            <a:r>
              <a:rPr lang="en-US" dirty="0"/>
              <a:t>Java makes a copy of the reference to the object</a:t>
            </a:r>
          </a:p>
          <a:p>
            <a:pPr lvl="1"/>
            <a:r>
              <a:rPr lang="en-US" dirty="0"/>
              <a:t>Both references point to the same object</a:t>
            </a:r>
          </a:p>
          <a:p>
            <a:pPr lvl="1"/>
            <a:r>
              <a:rPr lang="en-US" dirty="0"/>
              <a:t>Changes affecting the object are permanent</a:t>
            </a:r>
          </a:p>
          <a:p>
            <a:pPr lvl="1"/>
            <a:r>
              <a:rPr lang="en-US" dirty="0"/>
              <a:t>If new reference changes, old reference is </a:t>
            </a:r>
            <a:r>
              <a:rPr lang="en-US" dirty="0" smtClean="0"/>
              <a:t>unchanged</a:t>
            </a:r>
          </a:p>
          <a:p>
            <a:pPr lvl="1"/>
            <a:r>
              <a:rPr lang="en-US" dirty="0" smtClean="0"/>
              <a:t>Pass by reference</a:t>
            </a:r>
            <a:endParaRPr lang="en-US" dirty="0"/>
          </a:p>
          <a:p>
            <a:endParaRPr lang="en-US" dirty="0"/>
          </a:p>
        </p:txBody>
      </p:sp>
    </p:spTree>
    <p:extLst>
      <p:ext uri="{BB962C8B-B14F-4D97-AF65-F5344CB8AC3E}">
        <p14:creationId xmlns:p14="http://schemas.microsoft.com/office/powerpoint/2010/main" val="29362327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interfaces</a:t>
            </a:r>
            <a:endParaRPr lang="en-US" dirty="0"/>
          </a:p>
        </p:txBody>
      </p:sp>
      <p:sp>
        <p:nvSpPr>
          <p:cNvPr id="3" name="Content Placeholder 2"/>
          <p:cNvSpPr>
            <a:spLocks noGrp="1"/>
          </p:cNvSpPr>
          <p:nvPr>
            <p:ph sz="quarter" idx="13"/>
          </p:nvPr>
        </p:nvSpPr>
        <p:spPr/>
        <p:txBody>
          <a:bodyPr/>
          <a:lstStyle/>
          <a:p>
            <a:r>
              <a:rPr lang="en-US" dirty="0"/>
              <a:t>Outline of a class</a:t>
            </a:r>
          </a:p>
          <a:p>
            <a:r>
              <a:rPr lang="en-US" dirty="0"/>
              <a:t>Methods in an interface must be implemented in any class that implements that interface</a:t>
            </a:r>
          </a:p>
          <a:p>
            <a:pPr lvl="1"/>
            <a:r>
              <a:rPr lang="en-US" dirty="0"/>
              <a:t>For example: Interface </a:t>
            </a:r>
            <a:r>
              <a:rPr lang="en-US" dirty="0" err="1"/>
              <a:t>Iterable</a:t>
            </a:r>
            <a:endParaRPr lang="en-US" dirty="0"/>
          </a:p>
          <a:p>
            <a:pPr lvl="1"/>
            <a:r>
              <a:rPr lang="en-US" dirty="0"/>
              <a:t>If another programmer looks at your class and sees you implemented </a:t>
            </a:r>
            <a:r>
              <a:rPr lang="en-US" dirty="0" err="1"/>
              <a:t>Iterable</a:t>
            </a:r>
            <a:r>
              <a:rPr lang="en-US" dirty="0"/>
              <a:t>, they know </a:t>
            </a:r>
            <a:r>
              <a:rPr lang="en-US" i="1" dirty="0"/>
              <a:t>for a fact</a:t>
            </a:r>
            <a:r>
              <a:rPr lang="en-US" dirty="0"/>
              <a:t> that they can iterate through an object of your </a:t>
            </a:r>
            <a:r>
              <a:rPr lang="en-US" dirty="0" smtClean="0"/>
              <a:t>class</a:t>
            </a:r>
          </a:p>
          <a:p>
            <a:pPr lvl="1"/>
            <a:r>
              <a:rPr lang="en-US" dirty="0" smtClean="0"/>
              <a:t>One </a:t>
            </a:r>
            <a:r>
              <a:rPr lang="en-US" dirty="0"/>
              <a:t>interface can be implemented by many classes; one class can implement many </a:t>
            </a:r>
            <a:r>
              <a:rPr lang="en-US" dirty="0" smtClean="0"/>
              <a:t>interfaces</a:t>
            </a:r>
          </a:p>
          <a:p>
            <a:r>
              <a:rPr lang="en-US" dirty="0" smtClean="0"/>
              <a:t>Abstract Class</a:t>
            </a:r>
          </a:p>
          <a:p>
            <a:pPr lvl="1"/>
            <a:r>
              <a:rPr lang="en-US" dirty="0" smtClean="0"/>
              <a:t>Similar, but some methods are implemented</a:t>
            </a:r>
          </a:p>
          <a:p>
            <a:pPr lvl="1"/>
            <a:endParaRPr lang="en-US" dirty="0"/>
          </a:p>
        </p:txBody>
      </p:sp>
    </p:spTree>
    <p:extLst>
      <p:ext uri="{BB962C8B-B14F-4D97-AF65-F5344CB8AC3E}">
        <p14:creationId xmlns:p14="http://schemas.microsoft.com/office/powerpoint/2010/main" val="32011963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Inheritance</a:t>
            </a:r>
            <a:endParaRPr lang="en-US" dirty="0"/>
          </a:p>
        </p:txBody>
      </p:sp>
      <p:sp>
        <p:nvSpPr>
          <p:cNvPr id="3" name="Content Placeholder 2"/>
          <p:cNvSpPr>
            <a:spLocks noGrp="1"/>
          </p:cNvSpPr>
          <p:nvPr>
            <p:ph sz="quarter" idx="13"/>
          </p:nvPr>
        </p:nvSpPr>
        <p:spPr/>
        <p:txBody>
          <a:bodyPr/>
          <a:lstStyle/>
          <a:p>
            <a:r>
              <a:rPr lang="en-US" dirty="0"/>
              <a:t>Subclasses inherit fields + methods of superclass</a:t>
            </a:r>
          </a:p>
          <a:p>
            <a:r>
              <a:rPr lang="en-US" dirty="0"/>
              <a:t>Overriding – subclass contains the same method as superclass (same name, parameters, static/not)</a:t>
            </a:r>
          </a:p>
          <a:p>
            <a:r>
              <a:rPr lang="en-US" dirty="0"/>
              <a:t>Shadowing – subclass contains the same field (instance variable) as superclass (this is BAD)</a:t>
            </a:r>
          </a:p>
          <a:p>
            <a:r>
              <a:rPr lang="en-US" dirty="0"/>
              <a:t>Casting – </a:t>
            </a:r>
            <a:r>
              <a:rPr lang="en-US" dirty="0" err="1"/>
              <a:t>upcasting</a:t>
            </a:r>
            <a:r>
              <a:rPr lang="en-US" dirty="0"/>
              <a:t> is always type-safe and OK</a:t>
            </a:r>
          </a:p>
          <a:p>
            <a:pPr lvl="1"/>
            <a:r>
              <a:rPr lang="en-US" dirty="0" err="1"/>
              <a:t>Downcasting</a:t>
            </a:r>
            <a:r>
              <a:rPr lang="en-US" dirty="0"/>
              <a:t> is bad – sometimes doesn’t work (hard to predict)</a:t>
            </a:r>
          </a:p>
          <a:p>
            <a:pPr lvl="1"/>
            <a:r>
              <a:rPr lang="en-US" dirty="0"/>
              <a:t>For inheritance, types, see </a:t>
            </a:r>
            <a:r>
              <a:rPr lang="en-US" dirty="0" smtClean="0"/>
              <a:t>ScopeTester.java</a:t>
            </a:r>
          </a:p>
          <a:p>
            <a:r>
              <a:rPr lang="en-US" dirty="0" smtClean="0"/>
              <a:t>Java is </a:t>
            </a:r>
            <a:r>
              <a:rPr lang="en-US" dirty="0"/>
              <a:t>single implementation inheritance and multiple interface inheritance</a:t>
            </a:r>
          </a:p>
          <a:p>
            <a:endParaRPr lang="en-US" dirty="0"/>
          </a:p>
        </p:txBody>
      </p:sp>
    </p:spTree>
    <p:extLst>
      <p:ext uri="{BB962C8B-B14F-4D97-AF65-F5344CB8AC3E}">
        <p14:creationId xmlns:p14="http://schemas.microsoft.com/office/powerpoint/2010/main" val="1207004831"/>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1327</TotalTime>
  <Words>2882</Words>
  <Application>Microsoft Office PowerPoint</Application>
  <PresentationFormat>On-screen Show (4:3)</PresentationFormat>
  <Paragraphs>346</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Horizon</vt:lpstr>
      <vt:lpstr>CS 2110 Review</vt:lpstr>
      <vt:lpstr>Prelim information</vt:lpstr>
      <vt:lpstr>Material Covered</vt:lpstr>
      <vt:lpstr>Java basics</vt:lpstr>
      <vt:lpstr>Primitive and reference types</vt:lpstr>
      <vt:lpstr>== vs. .equals()</vt:lpstr>
      <vt:lpstr>Pass by value / reference</vt:lpstr>
      <vt:lpstr>interfaces</vt:lpstr>
      <vt:lpstr>Inheritance</vt:lpstr>
      <vt:lpstr>Typing</vt:lpstr>
      <vt:lpstr>Typing examples</vt:lpstr>
      <vt:lpstr>miscellaneous</vt:lpstr>
      <vt:lpstr>recursion</vt:lpstr>
      <vt:lpstr>recursion</vt:lpstr>
      <vt:lpstr>Grammars and parsing</vt:lpstr>
      <vt:lpstr>Grammars and parsing</vt:lpstr>
      <vt:lpstr>Grammars and parsing</vt:lpstr>
      <vt:lpstr>Recursive descent parsers</vt:lpstr>
      <vt:lpstr>Lists</vt:lpstr>
      <vt:lpstr>Lists</vt:lpstr>
      <vt:lpstr>More Lists</vt:lpstr>
      <vt:lpstr>Trees</vt:lpstr>
      <vt:lpstr>trees</vt:lpstr>
      <vt:lpstr>Tree terminology</vt:lpstr>
      <vt:lpstr>Binary search trees</vt:lpstr>
      <vt:lpstr>Tree traversals</vt:lpstr>
      <vt:lpstr>Preorder Traversal</vt:lpstr>
      <vt:lpstr>Inorder Traversal</vt:lpstr>
      <vt:lpstr>Postorder Traversal</vt:lpstr>
      <vt:lpstr>Quick Aside</vt:lpstr>
      <vt:lpstr>Breadth first and depth first</vt:lpstr>
      <vt:lpstr>Breadth first and depth first</vt:lpstr>
      <vt:lpstr>Tree summary</vt:lpstr>
      <vt:lpstr>efficiency</vt:lpstr>
      <vt:lpstr>Big O notation</vt:lpstr>
      <vt:lpstr>PowerPoint Presentation</vt:lpstr>
      <vt:lpstr>sorting</vt:lpstr>
      <vt:lpstr>CLICK TO ADD TITTIE</vt:lpstr>
      <vt:lpstr>Questions?</vt:lpstr>
    </vt:vector>
  </TitlesOfParts>
  <Company>Cornell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2110 Review</dc:title>
  <dc:creator>Johnathon</dc:creator>
  <cp:lastModifiedBy>Johnathon</cp:lastModifiedBy>
  <cp:revision>26</cp:revision>
  <dcterms:created xsi:type="dcterms:W3CDTF">2010-10-13T17:35:52Z</dcterms:created>
  <dcterms:modified xsi:type="dcterms:W3CDTF">2010-10-14T01:31:31Z</dcterms:modified>
</cp:coreProperties>
</file>