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26"/>
  </p:notes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6" r:id="rId14"/>
    <p:sldId id="270" r:id="rId15"/>
    <p:sldId id="281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2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41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F4959A6-2CC2-4DC1-B673-0733EB3AD84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609039-2D76-471A-9EE7-8AE96D156CE6}" type="slidenum">
              <a:rPr lang="en-US"/>
              <a:pPr/>
              <a:t>7</a:t>
            </a:fld>
            <a:endParaRPr lang="en-US"/>
          </a:p>
        </p:txBody>
      </p:sp>
      <p:sp>
        <p:nvSpPr>
          <p:cNvPr id="11265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44450">
              <a:spcBef>
                <a:spcPts val="450"/>
              </a:spcBef>
            </a:pPr>
            <a:r>
              <a:rPr lang="en-US">
                <a:solidFill>
                  <a:srgbClr val="000000"/>
                </a:solidFill>
                <a:cs typeface="Times New Roman" charset="0"/>
                <a:sym typeface="Times New Roman" charset="0"/>
              </a:rPr>
              <a:t>Why ListCell(new Integer(24), …) instead of ListCell(24, …)?</a:t>
            </a:r>
          </a:p>
          <a:p>
            <a:pPr marL="44450">
              <a:spcBef>
                <a:spcPts val="450"/>
              </a:spcBef>
            </a:pPr>
            <a:r>
              <a:rPr lang="en-US">
                <a:solidFill>
                  <a:srgbClr val="000000"/>
                </a:solidFill>
                <a:cs typeface="Times New Roman" charset="0"/>
                <a:sym typeface="Times New Roman" charset="0"/>
              </a:rPr>
              <a:t>Defined ListCell as containing objects</a:t>
            </a:r>
          </a:p>
          <a:p>
            <a:pPr marL="44450">
              <a:spcBef>
                <a:spcPts val="450"/>
              </a:spcBef>
            </a:pPr>
            <a:r>
              <a:rPr lang="en-US">
                <a:solidFill>
                  <a:srgbClr val="000000"/>
                </a:solidFill>
                <a:cs typeface="Times New Roman" charset="0"/>
                <a:sym typeface="Times New Roman" charset="0"/>
              </a:rPr>
              <a:t>Recall 24 is of primitive type int</a:t>
            </a:r>
          </a:p>
          <a:p>
            <a:pPr marL="44450">
              <a:spcBef>
                <a:spcPts val="450"/>
              </a:spcBef>
            </a:pPr>
            <a:r>
              <a:rPr lang="en-US">
                <a:solidFill>
                  <a:srgbClr val="000000"/>
                </a:solidFill>
                <a:cs typeface="Times New Roman" charset="0"/>
                <a:sym typeface="Times New Roman" charset="0"/>
              </a:rPr>
              <a:t>new Integer(24) is an object of type Integer</a:t>
            </a:r>
          </a:p>
          <a:p>
            <a:pPr marL="44450">
              <a:spcBef>
                <a:spcPts val="450"/>
              </a:spcBef>
            </a:pPr>
            <a:r>
              <a:rPr lang="en-US">
                <a:solidFill>
                  <a:srgbClr val="000000"/>
                </a:solidFill>
                <a:cs typeface="Times New Roman" charset="0"/>
                <a:sym typeface="Times New Roman" charset="0"/>
              </a:rPr>
              <a:t>Method getDatum() returns an Object, not an int</a:t>
            </a:r>
          </a:p>
          <a:p>
            <a:pPr marL="44450">
              <a:spcBef>
                <a:spcPts val="450"/>
              </a:spcBef>
            </a:pPr>
            <a:r>
              <a:rPr lang="en-US">
                <a:solidFill>
                  <a:srgbClr val="000000"/>
                </a:solidFill>
                <a:cs typeface="Times New Roman" charset="0"/>
                <a:sym typeface="Times New Roman" charset="0"/>
              </a:rPr>
              <a:t>This means we often have to know the type of the object returned from a list and have to cast it to the type we need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1840B2-A2FF-4AD6-A634-DC973FAFDE06}" type="slidenum">
              <a:rPr lang="en-US"/>
              <a:pPr/>
              <a:t>12</a:t>
            </a:fld>
            <a:endParaRPr lang="en-US"/>
          </a:p>
        </p:txBody>
      </p:sp>
      <p:sp>
        <p:nvSpPr>
          <p:cNvPr id="1740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44450">
              <a:spcBef>
                <a:spcPts val="450"/>
              </a:spcBef>
            </a:pPr>
            <a:r>
              <a:rPr lang="en-US">
                <a:solidFill>
                  <a:srgbClr val="000000"/>
                </a:solidFill>
                <a:cs typeface="Times New Roman" charset="0"/>
                <a:sym typeface="Times New Roman" charset="0"/>
              </a:rPr>
              <a:t>Method is declared static, so it belongs to class and can be invoked by class.methodName(), but does not belong to the objects.</a:t>
            </a:r>
          </a:p>
          <a:p>
            <a:pPr marL="44450">
              <a:spcBef>
                <a:spcPts val="450"/>
              </a:spcBef>
            </a:pPr>
            <a:r>
              <a:rPr lang="en-US">
                <a:solidFill>
                  <a:srgbClr val="000000"/>
                </a:solidFill>
                <a:cs typeface="Times New Roman" charset="0"/>
                <a:sym typeface="Times New Roman" charset="0"/>
              </a:rPr>
              <a:t>Math routines are defined this way: public static int pow(int a, int b) can be called anywhere as Math.pow(2,4)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9/22/2009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6C6A503-9122-4E93-A4B4-7410E404E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9/22/2009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904F0-10FD-45AD-8F4F-8CFE6EEE47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3A271A1-F6D6-438B-A432-4747EE7ECD40}" type="datetimeFigureOut">
              <a:rPr lang="en-US" smtClean="0"/>
              <a:pPr/>
              <a:t>9/22/2009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91033519-28F7-4058-9EC5-EC28C3CEA6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9/22/2009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634D180-EE11-4E27-8372-9868D38D72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9/22/2009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0B1DB41-62F8-43FD-B90E-0395AB349D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9/22/2009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677C1D9-AFAC-4719-9F93-6391FAA785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9/22/2009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C3AA92E-9305-45E1-8775-754C74D82A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9/22/2009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9573CC-7A34-4C3A-8E02-369043C5F9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9/22/2009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878F07F-DEF4-473A-83EA-71882CF0E1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9/22/2009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1E4D5D0-211D-4E06-A02A-F355210EBB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3A271A1-F6D6-438B-A432-4747EE7ECD40}" type="datetimeFigureOut">
              <a:rPr lang="en-US" smtClean="0"/>
              <a:pPr/>
              <a:t>9/22/2009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D1B77B4-B048-417A-A779-109CB601B9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A271A1-F6D6-438B-A432-4747EE7ECD40}" type="datetimeFigureOut">
              <a:rPr lang="en-US" smtClean="0"/>
              <a:pPr/>
              <a:t>9/22/2009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01E01F3-56FE-48F9-8291-70F50270AE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ln/>
        </p:spPr>
        <p:txBody>
          <a:bodyPr rIns="132080"/>
          <a:lstStyle/>
          <a:p>
            <a:r>
              <a:rPr lang="en-US"/>
              <a:t>Lists &amp; Trees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ln/>
        </p:spPr>
        <p:txBody>
          <a:bodyPr rIns="132080">
            <a:normAutofit fontScale="77500" lnSpcReduction="20000"/>
          </a:bodyPr>
          <a:lstStyle/>
          <a:p>
            <a:r>
              <a:rPr lang="en-US"/>
              <a:t>Lecture 8</a:t>
            </a:r>
          </a:p>
          <a:p>
            <a:r>
              <a:rPr lang="en-US"/>
              <a:t>CS2110 – Fall 2008</a:t>
            </a:r>
          </a:p>
        </p:txBody>
      </p:sp>
      <p:pic>
        <p:nvPicPr>
          <p:cNvPr id="3075" name="Picture 3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457200"/>
            <a:ext cx="3500438" cy="441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Access Example: Linear Search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9812F8B-E602-4C95-BAF0-3DEF5116C495}" type="slidenum">
              <a:rPr lang="en-US"/>
              <a:pPr/>
              <a:t>10</a:t>
            </a:fld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>
          <a:solidFill>
            <a:srgbClr val="FFFF99"/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spcBef>
                <a:spcPct val="0"/>
              </a:spcBef>
            </a:pPr>
            <a:r>
              <a:rPr lang="en-US" sz="1600" b="1">
                <a:solidFill>
                  <a:srgbClr val="3F7F5F"/>
                </a:solidFill>
                <a:latin typeface="Courier New" charset="0"/>
                <a:cs typeface="Courier New" charset="0"/>
                <a:sym typeface="Courier New" charset="0"/>
              </a:rPr>
              <a:t>// Here is another version. Why does this work?</a:t>
            </a:r>
            <a:endParaRPr lang="en-US" sz="16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</a:pPr>
            <a:r>
              <a:rPr lang="en-US" sz="16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static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boolean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search(Object x, ListCell c) {</a:t>
            </a:r>
            <a:endParaRPr lang="en-US" sz="16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</a:pP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6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for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(; c != </a:t>
            </a:r>
            <a:r>
              <a:rPr lang="en-US" sz="16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null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 c = c.getNext()) {</a:t>
            </a:r>
            <a:endParaRPr lang="en-US" sz="16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</a:pP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</a:t>
            </a:r>
            <a:r>
              <a:rPr lang="en-US" sz="16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if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(c.getDatum().equals(x)) </a:t>
            </a:r>
            <a:r>
              <a:rPr lang="en-US" sz="16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true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  <a:endParaRPr lang="en-US" sz="16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</a:pP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}</a:t>
            </a:r>
            <a:endParaRPr lang="en-US" sz="16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</a:pP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6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false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  <a:endParaRPr lang="en-US" sz="16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</a:pP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  <a:endParaRPr lang="en-US" sz="16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</p:txBody>
      </p:sp>
      <p:sp>
        <p:nvSpPr>
          <p:cNvPr id="14337" name="Rectangle 1"/>
          <p:cNvSpPr>
            <a:spLocks/>
          </p:cNvSpPr>
          <p:nvPr/>
        </p:nvSpPr>
        <p:spPr bwMode="auto">
          <a:xfrm>
            <a:off x="3390900" y="3429000"/>
            <a:ext cx="4829175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Note: we’ ve left off the &lt;Integer&gt; for simplicity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8305800" y="1905000"/>
            <a:ext cx="1588" cy="1295400"/>
          </a:xfrm>
          <a:prstGeom prst="line">
            <a:avLst/>
          </a:prstGeom>
          <a:noFill/>
          <a:ln w="127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1" name="Rectangle 5"/>
          <p:cNvSpPr>
            <a:spLocks/>
          </p:cNvSpPr>
          <p:nvPr/>
        </p:nvSpPr>
        <p:spPr bwMode="auto">
          <a:xfrm>
            <a:off x="1371600" y="3886200"/>
            <a:ext cx="7162800" cy="19558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spcBef>
                <a:spcPts val="300"/>
              </a:spcBef>
            </a:pPr>
            <a:r>
              <a:rPr lang="en-US" sz="1600" b="1">
                <a:solidFill>
                  <a:srgbClr val="3F7F5F"/>
                </a:solidFill>
                <a:latin typeface="Courier New" charset="0"/>
                <a:cs typeface="Courier New" charset="0"/>
                <a:sym typeface="Courier New" charset="0"/>
              </a:rPr>
              <a:t>// Scan list looking for x, return true if found </a:t>
            </a:r>
            <a:endParaRPr lang="en-US" sz="1600" b="1">
              <a:solidFill>
                <a:schemeClr val="tx1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>
              <a:spcBef>
                <a:spcPts val="300"/>
              </a:spcBef>
            </a:pPr>
            <a:r>
              <a:rPr lang="en-US" sz="16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static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boolean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search(Object x, ListCell c) {</a:t>
            </a:r>
          </a:p>
          <a:p>
            <a:pPr>
              <a:spcBef>
                <a:spcPts val="300"/>
              </a:spcBef>
            </a:pP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6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for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(ListCell lc = c; lc != </a:t>
            </a:r>
            <a:r>
              <a:rPr lang="en-US" sz="16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null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 lc = lc.getNext()) {</a:t>
            </a:r>
          </a:p>
          <a:p>
            <a:pPr>
              <a:spcBef>
                <a:spcPts val="300"/>
              </a:spcBef>
            </a:pP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</a:t>
            </a:r>
            <a:r>
              <a:rPr lang="en-US" sz="16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if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(lc.getDatum().equals(x)) </a:t>
            </a:r>
            <a:r>
              <a:rPr lang="en-US" sz="16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true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</a:p>
          <a:p>
            <a:pPr>
              <a:spcBef>
                <a:spcPts val="300"/>
              </a:spcBef>
            </a:pP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}</a:t>
            </a:r>
          </a:p>
          <a:p>
            <a:pPr>
              <a:spcBef>
                <a:spcPts val="300"/>
              </a:spcBef>
            </a:pP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6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false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</a:p>
          <a:p>
            <a:pPr>
              <a:spcBef>
                <a:spcPts val="300"/>
              </a:spcBef>
            </a:pP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Recursion on Lists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3C209BC-DDA0-4688-8FAE-3E99B4C44BFC}" type="slidenum">
              <a:rPr lang="en-US"/>
              <a:pPr/>
              <a:t>11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 fontScale="92500" lnSpcReduction="20000"/>
          </a:bodyPr>
          <a:lstStyle/>
          <a:p>
            <a:r>
              <a:rPr lang="en-US"/>
              <a:t>Recursion can be done on lists</a:t>
            </a:r>
          </a:p>
          <a:p>
            <a:pPr marL="728663" lvl="1"/>
            <a:r>
              <a:rPr lang="en-US"/>
              <a:t>Similar to recursion on integers</a:t>
            </a:r>
          </a:p>
          <a:p>
            <a:endParaRPr lang="en-US"/>
          </a:p>
          <a:p>
            <a:r>
              <a:rPr lang="en-US"/>
              <a:t>Almost always</a:t>
            </a:r>
          </a:p>
          <a:p>
            <a:pPr marL="728663" lvl="1"/>
            <a:r>
              <a:rPr lang="en-US"/>
              <a:t>Base case: empty list</a:t>
            </a:r>
          </a:p>
          <a:p>
            <a:pPr marL="728663" lvl="1"/>
            <a:r>
              <a:rPr lang="en-US"/>
              <a:t>Recursive case: Assume you can solve problem on the tail, use that in the solution for the whole list</a:t>
            </a:r>
          </a:p>
          <a:p>
            <a:endParaRPr lang="en-US"/>
          </a:p>
          <a:p>
            <a:r>
              <a:rPr lang="en-US"/>
              <a:t>Many list operations can be implemented very simply by using this idea</a:t>
            </a:r>
          </a:p>
          <a:p>
            <a:pPr marL="728663" lvl="1"/>
            <a:r>
              <a:rPr lang="en-US"/>
              <a:t>Although some are easier to implement using iteration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ym typeface="Arial" charset="0"/>
              </a:rPr>
              <a:t>Recursive 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B5A391E-FB1C-49AD-B4D2-ECFCF9BC37FF}" type="slidenum">
              <a:rPr lang="en-US"/>
              <a:pPr/>
              <a:t>12</a:t>
            </a:fld>
            <a:endParaRPr lang="en-US"/>
          </a:p>
        </p:txBody>
      </p:sp>
      <p:sp>
        <p:nvSpPr>
          <p:cNvPr id="16385" name="Rectangle 1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/>
          </a:bodyPr>
          <a:lstStyle/>
          <a:p>
            <a:r>
              <a:rPr lang="en-US" dirty="0"/>
              <a:t>Base case: empty list</a:t>
            </a:r>
          </a:p>
          <a:p>
            <a:pPr marL="728663" lvl="1"/>
            <a:r>
              <a:rPr lang="en-US" dirty="0"/>
              <a:t>return false</a:t>
            </a:r>
          </a:p>
          <a:p>
            <a:pPr marL="728663" lvl="1"/>
            <a:endParaRPr lang="en-US" dirty="0"/>
          </a:p>
          <a:p>
            <a:pPr marL="728663" lvl="1"/>
            <a:endParaRPr lang="en-US" dirty="0"/>
          </a:p>
          <a:p>
            <a:r>
              <a:rPr lang="en-US" dirty="0"/>
              <a:t>Recursive case: non-empty list</a:t>
            </a:r>
          </a:p>
          <a:p>
            <a:pPr marL="728663" lvl="1"/>
            <a:r>
              <a:rPr lang="en-US" dirty="0"/>
              <a:t>if data in first cell equals object x, return true</a:t>
            </a:r>
          </a:p>
          <a:p>
            <a:pPr marL="728663" lvl="1"/>
            <a:r>
              <a:rPr lang="en-US" dirty="0"/>
              <a:t>else return the result of doing linear search on the tail</a:t>
            </a:r>
          </a:p>
        </p:txBody>
      </p:sp>
      <p:sp>
        <p:nvSpPr>
          <p:cNvPr id="16386" name="Rectangle 2"/>
          <p:cNvSpPr>
            <a:spLocks/>
          </p:cNvSpPr>
          <p:nvPr/>
        </p:nvSpPr>
        <p:spPr bwMode="auto">
          <a:xfrm>
            <a:off x="685800" y="698500"/>
            <a:ext cx="7772400" cy="55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 anchor="ctr"/>
          <a:lstStyle/>
          <a:p>
            <a:pPr marL="39688" algn="ctr"/>
            <a:endParaRPr lang="en-US" sz="3200" dirty="0">
              <a:solidFill>
                <a:srgbClr val="FF0000"/>
              </a:solidFill>
              <a:latin typeface="Arial" charset="0"/>
              <a:cs typeface="Arial" charset="0"/>
              <a:sym typeface="Arial" charset="0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ym typeface="Arial" charset="0"/>
              </a:rPr>
              <a:t>Recursive Search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C32EBFB-72F6-4BDD-9829-173709FE1178}" type="slidenum">
              <a:rPr lang="en-US"/>
              <a:pPr/>
              <a:t>13</a:t>
            </a:fld>
            <a:endParaRPr lang="en-US"/>
          </a:p>
        </p:txBody>
      </p:sp>
      <p:sp>
        <p:nvSpPr>
          <p:cNvPr id="18433" name="Rectangle 1"/>
          <p:cNvSpPr>
            <a:spLocks noGrp="1" noChangeArrowheads="1"/>
          </p:cNvSpPr>
          <p:nvPr>
            <p:ph sz="quarter" idx="1"/>
          </p:nvPr>
        </p:nvSpPr>
        <p:spPr>
          <a:solidFill>
            <a:srgbClr val="FFFF99"/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indent="0" algn="just">
              <a:spcBef>
                <a:spcPct val="0"/>
              </a:spcBef>
            </a:pP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static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boolean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search(Object x, ListCell c) {</a:t>
            </a: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/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if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(c ==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null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)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false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/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if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(c.getDatum().equals(x))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true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/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search(x, c.getNext());</a:t>
            </a: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/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</p:txBody>
      </p:sp>
      <p:sp>
        <p:nvSpPr>
          <p:cNvPr id="18434" name="Line 2"/>
          <p:cNvSpPr>
            <a:spLocks noChangeShapeType="1"/>
          </p:cNvSpPr>
          <p:nvPr/>
        </p:nvSpPr>
        <p:spPr bwMode="auto">
          <a:xfrm>
            <a:off x="8305800" y="1905000"/>
            <a:ext cx="1588" cy="1295400"/>
          </a:xfrm>
          <a:prstGeom prst="line">
            <a:avLst/>
          </a:prstGeom>
          <a:noFill/>
          <a:ln w="127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35" name="Rectangle 3"/>
          <p:cNvSpPr>
            <a:spLocks/>
          </p:cNvSpPr>
          <p:nvPr/>
        </p:nvSpPr>
        <p:spPr bwMode="auto">
          <a:xfrm>
            <a:off x="628650" y="4200525"/>
            <a:ext cx="7950200" cy="11430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static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boolean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search(Object x, ListCell c) {</a:t>
            </a:r>
          </a:p>
          <a:p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c !=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null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&amp;&amp;</a:t>
            </a:r>
          </a:p>
          <a:p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(c.getDatum().equals(x) || search(x, c.getNext()));</a:t>
            </a:r>
          </a:p>
          <a:p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  <p:sp>
        <p:nvSpPr>
          <p:cNvPr id="18436" name="Rectangle 4"/>
          <p:cNvSpPr>
            <a:spLocks/>
          </p:cNvSpPr>
          <p:nvPr/>
        </p:nvSpPr>
        <p:spPr bwMode="auto">
          <a:xfrm>
            <a:off x="685800" y="698500"/>
            <a:ext cx="7772400" cy="55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 anchor="ctr"/>
          <a:lstStyle/>
          <a:p>
            <a:pPr marL="39688" algn="ctr"/>
            <a:endParaRPr lang="en-US" sz="3200" dirty="0">
              <a:solidFill>
                <a:srgbClr val="FF0000"/>
              </a:solidFill>
              <a:latin typeface="Arial" charset="0"/>
              <a:cs typeface="Arial" charset="0"/>
              <a:sym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Reversing a List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2EF72FD-F187-47D2-939F-D4FA8C6FA411}" type="slidenum">
              <a:rPr lang="en-US"/>
              <a:pPr/>
              <a:t>14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 fontScale="85000" lnSpcReduction="10000"/>
          </a:bodyPr>
          <a:lstStyle/>
          <a:p>
            <a:pPr>
              <a:lnSpc>
                <a:spcPct val="90000"/>
              </a:lnSpc>
            </a:pPr>
            <a:r>
              <a:rPr lang="en-US"/>
              <a:t>Given a list, create a new list with elements in reverse order</a:t>
            </a:r>
          </a:p>
          <a:p>
            <a:pPr>
              <a:lnSpc>
                <a:spcPct val="90000"/>
              </a:lnSpc>
            </a:pPr>
            <a:r>
              <a:rPr lang="en-US"/>
              <a:t>Intuition: think of reversing a pile of coins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 marL="728663" lvl="1">
              <a:lnSpc>
                <a:spcPct val="90000"/>
              </a:lnSpc>
            </a:pPr>
            <a:endParaRPr lang="en-US" sz="1800" b="1">
              <a:solidFill>
                <a:srgbClr val="009900"/>
              </a:solidFill>
              <a:latin typeface="Courier New" charset="0"/>
              <a:sym typeface="Courier New" charset="0"/>
            </a:endParaRPr>
          </a:p>
          <a:p>
            <a:pPr marL="728663" lvl="1">
              <a:lnSpc>
                <a:spcPct val="90000"/>
              </a:lnSpc>
            </a:pPr>
            <a:endParaRPr lang="en-US" sz="1800" b="1">
              <a:solidFill>
                <a:srgbClr val="009900"/>
              </a:solidFill>
              <a:latin typeface="Courier New" charset="0"/>
              <a:sym typeface="Courier New" charset="0"/>
            </a:endParaRPr>
          </a:p>
          <a:p>
            <a:pPr marL="728663" lvl="1">
              <a:lnSpc>
                <a:spcPct val="90000"/>
              </a:lnSpc>
            </a:pPr>
            <a:endParaRPr lang="en-US" sz="1800" b="1">
              <a:solidFill>
                <a:srgbClr val="009900"/>
              </a:solidFill>
              <a:latin typeface="Courier New" charset="0"/>
              <a:sym typeface="Courier New" charset="0"/>
            </a:endParaRPr>
          </a:p>
          <a:p>
            <a:pPr marL="728663" lvl="1">
              <a:lnSpc>
                <a:spcPct val="90000"/>
              </a:lnSpc>
            </a:pPr>
            <a:endParaRPr lang="en-US" sz="1800" b="1">
              <a:solidFill>
                <a:srgbClr val="009900"/>
              </a:solidFill>
              <a:latin typeface="Courier New" charset="0"/>
              <a:sym typeface="Courier New" charset="0"/>
            </a:endParaRPr>
          </a:p>
          <a:p>
            <a:pPr marL="728663" lvl="1">
              <a:lnSpc>
                <a:spcPct val="90000"/>
              </a:lnSpc>
            </a:pPr>
            <a:endParaRPr lang="en-US" sz="1800" b="1">
              <a:solidFill>
                <a:srgbClr val="009900"/>
              </a:solidFill>
              <a:latin typeface="Courier New" charset="0"/>
              <a:sym typeface="Courier New" charset="0"/>
            </a:endParaRPr>
          </a:p>
          <a:p>
            <a:pPr>
              <a:lnSpc>
                <a:spcPct val="90000"/>
              </a:lnSpc>
            </a:pPr>
            <a:endParaRPr lang="en-US" b="1">
              <a:latin typeface="Courier New" charset="0"/>
              <a:sym typeface="Courier New" charset="0"/>
            </a:endParaRPr>
          </a:p>
          <a:p>
            <a:pPr>
              <a:lnSpc>
                <a:spcPct val="90000"/>
              </a:lnSpc>
            </a:pPr>
            <a:endParaRPr lang="en-US" b="1">
              <a:latin typeface="Courier New" charset="0"/>
              <a:sym typeface="Courier New" charset="0"/>
            </a:endParaRPr>
          </a:p>
          <a:p>
            <a:pPr>
              <a:lnSpc>
                <a:spcPct val="90000"/>
              </a:lnSpc>
            </a:pPr>
            <a:endParaRPr lang="en-US" b="1">
              <a:latin typeface="Courier New" charset="0"/>
              <a:sym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/>
              <a:t>It may not be obvious how to write this recursively...</a:t>
            </a:r>
          </a:p>
        </p:txBody>
      </p:sp>
      <p:sp>
        <p:nvSpPr>
          <p:cNvPr id="19459" name="Rectangle 3"/>
          <p:cNvSpPr>
            <a:spLocks/>
          </p:cNvSpPr>
          <p:nvPr/>
        </p:nvSpPr>
        <p:spPr bwMode="auto">
          <a:xfrm>
            <a:off x="990600" y="2895600"/>
            <a:ext cx="7353300" cy="21844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spcBef>
                <a:spcPts val="300"/>
              </a:spcBef>
            </a:pP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static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ListCell reverse(ListCell c) {</a:t>
            </a:r>
          </a:p>
          <a:p>
            <a:pPr>
              <a:spcBef>
                <a:spcPts val="3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ListCell rev =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null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</a:p>
          <a:p>
            <a:pPr>
              <a:spcBef>
                <a:spcPts val="3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for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(; c !=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null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 c = c.getNext()) {</a:t>
            </a:r>
          </a:p>
          <a:p>
            <a:pPr>
              <a:spcBef>
                <a:spcPts val="3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rev =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new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ListCell(c.getDatum(), rev);</a:t>
            </a:r>
          </a:p>
          <a:p>
            <a:pPr>
              <a:spcBef>
                <a:spcPts val="3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}</a:t>
            </a:r>
          </a:p>
          <a:p>
            <a:pPr>
              <a:spcBef>
                <a:spcPts val="3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rev;</a:t>
            </a:r>
          </a:p>
          <a:p>
            <a:pPr>
              <a:spcBef>
                <a:spcPts val="3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Recursive Reverse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C0CE28B-2E6C-4356-9DCE-4087DEACA839}" type="slidenum">
              <a:rPr lang="en-US"/>
              <a:pPr/>
              <a:t>15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482" name="Rectangle 2"/>
          <p:cNvSpPr>
            <a:spLocks/>
          </p:cNvSpPr>
          <p:nvPr/>
        </p:nvSpPr>
        <p:spPr bwMode="auto">
          <a:xfrm>
            <a:off x="528638" y="2262188"/>
            <a:ext cx="8077200" cy="28194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114300" tIns="114300" rIns="114300" bIns="114300"/>
          <a:lstStyle/>
          <a:p>
            <a:pPr>
              <a:spcBef>
                <a:spcPts val="300"/>
              </a:spcBef>
            </a:pP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static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ListCell reverse(ListCell c) {</a:t>
            </a:r>
          </a:p>
          <a:p>
            <a:pPr>
              <a:spcBef>
                <a:spcPts val="3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return reverse(c,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null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);</a:t>
            </a:r>
          </a:p>
          <a:p>
            <a:pPr>
              <a:spcBef>
                <a:spcPts val="3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  <a:p>
            <a:pPr>
              <a:spcBef>
                <a:spcPts val="300"/>
              </a:spcBef>
            </a:pPr>
            <a:endParaRPr lang="en-US" sz="1800" b="1">
              <a:solidFill>
                <a:schemeClr val="tx1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>
              <a:spcBef>
                <a:spcPts val="300"/>
              </a:spcBef>
            </a:pP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private static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ListCell reverse(ListCell c, ListCell r) {</a:t>
            </a:r>
          </a:p>
          <a:p>
            <a:pPr>
              <a:spcBef>
                <a:spcPts val="3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if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(c ==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null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) return r;</a:t>
            </a:r>
          </a:p>
          <a:p>
            <a:pPr>
              <a:spcBef>
                <a:spcPts val="3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reverse(c.getNext(),</a:t>
            </a:r>
          </a:p>
          <a:p>
            <a:pPr>
              <a:spcBef>
                <a:spcPts val="3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            new ListCell(c.getDatum(), r));</a:t>
            </a:r>
          </a:p>
          <a:p>
            <a:pPr>
              <a:spcBef>
                <a:spcPts val="3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List with Header</a:t>
            </a:r>
          </a:p>
        </p:txBody>
      </p:sp>
      <p:sp>
        <p:nvSpPr>
          <p:cNvPr id="3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E8AAA7A-75E9-4B5C-B5B4-ECB6FC1095D1}" type="slidenum">
              <a:rPr lang="en-US"/>
              <a:pPr/>
              <a:t>16</a:t>
            </a:fld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/>
              <a:t>Sometimes it is preferable to have a List class distinct from the ListCell class</a:t>
            </a:r>
          </a:p>
          <a:p>
            <a:pPr>
              <a:lnSpc>
                <a:spcPct val="90000"/>
              </a:lnSpc>
            </a:pPr>
            <a:r>
              <a:rPr lang="en-US"/>
              <a:t>The List object is like a head element that always exists even if list itself is empty</a:t>
            </a:r>
          </a:p>
          <a:p>
            <a:pPr marL="728663" lvl="1">
              <a:lnSpc>
                <a:spcPct val="90000"/>
              </a:lnSpc>
            </a:pPr>
            <a:r>
              <a:rPr lang="en-US" sz="1800" b="1">
                <a:latin typeface="Courier New" charset="0"/>
                <a:cs typeface="Courier New" charset="0"/>
                <a:sym typeface="Courier New" charset="0"/>
              </a:rPr>
              <a:t>class List {</a:t>
            </a:r>
            <a:endParaRPr lang="en-US" sz="1800" b="1">
              <a:latin typeface="Courier New" charset="0"/>
              <a:sym typeface="Courier New" charset="0"/>
            </a:endParaRPr>
          </a:p>
          <a:p>
            <a:pPr marL="728663" lvl="1">
              <a:lnSpc>
                <a:spcPct val="90000"/>
              </a:lnSpc>
            </a:pPr>
            <a:r>
              <a:rPr lang="en-US" sz="1800" b="1">
                <a:latin typeface="Courier New" charset="0"/>
                <a:cs typeface="Courier New" charset="0"/>
                <a:sym typeface="Courier New" charset="0"/>
              </a:rPr>
              <a:t>   protected ListCell head;</a:t>
            </a:r>
            <a:endParaRPr lang="en-US" sz="1800" b="1">
              <a:latin typeface="Courier New" charset="0"/>
              <a:sym typeface="Courier New" charset="0"/>
            </a:endParaRPr>
          </a:p>
          <a:p>
            <a:pPr marL="728663" lvl="1">
              <a:lnSpc>
                <a:spcPct val="90000"/>
              </a:lnSpc>
            </a:pPr>
            <a:r>
              <a:rPr lang="en-US" sz="1800" b="1">
                <a:latin typeface="Courier New" charset="0"/>
                <a:cs typeface="Courier New" charset="0"/>
                <a:sym typeface="Courier New" charset="0"/>
              </a:rPr>
              <a:t>   public List(ListCell c) {</a:t>
            </a:r>
            <a:endParaRPr lang="en-US" sz="1800" b="1">
              <a:latin typeface="Courier New" charset="0"/>
              <a:sym typeface="Courier New" charset="0"/>
            </a:endParaRPr>
          </a:p>
          <a:p>
            <a:pPr marL="728663" lvl="1">
              <a:lnSpc>
                <a:spcPct val="90000"/>
              </a:lnSpc>
            </a:pPr>
            <a:r>
              <a:rPr lang="en-US" sz="1800" b="1">
                <a:latin typeface="Courier New" charset="0"/>
                <a:cs typeface="Courier New" charset="0"/>
                <a:sym typeface="Courier New" charset="0"/>
              </a:rPr>
              <a:t>      head = c;</a:t>
            </a:r>
            <a:endParaRPr lang="en-US" sz="1800" b="1">
              <a:latin typeface="Courier New" charset="0"/>
              <a:sym typeface="Courier New" charset="0"/>
            </a:endParaRPr>
          </a:p>
          <a:p>
            <a:pPr marL="728663" lvl="1">
              <a:lnSpc>
                <a:spcPct val="90000"/>
              </a:lnSpc>
            </a:pPr>
            <a:r>
              <a:rPr lang="en-US" sz="1800" b="1">
                <a:latin typeface="Courier New" charset="0"/>
                <a:cs typeface="Courier New" charset="0"/>
                <a:sym typeface="Courier New" charset="0"/>
              </a:rPr>
              <a:t>   }</a:t>
            </a:r>
            <a:endParaRPr lang="en-US" sz="1800" b="1">
              <a:latin typeface="Courier New" charset="0"/>
              <a:sym typeface="Courier New" charset="0"/>
            </a:endParaRPr>
          </a:p>
          <a:p>
            <a:pPr marL="728663" lvl="1">
              <a:lnSpc>
                <a:spcPct val="90000"/>
              </a:lnSpc>
            </a:pPr>
            <a:r>
              <a:rPr lang="en-US" sz="1800" b="1">
                <a:latin typeface="Courier New" charset="0"/>
                <a:cs typeface="Courier New" charset="0"/>
                <a:sym typeface="Courier New" charset="0"/>
              </a:rPr>
              <a:t>   public ListCell getHead()</a:t>
            </a:r>
            <a:endParaRPr lang="en-US" sz="1800" b="1">
              <a:latin typeface="Courier New" charset="0"/>
              <a:sym typeface="Courier New" charset="0"/>
            </a:endParaRPr>
          </a:p>
          <a:p>
            <a:pPr marL="728663" lvl="1">
              <a:lnSpc>
                <a:spcPct val="90000"/>
              </a:lnSpc>
            </a:pPr>
            <a:r>
              <a:rPr lang="en-US" sz="1800" b="1">
                <a:latin typeface="Courier New" charset="0"/>
                <a:cs typeface="Courier New" charset="0"/>
                <a:sym typeface="Courier New" charset="0"/>
              </a:rPr>
              <a:t>   ………</a:t>
            </a:r>
            <a:endParaRPr lang="en-US" sz="1800" b="1">
              <a:latin typeface="Courier New" charset="0"/>
              <a:sym typeface="Courier New" charset="0"/>
            </a:endParaRPr>
          </a:p>
          <a:p>
            <a:pPr marL="728663" lvl="1">
              <a:lnSpc>
                <a:spcPct val="90000"/>
              </a:lnSpc>
            </a:pPr>
            <a:r>
              <a:rPr lang="en-US" sz="1800" b="1">
                <a:latin typeface="Courier New" charset="0"/>
                <a:cs typeface="Courier New" charset="0"/>
                <a:sym typeface="Courier New" charset="0"/>
              </a:rPr>
              <a:t>   public void setHead(ListCell c)</a:t>
            </a:r>
            <a:endParaRPr lang="en-US" sz="1800" b="1">
              <a:latin typeface="Courier New" charset="0"/>
              <a:sym typeface="Courier New" charset="0"/>
            </a:endParaRPr>
          </a:p>
          <a:p>
            <a:pPr marL="728663" lvl="1">
              <a:lnSpc>
                <a:spcPct val="90000"/>
              </a:lnSpc>
            </a:pPr>
            <a:r>
              <a:rPr lang="en-US" sz="1800" b="1">
                <a:latin typeface="Courier New" charset="0"/>
                <a:cs typeface="Courier New" charset="0"/>
                <a:sym typeface="Courier New" charset="0"/>
              </a:rPr>
              <a:t>   ………</a:t>
            </a:r>
            <a:endParaRPr lang="en-US" sz="1800" b="1">
              <a:latin typeface="Courier New" charset="0"/>
              <a:sym typeface="Courier New" charset="0"/>
            </a:endParaRPr>
          </a:p>
          <a:p>
            <a:pPr marL="728663" lvl="1">
              <a:lnSpc>
                <a:spcPct val="90000"/>
              </a:lnSpc>
            </a:pPr>
            <a:r>
              <a:rPr lang="en-US" sz="1800" b="1">
                <a:latin typeface="Courier New" charset="0"/>
                <a:cs typeface="Courier New" charset="0"/>
                <a:sym typeface="Courier New" charset="0"/>
              </a:rPr>
              <a:t>}</a:t>
            </a:r>
            <a:endParaRPr lang="en-US" sz="1800" b="1">
              <a:latin typeface="Courier New" charset="0"/>
              <a:sym typeface="Courier New" charset="0"/>
            </a:endParaRPr>
          </a:p>
        </p:txBody>
      </p:sp>
      <p:sp>
        <p:nvSpPr>
          <p:cNvPr id="21508" name="AutoShape 4"/>
          <p:cNvSpPr>
            <a:spLocks/>
          </p:cNvSpPr>
          <p:nvPr/>
        </p:nvSpPr>
        <p:spPr bwMode="auto">
          <a:xfrm>
            <a:off x="7521575" y="2751389"/>
            <a:ext cx="304800" cy="310259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6807200" y="3792049"/>
            <a:ext cx="407988" cy="36196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24</a:t>
            </a:r>
          </a:p>
        </p:txBody>
      </p:sp>
      <p:sp>
        <p:nvSpPr>
          <p:cNvPr id="21510" name="Rectangle 6"/>
          <p:cNvSpPr>
            <a:spLocks/>
          </p:cNvSpPr>
          <p:nvPr/>
        </p:nvSpPr>
        <p:spPr bwMode="auto">
          <a:xfrm>
            <a:off x="7645400" y="4257438"/>
            <a:ext cx="357188" cy="36196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-7</a:t>
            </a:r>
          </a:p>
        </p:txBody>
      </p:sp>
      <p:sp>
        <p:nvSpPr>
          <p:cNvPr id="21511" name="Rectangle 7"/>
          <p:cNvSpPr>
            <a:spLocks/>
          </p:cNvSpPr>
          <p:nvPr/>
        </p:nvSpPr>
        <p:spPr bwMode="auto">
          <a:xfrm>
            <a:off x="7264400" y="5110651"/>
            <a:ext cx="407988" cy="36196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87</a:t>
            </a:r>
          </a:p>
        </p:txBody>
      </p:sp>
      <p:sp>
        <p:nvSpPr>
          <p:cNvPr id="21512" name="AutoShape 8"/>
          <p:cNvSpPr>
            <a:spLocks/>
          </p:cNvSpPr>
          <p:nvPr/>
        </p:nvSpPr>
        <p:spPr bwMode="auto">
          <a:xfrm>
            <a:off x="6823075" y="3827600"/>
            <a:ext cx="381000" cy="542953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>
            <a:off x="6823075" y="4137859"/>
            <a:ext cx="381000" cy="16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4" name="AutoShape 10"/>
          <p:cNvSpPr>
            <a:spLocks/>
          </p:cNvSpPr>
          <p:nvPr/>
        </p:nvSpPr>
        <p:spPr bwMode="auto">
          <a:xfrm>
            <a:off x="7661275" y="4259054"/>
            <a:ext cx="381000" cy="542953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>
            <a:off x="7661275" y="4569313"/>
            <a:ext cx="381000" cy="16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6" name="AutoShape 12"/>
          <p:cNvSpPr>
            <a:spLocks/>
          </p:cNvSpPr>
          <p:nvPr/>
        </p:nvSpPr>
        <p:spPr bwMode="auto">
          <a:xfrm>
            <a:off x="7299325" y="5146201"/>
            <a:ext cx="381000" cy="542953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>
            <a:off x="7299325" y="5456460"/>
            <a:ext cx="381000" cy="16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>
            <a:off x="6975475" y="4215424"/>
            <a:ext cx="685800" cy="7594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 flipH="1">
            <a:off x="7508875" y="4680812"/>
            <a:ext cx="304800" cy="46538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>
            <a:off x="7851775" y="5713394"/>
            <a:ext cx="304800" cy="16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>
            <a:off x="7927975" y="5790958"/>
            <a:ext cx="152400" cy="16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>
            <a:off x="8004175" y="5868523"/>
            <a:ext cx="1588" cy="16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3" name="Line 19"/>
          <p:cNvSpPr>
            <a:spLocks noChangeShapeType="1"/>
          </p:cNvSpPr>
          <p:nvPr/>
        </p:nvSpPr>
        <p:spPr bwMode="auto">
          <a:xfrm>
            <a:off x="7470775" y="5558264"/>
            <a:ext cx="533400" cy="16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4" name="Line 20"/>
          <p:cNvSpPr>
            <a:spLocks noChangeShapeType="1"/>
          </p:cNvSpPr>
          <p:nvPr/>
        </p:nvSpPr>
        <p:spPr bwMode="auto">
          <a:xfrm>
            <a:off x="8004175" y="5558264"/>
            <a:ext cx="1588" cy="15513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5" name="Line 21"/>
          <p:cNvSpPr>
            <a:spLocks noChangeShapeType="1"/>
          </p:cNvSpPr>
          <p:nvPr/>
        </p:nvSpPr>
        <p:spPr bwMode="auto">
          <a:xfrm>
            <a:off x="8004175" y="5868523"/>
            <a:ext cx="1588" cy="16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6" name="Line 22"/>
          <p:cNvSpPr>
            <a:spLocks noChangeShapeType="1"/>
          </p:cNvSpPr>
          <p:nvPr/>
        </p:nvSpPr>
        <p:spPr bwMode="auto">
          <a:xfrm>
            <a:off x="7927975" y="5868523"/>
            <a:ext cx="152400" cy="16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7" name="Rectangle 23"/>
          <p:cNvSpPr>
            <a:spLocks/>
          </p:cNvSpPr>
          <p:nvPr/>
        </p:nvSpPr>
        <p:spPr bwMode="auto">
          <a:xfrm>
            <a:off x="6403975" y="2518694"/>
            <a:ext cx="2009775" cy="366816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28" name="Rectangle 24"/>
          <p:cNvSpPr>
            <a:spLocks/>
          </p:cNvSpPr>
          <p:nvPr/>
        </p:nvSpPr>
        <p:spPr bwMode="auto">
          <a:xfrm>
            <a:off x="6970713" y="6164239"/>
            <a:ext cx="882650" cy="4524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Heap</a:t>
            </a:r>
          </a:p>
        </p:txBody>
      </p:sp>
      <p:sp>
        <p:nvSpPr>
          <p:cNvPr id="21529" name="AutoShape 25"/>
          <p:cNvSpPr>
            <a:spLocks/>
          </p:cNvSpPr>
          <p:nvPr/>
        </p:nvSpPr>
        <p:spPr bwMode="auto">
          <a:xfrm>
            <a:off x="7475538" y="3066496"/>
            <a:ext cx="381000" cy="216535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30" name="Line 26"/>
          <p:cNvSpPr>
            <a:spLocks noChangeShapeType="1"/>
          </p:cNvSpPr>
          <p:nvPr/>
        </p:nvSpPr>
        <p:spPr bwMode="auto">
          <a:xfrm flipH="1">
            <a:off x="6975475" y="3181227"/>
            <a:ext cx="704850" cy="605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31" name="Line 27"/>
          <p:cNvSpPr>
            <a:spLocks noChangeShapeType="1"/>
          </p:cNvSpPr>
          <p:nvPr/>
        </p:nvSpPr>
        <p:spPr bwMode="auto">
          <a:xfrm flipV="1">
            <a:off x="3429000" y="2778860"/>
            <a:ext cx="4092575" cy="42154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32" name="Rectangle 28"/>
          <p:cNvSpPr>
            <a:spLocks/>
          </p:cNvSpPr>
          <p:nvPr/>
        </p:nvSpPr>
        <p:spPr bwMode="auto">
          <a:xfrm>
            <a:off x="6859588" y="2998626"/>
            <a:ext cx="661988" cy="36196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head</a:t>
            </a:r>
          </a:p>
        </p:txBody>
      </p:sp>
      <p:sp>
        <p:nvSpPr>
          <p:cNvPr id="21533" name="Rectangle 29"/>
          <p:cNvSpPr>
            <a:spLocks/>
          </p:cNvSpPr>
          <p:nvPr/>
        </p:nvSpPr>
        <p:spPr bwMode="auto">
          <a:xfrm>
            <a:off x="7456488" y="2765932"/>
            <a:ext cx="431800" cy="310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4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List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Variations on List with Header</a:t>
            </a:r>
          </a:p>
        </p:txBody>
      </p:sp>
      <p:sp>
        <p:nvSpPr>
          <p:cNvPr id="5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6B660B4-80EF-47BF-ACDB-F269F581D284}" type="slidenum">
              <a:rPr lang="en-US"/>
              <a:pPr/>
              <a:t>17</a:t>
            </a:fld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3425952" cy="4495800"/>
          </a:xfrm>
          <a:ln/>
        </p:spPr>
        <p:txBody>
          <a:bodyPr rIns="132080"/>
          <a:lstStyle/>
          <a:p>
            <a:r>
              <a:rPr lang="en-US" dirty="0" smtClean="0"/>
              <a:t>Header </a:t>
            </a:r>
            <a:r>
              <a:rPr lang="en-US" dirty="0"/>
              <a:t>can also keep other info</a:t>
            </a:r>
          </a:p>
          <a:p>
            <a:pPr marL="728663" lvl="1"/>
            <a:r>
              <a:rPr lang="en-US" sz="1800" dirty="0"/>
              <a:t>Reference to last cell of list</a:t>
            </a:r>
          </a:p>
          <a:p>
            <a:pPr marL="728663" lvl="1"/>
            <a:endParaRPr lang="en-US" sz="1800" dirty="0"/>
          </a:p>
          <a:p>
            <a:pPr marL="728663" lvl="1"/>
            <a:r>
              <a:rPr lang="en-US" sz="1800" dirty="0"/>
              <a:t>Number of elements in list</a:t>
            </a:r>
          </a:p>
          <a:p>
            <a:pPr marL="728663" lvl="1"/>
            <a:endParaRPr lang="en-US" sz="1800" dirty="0"/>
          </a:p>
          <a:p>
            <a:pPr marL="728663" lvl="1"/>
            <a:r>
              <a:rPr lang="en-US" sz="1800" dirty="0"/>
              <a:t>Search/insertion/ deletion as instance methods</a:t>
            </a:r>
          </a:p>
          <a:p>
            <a:pPr marL="728663" lvl="1"/>
            <a:r>
              <a:rPr lang="en-US" sz="1800" dirty="0"/>
              <a:t>…</a:t>
            </a:r>
          </a:p>
        </p:txBody>
      </p:sp>
      <p:sp>
        <p:nvSpPr>
          <p:cNvPr id="22531" name="Rectangle 3"/>
          <p:cNvSpPr>
            <a:spLocks/>
          </p:cNvSpPr>
          <p:nvPr/>
        </p:nvSpPr>
        <p:spPr bwMode="auto">
          <a:xfrm>
            <a:off x="7135813" y="2386013"/>
            <a:ext cx="407987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24</a:t>
            </a:r>
          </a:p>
        </p:txBody>
      </p:sp>
      <p:sp>
        <p:nvSpPr>
          <p:cNvPr id="22532" name="Rectangle 4"/>
          <p:cNvSpPr>
            <a:spLocks/>
          </p:cNvSpPr>
          <p:nvPr/>
        </p:nvSpPr>
        <p:spPr bwMode="auto">
          <a:xfrm>
            <a:off x="7974013" y="2843213"/>
            <a:ext cx="357187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-7</a:t>
            </a:r>
          </a:p>
        </p:txBody>
      </p:sp>
      <p:sp>
        <p:nvSpPr>
          <p:cNvPr id="22533" name="Rectangle 5"/>
          <p:cNvSpPr>
            <a:spLocks/>
          </p:cNvSpPr>
          <p:nvPr/>
        </p:nvSpPr>
        <p:spPr bwMode="auto">
          <a:xfrm>
            <a:off x="7593013" y="3681413"/>
            <a:ext cx="407987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87</a:t>
            </a:r>
          </a:p>
        </p:txBody>
      </p:sp>
      <p:sp>
        <p:nvSpPr>
          <p:cNvPr id="22534" name="AutoShape 6"/>
          <p:cNvSpPr>
            <a:spLocks/>
          </p:cNvSpPr>
          <p:nvPr/>
        </p:nvSpPr>
        <p:spPr bwMode="auto">
          <a:xfrm>
            <a:off x="7151688" y="2420938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7151688" y="2725738"/>
            <a:ext cx="3810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36" name="AutoShape 8"/>
          <p:cNvSpPr>
            <a:spLocks/>
          </p:cNvSpPr>
          <p:nvPr/>
        </p:nvSpPr>
        <p:spPr bwMode="auto">
          <a:xfrm>
            <a:off x="7989888" y="2844800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>
            <a:off x="7989888" y="3149600"/>
            <a:ext cx="3810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38" name="AutoShape 10"/>
          <p:cNvSpPr>
            <a:spLocks/>
          </p:cNvSpPr>
          <p:nvPr/>
        </p:nvSpPr>
        <p:spPr bwMode="auto">
          <a:xfrm>
            <a:off x="7627938" y="3716338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39" name="Line 11"/>
          <p:cNvSpPr>
            <a:spLocks noChangeShapeType="1"/>
          </p:cNvSpPr>
          <p:nvPr/>
        </p:nvSpPr>
        <p:spPr bwMode="auto">
          <a:xfrm>
            <a:off x="7627938" y="4021138"/>
            <a:ext cx="3810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0" name="Line 12"/>
          <p:cNvSpPr>
            <a:spLocks noChangeShapeType="1"/>
          </p:cNvSpPr>
          <p:nvPr/>
        </p:nvSpPr>
        <p:spPr bwMode="auto">
          <a:xfrm>
            <a:off x="7304088" y="2801938"/>
            <a:ext cx="6858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41" name="Line 13"/>
          <p:cNvSpPr>
            <a:spLocks noChangeShapeType="1"/>
          </p:cNvSpPr>
          <p:nvPr/>
        </p:nvSpPr>
        <p:spPr bwMode="auto">
          <a:xfrm flipH="1">
            <a:off x="7837488" y="3259138"/>
            <a:ext cx="304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42" name="Line 14"/>
          <p:cNvSpPr>
            <a:spLocks noChangeShapeType="1"/>
          </p:cNvSpPr>
          <p:nvPr/>
        </p:nvSpPr>
        <p:spPr bwMode="auto">
          <a:xfrm>
            <a:off x="8180388" y="4273550"/>
            <a:ext cx="3048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>
            <a:off x="8256588" y="4349750"/>
            <a:ext cx="1524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4" name="Line 16"/>
          <p:cNvSpPr>
            <a:spLocks noChangeShapeType="1"/>
          </p:cNvSpPr>
          <p:nvPr/>
        </p:nvSpPr>
        <p:spPr bwMode="auto">
          <a:xfrm>
            <a:off x="8332788" y="4425950"/>
            <a:ext cx="1587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>
            <a:off x="7799388" y="4121150"/>
            <a:ext cx="5334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6" name="Line 18"/>
          <p:cNvSpPr>
            <a:spLocks noChangeShapeType="1"/>
          </p:cNvSpPr>
          <p:nvPr/>
        </p:nvSpPr>
        <p:spPr bwMode="auto">
          <a:xfrm>
            <a:off x="8332788" y="4121150"/>
            <a:ext cx="1587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7" name="Line 19"/>
          <p:cNvSpPr>
            <a:spLocks noChangeShapeType="1"/>
          </p:cNvSpPr>
          <p:nvPr/>
        </p:nvSpPr>
        <p:spPr bwMode="auto">
          <a:xfrm>
            <a:off x="8332788" y="4425950"/>
            <a:ext cx="1587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8" name="Line 20"/>
          <p:cNvSpPr>
            <a:spLocks noChangeShapeType="1"/>
          </p:cNvSpPr>
          <p:nvPr/>
        </p:nvSpPr>
        <p:spPr bwMode="auto">
          <a:xfrm>
            <a:off x="8256588" y="4425950"/>
            <a:ext cx="1524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9" name="Rectangle 21"/>
          <p:cNvSpPr>
            <a:spLocks/>
          </p:cNvSpPr>
          <p:nvPr/>
        </p:nvSpPr>
        <p:spPr bwMode="auto">
          <a:xfrm>
            <a:off x="5897563" y="6124575"/>
            <a:ext cx="882650" cy="44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Heap</a:t>
            </a:r>
          </a:p>
        </p:txBody>
      </p:sp>
      <p:sp>
        <p:nvSpPr>
          <p:cNvPr id="22550" name="AutoShape 22"/>
          <p:cNvSpPr>
            <a:spLocks/>
          </p:cNvSpPr>
          <p:nvPr/>
        </p:nvSpPr>
        <p:spPr bwMode="auto">
          <a:xfrm>
            <a:off x="4694238" y="1982788"/>
            <a:ext cx="381000" cy="434975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51" name="Rectangle 23"/>
          <p:cNvSpPr>
            <a:spLocks/>
          </p:cNvSpPr>
          <p:nvPr/>
        </p:nvSpPr>
        <p:spPr bwMode="auto">
          <a:xfrm>
            <a:off x="4048125" y="2017713"/>
            <a:ext cx="6619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head</a:t>
            </a:r>
          </a:p>
        </p:txBody>
      </p:sp>
      <p:sp>
        <p:nvSpPr>
          <p:cNvPr id="22552" name="Line 24"/>
          <p:cNvSpPr>
            <a:spLocks noChangeShapeType="1"/>
          </p:cNvSpPr>
          <p:nvPr/>
        </p:nvSpPr>
        <p:spPr bwMode="auto">
          <a:xfrm>
            <a:off x="4876800" y="2209800"/>
            <a:ext cx="2274888" cy="211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53" name="Rectangle 25"/>
          <p:cNvSpPr>
            <a:spLocks/>
          </p:cNvSpPr>
          <p:nvPr/>
        </p:nvSpPr>
        <p:spPr bwMode="auto">
          <a:xfrm>
            <a:off x="4648200" y="1730375"/>
            <a:ext cx="430213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4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List</a:t>
            </a:r>
          </a:p>
        </p:txBody>
      </p:sp>
      <p:sp>
        <p:nvSpPr>
          <p:cNvPr id="22554" name="AutoShape 26"/>
          <p:cNvSpPr>
            <a:spLocks/>
          </p:cNvSpPr>
          <p:nvPr/>
        </p:nvSpPr>
        <p:spPr bwMode="auto">
          <a:xfrm>
            <a:off x="4670425" y="1733550"/>
            <a:ext cx="401638" cy="249238"/>
          </a:xfrm>
          <a:prstGeom prst="roundRect">
            <a:avLst>
              <a:gd name="adj" fmla="val 16662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22555" name="Group 27"/>
          <p:cNvGrpSpPr>
            <a:grpSpLocks/>
          </p:cNvGrpSpPr>
          <p:nvPr/>
        </p:nvGrpSpPr>
        <p:grpSpPr bwMode="auto">
          <a:xfrm>
            <a:off x="4643438" y="2940050"/>
            <a:ext cx="430212" cy="866775"/>
            <a:chOff x="0" y="0"/>
            <a:chExt cx="271" cy="546"/>
          </a:xfrm>
        </p:grpSpPr>
        <p:sp>
          <p:nvSpPr>
            <p:cNvPr id="22556" name="AutoShape 28"/>
            <p:cNvSpPr>
              <a:spLocks/>
            </p:cNvSpPr>
            <p:nvPr/>
          </p:nvSpPr>
          <p:spPr bwMode="auto">
            <a:xfrm>
              <a:off x="29" y="159"/>
              <a:ext cx="240" cy="387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2557" name="Rectangle 29"/>
            <p:cNvSpPr>
              <a:spLocks/>
            </p:cNvSpPr>
            <p:nvPr/>
          </p:nvSpPr>
          <p:spPr bwMode="auto">
            <a:xfrm>
              <a:off x="0" y="0"/>
              <a:ext cx="271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4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List</a:t>
              </a:r>
            </a:p>
          </p:txBody>
        </p:sp>
        <p:sp>
          <p:nvSpPr>
            <p:cNvPr id="22558" name="AutoShape 30"/>
            <p:cNvSpPr>
              <a:spLocks/>
            </p:cNvSpPr>
            <p:nvPr/>
          </p:nvSpPr>
          <p:spPr bwMode="auto">
            <a:xfrm>
              <a:off x="14" y="2"/>
              <a:ext cx="253" cy="157"/>
            </a:xfrm>
            <a:prstGeom prst="roundRect">
              <a:avLst>
                <a:gd name="adj" fmla="val 16662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2559" name="Line 31"/>
            <p:cNvSpPr>
              <a:spLocks noChangeShapeType="1"/>
            </p:cNvSpPr>
            <p:nvPr/>
          </p:nvSpPr>
          <p:spPr bwMode="auto">
            <a:xfrm>
              <a:off x="26" y="374"/>
              <a:ext cx="2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560" name="Group 32"/>
          <p:cNvGrpSpPr>
            <a:grpSpLocks/>
          </p:cNvGrpSpPr>
          <p:nvPr/>
        </p:nvGrpSpPr>
        <p:grpSpPr bwMode="auto">
          <a:xfrm>
            <a:off x="4043363" y="3227388"/>
            <a:ext cx="661987" cy="604837"/>
            <a:chOff x="0" y="0"/>
            <a:chExt cx="417" cy="381"/>
          </a:xfrm>
        </p:grpSpPr>
        <p:sp>
          <p:nvSpPr>
            <p:cNvPr id="22561" name="Rectangle 33"/>
            <p:cNvSpPr>
              <a:spLocks/>
            </p:cNvSpPr>
            <p:nvPr/>
          </p:nvSpPr>
          <p:spPr bwMode="auto">
            <a:xfrm>
              <a:off x="0" y="0"/>
              <a:ext cx="417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8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head</a:t>
              </a:r>
            </a:p>
          </p:txBody>
        </p:sp>
        <p:sp>
          <p:nvSpPr>
            <p:cNvPr id="22562" name="Rectangle 34"/>
            <p:cNvSpPr>
              <a:spLocks/>
            </p:cNvSpPr>
            <p:nvPr/>
          </p:nvSpPr>
          <p:spPr bwMode="auto">
            <a:xfrm>
              <a:off x="90" y="157"/>
              <a:ext cx="281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8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tail</a:t>
              </a:r>
            </a:p>
          </p:txBody>
        </p:sp>
      </p:grpSp>
      <p:sp>
        <p:nvSpPr>
          <p:cNvPr id="22563" name="Line 35"/>
          <p:cNvSpPr>
            <a:spLocks noChangeShapeType="1"/>
          </p:cNvSpPr>
          <p:nvPr/>
        </p:nvSpPr>
        <p:spPr bwMode="auto">
          <a:xfrm rot="10800000" flipH="1">
            <a:off x="4905375" y="2495550"/>
            <a:ext cx="2203450" cy="858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64" name="Line 36"/>
          <p:cNvSpPr>
            <a:spLocks noChangeShapeType="1"/>
          </p:cNvSpPr>
          <p:nvPr/>
        </p:nvSpPr>
        <p:spPr bwMode="auto">
          <a:xfrm>
            <a:off x="4892675" y="3659188"/>
            <a:ext cx="2673350" cy="968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22565" name="Group 37"/>
          <p:cNvGrpSpPr>
            <a:grpSpLocks/>
          </p:cNvGrpSpPr>
          <p:nvPr/>
        </p:nvGrpSpPr>
        <p:grpSpPr bwMode="auto">
          <a:xfrm>
            <a:off x="4095750" y="4721225"/>
            <a:ext cx="1046163" cy="1246188"/>
            <a:chOff x="0" y="0"/>
            <a:chExt cx="659" cy="785"/>
          </a:xfrm>
        </p:grpSpPr>
        <p:sp>
          <p:nvSpPr>
            <p:cNvPr id="22566" name="AutoShape 38"/>
            <p:cNvSpPr>
              <a:spLocks/>
            </p:cNvSpPr>
            <p:nvPr/>
          </p:nvSpPr>
          <p:spPr bwMode="auto">
            <a:xfrm>
              <a:off x="407" y="159"/>
              <a:ext cx="240" cy="614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2567" name="Rectangle 39"/>
            <p:cNvSpPr>
              <a:spLocks/>
            </p:cNvSpPr>
            <p:nvPr/>
          </p:nvSpPr>
          <p:spPr bwMode="auto">
            <a:xfrm>
              <a:off x="0" y="181"/>
              <a:ext cx="417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8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head</a:t>
              </a:r>
            </a:p>
          </p:txBody>
        </p:sp>
        <p:sp>
          <p:nvSpPr>
            <p:cNvPr id="22568" name="Rectangle 40"/>
            <p:cNvSpPr>
              <a:spLocks/>
            </p:cNvSpPr>
            <p:nvPr/>
          </p:nvSpPr>
          <p:spPr bwMode="auto">
            <a:xfrm>
              <a:off x="378" y="0"/>
              <a:ext cx="271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4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List</a:t>
              </a:r>
            </a:p>
          </p:txBody>
        </p:sp>
        <p:sp>
          <p:nvSpPr>
            <p:cNvPr id="22569" name="AutoShape 41"/>
            <p:cNvSpPr>
              <a:spLocks/>
            </p:cNvSpPr>
            <p:nvPr/>
          </p:nvSpPr>
          <p:spPr bwMode="auto">
            <a:xfrm>
              <a:off x="392" y="2"/>
              <a:ext cx="253" cy="157"/>
            </a:xfrm>
            <a:prstGeom prst="roundRect">
              <a:avLst>
                <a:gd name="adj" fmla="val 16662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2570" name="Line 42"/>
            <p:cNvSpPr>
              <a:spLocks noChangeShapeType="1"/>
            </p:cNvSpPr>
            <p:nvPr/>
          </p:nvSpPr>
          <p:spPr bwMode="auto">
            <a:xfrm>
              <a:off x="404" y="374"/>
              <a:ext cx="2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71" name="Rectangle 43"/>
            <p:cNvSpPr>
              <a:spLocks/>
            </p:cNvSpPr>
            <p:nvPr/>
          </p:nvSpPr>
          <p:spPr bwMode="auto">
            <a:xfrm>
              <a:off x="90" y="338"/>
              <a:ext cx="281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8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tail</a:t>
              </a:r>
            </a:p>
          </p:txBody>
        </p:sp>
        <p:sp>
          <p:nvSpPr>
            <p:cNvPr id="22572" name="Line 44"/>
            <p:cNvSpPr>
              <a:spLocks noChangeShapeType="1"/>
            </p:cNvSpPr>
            <p:nvPr/>
          </p:nvSpPr>
          <p:spPr bwMode="auto">
            <a:xfrm rot="10800000" flipH="1">
              <a:off x="406" y="553"/>
              <a:ext cx="253" cy="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73" name="Rectangle 45"/>
            <p:cNvSpPr>
              <a:spLocks/>
            </p:cNvSpPr>
            <p:nvPr/>
          </p:nvSpPr>
          <p:spPr bwMode="auto">
            <a:xfrm>
              <a:off x="51" y="561"/>
              <a:ext cx="353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8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size</a:t>
              </a:r>
            </a:p>
          </p:txBody>
        </p:sp>
        <p:sp>
          <p:nvSpPr>
            <p:cNvPr id="22574" name="Rectangle 46"/>
            <p:cNvSpPr>
              <a:spLocks/>
            </p:cNvSpPr>
            <p:nvPr/>
          </p:nvSpPr>
          <p:spPr bwMode="auto">
            <a:xfrm>
              <a:off x="417" y="552"/>
              <a:ext cx="177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8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3</a:t>
              </a:r>
            </a:p>
          </p:txBody>
        </p:sp>
      </p:grpSp>
      <p:sp>
        <p:nvSpPr>
          <p:cNvPr id="22575" name="Line 47"/>
          <p:cNvSpPr>
            <a:spLocks noChangeShapeType="1"/>
          </p:cNvSpPr>
          <p:nvPr/>
        </p:nvSpPr>
        <p:spPr bwMode="auto">
          <a:xfrm rot="10800000" flipH="1">
            <a:off x="4905375" y="2606675"/>
            <a:ext cx="2174875" cy="2576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76" name="Line 48"/>
          <p:cNvSpPr>
            <a:spLocks noChangeShapeType="1"/>
          </p:cNvSpPr>
          <p:nvPr/>
        </p:nvSpPr>
        <p:spPr bwMode="auto">
          <a:xfrm rot="10800000" flipH="1">
            <a:off x="4905375" y="3908425"/>
            <a:ext cx="2605088" cy="1550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77" name="Line 49"/>
          <p:cNvSpPr>
            <a:spLocks noChangeShapeType="1"/>
          </p:cNvSpPr>
          <p:nvPr/>
        </p:nvSpPr>
        <p:spPr bwMode="auto">
          <a:xfrm>
            <a:off x="3252788" y="3078163"/>
            <a:ext cx="1274762" cy="4127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78" name="Line 50"/>
          <p:cNvSpPr>
            <a:spLocks noChangeShapeType="1"/>
          </p:cNvSpPr>
          <p:nvPr/>
        </p:nvSpPr>
        <p:spPr bwMode="auto">
          <a:xfrm>
            <a:off x="3238500" y="3895725"/>
            <a:ext cx="1398588" cy="7620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79" name="Rectangle 51"/>
          <p:cNvSpPr>
            <a:spLocks/>
          </p:cNvSpPr>
          <p:nvPr/>
        </p:nvSpPr>
        <p:spPr bwMode="auto">
          <a:xfrm>
            <a:off x="3987800" y="1609725"/>
            <a:ext cx="4668838" cy="4530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1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2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1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63" grpId="0" animBg="1"/>
      <p:bldP spid="22564" grpId="0" animBg="1"/>
      <p:bldP spid="22575" grpId="0" animBg="1"/>
      <p:bldP spid="2257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Special Cases to Worry About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9B3B539-47A9-4F68-8021-FAF011A4288E}" type="slidenum">
              <a:rPr lang="en-US"/>
              <a:pPr/>
              <a:t>18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 fontScale="92500" lnSpcReduction="10000"/>
          </a:bodyPr>
          <a:lstStyle/>
          <a:p>
            <a:r>
              <a:rPr lang="en-US"/>
              <a:t>Empty list</a:t>
            </a:r>
          </a:p>
          <a:p>
            <a:pPr marL="728663" lvl="1"/>
            <a:r>
              <a:rPr lang="en-US"/>
              <a:t>add</a:t>
            </a:r>
          </a:p>
          <a:p>
            <a:pPr marL="728663" lvl="1"/>
            <a:r>
              <a:rPr lang="en-US"/>
              <a:t>find</a:t>
            </a:r>
          </a:p>
          <a:p>
            <a:pPr marL="728663" lvl="1"/>
            <a:r>
              <a:rPr lang="en-US"/>
              <a:t>delete</a:t>
            </a:r>
          </a:p>
          <a:p>
            <a:r>
              <a:rPr lang="en-US"/>
              <a:t>Front of list</a:t>
            </a:r>
          </a:p>
          <a:p>
            <a:pPr marL="728663" lvl="1"/>
            <a:r>
              <a:rPr lang="en-US"/>
              <a:t>insert</a:t>
            </a:r>
          </a:p>
          <a:p>
            <a:r>
              <a:rPr lang="en-US"/>
              <a:t>End of list</a:t>
            </a:r>
          </a:p>
          <a:p>
            <a:pPr marL="728663" lvl="1"/>
            <a:r>
              <a:rPr lang="en-US"/>
              <a:t>find</a:t>
            </a:r>
          </a:p>
          <a:p>
            <a:pPr marL="728663" lvl="1"/>
            <a:r>
              <a:rPr lang="en-US"/>
              <a:t>delete</a:t>
            </a:r>
          </a:p>
          <a:p>
            <a:r>
              <a:rPr lang="en-US"/>
              <a:t>Lists with just one element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Example: Delete from a List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F1F039-34C1-4D74-A1B0-D3ECFE241ECB}" type="slidenum">
              <a:rPr lang="en-US"/>
              <a:pPr/>
              <a:t>19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/>
          <a:lstStyle/>
          <a:p>
            <a:r>
              <a:rPr lang="en-US"/>
              <a:t>Delete </a:t>
            </a:r>
            <a:r>
              <a:rPr lang="en-US" i="1"/>
              <a:t>first occurrence</a:t>
            </a:r>
            <a:r>
              <a:rPr lang="en-US"/>
              <a:t> of x from a list</a:t>
            </a:r>
          </a:p>
          <a:p>
            <a:r>
              <a:rPr lang="en-US"/>
              <a:t>Intuitive idea of recursive code:</a:t>
            </a:r>
          </a:p>
          <a:p>
            <a:pPr marL="728663" lvl="1"/>
            <a:r>
              <a:rPr lang="en-US" sz="1800"/>
              <a:t>If list is empty, return null</a:t>
            </a:r>
          </a:p>
          <a:p>
            <a:pPr marL="728663" lvl="1"/>
            <a:r>
              <a:rPr lang="en-US" sz="1800"/>
              <a:t>If datum at head is x, return tail</a:t>
            </a:r>
          </a:p>
          <a:p>
            <a:pPr marL="728663" lvl="1"/>
            <a:r>
              <a:rPr lang="en-US" sz="1800"/>
              <a:t>Otherwise, return list consisting of </a:t>
            </a:r>
          </a:p>
          <a:p>
            <a:pPr marL="1182688" lvl="2"/>
            <a:r>
              <a:rPr lang="en-US" sz="1600"/>
              <a:t>head of the list, and </a:t>
            </a:r>
          </a:p>
          <a:p>
            <a:pPr marL="1182688" lvl="2"/>
            <a:r>
              <a:rPr lang="en-US" sz="1600"/>
              <a:t>List that results from deleting x from the tail</a:t>
            </a:r>
          </a:p>
        </p:txBody>
      </p:sp>
      <p:grpSp>
        <p:nvGrpSpPr>
          <p:cNvPr id="24579" name="Group 3"/>
          <p:cNvGrpSpPr>
            <a:grpSpLocks/>
          </p:cNvGrpSpPr>
          <p:nvPr/>
        </p:nvGrpSpPr>
        <p:grpSpPr bwMode="auto">
          <a:xfrm>
            <a:off x="742950" y="3676650"/>
            <a:ext cx="7391400" cy="2540000"/>
            <a:chOff x="0" y="0"/>
            <a:chExt cx="4656" cy="1600"/>
          </a:xfrm>
        </p:grpSpPr>
        <p:sp>
          <p:nvSpPr>
            <p:cNvPr id="24580" name="Rectangle 4"/>
            <p:cNvSpPr>
              <a:spLocks/>
            </p:cNvSpPr>
            <p:nvPr/>
          </p:nvSpPr>
          <p:spPr bwMode="auto">
            <a:xfrm>
              <a:off x="0" y="0"/>
              <a:ext cx="4656" cy="16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581" name="Rectangle 5"/>
            <p:cNvSpPr>
              <a:spLocks/>
            </p:cNvSpPr>
            <p:nvPr/>
          </p:nvSpPr>
          <p:spPr bwMode="auto">
            <a:xfrm>
              <a:off x="0" y="0"/>
              <a:ext cx="4656" cy="14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spcBef>
                  <a:spcPts val="700"/>
                </a:spcBef>
              </a:pPr>
              <a:r>
                <a:rPr lang="en-US" sz="1800" b="1">
                  <a:solidFill>
                    <a:srgbClr val="3F7F5F"/>
                  </a:solidFill>
                  <a:latin typeface="Courier New" charset="0"/>
                  <a:cs typeface="Courier New" charset="0"/>
                  <a:sym typeface="Courier New" charset="0"/>
                </a:rPr>
                <a:t>// recursive delete</a:t>
              </a:r>
              <a:endPara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endParaRPr>
            </a:p>
            <a:p>
              <a:pPr>
                <a:spcBef>
                  <a:spcPts val="700"/>
                </a:spcBef>
              </a:pPr>
              <a:r>
                <a:rPr lang="en-US" sz="1800" b="1">
                  <a:solidFill>
                    <a:srgbClr val="7F0055"/>
                  </a:solidFill>
                  <a:latin typeface="Courier New" charset="0"/>
                  <a:cs typeface="Courier New" charset="0"/>
                  <a:sym typeface="Courier New" charset="0"/>
                </a:rPr>
                <a:t>public</a:t>
              </a:r>
              <a:r>
                <a:rPr lang="en-US" sz="1800" b="1">
                  <a:solidFill>
                    <a:schemeClr val="tx1"/>
                  </a:solidFill>
                  <a:latin typeface="Courier New" charset="0"/>
                  <a:cs typeface="Courier New" charset="0"/>
                  <a:sym typeface="Courier New" charset="0"/>
                </a:rPr>
                <a:t> </a:t>
              </a:r>
              <a:r>
                <a:rPr lang="en-US" sz="1800" b="1">
                  <a:solidFill>
                    <a:srgbClr val="7F0055"/>
                  </a:solidFill>
                  <a:latin typeface="Courier New" charset="0"/>
                  <a:cs typeface="Courier New" charset="0"/>
                  <a:sym typeface="Courier New" charset="0"/>
                </a:rPr>
                <a:t>static</a:t>
              </a:r>
              <a:r>
                <a:rPr lang="en-US" sz="1800" b="1">
                  <a:solidFill>
                    <a:schemeClr val="tx1"/>
                  </a:solidFill>
                  <a:latin typeface="Courier New" charset="0"/>
                  <a:cs typeface="Courier New" charset="0"/>
                  <a:sym typeface="Courier New" charset="0"/>
                </a:rPr>
                <a:t> ListCell delete(Object x, ListCell c) {</a:t>
              </a:r>
            </a:p>
            <a:p>
              <a:pPr>
                <a:spcBef>
                  <a:spcPts val="700"/>
                </a:spcBef>
              </a:pPr>
              <a:r>
                <a:rPr lang="en-US" sz="1800" b="1">
                  <a:solidFill>
                    <a:schemeClr val="tx1"/>
                  </a:solidFill>
                  <a:latin typeface="Courier New" charset="0"/>
                  <a:cs typeface="Courier New" charset="0"/>
                  <a:sym typeface="Courier New" charset="0"/>
                </a:rPr>
                <a:t>   </a:t>
              </a:r>
              <a:r>
                <a:rPr lang="en-US" sz="1800" b="1">
                  <a:solidFill>
                    <a:srgbClr val="7F0055"/>
                  </a:solidFill>
                  <a:latin typeface="Courier New" charset="0"/>
                  <a:cs typeface="Courier New" charset="0"/>
                  <a:sym typeface="Courier New" charset="0"/>
                </a:rPr>
                <a:t>if</a:t>
              </a:r>
              <a:r>
                <a:rPr lang="en-US" sz="1800" b="1">
                  <a:solidFill>
                    <a:schemeClr val="tx1"/>
                  </a:solidFill>
                  <a:latin typeface="Courier New" charset="0"/>
                  <a:cs typeface="Courier New" charset="0"/>
                  <a:sym typeface="Courier New" charset="0"/>
                </a:rPr>
                <a:t> (c == </a:t>
              </a:r>
              <a:r>
                <a:rPr lang="en-US" sz="1800" b="1">
                  <a:solidFill>
                    <a:srgbClr val="7F0055"/>
                  </a:solidFill>
                  <a:latin typeface="Courier New" charset="0"/>
                  <a:cs typeface="Courier New" charset="0"/>
                  <a:sym typeface="Courier New" charset="0"/>
                </a:rPr>
                <a:t>null</a:t>
              </a:r>
              <a:r>
                <a:rPr lang="en-US" sz="1800" b="1">
                  <a:solidFill>
                    <a:schemeClr val="tx1"/>
                  </a:solidFill>
                  <a:latin typeface="Courier New" charset="0"/>
                  <a:cs typeface="Courier New" charset="0"/>
                  <a:sym typeface="Courier New" charset="0"/>
                </a:rPr>
                <a:t>) </a:t>
              </a:r>
              <a:r>
                <a:rPr lang="en-US" sz="1800" b="1">
                  <a:solidFill>
                    <a:srgbClr val="7F0055"/>
                  </a:solidFill>
                  <a:latin typeface="Courier New" charset="0"/>
                  <a:cs typeface="Courier New" charset="0"/>
                  <a:sym typeface="Courier New" charset="0"/>
                </a:rPr>
                <a:t>return</a:t>
              </a:r>
              <a:r>
                <a:rPr lang="en-US" sz="1800" b="1">
                  <a:solidFill>
                    <a:schemeClr val="tx1"/>
                  </a:solidFill>
                  <a:latin typeface="Courier New" charset="0"/>
                  <a:cs typeface="Courier New" charset="0"/>
                  <a:sym typeface="Courier New" charset="0"/>
                </a:rPr>
                <a:t> </a:t>
              </a:r>
              <a:r>
                <a:rPr lang="en-US" sz="1800" b="1">
                  <a:solidFill>
                    <a:srgbClr val="7F0055"/>
                  </a:solidFill>
                  <a:latin typeface="Courier New" charset="0"/>
                  <a:cs typeface="Courier New" charset="0"/>
                  <a:sym typeface="Courier New" charset="0"/>
                </a:rPr>
                <a:t>null</a:t>
              </a:r>
              <a:r>
                <a:rPr lang="en-US" sz="1800" b="1">
                  <a:solidFill>
                    <a:schemeClr val="tx1"/>
                  </a:solidFill>
                  <a:latin typeface="Courier New" charset="0"/>
                  <a:cs typeface="Courier New" charset="0"/>
                  <a:sym typeface="Courier New" charset="0"/>
                </a:rPr>
                <a:t>;</a:t>
              </a:r>
            </a:p>
            <a:p>
              <a:pPr>
                <a:spcBef>
                  <a:spcPts val="700"/>
                </a:spcBef>
              </a:pPr>
              <a:r>
                <a:rPr lang="en-US" sz="1800" b="1">
                  <a:solidFill>
                    <a:schemeClr val="tx1"/>
                  </a:solidFill>
                  <a:latin typeface="Courier New" charset="0"/>
                  <a:cs typeface="Courier New" charset="0"/>
                  <a:sym typeface="Courier New" charset="0"/>
                </a:rPr>
                <a:t>   </a:t>
              </a:r>
              <a:r>
                <a:rPr lang="en-US" sz="1800" b="1">
                  <a:solidFill>
                    <a:srgbClr val="7F0055"/>
                  </a:solidFill>
                  <a:latin typeface="Courier New" charset="0"/>
                  <a:cs typeface="Courier New" charset="0"/>
                  <a:sym typeface="Courier New" charset="0"/>
                </a:rPr>
                <a:t>if</a:t>
              </a:r>
              <a:r>
                <a:rPr lang="en-US" sz="1800" b="1">
                  <a:solidFill>
                    <a:schemeClr val="tx1"/>
                  </a:solidFill>
                  <a:latin typeface="Courier New" charset="0"/>
                  <a:cs typeface="Courier New" charset="0"/>
                  <a:sym typeface="Courier New" charset="0"/>
                </a:rPr>
                <a:t> (c.getDatum().equals(x)) </a:t>
              </a:r>
              <a:r>
                <a:rPr lang="en-US" sz="1800" b="1">
                  <a:solidFill>
                    <a:srgbClr val="7F0055"/>
                  </a:solidFill>
                  <a:latin typeface="Courier New" charset="0"/>
                  <a:cs typeface="Courier New" charset="0"/>
                  <a:sym typeface="Courier New" charset="0"/>
                </a:rPr>
                <a:t>return</a:t>
              </a:r>
              <a:r>
                <a:rPr lang="en-US" sz="1800" b="1">
                  <a:solidFill>
                    <a:schemeClr val="tx1"/>
                  </a:solidFill>
                  <a:latin typeface="Courier New" charset="0"/>
                  <a:cs typeface="Courier New" charset="0"/>
                  <a:sym typeface="Courier New" charset="0"/>
                </a:rPr>
                <a:t> c.getNext();</a:t>
              </a:r>
            </a:p>
            <a:p>
              <a:pPr>
                <a:spcBef>
                  <a:spcPts val="700"/>
                </a:spcBef>
              </a:pPr>
              <a:r>
                <a:rPr lang="en-US" sz="1800" b="1">
                  <a:solidFill>
                    <a:schemeClr val="tx1"/>
                  </a:solidFill>
                  <a:latin typeface="Courier New" charset="0"/>
                  <a:cs typeface="Courier New" charset="0"/>
                  <a:sym typeface="Courier New" charset="0"/>
                </a:rPr>
                <a:t>   c.setNext(delete(x, c.getNext()));</a:t>
              </a:r>
            </a:p>
            <a:p>
              <a:pPr>
                <a:spcBef>
                  <a:spcPts val="700"/>
                </a:spcBef>
              </a:pPr>
              <a:r>
                <a:rPr lang="en-US" sz="1800" b="1">
                  <a:solidFill>
                    <a:schemeClr val="tx1"/>
                  </a:solidFill>
                  <a:latin typeface="Courier New" charset="0"/>
                  <a:cs typeface="Courier New" charset="0"/>
                  <a:sym typeface="Courier New" charset="0"/>
                </a:rPr>
                <a:t>   </a:t>
              </a:r>
              <a:r>
                <a:rPr lang="en-US" sz="1800" b="1">
                  <a:solidFill>
                    <a:srgbClr val="7F0055"/>
                  </a:solidFill>
                  <a:latin typeface="Courier New" charset="0"/>
                  <a:cs typeface="Courier New" charset="0"/>
                  <a:sym typeface="Courier New" charset="0"/>
                </a:rPr>
                <a:t>return</a:t>
              </a:r>
              <a:r>
                <a:rPr lang="en-US" sz="1800" b="1">
                  <a:solidFill>
                    <a:schemeClr val="tx1"/>
                  </a:solidFill>
                  <a:latin typeface="Courier New" charset="0"/>
                  <a:cs typeface="Courier New" charset="0"/>
                  <a:sym typeface="Courier New" charset="0"/>
                </a:rPr>
                <a:t> c;</a:t>
              </a:r>
            </a:p>
            <a:p>
              <a:pPr>
                <a:spcBef>
                  <a:spcPts val="700"/>
                </a:spcBef>
              </a:pPr>
              <a:r>
                <a:rPr lang="en-US" sz="1800" b="1">
                  <a:solidFill>
                    <a:schemeClr val="tx1"/>
                  </a:solidFill>
                  <a:latin typeface="Courier New" charset="0"/>
                  <a:cs typeface="Courier New" charset="0"/>
                  <a:sym typeface="Courier New" charset="0"/>
                </a:rPr>
                <a:t>}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List 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4DAB0D6-4216-4136-878A-17972DF7931C}" type="slidenum">
              <a:rPr lang="en-US"/>
              <a:pPr/>
              <a:t>2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/>
              <a:t>Purpose</a:t>
            </a:r>
          </a:p>
          <a:p>
            <a:pPr marL="728663" lvl="1">
              <a:lnSpc>
                <a:spcPct val="90000"/>
              </a:lnSpc>
            </a:pPr>
            <a:r>
              <a:rPr lang="en-US" sz="1800"/>
              <a:t>Maintain an ordered set of elements (with possible duplication)</a:t>
            </a:r>
          </a:p>
          <a:p>
            <a:pPr marL="728663" lvl="1"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Common operations </a:t>
            </a:r>
          </a:p>
          <a:p>
            <a:pPr marL="728663" lvl="1">
              <a:lnSpc>
                <a:spcPct val="90000"/>
              </a:lnSpc>
            </a:pPr>
            <a:r>
              <a:rPr lang="en-US" sz="1800"/>
              <a:t>Create a list</a:t>
            </a:r>
          </a:p>
          <a:p>
            <a:pPr marL="728663" lvl="1">
              <a:lnSpc>
                <a:spcPct val="90000"/>
              </a:lnSpc>
            </a:pPr>
            <a:r>
              <a:rPr lang="en-US" sz="1800"/>
              <a:t>Access elements of a list sequentially</a:t>
            </a:r>
          </a:p>
          <a:p>
            <a:pPr marL="728663" lvl="1">
              <a:lnSpc>
                <a:spcPct val="90000"/>
              </a:lnSpc>
            </a:pPr>
            <a:r>
              <a:rPr lang="en-US" sz="1800"/>
              <a:t>Insert elements into a list</a:t>
            </a:r>
          </a:p>
          <a:p>
            <a:pPr marL="728663" lvl="1">
              <a:lnSpc>
                <a:spcPct val="90000"/>
              </a:lnSpc>
            </a:pPr>
            <a:r>
              <a:rPr lang="en-US" sz="1800"/>
              <a:t>Delete elements from a list</a:t>
            </a:r>
          </a:p>
          <a:p>
            <a:pPr marL="728663" lvl="1">
              <a:lnSpc>
                <a:spcPct val="90000"/>
              </a:lnSpc>
            </a:pPr>
            <a:endParaRPr lang="en-US" sz="1800"/>
          </a:p>
          <a:p>
            <a:pPr>
              <a:lnSpc>
                <a:spcPct val="90000"/>
              </a:lnSpc>
            </a:pPr>
            <a:r>
              <a:rPr lang="en-US"/>
              <a:t>Arrays</a:t>
            </a:r>
          </a:p>
          <a:p>
            <a:pPr marL="728663" lvl="1">
              <a:lnSpc>
                <a:spcPct val="90000"/>
              </a:lnSpc>
            </a:pPr>
            <a:r>
              <a:rPr lang="en-US" sz="1800"/>
              <a:t>Random access  : )</a:t>
            </a:r>
          </a:p>
          <a:p>
            <a:pPr marL="728663" lvl="1">
              <a:lnSpc>
                <a:spcPct val="90000"/>
              </a:lnSpc>
            </a:pPr>
            <a:r>
              <a:rPr lang="en-US" sz="1800"/>
              <a:t>Fixed size: cannot grow or shrink after creation  : (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Linked Lists</a:t>
            </a:r>
          </a:p>
          <a:p>
            <a:pPr marL="728663" lvl="1">
              <a:lnSpc>
                <a:spcPct val="90000"/>
              </a:lnSpc>
            </a:pPr>
            <a:r>
              <a:rPr lang="en-US" sz="1800"/>
              <a:t>No random access  : (</a:t>
            </a:r>
          </a:p>
          <a:p>
            <a:pPr marL="728663" lvl="1">
              <a:lnSpc>
                <a:spcPct val="90000"/>
              </a:lnSpc>
            </a:pPr>
            <a:r>
              <a:rPr lang="en-US" sz="1800"/>
              <a:t>Can grow and shrink dynamically  : )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Iterative Delete</a:t>
            </a:r>
          </a:p>
        </p:txBody>
      </p:sp>
      <p:sp>
        <p:nvSpPr>
          <p:cNvPr id="5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E8729DE-3BF1-4B67-8ACE-FBAF937ED123}" type="slidenum">
              <a:rPr lang="en-US"/>
              <a:pPr/>
              <a:t>20</a:t>
            </a:fld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3730752" cy="4495800"/>
          </a:xfrm>
          <a:ln/>
        </p:spPr>
        <p:txBody>
          <a:bodyPr rIns="132080">
            <a:normAutofit fontScale="92500" lnSpcReduction="20000"/>
          </a:bodyPr>
          <a:lstStyle/>
          <a:p>
            <a:r>
              <a:rPr lang="en-US" dirty="0"/>
              <a:t>Two steps:</a:t>
            </a:r>
          </a:p>
          <a:p>
            <a:pPr marL="728663" lvl="1"/>
            <a:r>
              <a:rPr lang="en-US" sz="1800" dirty="0"/>
              <a:t>Locate cell that is the </a:t>
            </a:r>
            <a:r>
              <a:rPr lang="en-US" sz="1800" i="1" dirty="0"/>
              <a:t>predecessor</a:t>
            </a:r>
            <a:r>
              <a:rPr lang="en-US" sz="1800" dirty="0"/>
              <a:t> of cell to be deleted (i.e., the cell containing x)</a:t>
            </a:r>
          </a:p>
          <a:p>
            <a:pPr marL="1182688" lvl="2"/>
            <a:r>
              <a:rPr lang="en-US" sz="1600" dirty="0"/>
              <a:t>Keep two cursors, </a:t>
            </a:r>
            <a:r>
              <a:rPr lang="en-US" sz="1600" i="1" dirty="0"/>
              <a:t>scout</a:t>
            </a:r>
            <a:r>
              <a:rPr lang="en-US" sz="1600" dirty="0"/>
              <a:t> and </a:t>
            </a:r>
            <a:r>
              <a:rPr lang="en-US" sz="1600" i="1" dirty="0"/>
              <a:t>current</a:t>
            </a:r>
          </a:p>
          <a:p>
            <a:pPr marL="1182688" lvl="2"/>
            <a:r>
              <a:rPr lang="en-US" sz="1600" i="1" dirty="0"/>
              <a:t>scout</a:t>
            </a:r>
            <a:r>
              <a:rPr lang="en-US" sz="1600" dirty="0"/>
              <a:t> is always one cell ahead of </a:t>
            </a:r>
            <a:r>
              <a:rPr lang="en-US" sz="1600" i="1" dirty="0"/>
              <a:t>current</a:t>
            </a:r>
          </a:p>
          <a:p>
            <a:pPr marL="1182688" lvl="2"/>
            <a:r>
              <a:rPr lang="en-US" sz="1600" dirty="0"/>
              <a:t>Stop when </a:t>
            </a:r>
            <a:r>
              <a:rPr lang="en-US" sz="1600" i="1" dirty="0"/>
              <a:t>scout</a:t>
            </a:r>
            <a:r>
              <a:rPr lang="en-US" sz="1600" dirty="0"/>
              <a:t> finds cell containing x, or falls off end of list</a:t>
            </a:r>
          </a:p>
          <a:p>
            <a:pPr marL="728663" lvl="1"/>
            <a:r>
              <a:rPr lang="en-US" sz="1800" dirty="0"/>
              <a:t>If </a:t>
            </a:r>
            <a:r>
              <a:rPr lang="en-US" sz="1800" i="1" dirty="0"/>
              <a:t>scout</a:t>
            </a:r>
            <a:r>
              <a:rPr lang="en-US" sz="1800" dirty="0"/>
              <a:t> finds cell, update </a:t>
            </a:r>
            <a:r>
              <a:rPr lang="en-US" sz="1800" i="1" dirty="0"/>
              <a:t>next</a:t>
            </a:r>
            <a:r>
              <a:rPr lang="en-US" sz="1800" dirty="0"/>
              <a:t> field of </a:t>
            </a:r>
            <a:r>
              <a:rPr lang="en-US" sz="1800" i="1" dirty="0"/>
              <a:t>current </a:t>
            </a:r>
            <a:r>
              <a:rPr lang="en-US" sz="1800" dirty="0"/>
              <a:t>cell to splice out object x from list</a:t>
            </a:r>
          </a:p>
          <a:p>
            <a:r>
              <a:rPr lang="en-US" dirty="0"/>
              <a:t>Note: Need special case for x in first cell</a:t>
            </a:r>
          </a:p>
        </p:txBody>
      </p:sp>
      <p:sp>
        <p:nvSpPr>
          <p:cNvPr id="25603" name="Line 3"/>
          <p:cNvSpPr>
            <a:spLocks noChangeShapeType="1"/>
          </p:cNvSpPr>
          <p:nvPr/>
        </p:nvSpPr>
        <p:spPr bwMode="auto">
          <a:xfrm>
            <a:off x="6834188" y="2995613"/>
            <a:ext cx="1587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>
            <a:off x="6834188" y="2995613"/>
            <a:ext cx="1587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5" name="Rectangle 5"/>
          <p:cNvSpPr>
            <a:spLocks/>
          </p:cNvSpPr>
          <p:nvPr/>
        </p:nvSpPr>
        <p:spPr bwMode="auto">
          <a:xfrm>
            <a:off x="6746875" y="1874838"/>
            <a:ext cx="3571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-7</a:t>
            </a:r>
          </a:p>
        </p:txBody>
      </p:sp>
      <p:sp>
        <p:nvSpPr>
          <p:cNvPr id="25606" name="Rectangle 6"/>
          <p:cNvSpPr>
            <a:spLocks/>
          </p:cNvSpPr>
          <p:nvPr/>
        </p:nvSpPr>
        <p:spPr bwMode="auto">
          <a:xfrm>
            <a:off x="6784975" y="2774950"/>
            <a:ext cx="4079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24</a:t>
            </a:r>
          </a:p>
        </p:txBody>
      </p:sp>
      <p:sp>
        <p:nvSpPr>
          <p:cNvPr id="25607" name="Rectangle 7"/>
          <p:cNvSpPr>
            <a:spLocks/>
          </p:cNvSpPr>
          <p:nvPr/>
        </p:nvSpPr>
        <p:spPr bwMode="auto">
          <a:xfrm>
            <a:off x="6804025" y="4813300"/>
            <a:ext cx="4079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87</a:t>
            </a:r>
          </a:p>
        </p:txBody>
      </p:sp>
      <p:sp>
        <p:nvSpPr>
          <p:cNvPr id="25608" name="AutoShape 8"/>
          <p:cNvSpPr>
            <a:spLocks/>
          </p:cNvSpPr>
          <p:nvPr/>
        </p:nvSpPr>
        <p:spPr bwMode="auto">
          <a:xfrm>
            <a:off x="6762750" y="1914525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6762750" y="2219325"/>
            <a:ext cx="3810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0" name="AutoShape 10"/>
          <p:cNvSpPr>
            <a:spLocks/>
          </p:cNvSpPr>
          <p:nvPr/>
        </p:nvSpPr>
        <p:spPr bwMode="auto">
          <a:xfrm>
            <a:off x="6800850" y="2781300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>
            <a:off x="6800850" y="3086100"/>
            <a:ext cx="3810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2" name="AutoShape 12"/>
          <p:cNvSpPr>
            <a:spLocks/>
          </p:cNvSpPr>
          <p:nvPr/>
        </p:nvSpPr>
        <p:spPr bwMode="auto">
          <a:xfrm>
            <a:off x="6838950" y="4852988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6838950" y="5157788"/>
            <a:ext cx="3810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>
            <a:off x="7391400" y="5410200"/>
            <a:ext cx="3048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>
            <a:off x="7467600" y="5486400"/>
            <a:ext cx="1524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>
            <a:off x="7543800" y="5562600"/>
            <a:ext cx="1588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>
            <a:off x="7010400" y="5257800"/>
            <a:ext cx="5334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>
            <a:off x="7543800" y="5257800"/>
            <a:ext cx="1588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7543800" y="5562600"/>
            <a:ext cx="1588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0" name="Line 20"/>
          <p:cNvSpPr>
            <a:spLocks noChangeShapeType="1"/>
          </p:cNvSpPr>
          <p:nvPr/>
        </p:nvSpPr>
        <p:spPr bwMode="auto">
          <a:xfrm>
            <a:off x="7467600" y="5562600"/>
            <a:ext cx="1524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1" name="Rectangle 21"/>
          <p:cNvSpPr>
            <a:spLocks/>
          </p:cNvSpPr>
          <p:nvPr/>
        </p:nvSpPr>
        <p:spPr bwMode="auto">
          <a:xfrm>
            <a:off x="3905250" y="1838325"/>
            <a:ext cx="2809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p</a:t>
            </a:r>
          </a:p>
        </p:txBody>
      </p:sp>
      <p:sp>
        <p:nvSpPr>
          <p:cNvPr id="25622" name="Rectangle 22"/>
          <p:cNvSpPr>
            <a:spLocks/>
          </p:cNvSpPr>
          <p:nvPr/>
        </p:nvSpPr>
        <p:spPr bwMode="auto">
          <a:xfrm>
            <a:off x="4124325" y="1838325"/>
            <a:ext cx="5730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List:</a:t>
            </a:r>
          </a:p>
        </p:txBody>
      </p:sp>
      <p:sp>
        <p:nvSpPr>
          <p:cNvPr id="25623" name="Rectangle 23"/>
          <p:cNvSpPr>
            <a:spLocks/>
          </p:cNvSpPr>
          <p:nvPr/>
        </p:nvSpPr>
        <p:spPr bwMode="auto">
          <a:xfrm>
            <a:off x="4187825" y="1881188"/>
            <a:ext cx="1727200" cy="2682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24" name="Line 24"/>
          <p:cNvSpPr>
            <a:spLocks noChangeShapeType="1"/>
          </p:cNvSpPr>
          <p:nvPr/>
        </p:nvSpPr>
        <p:spPr bwMode="auto">
          <a:xfrm>
            <a:off x="4667250" y="1881188"/>
            <a:ext cx="1588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>
            <a:off x="6948488" y="2349500"/>
            <a:ext cx="12700" cy="4302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26" name="Line 26"/>
          <p:cNvSpPr>
            <a:spLocks noChangeShapeType="1"/>
          </p:cNvSpPr>
          <p:nvPr/>
        </p:nvSpPr>
        <p:spPr bwMode="auto">
          <a:xfrm>
            <a:off x="6843713" y="3962400"/>
            <a:ext cx="1587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>
            <a:off x="6843713" y="3962400"/>
            <a:ext cx="1587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8" name="Rectangle 28"/>
          <p:cNvSpPr>
            <a:spLocks/>
          </p:cNvSpPr>
          <p:nvPr/>
        </p:nvSpPr>
        <p:spPr bwMode="auto">
          <a:xfrm>
            <a:off x="6794500" y="3741738"/>
            <a:ext cx="4079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36</a:t>
            </a:r>
          </a:p>
        </p:txBody>
      </p:sp>
      <p:sp>
        <p:nvSpPr>
          <p:cNvPr id="25629" name="AutoShape 29"/>
          <p:cNvSpPr>
            <a:spLocks/>
          </p:cNvSpPr>
          <p:nvPr/>
        </p:nvSpPr>
        <p:spPr bwMode="auto">
          <a:xfrm>
            <a:off x="6810375" y="3748088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30" name="Line 30"/>
          <p:cNvSpPr>
            <a:spLocks noChangeShapeType="1"/>
          </p:cNvSpPr>
          <p:nvPr/>
        </p:nvSpPr>
        <p:spPr bwMode="auto">
          <a:xfrm>
            <a:off x="6810375" y="4052888"/>
            <a:ext cx="3810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31" name="Line 31"/>
          <p:cNvSpPr>
            <a:spLocks noChangeShapeType="1"/>
          </p:cNvSpPr>
          <p:nvPr/>
        </p:nvSpPr>
        <p:spPr bwMode="auto">
          <a:xfrm>
            <a:off x="7772400" y="3394075"/>
            <a:ext cx="1588" cy="512763"/>
          </a:xfrm>
          <a:prstGeom prst="line">
            <a:avLst/>
          </a:prstGeom>
          <a:noFill/>
          <a:ln w="12700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32" name="Line 32"/>
          <p:cNvSpPr>
            <a:spLocks noChangeShapeType="1"/>
          </p:cNvSpPr>
          <p:nvPr/>
        </p:nvSpPr>
        <p:spPr bwMode="auto">
          <a:xfrm flipH="1">
            <a:off x="6989763" y="3198813"/>
            <a:ext cx="12700" cy="555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33" name="Line 33"/>
          <p:cNvSpPr>
            <a:spLocks noChangeShapeType="1"/>
          </p:cNvSpPr>
          <p:nvPr/>
        </p:nvSpPr>
        <p:spPr bwMode="auto">
          <a:xfrm>
            <a:off x="6972300" y="4178300"/>
            <a:ext cx="14288" cy="6651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25634" name="Group 34"/>
          <p:cNvGrpSpPr>
            <a:grpSpLocks/>
          </p:cNvGrpSpPr>
          <p:nvPr/>
        </p:nvGrpSpPr>
        <p:grpSpPr bwMode="auto">
          <a:xfrm>
            <a:off x="7410450" y="1963738"/>
            <a:ext cx="1238250" cy="1219200"/>
            <a:chOff x="0" y="0"/>
            <a:chExt cx="780" cy="768"/>
          </a:xfrm>
        </p:grpSpPr>
        <p:grpSp>
          <p:nvGrpSpPr>
            <p:cNvPr id="25635" name="Group 35"/>
            <p:cNvGrpSpPr>
              <a:grpSpLocks/>
            </p:cNvGrpSpPr>
            <p:nvPr/>
          </p:nvGrpSpPr>
          <p:grpSpPr bwMode="auto">
            <a:xfrm>
              <a:off x="0" y="0"/>
              <a:ext cx="780" cy="240"/>
              <a:chOff x="0" y="0"/>
              <a:chExt cx="780" cy="240"/>
            </a:xfrm>
          </p:grpSpPr>
          <p:sp>
            <p:nvSpPr>
              <p:cNvPr id="25636" name="Line 36"/>
              <p:cNvSpPr>
                <a:spLocks noChangeShapeType="1"/>
              </p:cNvSpPr>
              <p:nvPr/>
            </p:nvSpPr>
            <p:spPr bwMode="auto">
              <a:xfrm flipH="1">
                <a:off x="0" y="137"/>
                <a:ext cx="192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37" name="Rectangle 37"/>
              <p:cNvSpPr>
                <a:spLocks/>
              </p:cNvSpPr>
              <p:nvPr/>
            </p:nvSpPr>
            <p:spPr bwMode="auto">
              <a:xfrm>
                <a:off x="184" y="0"/>
                <a:ext cx="596" cy="24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40639" bIns="0">
                <a:spAutoFit/>
              </a:bodyPr>
              <a:lstStyle/>
              <a:p>
                <a:pPr marL="39688" algn="ctr"/>
                <a:r>
                  <a:rPr lang="en-US" sz="2000">
                    <a:solidFill>
                      <a:schemeClr val="tx1"/>
                    </a:solidFill>
                    <a:latin typeface="Arial" charset="0"/>
                    <a:cs typeface="Arial" charset="0"/>
                    <a:sym typeface="Arial" charset="0"/>
                  </a:rPr>
                  <a:t>current</a:t>
                </a:r>
              </a:p>
            </p:txBody>
          </p:sp>
        </p:grpSp>
        <p:grpSp>
          <p:nvGrpSpPr>
            <p:cNvPr id="25638" name="Group 38"/>
            <p:cNvGrpSpPr>
              <a:grpSpLocks/>
            </p:cNvGrpSpPr>
            <p:nvPr/>
          </p:nvGrpSpPr>
          <p:grpSpPr bwMode="auto">
            <a:xfrm>
              <a:off x="0" y="528"/>
              <a:ext cx="711" cy="240"/>
              <a:chOff x="0" y="0"/>
              <a:chExt cx="711" cy="240"/>
            </a:xfrm>
          </p:grpSpPr>
          <p:sp>
            <p:nvSpPr>
              <p:cNvPr id="25639" name="Line 39"/>
              <p:cNvSpPr>
                <a:spLocks noChangeShapeType="1"/>
              </p:cNvSpPr>
              <p:nvPr/>
            </p:nvSpPr>
            <p:spPr bwMode="auto">
              <a:xfrm flipH="1">
                <a:off x="0" y="137"/>
                <a:ext cx="240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40" name="Rectangle 40"/>
              <p:cNvSpPr>
                <a:spLocks/>
              </p:cNvSpPr>
              <p:nvPr/>
            </p:nvSpPr>
            <p:spPr bwMode="auto">
              <a:xfrm>
                <a:off x="230" y="0"/>
                <a:ext cx="481" cy="24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40639" bIns="0">
                <a:spAutoFit/>
              </a:bodyPr>
              <a:lstStyle/>
              <a:p>
                <a:pPr marL="39688" algn="ctr"/>
                <a:r>
                  <a:rPr lang="en-US" sz="2000">
                    <a:solidFill>
                      <a:schemeClr val="tx1"/>
                    </a:solidFill>
                    <a:latin typeface="Arial" charset="0"/>
                    <a:cs typeface="Arial" charset="0"/>
                    <a:sym typeface="Arial" charset="0"/>
                  </a:rPr>
                  <a:t>scout</a:t>
                </a:r>
              </a:p>
            </p:txBody>
          </p:sp>
        </p:grpSp>
      </p:grpSp>
      <p:grpSp>
        <p:nvGrpSpPr>
          <p:cNvPr id="25641" name="Group 41"/>
          <p:cNvGrpSpPr>
            <a:grpSpLocks/>
          </p:cNvGrpSpPr>
          <p:nvPr/>
        </p:nvGrpSpPr>
        <p:grpSpPr bwMode="auto">
          <a:xfrm>
            <a:off x="7410450" y="3003550"/>
            <a:ext cx="1238250" cy="1219200"/>
            <a:chOff x="0" y="0"/>
            <a:chExt cx="780" cy="768"/>
          </a:xfrm>
        </p:grpSpPr>
        <p:grpSp>
          <p:nvGrpSpPr>
            <p:cNvPr id="25642" name="Group 42"/>
            <p:cNvGrpSpPr>
              <a:grpSpLocks/>
            </p:cNvGrpSpPr>
            <p:nvPr/>
          </p:nvGrpSpPr>
          <p:grpSpPr bwMode="auto">
            <a:xfrm>
              <a:off x="0" y="0"/>
              <a:ext cx="780" cy="240"/>
              <a:chOff x="0" y="0"/>
              <a:chExt cx="780" cy="240"/>
            </a:xfrm>
          </p:grpSpPr>
          <p:sp>
            <p:nvSpPr>
              <p:cNvPr id="25643" name="Line 43"/>
              <p:cNvSpPr>
                <a:spLocks noChangeShapeType="1"/>
              </p:cNvSpPr>
              <p:nvPr/>
            </p:nvSpPr>
            <p:spPr bwMode="auto">
              <a:xfrm flipH="1">
                <a:off x="0" y="137"/>
                <a:ext cx="192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44" name="Rectangle 44"/>
              <p:cNvSpPr>
                <a:spLocks/>
              </p:cNvSpPr>
              <p:nvPr/>
            </p:nvSpPr>
            <p:spPr bwMode="auto">
              <a:xfrm>
                <a:off x="184" y="0"/>
                <a:ext cx="596" cy="24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40639" bIns="0">
                <a:spAutoFit/>
              </a:bodyPr>
              <a:lstStyle/>
              <a:p>
                <a:pPr marL="39688" algn="ctr"/>
                <a:r>
                  <a:rPr lang="en-US" sz="2000">
                    <a:solidFill>
                      <a:schemeClr val="tx1"/>
                    </a:solidFill>
                    <a:latin typeface="Arial" charset="0"/>
                    <a:cs typeface="Arial" charset="0"/>
                    <a:sym typeface="Arial" charset="0"/>
                  </a:rPr>
                  <a:t>current</a:t>
                </a:r>
              </a:p>
            </p:txBody>
          </p:sp>
        </p:grpSp>
        <p:grpSp>
          <p:nvGrpSpPr>
            <p:cNvPr id="25645" name="Group 45"/>
            <p:cNvGrpSpPr>
              <a:grpSpLocks/>
            </p:cNvGrpSpPr>
            <p:nvPr/>
          </p:nvGrpSpPr>
          <p:grpSpPr bwMode="auto">
            <a:xfrm>
              <a:off x="0" y="528"/>
              <a:ext cx="711" cy="240"/>
              <a:chOff x="0" y="0"/>
              <a:chExt cx="711" cy="240"/>
            </a:xfrm>
          </p:grpSpPr>
          <p:sp>
            <p:nvSpPr>
              <p:cNvPr id="25646" name="Line 46"/>
              <p:cNvSpPr>
                <a:spLocks noChangeShapeType="1"/>
              </p:cNvSpPr>
              <p:nvPr/>
            </p:nvSpPr>
            <p:spPr bwMode="auto">
              <a:xfrm flipH="1">
                <a:off x="0" y="137"/>
                <a:ext cx="240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47" name="Rectangle 47"/>
              <p:cNvSpPr>
                <a:spLocks/>
              </p:cNvSpPr>
              <p:nvPr/>
            </p:nvSpPr>
            <p:spPr bwMode="auto">
              <a:xfrm>
                <a:off x="230" y="0"/>
                <a:ext cx="481" cy="24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40639" bIns="0">
                <a:spAutoFit/>
              </a:bodyPr>
              <a:lstStyle/>
              <a:p>
                <a:pPr marL="39688" algn="ctr"/>
                <a:r>
                  <a:rPr lang="en-US" sz="2000">
                    <a:solidFill>
                      <a:schemeClr val="tx1"/>
                    </a:solidFill>
                    <a:latin typeface="Arial" charset="0"/>
                    <a:cs typeface="Arial" charset="0"/>
                    <a:sym typeface="Arial" charset="0"/>
                  </a:rPr>
                  <a:t>scout</a:t>
                </a:r>
              </a:p>
            </p:txBody>
          </p:sp>
        </p:grpSp>
      </p:grpSp>
      <p:sp>
        <p:nvSpPr>
          <p:cNvPr id="25648" name="AutoShape 48"/>
          <p:cNvSpPr>
            <a:spLocks/>
          </p:cNvSpPr>
          <p:nvPr/>
        </p:nvSpPr>
        <p:spPr bwMode="auto">
          <a:xfrm>
            <a:off x="6038850" y="3171825"/>
            <a:ext cx="914400" cy="16764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600" y="0"/>
                </a:moveTo>
                <a:cubicBezTo>
                  <a:pt x="10800" y="3600"/>
                  <a:pt x="0" y="7200"/>
                  <a:pt x="0" y="10800"/>
                </a:cubicBezTo>
                <a:cubicBezTo>
                  <a:pt x="0" y="14400"/>
                  <a:pt x="10800" y="18000"/>
                  <a:pt x="21600" y="21600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49" name="Rectangle 49"/>
          <p:cNvSpPr>
            <a:spLocks/>
          </p:cNvSpPr>
          <p:nvPr/>
        </p:nvSpPr>
        <p:spPr bwMode="auto">
          <a:xfrm>
            <a:off x="4805363" y="5746750"/>
            <a:ext cx="2159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2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delete 36 from list</a:t>
            </a:r>
          </a:p>
        </p:txBody>
      </p:sp>
      <p:sp>
        <p:nvSpPr>
          <p:cNvPr id="25650" name="Rectangle 50"/>
          <p:cNvSpPr>
            <a:spLocks/>
          </p:cNvSpPr>
          <p:nvPr/>
        </p:nvSpPr>
        <p:spPr bwMode="auto">
          <a:xfrm>
            <a:off x="6724650" y="1038225"/>
            <a:ext cx="2174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:</a:t>
            </a:r>
          </a:p>
        </p:txBody>
      </p:sp>
      <p:sp>
        <p:nvSpPr>
          <p:cNvPr id="25651" name="AutoShape 51"/>
          <p:cNvSpPr>
            <a:spLocks/>
          </p:cNvSpPr>
          <p:nvPr/>
        </p:nvSpPr>
        <p:spPr bwMode="auto">
          <a:xfrm>
            <a:off x="7502525" y="1077913"/>
            <a:ext cx="1203325" cy="341312"/>
          </a:xfrm>
          <a:prstGeom prst="roundRect">
            <a:avLst>
              <a:gd name="adj" fmla="val 16662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52" name="Rectangle 52"/>
          <p:cNvSpPr>
            <a:spLocks/>
          </p:cNvSpPr>
          <p:nvPr/>
        </p:nvSpPr>
        <p:spPr bwMode="auto">
          <a:xfrm>
            <a:off x="6738938" y="1038225"/>
            <a:ext cx="788987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2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head:</a:t>
            </a:r>
          </a:p>
        </p:txBody>
      </p:sp>
      <p:sp>
        <p:nvSpPr>
          <p:cNvPr id="25653" name="Line 53"/>
          <p:cNvSpPr>
            <a:spLocks noChangeShapeType="1"/>
          </p:cNvSpPr>
          <p:nvPr/>
        </p:nvSpPr>
        <p:spPr bwMode="auto">
          <a:xfrm flipH="1">
            <a:off x="6953250" y="1266825"/>
            <a:ext cx="16002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54" name="AutoShape 54"/>
          <p:cNvSpPr>
            <a:spLocks/>
          </p:cNvSpPr>
          <p:nvPr/>
        </p:nvSpPr>
        <p:spPr bwMode="auto">
          <a:xfrm>
            <a:off x="5276850" y="534988"/>
            <a:ext cx="2667000" cy="1493837"/>
          </a:xfrm>
          <a:custGeom>
            <a:avLst/>
            <a:gdLst/>
            <a:ahLst/>
            <a:cxnLst/>
            <a:rect l="0" t="0" r="r" b="b"/>
            <a:pathLst>
              <a:path w="21600" h="20002">
                <a:moveTo>
                  <a:pt x="0" y="20002"/>
                </a:moveTo>
                <a:cubicBezTo>
                  <a:pt x="4680" y="11413"/>
                  <a:pt x="9360" y="2824"/>
                  <a:pt x="12960" y="613"/>
                </a:cubicBezTo>
                <a:cubicBezTo>
                  <a:pt x="16560" y="-1598"/>
                  <a:pt x="19080" y="2569"/>
                  <a:pt x="21600" y="6736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55" name="Rectangle 55"/>
          <p:cNvSpPr>
            <a:spLocks/>
          </p:cNvSpPr>
          <p:nvPr/>
        </p:nvSpPr>
        <p:spPr bwMode="auto">
          <a:xfrm>
            <a:off x="7442200" y="1042988"/>
            <a:ext cx="9667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ListCell: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27" grpId="0" animBg="1"/>
      <p:bldP spid="2564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Iterative Code for Delete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3F6098B-377E-4513-B3EE-B21E33273751}" type="slidenum">
              <a:rPr lang="en-US"/>
              <a:pPr/>
              <a:t>21</a:t>
            </a:fld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sz="quarter" idx="1"/>
          </p:nvPr>
        </p:nvSpPr>
        <p:spPr>
          <a:solidFill>
            <a:srgbClr val="FFFF99"/>
          </a:solidFill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ct val="0"/>
              </a:spcBef>
            </a:pP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void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delete (Object x) {</a:t>
            </a: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3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if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(head ==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null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)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3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if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(head.getDatum().equals(x)) { </a:t>
            </a:r>
            <a:r>
              <a:rPr lang="en-US" sz="1800" b="1">
                <a:solidFill>
                  <a:srgbClr val="3F7F5F"/>
                </a:solidFill>
                <a:latin typeface="Courier New" charset="0"/>
                <a:cs typeface="Courier New" charset="0"/>
                <a:sym typeface="Courier New" charset="0"/>
              </a:rPr>
              <a:t>//x in first cell?</a:t>
            </a: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3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head = head.getNext();</a:t>
            </a: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3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3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}</a:t>
            </a: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3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ListCell current = head;</a:t>
            </a: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3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ListCell scout = head.getNext();</a:t>
            </a: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3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while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((scout !=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null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) &amp;&amp; !scout.getDatum().equals(x)) {</a:t>
            </a: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3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current = scout;</a:t>
            </a: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3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scout = scout.getNext();</a:t>
            </a: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3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}</a:t>
            </a: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3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if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(scout !=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null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) current.setNext(scout.getNext());</a:t>
            </a: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3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3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Doubly-Linked Lists</a:t>
            </a:r>
          </a:p>
        </p:txBody>
      </p:sp>
      <p:sp>
        <p:nvSpPr>
          <p:cNvPr id="3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13DC536-04BB-4400-B1F4-25DF7CDBFFD2}" type="slidenum">
              <a:rPr lang="en-US"/>
              <a:pPr/>
              <a:t>22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/>
          <a:lstStyle/>
          <a:p>
            <a:r>
              <a:rPr lang="en-US"/>
              <a:t>In some applications, it is convenient to have a </a:t>
            </a:r>
            <a:r>
              <a:rPr lang="en-US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ListCell</a:t>
            </a:r>
            <a:r>
              <a:rPr lang="en-US"/>
              <a:t> that has references to both its predecessor and its successor in the list.  </a:t>
            </a:r>
          </a:p>
        </p:txBody>
      </p:sp>
      <p:sp>
        <p:nvSpPr>
          <p:cNvPr id="27651" name="Rectangle 3"/>
          <p:cNvSpPr>
            <a:spLocks/>
          </p:cNvSpPr>
          <p:nvPr/>
        </p:nvSpPr>
        <p:spPr bwMode="auto">
          <a:xfrm>
            <a:off x="4052888" y="4581525"/>
            <a:ext cx="280987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6</a:t>
            </a:r>
          </a:p>
        </p:txBody>
      </p:sp>
      <p:sp>
        <p:nvSpPr>
          <p:cNvPr id="27652" name="AutoShape 4"/>
          <p:cNvSpPr>
            <a:spLocks/>
          </p:cNvSpPr>
          <p:nvPr/>
        </p:nvSpPr>
        <p:spPr bwMode="auto">
          <a:xfrm>
            <a:off x="3951288" y="4373563"/>
            <a:ext cx="568325" cy="7620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3937000" y="4608513"/>
            <a:ext cx="568325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3951288" y="4913313"/>
            <a:ext cx="582612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5" name="Rectangle 7"/>
          <p:cNvSpPr>
            <a:spLocks/>
          </p:cNvSpPr>
          <p:nvPr/>
        </p:nvSpPr>
        <p:spPr bwMode="auto">
          <a:xfrm>
            <a:off x="5376863" y="4591050"/>
            <a:ext cx="407987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45</a:t>
            </a:r>
          </a:p>
        </p:txBody>
      </p:sp>
      <p:sp>
        <p:nvSpPr>
          <p:cNvPr id="27656" name="AutoShape 8"/>
          <p:cNvSpPr>
            <a:spLocks/>
          </p:cNvSpPr>
          <p:nvPr/>
        </p:nvSpPr>
        <p:spPr bwMode="auto">
          <a:xfrm>
            <a:off x="5275263" y="4383088"/>
            <a:ext cx="568325" cy="7620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>
            <a:off x="5260975" y="4618038"/>
            <a:ext cx="568325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>
            <a:off x="5275263" y="4922838"/>
            <a:ext cx="582612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9" name="Rectangle 11"/>
          <p:cNvSpPr>
            <a:spLocks/>
          </p:cNvSpPr>
          <p:nvPr/>
        </p:nvSpPr>
        <p:spPr bwMode="auto">
          <a:xfrm>
            <a:off x="6700838" y="4600575"/>
            <a:ext cx="280987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8</a:t>
            </a:r>
          </a:p>
        </p:txBody>
      </p:sp>
      <p:sp>
        <p:nvSpPr>
          <p:cNvPr id="27660" name="AutoShape 12"/>
          <p:cNvSpPr>
            <a:spLocks/>
          </p:cNvSpPr>
          <p:nvPr/>
        </p:nvSpPr>
        <p:spPr bwMode="auto">
          <a:xfrm>
            <a:off x="6599238" y="4392613"/>
            <a:ext cx="568325" cy="7620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>
            <a:off x="6584950" y="4627563"/>
            <a:ext cx="568325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>
            <a:off x="6599238" y="4932363"/>
            <a:ext cx="582612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63" name="Rectangle 15"/>
          <p:cNvSpPr>
            <a:spLocks/>
          </p:cNvSpPr>
          <p:nvPr/>
        </p:nvSpPr>
        <p:spPr bwMode="auto">
          <a:xfrm>
            <a:off x="8024813" y="4610100"/>
            <a:ext cx="357187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-9</a:t>
            </a:r>
          </a:p>
        </p:txBody>
      </p:sp>
      <p:sp>
        <p:nvSpPr>
          <p:cNvPr id="27664" name="AutoShape 16"/>
          <p:cNvSpPr>
            <a:spLocks/>
          </p:cNvSpPr>
          <p:nvPr/>
        </p:nvSpPr>
        <p:spPr bwMode="auto">
          <a:xfrm>
            <a:off x="7923213" y="4402138"/>
            <a:ext cx="568325" cy="7620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>
            <a:off x="7908925" y="4637088"/>
            <a:ext cx="568325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>
            <a:off x="7923213" y="4941888"/>
            <a:ext cx="582612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67" name="AutoShape 19"/>
          <p:cNvSpPr>
            <a:spLocks/>
          </p:cNvSpPr>
          <p:nvPr/>
        </p:nvSpPr>
        <p:spPr bwMode="auto">
          <a:xfrm>
            <a:off x="4241800" y="4418013"/>
            <a:ext cx="1041400" cy="665162"/>
          </a:xfrm>
          <a:custGeom>
            <a:avLst/>
            <a:gdLst/>
            <a:ahLst/>
            <a:cxnLst/>
            <a:rect l="0" t="0" r="r" b="b"/>
            <a:pathLst>
              <a:path w="21600" h="19640">
                <a:moveTo>
                  <a:pt x="0" y="18088"/>
                </a:moveTo>
                <a:cubicBezTo>
                  <a:pt x="4121" y="19432"/>
                  <a:pt x="8242" y="20776"/>
                  <a:pt x="10175" y="18088"/>
                </a:cubicBezTo>
                <a:cubicBezTo>
                  <a:pt x="12107" y="15401"/>
                  <a:pt x="9777" y="4949"/>
                  <a:pt x="11681" y="2063"/>
                </a:cubicBezTo>
                <a:cubicBezTo>
                  <a:pt x="13585" y="-824"/>
                  <a:pt x="17593" y="-77"/>
                  <a:pt x="21600" y="719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 type="arrow" w="lg" len="lg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8" name="AutoShape 20"/>
          <p:cNvSpPr>
            <a:spLocks/>
          </p:cNvSpPr>
          <p:nvPr/>
        </p:nvSpPr>
        <p:spPr bwMode="auto">
          <a:xfrm>
            <a:off x="5637213" y="4414838"/>
            <a:ext cx="1000125" cy="677862"/>
          </a:xfrm>
          <a:custGeom>
            <a:avLst/>
            <a:gdLst/>
            <a:ahLst/>
            <a:cxnLst/>
            <a:rect l="0" t="0" r="r" b="b"/>
            <a:pathLst>
              <a:path w="21600" h="19640">
                <a:moveTo>
                  <a:pt x="0" y="18088"/>
                </a:moveTo>
                <a:cubicBezTo>
                  <a:pt x="4121" y="19432"/>
                  <a:pt x="8242" y="20776"/>
                  <a:pt x="10175" y="18088"/>
                </a:cubicBezTo>
                <a:cubicBezTo>
                  <a:pt x="12107" y="15401"/>
                  <a:pt x="9777" y="4949"/>
                  <a:pt x="11681" y="2063"/>
                </a:cubicBezTo>
                <a:cubicBezTo>
                  <a:pt x="13585" y="-824"/>
                  <a:pt x="17593" y="-77"/>
                  <a:pt x="21600" y="719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 type="arrow" w="lg" len="lg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9" name="AutoShape 21"/>
          <p:cNvSpPr>
            <a:spLocks/>
          </p:cNvSpPr>
          <p:nvPr/>
        </p:nvSpPr>
        <p:spPr bwMode="auto">
          <a:xfrm>
            <a:off x="7032625" y="4384675"/>
            <a:ext cx="984250" cy="714375"/>
          </a:xfrm>
          <a:custGeom>
            <a:avLst/>
            <a:gdLst/>
            <a:ahLst/>
            <a:cxnLst/>
            <a:rect l="0" t="0" r="r" b="b"/>
            <a:pathLst>
              <a:path w="21600" h="19640">
                <a:moveTo>
                  <a:pt x="0" y="18088"/>
                </a:moveTo>
                <a:cubicBezTo>
                  <a:pt x="4121" y="19432"/>
                  <a:pt x="8242" y="20776"/>
                  <a:pt x="10175" y="18088"/>
                </a:cubicBezTo>
                <a:cubicBezTo>
                  <a:pt x="12107" y="15401"/>
                  <a:pt x="9777" y="4949"/>
                  <a:pt x="11681" y="2063"/>
                </a:cubicBezTo>
                <a:cubicBezTo>
                  <a:pt x="13585" y="-824"/>
                  <a:pt x="17593" y="-77"/>
                  <a:pt x="21600" y="719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 type="arrow" w="lg" len="lg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0" name="AutoShape 22"/>
          <p:cNvSpPr>
            <a:spLocks/>
          </p:cNvSpPr>
          <p:nvPr/>
        </p:nvSpPr>
        <p:spPr bwMode="auto">
          <a:xfrm>
            <a:off x="4152900" y="3951288"/>
            <a:ext cx="1393825" cy="450850"/>
          </a:xfrm>
          <a:custGeom>
            <a:avLst/>
            <a:gdLst/>
            <a:ahLst/>
            <a:cxnLst/>
            <a:rect l="0" t="0" r="r" b="b"/>
            <a:pathLst>
              <a:path w="20083" h="20708">
                <a:moveTo>
                  <a:pt x="19235" y="20708"/>
                </a:moveTo>
                <a:cubicBezTo>
                  <a:pt x="20100" y="13231"/>
                  <a:pt x="20985" y="5754"/>
                  <a:pt x="18164" y="2639"/>
                </a:cubicBezTo>
                <a:cubicBezTo>
                  <a:pt x="15343" y="-477"/>
                  <a:pt x="5315" y="-892"/>
                  <a:pt x="2350" y="1704"/>
                </a:cubicBezTo>
                <a:cubicBezTo>
                  <a:pt x="-615" y="4300"/>
                  <a:pt x="-121" y="11154"/>
                  <a:pt x="373" y="18008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 type="arrow" w="lg" len="lg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1" name="AutoShape 23"/>
          <p:cNvSpPr>
            <a:spLocks/>
          </p:cNvSpPr>
          <p:nvPr/>
        </p:nvSpPr>
        <p:spPr bwMode="auto">
          <a:xfrm>
            <a:off x="5683250" y="3987800"/>
            <a:ext cx="1123950" cy="438150"/>
          </a:xfrm>
          <a:custGeom>
            <a:avLst/>
            <a:gdLst/>
            <a:ahLst/>
            <a:cxnLst/>
            <a:rect l="0" t="0" r="r" b="b"/>
            <a:pathLst>
              <a:path w="20083" h="20708">
                <a:moveTo>
                  <a:pt x="19235" y="20708"/>
                </a:moveTo>
                <a:cubicBezTo>
                  <a:pt x="20100" y="13231"/>
                  <a:pt x="20985" y="5754"/>
                  <a:pt x="18164" y="2639"/>
                </a:cubicBezTo>
                <a:cubicBezTo>
                  <a:pt x="15343" y="-477"/>
                  <a:pt x="5315" y="-892"/>
                  <a:pt x="2350" y="1704"/>
                </a:cubicBezTo>
                <a:cubicBezTo>
                  <a:pt x="-615" y="4300"/>
                  <a:pt x="-121" y="11154"/>
                  <a:pt x="373" y="18008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 type="arrow" w="lg" len="lg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2" name="AutoShape 24"/>
          <p:cNvSpPr>
            <a:spLocks/>
          </p:cNvSpPr>
          <p:nvPr/>
        </p:nvSpPr>
        <p:spPr bwMode="auto">
          <a:xfrm>
            <a:off x="6915150" y="4070350"/>
            <a:ext cx="1393825" cy="450850"/>
          </a:xfrm>
          <a:custGeom>
            <a:avLst/>
            <a:gdLst/>
            <a:ahLst/>
            <a:cxnLst/>
            <a:rect l="0" t="0" r="r" b="b"/>
            <a:pathLst>
              <a:path w="20083" h="20708">
                <a:moveTo>
                  <a:pt x="19235" y="20708"/>
                </a:moveTo>
                <a:cubicBezTo>
                  <a:pt x="20100" y="13231"/>
                  <a:pt x="20985" y="5754"/>
                  <a:pt x="18164" y="2639"/>
                </a:cubicBezTo>
                <a:cubicBezTo>
                  <a:pt x="15343" y="-477"/>
                  <a:pt x="5315" y="-892"/>
                  <a:pt x="2350" y="1704"/>
                </a:cubicBezTo>
                <a:cubicBezTo>
                  <a:pt x="-615" y="4300"/>
                  <a:pt x="-121" y="11154"/>
                  <a:pt x="373" y="18008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 type="arrow" w="lg" len="lg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3" name="Line 25"/>
          <p:cNvSpPr>
            <a:spLocks noChangeShapeType="1"/>
          </p:cNvSpPr>
          <p:nvPr/>
        </p:nvSpPr>
        <p:spPr bwMode="auto">
          <a:xfrm>
            <a:off x="3449638" y="4649788"/>
            <a:ext cx="3048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74" name="Line 26"/>
          <p:cNvSpPr>
            <a:spLocks noChangeShapeType="1"/>
          </p:cNvSpPr>
          <p:nvPr/>
        </p:nvSpPr>
        <p:spPr bwMode="auto">
          <a:xfrm>
            <a:off x="3492500" y="4719638"/>
            <a:ext cx="1524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75" name="Line 27"/>
          <p:cNvSpPr>
            <a:spLocks noChangeShapeType="1"/>
          </p:cNvSpPr>
          <p:nvPr/>
        </p:nvSpPr>
        <p:spPr bwMode="auto">
          <a:xfrm flipH="1">
            <a:off x="3578225" y="4521200"/>
            <a:ext cx="663575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76" name="Line 28"/>
          <p:cNvSpPr>
            <a:spLocks noChangeShapeType="1"/>
          </p:cNvSpPr>
          <p:nvPr/>
        </p:nvSpPr>
        <p:spPr bwMode="auto">
          <a:xfrm>
            <a:off x="3563938" y="4521200"/>
            <a:ext cx="1587" cy="128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77" name="Line 29"/>
          <p:cNvSpPr>
            <a:spLocks noChangeShapeType="1"/>
          </p:cNvSpPr>
          <p:nvPr/>
        </p:nvSpPr>
        <p:spPr bwMode="auto">
          <a:xfrm>
            <a:off x="8716963" y="5145088"/>
            <a:ext cx="3048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78" name="Line 30"/>
          <p:cNvSpPr>
            <a:spLocks noChangeShapeType="1"/>
          </p:cNvSpPr>
          <p:nvPr/>
        </p:nvSpPr>
        <p:spPr bwMode="auto">
          <a:xfrm>
            <a:off x="8759825" y="5214938"/>
            <a:ext cx="1524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79" name="Line 31"/>
          <p:cNvSpPr>
            <a:spLocks noChangeShapeType="1"/>
          </p:cNvSpPr>
          <p:nvPr/>
        </p:nvSpPr>
        <p:spPr bwMode="auto">
          <a:xfrm>
            <a:off x="8831263" y="5016500"/>
            <a:ext cx="1587" cy="128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80" name="Line 32"/>
          <p:cNvSpPr>
            <a:spLocks noChangeShapeType="1"/>
          </p:cNvSpPr>
          <p:nvPr/>
        </p:nvSpPr>
        <p:spPr bwMode="auto">
          <a:xfrm>
            <a:off x="8315325" y="5037138"/>
            <a:ext cx="50165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81" name="Rectangle 33"/>
          <p:cNvSpPr>
            <a:spLocks/>
          </p:cNvSpPr>
          <p:nvPr/>
        </p:nvSpPr>
        <p:spPr bwMode="auto">
          <a:xfrm>
            <a:off x="4556125" y="4983163"/>
            <a:ext cx="5857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next</a:t>
            </a:r>
          </a:p>
        </p:txBody>
      </p:sp>
      <p:sp>
        <p:nvSpPr>
          <p:cNvPr id="27682" name="Rectangle 34"/>
          <p:cNvSpPr>
            <a:spLocks/>
          </p:cNvSpPr>
          <p:nvPr/>
        </p:nvSpPr>
        <p:spPr bwMode="auto">
          <a:xfrm>
            <a:off x="4510088" y="3621088"/>
            <a:ext cx="598487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prev</a:t>
            </a:r>
          </a:p>
        </p:txBody>
      </p:sp>
      <p:sp>
        <p:nvSpPr>
          <p:cNvPr id="27683" name="Rectangle 35"/>
          <p:cNvSpPr>
            <a:spLocks/>
          </p:cNvSpPr>
          <p:nvPr/>
        </p:nvSpPr>
        <p:spPr bwMode="auto">
          <a:xfrm>
            <a:off x="333375" y="2882900"/>
            <a:ext cx="3438525" cy="162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>
              <a:tabLst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</a:tabLst>
            </a:pPr>
            <a:r>
              <a:rPr lang="en-US" sz="18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class DLLCell {</a:t>
            </a:r>
          </a:p>
          <a:p>
            <a:pPr marL="39688">
              <a:tabLst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</a:tabLst>
            </a:pPr>
            <a:r>
              <a:rPr lang="en-US" sz="18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	private Object datum;</a:t>
            </a:r>
          </a:p>
          <a:p>
            <a:pPr marL="39688">
              <a:tabLst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</a:tabLst>
            </a:pPr>
            <a:r>
              <a:rPr lang="en-US" sz="18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	private DLLCell next;</a:t>
            </a:r>
          </a:p>
          <a:p>
            <a:pPr marL="39688">
              <a:tabLst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</a:tabLst>
            </a:pPr>
            <a:r>
              <a:rPr lang="en-US" sz="18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	private DLLCell prev;</a:t>
            </a:r>
          </a:p>
          <a:p>
            <a:pPr marL="39688">
              <a:tabLst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</a:tabLst>
            </a:pPr>
            <a:r>
              <a:rPr lang="en-US" sz="18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	…</a:t>
            </a:r>
          </a:p>
          <a:p>
            <a:pPr marL="39688">
              <a:tabLst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</a:tabLst>
            </a:pPr>
            <a:r>
              <a:rPr lang="en-US" sz="18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  <p:sp>
        <p:nvSpPr>
          <p:cNvPr id="27684" name="Line 36"/>
          <p:cNvSpPr>
            <a:spLocks noChangeShapeType="1"/>
          </p:cNvSpPr>
          <p:nvPr/>
        </p:nvSpPr>
        <p:spPr bwMode="auto">
          <a:xfrm rot="10800000" flipH="1">
            <a:off x="5181600" y="5105400"/>
            <a:ext cx="381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 sz="2800"/>
              <a:t>Doubly-Linked vs Singly-Linked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DA8F77F-0803-4589-A71A-44635D602E06}" type="slidenum">
              <a:rPr lang="en-US"/>
              <a:pPr/>
              <a:t>23</a:t>
            </a:fld>
            <a:endParaRPr 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 fontScale="92500"/>
          </a:bodyPr>
          <a:lstStyle/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Advantages of doubly-linked over singly-linked lists</a:t>
            </a:r>
          </a:p>
          <a:p>
            <a:pPr marL="728663" lvl="1">
              <a:lnSpc>
                <a:spcPct val="90000"/>
              </a:lnSpc>
            </a:pPr>
            <a:r>
              <a:rPr lang="en-US"/>
              <a:t>some things are easier – e.g., reversing a doubly-linked list can be done simply by swapping the previous and next fields of each cell</a:t>
            </a:r>
          </a:p>
          <a:p>
            <a:pPr marL="728663" lvl="1">
              <a:lnSpc>
                <a:spcPct val="90000"/>
              </a:lnSpc>
            </a:pPr>
            <a:r>
              <a:rPr lang="en-US"/>
              <a:t>don't need the scout to delete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Disadvantages</a:t>
            </a:r>
          </a:p>
          <a:p>
            <a:pPr marL="728663" lvl="1">
              <a:lnSpc>
                <a:spcPct val="90000"/>
              </a:lnSpc>
            </a:pPr>
            <a:r>
              <a:rPr lang="en-US"/>
              <a:t>doubly-linked lists require twice as much space</a:t>
            </a:r>
          </a:p>
          <a:p>
            <a:pPr marL="728663" lvl="1">
              <a:lnSpc>
                <a:spcPct val="90000"/>
              </a:lnSpc>
            </a:pPr>
            <a:r>
              <a:rPr lang="en-US"/>
              <a:t>insert and delete take more time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Java ArrayList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A43C341-C430-40C4-A864-E438F8985295}" type="slidenum">
              <a:rPr lang="en-US"/>
              <a:pPr/>
              <a:t>24</a:t>
            </a:fld>
            <a:endParaRPr 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 fontScale="77500" lnSpcReduction="20000"/>
          </a:bodyPr>
          <a:lstStyle/>
          <a:p>
            <a:r>
              <a:rPr lang="en-US"/>
              <a:t>“Extensible array”</a:t>
            </a:r>
          </a:p>
          <a:p>
            <a:r>
              <a:rPr lang="en-US"/>
              <a:t>Starts with an initial </a:t>
            </a:r>
            <a:r>
              <a:rPr lang="en-US" i="1">
                <a:solidFill>
                  <a:srgbClr val="3F691E"/>
                </a:solidFill>
              </a:rPr>
              <a:t>capacity</a:t>
            </a:r>
            <a:r>
              <a:rPr lang="en-US"/>
              <a:t> = size of underlying array</a:t>
            </a:r>
          </a:p>
          <a:p>
            <a:r>
              <a:rPr lang="en-US"/>
              <a:t>If you try to insert an element beyond the end of the array, it will allocate a new (larger) array, copy everything over invisibly</a:t>
            </a:r>
          </a:p>
          <a:p>
            <a:pPr marL="728663" lvl="1"/>
            <a:r>
              <a:rPr lang="en-US"/>
              <a:t>Appears infinitely extensible</a:t>
            </a:r>
          </a:p>
          <a:p>
            <a:endParaRPr lang="en-US"/>
          </a:p>
          <a:p>
            <a:r>
              <a:rPr lang="en-US"/>
              <a:t>Advantages:</a:t>
            </a:r>
          </a:p>
          <a:p>
            <a:pPr marL="728663" lvl="1"/>
            <a:r>
              <a:rPr lang="en-US"/>
              <a:t>random access in constant time</a:t>
            </a:r>
          </a:p>
          <a:p>
            <a:pPr marL="728663" lvl="1"/>
            <a:r>
              <a:rPr lang="en-US"/>
              <a:t>dynamically extensible</a:t>
            </a:r>
          </a:p>
          <a:p>
            <a:endParaRPr lang="en-US"/>
          </a:p>
          <a:p>
            <a:r>
              <a:rPr lang="en-US"/>
              <a:t>Disadvantages:</a:t>
            </a:r>
          </a:p>
          <a:p>
            <a:pPr marL="728663" lvl="1"/>
            <a:r>
              <a:rPr lang="en-US"/>
              <a:t>Allocation, copying overhead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7359650" y="6248400"/>
            <a:ext cx="292100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pPr algn="ctr"/>
            <a:fld id="{224B8037-BA53-4FD5-A603-91371DCEA01B}" type="slidenum">
              <a:rPr lang="en-US" sz="1400">
                <a:solidFill>
                  <a:schemeClr val="tx1"/>
                </a:solidFill>
                <a:cs typeface="Times New Roman" charset="0"/>
              </a:rPr>
              <a:pPr algn="ctr"/>
              <a:t>24</a:t>
            </a:fld>
            <a:endParaRPr lang="en-US" sz="1400">
              <a:solidFill>
                <a:schemeClr val="tx1"/>
              </a:solidFill>
              <a:cs typeface="Times New Roman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A Simple List Interface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B84CD05-76B9-4958-AD28-567540B17C29}" type="slidenum">
              <a:rPr lang="en-US"/>
              <a:pPr/>
              <a:t>3</a:t>
            </a:fld>
            <a:endParaRPr lang="en-US"/>
          </a:p>
        </p:txBody>
      </p:sp>
      <p:sp>
        <p:nvSpPr>
          <p:cNvPr id="6146" name="Rectangle 2"/>
          <p:cNvSpPr>
            <a:spLocks/>
          </p:cNvSpPr>
          <p:nvPr/>
        </p:nvSpPr>
        <p:spPr bwMode="auto">
          <a:xfrm>
            <a:off x="1055688" y="2225675"/>
            <a:ext cx="7023100" cy="2387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spcBef>
                <a:spcPts val="800"/>
              </a:spcBef>
            </a:pPr>
            <a:r>
              <a:rPr lang="en-US" sz="20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20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interface</a:t>
            </a: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List&lt;T&gt; {</a:t>
            </a:r>
          </a:p>
          <a:p>
            <a:pPr>
              <a:spcBef>
                <a:spcPts val="80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20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20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void</a:t>
            </a: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insert(T element);</a:t>
            </a:r>
          </a:p>
          <a:p>
            <a:pPr>
              <a:spcBef>
                <a:spcPts val="80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20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20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void</a:t>
            </a: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delete(T element);</a:t>
            </a:r>
          </a:p>
          <a:p>
            <a:pPr>
              <a:spcBef>
                <a:spcPts val="80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20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20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boolean</a:t>
            </a: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contains(T element);</a:t>
            </a:r>
          </a:p>
          <a:p>
            <a:pPr>
              <a:spcBef>
                <a:spcPts val="80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20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20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int</a:t>
            </a: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size();</a:t>
            </a:r>
          </a:p>
          <a:p>
            <a:pPr>
              <a:spcBef>
                <a:spcPts val="80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List Data Structures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/>
          <a:lstStyle/>
          <a:p>
            <a:r>
              <a:rPr lang="en-US"/>
              <a:t>Array</a:t>
            </a:r>
          </a:p>
          <a:p>
            <a:pPr marL="728663" lvl="1"/>
            <a:r>
              <a:rPr lang="en-US" sz="1800"/>
              <a:t>Must specify array size at creation</a:t>
            </a:r>
          </a:p>
          <a:p>
            <a:pPr marL="728663" lvl="1"/>
            <a:r>
              <a:rPr lang="en-US" sz="1800"/>
              <a:t>Insert, delete require moving elements</a:t>
            </a:r>
          </a:p>
          <a:p>
            <a:pPr marL="728663" lvl="1"/>
            <a:r>
              <a:rPr lang="en-US" sz="1800"/>
              <a:t>Must copy array to a larger array when it gets full</a:t>
            </a:r>
          </a:p>
        </p:txBody>
      </p:sp>
      <p:sp>
        <p:nvSpPr>
          <p:cNvPr id="3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67B47091-B96C-433C-BE1E-FDC5220F42B3}" type="slidenum">
              <a:rPr lang="en-US"/>
              <a:pPr/>
              <a:t>4</a:t>
            </a:fld>
            <a:endParaRPr lang="en-US"/>
          </a:p>
        </p:txBody>
      </p:sp>
      <p:sp>
        <p:nvSpPr>
          <p:cNvPr id="7171" name="Rectangle 3"/>
          <p:cNvSpPr>
            <a:spLocks/>
          </p:cNvSpPr>
          <p:nvPr/>
        </p:nvSpPr>
        <p:spPr bwMode="auto">
          <a:xfrm>
            <a:off x="4648200" y="1676400"/>
            <a:ext cx="3810000" cy="182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Linked list</a:t>
            </a:r>
          </a:p>
          <a:p>
            <a:pPr marL="269875" indent="-230188"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uses a sequence of linked cells</a:t>
            </a:r>
          </a:p>
          <a:p>
            <a:pPr marL="269875" indent="-230188"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we will define a class </a:t>
            </a:r>
            <a:r>
              <a:rPr lang="en-US" sz="1800" dirty="0" err="1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ListCell</a:t>
            </a: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 from which we build lists</a:t>
            </a:r>
          </a:p>
        </p:txBody>
      </p:sp>
      <p:grpSp>
        <p:nvGrpSpPr>
          <p:cNvPr id="7172" name="Group 4"/>
          <p:cNvGrpSpPr>
            <a:grpSpLocks/>
          </p:cNvGrpSpPr>
          <p:nvPr/>
        </p:nvGrpSpPr>
        <p:grpSpPr bwMode="auto">
          <a:xfrm>
            <a:off x="1371600" y="4648200"/>
            <a:ext cx="2286000" cy="396875"/>
            <a:chOff x="0" y="0"/>
            <a:chExt cx="1440" cy="250"/>
          </a:xfrm>
        </p:grpSpPr>
        <p:sp>
          <p:nvSpPr>
            <p:cNvPr id="7173" name="Rectangle 5"/>
            <p:cNvSpPr>
              <a:spLocks/>
            </p:cNvSpPr>
            <p:nvPr/>
          </p:nvSpPr>
          <p:spPr bwMode="auto">
            <a:xfrm>
              <a:off x="40" y="26"/>
              <a:ext cx="1186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8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24   -7   87   78   </a:t>
              </a:r>
            </a:p>
          </p:txBody>
        </p:sp>
        <p:sp>
          <p:nvSpPr>
            <p:cNvPr id="7174" name="Rectangle 6"/>
            <p:cNvSpPr>
              <a:spLocks/>
            </p:cNvSpPr>
            <p:nvPr/>
          </p:nvSpPr>
          <p:spPr bwMode="auto">
            <a:xfrm>
              <a:off x="0" y="0"/>
              <a:ext cx="1440" cy="24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175" name="Line 7"/>
            <p:cNvSpPr>
              <a:spLocks noChangeShapeType="1"/>
            </p:cNvSpPr>
            <p:nvPr/>
          </p:nvSpPr>
          <p:spPr bwMode="auto">
            <a:xfrm>
              <a:off x="290" y="3"/>
              <a:ext cx="1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6" name="Line 8"/>
            <p:cNvSpPr>
              <a:spLocks noChangeShapeType="1"/>
            </p:cNvSpPr>
            <p:nvPr/>
          </p:nvSpPr>
          <p:spPr bwMode="auto">
            <a:xfrm>
              <a:off x="578" y="3"/>
              <a:ext cx="1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7" name="Line 9"/>
            <p:cNvSpPr>
              <a:spLocks noChangeShapeType="1"/>
            </p:cNvSpPr>
            <p:nvPr/>
          </p:nvSpPr>
          <p:spPr bwMode="auto">
            <a:xfrm>
              <a:off x="866" y="3"/>
              <a:ext cx="1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8" name="Line 10"/>
            <p:cNvSpPr>
              <a:spLocks noChangeShapeType="1"/>
            </p:cNvSpPr>
            <p:nvPr/>
          </p:nvSpPr>
          <p:spPr bwMode="auto">
            <a:xfrm>
              <a:off x="1154" y="3"/>
              <a:ext cx="1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9" name="Rectangle 11"/>
          <p:cNvSpPr>
            <a:spLocks/>
          </p:cNvSpPr>
          <p:nvPr/>
        </p:nvSpPr>
        <p:spPr bwMode="auto">
          <a:xfrm>
            <a:off x="2286000" y="4648200"/>
            <a:ext cx="2286000" cy="3841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>
            <a:off x="2746375" y="4652963"/>
            <a:ext cx="1588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>
            <a:off x="3203575" y="4652963"/>
            <a:ext cx="1588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>
            <a:off x="3660775" y="4652963"/>
            <a:ext cx="1588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>
            <a:off x="4117975" y="4652963"/>
            <a:ext cx="1588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4" name="Rectangle 16"/>
          <p:cNvSpPr>
            <a:spLocks/>
          </p:cNvSpPr>
          <p:nvPr/>
        </p:nvSpPr>
        <p:spPr bwMode="auto">
          <a:xfrm>
            <a:off x="811213" y="5573713"/>
            <a:ext cx="66357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>
                <a:solidFill>
                  <a:schemeClr val="tx1"/>
                </a:solidFill>
                <a:cs typeface="Times New Roman" charset="0"/>
              </a:rPr>
              <a:t>empty</a:t>
            </a:r>
          </a:p>
        </p:txBody>
      </p:sp>
      <p:sp>
        <p:nvSpPr>
          <p:cNvPr id="7185" name="AutoShape 17"/>
          <p:cNvSpPr>
            <a:spLocks/>
          </p:cNvSpPr>
          <p:nvPr/>
        </p:nvSpPr>
        <p:spPr bwMode="auto">
          <a:xfrm rot="10800000" flipH="1">
            <a:off x="1490663" y="5133975"/>
            <a:ext cx="1938337" cy="608013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cubicBezTo>
                  <a:pt x="10800" y="0"/>
                  <a:pt x="21600" y="10800"/>
                  <a:pt x="21600" y="21600"/>
                </a:cubicBezTo>
              </a:path>
            </a:pathLst>
          </a:custGeom>
          <a:noFill/>
          <a:ln w="25400">
            <a:solidFill>
              <a:srgbClr val="FF9900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7186" name="Group 18"/>
          <p:cNvGrpSpPr>
            <a:grpSpLocks/>
          </p:cNvGrpSpPr>
          <p:nvPr/>
        </p:nvGrpSpPr>
        <p:grpSpPr bwMode="auto">
          <a:xfrm>
            <a:off x="5867400" y="3654425"/>
            <a:ext cx="457200" cy="698500"/>
            <a:chOff x="0" y="0"/>
            <a:chExt cx="288" cy="440"/>
          </a:xfrm>
        </p:grpSpPr>
        <p:sp>
          <p:nvSpPr>
            <p:cNvPr id="7187" name="Rectangle 19"/>
            <p:cNvSpPr>
              <a:spLocks/>
            </p:cNvSpPr>
            <p:nvPr/>
          </p:nvSpPr>
          <p:spPr bwMode="auto">
            <a:xfrm>
              <a:off x="0" y="0"/>
              <a:ext cx="288" cy="21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40639" bIns="0"/>
            <a:lstStyle/>
            <a:p>
              <a:pPr marL="39688" algn="ctr">
                <a:spcBef>
                  <a:spcPts val="900"/>
                </a:spcBef>
              </a:pPr>
              <a:r>
                <a:rPr lang="en-US" sz="16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24</a:t>
              </a:r>
            </a:p>
          </p:txBody>
        </p:sp>
        <p:sp>
          <p:nvSpPr>
            <p:cNvPr id="7188" name="Rectangle 20"/>
            <p:cNvSpPr>
              <a:spLocks/>
            </p:cNvSpPr>
            <p:nvPr/>
          </p:nvSpPr>
          <p:spPr bwMode="auto">
            <a:xfrm>
              <a:off x="0" y="220"/>
              <a:ext cx="288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7189" name="Group 21"/>
          <p:cNvGrpSpPr>
            <a:grpSpLocks/>
          </p:cNvGrpSpPr>
          <p:nvPr/>
        </p:nvGrpSpPr>
        <p:grpSpPr bwMode="auto">
          <a:xfrm>
            <a:off x="6248400" y="4887913"/>
            <a:ext cx="457200" cy="698500"/>
            <a:chOff x="0" y="0"/>
            <a:chExt cx="288" cy="440"/>
          </a:xfrm>
        </p:grpSpPr>
        <p:sp>
          <p:nvSpPr>
            <p:cNvPr id="7190" name="Rectangle 22"/>
            <p:cNvSpPr>
              <a:spLocks/>
            </p:cNvSpPr>
            <p:nvPr/>
          </p:nvSpPr>
          <p:spPr bwMode="auto">
            <a:xfrm>
              <a:off x="0" y="0"/>
              <a:ext cx="288" cy="21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40639" bIns="0"/>
            <a:lstStyle/>
            <a:p>
              <a:pPr marL="39688" algn="ctr">
                <a:spcBef>
                  <a:spcPts val="900"/>
                </a:spcBef>
              </a:pPr>
              <a:r>
                <a:rPr lang="en-US" sz="16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-7</a:t>
              </a:r>
            </a:p>
          </p:txBody>
        </p:sp>
        <p:sp>
          <p:nvSpPr>
            <p:cNvPr id="7191" name="Rectangle 23"/>
            <p:cNvSpPr>
              <a:spLocks/>
            </p:cNvSpPr>
            <p:nvPr/>
          </p:nvSpPr>
          <p:spPr bwMode="auto">
            <a:xfrm>
              <a:off x="0" y="220"/>
              <a:ext cx="288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7192" name="Group 24"/>
          <p:cNvGrpSpPr>
            <a:grpSpLocks/>
          </p:cNvGrpSpPr>
          <p:nvPr/>
        </p:nvGrpSpPr>
        <p:grpSpPr bwMode="auto">
          <a:xfrm>
            <a:off x="7391400" y="3654425"/>
            <a:ext cx="457200" cy="698500"/>
            <a:chOff x="0" y="0"/>
            <a:chExt cx="288" cy="440"/>
          </a:xfrm>
        </p:grpSpPr>
        <p:sp>
          <p:nvSpPr>
            <p:cNvPr id="7193" name="Rectangle 25"/>
            <p:cNvSpPr>
              <a:spLocks/>
            </p:cNvSpPr>
            <p:nvPr/>
          </p:nvSpPr>
          <p:spPr bwMode="auto">
            <a:xfrm>
              <a:off x="0" y="0"/>
              <a:ext cx="288" cy="21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40639" bIns="0"/>
            <a:lstStyle/>
            <a:p>
              <a:pPr marL="39688" algn="ctr">
                <a:spcBef>
                  <a:spcPts val="900"/>
                </a:spcBef>
              </a:pPr>
              <a:r>
                <a:rPr lang="en-US" sz="16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87</a:t>
              </a:r>
            </a:p>
          </p:txBody>
        </p:sp>
        <p:sp>
          <p:nvSpPr>
            <p:cNvPr id="7194" name="Rectangle 26"/>
            <p:cNvSpPr>
              <a:spLocks/>
            </p:cNvSpPr>
            <p:nvPr/>
          </p:nvSpPr>
          <p:spPr bwMode="auto">
            <a:xfrm>
              <a:off x="0" y="220"/>
              <a:ext cx="288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7195" name="Group 27"/>
          <p:cNvGrpSpPr>
            <a:grpSpLocks/>
          </p:cNvGrpSpPr>
          <p:nvPr/>
        </p:nvGrpSpPr>
        <p:grpSpPr bwMode="auto">
          <a:xfrm>
            <a:off x="7620000" y="5178425"/>
            <a:ext cx="457200" cy="692150"/>
            <a:chOff x="0" y="0"/>
            <a:chExt cx="288" cy="436"/>
          </a:xfrm>
        </p:grpSpPr>
        <p:sp>
          <p:nvSpPr>
            <p:cNvPr id="7196" name="Rectangle 28"/>
            <p:cNvSpPr>
              <a:spLocks/>
            </p:cNvSpPr>
            <p:nvPr/>
          </p:nvSpPr>
          <p:spPr bwMode="auto">
            <a:xfrm>
              <a:off x="0" y="0"/>
              <a:ext cx="288" cy="21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40639" bIns="0"/>
            <a:lstStyle/>
            <a:p>
              <a:pPr marL="39688" algn="ctr">
                <a:spcBef>
                  <a:spcPts val="900"/>
                </a:spcBef>
              </a:pPr>
              <a:r>
                <a:rPr lang="en-US" sz="16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78</a:t>
              </a:r>
            </a:p>
          </p:txBody>
        </p:sp>
        <p:sp>
          <p:nvSpPr>
            <p:cNvPr id="7197" name="Rectangle 29"/>
            <p:cNvSpPr>
              <a:spLocks/>
            </p:cNvSpPr>
            <p:nvPr/>
          </p:nvSpPr>
          <p:spPr bwMode="auto">
            <a:xfrm>
              <a:off x="0" y="220"/>
              <a:ext cx="288" cy="21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40639" bIns="0"/>
            <a:lstStyle/>
            <a:p>
              <a:pPr marL="39688" algn="ctr">
                <a:spcBef>
                  <a:spcPts val="900"/>
                </a:spcBef>
              </a:pPr>
              <a:r>
                <a:rPr lang="en-US" sz="1600">
                  <a:solidFill>
                    <a:srgbClr val="FF9900"/>
                  </a:solidFill>
                  <a:latin typeface="Arial" charset="0"/>
                  <a:cs typeface="Arial" charset="0"/>
                  <a:sym typeface="Arial" charset="0"/>
                </a:rPr>
                <a:t>•</a:t>
              </a:r>
            </a:p>
          </p:txBody>
        </p:sp>
      </p:grpSp>
      <p:sp>
        <p:nvSpPr>
          <p:cNvPr id="7198" name="Line 30"/>
          <p:cNvSpPr>
            <a:spLocks noChangeShapeType="1"/>
          </p:cNvSpPr>
          <p:nvPr/>
        </p:nvSpPr>
        <p:spPr bwMode="auto">
          <a:xfrm>
            <a:off x="6096000" y="4187825"/>
            <a:ext cx="228600" cy="700088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99" name="Line 31"/>
          <p:cNvSpPr>
            <a:spLocks noChangeShapeType="1"/>
          </p:cNvSpPr>
          <p:nvPr/>
        </p:nvSpPr>
        <p:spPr bwMode="auto">
          <a:xfrm rot="10800000" flipH="1">
            <a:off x="6477000" y="3806825"/>
            <a:ext cx="914400" cy="160020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00" name="Line 32"/>
          <p:cNvSpPr>
            <a:spLocks noChangeShapeType="1"/>
          </p:cNvSpPr>
          <p:nvPr/>
        </p:nvSpPr>
        <p:spPr bwMode="auto">
          <a:xfrm>
            <a:off x="7620000" y="4187825"/>
            <a:ext cx="228600" cy="99060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List Terminology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/>
          <a:lstStyle/>
          <a:p>
            <a:r>
              <a:rPr lang="en-US"/>
              <a:t>Head = first element of the list</a:t>
            </a:r>
          </a:p>
          <a:p>
            <a:r>
              <a:rPr lang="en-US"/>
              <a:t>Tail = rest of the list</a:t>
            </a:r>
          </a:p>
        </p:txBody>
      </p:sp>
      <p:sp>
        <p:nvSpPr>
          <p:cNvPr id="41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16AEA541-66C6-4BFD-8F62-7DDF909443B2}" type="slidenum">
              <a:rPr lang="en-US"/>
              <a:pPr/>
              <a:t>5</a:t>
            </a:fld>
            <a:endParaRPr lang="en-US"/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8001000" y="3213100"/>
            <a:ext cx="406400" cy="406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6" name="Rectangle 4"/>
          <p:cNvSpPr>
            <a:spLocks/>
          </p:cNvSpPr>
          <p:nvPr/>
        </p:nvSpPr>
        <p:spPr bwMode="auto">
          <a:xfrm>
            <a:off x="7594600" y="3213100"/>
            <a:ext cx="406400" cy="406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8197" name="Group 5"/>
          <p:cNvGrpSpPr>
            <a:grpSpLocks/>
          </p:cNvGrpSpPr>
          <p:nvPr/>
        </p:nvGrpSpPr>
        <p:grpSpPr bwMode="auto">
          <a:xfrm>
            <a:off x="4927600" y="3238500"/>
            <a:ext cx="812800" cy="406400"/>
            <a:chOff x="0" y="0"/>
            <a:chExt cx="512" cy="256"/>
          </a:xfrm>
        </p:grpSpPr>
        <p:sp>
          <p:nvSpPr>
            <p:cNvPr id="8198" name="Rectangle 6"/>
            <p:cNvSpPr>
              <a:spLocks/>
            </p:cNvSpPr>
            <p:nvPr/>
          </p:nvSpPr>
          <p:spPr bwMode="auto">
            <a:xfrm>
              <a:off x="256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199" name="Rectangle 7"/>
            <p:cNvSpPr>
              <a:spLocks/>
            </p:cNvSpPr>
            <p:nvPr/>
          </p:nvSpPr>
          <p:spPr bwMode="auto">
            <a:xfrm>
              <a:off x="0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00" name="Oval 8"/>
            <p:cNvSpPr>
              <a:spLocks/>
            </p:cNvSpPr>
            <p:nvPr/>
          </p:nvSpPr>
          <p:spPr bwMode="auto">
            <a:xfrm flipH="1">
              <a:off x="344" y="88"/>
              <a:ext cx="80" cy="80"/>
            </a:xfrm>
            <a:prstGeom prst="ellipse">
              <a:avLst/>
            </a:prstGeom>
            <a:solidFill>
              <a:srgbClr val="000000"/>
            </a:solidFill>
            <a:ln w="12700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8201" name="Group 9"/>
          <p:cNvGrpSpPr>
            <a:grpSpLocks/>
          </p:cNvGrpSpPr>
          <p:nvPr/>
        </p:nvGrpSpPr>
        <p:grpSpPr bwMode="auto">
          <a:xfrm>
            <a:off x="863600" y="3238500"/>
            <a:ext cx="812800" cy="406400"/>
            <a:chOff x="0" y="0"/>
            <a:chExt cx="512" cy="256"/>
          </a:xfrm>
        </p:grpSpPr>
        <p:sp>
          <p:nvSpPr>
            <p:cNvPr id="8202" name="Rectangle 10"/>
            <p:cNvSpPr>
              <a:spLocks/>
            </p:cNvSpPr>
            <p:nvPr/>
          </p:nvSpPr>
          <p:spPr bwMode="auto">
            <a:xfrm>
              <a:off x="256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03" name="Rectangle 11"/>
            <p:cNvSpPr>
              <a:spLocks/>
            </p:cNvSpPr>
            <p:nvPr/>
          </p:nvSpPr>
          <p:spPr bwMode="auto">
            <a:xfrm>
              <a:off x="0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04" name="Oval 12"/>
            <p:cNvSpPr>
              <a:spLocks/>
            </p:cNvSpPr>
            <p:nvPr/>
          </p:nvSpPr>
          <p:spPr bwMode="auto">
            <a:xfrm flipH="1">
              <a:off x="344" y="88"/>
              <a:ext cx="80" cy="80"/>
            </a:xfrm>
            <a:prstGeom prst="ellipse">
              <a:avLst/>
            </a:prstGeom>
            <a:solidFill>
              <a:srgbClr val="000000"/>
            </a:solidFill>
            <a:ln w="12700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8205" name="Group 13"/>
          <p:cNvGrpSpPr>
            <a:grpSpLocks/>
          </p:cNvGrpSpPr>
          <p:nvPr/>
        </p:nvGrpSpPr>
        <p:grpSpPr bwMode="auto">
          <a:xfrm>
            <a:off x="2260600" y="3238500"/>
            <a:ext cx="812800" cy="406400"/>
            <a:chOff x="0" y="0"/>
            <a:chExt cx="512" cy="256"/>
          </a:xfrm>
        </p:grpSpPr>
        <p:sp>
          <p:nvSpPr>
            <p:cNvPr id="8206" name="Rectangle 14"/>
            <p:cNvSpPr>
              <a:spLocks/>
            </p:cNvSpPr>
            <p:nvPr/>
          </p:nvSpPr>
          <p:spPr bwMode="auto">
            <a:xfrm>
              <a:off x="256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07" name="Rectangle 15"/>
            <p:cNvSpPr>
              <a:spLocks/>
            </p:cNvSpPr>
            <p:nvPr/>
          </p:nvSpPr>
          <p:spPr bwMode="auto">
            <a:xfrm>
              <a:off x="0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08" name="Oval 16"/>
            <p:cNvSpPr>
              <a:spLocks/>
            </p:cNvSpPr>
            <p:nvPr/>
          </p:nvSpPr>
          <p:spPr bwMode="auto">
            <a:xfrm flipH="1">
              <a:off x="344" y="88"/>
              <a:ext cx="80" cy="80"/>
            </a:xfrm>
            <a:prstGeom prst="ellipse">
              <a:avLst/>
            </a:prstGeom>
            <a:solidFill>
              <a:srgbClr val="000000"/>
            </a:solidFill>
            <a:ln w="12700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8209" name="Group 17"/>
          <p:cNvGrpSpPr>
            <a:grpSpLocks/>
          </p:cNvGrpSpPr>
          <p:nvPr/>
        </p:nvGrpSpPr>
        <p:grpSpPr bwMode="auto">
          <a:xfrm>
            <a:off x="6261100" y="3238500"/>
            <a:ext cx="812800" cy="406400"/>
            <a:chOff x="0" y="0"/>
            <a:chExt cx="512" cy="256"/>
          </a:xfrm>
        </p:grpSpPr>
        <p:sp>
          <p:nvSpPr>
            <p:cNvPr id="8210" name="Rectangle 18"/>
            <p:cNvSpPr>
              <a:spLocks/>
            </p:cNvSpPr>
            <p:nvPr/>
          </p:nvSpPr>
          <p:spPr bwMode="auto">
            <a:xfrm>
              <a:off x="256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11" name="Rectangle 19"/>
            <p:cNvSpPr>
              <a:spLocks/>
            </p:cNvSpPr>
            <p:nvPr/>
          </p:nvSpPr>
          <p:spPr bwMode="auto">
            <a:xfrm>
              <a:off x="0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12" name="Oval 20"/>
            <p:cNvSpPr>
              <a:spLocks/>
            </p:cNvSpPr>
            <p:nvPr/>
          </p:nvSpPr>
          <p:spPr bwMode="auto">
            <a:xfrm flipH="1">
              <a:off x="344" y="88"/>
              <a:ext cx="80" cy="80"/>
            </a:xfrm>
            <a:prstGeom prst="ellipse">
              <a:avLst/>
            </a:prstGeom>
            <a:solidFill>
              <a:srgbClr val="000000"/>
            </a:solidFill>
            <a:ln w="12700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8213" name="Group 21"/>
          <p:cNvGrpSpPr>
            <a:grpSpLocks/>
          </p:cNvGrpSpPr>
          <p:nvPr/>
        </p:nvGrpSpPr>
        <p:grpSpPr bwMode="auto">
          <a:xfrm>
            <a:off x="3594100" y="3238500"/>
            <a:ext cx="812800" cy="406400"/>
            <a:chOff x="0" y="0"/>
            <a:chExt cx="512" cy="256"/>
          </a:xfrm>
        </p:grpSpPr>
        <p:sp>
          <p:nvSpPr>
            <p:cNvPr id="8214" name="Rectangle 22"/>
            <p:cNvSpPr>
              <a:spLocks/>
            </p:cNvSpPr>
            <p:nvPr/>
          </p:nvSpPr>
          <p:spPr bwMode="auto">
            <a:xfrm>
              <a:off x="256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15" name="Rectangle 23"/>
            <p:cNvSpPr>
              <a:spLocks/>
            </p:cNvSpPr>
            <p:nvPr/>
          </p:nvSpPr>
          <p:spPr bwMode="auto">
            <a:xfrm>
              <a:off x="0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16" name="Oval 24"/>
            <p:cNvSpPr>
              <a:spLocks/>
            </p:cNvSpPr>
            <p:nvPr/>
          </p:nvSpPr>
          <p:spPr bwMode="auto">
            <a:xfrm flipH="1">
              <a:off x="344" y="88"/>
              <a:ext cx="80" cy="80"/>
            </a:xfrm>
            <a:prstGeom prst="ellipse">
              <a:avLst/>
            </a:prstGeom>
            <a:solidFill>
              <a:srgbClr val="000000"/>
            </a:solidFill>
            <a:ln w="12700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8217" name="Line 25"/>
          <p:cNvSpPr>
            <a:spLocks noChangeShapeType="1"/>
          </p:cNvSpPr>
          <p:nvPr/>
        </p:nvSpPr>
        <p:spPr bwMode="auto">
          <a:xfrm flipH="1">
            <a:off x="1497013" y="3441700"/>
            <a:ext cx="788987" cy="0"/>
          </a:xfrm>
          <a:prstGeom prst="line">
            <a:avLst/>
          </a:prstGeom>
          <a:noFill/>
          <a:ln w="25400">
            <a:solidFill>
              <a:srgbClr val="0E002D"/>
            </a:solidFill>
            <a:round/>
            <a:headEnd type="stealth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8" name="Line 26"/>
          <p:cNvSpPr>
            <a:spLocks noChangeShapeType="1"/>
          </p:cNvSpPr>
          <p:nvPr/>
        </p:nvSpPr>
        <p:spPr bwMode="auto">
          <a:xfrm flipH="1">
            <a:off x="2819400" y="3441700"/>
            <a:ext cx="787400" cy="0"/>
          </a:xfrm>
          <a:prstGeom prst="line">
            <a:avLst/>
          </a:prstGeom>
          <a:noFill/>
          <a:ln w="25400">
            <a:solidFill>
              <a:srgbClr val="0E002D"/>
            </a:solidFill>
            <a:round/>
            <a:headEnd type="stealth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9" name="Line 27"/>
          <p:cNvSpPr>
            <a:spLocks noChangeShapeType="1"/>
          </p:cNvSpPr>
          <p:nvPr/>
        </p:nvSpPr>
        <p:spPr bwMode="auto">
          <a:xfrm flipH="1">
            <a:off x="4178300" y="3441700"/>
            <a:ext cx="787400" cy="0"/>
          </a:xfrm>
          <a:prstGeom prst="line">
            <a:avLst/>
          </a:prstGeom>
          <a:noFill/>
          <a:ln w="25400">
            <a:solidFill>
              <a:srgbClr val="0E002D"/>
            </a:solidFill>
            <a:round/>
            <a:headEnd type="stealth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0" name="Line 28"/>
          <p:cNvSpPr>
            <a:spLocks noChangeShapeType="1"/>
          </p:cNvSpPr>
          <p:nvPr/>
        </p:nvSpPr>
        <p:spPr bwMode="auto">
          <a:xfrm flipH="1">
            <a:off x="5499100" y="3441700"/>
            <a:ext cx="787400" cy="0"/>
          </a:xfrm>
          <a:prstGeom prst="line">
            <a:avLst/>
          </a:prstGeom>
          <a:noFill/>
          <a:ln w="25400">
            <a:solidFill>
              <a:srgbClr val="0E002D"/>
            </a:solidFill>
            <a:round/>
            <a:headEnd type="stealth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1" name="Line 29"/>
          <p:cNvSpPr>
            <a:spLocks noChangeShapeType="1"/>
          </p:cNvSpPr>
          <p:nvPr/>
        </p:nvSpPr>
        <p:spPr bwMode="auto">
          <a:xfrm flipH="1">
            <a:off x="6819900" y="3441700"/>
            <a:ext cx="787400" cy="0"/>
          </a:xfrm>
          <a:prstGeom prst="line">
            <a:avLst/>
          </a:prstGeom>
          <a:noFill/>
          <a:ln w="25400">
            <a:solidFill>
              <a:srgbClr val="0E002D"/>
            </a:solidFill>
            <a:round/>
            <a:headEnd type="stealth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2" name="Line 30"/>
          <p:cNvSpPr>
            <a:spLocks noChangeShapeType="1"/>
          </p:cNvSpPr>
          <p:nvPr/>
        </p:nvSpPr>
        <p:spPr bwMode="auto">
          <a:xfrm flipH="1">
            <a:off x="8026400" y="3238500"/>
            <a:ext cx="368300" cy="368300"/>
          </a:xfrm>
          <a:prstGeom prst="line">
            <a:avLst/>
          </a:prstGeom>
          <a:noFill/>
          <a:ln w="25400">
            <a:solidFill>
              <a:srgbClr val="0E002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3" name="Rectangle 31"/>
          <p:cNvSpPr>
            <a:spLocks/>
          </p:cNvSpPr>
          <p:nvPr/>
        </p:nvSpPr>
        <p:spPr bwMode="auto">
          <a:xfrm>
            <a:off x="2235200" y="3251200"/>
            <a:ext cx="4286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Monaco" charset="0"/>
                <a:sym typeface="Monaco" charset="0"/>
              </a:rPr>
              <a:t>10</a:t>
            </a:r>
          </a:p>
        </p:txBody>
      </p:sp>
      <p:sp>
        <p:nvSpPr>
          <p:cNvPr id="8224" name="Rectangle 32"/>
          <p:cNvSpPr>
            <a:spLocks/>
          </p:cNvSpPr>
          <p:nvPr/>
        </p:nvSpPr>
        <p:spPr bwMode="auto">
          <a:xfrm>
            <a:off x="6248400" y="3251200"/>
            <a:ext cx="4286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Monaco" charset="0"/>
                <a:sym typeface="Monaco" charset="0"/>
              </a:rPr>
              <a:t>84</a:t>
            </a:r>
          </a:p>
        </p:txBody>
      </p:sp>
      <p:sp>
        <p:nvSpPr>
          <p:cNvPr id="8225" name="Rectangle 33"/>
          <p:cNvSpPr>
            <a:spLocks/>
          </p:cNvSpPr>
          <p:nvPr/>
        </p:nvSpPr>
        <p:spPr bwMode="auto">
          <a:xfrm>
            <a:off x="3568700" y="3251200"/>
            <a:ext cx="4286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Monaco" charset="0"/>
                <a:sym typeface="Monaco" charset="0"/>
              </a:rPr>
              <a:t>-7</a:t>
            </a:r>
          </a:p>
        </p:txBody>
      </p:sp>
      <p:sp>
        <p:nvSpPr>
          <p:cNvPr id="8226" name="Rectangle 34"/>
          <p:cNvSpPr>
            <a:spLocks/>
          </p:cNvSpPr>
          <p:nvPr/>
        </p:nvSpPr>
        <p:spPr bwMode="auto">
          <a:xfrm>
            <a:off x="4978400" y="3251200"/>
            <a:ext cx="2921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Monaco" charset="0"/>
                <a:sym typeface="Monaco" charset="0"/>
              </a:rPr>
              <a:t>1</a:t>
            </a:r>
          </a:p>
        </p:txBody>
      </p:sp>
      <p:sp>
        <p:nvSpPr>
          <p:cNvPr id="8227" name="Rectangle 35"/>
          <p:cNvSpPr>
            <a:spLocks/>
          </p:cNvSpPr>
          <p:nvPr/>
        </p:nvSpPr>
        <p:spPr bwMode="auto">
          <a:xfrm>
            <a:off x="863600" y="3251200"/>
            <a:ext cx="4286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Monaco" charset="0"/>
                <a:sym typeface="Monaco" charset="0"/>
              </a:rPr>
              <a:t>33</a:t>
            </a:r>
          </a:p>
        </p:txBody>
      </p:sp>
      <p:sp>
        <p:nvSpPr>
          <p:cNvPr id="8228" name="Rectangle 36"/>
          <p:cNvSpPr>
            <a:spLocks/>
          </p:cNvSpPr>
          <p:nvPr/>
        </p:nvSpPr>
        <p:spPr bwMode="auto">
          <a:xfrm>
            <a:off x="4978400" y="4381500"/>
            <a:ext cx="542925" cy="431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>
                <a:solidFill>
                  <a:srgbClr val="FDA531"/>
                </a:solidFill>
                <a:cs typeface="Times New Roman" charset="0"/>
              </a:rPr>
              <a:t>tail</a:t>
            </a:r>
          </a:p>
        </p:txBody>
      </p:sp>
      <p:sp>
        <p:nvSpPr>
          <p:cNvPr id="8229" name="Line 37"/>
          <p:cNvSpPr>
            <a:spLocks noChangeShapeType="1"/>
          </p:cNvSpPr>
          <p:nvPr/>
        </p:nvSpPr>
        <p:spPr bwMode="auto">
          <a:xfrm rot="10800000" flipH="1">
            <a:off x="2197100" y="4368800"/>
            <a:ext cx="6273800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 type="stealth" w="med" len="med"/>
            <a:tailEnd type="stealth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30" name="Line 38"/>
          <p:cNvSpPr>
            <a:spLocks noChangeShapeType="1"/>
          </p:cNvSpPr>
          <p:nvPr/>
        </p:nvSpPr>
        <p:spPr bwMode="auto">
          <a:xfrm rot="10800000" flipH="1">
            <a:off x="800100" y="4368800"/>
            <a:ext cx="952500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 type="stealth" w="med" len="med"/>
            <a:tailEnd type="stealth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31" name="Rectangle 39"/>
          <p:cNvSpPr>
            <a:spLocks/>
          </p:cNvSpPr>
          <p:nvPr/>
        </p:nvSpPr>
        <p:spPr bwMode="auto">
          <a:xfrm>
            <a:off x="901700" y="4381500"/>
            <a:ext cx="730250" cy="431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>
                <a:solidFill>
                  <a:srgbClr val="FD9A00"/>
                </a:solidFill>
                <a:cs typeface="Times New Roman" charset="0"/>
              </a:rPr>
              <a:t>head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Class ListCell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0CBDC20-6A12-4EF9-A02D-886F1F282794}" type="slidenum">
              <a:rPr lang="en-US"/>
              <a:pPr/>
              <a:t>6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sz="quarter" idx="1"/>
          </p:nvPr>
        </p:nvSpPr>
        <p:spPr>
          <a:solidFill>
            <a:srgbClr val="FFFF99"/>
          </a:solidFill>
          <a:ln>
            <a:solidFill>
              <a:schemeClr val="tx1"/>
            </a:solidFill>
          </a:ln>
        </p:spPr>
        <p:txBody>
          <a:bodyPr rIns="0">
            <a:normAutofit/>
          </a:bodyPr>
          <a:lstStyle/>
          <a:p>
            <a:pPr marL="0" indent="0">
              <a:spcBef>
                <a:spcPct val="0"/>
              </a:spcBef>
            </a:pP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class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ListCell&lt;T&gt; {</a:t>
            </a: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</a:pP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   private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T </a:t>
            </a:r>
            <a:r>
              <a:rPr lang="en-US" sz="1800" b="1">
                <a:solidFill>
                  <a:srgbClr val="0000C0"/>
                </a:solidFill>
                <a:latin typeface="Courier New" charset="0"/>
                <a:cs typeface="Courier New" charset="0"/>
                <a:sym typeface="Courier New" charset="0"/>
              </a:rPr>
              <a:t>datum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private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ListCell&lt;T&gt; </a:t>
            </a:r>
            <a:r>
              <a:rPr lang="en-US" sz="1800" b="1">
                <a:solidFill>
                  <a:srgbClr val="0000C0"/>
                </a:solidFill>
                <a:latin typeface="Courier New" charset="0"/>
                <a:cs typeface="Courier New" charset="0"/>
                <a:sym typeface="Courier New" charset="0"/>
              </a:rPr>
              <a:t>next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</a:pP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ListCell(T datum, ListCell&lt;T&gt; next){</a:t>
            </a: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this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.</a:t>
            </a:r>
            <a:r>
              <a:rPr lang="en-US" sz="1800" b="1">
                <a:solidFill>
                  <a:srgbClr val="0000C0"/>
                </a:solidFill>
                <a:latin typeface="Courier New" charset="0"/>
                <a:cs typeface="Courier New" charset="0"/>
                <a:sym typeface="Courier New" charset="0"/>
              </a:rPr>
              <a:t>datum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= datum;</a:t>
            </a: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this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.</a:t>
            </a:r>
            <a:r>
              <a:rPr lang="en-US" sz="1800" b="1">
                <a:solidFill>
                  <a:srgbClr val="0000C0"/>
                </a:solidFill>
                <a:latin typeface="Courier New" charset="0"/>
                <a:cs typeface="Courier New" charset="0"/>
                <a:sym typeface="Courier New" charset="0"/>
              </a:rPr>
              <a:t>next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= next;</a:t>
            </a: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}</a:t>
            </a: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</a:pP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T getDatum() {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>
                <a:solidFill>
                  <a:srgbClr val="0000C0"/>
                </a:solidFill>
                <a:latin typeface="Courier New" charset="0"/>
                <a:cs typeface="Courier New" charset="0"/>
                <a:sym typeface="Courier New" charset="0"/>
              </a:rPr>
              <a:t>datum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 }</a:t>
            </a: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ListCell&lt;T&gt; getNext() {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>
                <a:solidFill>
                  <a:srgbClr val="0000C0"/>
                </a:solidFill>
                <a:latin typeface="Courier New" charset="0"/>
                <a:cs typeface="Courier New" charset="0"/>
                <a:sym typeface="Courier New" charset="0"/>
              </a:rPr>
              <a:t>next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 }</a:t>
            </a: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void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setDatum(T obj) { </a:t>
            </a:r>
            <a:r>
              <a:rPr lang="en-US" sz="1800" b="1">
                <a:solidFill>
                  <a:srgbClr val="0000C0"/>
                </a:solidFill>
                <a:latin typeface="Courier New" charset="0"/>
                <a:cs typeface="Courier New" charset="0"/>
                <a:sym typeface="Courier New" charset="0"/>
              </a:rPr>
              <a:t>datum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= obj; }</a:t>
            </a: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void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setNext(ListCell&lt;T&gt; c) { </a:t>
            </a:r>
            <a:r>
              <a:rPr lang="en-US" sz="1800" b="1">
                <a:solidFill>
                  <a:srgbClr val="0000C0"/>
                </a:solidFill>
                <a:latin typeface="Courier New" charset="0"/>
                <a:cs typeface="Courier New" charset="0"/>
                <a:sym typeface="Courier New" charset="0"/>
              </a:rPr>
              <a:t>next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= c; }</a:t>
            </a: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  <a:endParaRPr lang="en-US" sz="1800" b="1">
              <a:solidFill>
                <a:schemeClr val="tx1"/>
              </a:solidFill>
              <a:latin typeface="Courier New" charset="0"/>
              <a:sym typeface="Courier New" charset="0"/>
            </a:endParaRPr>
          </a:p>
        </p:txBody>
      </p:sp>
      <p:sp>
        <p:nvSpPr>
          <p:cNvPr id="9219" name="Line 3"/>
          <p:cNvSpPr>
            <a:spLocks noChangeShapeType="1"/>
          </p:cNvSpPr>
          <p:nvPr/>
        </p:nvSpPr>
        <p:spPr bwMode="auto">
          <a:xfrm>
            <a:off x="8305800" y="1905000"/>
            <a:ext cx="1588" cy="1295400"/>
          </a:xfrm>
          <a:prstGeom prst="line">
            <a:avLst/>
          </a:prstGeom>
          <a:noFill/>
          <a:ln w="127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Building a Linked List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/>
          <a:lstStyle/>
          <a:p>
            <a:r>
              <a:rPr lang="en-US" sz="16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ListCell&lt;Integer&gt; c</a:t>
            </a:r>
            <a:endParaRPr lang="en-US" sz="1600" b="1">
              <a:solidFill>
                <a:srgbClr val="009900"/>
              </a:solidFill>
              <a:latin typeface="Courier New" charset="0"/>
              <a:sym typeface="Courier New" charset="0"/>
            </a:endParaRPr>
          </a:p>
          <a:p>
            <a:r>
              <a:rPr lang="en-US" sz="16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  = new ListCell&lt;Integer&gt;(new Integer(24), null);</a:t>
            </a:r>
            <a:endParaRPr lang="en-US" sz="1600" b="1">
              <a:solidFill>
                <a:srgbClr val="009900"/>
              </a:solidFill>
              <a:latin typeface="Courier New" charset="0"/>
              <a:sym typeface="Courier New" charset="0"/>
            </a:endParaRPr>
          </a:p>
        </p:txBody>
      </p:sp>
      <p:sp>
        <p:nvSpPr>
          <p:cNvPr id="4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0FADA963-896D-444D-96F3-D3193BCA221A}" type="slidenum">
              <a:rPr lang="en-US"/>
              <a:pPr/>
              <a:t>7</a:t>
            </a:fld>
            <a:endParaRPr lang="en-US"/>
          </a:p>
        </p:txBody>
      </p:sp>
      <p:sp>
        <p:nvSpPr>
          <p:cNvPr id="10243" name="Rectangle 3"/>
          <p:cNvSpPr>
            <a:spLocks/>
          </p:cNvSpPr>
          <p:nvPr/>
        </p:nvSpPr>
        <p:spPr bwMode="auto">
          <a:xfrm>
            <a:off x="7443788" y="2152650"/>
            <a:ext cx="407987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24</a:t>
            </a:r>
          </a:p>
        </p:txBody>
      </p:sp>
      <p:sp>
        <p:nvSpPr>
          <p:cNvPr id="10244" name="AutoShape 4"/>
          <p:cNvSpPr>
            <a:spLocks/>
          </p:cNvSpPr>
          <p:nvPr/>
        </p:nvSpPr>
        <p:spPr bwMode="auto">
          <a:xfrm>
            <a:off x="7459663" y="2187575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7459663" y="2463800"/>
            <a:ext cx="3810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8035925" y="2730500"/>
            <a:ext cx="3048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8112125" y="2806700"/>
            <a:ext cx="1524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8188325" y="2882900"/>
            <a:ext cx="1588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7654925" y="2578100"/>
            <a:ext cx="5334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8188325" y="2578100"/>
            <a:ext cx="1588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>
            <a:off x="8188325" y="2882900"/>
            <a:ext cx="1588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>
            <a:off x="8112125" y="2882900"/>
            <a:ext cx="1524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5803900" y="1863725"/>
            <a:ext cx="1620838" cy="3952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4" name="Rectangle 14"/>
          <p:cNvSpPr>
            <a:spLocks/>
          </p:cNvSpPr>
          <p:nvPr/>
        </p:nvSpPr>
        <p:spPr bwMode="auto">
          <a:xfrm>
            <a:off x="7143750" y="3867150"/>
            <a:ext cx="4079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24</a:t>
            </a:r>
          </a:p>
        </p:txBody>
      </p:sp>
      <p:sp>
        <p:nvSpPr>
          <p:cNvPr id="10255" name="Rectangle 15"/>
          <p:cNvSpPr>
            <a:spLocks/>
          </p:cNvSpPr>
          <p:nvPr/>
        </p:nvSpPr>
        <p:spPr bwMode="auto">
          <a:xfrm>
            <a:off x="7981950" y="4324350"/>
            <a:ext cx="4079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–7</a:t>
            </a:r>
          </a:p>
        </p:txBody>
      </p:sp>
      <p:sp>
        <p:nvSpPr>
          <p:cNvPr id="10256" name="Rectangle 16"/>
          <p:cNvSpPr>
            <a:spLocks/>
          </p:cNvSpPr>
          <p:nvPr/>
        </p:nvSpPr>
        <p:spPr bwMode="auto">
          <a:xfrm>
            <a:off x="7600950" y="5162550"/>
            <a:ext cx="4079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87</a:t>
            </a:r>
          </a:p>
        </p:txBody>
      </p:sp>
      <p:sp>
        <p:nvSpPr>
          <p:cNvPr id="10257" name="AutoShape 17"/>
          <p:cNvSpPr>
            <a:spLocks/>
          </p:cNvSpPr>
          <p:nvPr/>
        </p:nvSpPr>
        <p:spPr bwMode="auto">
          <a:xfrm>
            <a:off x="7159625" y="3902075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>
            <a:off x="7159625" y="4206875"/>
            <a:ext cx="3810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9" name="AutoShape 19"/>
          <p:cNvSpPr>
            <a:spLocks/>
          </p:cNvSpPr>
          <p:nvPr/>
        </p:nvSpPr>
        <p:spPr bwMode="auto">
          <a:xfrm>
            <a:off x="7997825" y="4325937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260" name="Line 20"/>
          <p:cNvSpPr>
            <a:spLocks noChangeShapeType="1"/>
          </p:cNvSpPr>
          <p:nvPr/>
        </p:nvSpPr>
        <p:spPr bwMode="auto">
          <a:xfrm>
            <a:off x="7997825" y="4630737"/>
            <a:ext cx="3810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1" name="AutoShape 21"/>
          <p:cNvSpPr>
            <a:spLocks/>
          </p:cNvSpPr>
          <p:nvPr/>
        </p:nvSpPr>
        <p:spPr bwMode="auto">
          <a:xfrm>
            <a:off x="7635875" y="5197475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262" name="Line 22"/>
          <p:cNvSpPr>
            <a:spLocks noChangeShapeType="1"/>
          </p:cNvSpPr>
          <p:nvPr/>
        </p:nvSpPr>
        <p:spPr bwMode="auto">
          <a:xfrm>
            <a:off x="7635875" y="5502275"/>
            <a:ext cx="3810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3" name="Line 23"/>
          <p:cNvSpPr>
            <a:spLocks noChangeShapeType="1"/>
          </p:cNvSpPr>
          <p:nvPr/>
        </p:nvSpPr>
        <p:spPr bwMode="auto">
          <a:xfrm>
            <a:off x="7312025" y="4283075"/>
            <a:ext cx="6858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64" name="Line 24"/>
          <p:cNvSpPr>
            <a:spLocks noChangeShapeType="1"/>
          </p:cNvSpPr>
          <p:nvPr/>
        </p:nvSpPr>
        <p:spPr bwMode="auto">
          <a:xfrm flipH="1">
            <a:off x="7845425" y="4740275"/>
            <a:ext cx="304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65" name="Line 25"/>
          <p:cNvSpPr>
            <a:spLocks noChangeShapeType="1"/>
          </p:cNvSpPr>
          <p:nvPr/>
        </p:nvSpPr>
        <p:spPr bwMode="auto">
          <a:xfrm>
            <a:off x="8188325" y="5754687"/>
            <a:ext cx="3048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6" name="Line 26"/>
          <p:cNvSpPr>
            <a:spLocks noChangeShapeType="1"/>
          </p:cNvSpPr>
          <p:nvPr/>
        </p:nvSpPr>
        <p:spPr bwMode="auto">
          <a:xfrm>
            <a:off x="8264525" y="5830887"/>
            <a:ext cx="1524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7" name="Line 27"/>
          <p:cNvSpPr>
            <a:spLocks noChangeShapeType="1"/>
          </p:cNvSpPr>
          <p:nvPr/>
        </p:nvSpPr>
        <p:spPr bwMode="auto">
          <a:xfrm>
            <a:off x="8340725" y="5907087"/>
            <a:ext cx="1588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8" name="Line 28"/>
          <p:cNvSpPr>
            <a:spLocks noChangeShapeType="1"/>
          </p:cNvSpPr>
          <p:nvPr/>
        </p:nvSpPr>
        <p:spPr bwMode="auto">
          <a:xfrm>
            <a:off x="7807325" y="5602287"/>
            <a:ext cx="5334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9" name="Line 29"/>
          <p:cNvSpPr>
            <a:spLocks noChangeShapeType="1"/>
          </p:cNvSpPr>
          <p:nvPr/>
        </p:nvSpPr>
        <p:spPr bwMode="auto">
          <a:xfrm>
            <a:off x="8340725" y="5602287"/>
            <a:ext cx="1588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0" name="Line 30"/>
          <p:cNvSpPr>
            <a:spLocks noChangeShapeType="1"/>
          </p:cNvSpPr>
          <p:nvPr/>
        </p:nvSpPr>
        <p:spPr bwMode="auto">
          <a:xfrm>
            <a:off x="8340725" y="5907087"/>
            <a:ext cx="1588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1" name="Line 31"/>
          <p:cNvSpPr>
            <a:spLocks noChangeShapeType="1"/>
          </p:cNvSpPr>
          <p:nvPr/>
        </p:nvSpPr>
        <p:spPr bwMode="auto">
          <a:xfrm>
            <a:off x="8264525" y="5907087"/>
            <a:ext cx="1524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2" name="Line 32"/>
          <p:cNvSpPr>
            <a:spLocks noChangeShapeType="1"/>
          </p:cNvSpPr>
          <p:nvPr/>
        </p:nvSpPr>
        <p:spPr bwMode="auto">
          <a:xfrm>
            <a:off x="5278438" y="3913187"/>
            <a:ext cx="1846262" cy="47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73" name="Rectangle 33"/>
          <p:cNvSpPr>
            <a:spLocks/>
          </p:cNvSpPr>
          <p:nvPr/>
        </p:nvSpPr>
        <p:spPr bwMode="auto">
          <a:xfrm>
            <a:off x="365125" y="3881438"/>
            <a:ext cx="5448300" cy="1930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8"/>
            <a:r>
              <a:rPr lang="en-US" sz="16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Integer t = new Integer(24);</a:t>
            </a:r>
          </a:p>
          <a:p>
            <a:pPr marL="39688"/>
            <a:r>
              <a:rPr lang="en-US" sz="16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Integer s = new Integer(-7);</a:t>
            </a:r>
          </a:p>
          <a:p>
            <a:pPr marL="39688"/>
            <a:r>
              <a:rPr lang="en-US" sz="16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Integer e = new Integer(87);</a:t>
            </a:r>
          </a:p>
          <a:p>
            <a:pPr marL="39688"/>
            <a:endParaRPr lang="en-US" sz="1600" b="1">
              <a:solidFill>
                <a:srgbClr val="009900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marL="39688"/>
            <a:r>
              <a:rPr lang="en-US" sz="16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ListCell&lt;Integer&gt; p =</a:t>
            </a:r>
          </a:p>
          <a:p>
            <a:pPr marL="39688"/>
            <a:r>
              <a:rPr lang="en-US" sz="16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   new ListCell&lt;Integer&gt;(t,</a:t>
            </a:r>
          </a:p>
          <a:p>
            <a:pPr marL="39688"/>
            <a:r>
              <a:rPr lang="en-US" sz="16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      new ListCell&lt;Integer&gt;(s,</a:t>
            </a:r>
          </a:p>
          <a:p>
            <a:pPr marL="39688"/>
            <a:r>
              <a:rPr lang="en-US" sz="16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         new ListCell&lt;Integer&gt;(e, null)));</a:t>
            </a:r>
          </a:p>
        </p:txBody>
      </p:sp>
      <p:sp>
        <p:nvSpPr>
          <p:cNvPr id="10274" name="Rectangle 34"/>
          <p:cNvSpPr>
            <a:spLocks/>
          </p:cNvSpPr>
          <p:nvPr/>
        </p:nvSpPr>
        <p:spPr bwMode="auto">
          <a:xfrm>
            <a:off x="3844925" y="3759200"/>
            <a:ext cx="2809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p</a:t>
            </a:r>
          </a:p>
        </p:txBody>
      </p:sp>
      <p:sp>
        <p:nvSpPr>
          <p:cNvPr id="10275" name="Rectangle 35"/>
          <p:cNvSpPr>
            <a:spLocks/>
          </p:cNvSpPr>
          <p:nvPr/>
        </p:nvSpPr>
        <p:spPr bwMode="auto">
          <a:xfrm>
            <a:off x="4064000" y="3759200"/>
            <a:ext cx="9667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ListCell:</a:t>
            </a:r>
          </a:p>
        </p:txBody>
      </p:sp>
      <p:sp>
        <p:nvSpPr>
          <p:cNvPr id="10276" name="Rectangle 36"/>
          <p:cNvSpPr>
            <a:spLocks/>
          </p:cNvSpPr>
          <p:nvPr/>
        </p:nvSpPr>
        <p:spPr bwMode="auto">
          <a:xfrm>
            <a:off x="4127500" y="3797300"/>
            <a:ext cx="1727200" cy="2682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277" name="Line 37"/>
          <p:cNvSpPr>
            <a:spLocks noChangeShapeType="1"/>
          </p:cNvSpPr>
          <p:nvPr/>
        </p:nvSpPr>
        <p:spPr bwMode="auto">
          <a:xfrm>
            <a:off x="4989513" y="3797300"/>
            <a:ext cx="1587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8" name="Rectangle 38"/>
          <p:cNvSpPr>
            <a:spLocks/>
          </p:cNvSpPr>
          <p:nvPr/>
        </p:nvSpPr>
        <p:spPr bwMode="auto">
          <a:xfrm>
            <a:off x="3954463" y="1682750"/>
            <a:ext cx="268287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c</a:t>
            </a:r>
          </a:p>
        </p:txBody>
      </p:sp>
      <p:sp>
        <p:nvSpPr>
          <p:cNvPr id="10279" name="Rectangle 39"/>
          <p:cNvSpPr>
            <a:spLocks/>
          </p:cNvSpPr>
          <p:nvPr/>
        </p:nvSpPr>
        <p:spPr bwMode="auto">
          <a:xfrm>
            <a:off x="4173538" y="1682750"/>
            <a:ext cx="966787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ListCell:</a:t>
            </a:r>
          </a:p>
        </p:txBody>
      </p:sp>
      <p:sp>
        <p:nvSpPr>
          <p:cNvPr id="10280" name="Rectangle 40"/>
          <p:cNvSpPr>
            <a:spLocks/>
          </p:cNvSpPr>
          <p:nvPr/>
        </p:nvSpPr>
        <p:spPr bwMode="auto">
          <a:xfrm>
            <a:off x="4237038" y="1720850"/>
            <a:ext cx="1727200" cy="2682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281" name="Line 41"/>
          <p:cNvSpPr>
            <a:spLocks noChangeShapeType="1"/>
          </p:cNvSpPr>
          <p:nvPr/>
        </p:nvSpPr>
        <p:spPr bwMode="auto">
          <a:xfrm>
            <a:off x="5099050" y="1720850"/>
            <a:ext cx="1588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82" name="Rectangle 42"/>
          <p:cNvSpPr>
            <a:spLocks/>
          </p:cNvSpPr>
          <p:nvPr/>
        </p:nvSpPr>
        <p:spPr bwMode="auto">
          <a:xfrm>
            <a:off x="6740525" y="1558925"/>
            <a:ext cx="2009775" cy="49180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Building a Linked List (cont’d)</a:t>
            </a:r>
          </a:p>
        </p:txBody>
      </p:sp>
      <p:sp>
        <p:nvSpPr>
          <p:cNvPr id="32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FD6195CC-ACF6-4458-8430-E810178A873F}" type="slidenum">
              <a:rPr lang="en-US"/>
              <a:pPr/>
              <a:t>8</a:t>
            </a:fld>
            <a:endParaRPr lang="en-US"/>
          </a:p>
        </p:txBody>
      </p:sp>
      <p:sp>
        <p:nvSpPr>
          <p:cNvPr id="12290" name="Rectangle 2"/>
          <p:cNvSpPr>
            <a:spLocks/>
          </p:cNvSpPr>
          <p:nvPr/>
        </p:nvSpPr>
        <p:spPr bwMode="auto">
          <a:xfrm>
            <a:off x="7243763" y="2260600"/>
            <a:ext cx="407987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24</a:t>
            </a:r>
          </a:p>
        </p:txBody>
      </p:sp>
      <p:sp>
        <p:nvSpPr>
          <p:cNvPr id="12291" name="Rectangle 3"/>
          <p:cNvSpPr>
            <a:spLocks/>
          </p:cNvSpPr>
          <p:nvPr/>
        </p:nvSpPr>
        <p:spPr bwMode="auto">
          <a:xfrm>
            <a:off x="8081963" y="2717800"/>
            <a:ext cx="357187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-7</a:t>
            </a:r>
          </a:p>
        </p:txBody>
      </p:sp>
      <p:sp>
        <p:nvSpPr>
          <p:cNvPr id="12292" name="Rectangle 4"/>
          <p:cNvSpPr>
            <a:spLocks/>
          </p:cNvSpPr>
          <p:nvPr/>
        </p:nvSpPr>
        <p:spPr bwMode="auto">
          <a:xfrm>
            <a:off x="7700963" y="3556000"/>
            <a:ext cx="407987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87</a:t>
            </a:r>
          </a:p>
        </p:txBody>
      </p:sp>
      <p:sp>
        <p:nvSpPr>
          <p:cNvPr id="12293" name="AutoShape 5"/>
          <p:cNvSpPr>
            <a:spLocks/>
          </p:cNvSpPr>
          <p:nvPr/>
        </p:nvSpPr>
        <p:spPr bwMode="auto">
          <a:xfrm>
            <a:off x="7259638" y="2295525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7259638" y="2600325"/>
            <a:ext cx="3810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5" name="AutoShape 7"/>
          <p:cNvSpPr>
            <a:spLocks/>
          </p:cNvSpPr>
          <p:nvPr/>
        </p:nvSpPr>
        <p:spPr bwMode="auto">
          <a:xfrm>
            <a:off x="8097838" y="2719388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8097838" y="3024188"/>
            <a:ext cx="3810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7" name="AutoShape 9"/>
          <p:cNvSpPr>
            <a:spLocks/>
          </p:cNvSpPr>
          <p:nvPr/>
        </p:nvSpPr>
        <p:spPr bwMode="auto">
          <a:xfrm>
            <a:off x="7735888" y="3590925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>
            <a:off x="7735888" y="3895725"/>
            <a:ext cx="3810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>
            <a:off x="7412038" y="2676525"/>
            <a:ext cx="6858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7945438" y="3133725"/>
            <a:ext cx="304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8288338" y="4148138"/>
            <a:ext cx="3048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>
            <a:off x="8364538" y="4224338"/>
            <a:ext cx="1524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>
            <a:off x="8440738" y="4300538"/>
            <a:ext cx="1587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>
            <a:off x="7907338" y="3995738"/>
            <a:ext cx="5334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>
            <a:off x="8440738" y="3995738"/>
            <a:ext cx="1587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>
            <a:off x="8440738" y="4300538"/>
            <a:ext cx="1587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>
            <a:off x="8364538" y="4300538"/>
            <a:ext cx="1524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8" name="Rectangle 20"/>
          <p:cNvSpPr>
            <a:spLocks/>
          </p:cNvSpPr>
          <p:nvPr/>
        </p:nvSpPr>
        <p:spPr bwMode="auto">
          <a:xfrm>
            <a:off x="622300" y="1819275"/>
            <a:ext cx="4422775" cy="284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600" b="1">
                <a:solidFill>
                  <a:srgbClr val="0033CC"/>
                </a:solidFill>
                <a:latin typeface="Courier New" charset="0"/>
                <a:cs typeface="Courier New" charset="0"/>
                <a:sym typeface="Courier New" charset="0"/>
              </a:rPr>
              <a:t>Integer t = new Integer(24); </a:t>
            </a:r>
          </a:p>
          <a:p>
            <a:pPr marL="39688"/>
            <a:r>
              <a:rPr lang="en-US" sz="1600" b="1">
                <a:solidFill>
                  <a:srgbClr val="0033CC"/>
                </a:solidFill>
                <a:latin typeface="Courier New" charset="0"/>
                <a:cs typeface="Courier New" charset="0"/>
                <a:sym typeface="Courier New" charset="0"/>
              </a:rPr>
              <a:t>Integer s = new Integer(-7);</a:t>
            </a:r>
          </a:p>
          <a:p>
            <a:pPr marL="39688"/>
            <a:r>
              <a:rPr lang="en-US" sz="1600" b="1">
                <a:solidFill>
                  <a:srgbClr val="0033CC"/>
                </a:solidFill>
                <a:latin typeface="Courier New" charset="0"/>
                <a:cs typeface="Courier New" charset="0"/>
                <a:sym typeface="Courier New" charset="0"/>
              </a:rPr>
              <a:t>Integer e = new Integer(87);</a:t>
            </a:r>
          </a:p>
          <a:p>
            <a:pPr marL="39688"/>
            <a:r>
              <a:rPr lang="en-US" sz="1600" b="1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//Can also use "autoboxing"</a:t>
            </a:r>
          </a:p>
          <a:p>
            <a:pPr marL="39688"/>
            <a:endParaRPr lang="en-US" sz="1600" b="1">
              <a:solidFill>
                <a:srgbClr val="0033CC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marL="39688"/>
            <a:endParaRPr lang="en-US" sz="1600" b="1">
              <a:solidFill>
                <a:srgbClr val="0033CC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marL="39688"/>
            <a:endParaRPr lang="en-US" sz="1600" b="1">
              <a:solidFill>
                <a:srgbClr val="0033CC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marL="39688"/>
            <a:endParaRPr lang="en-US" sz="1600" b="1">
              <a:solidFill>
                <a:srgbClr val="0033CC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marL="39688"/>
            <a:r>
              <a:rPr lang="en-US" sz="1600" b="1">
                <a:solidFill>
                  <a:srgbClr val="0033CC"/>
                </a:solidFill>
                <a:latin typeface="Courier New" charset="0"/>
                <a:cs typeface="Courier New" charset="0"/>
                <a:sym typeface="Courier New" charset="0"/>
              </a:rPr>
              <a:t>ListCell&lt;Integer&gt; p</a:t>
            </a:r>
          </a:p>
          <a:p>
            <a:pPr marL="39688"/>
            <a:r>
              <a:rPr lang="en-US" sz="1600" b="1">
                <a:solidFill>
                  <a:srgbClr val="0033CC"/>
                </a:solidFill>
                <a:latin typeface="Courier New" charset="0"/>
                <a:cs typeface="Courier New" charset="0"/>
                <a:sym typeface="Courier New" charset="0"/>
              </a:rPr>
              <a:t>  = new ListCell&lt;Integer&gt;(e, null);</a:t>
            </a:r>
          </a:p>
          <a:p>
            <a:pPr marL="39688"/>
            <a:r>
              <a:rPr lang="en-US" sz="1600" b="1">
                <a:solidFill>
                  <a:srgbClr val="0033CC"/>
                </a:solidFill>
                <a:latin typeface="Courier New" charset="0"/>
                <a:cs typeface="Courier New" charset="0"/>
                <a:sym typeface="Courier New" charset="0"/>
              </a:rPr>
              <a:t>p = new ListCell&lt;Integer&gt;(s, p);</a:t>
            </a:r>
          </a:p>
          <a:p>
            <a:pPr marL="39688"/>
            <a:r>
              <a:rPr lang="en-US" sz="1600" b="1">
                <a:solidFill>
                  <a:srgbClr val="0033CC"/>
                </a:solidFill>
                <a:latin typeface="Courier New" charset="0"/>
                <a:cs typeface="Courier New" charset="0"/>
                <a:sym typeface="Courier New" charset="0"/>
              </a:rPr>
              <a:t>p = new ListCell&lt;Integer&gt;(t, p);</a:t>
            </a:r>
          </a:p>
        </p:txBody>
      </p:sp>
      <p:sp>
        <p:nvSpPr>
          <p:cNvPr id="12309" name="Rectangle 21"/>
          <p:cNvSpPr>
            <a:spLocks/>
          </p:cNvSpPr>
          <p:nvPr/>
        </p:nvSpPr>
        <p:spPr bwMode="auto">
          <a:xfrm>
            <a:off x="4068763" y="2843213"/>
            <a:ext cx="280987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p</a:t>
            </a:r>
          </a:p>
        </p:txBody>
      </p:sp>
      <p:sp>
        <p:nvSpPr>
          <p:cNvPr id="12310" name="Rectangle 22"/>
          <p:cNvSpPr>
            <a:spLocks/>
          </p:cNvSpPr>
          <p:nvPr/>
        </p:nvSpPr>
        <p:spPr bwMode="auto">
          <a:xfrm>
            <a:off x="4287838" y="2843213"/>
            <a:ext cx="966787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ListCell:</a:t>
            </a:r>
          </a:p>
        </p:txBody>
      </p:sp>
      <p:sp>
        <p:nvSpPr>
          <p:cNvPr id="12311" name="Rectangle 23"/>
          <p:cNvSpPr>
            <a:spLocks/>
          </p:cNvSpPr>
          <p:nvPr/>
        </p:nvSpPr>
        <p:spPr bwMode="auto">
          <a:xfrm>
            <a:off x="4332288" y="2890838"/>
            <a:ext cx="1243012" cy="2682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12" name="Line 24"/>
          <p:cNvSpPr>
            <a:spLocks noChangeShapeType="1"/>
          </p:cNvSpPr>
          <p:nvPr/>
        </p:nvSpPr>
        <p:spPr bwMode="auto">
          <a:xfrm>
            <a:off x="5213350" y="2881313"/>
            <a:ext cx="1588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13" name="Rectangle 25"/>
          <p:cNvSpPr>
            <a:spLocks/>
          </p:cNvSpPr>
          <p:nvPr/>
        </p:nvSpPr>
        <p:spPr bwMode="auto">
          <a:xfrm>
            <a:off x="6954838" y="1801813"/>
            <a:ext cx="1966912" cy="27701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14" name="Line 26"/>
          <p:cNvSpPr>
            <a:spLocks noChangeShapeType="1"/>
          </p:cNvSpPr>
          <p:nvPr/>
        </p:nvSpPr>
        <p:spPr bwMode="auto">
          <a:xfrm>
            <a:off x="5430838" y="3006725"/>
            <a:ext cx="2300287" cy="6778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15" name="Line 27"/>
          <p:cNvSpPr>
            <a:spLocks noChangeShapeType="1"/>
          </p:cNvSpPr>
          <p:nvPr/>
        </p:nvSpPr>
        <p:spPr bwMode="auto">
          <a:xfrm rot="10800000" flipH="1">
            <a:off x="5445125" y="2947988"/>
            <a:ext cx="2633663" cy="73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16" name="Line 28"/>
          <p:cNvSpPr>
            <a:spLocks noChangeShapeType="1"/>
          </p:cNvSpPr>
          <p:nvPr/>
        </p:nvSpPr>
        <p:spPr bwMode="auto">
          <a:xfrm rot="10800000" flipH="1">
            <a:off x="5445125" y="2471738"/>
            <a:ext cx="1797050" cy="539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17" name="Rectangle 29"/>
          <p:cNvSpPr>
            <a:spLocks/>
          </p:cNvSpPr>
          <p:nvPr/>
        </p:nvSpPr>
        <p:spPr bwMode="auto">
          <a:xfrm>
            <a:off x="600075" y="1414463"/>
            <a:ext cx="1489075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Another way:</a:t>
            </a:r>
          </a:p>
        </p:txBody>
      </p:sp>
      <p:sp>
        <p:nvSpPr>
          <p:cNvPr id="12318" name="Rectangle 30"/>
          <p:cNvSpPr>
            <a:spLocks/>
          </p:cNvSpPr>
          <p:nvPr/>
        </p:nvSpPr>
        <p:spPr bwMode="auto">
          <a:xfrm>
            <a:off x="614363" y="5373688"/>
            <a:ext cx="6810375" cy="83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>
                <a:solidFill>
                  <a:srgbClr val="FF0000"/>
                </a:solidFill>
                <a:latin typeface="Arial" charset="0"/>
                <a:cs typeface="Arial" charset="0"/>
                <a:sym typeface="Arial" charset="0"/>
              </a:rPr>
              <a:t>Note: </a:t>
            </a:r>
            <a:r>
              <a:rPr lang="en-US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p = new ListCell&lt;Integer&gt;(s,p);</a:t>
            </a:r>
            <a:r>
              <a:rPr lang="en-US">
                <a:solidFill>
                  <a:srgbClr val="FF0000"/>
                </a:solidFill>
                <a:latin typeface="Arial" charset="0"/>
                <a:sym typeface="Arial" charset="0"/>
              </a:rPr>
              <a:t/>
            </a:r>
            <a:br>
              <a:rPr lang="en-US">
                <a:solidFill>
                  <a:srgbClr val="FF0000"/>
                </a:solidFill>
                <a:latin typeface="Arial" charset="0"/>
                <a:sym typeface="Arial" charset="0"/>
              </a:rPr>
            </a:br>
            <a:r>
              <a:rPr lang="en-US">
                <a:solidFill>
                  <a:srgbClr val="FF0000"/>
                </a:solidFill>
                <a:latin typeface="Arial" charset="0"/>
                <a:sym typeface="Arial" charset="0"/>
              </a:rPr>
              <a:t>does </a:t>
            </a:r>
            <a:r>
              <a:rPr lang="en-US" i="1">
                <a:solidFill>
                  <a:srgbClr val="FF0000"/>
                </a:solidFill>
                <a:latin typeface="Arial" charset="0"/>
                <a:cs typeface="Arial" charset="0"/>
                <a:sym typeface="Arial" charset="0"/>
              </a:rPr>
              <a:t>not </a:t>
            </a:r>
            <a:r>
              <a:rPr lang="en-US">
                <a:solidFill>
                  <a:srgbClr val="FF0000"/>
                </a:solidFill>
                <a:latin typeface="Arial" charset="0"/>
                <a:cs typeface="Arial" charset="0"/>
                <a:sym typeface="Arial" charset="0"/>
              </a:rPr>
              <a:t>create a circular list!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1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2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3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4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5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6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7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8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1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2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1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2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  <p:bldP spid="12291" grpId="0" autoUpdateAnimBg="0"/>
      <p:bldP spid="12292" grpId="0" autoUpdateAnimBg="0"/>
      <p:bldP spid="12293" grpId="0" animBg="1"/>
      <p:bldP spid="12294" grpId="0" animBg="1"/>
      <p:bldP spid="12295" grpId="0" animBg="1"/>
      <p:bldP spid="12296" grpId="0" animBg="1"/>
      <p:bldP spid="12297" grpId="0" animBg="1"/>
      <p:bldP spid="12298" grpId="0" animBg="1"/>
      <p:bldP spid="12299" grpId="0" animBg="1"/>
      <p:bldP spid="12300" grpId="0" animBg="1"/>
      <p:bldP spid="12301" grpId="0" animBg="1"/>
      <p:bldP spid="12302" grpId="0" animBg="1"/>
      <p:bldP spid="12303" grpId="0" animBg="1"/>
      <p:bldP spid="12304" grpId="0" animBg="1"/>
      <p:bldP spid="12305" grpId="0" animBg="1"/>
      <p:bldP spid="12306" grpId="0" animBg="1"/>
      <p:bldP spid="12307" grpId="0" animBg="1"/>
      <p:bldP spid="12314" grpId="0" animBg="1"/>
      <p:bldP spid="12315" grpId="0" animBg="1"/>
      <p:bldP spid="123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Accessing List Elements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 fontScale="92500" lnSpcReduction="20000"/>
          </a:bodyPr>
          <a:lstStyle/>
          <a:p>
            <a:r>
              <a:rPr lang="en-US"/>
              <a:t>Linked Lists are </a:t>
            </a:r>
            <a:r>
              <a:rPr lang="en-US" i="1"/>
              <a:t>sequential-access</a:t>
            </a:r>
            <a:r>
              <a:rPr lang="en-US"/>
              <a:t> data structures.</a:t>
            </a:r>
          </a:p>
          <a:p>
            <a:pPr marL="728663" lvl="1"/>
            <a:r>
              <a:rPr lang="en-US" sz="1800"/>
              <a:t>To access contents of cell n in sequence, you must access cells 0 ... n-1 </a:t>
            </a:r>
          </a:p>
          <a:p>
            <a:r>
              <a:rPr lang="en-US"/>
              <a:t>Accessing data in first cell: </a:t>
            </a:r>
            <a:r>
              <a:rPr lang="en-US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p.getDatum()</a:t>
            </a:r>
            <a:r>
              <a:rPr lang="en-US"/>
              <a:t> </a:t>
            </a:r>
          </a:p>
          <a:p>
            <a:r>
              <a:rPr lang="en-US"/>
              <a:t>Accessing data in second cell: </a:t>
            </a:r>
            <a:r>
              <a:rPr lang="en-US" sz="18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p.getNext().getDatum()</a:t>
            </a:r>
            <a:endParaRPr lang="en-US" sz="1800" b="1">
              <a:solidFill>
                <a:srgbClr val="009900"/>
              </a:solidFill>
              <a:latin typeface="Courier New" charset="0"/>
              <a:sym typeface="Courier New" charset="0"/>
            </a:endParaRPr>
          </a:p>
          <a:p>
            <a:r>
              <a:rPr lang="en-US"/>
              <a:t>Accessing </a:t>
            </a:r>
            <a:r>
              <a:rPr lang="en-US" b="1">
                <a:latin typeface="Courier New" charset="0"/>
                <a:cs typeface="Courier New" charset="0"/>
                <a:sym typeface="Courier New" charset="0"/>
              </a:rPr>
              <a:t>next</a:t>
            </a:r>
            <a:r>
              <a:rPr lang="en-US"/>
              <a:t> field in second cell: </a:t>
            </a:r>
            <a:r>
              <a:rPr lang="en-US" sz="18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p.getNext().getNext()</a:t>
            </a:r>
            <a:endParaRPr lang="en-US" sz="1800" b="1">
              <a:solidFill>
                <a:srgbClr val="009900"/>
              </a:solidFill>
              <a:latin typeface="Courier New" charset="0"/>
              <a:sym typeface="Courier New" charset="0"/>
            </a:endParaRPr>
          </a:p>
        </p:txBody>
      </p:sp>
      <p:sp>
        <p:nvSpPr>
          <p:cNvPr id="29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32C8599A-8692-4CDD-852F-84F620611B2E}" type="slidenum">
              <a:rPr lang="en-US"/>
              <a:pPr/>
              <a:t>9</a:t>
            </a:fld>
            <a:endParaRPr lang="en-US"/>
          </a:p>
        </p:txBody>
      </p:sp>
      <p:sp>
        <p:nvSpPr>
          <p:cNvPr id="13315" name="Rectangle 3"/>
          <p:cNvSpPr>
            <a:spLocks/>
          </p:cNvSpPr>
          <p:nvPr/>
        </p:nvSpPr>
        <p:spPr bwMode="auto">
          <a:xfrm>
            <a:off x="4244975" y="1528763"/>
            <a:ext cx="4432300" cy="4610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sz="200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sz="200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sz="200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sz="200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sz="200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200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Writing to fields </a:t>
            </a:r>
            <a:br>
              <a:rPr lang="en-US" sz="200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</a:br>
            <a:r>
              <a:rPr lang="en-US" sz="200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in cells can be</a:t>
            </a:r>
            <a:br>
              <a:rPr lang="en-US" sz="200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</a:br>
            <a:r>
              <a:rPr lang="en-US" sz="200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done the same way</a:t>
            </a:r>
          </a:p>
          <a:p>
            <a:pPr marL="269875" indent="-230188"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Update data in first cell:</a:t>
            </a:r>
            <a:br>
              <a:rPr lang="en-US" sz="180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</a:br>
            <a:r>
              <a:rPr lang="en-US" sz="16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p.setDatum(new Integer(53));</a:t>
            </a:r>
          </a:p>
          <a:p>
            <a:pPr marL="269875" indent="-230188"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Update data in second cell: </a:t>
            </a:r>
            <a:r>
              <a:rPr lang="en-US" sz="16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p.getNext().setDatum(new Integer(53));</a:t>
            </a:r>
          </a:p>
          <a:p>
            <a:pPr marL="269875" indent="-230188"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Chop off third cell: </a:t>
            </a:r>
            <a:r>
              <a:rPr lang="en-US" sz="16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p.getNext().setNext(null);</a:t>
            </a:r>
          </a:p>
        </p:txBody>
      </p:sp>
      <p:sp>
        <p:nvSpPr>
          <p:cNvPr id="13316" name="Rectangle 4"/>
          <p:cNvSpPr>
            <a:spLocks/>
          </p:cNvSpPr>
          <p:nvPr/>
        </p:nvSpPr>
        <p:spPr bwMode="auto">
          <a:xfrm>
            <a:off x="7194550" y="1411288"/>
            <a:ext cx="4079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24</a:t>
            </a:r>
          </a:p>
        </p:txBody>
      </p:sp>
      <p:sp>
        <p:nvSpPr>
          <p:cNvPr id="13317" name="Rectangle 5"/>
          <p:cNvSpPr>
            <a:spLocks/>
          </p:cNvSpPr>
          <p:nvPr/>
        </p:nvSpPr>
        <p:spPr bwMode="auto">
          <a:xfrm>
            <a:off x="8032750" y="1868488"/>
            <a:ext cx="3571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-7</a:t>
            </a:r>
          </a:p>
        </p:txBody>
      </p:sp>
      <p:sp>
        <p:nvSpPr>
          <p:cNvPr id="13318" name="Rectangle 6"/>
          <p:cNvSpPr>
            <a:spLocks/>
          </p:cNvSpPr>
          <p:nvPr/>
        </p:nvSpPr>
        <p:spPr bwMode="auto">
          <a:xfrm>
            <a:off x="7651750" y="2706688"/>
            <a:ext cx="4079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87</a:t>
            </a:r>
          </a:p>
        </p:txBody>
      </p:sp>
      <p:sp>
        <p:nvSpPr>
          <p:cNvPr id="13319" name="AutoShape 7"/>
          <p:cNvSpPr>
            <a:spLocks/>
          </p:cNvSpPr>
          <p:nvPr/>
        </p:nvSpPr>
        <p:spPr bwMode="auto">
          <a:xfrm>
            <a:off x="7210425" y="1446213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7210425" y="1751013"/>
            <a:ext cx="3810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1" name="AutoShape 9"/>
          <p:cNvSpPr>
            <a:spLocks/>
          </p:cNvSpPr>
          <p:nvPr/>
        </p:nvSpPr>
        <p:spPr bwMode="auto">
          <a:xfrm>
            <a:off x="8048625" y="1870075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8048625" y="2174875"/>
            <a:ext cx="3810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3" name="AutoShape 11"/>
          <p:cNvSpPr>
            <a:spLocks/>
          </p:cNvSpPr>
          <p:nvPr/>
        </p:nvSpPr>
        <p:spPr bwMode="auto">
          <a:xfrm>
            <a:off x="7686675" y="2741613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>
            <a:off x="7686675" y="3046413"/>
            <a:ext cx="3810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>
            <a:off x="7362825" y="1827213"/>
            <a:ext cx="6858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H="1">
            <a:off x="7896225" y="2284413"/>
            <a:ext cx="304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>
            <a:off x="8239125" y="3298825"/>
            <a:ext cx="3048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>
            <a:off x="8315325" y="3375025"/>
            <a:ext cx="1524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>
            <a:off x="8391525" y="3451225"/>
            <a:ext cx="1588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>
            <a:off x="7858125" y="3146425"/>
            <a:ext cx="5334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>
            <a:off x="8391525" y="3146425"/>
            <a:ext cx="1588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>
            <a:off x="8391525" y="3451225"/>
            <a:ext cx="1588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>
            <a:off x="8315325" y="3451225"/>
            <a:ext cx="1524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>
            <a:off x="5759450" y="1476375"/>
            <a:ext cx="1416050" cy="28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35" name="Rectangle 23"/>
          <p:cNvSpPr>
            <a:spLocks/>
          </p:cNvSpPr>
          <p:nvPr/>
        </p:nvSpPr>
        <p:spPr bwMode="auto">
          <a:xfrm>
            <a:off x="4391025" y="1303338"/>
            <a:ext cx="2809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p</a:t>
            </a:r>
          </a:p>
        </p:txBody>
      </p:sp>
      <p:sp>
        <p:nvSpPr>
          <p:cNvPr id="13336" name="Rectangle 24"/>
          <p:cNvSpPr>
            <a:spLocks/>
          </p:cNvSpPr>
          <p:nvPr/>
        </p:nvSpPr>
        <p:spPr bwMode="auto">
          <a:xfrm>
            <a:off x="4610100" y="1303338"/>
            <a:ext cx="9667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ListCell:</a:t>
            </a:r>
          </a:p>
        </p:txBody>
      </p:sp>
      <p:sp>
        <p:nvSpPr>
          <p:cNvPr id="13337" name="Rectangle 25"/>
          <p:cNvSpPr>
            <a:spLocks/>
          </p:cNvSpPr>
          <p:nvPr/>
        </p:nvSpPr>
        <p:spPr bwMode="auto">
          <a:xfrm>
            <a:off x="4673600" y="1341438"/>
            <a:ext cx="1243013" cy="2682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3338" name="Line 26"/>
          <p:cNvSpPr>
            <a:spLocks noChangeShapeType="1"/>
          </p:cNvSpPr>
          <p:nvPr/>
        </p:nvSpPr>
        <p:spPr bwMode="auto">
          <a:xfrm>
            <a:off x="5535613" y="1341438"/>
            <a:ext cx="1587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9" name="Rectangle 27"/>
          <p:cNvSpPr>
            <a:spLocks/>
          </p:cNvSpPr>
          <p:nvPr/>
        </p:nvSpPr>
        <p:spPr bwMode="auto">
          <a:xfrm>
            <a:off x="6791325" y="1131888"/>
            <a:ext cx="2009775" cy="26320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Pages>0</Pages>
  <Words>1642</Words>
  <Characters>0</Characters>
  <Application>Microsoft Office PowerPoint</Application>
  <PresentationFormat>On-screen Show (4:3)</PresentationFormat>
  <Lines>0</Lines>
  <Paragraphs>374</Paragraphs>
  <Slides>24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Median</vt:lpstr>
      <vt:lpstr>Lists &amp; Trees</vt:lpstr>
      <vt:lpstr>List Overview</vt:lpstr>
      <vt:lpstr>A Simple List Interface</vt:lpstr>
      <vt:lpstr>List Data Structures</vt:lpstr>
      <vt:lpstr>List Terminology</vt:lpstr>
      <vt:lpstr>Class ListCell</vt:lpstr>
      <vt:lpstr>Building a Linked List</vt:lpstr>
      <vt:lpstr>Building a Linked List (cont’d)</vt:lpstr>
      <vt:lpstr>Accessing List Elements</vt:lpstr>
      <vt:lpstr>Access Example: Linear Search</vt:lpstr>
      <vt:lpstr>Recursion on Lists</vt:lpstr>
      <vt:lpstr>Recursive Search</vt:lpstr>
      <vt:lpstr>Recursive Search</vt:lpstr>
      <vt:lpstr>Reversing a List</vt:lpstr>
      <vt:lpstr>Recursive Reverse</vt:lpstr>
      <vt:lpstr>List with Header</vt:lpstr>
      <vt:lpstr>Variations on List with Header</vt:lpstr>
      <vt:lpstr>Special Cases to Worry About</vt:lpstr>
      <vt:lpstr>Example: Delete from a List</vt:lpstr>
      <vt:lpstr>Iterative Delete</vt:lpstr>
      <vt:lpstr>Iterative Code for Delete</vt:lpstr>
      <vt:lpstr>Doubly-Linked Lists</vt:lpstr>
      <vt:lpstr>Doubly-Linked vs Singly-Linked</vt:lpstr>
      <vt:lpstr>Java ArrayList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CS211</dc:title>
  <dc:creator>chew</dc:creator>
  <cp:lastModifiedBy>ken</cp:lastModifiedBy>
  <cp:revision>3</cp:revision>
  <dcterms:modified xsi:type="dcterms:W3CDTF">2009-09-22T12:38:59Z</dcterms:modified>
</cp:coreProperties>
</file>