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08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A89092C-4F8F-4C5C-B6B1-682D9F7513E1}" type="datetimeFigureOut">
              <a:rPr lang="en-US" smtClean="0"/>
              <a:t>8/27/2009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F7FCB9A-9E1A-45F7-8069-00E0BA6501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93746A92-2587-4FAB-85F8-A44A91DC3CA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08F7C-E35A-4B9F-9D8C-14B99C261637}" type="slidenum">
              <a:rPr lang="en-US"/>
              <a:pPr/>
              <a:t>6</a:t>
            </a:fld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pPr marL="41954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Sad, but true</a:t>
            </a:r>
          </a:p>
          <a:p>
            <a:pPr marL="41954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Although the girls aren’t that interesting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8/27/2009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1D8BF5-2253-45DA-9A8D-003781E4F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34B9-6AFC-412C-95BB-6D0C899C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8/27/2009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0A0770-378F-4068-91AF-15B16220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77090D-FD0B-4089-9E6D-697387D6EA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8/27/2009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E25738D-5B5D-4D2B-B901-CAC1BD3E5B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8/27/2009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D846F3-87B3-464C-B2EE-A990EDAEC1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8/27/2009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F61E2B-FDBA-4F4A-9707-B3FB6F48C0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3B9BCE-93D2-45E6-86A9-310AF39BC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3E7D87-47C3-4941-81C7-74E6DEAF5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18A9C-139A-400A-8D4B-9FEB8743C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8/27/2009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25CCF66-75A5-47B0-A16A-1007474687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8/27/2009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8252E8-FB35-402E-B4D7-54F75EF62B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4254500" cy="467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 rIns="132080"/>
          <a:lstStyle/>
          <a:p>
            <a:r>
              <a:rPr lang="en-US"/>
              <a:t>Grammars &amp; Parsing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 dirty="0"/>
              <a:t>Lecture 7</a:t>
            </a:r>
          </a:p>
          <a:p>
            <a:r>
              <a:rPr lang="en-US" dirty="0"/>
              <a:t>CS2110 – Fall </a:t>
            </a:r>
            <a:r>
              <a:rPr lang="en-US" dirty="0" smtClean="0"/>
              <a:t>2009</a:t>
            </a:r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Parsing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A5353F-73C0-49A8-A5DC-C7B49EF3BFEA}" type="slidenum">
              <a:rPr lang="en-US"/>
              <a:pPr/>
              <a:t>10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495800"/>
          </a:xfrm>
          <a:ln/>
        </p:spPr>
        <p:txBody>
          <a:bodyPr rIns="132080">
            <a:normAutofit lnSpcReduction="10000"/>
          </a:bodyPr>
          <a:lstStyle/>
          <a:p>
            <a:r>
              <a:rPr lang="en-US" dirty="0"/>
              <a:t>Grammars can be used in two ways</a:t>
            </a:r>
          </a:p>
          <a:p>
            <a:pPr marL="728663" lvl="1"/>
            <a:r>
              <a:rPr lang="en-US" sz="1800" dirty="0"/>
              <a:t>A grammar defines a </a:t>
            </a:r>
            <a:r>
              <a:rPr lang="en-US" sz="1800" i="1" dirty="0"/>
              <a:t>language</a:t>
            </a:r>
            <a:r>
              <a:rPr lang="en-US" sz="1800" dirty="0"/>
              <a:t> (i.e., the set of properly structured </a:t>
            </a:r>
            <a:r>
              <a:rPr lang="en-US" sz="1800" i="1" dirty="0"/>
              <a:t>sentences</a:t>
            </a:r>
            <a:r>
              <a:rPr lang="en-US" sz="1800" dirty="0"/>
              <a:t>)</a:t>
            </a:r>
          </a:p>
          <a:p>
            <a:pPr marL="728663" lvl="1"/>
            <a:r>
              <a:rPr lang="en-US" sz="1800" dirty="0"/>
              <a:t>A grammar can be used to </a:t>
            </a:r>
            <a:r>
              <a:rPr lang="en-US" sz="1800" i="1" dirty="0"/>
              <a:t>parse</a:t>
            </a:r>
            <a:r>
              <a:rPr lang="en-US" sz="1800" dirty="0"/>
              <a:t> a </a:t>
            </a:r>
            <a:r>
              <a:rPr lang="en-US" sz="1800" i="1" dirty="0"/>
              <a:t>sentence</a:t>
            </a:r>
            <a:r>
              <a:rPr lang="en-US" sz="1800" dirty="0"/>
              <a:t> (thus, checking if the </a:t>
            </a:r>
            <a:r>
              <a:rPr lang="en-US" sz="1800" i="1" dirty="0"/>
              <a:t>sentence</a:t>
            </a:r>
            <a:r>
              <a:rPr lang="en-US" sz="1800" dirty="0"/>
              <a:t> is in the </a:t>
            </a:r>
            <a:r>
              <a:rPr lang="en-US" sz="1800" i="1" dirty="0"/>
              <a:t>language</a:t>
            </a:r>
            <a:r>
              <a:rPr lang="en-US" sz="1800" dirty="0"/>
              <a:t>)</a:t>
            </a:r>
          </a:p>
          <a:p>
            <a:endParaRPr lang="en-US" dirty="0"/>
          </a:p>
          <a:p>
            <a:r>
              <a:rPr lang="en-US" dirty="0"/>
              <a:t>To </a:t>
            </a:r>
            <a:r>
              <a:rPr lang="en-US" i="1" dirty="0"/>
              <a:t>parse</a:t>
            </a:r>
            <a:r>
              <a:rPr lang="en-US" dirty="0"/>
              <a:t> a sentence is to build a </a:t>
            </a:r>
            <a:r>
              <a:rPr lang="en-US" i="1" dirty="0"/>
              <a:t>parse tree</a:t>
            </a:r>
          </a:p>
          <a:p>
            <a:pPr marL="728663" lvl="1"/>
            <a:r>
              <a:rPr lang="en-US" sz="1800" dirty="0"/>
              <a:t>This is much like </a:t>
            </a:r>
            <a:r>
              <a:rPr lang="en-US" sz="1800" i="1" dirty="0"/>
              <a:t>diagramming a sentence</a:t>
            </a:r>
          </a:p>
        </p:txBody>
      </p:sp>
      <p:sp>
        <p:nvSpPr>
          <p:cNvPr id="13315" name="Rectangle 3"/>
          <p:cNvSpPr>
            <a:spLocks/>
          </p:cNvSpPr>
          <p:nvPr/>
        </p:nvSpPr>
        <p:spPr bwMode="auto">
          <a:xfrm>
            <a:off x="4800600" y="1638300"/>
            <a:ext cx="3810000" cy="125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Example: Show that </a:t>
            </a:r>
            <a:b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((4+23) + 89) </a:t>
            </a:r>
            <a:b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is a valid expression E by building a </a:t>
            </a:r>
            <a:r>
              <a:rPr lang="en-US" sz="20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parse tree</a:t>
            </a:r>
          </a:p>
        </p:txBody>
      </p:sp>
      <p:sp>
        <p:nvSpPr>
          <p:cNvPr id="13316" name="Rectangle 4"/>
          <p:cNvSpPr>
            <a:spLocks/>
          </p:cNvSpPr>
          <p:nvPr/>
        </p:nvSpPr>
        <p:spPr bwMode="auto">
          <a:xfrm>
            <a:off x="6140450" y="30083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5500688" y="3810000"/>
            <a:ext cx="22225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(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5953125" y="38084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7405688" y="3810000"/>
            <a:ext cx="22225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)</a:t>
            </a:r>
          </a:p>
        </p:txBody>
      </p:sp>
      <p:sp>
        <p:nvSpPr>
          <p:cNvPr id="13320" name="Rectangle 8"/>
          <p:cNvSpPr>
            <a:spLocks/>
          </p:cNvSpPr>
          <p:nvPr/>
        </p:nvSpPr>
        <p:spPr bwMode="auto">
          <a:xfrm>
            <a:off x="6867525" y="38084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21" name="Rectangle 9"/>
          <p:cNvSpPr>
            <a:spLocks/>
          </p:cNvSpPr>
          <p:nvPr/>
        </p:nvSpPr>
        <p:spPr bwMode="auto">
          <a:xfrm>
            <a:off x="6413500" y="3808413"/>
            <a:ext cx="27305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+</a:t>
            </a:r>
          </a:p>
        </p:txBody>
      </p:sp>
      <p:sp>
        <p:nvSpPr>
          <p:cNvPr id="13322" name="Rectangle 10"/>
          <p:cNvSpPr>
            <a:spLocks/>
          </p:cNvSpPr>
          <p:nvPr/>
        </p:nvSpPr>
        <p:spPr bwMode="auto">
          <a:xfrm>
            <a:off x="7200900" y="4452938"/>
            <a:ext cx="37941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89</a:t>
            </a:r>
          </a:p>
        </p:txBody>
      </p:sp>
      <p:sp>
        <p:nvSpPr>
          <p:cNvPr id="13323" name="Rectangle 11"/>
          <p:cNvSpPr>
            <a:spLocks/>
          </p:cNvSpPr>
          <p:nvPr/>
        </p:nvSpPr>
        <p:spPr bwMode="auto">
          <a:xfrm>
            <a:off x="4967288" y="4724400"/>
            <a:ext cx="22225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(</a:t>
            </a:r>
          </a:p>
        </p:txBody>
      </p:sp>
      <p:sp>
        <p:nvSpPr>
          <p:cNvPr id="13324" name="Rectangle 12"/>
          <p:cNvSpPr>
            <a:spLocks/>
          </p:cNvSpPr>
          <p:nvPr/>
        </p:nvSpPr>
        <p:spPr bwMode="auto">
          <a:xfrm>
            <a:off x="5419725" y="47228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25" name="Rectangle 13"/>
          <p:cNvSpPr>
            <a:spLocks/>
          </p:cNvSpPr>
          <p:nvPr/>
        </p:nvSpPr>
        <p:spPr bwMode="auto">
          <a:xfrm>
            <a:off x="6872288" y="4724400"/>
            <a:ext cx="22225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)</a:t>
            </a:r>
          </a:p>
        </p:txBody>
      </p:sp>
      <p:sp>
        <p:nvSpPr>
          <p:cNvPr id="13326" name="Rectangle 14"/>
          <p:cNvSpPr>
            <a:spLocks/>
          </p:cNvSpPr>
          <p:nvPr/>
        </p:nvSpPr>
        <p:spPr bwMode="auto">
          <a:xfrm>
            <a:off x="6334125" y="47228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27" name="Rectangle 15"/>
          <p:cNvSpPr>
            <a:spLocks/>
          </p:cNvSpPr>
          <p:nvPr/>
        </p:nvSpPr>
        <p:spPr bwMode="auto">
          <a:xfrm>
            <a:off x="5880100" y="4722813"/>
            <a:ext cx="27305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+</a:t>
            </a:r>
          </a:p>
        </p:txBody>
      </p:sp>
      <p:sp>
        <p:nvSpPr>
          <p:cNvPr id="13328" name="Rectangle 16"/>
          <p:cNvSpPr>
            <a:spLocks/>
          </p:cNvSpPr>
          <p:nvPr/>
        </p:nvSpPr>
        <p:spPr bwMode="auto">
          <a:xfrm>
            <a:off x="5429250" y="5546725"/>
            <a:ext cx="2667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</p:txBody>
      </p:sp>
      <p:sp>
        <p:nvSpPr>
          <p:cNvPr id="13329" name="Rectangle 17"/>
          <p:cNvSpPr>
            <a:spLocks/>
          </p:cNvSpPr>
          <p:nvPr/>
        </p:nvSpPr>
        <p:spPr bwMode="auto">
          <a:xfrm>
            <a:off x="6327775" y="5561013"/>
            <a:ext cx="37941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23</a:t>
            </a:r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5715000" y="3352800"/>
            <a:ext cx="533400" cy="4572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 flipH="1">
            <a:off x="6096000" y="3352800"/>
            <a:ext cx="152400" cy="4572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6248400" y="3352800"/>
            <a:ext cx="304800" cy="4572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6248400" y="3352800"/>
            <a:ext cx="685800" cy="4572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6248400" y="3352800"/>
            <a:ext cx="1219200" cy="4572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7010400" y="4114800"/>
            <a:ext cx="304800" cy="3810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>
            <a:off x="5181600" y="4114800"/>
            <a:ext cx="914400" cy="6096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H="1">
            <a:off x="5638800" y="4114800"/>
            <a:ext cx="457200" cy="6096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 flipH="1">
            <a:off x="6019800" y="4114800"/>
            <a:ext cx="76200" cy="6096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6096000" y="4114800"/>
            <a:ext cx="304800" cy="6096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6096000" y="4114800"/>
            <a:ext cx="762000" cy="6096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5562600" y="5029200"/>
            <a:ext cx="1588" cy="5334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6477000" y="5029200"/>
            <a:ext cx="1588" cy="5334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Recursive Descent Parsing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11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pPr marL="209550" indent="-169863"/>
            <a:r>
              <a:rPr lang="en-US" sz="1800" dirty="0"/>
              <a:t>Idea: Use the grammar to design a </a:t>
            </a:r>
            <a:r>
              <a:rPr lang="en-US" sz="1800" i="1" dirty="0"/>
              <a:t>recursive program</a:t>
            </a:r>
            <a:r>
              <a:rPr lang="en-US" sz="1800" dirty="0"/>
              <a:t> to check if a sentence is in the language</a:t>
            </a:r>
            <a:endParaRPr lang="en-US" dirty="0"/>
          </a:p>
          <a:p>
            <a:pPr marL="209550" indent="-169863"/>
            <a:r>
              <a:rPr lang="en-US" sz="1800" dirty="0"/>
              <a:t>To parse an expression E, for instance</a:t>
            </a:r>
          </a:p>
          <a:p>
            <a:pPr marL="550863" lvl="1" indent="-169863"/>
            <a:r>
              <a:rPr lang="en-US" sz="1600" dirty="0"/>
              <a:t>We look for each terminal (i.e., each </a:t>
            </a:r>
            <a:r>
              <a:rPr lang="en-US" sz="1600" i="1" dirty="0"/>
              <a:t>token</a:t>
            </a:r>
            <a:r>
              <a:rPr lang="en-US" sz="1600" dirty="0"/>
              <a:t>)</a:t>
            </a:r>
          </a:p>
          <a:p>
            <a:pPr marL="550863" lvl="1" indent="-169863"/>
            <a:r>
              <a:rPr lang="en-US" sz="1600" dirty="0"/>
              <a:t>Each </a:t>
            </a:r>
            <a:r>
              <a:rPr lang="en-US" sz="1600" dirty="0" err="1"/>
              <a:t>nonterminal</a:t>
            </a:r>
            <a:r>
              <a:rPr lang="en-US" sz="1600" dirty="0"/>
              <a:t> (e.g., E) can handle itself by using a </a:t>
            </a:r>
            <a:r>
              <a:rPr lang="en-US" sz="1600" i="1" dirty="0"/>
              <a:t>recursive call</a:t>
            </a:r>
            <a:endParaRPr lang="en-US" dirty="0"/>
          </a:p>
          <a:p>
            <a:pPr marL="209550" indent="-169863"/>
            <a:r>
              <a:rPr lang="en-US" sz="1800" dirty="0"/>
              <a:t>The grammar tells how to write the program!</a:t>
            </a:r>
          </a:p>
        </p:txBody>
      </p:sp>
      <p:sp>
        <p:nvSpPr>
          <p:cNvPr id="14339" name="Rectangle 3"/>
          <p:cNvSpPr>
            <a:spLocks/>
          </p:cNvSpPr>
          <p:nvPr/>
        </p:nvSpPr>
        <p:spPr bwMode="auto">
          <a:xfrm>
            <a:off x="1676400" y="3581400"/>
            <a:ext cx="5702300" cy="3111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350"/>
              </a:spcBef>
            </a:pP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parseE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() {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if (first token is an integer) return true;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if (first token is ‘(‘ ) {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</a:t>
            </a: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parseE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Make sure there is a ‘+’ token;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</a:t>
            </a: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parseE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( );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Make sure there is a ‘)’ token;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return true;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}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return false;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Java Code for Parsing 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2BA5863-C309-4DA3-9D18-8F0EC876D882}" type="slidenum">
              <a:rPr lang="en-US"/>
              <a:pPr/>
              <a:t>12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CC"/>
          </a:solidFill>
          <a:ln>
            <a:solidFill>
              <a:schemeClr val="tx1"/>
            </a:solidFill>
          </a:ln>
        </p:spPr>
        <p:txBody>
          <a:bodyPr rIns="132080"/>
          <a:lstStyle/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public static Node parseE(Scanner scanner) {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if (scanner.hasNextInt()) {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int data = scanner.nextInt();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return new Node(data);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check(scanner, ’(’);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left = parseE(scanner);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check(scanner, ’+’);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right = parseE(scanner);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check(scanner, ’)’);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return new Node(left, right);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 fontScale="90000"/>
          </a:bodyPr>
          <a:lstStyle/>
          <a:p>
            <a:r>
              <a:rPr lang="en-US"/>
              <a:t>Detour: Error Handling with Exceptions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9E6F61E-6076-4501-8B5D-998B24881315}" type="slidenum">
              <a:rPr lang="en-US"/>
              <a:pPr/>
              <a:t>13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Parsing does two things:</a:t>
            </a:r>
          </a:p>
          <a:p>
            <a:pPr marL="728663" lvl="1"/>
            <a:r>
              <a:rPr lang="en-US"/>
              <a:t>It returns useful data (a parse tree)</a:t>
            </a:r>
          </a:p>
          <a:p>
            <a:pPr marL="728663" lvl="1"/>
            <a:r>
              <a:rPr lang="en-US"/>
              <a:t>It checks for validity (i.e., is the input a valid </a:t>
            </a:r>
            <a:r>
              <a:rPr lang="en-US" i="1"/>
              <a:t>sentence</a:t>
            </a:r>
            <a:r>
              <a:rPr lang="en-US"/>
              <a:t>?)</a:t>
            </a:r>
          </a:p>
          <a:p>
            <a:pPr marL="728663" lvl="1"/>
            <a:endParaRPr lang="en-US"/>
          </a:p>
          <a:p>
            <a:r>
              <a:rPr lang="en-US"/>
              <a:t>How should we respond to invalid input?</a:t>
            </a:r>
          </a:p>
          <a:p>
            <a:endParaRPr lang="en-US"/>
          </a:p>
          <a:p>
            <a:pPr>
              <a:buClr>
                <a:srgbClr val="009900"/>
              </a:buClr>
            </a:pPr>
            <a:r>
              <a:rPr lang="en-US" i="1">
                <a:solidFill>
                  <a:srgbClr val="009900"/>
                </a:solidFill>
              </a:rPr>
              <a:t>Exceptions</a:t>
            </a:r>
            <a:r>
              <a:rPr lang="en-US"/>
              <a:t> allow us to do this without complicating our code unnecessarily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Exceptions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02CCC4-939B-4DF4-9EAE-6A6783D05E1C}" type="slidenum">
              <a:rPr lang="en-US"/>
              <a:pPr/>
              <a:t>14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10000"/>
          </a:bodyPr>
          <a:lstStyle/>
          <a:p>
            <a:r>
              <a:rPr lang="en-US"/>
              <a:t>Exceptions are usually thrown to indicate that something bad has happened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IOException</a:t>
            </a: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/>
              <a:t>on failure to open or read a file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ClassCastException</a:t>
            </a:r>
            <a:r>
              <a:rPr lang="en-US"/>
              <a:t> if attempted to cast an object to a type that is not a supertype of the dynamic type of the object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NullPointerException</a:t>
            </a:r>
            <a:r>
              <a:rPr lang="en-US"/>
              <a:t> if tried to dereference null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ArrayIndexOutOfBoundsException</a:t>
            </a:r>
            <a:r>
              <a:rPr lang="en-US"/>
              <a:t> if tried to access an array element at index i &lt; 0 or </a:t>
            </a:r>
            <a:r>
              <a:rPr lang="en-US">
                <a:latin typeface="Symbol" charset="2"/>
                <a:sym typeface="Symbol" charset="2"/>
              </a:rPr>
              <a:t>≥</a:t>
            </a:r>
            <a:r>
              <a:rPr lang="en-US"/>
              <a:t>  the length of the array</a:t>
            </a:r>
          </a:p>
          <a:p>
            <a:pPr marL="728663" lvl="1"/>
            <a:endParaRPr lang="en-US"/>
          </a:p>
          <a:p>
            <a:r>
              <a:rPr lang="en-US"/>
              <a:t>In our case (parsing), we should throw an exception when the input cannot be parsed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Handling Exceptions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4DA16-8972-40C9-B585-2DD4A009720D}" type="slidenum">
              <a:rPr lang="en-US"/>
              <a:pPr/>
              <a:t>15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Exceptions can be caught by the program using a </a:t>
            </a: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try-catch</a:t>
            </a:r>
            <a:r>
              <a:rPr lang="en-US"/>
              <a:t> block</a:t>
            </a:r>
          </a:p>
          <a:p>
            <a:pPr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catch</a:t>
            </a:r>
            <a:r>
              <a:rPr lang="en-US"/>
              <a:t> clauses are called </a:t>
            </a:r>
            <a:r>
              <a:rPr lang="en-US" i="1">
                <a:solidFill>
                  <a:srgbClr val="FF0000"/>
                </a:solidFill>
              </a:rPr>
              <a:t>exception handlers</a:t>
            </a: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1157288" y="3008313"/>
            <a:ext cx="6807200" cy="2921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Integer x = null;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try {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x = (Integer)y;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System.out.println(x.intValue());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catch (ClassCastException e) {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System.out.println("y was not an Integer");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catch (NullPointerException e) {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System.out.println("y was null");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Defining Your Own Exceptions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0AA385-117F-4160-938B-1831EC1AF4C8}" type="slidenum">
              <a:rPr lang="en-US"/>
              <a:pPr/>
              <a:t>16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 dirty="0"/>
              <a:t>An exception is an object (like everything else in Java)</a:t>
            </a:r>
          </a:p>
          <a:p>
            <a:r>
              <a:rPr lang="en-US" dirty="0"/>
              <a:t>You can define your own exceptions and throw them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1143000" y="3581400"/>
            <a:ext cx="6807200" cy="1905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class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MyOwnException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extends Exception {}</a:t>
            </a:r>
          </a:p>
          <a:p>
            <a:pPr marL="269875" indent="-230188"/>
            <a:endParaRPr lang="en-US" sz="1800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...</a:t>
            </a:r>
          </a:p>
          <a:p>
            <a:pPr marL="269875" indent="-230188"/>
            <a:endParaRPr lang="en-US" sz="1800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if (input == null) {</a:t>
            </a: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throw new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MyOwnException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Declaring Exceptions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7ED862C-3FA4-4E58-8A01-289158BA2542}" type="slidenum">
              <a:rPr lang="en-US"/>
              <a:pPr/>
              <a:t>17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70000" lnSpcReduction="20000"/>
          </a:bodyPr>
          <a:lstStyle/>
          <a:p>
            <a:r>
              <a:rPr lang="en-US" dirty="0"/>
              <a:t>In general, any exception that could be thrown must be either </a:t>
            </a:r>
            <a:r>
              <a:rPr lang="en-US" i="1" dirty="0"/>
              <a:t>declared</a:t>
            </a:r>
            <a:r>
              <a:rPr lang="en-US" dirty="0"/>
              <a:t> in the method header or </a:t>
            </a:r>
            <a:r>
              <a:rPr lang="en-US" i="1" dirty="0"/>
              <a:t>caught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Note: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throws</a:t>
            </a:r>
            <a:r>
              <a:rPr lang="en-US" dirty="0"/>
              <a:t> means “can throw”, not “does throw”</a:t>
            </a:r>
          </a:p>
          <a:p>
            <a:r>
              <a:rPr lang="en-US" dirty="0"/>
              <a:t>Subtypes of </a:t>
            </a:r>
            <a:r>
              <a:rPr lang="en-US" b="1" dirty="0" err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RuntimeException</a:t>
            </a:r>
            <a:r>
              <a:rPr lang="en-US" dirty="0"/>
              <a:t> do not have to be declared (e.g., </a:t>
            </a:r>
            <a:r>
              <a:rPr lang="en-US" b="1" dirty="0" err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NullPointerException</a:t>
            </a:r>
            <a:r>
              <a:rPr lang="en-US" dirty="0"/>
              <a:t>, </a:t>
            </a:r>
            <a:r>
              <a:rPr lang="en-US" b="1" dirty="0" err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ClassCastException</a:t>
            </a:r>
            <a:r>
              <a:rPr lang="en-US" dirty="0"/>
              <a:t>)</a:t>
            </a:r>
          </a:p>
          <a:p>
            <a:pPr marL="728663" lvl="1"/>
            <a:r>
              <a:rPr lang="en-US" dirty="0"/>
              <a:t>These represent exceptions that can occur during “normal operation of the Java Virtual Machine”</a:t>
            </a:r>
          </a:p>
        </p:txBody>
      </p:sp>
      <p:sp>
        <p:nvSpPr>
          <p:cNvPr id="20483" name="Rectangle 3"/>
          <p:cNvSpPr>
            <a:spLocks/>
          </p:cNvSpPr>
          <p:nvPr/>
        </p:nvSpPr>
        <p:spPr bwMode="auto">
          <a:xfrm>
            <a:off x="990600" y="2362200"/>
            <a:ext cx="7073900" cy="1651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void foo(int input) </a:t>
            </a:r>
            <a:r>
              <a:rPr lang="en-US" sz="1800" b="1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throws MyOwnException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{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if (input == null) {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throw new MyOwnException();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}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...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How Exceptions are Handled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1810625-98B3-4B21-972B-4A4236D01935}" type="slidenum">
              <a:rPr lang="en-US"/>
              <a:pPr/>
              <a:t>18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20000"/>
          </a:bodyPr>
          <a:lstStyle/>
          <a:p>
            <a:r>
              <a:rPr lang="en-US" dirty="0"/>
              <a:t>If the exception is thrown from </a:t>
            </a:r>
            <a:r>
              <a:rPr lang="en-US" i="1" dirty="0"/>
              <a:t>inside</a:t>
            </a:r>
            <a:r>
              <a:rPr lang="en-US" dirty="0"/>
              <a:t> the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</a:t>
            </a:r>
            <a:r>
              <a:rPr lang="en-US" dirty="0"/>
              <a:t> clause of a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try-catch</a:t>
            </a:r>
            <a:r>
              <a:rPr lang="en-US" dirty="0"/>
              <a:t> block with a handler for that exception (or a </a:t>
            </a:r>
            <a:r>
              <a:rPr lang="en-US" dirty="0" err="1"/>
              <a:t>superclass</a:t>
            </a:r>
            <a:r>
              <a:rPr lang="en-US" dirty="0"/>
              <a:t> of the exception), then that handler is executed</a:t>
            </a:r>
          </a:p>
          <a:p>
            <a:pPr marL="728663" lvl="1">
              <a:buClr>
                <a:srgbClr val="000000"/>
              </a:buClr>
            </a:pPr>
            <a:r>
              <a:rPr lang="en-US" dirty="0" smtClean="0"/>
              <a:t>Otherwise, the method terminates abruptly and control is passed back to the calling method</a:t>
            </a:r>
            <a:endParaRPr lang="en-US" dirty="0"/>
          </a:p>
          <a:p>
            <a:pPr>
              <a:buClr>
                <a:srgbClr val="009900"/>
              </a:buClr>
            </a:pPr>
            <a:endParaRPr lang="en-US" dirty="0"/>
          </a:p>
          <a:p>
            <a:pPr>
              <a:buClr>
                <a:srgbClr val="009900"/>
              </a:buClr>
            </a:pPr>
            <a:r>
              <a:rPr lang="en-US" dirty="0">
                <a:solidFill>
                  <a:srgbClr val="009900"/>
                </a:solidFill>
              </a:rPr>
              <a:t>If the calling method can handle the exception (i.e., if the call occurred within a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try-catch</a:t>
            </a:r>
            <a:r>
              <a:rPr lang="en-US" dirty="0">
                <a:solidFill>
                  <a:srgbClr val="009900"/>
                </a:solidFill>
              </a:rPr>
              <a:t> block with a handler for that exception) then that handler is executed</a:t>
            </a:r>
          </a:p>
          <a:p>
            <a:pPr marL="728663" lvl="1">
              <a:buClr>
                <a:srgbClr val="000000"/>
              </a:buClr>
            </a:pPr>
            <a:r>
              <a:rPr lang="en-US" dirty="0"/>
              <a:t>Otherwise, the calling method terminates abruptly, etc.</a:t>
            </a:r>
          </a:p>
          <a:p>
            <a:pPr>
              <a:buClr>
                <a:srgbClr val="9900CC"/>
              </a:buClr>
            </a:pPr>
            <a:endParaRPr lang="en-US" dirty="0"/>
          </a:p>
          <a:p>
            <a:pPr>
              <a:buClr>
                <a:srgbClr val="9900CC"/>
              </a:buClr>
            </a:pPr>
            <a:r>
              <a:rPr lang="en-US" dirty="0">
                <a:solidFill>
                  <a:srgbClr val="9900CC"/>
                </a:solidFill>
              </a:rPr>
              <a:t>If </a:t>
            </a:r>
            <a:r>
              <a:rPr lang="en-US" i="1" dirty="0">
                <a:solidFill>
                  <a:srgbClr val="9900CC"/>
                </a:solidFill>
              </a:rPr>
              <a:t>none</a:t>
            </a:r>
            <a:r>
              <a:rPr lang="en-US" dirty="0">
                <a:solidFill>
                  <a:srgbClr val="9900CC"/>
                </a:solidFill>
              </a:rPr>
              <a:t> of the calling methods handle the exception, the entire program terminates with an error message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Using a Parser to Generate Code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F39C539-F52E-4B60-8B11-3AA0252F6DF2}" type="slidenum">
              <a:rPr lang="en-US"/>
              <a:pPr/>
              <a:t>19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4495800"/>
          </a:xfrm>
          <a:ln/>
        </p:spPr>
        <p:txBody>
          <a:bodyPr rIns="132080">
            <a:normAutofit fontScale="85000" lnSpcReduction="20000"/>
          </a:bodyPr>
          <a:lstStyle/>
          <a:p>
            <a:pPr marL="209550" indent="-169863"/>
            <a:r>
              <a:rPr lang="en-US" dirty="0"/>
              <a:t>We can modify the parser so that it generates stack code to evaluate arithmetic expressions:</a:t>
            </a:r>
          </a:p>
          <a:p>
            <a:pPr marL="550863" lvl="1" indent="-169863"/>
            <a:r>
              <a:rPr lang="en-US" sz="1800" dirty="0">
                <a:solidFill>
                  <a:srgbClr val="009900"/>
                </a:solidFill>
              </a:rPr>
              <a:t> 2          	PUSH 2</a:t>
            </a:r>
          </a:p>
          <a:p>
            <a:pPr marL="550863" lvl="1" indent="-169863"/>
            <a:r>
              <a:rPr lang="en-US" sz="1800" dirty="0">
                <a:solidFill>
                  <a:srgbClr val="009900"/>
                </a:solidFill>
              </a:rPr>
              <a:t>           	STOP</a:t>
            </a:r>
          </a:p>
          <a:p>
            <a:pPr marL="550863" lvl="1" indent="-169863"/>
            <a:endParaRPr lang="en-US" sz="1800" dirty="0">
              <a:solidFill>
                <a:srgbClr val="009900"/>
              </a:solidFill>
            </a:endParaRPr>
          </a:p>
          <a:p>
            <a:pPr marL="550863" lvl="1" indent="-169863"/>
            <a:r>
              <a:rPr lang="en-US" sz="1800" dirty="0"/>
              <a:t>(2 + 3)    	PUSH 2</a:t>
            </a:r>
          </a:p>
          <a:p>
            <a:pPr marL="550863" lvl="1" indent="-169863"/>
            <a:r>
              <a:rPr lang="en-US" sz="1800" dirty="0"/>
              <a:t>               	PUSH 3</a:t>
            </a:r>
          </a:p>
          <a:p>
            <a:pPr marL="550863" lvl="1" indent="-169863"/>
            <a:r>
              <a:rPr lang="en-US" sz="1800" dirty="0"/>
              <a:t>         	ADD</a:t>
            </a:r>
          </a:p>
          <a:p>
            <a:pPr marL="550863" lvl="1" indent="-169863"/>
            <a:r>
              <a:rPr lang="en-US" sz="1800" dirty="0"/>
              <a:t>       	STOP</a:t>
            </a:r>
          </a:p>
          <a:p>
            <a:pPr marL="209550" indent="-169863"/>
            <a:r>
              <a:rPr lang="en-US" dirty="0"/>
              <a:t>Goal: Method </a:t>
            </a:r>
            <a:r>
              <a:rPr lang="en-US" dirty="0" err="1"/>
              <a:t>parseE</a:t>
            </a:r>
            <a:r>
              <a:rPr lang="en-US" dirty="0"/>
              <a:t> should return a string containing stack code for expression it has parsed</a:t>
            </a:r>
          </a:p>
        </p:txBody>
      </p:sp>
      <p:sp>
        <p:nvSpPr>
          <p:cNvPr id="22531" name="Rectangle 3"/>
          <p:cNvSpPr>
            <a:spLocks/>
          </p:cNvSpPr>
          <p:nvPr/>
        </p:nvSpPr>
        <p:spPr bwMode="auto">
          <a:xfrm>
            <a:off x="4572000" y="1676400"/>
            <a:ext cx="4038600" cy="367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Method </a:t>
            </a:r>
            <a:r>
              <a:rPr lang="en-US" sz="2000" dirty="0" err="1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parseE</a:t>
            </a: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can generate code in a recursive way: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For integer </a:t>
            </a:r>
            <a:r>
              <a:rPr lang="en-US" sz="18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, it returns string 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“PUSH ” + </a:t>
            </a:r>
            <a:r>
              <a:rPr lang="en-US" sz="1800" dirty="0" err="1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 + “\n”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For (E1 + E2), </a:t>
            </a:r>
          </a:p>
          <a:p>
            <a:pPr marL="209550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Recursive calls for E1 and E2 return code strings </a:t>
            </a:r>
            <a:r>
              <a:rPr lang="en-US" sz="16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c1</a:t>
            </a: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 and </a:t>
            </a:r>
            <a:r>
              <a:rPr lang="en-US" sz="16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c2</a:t>
            </a: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, respectively </a:t>
            </a:r>
          </a:p>
          <a:p>
            <a:pPr marL="209550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For (E1 + E2), return </a:t>
            </a:r>
            <a:b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6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c1 + c2 + “ADD\n”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Top-level method should tack on a 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STOP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command after code received from </a:t>
            </a:r>
            <a:r>
              <a:rPr lang="en-US" sz="18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parseE</a:t>
            </a:r>
            <a:endParaRPr lang="en-US" sz="1800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Java Tips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8BF4292-E331-4D73-AEF9-187B935FD575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457200" y="1752600"/>
            <a:ext cx="3883152" cy="4495800"/>
          </a:xfrm>
          <a:ln/>
        </p:spPr>
        <p:txBody>
          <a:bodyPr rIns="132080"/>
          <a:lstStyle/>
          <a:p>
            <a:pPr marL="209550" indent="-169863"/>
            <a:r>
              <a:rPr lang="en-US" sz="1800" dirty="0"/>
              <a:t>Declare fields and methods </a:t>
            </a:r>
            <a:r>
              <a:rPr lang="en-US" sz="1800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dirty="0"/>
              <a:t> if they are to be visible outside the class; helper methods and private data should be declared </a:t>
            </a:r>
            <a:r>
              <a:rPr lang="en-US" sz="1800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private</a:t>
            </a:r>
            <a:endParaRPr lang="en-US" sz="1800" b="1" dirty="0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209550" indent="-169863"/>
            <a:r>
              <a:rPr lang="en-US" sz="1800" dirty="0"/>
              <a:t>Constants that will never be changed should be declared </a:t>
            </a:r>
            <a:r>
              <a:rPr lang="en-US" sz="1800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final</a:t>
            </a:r>
            <a:endParaRPr lang="en-US" sz="1800" b="1" dirty="0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209550" indent="-169863"/>
            <a:r>
              <a:rPr lang="en-US" sz="1800" dirty="0"/>
              <a:t>Public classes should appear in a file of the same name</a:t>
            </a:r>
          </a:p>
          <a:p>
            <a:pPr marL="209550" indent="-169863"/>
            <a:r>
              <a:rPr lang="en-US" sz="1800" dirty="0"/>
              <a:t>Two kinds of </a:t>
            </a:r>
            <a:r>
              <a:rPr lang="en-US" sz="1800" dirty="0" err="1"/>
              <a:t>boolean</a:t>
            </a:r>
            <a:r>
              <a:rPr lang="en-US" sz="1800" dirty="0"/>
              <a:t> operators:</a:t>
            </a:r>
          </a:p>
          <a:p>
            <a:pPr marL="550863" lvl="1" indent="-169863"/>
            <a:r>
              <a:rPr lang="en-US" sz="1600" b="1" dirty="0">
                <a:latin typeface="Courier New" charset="0"/>
                <a:cs typeface="Courier New" charset="0"/>
                <a:sym typeface="Courier New" charset="0"/>
              </a:rPr>
              <a:t>e1 &amp; e2</a:t>
            </a:r>
            <a:r>
              <a:rPr lang="en-US" sz="1600" dirty="0"/>
              <a:t>: evaluate both and compute their conjunction</a:t>
            </a:r>
          </a:p>
          <a:p>
            <a:pPr marL="550863" lvl="1" indent="-169863"/>
            <a:r>
              <a:rPr lang="en-US" sz="1600" b="1" dirty="0">
                <a:latin typeface="Courier New" charset="0"/>
                <a:cs typeface="Courier New" charset="0"/>
                <a:sym typeface="Courier New" charset="0"/>
              </a:rPr>
              <a:t>e1 &amp;&amp; e2</a:t>
            </a:r>
            <a:r>
              <a:rPr lang="en-US" sz="1600" dirty="0"/>
              <a:t>: evaluate </a:t>
            </a:r>
            <a:r>
              <a:rPr lang="en-US" sz="1600" b="1" dirty="0">
                <a:latin typeface="Courier New" charset="0"/>
                <a:cs typeface="Courier New" charset="0"/>
                <a:sym typeface="Courier New" charset="0"/>
              </a:rPr>
              <a:t>e1</a:t>
            </a:r>
            <a:r>
              <a:rPr lang="en-US" sz="1600" dirty="0"/>
              <a:t>; don’t evaluate </a:t>
            </a:r>
            <a:r>
              <a:rPr lang="en-US" sz="1600" b="1" dirty="0">
                <a:latin typeface="Courier New" charset="0"/>
                <a:cs typeface="Courier New" charset="0"/>
                <a:sym typeface="Courier New" charset="0"/>
              </a:rPr>
              <a:t>e2</a:t>
            </a:r>
            <a:r>
              <a:rPr lang="en-US" sz="1600" dirty="0"/>
              <a:t> unless necessary</a:t>
            </a:r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4648200" y="1600200"/>
            <a:ext cx="3962400" cy="495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instead of 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if (</a:t>
            </a:r>
            <a:r>
              <a:rPr lang="en-US" sz="1600" b="1" dirty="0" err="1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s.equals</a:t>
            </a: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("")) {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   f = true;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} else {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   f = false;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  <a:p>
            <a:pPr marL="209550" indent="-169863">
              <a:lnSpc>
                <a:spcPct val="80000"/>
              </a:lnSpc>
              <a:spcBef>
                <a:spcPts val="413"/>
              </a:spcBef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write</a:t>
            </a:r>
          </a:p>
          <a:p>
            <a:pPr marL="209550" indent="-169863">
              <a:lnSpc>
                <a:spcPct val="80000"/>
              </a:lnSpc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f = </a:t>
            </a:r>
            <a:r>
              <a:rPr lang="en-US" sz="1600" b="1" dirty="0" err="1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s.equals</a:t>
            </a: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("");</a:t>
            </a:r>
          </a:p>
          <a:p>
            <a:pPr marL="209550" indent="-169863">
              <a:lnSpc>
                <a:spcPct val="80000"/>
              </a:lnSpc>
              <a:spcBef>
                <a:spcPts val="350"/>
              </a:spcBef>
            </a:pPr>
            <a:endParaRPr lang="en-US" sz="1600" b="1" dirty="0">
              <a:solidFill>
                <a:srgbClr val="9900CC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209550" indent="-169863">
              <a:lnSpc>
                <a:spcPct val="8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instead of 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if (</a:t>
            </a:r>
            <a:r>
              <a:rPr lang="en-US" sz="1600" b="1" dirty="0" err="1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s.equals</a:t>
            </a: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("")) {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   f = a;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} else {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   f = b;</a:t>
            </a:r>
          </a:p>
          <a:p>
            <a:pPr marL="209550" indent="-169863"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  <a:p>
            <a:pPr marL="209550" indent="-169863">
              <a:lnSpc>
                <a:spcPct val="80000"/>
              </a:lnSpc>
              <a:spcBef>
                <a:spcPts val="413"/>
              </a:spcBef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write</a:t>
            </a:r>
          </a:p>
          <a:p>
            <a:pPr marL="209550" indent="-169863">
              <a:lnSpc>
                <a:spcPct val="80000"/>
              </a:lnSpc>
              <a:spcBef>
                <a:spcPts val="350"/>
              </a:spcBef>
            </a:pP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f = </a:t>
            </a:r>
            <a:r>
              <a:rPr lang="en-US" sz="1600" b="1" dirty="0" err="1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s.equals</a:t>
            </a:r>
            <a:r>
              <a:rPr lang="en-US" sz="1600" b="1" dirty="0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("")? a : b;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 fontScale="90000"/>
          </a:bodyPr>
          <a:lstStyle/>
          <a:p>
            <a:r>
              <a:rPr lang="en-US"/>
              <a:t>Does Recursive Descent Always Work?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27A55A-33E8-4A5A-AF91-871C8EB22AE0}" type="slidenum">
              <a:rPr lang="en-US"/>
              <a:pPr/>
              <a:t>20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11752" cy="4495800"/>
          </a:xfrm>
          <a:ln/>
        </p:spPr>
        <p:txBody>
          <a:bodyPr rIns="132080">
            <a:normAutofit fontScale="92500" lnSpcReduction="10000"/>
          </a:bodyPr>
          <a:lstStyle/>
          <a:p>
            <a:pPr marL="209550" indent="-169863"/>
            <a:r>
              <a:rPr lang="en-US" dirty="0"/>
              <a:t>There are some grammars that cannot be used as the basis for recursive descent</a:t>
            </a:r>
          </a:p>
          <a:p>
            <a:pPr marL="550863" lvl="1" indent="-169863"/>
            <a:r>
              <a:rPr lang="en-US" sz="1800" dirty="0"/>
              <a:t>A trivial example (causes infinite recursion):</a:t>
            </a:r>
          </a:p>
          <a:p>
            <a:pPr marL="900113" lvl="2" indent="-169863"/>
            <a:r>
              <a:rPr lang="en-US" sz="1600" dirty="0"/>
              <a:t>S </a:t>
            </a:r>
            <a:r>
              <a:rPr lang="en-US" sz="1600" dirty="0" smtClean="0">
                <a:latin typeface="Symbol" charset="2"/>
                <a:sym typeface="Symbol" charset="2"/>
              </a:rPr>
              <a:t></a:t>
            </a:r>
            <a:r>
              <a:rPr lang="en-US" sz="1600" dirty="0" smtClean="0"/>
              <a:t> </a:t>
            </a:r>
            <a:r>
              <a:rPr lang="en-US" sz="1600" dirty="0"/>
              <a:t>b</a:t>
            </a:r>
          </a:p>
          <a:p>
            <a:pPr marL="900113" lvl="2" indent="-169863"/>
            <a:r>
              <a:rPr lang="en-US" sz="1600" dirty="0"/>
              <a:t>S </a:t>
            </a:r>
            <a:r>
              <a:rPr lang="en-US" sz="1600" dirty="0" smtClean="0">
                <a:latin typeface="Symbol" charset="2"/>
                <a:sym typeface="Symbol" charset="2"/>
              </a:rPr>
              <a:t></a:t>
            </a:r>
            <a:r>
              <a:rPr lang="en-US" sz="1600" dirty="0" smtClean="0"/>
              <a:t> </a:t>
            </a:r>
            <a:r>
              <a:rPr lang="en-US" sz="1600" dirty="0"/>
              <a:t>Sa</a:t>
            </a:r>
          </a:p>
          <a:p>
            <a:pPr marL="209550" indent="-169863"/>
            <a:endParaRPr lang="en-US" dirty="0"/>
          </a:p>
          <a:p>
            <a:pPr marL="209550" indent="-169863"/>
            <a:r>
              <a:rPr lang="en-US" dirty="0"/>
              <a:t>Can rewrite grammar</a:t>
            </a:r>
          </a:p>
          <a:p>
            <a:pPr marL="900113" lvl="2" indent="-169863"/>
            <a:r>
              <a:rPr lang="en-US" sz="1600" dirty="0"/>
              <a:t>S </a:t>
            </a:r>
            <a:r>
              <a:rPr lang="en-US" sz="1600" dirty="0" smtClean="0">
                <a:latin typeface="Symbol" charset="2"/>
                <a:sym typeface="Symbol" charset="2"/>
              </a:rPr>
              <a:t></a:t>
            </a:r>
            <a:r>
              <a:rPr lang="en-US" sz="1600" dirty="0" smtClean="0"/>
              <a:t> </a:t>
            </a:r>
            <a:r>
              <a:rPr lang="en-US" sz="1600" dirty="0"/>
              <a:t>b</a:t>
            </a:r>
          </a:p>
          <a:p>
            <a:pPr marL="900113" lvl="2" indent="-169863"/>
            <a:r>
              <a:rPr lang="en-US" sz="1600" dirty="0"/>
              <a:t>S </a:t>
            </a:r>
            <a:r>
              <a:rPr lang="en-US" sz="1600" dirty="0" smtClean="0">
                <a:latin typeface="Symbol" charset="2"/>
                <a:sym typeface="Symbol" charset="2"/>
              </a:rPr>
              <a:t></a:t>
            </a:r>
            <a:r>
              <a:rPr lang="en-US" sz="1600" dirty="0" smtClean="0"/>
              <a:t> </a:t>
            </a:r>
            <a:r>
              <a:rPr lang="en-US" sz="1600" dirty="0" err="1"/>
              <a:t>bA</a:t>
            </a:r>
            <a:endParaRPr lang="en-US" sz="1600" dirty="0"/>
          </a:p>
          <a:p>
            <a:pPr marL="900113" lvl="2" indent="-169863"/>
            <a:r>
              <a:rPr lang="en-US" sz="1600" dirty="0"/>
              <a:t>A </a:t>
            </a:r>
            <a:r>
              <a:rPr lang="en-US" sz="1600" dirty="0" smtClean="0">
                <a:latin typeface="Symbol" charset="2"/>
                <a:sym typeface="Symbol" charset="2"/>
              </a:rPr>
              <a:t></a:t>
            </a:r>
            <a:r>
              <a:rPr lang="en-US" sz="1600" dirty="0" smtClean="0"/>
              <a:t> </a:t>
            </a:r>
            <a:r>
              <a:rPr lang="en-US" sz="1600" dirty="0"/>
              <a:t>a</a:t>
            </a:r>
          </a:p>
          <a:p>
            <a:pPr marL="900113" lvl="2" indent="-169863"/>
            <a:r>
              <a:rPr lang="en-US" sz="1600" dirty="0"/>
              <a:t>A </a:t>
            </a:r>
            <a:r>
              <a:rPr lang="en-US" sz="1600" dirty="0" smtClean="0">
                <a:latin typeface="Symbol" charset="2"/>
                <a:sym typeface="Symbol" charset="2"/>
              </a:rPr>
              <a:t></a:t>
            </a:r>
            <a:r>
              <a:rPr lang="en-US" sz="1600" dirty="0" smtClean="0"/>
              <a:t> </a:t>
            </a:r>
            <a:r>
              <a:rPr lang="en-US" sz="1600" dirty="0" err="1"/>
              <a:t>aA</a:t>
            </a:r>
            <a:endParaRPr lang="en-US" sz="1600" dirty="0"/>
          </a:p>
        </p:txBody>
      </p:sp>
      <p:sp>
        <p:nvSpPr>
          <p:cNvPr id="23555" name="Rectangle 3"/>
          <p:cNvSpPr>
            <a:spLocks/>
          </p:cNvSpPr>
          <p:nvPr/>
        </p:nvSpPr>
        <p:spPr bwMode="auto">
          <a:xfrm>
            <a:off x="4724400" y="1752600"/>
            <a:ext cx="3810000" cy="182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For some constructs, recursive descent is hard to use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Can use a more powerful parsing technique (there are several, but not in this course)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Syntactic Ambiguity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0445D9A-206B-4C44-82A5-B10A1574EA43}" type="slidenum">
              <a:rPr lang="en-US"/>
              <a:pPr/>
              <a:t>21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11752" cy="4495800"/>
          </a:xfrm>
          <a:ln/>
        </p:spPr>
        <p:txBody>
          <a:bodyPr rIns="132080">
            <a:normAutofit fontScale="77500" lnSpcReduction="20000"/>
          </a:bodyPr>
          <a:lstStyle/>
          <a:p>
            <a:pPr marL="209550" indent="-169863">
              <a:lnSpc>
                <a:spcPct val="90000"/>
              </a:lnSpc>
            </a:pPr>
            <a:r>
              <a:rPr lang="en-US" dirty="0"/>
              <a:t>Sometimes a sentence has more than one parse tree</a:t>
            </a:r>
          </a:p>
          <a:p>
            <a:pPr marL="900113" lvl="2" indent="-169863">
              <a:lnSpc>
                <a:spcPct val="90000"/>
              </a:lnSpc>
            </a:pPr>
            <a:r>
              <a:rPr lang="en-US" sz="1600" dirty="0"/>
              <a:t>S </a:t>
            </a:r>
            <a:r>
              <a:rPr lang="en-US" sz="1600" dirty="0" smtClean="0">
                <a:latin typeface="Symbol" charset="2"/>
                <a:sym typeface="Symbol" charset="2"/>
              </a:rPr>
              <a:t></a:t>
            </a:r>
            <a:r>
              <a:rPr lang="en-US" sz="1600" dirty="0" smtClean="0"/>
              <a:t> </a:t>
            </a:r>
            <a:r>
              <a:rPr lang="en-US" sz="1600" dirty="0"/>
              <a:t>A | </a:t>
            </a:r>
            <a:r>
              <a:rPr lang="en-US" sz="1600" dirty="0" err="1"/>
              <a:t>aaxB</a:t>
            </a:r>
            <a:endParaRPr lang="en-US" sz="1600" dirty="0"/>
          </a:p>
          <a:p>
            <a:pPr marL="900113" lvl="2" indent="-169863">
              <a:lnSpc>
                <a:spcPct val="90000"/>
              </a:lnSpc>
            </a:pPr>
            <a:r>
              <a:rPr lang="en-US" sz="1600" dirty="0"/>
              <a:t>A </a:t>
            </a:r>
            <a:r>
              <a:rPr lang="en-US" sz="1600" dirty="0" smtClean="0">
                <a:latin typeface="Symbol" charset="2"/>
                <a:sym typeface="Symbol" charset="2"/>
              </a:rPr>
              <a:t></a:t>
            </a:r>
            <a:r>
              <a:rPr lang="en-US" sz="1600" dirty="0" smtClean="0"/>
              <a:t> </a:t>
            </a:r>
            <a:r>
              <a:rPr lang="en-US" sz="1600" dirty="0"/>
              <a:t>x | </a:t>
            </a:r>
            <a:r>
              <a:rPr lang="en-US" sz="1600" dirty="0" err="1"/>
              <a:t>aAb</a:t>
            </a:r>
            <a:endParaRPr lang="en-US" sz="1600" dirty="0"/>
          </a:p>
          <a:p>
            <a:pPr marL="900113" lvl="2" indent="-169863">
              <a:lnSpc>
                <a:spcPct val="90000"/>
              </a:lnSpc>
            </a:pPr>
            <a:r>
              <a:rPr lang="en-US" sz="1600" dirty="0"/>
              <a:t>B </a:t>
            </a:r>
            <a:r>
              <a:rPr lang="en-US" sz="1600" dirty="0" smtClean="0">
                <a:latin typeface="Symbol" charset="2"/>
                <a:sym typeface="Symbol" charset="2"/>
              </a:rPr>
              <a:t></a:t>
            </a:r>
            <a:r>
              <a:rPr lang="en-US" sz="1600" dirty="0" smtClean="0"/>
              <a:t> </a:t>
            </a:r>
            <a:r>
              <a:rPr lang="en-US" sz="1600" dirty="0"/>
              <a:t>b | </a:t>
            </a:r>
            <a:r>
              <a:rPr lang="en-US" sz="1600" dirty="0" err="1"/>
              <a:t>bB</a:t>
            </a:r>
            <a:endParaRPr lang="en-US" sz="1600" dirty="0"/>
          </a:p>
          <a:p>
            <a:pPr marL="550863" lvl="1" indent="-169863">
              <a:lnSpc>
                <a:spcPct val="90000"/>
              </a:lnSpc>
            </a:pPr>
            <a:r>
              <a:rPr lang="en-US" sz="1800" dirty="0"/>
              <a:t>The string </a:t>
            </a:r>
            <a:r>
              <a:rPr lang="en-US" sz="1800" dirty="0" err="1"/>
              <a:t>aaxbb</a:t>
            </a:r>
            <a:r>
              <a:rPr lang="en-US" sz="1800" dirty="0"/>
              <a:t> can be parsed in two ways</a:t>
            </a:r>
          </a:p>
          <a:p>
            <a:pPr marL="209550" indent="-169863">
              <a:lnSpc>
                <a:spcPct val="90000"/>
              </a:lnSpc>
            </a:pPr>
            <a:endParaRPr lang="en-US" dirty="0"/>
          </a:p>
          <a:p>
            <a:pPr marL="209550" indent="-169863">
              <a:lnSpc>
                <a:spcPct val="90000"/>
              </a:lnSpc>
            </a:pPr>
            <a:r>
              <a:rPr lang="en-US" dirty="0"/>
              <a:t>This kind of ambiguity sometimes shows up in programming languages</a:t>
            </a:r>
          </a:p>
          <a:p>
            <a:pPr marL="209550" indent="-169863">
              <a:lnSpc>
                <a:spcPct val="90000"/>
              </a:lnSpc>
            </a:pPr>
            <a:endParaRPr lang="en-US" dirty="0"/>
          </a:p>
          <a:p>
            <a:pPr marL="209550" indent="-169863">
              <a:lnSpc>
                <a:spcPct val="90000"/>
              </a:lnSpc>
            </a:pPr>
            <a:r>
              <a:rPr lang="en-US" dirty="0">
                <a:solidFill>
                  <a:srgbClr val="009900"/>
                </a:solidFill>
              </a:rPr>
              <a:t>if E1 then if E2 then S1 else S2</a:t>
            </a:r>
            <a:br>
              <a:rPr lang="en-US" dirty="0">
                <a:solidFill>
                  <a:srgbClr val="009900"/>
                </a:solidFill>
              </a:rPr>
            </a:br>
            <a:endParaRPr lang="en-US" dirty="0">
              <a:solidFill>
                <a:srgbClr val="009900"/>
              </a:solidFill>
            </a:endParaRPr>
          </a:p>
          <a:p>
            <a:pPr marL="209550" indent="-169863">
              <a:lnSpc>
                <a:spcPct val="90000"/>
              </a:lnSpc>
            </a:pPr>
            <a:r>
              <a:rPr lang="en-US" i="1" dirty="0">
                <a:solidFill>
                  <a:srgbClr val="FF0000"/>
                </a:solidFill>
              </a:rPr>
              <a:t>Which </a:t>
            </a:r>
            <a:r>
              <a:rPr lang="en-US" dirty="0">
                <a:solidFill>
                  <a:srgbClr val="009900"/>
                </a:solidFill>
              </a:rPr>
              <a:t>then</a:t>
            </a:r>
            <a:r>
              <a:rPr lang="en-US" i="1" dirty="0">
                <a:solidFill>
                  <a:srgbClr val="FF0000"/>
                </a:solidFill>
              </a:rPr>
              <a:t> does the </a:t>
            </a:r>
            <a:r>
              <a:rPr lang="en-US" dirty="0">
                <a:solidFill>
                  <a:srgbClr val="009900"/>
                </a:solidFill>
              </a:rPr>
              <a:t>else</a:t>
            </a:r>
            <a:r>
              <a:rPr lang="en-US" i="1" dirty="0">
                <a:solidFill>
                  <a:srgbClr val="FF0000"/>
                </a:solidFill>
              </a:rPr>
              <a:t> go with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4579" name="Rectangle 3"/>
          <p:cNvSpPr>
            <a:spLocks/>
          </p:cNvSpPr>
          <p:nvPr/>
        </p:nvSpPr>
        <p:spPr bwMode="auto">
          <a:xfrm>
            <a:off x="4648200" y="1600200"/>
            <a:ext cx="3810000" cy="440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This ambiguity actually affects the program’s meaning</a:t>
            </a:r>
          </a:p>
          <a:p>
            <a:pPr marL="209550" indent="-169863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09550" indent="-169863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do we resolve this?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Provide an extra non-grammar rule (e.g., the </a:t>
            </a:r>
            <a:r>
              <a:rPr lang="en-US" sz="1800" i="1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else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goes with the closest </a:t>
            </a:r>
            <a:r>
              <a:rPr lang="en-US" sz="1800" i="1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if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)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Modify the language (e.g., an if-statement must end with a ‘</a:t>
            </a:r>
            <a:r>
              <a:rPr lang="en-US" sz="18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’ )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Operator precedence (e.g.</a:t>
            </a:r>
            <a:b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1 + 2 * 3 should always be parsed as 1 + (2 * 3), not </a:t>
            </a:r>
            <a:b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(1 + 2) * 3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Other methods (e.g., Python uses amount of indentation)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6781968-FEF1-4577-B290-016A889C0E52}" type="slidenum">
              <a:rPr lang="en-US"/>
              <a:pPr/>
              <a:t>22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r>
              <a:rPr lang="en-US"/>
              <a:t>Recursion is a very powerful technique for writing compact programs that do complex things</a:t>
            </a:r>
          </a:p>
          <a:p>
            <a:r>
              <a:rPr lang="en-US"/>
              <a:t>Common mistakes:</a:t>
            </a:r>
          </a:p>
          <a:p>
            <a:pPr marL="728663" lvl="1"/>
            <a:r>
              <a:rPr lang="en-US"/>
              <a:t>Incorrect or missing base cases</a:t>
            </a:r>
          </a:p>
          <a:p>
            <a:pPr marL="728663" lvl="1"/>
            <a:r>
              <a:rPr lang="en-US"/>
              <a:t>Subproblems must be simpler than top-level problem</a:t>
            </a:r>
          </a:p>
          <a:p>
            <a:r>
              <a:rPr lang="en-US"/>
              <a:t>Try to write description of recursive algorithm and reason about base cases before writing code</a:t>
            </a:r>
          </a:p>
          <a:p>
            <a:pPr marL="728663" lvl="1"/>
            <a:r>
              <a:rPr lang="en-US"/>
              <a:t>Why? </a:t>
            </a:r>
          </a:p>
          <a:p>
            <a:pPr marL="1182688" lvl="2"/>
            <a:r>
              <a:rPr lang="en-US"/>
              <a:t>Syntactic junk such as type declarations, etc. can create mental fog that obscures the underlying recursive algorithm</a:t>
            </a:r>
          </a:p>
          <a:p>
            <a:pPr marL="728663" lvl="1"/>
            <a:r>
              <a:rPr lang="en-US"/>
              <a:t>Best to separate the logic of the program from coding details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5FD02D-4AF3-418C-95D2-E2B84633766F}" type="slidenum">
              <a:rPr lang="en-US"/>
              <a:pPr/>
              <a:t>23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r>
              <a:rPr lang="en-US"/>
              <a:t>Think about recursive calls made to parse and generate code for simple expressions</a:t>
            </a:r>
          </a:p>
          <a:p>
            <a:pPr marL="1182688" lvl="2"/>
            <a:r>
              <a:rPr lang="en-US"/>
              <a:t>2</a:t>
            </a:r>
          </a:p>
          <a:p>
            <a:pPr marL="1182688" lvl="2"/>
            <a:r>
              <a:rPr lang="en-US"/>
              <a:t>(2 + 3)</a:t>
            </a:r>
          </a:p>
          <a:p>
            <a:pPr marL="1182688" lvl="2"/>
            <a:r>
              <a:rPr lang="en-US"/>
              <a:t>((2 + 45) + (34 + -9))</a:t>
            </a:r>
            <a:br>
              <a:rPr lang="en-US"/>
            </a:br>
            <a:endParaRPr lang="en-US"/>
          </a:p>
          <a:p>
            <a:r>
              <a:rPr lang="en-US"/>
              <a:t>Derive an expression for the total number of calls made to parseE for parsing an expression</a:t>
            </a:r>
          </a:p>
          <a:p>
            <a:pPr marL="728663" lvl="1"/>
            <a:r>
              <a:rPr lang="en-US"/>
              <a:t>Hint: think inductively</a:t>
            </a:r>
            <a:br>
              <a:rPr lang="en-US"/>
            </a:br>
            <a:endParaRPr lang="en-US"/>
          </a:p>
          <a:p>
            <a:r>
              <a:rPr lang="en-US"/>
              <a:t>Derive an expression for the maximum number of recursive calls that are active at any time during the parsing of an expression (i.e. max depth of call stack)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D3D6CB2-FA74-4589-8924-8B5EBDA2630E}" type="slidenum">
              <a:rPr lang="en-US"/>
              <a:pPr/>
              <a:t>24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20000"/>
          </a:bodyPr>
          <a:lstStyle/>
          <a:p>
            <a:r>
              <a:rPr lang="en-US"/>
              <a:t>Write a grammar and recursive program for palindromes</a:t>
            </a:r>
          </a:p>
          <a:p>
            <a:pPr marL="728663" lvl="1"/>
            <a:r>
              <a:rPr lang="en-US" sz="1800"/>
              <a:t>mom</a:t>
            </a:r>
          </a:p>
          <a:p>
            <a:pPr marL="728663" lvl="1"/>
            <a:r>
              <a:rPr lang="en-US" sz="1800"/>
              <a:t>dad</a:t>
            </a:r>
          </a:p>
          <a:p>
            <a:pPr marL="728663" lvl="1"/>
            <a:r>
              <a:rPr lang="en-US" sz="1800"/>
              <a:t>i prefer pi</a:t>
            </a:r>
          </a:p>
          <a:p>
            <a:pPr marL="728663" lvl="1"/>
            <a:r>
              <a:rPr lang="en-US" sz="1800"/>
              <a:t>race car</a:t>
            </a:r>
          </a:p>
          <a:p>
            <a:pPr marL="728663" lvl="1"/>
            <a:r>
              <a:rPr lang="en-US" sz="1800"/>
              <a:t>murder for a jar of red rum</a:t>
            </a:r>
          </a:p>
          <a:p>
            <a:pPr marL="728663" lvl="1"/>
            <a:r>
              <a:rPr lang="en-US" sz="1800"/>
              <a:t>sex at noon taxes</a:t>
            </a:r>
          </a:p>
          <a:p>
            <a:r>
              <a:rPr lang="en-US"/>
              <a:t>Write a grammar and recursive program for strings A</a:t>
            </a:r>
            <a:r>
              <a:rPr lang="en-US" baseline="30000"/>
              <a:t>n</a:t>
            </a:r>
            <a:r>
              <a:rPr lang="en-US"/>
              <a:t>B</a:t>
            </a:r>
            <a:r>
              <a:rPr lang="en-US" baseline="30000"/>
              <a:t>n</a:t>
            </a:r>
          </a:p>
          <a:p>
            <a:pPr marL="728663" lvl="1"/>
            <a:r>
              <a:rPr lang="en-US" sz="1800"/>
              <a:t>AB</a:t>
            </a:r>
          </a:p>
          <a:p>
            <a:pPr marL="728663" lvl="1"/>
            <a:r>
              <a:rPr lang="en-US" sz="1800"/>
              <a:t>AABB</a:t>
            </a:r>
          </a:p>
          <a:p>
            <a:pPr marL="728663" lvl="1"/>
            <a:r>
              <a:rPr lang="en-US" sz="1800"/>
              <a:t>AAAAAAABBBBBBB</a:t>
            </a:r>
          </a:p>
          <a:p>
            <a:r>
              <a:rPr lang="en-US"/>
              <a:t>Write a grammar and recursive program for Java identifiers</a:t>
            </a:r>
          </a:p>
          <a:p>
            <a:pPr marL="728663" lvl="1"/>
            <a:r>
              <a:rPr lang="en-US" sz="1800"/>
              <a:t>&lt;letter&gt; [&lt;letter&gt; or &lt;digit&gt;]</a:t>
            </a:r>
            <a:r>
              <a:rPr lang="en-US" sz="1800" baseline="30000"/>
              <a:t>0…N</a:t>
            </a:r>
          </a:p>
          <a:p>
            <a:pPr marL="728663" lvl="1"/>
            <a:r>
              <a:rPr lang="en-US" sz="1800"/>
              <a:t>j27, but not 2j7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Application of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FFF7E1C-2C09-417D-B510-0FDBF4A6B708}" type="slidenum">
              <a:rPr lang="en-US"/>
              <a:pPr/>
              <a:t>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endParaRPr lang="en-US"/>
          </a:p>
          <a:p>
            <a:r>
              <a:rPr lang="en-US"/>
              <a:t>So far, we have discussed recursion on integers</a:t>
            </a:r>
          </a:p>
          <a:p>
            <a:pPr marL="728663" lvl="1"/>
            <a:r>
              <a:rPr lang="en-US"/>
              <a:t>Factorial, fibonacci, combinations, a</a:t>
            </a:r>
            <a:r>
              <a:rPr lang="en-US" baseline="30000"/>
              <a:t>n</a:t>
            </a:r>
          </a:p>
          <a:p>
            <a:pPr marL="728663" lvl="1"/>
            <a:endParaRPr lang="en-US"/>
          </a:p>
          <a:p>
            <a:r>
              <a:rPr lang="en-US"/>
              <a:t>Let us now consider a new application that shows off the full power of recursion: </a:t>
            </a:r>
            <a:r>
              <a:rPr lang="en-US" i="1">
                <a:solidFill>
                  <a:srgbClr val="009900"/>
                </a:solidFill>
              </a:rPr>
              <a:t>parsing</a:t>
            </a:r>
          </a:p>
          <a:p>
            <a:pPr>
              <a:buClr>
                <a:srgbClr val="009900"/>
              </a:buClr>
            </a:pPr>
            <a:endParaRPr lang="en-US">
              <a:solidFill>
                <a:srgbClr val="009900"/>
              </a:solidFill>
            </a:endParaRPr>
          </a:p>
          <a:p>
            <a:r>
              <a:rPr lang="en-US"/>
              <a:t>Parsing has numerous applications: compilers, data retrieval, data mining,…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Motivation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579B875-45D7-48A2-BB51-D87190F79C5E}" type="slidenum">
              <a:rPr lang="en-US"/>
              <a:pPr/>
              <a:t>4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495800"/>
          </a:xfrm>
          <a:ln/>
        </p:spPr>
        <p:txBody>
          <a:bodyPr rIns="132080"/>
          <a:lstStyle/>
          <a:p>
            <a:r>
              <a:rPr lang="en-US" sz="1800" dirty="0">
                <a:solidFill>
                  <a:srgbClr val="009900"/>
                </a:solidFill>
              </a:rPr>
              <a:t>The cat ate the rat.</a:t>
            </a:r>
          </a:p>
          <a:p>
            <a:r>
              <a:rPr lang="en-US" sz="1800" dirty="0">
                <a:solidFill>
                  <a:srgbClr val="009900"/>
                </a:solidFill>
              </a:rPr>
              <a:t>The cat ate the rat slowly.</a:t>
            </a:r>
          </a:p>
          <a:p>
            <a:r>
              <a:rPr lang="en-US" sz="1800" dirty="0">
                <a:solidFill>
                  <a:srgbClr val="009900"/>
                </a:solidFill>
              </a:rPr>
              <a:t>The small cat ate the big rat slowly.</a:t>
            </a:r>
          </a:p>
          <a:p>
            <a:r>
              <a:rPr lang="en-US" sz="1800" dirty="0">
                <a:solidFill>
                  <a:srgbClr val="009900"/>
                </a:solidFill>
              </a:rPr>
              <a:t>The small cat ate the big rat on the mat slowly.</a:t>
            </a:r>
          </a:p>
          <a:p>
            <a:r>
              <a:rPr lang="en-US" sz="1800" dirty="0">
                <a:solidFill>
                  <a:srgbClr val="009900"/>
                </a:solidFill>
              </a:rPr>
              <a:t>The small cat that sat in the hat ate the big rat on the mat slowly.</a:t>
            </a:r>
          </a:p>
          <a:p>
            <a:r>
              <a:rPr lang="en-US" sz="1800" dirty="0">
                <a:solidFill>
                  <a:srgbClr val="009900"/>
                </a:solidFill>
              </a:rPr>
              <a:t>The small cat that sat in the hat ate the big rat on the mat slowly, then got sick.</a:t>
            </a:r>
          </a:p>
          <a:p>
            <a:r>
              <a:rPr lang="en-US" sz="1800" dirty="0">
                <a:solidFill>
                  <a:srgbClr val="009900"/>
                </a:solidFill>
              </a:rPr>
              <a:t>…</a:t>
            </a:r>
          </a:p>
        </p:txBody>
      </p:sp>
      <p:sp>
        <p:nvSpPr>
          <p:cNvPr id="6147" name="Rectangle 3"/>
          <p:cNvSpPr>
            <a:spLocks/>
          </p:cNvSpPr>
          <p:nvPr/>
        </p:nvSpPr>
        <p:spPr bwMode="auto">
          <a:xfrm>
            <a:off x="4648200" y="1778000"/>
            <a:ext cx="3810000" cy="325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Not all sequences of words are legal sentences</a:t>
            </a:r>
          </a:p>
          <a:p>
            <a:pPr marL="269875" indent="-230188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The ate cat rat the 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sentences are there?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programs are there?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Are all Java programs that compile legal programs?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do we know what programs are legal?</a:t>
            </a:r>
          </a:p>
        </p:txBody>
      </p:sp>
      <p:sp>
        <p:nvSpPr>
          <p:cNvPr id="6148" name="Rectangle 4"/>
          <p:cNvSpPr>
            <a:spLocks/>
          </p:cNvSpPr>
          <p:nvPr/>
        </p:nvSpPr>
        <p:spPr bwMode="auto">
          <a:xfrm>
            <a:off x="1196975" y="5410200"/>
            <a:ext cx="6596063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050"/>
              </a:spcBef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http://java.sun.com/docs/books/jls/third_edition/html/syntax.html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A Grammar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Sentence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Noun Verb Noun 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Noun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</a:t>
            </a:r>
            <a:r>
              <a:rPr lang="en-US" sz="1800" dirty="0">
                <a:solidFill>
                  <a:srgbClr val="FF9900"/>
                </a:solidFill>
              </a:rPr>
              <a:t>boys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Noun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</a:t>
            </a:r>
            <a:r>
              <a:rPr lang="en-US" sz="1800" dirty="0">
                <a:solidFill>
                  <a:srgbClr val="FF9900"/>
                </a:solidFill>
              </a:rPr>
              <a:t>girls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Noun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</a:t>
            </a:r>
            <a:r>
              <a:rPr lang="en-US" sz="1800" dirty="0">
                <a:solidFill>
                  <a:srgbClr val="FF9900"/>
                </a:solidFill>
              </a:rPr>
              <a:t>bunnies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Verb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</a:t>
            </a:r>
            <a:r>
              <a:rPr lang="en-US" sz="1800" dirty="0">
                <a:solidFill>
                  <a:srgbClr val="FF9900"/>
                </a:solidFill>
              </a:rPr>
              <a:t>like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Verb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</a:t>
            </a:r>
            <a:r>
              <a:rPr lang="en-US" sz="1800" dirty="0">
                <a:solidFill>
                  <a:srgbClr val="FF9900"/>
                </a:solidFill>
              </a:rPr>
              <a:t>see</a:t>
            </a:r>
          </a:p>
          <a:p>
            <a:pPr marL="209550" indent="-169863">
              <a:lnSpc>
                <a:spcPct val="90000"/>
              </a:lnSpc>
              <a:buClr>
                <a:srgbClr val="009900"/>
              </a:buClr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endParaRPr lang="en-US" sz="1800" dirty="0">
              <a:solidFill>
                <a:srgbClr val="009900"/>
              </a:solidFill>
            </a:endParaRP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dirty="0"/>
              <a:t>Our sample grammar has these rules:</a:t>
            </a:r>
          </a:p>
          <a:p>
            <a:pPr marL="550863" lvl="1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600" dirty="0"/>
              <a:t>A Sentence can be a Noun followed by a Verb followed by a Noun</a:t>
            </a:r>
          </a:p>
          <a:p>
            <a:pPr marL="550863" lvl="1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600" dirty="0"/>
              <a:t>A Noun can be ‘boys’ or ‘girls’ or ‘bunnies’</a:t>
            </a:r>
          </a:p>
          <a:p>
            <a:pPr marL="550863" lvl="1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600" dirty="0"/>
              <a:t>A Verb can be ‘like’ or ‘see’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372A639-019F-4050-A41F-9FD174F1BDC9}" type="slidenum">
              <a:rPr lang="en-US"/>
              <a:pPr/>
              <a:t>5</a:t>
            </a:fld>
            <a:endParaRPr lang="en-US"/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4648200" y="1600200"/>
            <a:ext cx="4038600" cy="472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9900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Grammar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: set of rules for generating sentences in a language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Examples of Sentence:  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see bunnies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bunnies like girls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…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White space between words does not matter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boys, girls, bunnies, like, see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are called </a:t>
            </a:r>
            <a:r>
              <a:rPr lang="en-US" sz="18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tokens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or </a:t>
            </a:r>
            <a:r>
              <a:rPr lang="en-US" sz="18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terminals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sz="18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Sentence, Noun, Verb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are called </a:t>
            </a:r>
            <a:r>
              <a:rPr lang="en-US" sz="1800" i="1" dirty="0" err="1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nonterminals</a:t>
            </a:r>
            <a:endParaRPr lang="en-US" sz="1800" i="1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This is a very boring grammar because the set of Sentences is finite (exactly 18 sentences)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 Recursive Grammar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CE25F59-6245-41D9-A682-237F8879F0C1}" type="slidenum">
              <a:rPr lang="en-US"/>
              <a:pPr/>
              <a:t>6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495800"/>
          </a:xfrm>
          <a:ln/>
        </p:spPr>
        <p:txBody>
          <a:bodyPr rIns="132080"/>
          <a:lstStyle/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dirty="0" smtClean="0">
                <a:solidFill>
                  <a:srgbClr val="009900"/>
                </a:solidFill>
              </a:rPr>
              <a:t>Sentence 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Sentence </a:t>
            </a:r>
            <a:r>
              <a:rPr lang="en-US" sz="1800" dirty="0">
                <a:solidFill>
                  <a:srgbClr val="FF9900"/>
                </a:solidFill>
              </a:rPr>
              <a:t>and</a:t>
            </a:r>
            <a:r>
              <a:rPr lang="en-US" sz="1800" dirty="0">
                <a:solidFill>
                  <a:srgbClr val="009900"/>
                </a:solidFill>
              </a:rPr>
              <a:t> Sentence 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Sentence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Sentence </a:t>
            </a:r>
            <a:r>
              <a:rPr lang="en-US" sz="1800" dirty="0">
                <a:solidFill>
                  <a:srgbClr val="FF9900"/>
                </a:solidFill>
              </a:rPr>
              <a:t>or</a:t>
            </a:r>
            <a:r>
              <a:rPr lang="en-US" sz="1800" dirty="0">
                <a:solidFill>
                  <a:srgbClr val="009900"/>
                </a:solidFill>
              </a:rPr>
              <a:t> Sentence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Sentence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Noun Verb Noun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Noun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</a:t>
            </a:r>
            <a:r>
              <a:rPr lang="en-US" sz="1800" dirty="0">
                <a:solidFill>
                  <a:srgbClr val="FF9900"/>
                </a:solidFill>
              </a:rPr>
              <a:t>boys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Noun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</a:t>
            </a:r>
            <a:r>
              <a:rPr lang="en-US" sz="1800" dirty="0">
                <a:solidFill>
                  <a:srgbClr val="FF9900"/>
                </a:solidFill>
              </a:rPr>
              <a:t>girls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Noun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</a:t>
            </a:r>
            <a:r>
              <a:rPr lang="en-US" sz="1800" dirty="0">
                <a:solidFill>
                  <a:srgbClr val="FF9900"/>
                </a:solidFill>
              </a:rPr>
              <a:t>bunnies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Verb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</a:t>
            </a:r>
            <a:r>
              <a:rPr lang="en-US" sz="1800" dirty="0">
                <a:solidFill>
                  <a:srgbClr val="FF9900"/>
                </a:solidFill>
              </a:rPr>
              <a:t>like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dirty="0">
                <a:solidFill>
                  <a:srgbClr val="009900"/>
                </a:solidFill>
              </a:rPr>
              <a:t>Verb	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>
                <a:solidFill>
                  <a:srgbClr val="009900"/>
                </a:solidFill>
              </a:rPr>
              <a:t>	</a:t>
            </a:r>
            <a:r>
              <a:rPr lang="en-US" sz="1800" dirty="0">
                <a:solidFill>
                  <a:srgbClr val="FF9900"/>
                </a:solidFill>
              </a:rPr>
              <a:t>see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endParaRPr lang="en-US" sz="1800" dirty="0"/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dirty="0"/>
              <a:t>This grammar is more interesting than the last one because the set of Sentences is infinite</a:t>
            </a:r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876800" y="1689100"/>
            <a:ext cx="3810000" cy="410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Examples of Sentences in this language: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 and girls like bunnies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 and girls like bunnies and girls like bunnies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 and girls like bunnies and girls like bunnies and girls like bunnies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………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18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What makes this set infinite? Answer: 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Recursive definition of Sentence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Detour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E2533F6-7F65-4054-9FF8-6FA30B62B3C5}" type="slidenum">
              <a:rPr lang="en-US"/>
              <a:pPr/>
              <a:t>7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226552" cy="4495800"/>
          </a:xfrm>
          <a:ln/>
        </p:spPr>
        <p:txBody>
          <a:bodyPr rIns="132080">
            <a:normAutofit/>
          </a:bodyPr>
          <a:lstStyle/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/>
              <a:t>What if we want to add a period at the end of every sentence?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Sentence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Sentence </a:t>
            </a:r>
            <a:r>
              <a:rPr lang="en-US" sz="2000" dirty="0">
                <a:solidFill>
                  <a:srgbClr val="FF9900"/>
                </a:solidFill>
              </a:rPr>
              <a:t>and</a:t>
            </a:r>
            <a:r>
              <a:rPr lang="en-US" sz="2000" dirty="0">
                <a:solidFill>
                  <a:srgbClr val="009900"/>
                </a:solidFill>
              </a:rPr>
              <a:t> Sentence </a:t>
            </a:r>
            <a:r>
              <a:rPr lang="en-US" sz="2000" b="1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Sentence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Sentence </a:t>
            </a:r>
            <a:r>
              <a:rPr lang="en-US" sz="2000" dirty="0">
                <a:solidFill>
                  <a:srgbClr val="FF9900"/>
                </a:solidFill>
              </a:rPr>
              <a:t>or</a:t>
            </a:r>
            <a:r>
              <a:rPr lang="en-US" sz="2000" dirty="0">
                <a:solidFill>
                  <a:srgbClr val="009900"/>
                </a:solidFill>
              </a:rPr>
              <a:t> Sentence </a:t>
            </a:r>
            <a:r>
              <a:rPr lang="en-US" sz="2000" b="1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Sentence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Noun Verb Noun </a:t>
            </a:r>
            <a:r>
              <a:rPr lang="en-US" sz="2000" b="1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Noun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</a:t>
            </a:r>
            <a:r>
              <a:rPr lang="en-US" sz="2000" dirty="0">
                <a:solidFill>
                  <a:srgbClr val="FF9900"/>
                </a:solidFill>
              </a:rPr>
              <a:t>…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endParaRPr lang="en-US" sz="2000" dirty="0"/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/>
              <a:t>Does this work?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/>
              <a:t>No!  This produces sentences like:</a:t>
            </a:r>
          </a:p>
          <a:p>
            <a:pPr marL="728663" lvl="1"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1800" dirty="0"/>
              <a:t>girls like boys </a:t>
            </a:r>
            <a:r>
              <a:rPr lang="en-US" sz="2400" dirty="0"/>
              <a:t>.</a:t>
            </a:r>
            <a:r>
              <a:rPr lang="en-US" sz="1800" dirty="0"/>
              <a:t> and boys like bunnies </a:t>
            </a:r>
            <a:r>
              <a:rPr lang="en-US" sz="2400" dirty="0"/>
              <a:t>. .</a:t>
            </a:r>
          </a:p>
        </p:txBody>
      </p:sp>
      <p:sp>
        <p:nvSpPr>
          <p:cNvPr id="10243" name="AutoShape 3"/>
          <p:cNvSpPr>
            <a:spLocks/>
          </p:cNvSpPr>
          <p:nvPr/>
        </p:nvSpPr>
        <p:spPr bwMode="auto">
          <a:xfrm rot="5400000" flipH="1">
            <a:off x="4057650" y="4367213"/>
            <a:ext cx="133350" cy="19177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4" name="AutoShape 4"/>
          <p:cNvSpPr>
            <a:spLocks/>
          </p:cNvSpPr>
          <p:nvPr/>
        </p:nvSpPr>
        <p:spPr bwMode="auto">
          <a:xfrm rot="5400000" flipH="1">
            <a:off x="1810543" y="4575969"/>
            <a:ext cx="160338" cy="15240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5" name="Rectangle 5"/>
          <p:cNvSpPr>
            <a:spLocks/>
          </p:cNvSpPr>
          <p:nvPr/>
        </p:nvSpPr>
        <p:spPr bwMode="auto">
          <a:xfrm>
            <a:off x="1387475" y="5484813"/>
            <a:ext cx="101441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</a:t>
            </a:r>
          </a:p>
        </p:txBody>
      </p:sp>
      <p:sp>
        <p:nvSpPr>
          <p:cNvPr id="10246" name="Rectangle 6"/>
          <p:cNvSpPr>
            <a:spLocks/>
          </p:cNvSpPr>
          <p:nvPr/>
        </p:nvSpPr>
        <p:spPr bwMode="auto">
          <a:xfrm>
            <a:off x="3606800" y="5484813"/>
            <a:ext cx="101441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</a:t>
            </a:r>
          </a:p>
        </p:txBody>
      </p:sp>
      <p:sp>
        <p:nvSpPr>
          <p:cNvPr id="10247" name="Rectangle 7"/>
          <p:cNvSpPr>
            <a:spLocks/>
          </p:cNvSpPr>
          <p:nvPr/>
        </p:nvSpPr>
        <p:spPr bwMode="auto">
          <a:xfrm>
            <a:off x="2657475" y="6054725"/>
            <a:ext cx="101441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</a:t>
            </a:r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 rot="5400000" flipH="1">
            <a:off x="3048000" y="3903663"/>
            <a:ext cx="233362" cy="4195762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Sentences with Periods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BE018A8-DCA5-4F7B-8244-B2987076ED9F}" type="slidenum">
              <a:rPr lang="en-US"/>
              <a:pPr/>
              <a:t>8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416552" cy="4495800"/>
          </a:xfrm>
          <a:ln/>
        </p:spPr>
        <p:txBody>
          <a:bodyPr rIns="132080">
            <a:noAutofit/>
          </a:bodyPr>
          <a:lstStyle/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 err="1">
                <a:solidFill>
                  <a:srgbClr val="009900"/>
                </a:solidFill>
              </a:rPr>
              <a:t>PunctuatedSentence</a:t>
            </a:r>
            <a:r>
              <a:rPr lang="en-US" sz="2000" dirty="0">
                <a:solidFill>
                  <a:srgbClr val="009900"/>
                </a:solidFill>
              </a:rPr>
              <a:t> 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 smtClean="0">
                <a:solidFill>
                  <a:srgbClr val="009900"/>
                </a:solidFill>
              </a:rPr>
              <a:t> </a:t>
            </a:r>
            <a:r>
              <a:rPr lang="en-US" sz="2000" dirty="0">
                <a:solidFill>
                  <a:srgbClr val="009900"/>
                </a:solidFill>
              </a:rPr>
              <a:t>Sentence </a:t>
            </a:r>
            <a:r>
              <a:rPr lang="en-US" sz="1800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Sentence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Sentence </a:t>
            </a:r>
            <a:r>
              <a:rPr lang="en-US" sz="2000" dirty="0">
                <a:solidFill>
                  <a:srgbClr val="FF9900"/>
                </a:solidFill>
              </a:rPr>
              <a:t>and</a:t>
            </a:r>
            <a:r>
              <a:rPr lang="en-US" sz="2000" dirty="0">
                <a:solidFill>
                  <a:srgbClr val="009900"/>
                </a:solidFill>
              </a:rPr>
              <a:t> Sentence 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Sentence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Sentence </a:t>
            </a:r>
            <a:r>
              <a:rPr lang="en-US" sz="2000" dirty="0">
                <a:solidFill>
                  <a:srgbClr val="FF9900"/>
                </a:solidFill>
              </a:rPr>
              <a:t>or</a:t>
            </a:r>
            <a:r>
              <a:rPr lang="en-US" sz="2000" dirty="0">
                <a:solidFill>
                  <a:srgbClr val="009900"/>
                </a:solidFill>
              </a:rPr>
              <a:t> Sentence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Sentence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Noun Verb Noun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Noun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</a:t>
            </a:r>
            <a:r>
              <a:rPr lang="en-US" sz="2000" dirty="0">
                <a:solidFill>
                  <a:srgbClr val="FF9900"/>
                </a:solidFill>
              </a:rPr>
              <a:t>boys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Noun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</a:t>
            </a:r>
            <a:r>
              <a:rPr lang="en-US" sz="2000" dirty="0">
                <a:solidFill>
                  <a:srgbClr val="FF9900"/>
                </a:solidFill>
              </a:rPr>
              <a:t>girls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Noun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</a:t>
            </a:r>
            <a:r>
              <a:rPr lang="en-US" sz="2000" dirty="0">
                <a:solidFill>
                  <a:srgbClr val="FF9900"/>
                </a:solidFill>
              </a:rPr>
              <a:t>bunnies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Verb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</a:t>
            </a:r>
            <a:r>
              <a:rPr lang="en-US" sz="2000" dirty="0">
                <a:solidFill>
                  <a:srgbClr val="FF9900"/>
                </a:solidFill>
              </a:rPr>
              <a:t>like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dirty="0">
                <a:solidFill>
                  <a:srgbClr val="009900"/>
                </a:solidFill>
              </a:rPr>
              <a:t>Verb	</a:t>
            </a:r>
            <a:r>
              <a:rPr lang="en-US" sz="20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</a:rPr>
              <a:t>	</a:t>
            </a:r>
            <a:r>
              <a:rPr lang="en-US" sz="20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5029200" y="1619250"/>
            <a:ext cx="3429000" cy="401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Add a new rule that adds a period only at the end of the sentence.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tokens here are the 7 words plus the period (.)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This grammar is ambiguous:</a:t>
            </a:r>
          </a:p>
          <a:p>
            <a:pPr marL="269875" indent="-230188">
              <a:spcBef>
                <a:spcPts val="450"/>
              </a:spcBef>
            </a:pPr>
            <a:r>
              <a:rPr lang="en-US" sz="2000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boys like girls</a:t>
            </a:r>
          </a:p>
          <a:p>
            <a:pPr marL="269875" indent="-230188">
              <a:spcBef>
                <a:spcPts val="450"/>
              </a:spcBef>
            </a:pPr>
            <a:r>
              <a:rPr lang="en-US" sz="2000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and girls like boys</a:t>
            </a:r>
          </a:p>
          <a:p>
            <a:pPr marL="269875" indent="-230188">
              <a:spcBef>
                <a:spcPts val="450"/>
              </a:spcBef>
            </a:pPr>
            <a:r>
              <a:rPr lang="en-US" sz="2000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or girls like bunnies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Grammar for Simple Expressions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380C8B2-0D03-48D3-9AC7-BE9885DAE98D}" type="slidenum">
              <a:rPr lang="en-US"/>
              <a:pPr/>
              <a:t>9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4495800"/>
          </a:xfrm>
          <a:ln/>
        </p:spPr>
        <p:txBody>
          <a:bodyPr rIns="132080"/>
          <a:lstStyle/>
          <a:p>
            <a:r>
              <a:rPr lang="en-US" sz="1800" dirty="0">
                <a:solidFill>
                  <a:srgbClr val="009900"/>
                </a:solidFill>
              </a:rPr>
              <a:t>E 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 smtClean="0">
                <a:solidFill>
                  <a:srgbClr val="009900"/>
                </a:solidFill>
              </a:rPr>
              <a:t> </a:t>
            </a:r>
            <a:r>
              <a:rPr lang="en-US" sz="1800" dirty="0">
                <a:solidFill>
                  <a:srgbClr val="009900"/>
                </a:solidFill>
              </a:rPr>
              <a:t>integer</a:t>
            </a:r>
          </a:p>
          <a:p>
            <a:r>
              <a:rPr lang="en-US" sz="1800" dirty="0">
                <a:solidFill>
                  <a:srgbClr val="009900"/>
                </a:solidFill>
              </a:rPr>
              <a:t>E </a:t>
            </a:r>
            <a:r>
              <a:rPr lang="en-US" sz="18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dirty="0" smtClean="0">
                <a:solidFill>
                  <a:srgbClr val="009900"/>
                </a:solidFill>
              </a:rPr>
              <a:t> </a:t>
            </a:r>
            <a:r>
              <a:rPr lang="en-US" sz="1800" dirty="0">
                <a:solidFill>
                  <a:srgbClr val="009900"/>
                </a:solidFill>
              </a:rPr>
              <a:t>( E + E )</a:t>
            </a:r>
          </a:p>
          <a:p>
            <a:pPr>
              <a:buClr>
                <a:srgbClr val="009900"/>
              </a:buClr>
            </a:pPr>
            <a:endParaRPr lang="en-US" sz="1800" dirty="0">
              <a:solidFill>
                <a:srgbClr val="009900"/>
              </a:solidFill>
            </a:endParaRPr>
          </a:p>
          <a:p>
            <a:r>
              <a:rPr lang="en-US" sz="1800" dirty="0"/>
              <a:t>Simple expressions:</a:t>
            </a:r>
          </a:p>
          <a:p>
            <a:pPr marL="728663" lvl="1"/>
            <a:r>
              <a:rPr lang="en-US" sz="1600" dirty="0"/>
              <a:t>An E can be an integer.</a:t>
            </a:r>
          </a:p>
          <a:p>
            <a:pPr marL="728663" lvl="1"/>
            <a:r>
              <a:rPr lang="en-US" sz="1600" dirty="0"/>
              <a:t>An E can be ‘(’ followed by an E followed by ‘+’ followed by an E followed by ‘)’</a:t>
            </a:r>
          </a:p>
          <a:p>
            <a:endParaRPr lang="en-US" sz="1800" dirty="0"/>
          </a:p>
          <a:p>
            <a:r>
              <a:rPr lang="en-US" sz="1800" dirty="0"/>
              <a:t>Set of expressions defined by this grammar is a recursively-defined set</a:t>
            </a:r>
          </a:p>
          <a:p>
            <a:pPr marL="728663" lvl="1"/>
            <a:r>
              <a:rPr lang="en-US" sz="1600" dirty="0"/>
              <a:t>Is language finite or infinite?</a:t>
            </a:r>
          </a:p>
          <a:p>
            <a:pPr marL="728663" lvl="1"/>
            <a:r>
              <a:rPr lang="en-US" sz="1600" dirty="0"/>
              <a:t>Do recursive grammars always yield infinite languages?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724400" y="1676400"/>
            <a:ext cx="3810000" cy="448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Here are some 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(3 + 34)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((4+23) + 89)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((89 + 23) + (23 + (34+12)))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18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18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Here are some illegal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(3 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3 + 4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chemeClr val="tx1"/>
              </a:solidFill>
              <a:cs typeface="Times New Roman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</a:t>
            </a:r>
            <a:r>
              <a:rPr lang="en-US" sz="18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tokens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in this grammar are </a:t>
            </a:r>
            <a:b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(, +, ), and any integer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Pages>0</Pages>
  <Words>1665</Words>
  <Characters>0</Characters>
  <PresentationFormat>On-screen Show (4:3)</PresentationFormat>
  <Lines>0</Lines>
  <Paragraphs>365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Times New Roman</vt:lpstr>
      <vt:lpstr>Arial</vt:lpstr>
      <vt:lpstr>Wingdings</vt:lpstr>
      <vt:lpstr>Courier New</vt:lpstr>
      <vt:lpstr>Symbol</vt:lpstr>
      <vt:lpstr>Median</vt:lpstr>
      <vt:lpstr>Grammars &amp; Parsing</vt:lpstr>
      <vt:lpstr>Java Tips</vt:lpstr>
      <vt:lpstr>Application of Recursion</vt:lpstr>
      <vt:lpstr>Motivation</vt:lpstr>
      <vt:lpstr>A Grammar</vt:lpstr>
      <vt:lpstr>A Recursive Grammar</vt:lpstr>
      <vt:lpstr>Detour</vt:lpstr>
      <vt:lpstr>Sentences with Periods</vt:lpstr>
      <vt:lpstr>Grammar for Simple Expressions</vt:lpstr>
      <vt:lpstr>Parsing</vt:lpstr>
      <vt:lpstr>Recursive Descent Parsing</vt:lpstr>
      <vt:lpstr>Java Code for Parsing E</vt:lpstr>
      <vt:lpstr>Detour: Error Handling with Exceptions</vt:lpstr>
      <vt:lpstr>Exceptions</vt:lpstr>
      <vt:lpstr>Handling Exceptions</vt:lpstr>
      <vt:lpstr>Defining Your Own Exceptions</vt:lpstr>
      <vt:lpstr>Declaring Exceptions</vt:lpstr>
      <vt:lpstr>How Exceptions are Handled</vt:lpstr>
      <vt:lpstr>Using a Parser to Generate Code</vt:lpstr>
      <vt:lpstr>Does Recursive Descent Always Work?</vt:lpstr>
      <vt:lpstr>Syntactic Ambiguity</vt:lpstr>
      <vt:lpstr>Conclusion</vt:lpstr>
      <vt:lpstr>Exercises</vt:lpstr>
      <vt:lpstr>Exercises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Ken Birman</cp:lastModifiedBy>
  <cp:revision>4</cp:revision>
  <dcterms:modified xsi:type="dcterms:W3CDTF">2009-08-27T16:00:52Z</dcterms:modified>
</cp:coreProperties>
</file>