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34"/>
  </p:notesMasterIdLst>
  <p:handoutMasterIdLst>
    <p:handoutMasterId r:id="rId35"/>
  </p:handoutMasterIdLst>
  <p:sldIdLst>
    <p:sldId id="257" r:id="rId2"/>
    <p:sldId id="280" r:id="rId3"/>
    <p:sldId id="281" r:id="rId4"/>
    <p:sldId id="258" r:id="rId5"/>
    <p:sldId id="259" r:id="rId6"/>
    <p:sldId id="282" r:id="rId7"/>
    <p:sldId id="260" r:id="rId8"/>
    <p:sldId id="283" r:id="rId9"/>
    <p:sldId id="261" r:id="rId10"/>
    <p:sldId id="262" r:id="rId11"/>
    <p:sldId id="284" r:id="rId12"/>
    <p:sldId id="263" r:id="rId13"/>
    <p:sldId id="264" r:id="rId14"/>
    <p:sldId id="285" r:id="rId15"/>
    <p:sldId id="286" r:id="rId16"/>
    <p:sldId id="287" r:id="rId17"/>
    <p:sldId id="265" r:id="rId18"/>
    <p:sldId id="266" r:id="rId19"/>
    <p:sldId id="267" r:id="rId20"/>
    <p:sldId id="268" r:id="rId21"/>
    <p:sldId id="269" r:id="rId22"/>
    <p:sldId id="288" r:id="rId23"/>
    <p:sldId id="270" r:id="rId24"/>
    <p:sldId id="271" r:id="rId25"/>
    <p:sldId id="272" r:id="rId26"/>
    <p:sldId id="273" r:id="rId27"/>
    <p:sldId id="274" r:id="rId28"/>
    <p:sldId id="275" r:id="rId29"/>
    <p:sldId id="276" r:id="rId30"/>
    <p:sldId id="277" r:id="rId31"/>
    <p:sldId id="278" r:id="rId32"/>
    <p:sldId id="279" r:id="rId3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ヒラギノ明朝 ProN W3" charset="0"/>
        <a:cs typeface="ヒラギノ明朝 ProN W3" charset="0"/>
        <a:sym typeface="Times New Roman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ヒラギノ明朝 ProN W3" charset="0"/>
        <a:cs typeface="ヒラギノ明朝 ProN W3" charset="0"/>
        <a:sym typeface="Times New Roman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ヒラギノ明朝 ProN W3" charset="0"/>
        <a:cs typeface="ヒラギノ明朝 ProN W3" charset="0"/>
        <a:sym typeface="Times New Roman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ヒラギノ明朝 ProN W3" charset="0"/>
        <a:cs typeface="ヒラギノ明朝 ProN W3" charset="0"/>
        <a:sym typeface="Times New Roman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ヒラギノ明朝 ProN W3" charset="0"/>
        <a:cs typeface="ヒラギノ明朝 ProN W3" charset="0"/>
        <a:sym typeface="Times New Roman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ヒラギノ明朝 ProN W3" charset="0"/>
        <a:cs typeface="ヒラギノ明朝 ProN W3" charset="0"/>
        <a:sym typeface="Times New Roman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ヒラギノ明朝 ProN W3" charset="0"/>
        <a:cs typeface="ヒラギノ明朝 ProN W3" charset="0"/>
        <a:sym typeface="Times New Roman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ヒラギノ明朝 ProN W3" charset="0"/>
        <a:cs typeface="ヒラギノ明朝 ProN W3" charset="0"/>
        <a:sym typeface="Times New Roman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ヒラギノ明朝 ProN W3" charset="0"/>
        <a:cs typeface="ヒラギノ明朝 ProN W3" charset="0"/>
        <a:sym typeface="Times New Roman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9B4318BD-C299-44E9-88D1-C6CC9E233D26}" type="datetimeFigureOut">
              <a:rPr lang="fr-FR" smtClean="0"/>
              <a:t>24/08/2009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8A05F905-2C5C-4864-A355-6EC3CB3AE8BB}" type="slidenum">
              <a:rPr lang="fr-BE" smtClean="0"/>
              <a:t>‹#›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1F579695-C23E-4FFE-ABC5-539166CA7C48}" type="datetimeFigureOut">
              <a:rPr lang="fr-FR" smtClean="0"/>
              <a:t>24/08/2009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F3DDF71-1BD4-4DB5-A775-C070775D01DC}" type="slidenum">
              <a:rPr lang="fr-BE" smtClean="0"/>
              <a:t>‹#›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3DDF71-1BD4-4DB5-A775-C070775D01DC}" type="slidenum">
              <a:rPr lang="fr-BE" smtClean="0"/>
              <a:t>17</a:t>
            </a:fld>
            <a:endParaRPr lang="fr-B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8/24/2009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30CB95-2B6A-467F-B333-49971DD911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8/24/2009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895EA-417B-4F7C-962F-9E328EFCE2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3A271A1-F6D6-438B-A432-4747EE7ECD40}" type="datetimeFigureOut">
              <a:rPr lang="en-US" smtClean="0"/>
              <a:pPr/>
              <a:t>8/24/2009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E15FE25-7B5C-405C-9E44-2D9F3E6861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8/24/2009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7486EEE-CEC5-4AEA-9FA0-08BD86ED8D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8/24/2009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480990A-AB83-4A88-A706-0F19240CB24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8/24/2009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175A245-EE69-4B3A-AFB3-0E3CED1714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8/24/2009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A9BB117-30C8-4C4C-A786-F07586D086A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8/24/2009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A7D23AC-FF0A-4996-AE1A-D46A578017F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8/24/2009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730C3DA-37AA-4A8A-84A9-259E84A18A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8/24/2009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DD195D-8CA4-4EB9-95E6-C475B94F1C9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3A271A1-F6D6-438B-A432-4747EE7ECD40}" type="datetimeFigureOut">
              <a:rPr lang="en-US" smtClean="0"/>
              <a:pPr/>
              <a:t>8/24/2009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D0FE9C2-751A-4D4B-83D5-7DEE1D71A43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A271A1-F6D6-438B-A432-4747EE7ECD40}" type="datetimeFigureOut">
              <a:rPr lang="en-US" smtClean="0"/>
              <a:pPr/>
              <a:t>8/24/2009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E02889-2932-4A11-AA74-26138C8CBE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3" name="Group 1"/>
          <p:cNvGrpSpPr>
            <a:grpSpLocks/>
          </p:cNvGrpSpPr>
          <p:nvPr/>
        </p:nvGrpSpPr>
        <p:grpSpPr bwMode="auto">
          <a:xfrm>
            <a:off x="304800" y="228600"/>
            <a:ext cx="4711700" cy="5981700"/>
            <a:chOff x="0" y="0"/>
            <a:chExt cx="2968" cy="3768"/>
          </a:xfrm>
        </p:grpSpPr>
        <p:sp>
          <p:nvSpPr>
            <p:cNvPr id="3074" name="Rectangle 2"/>
            <p:cNvSpPr>
              <a:spLocks/>
            </p:cNvSpPr>
            <p:nvPr/>
          </p:nvSpPr>
          <p:spPr bwMode="auto">
            <a:xfrm>
              <a:off x="0" y="0"/>
              <a:ext cx="2968" cy="3768"/>
            </a:xfrm>
            <a:prstGeom prst="rect">
              <a:avLst/>
            </a:prstGeom>
            <a:solidFill>
              <a:schemeClr val="accent1"/>
            </a:solidFill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 l="20000" t="218" r="6874" b="438"/>
            <a:stretch>
              <a:fillRect/>
            </a:stretch>
          </p:blipFill>
          <p:spPr bwMode="auto">
            <a:xfrm>
              <a:off x="80" y="72"/>
              <a:ext cx="2808" cy="36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</p:pic>
      </p:grp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ln/>
        </p:spPr>
        <p:txBody>
          <a:bodyPr rIns="132080"/>
          <a:lstStyle/>
          <a:p>
            <a:pPr algn="r"/>
            <a:r>
              <a:rPr lang="en-US" sz="3600" dirty="0"/>
              <a:t>Recursion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ln/>
        </p:spPr>
        <p:txBody>
          <a:bodyPr rIns="132080" anchor="ctr">
            <a:normAutofit fontScale="92500" lnSpcReduction="10000"/>
          </a:bodyPr>
          <a:lstStyle/>
          <a:p>
            <a:pPr marL="39688" indent="0" algn="ctr">
              <a:spcBef>
                <a:spcPct val="0"/>
              </a:spcBef>
              <a:buFont typeface="Wingdings" charset="2"/>
              <a:buNone/>
            </a:pPr>
            <a:r>
              <a:rPr lang="en-US" sz="2000" dirty="0"/>
              <a:t>Lecture 6</a:t>
            </a:r>
          </a:p>
          <a:p>
            <a:pPr marL="39688" indent="0" algn="ctr">
              <a:spcBef>
                <a:spcPts val="500"/>
              </a:spcBef>
              <a:buFont typeface="Wingdings" charset="2"/>
              <a:buNone/>
            </a:pPr>
            <a:r>
              <a:rPr lang="en-US" sz="2000" dirty="0"/>
              <a:t>CS2110 – Fall </a:t>
            </a:r>
            <a:r>
              <a:rPr lang="en-US" sz="2000" dirty="0" smtClean="0"/>
              <a:t>2009</a:t>
            </a:r>
            <a:endParaRPr lang="en-US" sz="200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889000"/>
          </a:xfrm>
          <a:ln/>
        </p:spPr>
        <p:txBody>
          <a:bodyPr rIns="132080">
            <a:noAutofit/>
          </a:bodyPr>
          <a:lstStyle/>
          <a:p>
            <a:r>
              <a:rPr lang="en-US" sz="3600" dirty="0" smtClean="0"/>
              <a:t>General Approach to Writing Recursive Functions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215D87C-719A-4249-AE1B-A315CA029664}" type="slidenum">
              <a:rPr lang="en-US"/>
              <a:pPr/>
              <a:t>10</a:t>
            </a:fld>
            <a:endParaRPr lang="en-US"/>
          </a:p>
        </p:txBody>
      </p:sp>
      <p:sp>
        <p:nvSpPr>
          <p:cNvPr id="10242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1287463"/>
            <a:ext cx="7848600" cy="4808537"/>
          </a:xfrm>
          <a:ln/>
        </p:spPr>
        <p:txBody>
          <a:bodyPr rIns="132080">
            <a:normAutofit fontScale="85000" lnSpcReduction="10000"/>
          </a:bodyPr>
          <a:lstStyle/>
          <a:p>
            <a:pPr marL="496888" indent="-457200"/>
            <a:endParaRPr lang="en-US" dirty="0" smtClean="0"/>
          </a:p>
          <a:p>
            <a:pPr marL="496888" indent="-457200">
              <a:buSzPct val="99000"/>
              <a:buFont typeface="Wingdings" charset="2"/>
              <a:buAutoNum type="arabicPeriod"/>
            </a:pPr>
            <a:r>
              <a:rPr lang="en-US" dirty="0" smtClean="0"/>
              <a:t>Try </a:t>
            </a:r>
            <a:r>
              <a:rPr lang="en-US" dirty="0"/>
              <a:t>to find a parameter, say n, such that the solution for n can be obtained by combining solutions to the </a:t>
            </a:r>
            <a:r>
              <a:rPr lang="en-US" i="1" dirty="0">
                <a:solidFill>
                  <a:srgbClr val="009900"/>
                </a:solidFill>
              </a:rPr>
              <a:t>same problem using smaller values of n</a:t>
            </a:r>
            <a:r>
              <a:rPr lang="en-US" i="1" dirty="0"/>
              <a:t> </a:t>
            </a:r>
            <a:r>
              <a:rPr lang="en-US" dirty="0"/>
              <a:t>(e.g., (n-1</a:t>
            </a:r>
            <a:r>
              <a:rPr lang="en-US" dirty="0" smtClean="0"/>
              <a:t>) in our factorial example)</a:t>
            </a:r>
            <a:endParaRPr lang="en-US" dirty="0"/>
          </a:p>
          <a:p>
            <a:pPr marL="496888" indent="-457200">
              <a:buSzPct val="99000"/>
              <a:buFont typeface="Wingdings" charset="2"/>
              <a:buAutoNum type="arabicPeriod"/>
            </a:pPr>
            <a:endParaRPr lang="en-US" dirty="0"/>
          </a:p>
          <a:p>
            <a:pPr marL="496888" indent="-457200">
              <a:buSzPct val="99000"/>
              <a:buFont typeface="Wingdings" charset="2"/>
              <a:buAutoNum type="arabicPeriod" startAt="2"/>
            </a:pPr>
            <a:r>
              <a:rPr lang="en-US" dirty="0"/>
              <a:t>Find </a:t>
            </a:r>
            <a:r>
              <a:rPr lang="en-US" i="1" dirty="0">
                <a:solidFill>
                  <a:srgbClr val="009900"/>
                </a:solidFill>
              </a:rPr>
              <a:t>base case(s) </a:t>
            </a:r>
            <a:r>
              <a:rPr lang="en-US" dirty="0"/>
              <a:t>– small values of n for which you can just write down the solution (e.g., 0! = 1)</a:t>
            </a:r>
          </a:p>
          <a:p>
            <a:pPr marL="496888" indent="-457200">
              <a:buSzPct val="99000"/>
              <a:buFont typeface="Wingdings" charset="2"/>
              <a:buAutoNum type="arabicPeriod" startAt="2"/>
            </a:pPr>
            <a:endParaRPr lang="en-US" dirty="0"/>
          </a:p>
          <a:p>
            <a:pPr marL="496888" indent="-457200">
              <a:buSzPct val="99000"/>
              <a:buFont typeface="Wingdings" charset="2"/>
              <a:buAutoNum type="arabicPeriod" startAt="3"/>
            </a:pPr>
            <a:r>
              <a:rPr lang="en-US" dirty="0"/>
              <a:t>Verify that, for any valid value of n, applying the reduction of step 1 repeatedly will ultimately hit one of the base cases    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cautionary note</a:t>
            </a:r>
            <a:endParaRPr lang="fr-B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7486EEE-CEC5-4AEA-9FA0-08BD86ED8DF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Keep in mind that each instance of your recursive function has its own local variables</a:t>
            </a:r>
          </a:p>
          <a:p>
            <a:r>
              <a:rPr lang="en-US" dirty="0" smtClean="0"/>
              <a:t>Also, remember that “higher” instances are waiting while “lower” instances run</a:t>
            </a:r>
          </a:p>
          <a:p>
            <a:endParaRPr lang="en-US" dirty="0" smtClean="0"/>
          </a:p>
          <a:p>
            <a:r>
              <a:rPr lang="en-US" dirty="0" smtClean="0"/>
              <a:t>Not such a good idea to touch global variables from within recursive functions</a:t>
            </a:r>
          </a:p>
          <a:p>
            <a:pPr lvl="1"/>
            <a:r>
              <a:rPr lang="en-US" dirty="0" smtClean="0"/>
              <a:t>Legal… but a common source of errors</a:t>
            </a:r>
          </a:p>
          <a:p>
            <a:pPr lvl="1"/>
            <a:r>
              <a:rPr lang="en-US" dirty="0" smtClean="0"/>
              <a:t>Must have a really clear mental picture of how recursion is performed to get this right!</a:t>
            </a:r>
            <a:endParaRPr lang="fr-BE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74625"/>
            <a:ext cx="7772400" cy="1149350"/>
          </a:xfrm>
          <a:ln/>
        </p:spPr>
        <p:txBody>
          <a:bodyPr rIns="132080"/>
          <a:lstStyle/>
          <a:p>
            <a:r>
              <a:rPr lang="en-US"/>
              <a:t>The Fibonacci Function</a:t>
            </a:r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66615C3-CC08-4A6B-A8A8-842E85B2A13A}" type="slidenum">
              <a:rPr lang="en-US"/>
              <a:pPr/>
              <a:t>12</a:t>
            </a:fld>
            <a:endParaRPr lang="en-US"/>
          </a:p>
        </p:txBody>
      </p:sp>
      <p:sp>
        <p:nvSpPr>
          <p:cNvPr id="11266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1717675"/>
            <a:ext cx="5638800" cy="4119563"/>
          </a:xfrm>
          <a:ln/>
        </p:spPr>
        <p:txBody>
          <a:bodyPr rIns="132080"/>
          <a:lstStyle/>
          <a:p>
            <a:r>
              <a:rPr lang="en-US" sz="2000" dirty="0"/>
              <a:t>Mathematical definition:</a:t>
            </a:r>
          </a:p>
          <a:p>
            <a:pPr>
              <a:spcBef>
                <a:spcPct val="0"/>
              </a:spcBef>
              <a:buFont typeface="Wingdings" charset="2"/>
              <a:buNone/>
            </a:pPr>
            <a:r>
              <a:rPr lang="en-US" sz="2000" dirty="0"/>
              <a:t>       fib(0) = 0</a:t>
            </a:r>
          </a:p>
          <a:p>
            <a:pPr>
              <a:spcBef>
                <a:spcPct val="0"/>
              </a:spcBef>
              <a:buFont typeface="Wingdings" charset="2"/>
              <a:buNone/>
            </a:pPr>
            <a:r>
              <a:rPr lang="en-US" sz="2000" dirty="0"/>
              <a:t>       fib(1) = 1</a:t>
            </a:r>
          </a:p>
          <a:p>
            <a:pPr>
              <a:spcBef>
                <a:spcPct val="0"/>
              </a:spcBef>
              <a:buFont typeface="Wingdings" charset="2"/>
              <a:buNone/>
            </a:pPr>
            <a:r>
              <a:rPr lang="en-US" sz="2000" dirty="0"/>
              <a:t>       fib(n) = fib(n </a:t>
            </a:r>
            <a:r>
              <a:rPr lang="en-US" sz="2000" dirty="0" smtClean="0"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sz="2000" dirty="0" smtClean="0"/>
              <a:t> </a:t>
            </a:r>
            <a:r>
              <a:rPr lang="en-US" sz="2000" dirty="0"/>
              <a:t>1) + fib(n </a:t>
            </a:r>
            <a:r>
              <a:rPr lang="en-US" sz="2000" dirty="0" smtClean="0"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sz="2000" dirty="0" smtClean="0"/>
              <a:t> </a:t>
            </a:r>
            <a:r>
              <a:rPr lang="en-US" sz="2000" dirty="0"/>
              <a:t>2),  n ≥ 2</a:t>
            </a:r>
          </a:p>
          <a:p>
            <a:pPr>
              <a:spcBef>
                <a:spcPct val="0"/>
              </a:spcBef>
            </a:pPr>
            <a:endParaRPr lang="en-US" sz="2000" dirty="0"/>
          </a:p>
          <a:p>
            <a:pPr>
              <a:spcBef>
                <a:spcPct val="0"/>
              </a:spcBef>
            </a:pPr>
            <a:endParaRPr lang="en-US" sz="2000" dirty="0"/>
          </a:p>
          <a:p>
            <a:pPr>
              <a:spcBef>
                <a:spcPct val="0"/>
              </a:spcBef>
            </a:pPr>
            <a:r>
              <a:rPr lang="en-US" sz="2000" dirty="0"/>
              <a:t>Fibonacci sequence:  0, 1, 1, 2, 3, 5, 8, 13, …</a:t>
            </a:r>
          </a:p>
        </p:txBody>
      </p:sp>
      <p:sp>
        <p:nvSpPr>
          <p:cNvPr id="11267" name="Rectangle 3"/>
          <p:cNvSpPr>
            <a:spLocks/>
          </p:cNvSpPr>
          <p:nvPr/>
        </p:nvSpPr>
        <p:spPr bwMode="auto">
          <a:xfrm>
            <a:off x="304800" y="4356100"/>
            <a:ext cx="5514975" cy="15875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static </a:t>
            </a:r>
            <a:r>
              <a:rPr lang="en-US" sz="20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int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fib(</a:t>
            </a:r>
            <a:r>
              <a:rPr lang="en-US" sz="20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int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n) {</a:t>
            </a:r>
          </a:p>
          <a:p>
            <a:pPr marL="39688"/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if (n == 0) return 0;</a:t>
            </a:r>
          </a:p>
          <a:p>
            <a:pPr marL="39688"/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else if (n == 1) return 1;</a:t>
            </a:r>
          </a:p>
          <a:p>
            <a:pPr marL="39688"/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else return fib(n-1) + fib(n-2);</a:t>
            </a:r>
          </a:p>
          <a:p>
            <a:pPr marL="39688"/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 </a:t>
            </a:r>
          </a:p>
        </p:txBody>
      </p:sp>
      <p:grpSp>
        <p:nvGrpSpPr>
          <p:cNvPr id="11268" name="Group 4"/>
          <p:cNvGrpSpPr>
            <a:grpSpLocks/>
          </p:cNvGrpSpPr>
          <p:nvPr/>
        </p:nvGrpSpPr>
        <p:grpSpPr bwMode="auto">
          <a:xfrm>
            <a:off x="2971800" y="2062163"/>
            <a:ext cx="3267075" cy="452438"/>
            <a:chOff x="0" y="240"/>
            <a:chExt cx="2058" cy="285"/>
          </a:xfrm>
        </p:grpSpPr>
        <p:sp>
          <p:nvSpPr>
            <p:cNvPr id="11269" name="Rectangle 5"/>
            <p:cNvSpPr>
              <a:spLocks/>
            </p:cNvSpPr>
            <p:nvPr/>
          </p:nvSpPr>
          <p:spPr bwMode="auto">
            <a:xfrm>
              <a:off x="584" y="240"/>
              <a:ext cx="1474" cy="280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9688">
                <a:spcBef>
                  <a:spcPts val="550"/>
                </a:spcBef>
              </a:pPr>
              <a:r>
                <a:rPr lang="en-US" dirty="0">
                  <a:solidFill>
                    <a:srgbClr val="00CC00"/>
                  </a:solidFill>
                  <a:latin typeface="Arial" charset="0"/>
                  <a:cs typeface="Arial" charset="0"/>
                  <a:sym typeface="Arial" charset="0"/>
                </a:rPr>
                <a:t>two base cases!</a:t>
              </a:r>
            </a:p>
          </p:txBody>
        </p:sp>
        <p:sp>
          <p:nvSpPr>
            <p:cNvPr id="11270" name="Line 6"/>
            <p:cNvSpPr>
              <a:spLocks noChangeShapeType="1"/>
            </p:cNvSpPr>
            <p:nvPr/>
          </p:nvSpPr>
          <p:spPr bwMode="auto">
            <a:xfrm rot="10800000">
              <a:off x="0" y="318"/>
              <a:ext cx="584" cy="5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11271" name="Line 7"/>
            <p:cNvSpPr>
              <a:spLocks noChangeShapeType="1"/>
            </p:cNvSpPr>
            <p:nvPr/>
          </p:nvSpPr>
          <p:spPr bwMode="auto">
            <a:xfrm flipH="1">
              <a:off x="0" y="377"/>
              <a:ext cx="584" cy="14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fr-BE"/>
            </a:p>
          </p:txBody>
        </p:sp>
      </p:grpSp>
      <p:pic>
        <p:nvPicPr>
          <p:cNvPr id="11272" name="Picture 8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1065213"/>
            <a:ext cx="2443163" cy="2973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1273" name="Rectangle 9"/>
          <p:cNvSpPr>
            <a:spLocks/>
          </p:cNvSpPr>
          <p:nvPr/>
        </p:nvSpPr>
        <p:spPr bwMode="auto">
          <a:xfrm>
            <a:off x="6400800" y="4038600"/>
            <a:ext cx="2438400" cy="16637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 algn="ctr">
              <a:spcBef>
                <a:spcPts val="350"/>
              </a:spcBef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Fibonacci (Leonardo Pisano) </a:t>
            </a:r>
            <a:r>
              <a:rPr lang="en-US" sz="1600" dirty="0" smtClean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1170</a:t>
            </a:r>
            <a:r>
              <a:rPr lang="en-US" sz="1600" dirty="0" smtClean="0">
                <a:solidFill>
                  <a:srgbClr val="9900CC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sz="1600" dirty="0" smtClean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1240</a:t>
            </a: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?</a:t>
            </a:r>
          </a:p>
          <a:p>
            <a:pPr marL="39688" algn="ctr">
              <a:spcBef>
                <a:spcPts val="350"/>
              </a:spcBef>
            </a:pPr>
            <a:endParaRPr lang="en-US" sz="1600" dirty="0">
              <a:solidFill>
                <a:srgbClr val="9900CC"/>
              </a:solidFill>
              <a:latin typeface="Arial" charset="0"/>
              <a:cs typeface="Arial" charset="0"/>
              <a:sym typeface="Arial" charset="0"/>
            </a:endParaRPr>
          </a:p>
          <a:p>
            <a:pPr marL="39688" algn="ctr">
              <a:spcBef>
                <a:spcPts val="350"/>
              </a:spcBef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Statue in Pisa, Italy</a:t>
            </a:r>
          </a:p>
          <a:p>
            <a:pPr marL="39688" algn="ctr">
              <a:spcBef>
                <a:spcPts val="350"/>
              </a:spcBef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Giovanni </a:t>
            </a:r>
            <a:r>
              <a:rPr lang="en-US" sz="1600" dirty="0" err="1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Paganucci</a:t>
            </a:r>
            <a:endParaRPr lang="en-US" sz="1600" dirty="0">
              <a:solidFill>
                <a:srgbClr val="9900CC"/>
              </a:solidFill>
              <a:latin typeface="Arial" charset="0"/>
              <a:cs typeface="Arial" charset="0"/>
              <a:sym typeface="Arial" charset="0"/>
            </a:endParaRPr>
          </a:p>
          <a:p>
            <a:pPr marL="39688" algn="ctr">
              <a:spcBef>
                <a:spcPts val="350"/>
              </a:spcBef>
            </a:pPr>
            <a:r>
              <a:rPr lang="en-US" sz="1600" dirty="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1863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769938" y="293688"/>
            <a:ext cx="7772400" cy="1143000"/>
          </a:xfrm>
          <a:ln/>
        </p:spPr>
        <p:txBody>
          <a:bodyPr rIns="132080"/>
          <a:lstStyle/>
          <a:p>
            <a:r>
              <a:rPr lang="en-US"/>
              <a:t>Recursive Execution</a:t>
            </a:r>
          </a:p>
        </p:txBody>
      </p:sp>
      <p:sp>
        <p:nvSpPr>
          <p:cNvPr id="2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CFF33D9-C38F-40FD-82AA-2F253E1CDB13}" type="slidenum">
              <a:rPr lang="en-US"/>
              <a:pPr/>
              <a:t>13</a:t>
            </a:fld>
            <a:endParaRPr lang="en-US"/>
          </a:p>
        </p:txBody>
      </p:sp>
      <p:sp>
        <p:nvSpPr>
          <p:cNvPr id="12290" name="Rectangle 2"/>
          <p:cNvSpPr>
            <a:spLocks/>
          </p:cNvSpPr>
          <p:nvPr/>
        </p:nvSpPr>
        <p:spPr bwMode="auto">
          <a:xfrm>
            <a:off x="1862138" y="1414463"/>
            <a:ext cx="5514975" cy="15875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static int fib(int n) {</a:t>
            </a:r>
          </a:p>
          <a:p>
            <a:pPr marL="39688"/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if (n == 0) return 0;</a:t>
            </a:r>
          </a:p>
          <a:p>
            <a:pPr marL="39688"/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else if (n == 1) return 1;</a:t>
            </a:r>
          </a:p>
          <a:p>
            <a:pPr marL="39688"/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else return fib(n-1) + fib(n-2);</a:t>
            </a:r>
          </a:p>
          <a:p>
            <a:pPr marL="39688"/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 </a:t>
            </a:r>
          </a:p>
        </p:txBody>
      </p:sp>
      <p:sp>
        <p:nvSpPr>
          <p:cNvPr id="12291" name="Rectangle 3"/>
          <p:cNvSpPr>
            <a:spLocks/>
          </p:cNvSpPr>
          <p:nvPr/>
        </p:nvSpPr>
        <p:spPr bwMode="auto">
          <a:xfrm>
            <a:off x="4476750" y="3330575"/>
            <a:ext cx="849313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550"/>
              </a:spcBef>
            </a:pPr>
            <a:r>
              <a:rPr lang="en-US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fib(4)</a:t>
            </a:r>
          </a:p>
        </p:txBody>
      </p:sp>
      <p:sp>
        <p:nvSpPr>
          <p:cNvPr id="12292" name="Rectangle 4"/>
          <p:cNvSpPr>
            <a:spLocks/>
          </p:cNvSpPr>
          <p:nvPr/>
        </p:nvSpPr>
        <p:spPr bwMode="auto">
          <a:xfrm>
            <a:off x="3235325" y="4206875"/>
            <a:ext cx="849313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fib(3)</a:t>
            </a:r>
          </a:p>
        </p:txBody>
      </p:sp>
      <p:sp>
        <p:nvSpPr>
          <p:cNvPr id="12293" name="Rectangle 5"/>
          <p:cNvSpPr>
            <a:spLocks/>
          </p:cNvSpPr>
          <p:nvPr/>
        </p:nvSpPr>
        <p:spPr bwMode="auto">
          <a:xfrm>
            <a:off x="5719763" y="4206875"/>
            <a:ext cx="849312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550"/>
              </a:spcBef>
            </a:pPr>
            <a:r>
              <a:rPr lang="en-US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fib(2)</a:t>
            </a:r>
          </a:p>
        </p:txBody>
      </p:sp>
      <p:sp>
        <p:nvSpPr>
          <p:cNvPr id="12294" name="Rectangle 6"/>
          <p:cNvSpPr>
            <a:spLocks/>
          </p:cNvSpPr>
          <p:nvPr/>
        </p:nvSpPr>
        <p:spPr bwMode="auto">
          <a:xfrm>
            <a:off x="1830388" y="5829300"/>
            <a:ext cx="849312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550"/>
              </a:spcBef>
            </a:pPr>
            <a:r>
              <a:rPr lang="en-US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fib(1)</a:t>
            </a:r>
          </a:p>
        </p:txBody>
      </p:sp>
      <p:sp>
        <p:nvSpPr>
          <p:cNvPr id="12295" name="Rectangle 7"/>
          <p:cNvSpPr>
            <a:spLocks/>
          </p:cNvSpPr>
          <p:nvPr/>
        </p:nvSpPr>
        <p:spPr bwMode="auto">
          <a:xfrm>
            <a:off x="3244850" y="5843588"/>
            <a:ext cx="849313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550"/>
              </a:spcBef>
            </a:pPr>
            <a:r>
              <a:rPr lang="en-US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fib(0)</a:t>
            </a:r>
          </a:p>
        </p:txBody>
      </p:sp>
      <p:sp>
        <p:nvSpPr>
          <p:cNvPr id="12296" name="Rectangle 8"/>
          <p:cNvSpPr>
            <a:spLocks/>
          </p:cNvSpPr>
          <p:nvPr/>
        </p:nvSpPr>
        <p:spPr bwMode="auto">
          <a:xfrm>
            <a:off x="2551113" y="4987925"/>
            <a:ext cx="849312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550"/>
              </a:spcBef>
            </a:pPr>
            <a:r>
              <a:rPr lang="en-US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fib(2)</a:t>
            </a:r>
          </a:p>
        </p:txBody>
      </p:sp>
      <p:sp>
        <p:nvSpPr>
          <p:cNvPr id="12297" name="Rectangle 9"/>
          <p:cNvSpPr>
            <a:spLocks/>
          </p:cNvSpPr>
          <p:nvPr/>
        </p:nvSpPr>
        <p:spPr bwMode="auto">
          <a:xfrm>
            <a:off x="3829050" y="4987925"/>
            <a:ext cx="849313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550"/>
              </a:spcBef>
            </a:pPr>
            <a:r>
              <a:rPr lang="en-US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fib(1)</a:t>
            </a:r>
          </a:p>
        </p:txBody>
      </p:sp>
      <p:sp>
        <p:nvSpPr>
          <p:cNvPr id="12298" name="Rectangle 10"/>
          <p:cNvSpPr>
            <a:spLocks/>
          </p:cNvSpPr>
          <p:nvPr/>
        </p:nvSpPr>
        <p:spPr bwMode="auto">
          <a:xfrm>
            <a:off x="5108575" y="4991100"/>
            <a:ext cx="849313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550"/>
              </a:spcBef>
            </a:pPr>
            <a:r>
              <a:rPr lang="en-US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fib(1)</a:t>
            </a:r>
          </a:p>
        </p:txBody>
      </p:sp>
      <p:sp>
        <p:nvSpPr>
          <p:cNvPr id="12299" name="Rectangle 11"/>
          <p:cNvSpPr>
            <a:spLocks/>
          </p:cNvSpPr>
          <p:nvPr/>
        </p:nvSpPr>
        <p:spPr bwMode="auto">
          <a:xfrm>
            <a:off x="6386513" y="4987925"/>
            <a:ext cx="850900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550"/>
              </a:spcBef>
            </a:pPr>
            <a:r>
              <a:rPr lang="en-US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fib(0)</a:t>
            </a:r>
          </a:p>
        </p:txBody>
      </p:sp>
      <p:sp>
        <p:nvSpPr>
          <p:cNvPr id="12300" name="Rectangle 12"/>
          <p:cNvSpPr>
            <a:spLocks/>
          </p:cNvSpPr>
          <p:nvPr/>
        </p:nvSpPr>
        <p:spPr bwMode="auto">
          <a:xfrm>
            <a:off x="879475" y="3330575"/>
            <a:ext cx="2695575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550"/>
              </a:spcBef>
            </a:pPr>
            <a:r>
              <a:rPr lang="en-US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Execution of fib(4):</a:t>
            </a:r>
          </a:p>
        </p:txBody>
      </p:sp>
      <p:sp>
        <p:nvSpPr>
          <p:cNvPr id="12301" name="AutoShape 13"/>
          <p:cNvSpPr>
            <a:spLocks/>
          </p:cNvSpPr>
          <p:nvPr/>
        </p:nvSpPr>
        <p:spPr bwMode="auto">
          <a:xfrm flipH="1">
            <a:off x="3743325" y="3787775"/>
            <a:ext cx="1241425" cy="4191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12302" name="AutoShape 14"/>
          <p:cNvSpPr>
            <a:spLocks/>
          </p:cNvSpPr>
          <p:nvPr/>
        </p:nvSpPr>
        <p:spPr bwMode="auto">
          <a:xfrm>
            <a:off x="4984750" y="3787775"/>
            <a:ext cx="1243013" cy="4191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12303" name="AutoShape 15"/>
          <p:cNvSpPr>
            <a:spLocks/>
          </p:cNvSpPr>
          <p:nvPr/>
        </p:nvSpPr>
        <p:spPr bwMode="auto">
          <a:xfrm flipH="1">
            <a:off x="3059113" y="4664075"/>
            <a:ext cx="684212" cy="32385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12304" name="AutoShape 16"/>
          <p:cNvSpPr>
            <a:spLocks/>
          </p:cNvSpPr>
          <p:nvPr/>
        </p:nvSpPr>
        <p:spPr bwMode="auto">
          <a:xfrm>
            <a:off x="3743325" y="4664075"/>
            <a:ext cx="568325" cy="32385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12305" name="AutoShape 17"/>
          <p:cNvSpPr>
            <a:spLocks/>
          </p:cNvSpPr>
          <p:nvPr/>
        </p:nvSpPr>
        <p:spPr bwMode="auto">
          <a:xfrm flipH="1">
            <a:off x="5591175" y="4664075"/>
            <a:ext cx="636588" cy="327025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12306" name="AutoShape 18"/>
          <p:cNvSpPr>
            <a:spLocks/>
          </p:cNvSpPr>
          <p:nvPr/>
        </p:nvSpPr>
        <p:spPr bwMode="auto">
          <a:xfrm>
            <a:off x="6227763" y="4664075"/>
            <a:ext cx="668337" cy="32385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12307" name="AutoShape 19"/>
          <p:cNvSpPr>
            <a:spLocks/>
          </p:cNvSpPr>
          <p:nvPr/>
        </p:nvSpPr>
        <p:spPr bwMode="auto">
          <a:xfrm flipH="1">
            <a:off x="2312988" y="5445125"/>
            <a:ext cx="746125" cy="384175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12308" name="AutoShape 20"/>
          <p:cNvSpPr>
            <a:spLocks/>
          </p:cNvSpPr>
          <p:nvPr/>
        </p:nvSpPr>
        <p:spPr bwMode="auto">
          <a:xfrm>
            <a:off x="3059113" y="5445125"/>
            <a:ext cx="693737" cy="398463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thing to notice</a:t>
            </a:r>
            <a:endParaRPr lang="fr-B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7486EEE-CEC5-4AEA-9FA0-08BD86ED8DF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This way of computing the Fibonacci function is elegant, but inefficient</a:t>
            </a:r>
          </a:p>
          <a:p>
            <a:r>
              <a:rPr lang="en-US" dirty="0" smtClean="0"/>
              <a:t>It “</a:t>
            </a:r>
            <a:r>
              <a:rPr lang="en-US" dirty="0" err="1" smtClean="0"/>
              <a:t>recomputes</a:t>
            </a:r>
            <a:r>
              <a:rPr lang="en-US" dirty="0" smtClean="0"/>
              <a:t>” answers again and again!</a:t>
            </a:r>
          </a:p>
          <a:p>
            <a:r>
              <a:rPr lang="en-US" dirty="0" smtClean="0"/>
              <a:t>To improve speed, need to save </a:t>
            </a:r>
            <a:br>
              <a:rPr lang="en-US" dirty="0" smtClean="0"/>
            </a:br>
            <a:r>
              <a:rPr lang="en-US" dirty="0" smtClean="0"/>
              <a:t>known answers in a table!</a:t>
            </a:r>
            <a:endParaRPr lang="en-US" dirty="0" smtClean="0"/>
          </a:p>
          <a:p>
            <a:r>
              <a:rPr lang="en-US" dirty="0" smtClean="0"/>
              <a:t>Called a </a:t>
            </a:r>
            <a:r>
              <a:rPr lang="en-US" i="1" dirty="0" smtClean="0"/>
              <a:t>cache</a:t>
            </a:r>
            <a:endParaRPr lang="fr-BE" dirty="0"/>
          </a:p>
        </p:txBody>
      </p:sp>
      <p:grpSp>
        <p:nvGrpSpPr>
          <p:cNvPr id="22" name="Group 21"/>
          <p:cNvGrpSpPr/>
          <p:nvPr/>
        </p:nvGrpSpPr>
        <p:grpSpPr>
          <a:xfrm>
            <a:off x="6096000" y="3330575"/>
            <a:ext cx="2982930" cy="1849824"/>
            <a:chOff x="3508375" y="3330575"/>
            <a:chExt cx="5720641" cy="2955594"/>
          </a:xfrm>
        </p:grpSpPr>
        <p:sp>
          <p:nvSpPr>
            <p:cNvPr id="5" name="Rectangle 3"/>
            <p:cNvSpPr>
              <a:spLocks/>
            </p:cNvSpPr>
            <p:nvPr/>
          </p:nvSpPr>
          <p:spPr bwMode="auto">
            <a:xfrm>
              <a:off x="6154737" y="3330575"/>
              <a:ext cx="1164516" cy="442581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9688">
                <a:spcBef>
                  <a:spcPts val="550"/>
                </a:spcBef>
              </a:pPr>
              <a:r>
                <a:rPr lang="en-US" sz="1800">
                  <a:solidFill>
                    <a:srgbClr val="9900CC"/>
                  </a:solidFill>
                  <a:latin typeface="Arial" charset="0"/>
                  <a:cs typeface="Arial" charset="0"/>
                  <a:sym typeface="Arial" charset="0"/>
                </a:rPr>
                <a:t>fib(4)</a:t>
              </a:r>
            </a:p>
          </p:txBody>
        </p:sp>
        <p:sp>
          <p:nvSpPr>
            <p:cNvPr id="6" name="Rectangle 4"/>
            <p:cNvSpPr>
              <a:spLocks/>
            </p:cNvSpPr>
            <p:nvPr/>
          </p:nvSpPr>
          <p:spPr bwMode="auto">
            <a:xfrm>
              <a:off x="4913311" y="4206875"/>
              <a:ext cx="1164516" cy="442581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800">
                  <a:solidFill>
                    <a:srgbClr val="9900CC"/>
                  </a:solidFill>
                  <a:latin typeface="Arial" charset="0"/>
                  <a:cs typeface="Arial" charset="0"/>
                  <a:sym typeface="Arial" charset="0"/>
                </a:rPr>
                <a:t>fib(3)</a:t>
              </a:r>
            </a:p>
          </p:txBody>
        </p:sp>
        <p:sp>
          <p:nvSpPr>
            <p:cNvPr id="7" name="Rectangle 5"/>
            <p:cNvSpPr>
              <a:spLocks/>
            </p:cNvSpPr>
            <p:nvPr/>
          </p:nvSpPr>
          <p:spPr bwMode="auto">
            <a:xfrm>
              <a:off x="7397750" y="4206875"/>
              <a:ext cx="1164516" cy="442581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9688">
                <a:spcBef>
                  <a:spcPts val="550"/>
                </a:spcBef>
              </a:pPr>
              <a:r>
                <a:rPr lang="en-US" sz="1800">
                  <a:solidFill>
                    <a:srgbClr val="9900CC"/>
                  </a:solidFill>
                  <a:latin typeface="Arial" charset="0"/>
                  <a:cs typeface="Arial" charset="0"/>
                  <a:sym typeface="Arial" charset="0"/>
                </a:rPr>
                <a:t>fib(2)</a:t>
              </a:r>
            </a:p>
          </p:txBody>
        </p:sp>
        <p:sp>
          <p:nvSpPr>
            <p:cNvPr id="8" name="Rectangle 6"/>
            <p:cNvSpPr>
              <a:spLocks/>
            </p:cNvSpPr>
            <p:nvPr/>
          </p:nvSpPr>
          <p:spPr bwMode="auto">
            <a:xfrm>
              <a:off x="3508375" y="5829299"/>
              <a:ext cx="1164516" cy="442581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9688">
                <a:spcBef>
                  <a:spcPts val="550"/>
                </a:spcBef>
              </a:pPr>
              <a:r>
                <a:rPr lang="en-US" sz="1800">
                  <a:solidFill>
                    <a:srgbClr val="9900CC"/>
                  </a:solidFill>
                  <a:latin typeface="Arial" charset="0"/>
                  <a:cs typeface="Arial" charset="0"/>
                  <a:sym typeface="Arial" charset="0"/>
                </a:rPr>
                <a:t>fib(1)</a:t>
              </a:r>
            </a:p>
          </p:txBody>
        </p:sp>
        <p:sp>
          <p:nvSpPr>
            <p:cNvPr id="9" name="Rectangle 7"/>
            <p:cNvSpPr>
              <a:spLocks/>
            </p:cNvSpPr>
            <p:nvPr/>
          </p:nvSpPr>
          <p:spPr bwMode="auto">
            <a:xfrm>
              <a:off x="4922837" y="5843588"/>
              <a:ext cx="1164516" cy="442581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9688">
                <a:spcBef>
                  <a:spcPts val="550"/>
                </a:spcBef>
              </a:pPr>
              <a:r>
                <a:rPr lang="en-US" sz="1800">
                  <a:solidFill>
                    <a:srgbClr val="9900CC"/>
                  </a:solidFill>
                  <a:latin typeface="Arial" charset="0"/>
                  <a:cs typeface="Arial" charset="0"/>
                  <a:sym typeface="Arial" charset="0"/>
                </a:rPr>
                <a:t>fib(0)</a:t>
              </a:r>
            </a:p>
          </p:txBody>
        </p:sp>
        <p:sp>
          <p:nvSpPr>
            <p:cNvPr id="10" name="Rectangle 8"/>
            <p:cNvSpPr>
              <a:spLocks/>
            </p:cNvSpPr>
            <p:nvPr/>
          </p:nvSpPr>
          <p:spPr bwMode="auto">
            <a:xfrm>
              <a:off x="4229101" y="4987925"/>
              <a:ext cx="1164516" cy="442581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9688">
                <a:spcBef>
                  <a:spcPts val="550"/>
                </a:spcBef>
              </a:pPr>
              <a:r>
                <a:rPr lang="en-US" sz="1800">
                  <a:solidFill>
                    <a:srgbClr val="9900CC"/>
                  </a:solidFill>
                  <a:latin typeface="Arial" charset="0"/>
                  <a:cs typeface="Arial" charset="0"/>
                  <a:sym typeface="Arial" charset="0"/>
                </a:rPr>
                <a:t>fib(2)</a:t>
              </a:r>
            </a:p>
          </p:txBody>
        </p:sp>
        <p:sp>
          <p:nvSpPr>
            <p:cNvPr id="11" name="Rectangle 9"/>
            <p:cNvSpPr>
              <a:spLocks/>
            </p:cNvSpPr>
            <p:nvPr/>
          </p:nvSpPr>
          <p:spPr bwMode="auto">
            <a:xfrm>
              <a:off x="5507037" y="4987925"/>
              <a:ext cx="1164516" cy="442581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9688">
                <a:spcBef>
                  <a:spcPts val="550"/>
                </a:spcBef>
              </a:pPr>
              <a:r>
                <a:rPr lang="en-US" sz="1800">
                  <a:solidFill>
                    <a:srgbClr val="9900CC"/>
                  </a:solidFill>
                  <a:latin typeface="Arial" charset="0"/>
                  <a:cs typeface="Arial" charset="0"/>
                  <a:sym typeface="Arial" charset="0"/>
                </a:rPr>
                <a:t>fib(1)</a:t>
              </a:r>
            </a:p>
          </p:txBody>
        </p:sp>
        <p:sp>
          <p:nvSpPr>
            <p:cNvPr id="12" name="Rectangle 10"/>
            <p:cNvSpPr>
              <a:spLocks/>
            </p:cNvSpPr>
            <p:nvPr/>
          </p:nvSpPr>
          <p:spPr bwMode="auto">
            <a:xfrm>
              <a:off x="6786561" y="4991099"/>
              <a:ext cx="1164516" cy="442581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9688">
                <a:spcBef>
                  <a:spcPts val="550"/>
                </a:spcBef>
              </a:pPr>
              <a:r>
                <a:rPr lang="en-US" sz="1800">
                  <a:solidFill>
                    <a:srgbClr val="9900CC"/>
                  </a:solidFill>
                  <a:latin typeface="Arial" charset="0"/>
                  <a:cs typeface="Arial" charset="0"/>
                  <a:sym typeface="Arial" charset="0"/>
                </a:rPr>
                <a:t>fib(1)</a:t>
              </a:r>
            </a:p>
          </p:txBody>
        </p:sp>
        <p:sp>
          <p:nvSpPr>
            <p:cNvPr id="13" name="Rectangle 11"/>
            <p:cNvSpPr>
              <a:spLocks/>
            </p:cNvSpPr>
            <p:nvPr/>
          </p:nvSpPr>
          <p:spPr bwMode="auto">
            <a:xfrm>
              <a:off x="8064500" y="4987925"/>
              <a:ext cx="1164516" cy="442581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9688">
                <a:spcBef>
                  <a:spcPts val="550"/>
                </a:spcBef>
              </a:pPr>
              <a:r>
                <a:rPr lang="en-US" sz="1800">
                  <a:solidFill>
                    <a:srgbClr val="9900CC"/>
                  </a:solidFill>
                  <a:latin typeface="Arial" charset="0"/>
                  <a:cs typeface="Arial" charset="0"/>
                  <a:sym typeface="Arial" charset="0"/>
                </a:rPr>
                <a:t>fib(0)</a:t>
              </a:r>
            </a:p>
          </p:txBody>
        </p:sp>
        <p:sp>
          <p:nvSpPr>
            <p:cNvPr id="14" name="AutoShape 13"/>
            <p:cNvSpPr>
              <a:spLocks/>
            </p:cNvSpPr>
            <p:nvPr/>
          </p:nvSpPr>
          <p:spPr bwMode="auto">
            <a:xfrm flipH="1">
              <a:off x="5421312" y="3787775"/>
              <a:ext cx="1241425" cy="419100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fr-BE" sz="1800"/>
            </a:p>
          </p:txBody>
        </p:sp>
        <p:sp>
          <p:nvSpPr>
            <p:cNvPr id="15" name="AutoShape 14"/>
            <p:cNvSpPr>
              <a:spLocks/>
            </p:cNvSpPr>
            <p:nvPr/>
          </p:nvSpPr>
          <p:spPr bwMode="auto">
            <a:xfrm>
              <a:off x="6662737" y="3787775"/>
              <a:ext cx="1243013" cy="419100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fr-BE" sz="1800"/>
            </a:p>
          </p:txBody>
        </p:sp>
        <p:sp>
          <p:nvSpPr>
            <p:cNvPr id="16" name="AutoShape 15"/>
            <p:cNvSpPr>
              <a:spLocks/>
            </p:cNvSpPr>
            <p:nvPr/>
          </p:nvSpPr>
          <p:spPr bwMode="auto">
            <a:xfrm flipH="1">
              <a:off x="4737100" y="4664075"/>
              <a:ext cx="684212" cy="323850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fr-BE" sz="1800"/>
            </a:p>
          </p:txBody>
        </p:sp>
        <p:sp>
          <p:nvSpPr>
            <p:cNvPr id="17" name="AutoShape 16"/>
            <p:cNvSpPr>
              <a:spLocks/>
            </p:cNvSpPr>
            <p:nvPr/>
          </p:nvSpPr>
          <p:spPr bwMode="auto">
            <a:xfrm>
              <a:off x="5421312" y="4664075"/>
              <a:ext cx="568325" cy="323850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fr-BE" sz="1800"/>
            </a:p>
          </p:txBody>
        </p:sp>
        <p:sp>
          <p:nvSpPr>
            <p:cNvPr id="18" name="AutoShape 17"/>
            <p:cNvSpPr>
              <a:spLocks/>
            </p:cNvSpPr>
            <p:nvPr/>
          </p:nvSpPr>
          <p:spPr bwMode="auto">
            <a:xfrm flipH="1">
              <a:off x="7269162" y="4664075"/>
              <a:ext cx="636588" cy="327025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fr-BE" sz="1800"/>
            </a:p>
          </p:txBody>
        </p:sp>
        <p:sp>
          <p:nvSpPr>
            <p:cNvPr id="19" name="AutoShape 18"/>
            <p:cNvSpPr>
              <a:spLocks/>
            </p:cNvSpPr>
            <p:nvPr/>
          </p:nvSpPr>
          <p:spPr bwMode="auto">
            <a:xfrm>
              <a:off x="7905750" y="4664075"/>
              <a:ext cx="668337" cy="323850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fr-BE" sz="1800"/>
            </a:p>
          </p:txBody>
        </p:sp>
        <p:sp>
          <p:nvSpPr>
            <p:cNvPr id="20" name="AutoShape 19"/>
            <p:cNvSpPr>
              <a:spLocks/>
            </p:cNvSpPr>
            <p:nvPr/>
          </p:nvSpPr>
          <p:spPr bwMode="auto">
            <a:xfrm flipH="1">
              <a:off x="3990975" y="5445125"/>
              <a:ext cx="746125" cy="384175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fr-BE" sz="1800"/>
            </a:p>
          </p:txBody>
        </p:sp>
        <p:sp>
          <p:nvSpPr>
            <p:cNvPr id="21" name="AutoShape 20"/>
            <p:cNvSpPr>
              <a:spLocks/>
            </p:cNvSpPr>
            <p:nvPr/>
          </p:nvSpPr>
          <p:spPr bwMode="auto">
            <a:xfrm>
              <a:off x="4737100" y="5445125"/>
              <a:ext cx="693737" cy="398463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0"/>
                  </a:moveTo>
                  <a:lnTo>
                    <a:pt x="21600" y="2160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fr-BE" sz="1800"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caching to our solution</a:t>
            </a:r>
            <a:endParaRPr lang="fr-BE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Before:</a:t>
            </a:r>
            <a:endParaRPr lang="fr-BE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After</a:t>
            </a:r>
            <a:endParaRPr lang="fr-B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B7486EEE-CEC5-4AEA-9FA0-08BD86ED8DF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Rectangle 2"/>
          <p:cNvSpPr>
            <a:spLocks/>
          </p:cNvSpPr>
          <p:nvPr/>
        </p:nvSpPr>
        <p:spPr bwMode="auto">
          <a:xfrm>
            <a:off x="304800" y="2438400"/>
            <a:ext cx="4278093" cy="196977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static </a:t>
            </a:r>
            <a:r>
              <a:rPr lang="en-US" sz="16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fib(</a:t>
            </a:r>
            <a:r>
              <a:rPr lang="en-US" sz="16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n) {</a:t>
            </a:r>
          </a:p>
          <a:p>
            <a:pPr marL="39688"/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if (n == 0</a:t>
            </a:r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)</a:t>
            </a:r>
          </a:p>
          <a:p>
            <a:pPr marL="39688"/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</a:t>
            </a:r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return 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0;</a:t>
            </a:r>
          </a:p>
          <a:p>
            <a:pPr marL="39688"/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else if (n == 1</a:t>
            </a:r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)</a:t>
            </a:r>
          </a:p>
          <a:p>
            <a:pPr marL="39688"/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return 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1;</a:t>
            </a:r>
          </a:p>
          <a:p>
            <a:pPr marL="39688"/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else</a:t>
            </a:r>
          </a:p>
          <a:p>
            <a:pPr marL="39688"/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</a:t>
            </a:r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return 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fib(n-1) + fib(n-2);</a:t>
            </a:r>
          </a:p>
          <a:p>
            <a:pPr marL="39688"/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 </a:t>
            </a:r>
          </a:p>
        </p:txBody>
      </p:sp>
      <p:sp>
        <p:nvSpPr>
          <p:cNvPr id="7" name="Rectangle 2"/>
          <p:cNvSpPr>
            <a:spLocks/>
          </p:cNvSpPr>
          <p:nvPr/>
        </p:nvSpPr>
        <p:spPr bwMode="auto">
          <a:xfrm>
            <a:off x="2743200" y="2209800"/>
            <a:ext cx="6252993" cy="393954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600" b="1" dirty="0" err="1" smtClean="0">
                <a:solidFill>
                  <a:srgbClr val="7030A0"/>
                </a:solidFill>
                <a:latin typeface="Courier New" charset="0"/>
                <a:cs typeface="Courier New" charset="0"/>
                <a:sym typeface="Courier New" charset="0"/>
              </a:rPr>
              <a:t>ArrayList</a:t>
            </a:r>
            <a:r>
              <a:rPr lang="en-US" sz="1600" b="1" dirty="0" smtClean="0">
                <a:solidFill>
                  <a:srgbClr val="7030A0"/>
                </a:solidFill>
                <a:latin typeface="Courier New" charset="0"/>
                <a:cs typeface="Courier New" charset="0"/>
                <a:sym typeface="Courier New" charset="0"/>
              </a:rPr>
              <a:t>&lt;</a:t>
            </a:r>
            <a:r>
              <a:rPr lang="en-US" sz="1600" b="1" dirty="0" err="1" smtClean="0">
                <a:solidFill>
                  <a:srgbClr val="7030A0"/>
                </a:solidFill>
                <a:latin typeface="Courier New" charset="0"/>
                <a:cs typeface="Courier New" charset="0"/>
                <a:sym typeface="Courier New" charset="0"/>
              </a:rPr>
              <a:t>boolean</a:t>
            </a:r>
            <a:r>
              <a:rPr lang="en-US" sz="1600" b="1" dirty="0" smtClean="0">
                <a:solidFill>
                  <a:srgbClr val="7030A0"/>
                </a:solidFill>
                <a:latin typeface="Courier New" charset="0"/>
                <a:cs typeface="Courier New" charset="0"/>
                <a:sym typeface="Courier New" charset="0"/>
              </a:rPr>
              <a:t>&gt; known = new </a:t>
            </a:r>
            <a:r>
              <a:rPr lang="en-US" sz="1600" b="1" dirty="0" err="1" smtClean="0">
                <a:solidFill>
                  <a:srgbClr val="7030A0"/>
                </a:solidFill>
                <a:latin typeface="Courier New" charset="0"/>
                <a:cs typeface="Courier New" charset="0"/>
                <a:sym typeface="Courier New" charset="0"/>
              </a:rPr>
              <a:t>ArrayList</a:t>
            </a:r>
            <a:r>
              <a:rPr lang="en-US" sz="1600" b="1" dirty="0" smtClean="0">
                <a:solidFill>
                  <a:srgbClr val="7030A0"/>
                </a:solidFill>
                <a:latin typeface="Courier New" charset="0"/>
                <a:cs typeface="Courier New" charset="0"/>
                <a:sym typeface="Courier New" charset="0"/>
              </a:rPr>
              <a:t>&lt;</a:t>
            </a:r>
            <a:r>
              <a:rPr lang="en-US" sz="1600" b="1" dirty="0" err="1" smtClean="0">
                <a:solidFill>
                  <a:srgbClr val="7030A0"/>
                </a:solidFill>
                <a:latin typeface="Courier New" charset="0"/>
                <a:cs typeface="Courier New" charset="0"/>
                <a:sym typeface="Courier New" charset="0"/>
              </a:rPr>
              <a:t>boolean</a:t>
            </a:r>
            <a:r>
              <a:rPr lang="en-US" sz="1600" b="1" dirty="0" smtClean="0">
                <a:solidFill>
                  <a:srgbClr val="7030A0"/>
                </a:solidFill>
                <a:latin typeface="Courier New" charset="0"/>
                <a:cs typeface="Courier New" charset="0"/>
                <a:sym typeface="Courier New" charset="0"/>
              </a:rPr>
              <a:t>&gt;;</a:t>
            </a:r>
          </a:p>
          <a:p>
            <a:pPr marL="39688"/>
            <a:r>
              <a:rPr lang="en-US" sz="1600" b="1" dirty="0" err="1" smtClean="0">
                <a:solidFill>
                  <a:srgbClr val="7030A0"/>
                </a:solidFill>
                <a:latin typeface="Courier New" charset="0"/>
                <a:cs typeface="Courier New" charset="0"/>
                <a:sym typeface="Courier New" charset="0"/>
              </a:rPr>
              <a:t>ArrayList</a:t>
            </a:r>
            <a:r>
              <a:rPr lang="en-US" sz="1600" b="1" dirty="0" smtClean="0">
                <a:solidFill>
                  <a:srgbClr val="7030A0"/>
                </a:solidFill>
                <a:latin typeface="Courier New" charset="0"/>
                <a:cs typeface="Courier New" charset="0"/>
                <a:sym typeface="Courier New" charset="0"/>
              </a:rPr>
              <a:t>&lt;</a:t>
            </a:r>
            <a:r>
              <a:rPr lang="en-US" sz="1600" b="1" dirty="0" err="1" smtClean="0">
                <a:solidFill>
                  <a:srgbClr val="7030A0"/>
                </a:solidFill>
                <a:latin typeface="Courier New" charset="0"/>
                <a:cs typeface="Courier New" charset="0"/>
                <a:sym typeface="Courier New" charset="0"/>
              </a:rPr>
              <a:t>int</a:t>
            </a:r>
            <a:r>
              <a:rPr lang="en-US" sz="1600" b="1" dirty="0" smtClean="0">
                <a:solidFill>
                  <a:srgbClr val="7030A0"/>
                </a:solidFill>
                <a:latin typeface="Courier New" charset="0"/>
                <a:cs typeface="Courier New" charset="0"/>
                <a:sym typeface="Courier New" charset="0"/>
              </a:rPr>
              <a:t>&gt; cached = new </a:t>
            </a:r>
            <a:r>
              <a:rPr lang="en-US" sz="1600" b="1" dirty="0" err="1" smtClean="0">
                <a:solidFill>
                  <a:srgbClr val="7030A0"/>
                </a:solidFill>
                <a:latin typeface="Courier New" charset="0"/>
                <a:cs typeface="Courier New" charset="0"/>
                <a:sym typeface="Courier New" charset="0"/>
              </a:rPr>
              <a:t>ArrayList</a:t>
            </a:r>
            <a:r>
              <a:rPr lang="en-US" sz="1600" b="1" dirty="0" smtClean="0">
                <a:solidFill>
                  <a:srgbClr val="7030A0"/>
                </a:solidFill>
                <a:latin typeface="Courier New" charset="0"/>
                <a:cs typeface="Courier New" charset="0"/>
                <a:sym typeface="Courier New" charset="0"/>
              </a:rPr>
              <a:t>&lt;cached&gt;;</a:t>
            </a:r>
            <a:endParaRPr lang="en-US" sz="1600" b="1" dirty="0" smtClean="0">
              <a:solidFill>
                <a:srgbClr val="7030A0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marL="39688"/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static </a:t>
            </a:r>
            <a:r>
              <a:rPr lang="en-US" sz="16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fib(</a:t>
            </a:r>
            <a:r>
              <a:rPr lang="en-US" sz="16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n) </a:t>
            </a:r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{</a:t>
            </a:r>
          </a:p>
          <a:p>
            <a:pPr marL="39688"/>
            <a:r>
              <a:rPr lang="en-US" sz="1600" b="1" dirty="0" smtClean="0">
                <a:solidFill>
                  <a:srgbClr val="7030A0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 dirty="0" smtClean="0">
                <a:solidFill>
                  <a:srgbClr val="7030A0"/>
                </a:solidFill>
                <a:latin typeface="Courier New" charset="0"/>
                <a:cs typeface="Courier New" charset="0"/>
                <a:sym typeface="Courier New" charset="0"/>
              </a:rPr>
              <a:t>  </a:t>
            </a:r>
            <a:r>
              <a:rPr lang="en-US" sz="1600" b="1" dirty="0" err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int</a:t>
            </a:r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v;</a:t>
            </a:r>
            <a:endParaRPr lang="en-US" sz="1600" b="1" dirty="0" smtClean="0">
              <a:solidFill>
                <a:schemeClr val="tx1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marL="39688"/>
            <a:r>
              <a:rPr lang="en-US" sz="1600" b="1" dirty="0" smtClean="0">
                <a:solidFill>
                  <a:srgbClr val="7030A0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 dirty="0" smtClean="0">
                <a:solidFill>
                  <a:srgbClr val="7030A0"/>
                </a:solidFill>
                <a:latin typeface="Courier New" charset="0"/>
                <a:cs typeface="Courier New" charset="0"/>
                <a:sym typeface="Courier New" charset="0"/>
              </a:rPr>
              <a:t>  if(known[n])</a:t>
            </a:r>
          </a:p>
          <a:p>
            <a:pPr marL="39688"/>
            <a:r>
              <a:rPr lang="en-US" sz="1600" b="1" dirty="0" smtClean="0">
                <a:solidFill>
                  <a:srgbClr val="7030A0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 dirty="0" smtClean="0">
                <a:solidFill>
                  <a:srgbClr val="7030A0"/>
                </a:solidFill>
                <a:latin typeface="Courier New" charset="0"/>
                <a:cs typeface="Courier New" charset="0"/>
                <a:sym typeface="Courier New" charset="0"/>
              </a:rPr>
              <a:t>       return cached[n];</a:t>
            </a:r>
            <a:endParaRPr lang="en-US" sz="1600" b="1" dirty="0">
              <a:solidFill>
                <a:srgbClr val="7030A0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marL="39688"/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if (n == 0</a:t>
            </a:r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)</a:t>
            </a:r>
          </a:p>
          <a:p>
            <a:pPr marL="39688"/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</a:t>
            </a:r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v = 0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</a:p>
          <a:p>
            <a:pPr marL="39688"/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else if (n == 1</a:t>
            </a:r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)</a:t>
            </a:r>
          </a:p>
          <a:p>
            <a:pPr marL="39688"/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v = </a:t>
            </a:r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1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</a:p>
          <a:p>
            <a:pPr marL="39688"/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else</a:t>
            </a:r>
          </a:p>
          <a:p>
            <a:pPr marL="39688"/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</a:t>
            </a:r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v = fib(n-1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) + fib(n-2</a:t>
            </a:r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);</a:t>
            </a:r>
          </a:p>
          <a:p>
            <a:pPr marL="39688"/>
            <a:r>
              <a:rPr lang="en-US" sz="1600" b="1" dirty="0" smtClean="0">
                <a:solidFill>
                  <a:srgbClr val="7030A0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 dirty="0" smtClean="0">
                <a:solidFill>
                  <a:srgbClr val="7030A0"/>
                </a:solidFill>
                <a:latin typeface="Courier New" charset="0"/>
                <a:cs typeface="Courier New" charset="0"/>
                <a:sym typeface="Courier New" charset="0"/>
              </a:rPr>
              <a:t>  known[n] = true;</a:t>
            </a:r>
          </a:p>
          <a:p>
            <a:pPr marL="39688"/>
            <a:r>
              <a:rPr lang="en-US" sz="1600" b="1" dirty="0" smtClean="0">
                <a:solidFill>
                  <a:srgbClr val="7030A0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 dirty="0" smtClean="0">
                <a:solidFill>
                  <a:srgbClr val="7030A0"/>
                </a:solidFill>
                <a:latin typeface="Courier New" charset="0"/>
                <a:cs typeface="Courier New" charset="0"/>
                <a:sym typeface="Courier New" charset="0"/>
              </a:rPr>
              <a:t>  cached[n] = v;</a:t>
            </a:r>
          </a:p>
          <a:p>
            <a:pPr marL="39688"/>
            <a:r>
              <a:rPr lang="en-US" sz="1600" b="1" dirty="0" smtClean="0">
                <a:solidFill>
                  <a:srgbClr val="7030A0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 dirty="0" smtClean="0">
                <a:solidFill>
                  <a:srgbClr val="7030A0"/>
                </a:solidFill>
                <a:latin typeface="Courier New" charset="0"/>
                <a:cs typeface="Courier New" charset="0"/>
                <a:sym typeface="Courier New" charset="0"/>
              </a:rPr>
              <a:t>  return v;</a:t>
            </a:r>
            <a:endParaRPr lang="en-US" sz="1600" b="1" dirty="0">
              <a:solidFill>
                <a:srgbClr val="7030A0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marL="39688"/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Notice the development process</a:t>
            </a:r>
            <a:endParaRPr lang="fr-B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175A245-EE69-4B3A-AFB3-0E3CED17144A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302752" cy="4495800"/>
          </a:xfrm>
        </p:spPr>
        <p:txBody>
          <a:bodyPr>
            <a:normAutofit/>
          </a:bodyPr>
          <a:lstStyle/>
          <a:p>
            <a:r>
              <a:rPr lang="en-US" dirty="0" smtClean="0"/>
              <a:t>We started with the idea of recursion</a:t>
            </a:r>
          </a:p>
          <a:p>
            <a:r>
              <a:rPr lang="en-US" dirty="0" smtClean="0"/>
              <a:t>Created a very simple recursive procedure</a:t>
            </a:r>
          </a:p>
          <a:p>
            <a:r>
              <a:rPr lang="en-US" dirty="0" smtClean="0"/>
              <a:t>Noticed it will be slow, because it wastefully </a:t>
            </a:r>
            <a:r>
              <a:rPr lang="en-US" dirty="0" err="1" smtClean="0"/>
              <a:t>recomputes</a:t>
            </a:r>
            <a:r>
              <a:rPr lang="en-US" dirty="0" smtClean="0"/>
              <a:t> the same thing again and again</a:t>
            </a:r>
          </a:p>
          <a:p>
            <a:r>
              <a:rPr lang="en-US" dirty="0" smtClean="0"/>
              <a:t>So made it a bit more complex but gained a lot of speed in doing so</a:t>
            </a:r>
          </a:p>
          <a:p>
            <a:endParaRPr lang="en-US" dirty="0" smtClean="0"/>
          </a:p>
          <a:p>
            <a:r>
              <a:rPr lang="en-US" dirty="0" smtClean="0"/>
              <a:t>This is a common software engineering pattern</a:t>
            </a:r>
            <a:endParaRPr lang="fr-B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34938"/>
            <a:ext cx="7772400" cy="1228725"/>
          </a:xfrm>
          <a:ln/>
        </p:spPr>
        <p:txBody>
          <a:bodyPr rIns="132080">
            <a:normAutofit/>
          </a:bodyPr>
          <a:lstStyle/>
          <a:p>
            <a:r>
              <a:rPr lang="en-US" sz="3200" dirty="0"/>
              <a:t>Combinations 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(</a:t>
            </a:r>
            <a:r>
              <a:rPr lang="en-US" sz="3200" dirty="0"/>
              <a:t>a.k.a. Binomial Coefficients)</a:t>
            </a:r>
          </a:p>
        </p:txBody>
      </p:sp>
      <p:sp>
        <p:nvSpPr>
          <p:cNvPr id="2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8502C98-4235-4688-A492-E59083EAAD1D}" type="slidenum">
              <a:rPr lang="en-US"/>
              <a:pPr/>
              <a:t>17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1663700"/>
            <a:ext cx="8001000" cy="4051300"/>
          </a:xfrm>
          <a:ln/>
        </p:spPr>
        <p:txBody>
          <a:bodyPr rIns="132080">
            <a:normAutofit/>
          </a:bodyPr>
          <a:lstStyle/>
          <a:p>
            <a:r>
              <a:rPr lang="en-US" sz="2400" dirty="0"/>
              <a:t>How many ways can you choose </a:t>
            </a:r>
            <a:r>
              <a:rPr lang="en-US" sz="2400" dirty="0">
                <a:solidFill>
                  <a:schemeClr val="tx1"/>
                </a:solidFill>
              </a:rPr>
              <a:t>r</a:t>
            </a:r>
            <a:r>
              <a:rPr lang="en-US" sz="2400" dirty="0"/>
              <a:t> items from </a:t>
            </a:r>
            <a:br>
              <a:rPr lang="en-US" sz="2400" dirty="0"/>
            </a:br>
            <a:r>
              <a:rPr lang="en-US" sz="2400" dirty="0"/>
              <a:t>a set of </a:t>
            </a:r>
            <a:r>
              <a:rPr lang="en-US" sz="2400" dirty="0">
                <a:solidFill>
                  <a:schemeClr val="tx1"/>
                </a:solidFill>
              </a:rPr>
              <a:t>n</a:t>
            </a:r>
            <a:r>
              <a:rPr lang="en-US" sz="2400" dirty="0"/>
              <a:t> distinct elements?   </a:t>
            </a:r>
            <a:r>
              <a:rPr lang="en-US" sz="2400" dirty="0">
                <a:solidFill>
                  <a:schemeClr val="tx1"/>
                </a:solidFill>
              </a:rPr>
              <a:t>(  )</a:t>
            </a:r>
            <a:r>
              <a:rPr lang="en-US" sz="2400" dirty="0"/>
              <a:t>  </a:t>
            </a:r>
            <a:r>
              <a:rPr lang="en-US" sz="2400" dirty="0">
                <a:solidFill>
                  <a:srgbClr val="FF9900"/>
                </a:solidFill>
              </a:rPr>
              <a:t>“n choose r”</a:t>
            </a:r>
          </a:p>
          <a:p>
            <a:pPr marL="728663" lvl="1">
              <a:buFont typeface="Wingdings" charset="2"/>
              <a:buNone/>
            </a:pPr>
            <a:r>
              <a:rPr lang="en-US" sz="2800" dirty="0">
                <a:solidFill>
                  <a:schemeClr val="tx1"/>
                </a:solidFill>
              </a:rPr>
              <a:t>(  )</a:t>
            </a:r>
            <a:r>
              <a:rPr lang="en-US" sz="1800" dirty="0">
                <a:solidFill>
                  <a:srgbClr val="0033CC"/>
                </a:solidFill>
              </a:rPr>
              <a:t> = number of 2-element subsets of {A,B,C,D,E}</a:t>
            </a:r>
          </a:p>
          <a:p>
            <a:pPr marL="728663" lvl="1">
              <a:buFont typeface="Wingdings" charset="2"/>
              <a:buNone/>
            </a:pPr>
            <a:endParaRPr lang="en-US" sz="1800" dirty="0">
              <a:solidFill>
                <a:srgbClr val="0033CC"/>
              </a:solidFill>
            </a:endParaRPr>
          </a:p>
          <a:p>
            <a:pPr marL="728663" lvl="1">
              <a:buFont typeface="Wingdings" charset="2"/>
              <a:buNone/>
            </a:pPr>
            <a:r>
              <a:rPr lang="en-US" sz="1600" dirty="0"/>
              <a:t>2-element subsets containing A: </a:t>
            </a:r>
            <a:br>
              <a:rPr lang="en-US" sz="1600" dirty="0"/>
            </a:br>
            <a:r>
              <a:rPr lang="en-US" sz="1600" dirty="0"/>
              <a:t>{A,B}, {A,C}, {A,D}, {A,E}</a:t>
            </a:r>
          </a:p>
          <a:p>
            <a:pPr marL="728663" lvl="1">
              <a:buFont typeface="Wingdings" charset="2"/>
              <a:buNone/>
            </a:pPr>
            <a:r>
              <a:rPr lang="en-US" sz="1600" dirty="0"/>
              <a:t>2-element subsets not containing A: {B,C},{B,D},{B,E},{C,D},{C,E},{D,E}</a:t>
            </a:r>
          </a:p>
          <a:p>
            <a:pPr>
              <a:buClr>
                <a:srgbClr val="9900CC"/>
              </a:buClr>
            </a:pPr>
            <a:endParaRPr lang="en-US" sz="1600" dirty="0">
              <a:solidFill>
                <a:srgbClr val="9900CC"/>
              </a:solidFill>
            </a:endParaRPr>
          </a:p>
          <a:p>
            <a:r>
              <a:rPr lang="en-US" sz="2400" dirty="0"/>
              <a:t>Therefore,        =        </a:t>
            </a:r>
            <a:r>
              <a:rPr lang="en-US" sz="2400" dirty="0" smtClean="0"/>
              <a:t>+</a:t>
            </a:r>
          </a:p>
          <a:p>
            <a:r>
              <a:rPr lang="en-US" sz="2400" dirty="0" smtClean="0"/>
              <a:t>… in perfect form to write a recursive function!</a:t>
            </a:r>
            <a:endParaRPr lang="en-US" sz="2400" dirty="0"/>
          </a:p>
        </p:txBody>
      </p:sp>
      <p:grpSp>
        <p:nvGrpSpPr>
          <p:cNvPr id="13315" name="Group 3"/>
          <p:cNvGrpSpPr>
            <a:grpSpLocks/>
          </p:cNvGrpSpPr>
          <p:nvPr/>
        </p:nvGrpSpPr>
        <p:grpSpPr bwMode="auto">
          <a:xfrm>
            <a:off x="4114800" y="3200400"/>
            <a:ext cx="520378" cy="692151"/>
            <a:chOff x="41" y="0"/>
            <a:chExt cx="327" cy="436"/>
          </a:xfrm>
        </p:grpSpPr>
        <p:sp>
          <p:nvSpPr>
            <p:cNvPr id="13316" name="Rectangle 4"/>
            <p:cNvSpPr>
              <a:spLocks/>
            </p:cNvSpPr>
            <p:nvPr/>
          </p:nvSpPr>
          <p:spPr bwMode="auto">
            <a:xfrm>
              <a:off x="41" y="0"/>
              <a:ext cx="327" cy="271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25438" indent="-285750" algn="ctr">
                <a:spcBef>
                  <a:spcPts val="738"/>
                </a:spcBef>
              </a:pPr>
              <a:r>
                <a:rPr lang="en-US" sz="2800" dirty="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(  )</a:t>
              </a:r>
            </a:p>
          </p:txBody>
        </p:sp>
        <p:sp>
          <p:nvSpPr>
            <p:cNvPr id="13317" name="Rectangle 5"/>
            <p:cNvSpPr>
              <a:spLocks/>
            </p:cNvSpPr>
            <p:nvPr/>
          </p:nvSpPr>
          <p:spPr bwMode="auto">
            <a:xfrm>
              <a:off x="117" y="52"/>
              <a:ext cx="178" cy="384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25438" indent="-285750" algn="ctr">
                <a:lnSpc>
                  <a:spcPct val="70000"/>
                </a:lnSpc>
                <a:spcBef>
                  <a:spcPts val="413"/>
                </a:spcBef>
              </a:pPr>
              <a:r>
                <a:rPr lang="en-US" sz="1800" dirty="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4</a:t>
              </a:r>
            </a:p>
            <a:p>
              <a:pPr marL="325438" indent="-285750" algn="ctr">
                <a:lnSpc>
                  <a:spcPct val="70000"/>
                </a:lnSpc>
                <a:spcBef>
                  <a:spcPts val="413"/>
                </a:spcBef>
              </a:pPr>
              <a:r>
                <a:rPr lang="en-US" sz="1800" dirty="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1</a:t>
              </a:r>
            </a:p>
          </p:txBody>
        </p:sp>
      </p:grpSp>
      <p:grpSp>
        <p:nvGrpSpPr>
          <p:cNvPr id="13318" name="Group 6"/>
          <p:cNvGrpSpPr>
            <a:grpSpLocks/>
          </p:cNvGrpSpPr>
          <p:nvPr/>
        </p:nvGrpSpPr>
        <p:grpSpPr bwMode="auto">
          <a:xfrm>
            <a:off x="7550309" y="4216400"/>
            <a:ext cx="520378" cy="627063"/>
            <a:chOff x="41" y="0"/>
            <a:chExt cx="327" cy="395"/>
          </a:xfrm>
        </p:grpSpPr>
        <p:sp>
          <p:nvSpPr>
            <p:cNvPr id="13319" name="Rectangle 7"/>
            <p:cNvSpPr>
              <a:spLocks/>
            </p:cNvSpPr>
            <p:nvPr/>
          </p:nvSpPr>
          <p:spPr bwMode="auto">
            <a:xfrm>
              <a:off x="41" y="0"/>
              <a:ext cx="327" cy="271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25438" indent="-285750" algn="ctr">
                <a:spcBef>
                  <a:spcPts val="738"/>
                </a:spcBef>
              </a:pPr>
              <a:r>
                <a:rPr lang="en-US" sz="2800" dirty="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(  )</a:t>
              </a:r>
            </a:p>
          </p:txBody>
        </p:sp>
        <p:sp>
          <p:nvSpPr>
            <p:cNvPr id="13320" name="Rectangle 8"/>
            <p:cNvSpPr>
              <a:spLocks/>
            </p:cNvSpPr>
            <p:nvPr/>
          </p:nvSpPr>
          <p:spPr bwMode="auto">
            <a:xfrm>
              <a:off x="125" y="11"/>
              <a:ext cx="178" cy="384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25438" indent="-285750" algn="ctr">
                <a:lnSpc>
                  <a:spcPct val="70000"/>
                </a:lnSpc>
                <a:spcBef>
                  <a:spcPts val="413"/>
                </a:spcBef>
              </a:pPr>
              <a:r>
                <a:rPr lang="en-US" sz="18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4</a:t>
              </a:r>
            </a:p>
            <a:p>
              <a:pPr marL="325438" indent="-285750" algn="ctr">
                <a:lnSpc>
                  <a:spcPct val="70000"/>
                </a:lnSpc>
                <a:spcBef>
                  <a:spcPts val="413"/>
                </a:spcBef>
              </a:pPr>
              <a:r>
                <a:rPr lang="en-US" sz="18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2</a:t>
              </a:r>
            </a:p>
          </p:txBody>
        </p:sp>
      </p:grpSp>
      <p:grpSp>
        <p:nvGrpSpPr>
          <p:cNvPr id="13321" name="Group 9"/>
          <p:cNvGrpSpPr>
            <a:grpSpLocks/>
          </p:cNvGrpSpPr>
          <p:nvPr/>
        </p:nvGrpSpPr>
        <p:grpSpPr bwMode="auto">
          <a:xfrm>
            <a:off x="3422971" y="4629150"/>
            <a:ext cx="520379" cy="627062"/>
            <a:chOff x="41" y="0"/>
            <a:chExt cx="327" cy="395"/>
          </a:xfrm>
        </p:grpSpPr>
        <p:sp>
          <p:nvSpPr>
            <p:cNvPr id="13322" name="Rectangle 10"/>
            <p:cNvSpPr>
              <a:spLocks/>
            </p:cNvSpPr>
            <p:nvPr/>
          </p:nvSpPr>
          <p:spPr bwMode="auto">
            <a:xfrm>
              <a:off x="41" y="0"/>
              <a:ext cx="327" cy="271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25438" indent="-285750" algn="ctr">
                <a:spcBef>
                  <a:spcPts val="738"/>
                </a:spcBef>
              </a:pPr>
              <a:r>
                <a:rPr lang="en-US" sz="2800" dirty="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(  )</a:t>
              </a:r>
            </a:p>
          </p:txBody>
        </p:sp>
        <p:sp>
          <p:nvSpPr>
            <p:cNvPr id="13323" name="Rectangle 11"/>
            <p:cNvSpPr>
              <a:spLocks/>
            </p:cNvSpPr>
            <p:nvPr/>
          </p:nvSpPr>
          <p:spPr bwMode="auto">
            <a:xfrm>
              <a:off x="117" y="11"/>
              <a:ext cx="178" cy="384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25438" indent="-285750" algn="ctr">
                <a:lnSpc>
                  <a:spcPct val="70000"/>
                </a:lnSpc>
                <a:spcBef>
                  <a:spcPts val="413"/>
                </a:spcBef>
              </a:pPr>
              <a:r>
                <a:rPr lang="en-US" sz="18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4</a:t>
              </a:r>
            </a:p>
            <a:p>
              <a:pPr marL="325438" indent="-285750" algn="ctr">
                <a:lnSpc>
                  <a:spcPct val="70000"/>
                </a:lnSpc>
                <a:spcBef>
                  <a:spcPts val="413"/>
                </a:spcBef>
              </a:pPr>
              <a:r>
                <a:rPr lang="en-US" sz="18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1</a:t>
              </a:r>
            </a:p>
          </p:txBody>
        </p:sp>
      </p:grpSp>
      <p:grpSp>
        <p:nvGrpSpPr>
          <p:cNvPr id="13324" name="Group 12"/>
          <p:cNvGrpSpPr>
            <a:grpSpLocks/>
          </p:cNvGrpSpPr>
          <p:nvPr/>
        </p:nvGrpSpPr>
        <p:grpSpPr bwMode="auto">
          <a:xfrm>
            <a:off x="4280221" y="4629150"/>
            <a:ext cx="520379" cy="627062"/>
            <a:chOff x="41" y="0"/>
            <a:chExt cx="327" cy="395"/>
          </a:xfrm>
        </p:grpSpPr>
        <p:sp>
          <p:nvSpPr>
            <p:cNvPr id="13325" name="Rectangle 13"/>
            <p:cNvSpPr>
              <a:spLocks/>
            </p:cNvSpPr>
            <p:nvPr/>
          </p:nvSpPr>
          <p:spPr bwMode="auto">
            <a:xfrm>
              <a:off x="41" y="0"/>
              <a:ext cx="327" cy="271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25438" indent="-285750" algn="ctr">
                <a:spcBef>
                  <a:spcPts val="738"/>
                </a:spcBef>
              </a:pPr>
              <a:r>
                <a:rPr lang="en-US" sz="2800" dirty="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(  )</a:t>
              </a:r>
            </a:p>
          </p:txBody>
        </p:sp>
        <p:sp>
          <p:nvSpPr>
            <p:cNvPr id="13326" name="Rectangle 14"/>
            <p:cNvSpPr>
              <a:spLocks/>
            </p:cNvSpPr>
            <p:nvPr/>
          </p:nvSpPr>
          <p:spPr bwMode="auto">
            <a:xfrm>
              <a:off x="117" y="11"/>
              <a:ext cx="178" cy="384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25438" indent="-285750" algn="ctr">
                <a:lnSpc>
                  <a:spcPct val="70000"/>
                </a:lnSpc>
                <a:spcBef>
                  <a:spcPts val="413"/>
                </a:spcBef>
              </a:pPr>
              <a:r>
                <a:rPr lang="en-US" sz="18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4</a:t>
              </a:r>
            </a:p>
            <a:p>
              <a:pPr marL="325438" indent="-285750" algn="ctr">
                <a:lnSpc>
                  <a:spcPct val="70000"/>
                </a:lnSpc>
                <a:spcBef>
                  <a:spcPts val="413"/>
                </a:spcBef>
              </a:pPr>
              <a:r>
                <a:rPr lang="en-US" sz="18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2</a:t>
              </a:r>
            </a:p>
          </p:txBody>
        </p:sp>
      </p:grpSp>
      <p:grpSp>
        <p:nvGrpSpPr>
          <p:cNvPr id="13327" name="Group 15"/>
          <p:cNvGrpSpPr>
            <a:grpSpLocks/>
          </p:cNvGrpSpPr>
          <p:nvPr/>
        </p:nvGrpSpPr>
        <p:grpSpPr bwMode="auto">
          <a:xfrm>
            <a:off x="2560959" y="4630737"/>
            <a:ext cx="520378" cy="627063"/>
            <a:chOff x="41" y="0"/>
            <a:chExt cx="327" cy="395"/>
          </a:xfrm>
        </p:grpSpPr>
        <p:sp>
          <p:nvSpPr>
            <p:cNvPr id="13328" name="Rectangle 16"/>
            <p:cNvSpPr>
              <a:spLocks/>
            </p:cNvSpPr>
            <p:nvPr/>
          </p:nvSpPr>
          <p:spPr bwMode="auto">
            <a:xfrm>
              <a:off x="41" y="0"/>
              <a:ext cx="327" cy="271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25438" indent="-285750" algn="ctr">
                <a:spcBef>
                  <a:spcPts val="738"/>
                </a:spcBef>
              </a:pPr>
              <a:r>
                <a:rPr lang="en-US" sz="2800" dirty="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(  )</a:t>
              </a:r>
            </a:p>
          </p:txBody>
        </p:sp>
        <p:sp>
          <p:nvSpPr>
            <p:cNvPr id="13329" name="Rectangle 17"/>
            <p:cNvSpPr>
              <a:spLocks/>
            </p:cNvSpPr>
            <p:nvPr/>
          </p:nvSpPr>
          <p:spPr bwMode="auto">
            <a:xfrm>
              <a:off x="117" y="11"/>
              <a:ext cx="178" cy="384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25438" indent="-285750" algn="ctr">
                <a:lnSpc>
                  <a:spcPct val="70000"/>
                </a:lnSpc>
                <a:spcBef>
                  <a:spcPts val="413"/>
                </a:spcBef>
              </a:pPr>
              <a:r>
                <a:rPr lang="en-US" sz="1800" dirty="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5</a:t>
              </a:r>
            </a:p>
            <a:p>
              <a:pPr marL="325438" indent="-285750" algn="ctr">
                <a:lnSpc>
                  <a:spcPct val="70000"/>
                </a:lnSpc>
                <a:spcBef>
                  <a:spcPts val="413"/>
                </a:spcBef>
              </a:pPr>
              <a:r>
                <a:rPr lang="en-US" sz="1800" dirty="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2</a:t>
              </a:r>
            </a:p>
          </p:txBody>
        </p:sp>
      </p:grpSp>
      <p:sp>
        <p:nvSpPr>
          <p:cNvPr id="13330" name="Rectangle 18"/>
          <p:cNvSpPr>
            <a:spLocks/>
          </p:cNvSpPr>
          <p:nvPr/>
        </p:nvSpPr>
        <p:spPr bwMode="auto">
          <a:xfrm>
            <a:off x="5181600" y="1981200"/>
            <a:ext cx="320675" cy="6223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 algn="ctr">
              <a:spcBef>
                <a:spcPts val="1050"/>
              </a:spcBef>
            </a:pPr>
            <a:r>
              <a:rPr lang="en-US" sz="18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br>
              <a:rPr lang="en-US" sz="18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</a:br>
            <a:r>
              <a:rPr lang="en-US" sz="18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r</a:t>
            </a:r>
          </a:p>
        </p:txBody>
      </p:sp>
      <p:sp>
        <p:nvSpPr>
          <p:cNvPr id="13331" name="Rectangle 19"/>
          <p:cNvSpPr>
            <a:spLocks/>
          </p:cNvSpPr>
          <p:nvPr/>
        </p:nvSpPr>
        <p:spPr bwMode="auto">
          <a:xfrm>
            <a:off x="1295400" y="2514600"/>
            <a:ext cx="381000" cy="5461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 algn="ctr">
              <a:spcBef>
                <a:spcPts val="900"/>
              </a:spcBef>
            </a:pPr>
            <a:r>
              <a:rPr lang="en-US" sz="16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5</a:t>
            </a:r>
            <a:br>
              <a:rPr lang="en-US" sz="16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</a:br>
            <a:r>
              <a:rPr lang="en-US" sz="16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447675"/>
            <a:ext cx="7772400" cy="1143000"/>
          </a:xfrm>
          <a:ln/>
        </p:spPr>
        <p:txBody>
          <a:bodyPr rIns="132080"/>
          <a:lstStyle/>
          <a:p>
            <a:r>
              <a:rPr lang="en-US"/>
              <a:t>Combinations</a:t>
            </a:r>
          </a:p>
        </p:txBody>
      </p:sp>
      <p:sp>
        <p:nvSpPr>
          <p:cNvPr id="5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3B0D00B7-8E62-4732-BD8E-AB6B0E272AA2}" type="slidenum">
              <a:rPr lang="en-US"/>
              <a:pPr/>
              <a:t>18</a:t>
            </a:fld>
            <a:endParaRPr lang="en-US"/>
          </a:p>
        </p:txBody>
      </p:sp>
      <p:sp>
        <p:nvSpPr>
          <p:cNvPr id="14338" name="Rectangle 2"/>
          <p:cNvSpPr>
            <a:spLocks/>
          </p:cNvSpPr>
          <p:nvPr/>
        </p:nvSpPr>
        <p:spPr bwMode="auto">
          <a:xfrm>
            <a:off x="933450" y="1579563"/>
            <a:ext cx="4267200" cy="6223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    </a:t>
            </a:r>
            <a:r>
              <a:rPr lang="en-US" sz="2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= </a:t>
            </a:r>
            <a:r>
              <a:rPr lang="en-US" sz="2800" baseline="30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        </a:t>
            </a:r>
            <a:r>
              <a:rPr lang="en-US" sz="2800" baseline="-25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</a:t>
            </a:r>
            <a:r>
              <a:rPr lang="en-US" sz="2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+         ,  </a:t>
            </a:r>
            <a:r>
              <a:rPr lang="en-US" sz="2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 &gt; r &gt; 0</a:t>
            </a:r>
          </a:p>
        </p:txBody>
      </p:sp>
      <p:sp>
        <p:nvSpPr>
          <p:cNvPr id="14339" name="Rectangle 3"/>
          <p:cNvSpPr>
            <a:spLocks/>
          </p:cNvSpPr>
          <p:nvPr/>
        </p:nvSpPr>
        <p:spPr bwMode="auto">
          <a:xfrm>
            <a:off x="933450" y="2082800"/>
            <a:ext cx="1335088" cy="10287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    </a:t>
            </a:r>
            <a:r>
              <a:rPr lang="en-US" sz="2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= 1</a:t>
            </a:r>
          </a:p>
          <a:p>
            <a:pPr marL="39688"/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    </a:t>
            </a:r>
            <a:r>
              <a:rPr lang="en-US" sz="2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= 1</a:t>
            </a:r>
          </a:p>
        </p:txBody>
      </p:sp>
      <p:sp>
        <p:nvSpPr>
          <p:cNvPr id="14340" name="Rectangle 4"/>
          <p:cNvSpPr>
            <a:spLocks/>
          </p:cNvSpPr>
          <p:nvPr/>
        </p:nvSpPr>
        <p:spPr bwMode="auto">
          <a:xfrm>
            <a:off x="935038" y="1541463"/>
            <a:ext cx="652462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41" name="Rectangle 5"/>
          <p:cNvSpPr>
            <a:spLocks/>
          </p:cNvSpPr>
          <p:nvPr/>
        </p:nvSpPr>
        <p:spPr bwMode="auto">
          <a:xfrm>
            <a:off x="1123950" y="1558925"/>
            <a:ext cx="280988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r</a:t>
            </a:r>
          </a:p>
        </p:txBody>
      </p:sp>
      <p:sp>
        <p:nvSpPr>
          <p:cNvPr id="14342" name="Rectangle 6"/>
          <p:cNvSpPr>
            <a:spLocks/>
          </p:cNvSpPr>
          <p:nvPr/>
        </p:nvSpPr>
        <p:spPr bwMode="auto">
          <a:xfrm>
            <a:off x="1970088" y="1552575"/>
            <a:ext cx="877887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  )</a:t>
            </a:r>
          </a:p>
        </p:txBody>
      </p:sp>
      <p:sp>
        <p:nvSpPr>
          <p:cNvPr id="14343" name="Rectangle 7"/>
          <p:cNvSpPr>
            <a:spLocks/>
          </p:cNvSpPr>
          <p:nvPr/>
        </p:nvSpPr>
        <p:spPr bwMode="auto">
          <a:xfrm>
            <a:off x="2179138" y="1570038"/>
            <a:ext cx="464550" cy="439095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r>
              <a:rPr lang="en-US" sz="1800" dirty="0" smtClean="0">
                <a:solidFill>
                  <a:schemeClr val="tx1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  <a:endParaRPr lang="en-US" sz="1800" dirty="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r</a:t>
            </a:r>
          </a:p>
        </p:txBody>
      </p:sp>
      <p:sp>
        <p:nvSpPr>
          <p:cNvPr id="14344" name="Rectangle 8"/>
          <p:cNvSpPr>
            <a:spLocks/>
          </p:cNvSpPr>
          <p:nvPr/>
        </p:nvSpPr>
        <p:spPr bwMode="auto">
          <a:xfrm>
            <a:off x="2979738" y="1552575"/>
            <a:ext cx="877887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  )</a:t>
            </a:r>
          </a:p>
        </p:txBody>
      </p:sp>
      <p:sp>
        <p:nvSpPr>
          <p:cNvPr id="14345" name="Rectangle 9"/>
          <p:cNvSpPr>
            <a:spLocks/>
          </p:cNvSpPr>
          <p:nvPr/>
        </p:nvSpPr>
        <p:spPr bwMode="auto">
          <a:xfrm>
            <a:off x="3188788" y="1570038"/>
            <a:ext cx="464550" cy="439095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r>
              <a:rPr lang="en-US" sz="1800" dirty="0" smtClean="0">
                <a:solidFill>
                  <a:schemeClr val="tx1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  <a:endParaRPr lang="en-US" sz="1800" dirty="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r</a:t>
            </a:r>
            <a:r>
              <a:rPr lang="en-US" sz="1800" dirty="0" smtClean="0">
                <a:solidFill>
                  <a:schemeClr val="tx1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  <a:endParaRPr lang="en-US" sz="1800" dirty="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14346" name="Rectangle 10"/>
          <p:cNvSpPr>
            <a:spLocks/>
          </p:cNvSpPr>
          <p:nvPr/>
        </p:nvSpPr>
        <p:spPr bwMode="auto">
          <a:xfrm>
            <a:off x="935038" y="2066925"/>
            <a:ext cx="652462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47" name="Rectangle 11"/>
          <p:cNvSpPr>
            <a:spLocks/>
          </p:cNvSpPr>
          <p:nvPr/>
        </p:nvSpPr>
        <p:spPr bwMode="auto">
          <a:xfrm>
            <a:off x="1123950" y="2071688"/>
            <a:ext cx="280988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</p:txBody>
      </p:sp>
      <p:sp>
        <p:nvSpPr>
          <p:cNvPr id="14348" name="Rectangle 12"/>
          <p:cNvSpPr>
            <a:spLocks/>
          </p:cNvSpPr>
          <p:nvPr/>
        </p:nvSpPr>
        <p:spPr bwMode="auto">
          <a:xfrm>
            <a:off x="935038" y="2551113"/>
            <a:ext cx="652462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49" name="Rectangle 13"/>
          <p:cNvSpPr>
            <a:spLocks/>
          </p:cNvSpPr>
          <p:nvPr/>
        </p:nvSpPr>
        <p:spPr bwMode="auto">
          <a:xfrm>
            <a:off x="1122363" y="2555875"/>
            <a:ext cx="280987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0</a:t>
            </a:r>
          </a:p>
        </p:txBody>
      </p:sp>
      <p:sp>
        <p:nvSpPr>
          <p:cNvPr id="14350" name="Rectangle 14"/>
          <p:cNvSpPr>
            <a:spLocks/>
          </p:cNvSpPr>
          <p:nvPr/>
        </p:nvSpPr>
        <p:spPr bwMode="auto">
          <a:xfrm>
            <a:off x="2120900" y="3505200"/>
            <a:ext cx="652463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51" name="Rectangle 15"/>
          <p:cNvSpPr>
            <a:spLocks/>
          </p:cNvSpPr>
          <p:nvPr/>
        </p:nvSpPr>
        <p:spPr bwMode="auto">
          <a:xfrm>
            <a:off x="2308225" y="3535363"/>
            <a:ext cx="280988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0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0</a:t>
            </a:r>
          </a:p>
        </p:txBody>
      </p:sp>
      <p:sp>
        <p:nvSpPr>
          <p:cNvPr id="14352" name="Rectangle 16"/>
          <p:cNvSpPr>
            <a:spLocks/>
          </p:cNvSpPr>
          <p:nvPr/>
        </p:nvSpPr>
        <p:spPr bwMode="auto">
          <a:xfrm>
            <a:off x="2544763" y="4065588"/>
            <a:ext cx="652462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53" name="Rectangle 17"/>
          <p:cNvSpPr>
            <a:spLocks/>
          </p:cNvSpPr>
          <p:nvPr/>
        </p:nvSpPr>
        <p:spPr bwMode="auto">
          <a:xfrm>
            <a:off x="2732088" y="4095750"/>
            <a:ext cx="280987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</a:p>
        </p:txBody>
      </p:sp>
      <p:sp>
        <p:nvSpPr>
          <p:cNvPr id="14354" name="Rectangle 18"/>
          <p:cNvSpPr>
            <a:spLocks/>
          </p:cNvSpPr>
          <p:nvPr/>
        </p:nvSpPr>
        <p:spPr bwMode="auto">
          <a:xfrm>
            <a:off x="1697038" y="4065588"/>
            <a:ext cx="652462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55" name="Rectangle 19"/>
          <p:cNvSpPr>
            <a:spLocks/>
          </p:cNvSpPr>
          <p:nvPr/>
        </p:nvSpPr>
        <p:spPr bwMode="auto">
          <a:xfrm>
            <a:off x="1884363" y="4095750"/>
            <a:ext cx="280987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0</a:t>
            </a:r>
          </a:p>
        </p:txBody>
      </p:sp>
      <p:sp>
        <p:nvSpPr>
          <p:cNvPr id="14356" name="Rectangle 20"/>
          <p:cNvSpPr>
            <a:spLocks/>
          </p:cNvSpPr>
          <p:nvPr/>
        </p:nvSpPr>
        <p:spPr bwMode="auto">
          <a:xfrm>
            <a:off x="2968625" y="4625975"/>
            <a:ext cx="652463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57" name="Rectangle 21"/>
          <p:cNvSpPr>
            <a:spLocks/>
          </p:cNvSpPr>
          <p:nvPr/>
        </p:nvSpPr>
        <p:spPr bwMode="auto">
          <a:xfrm>
            <a:off x="3155950" y="4656138"/>
            <a:ext cx="280988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</a:t>
            </a:r>
          </a:p>
        </p:txBody>
      </p:sp>
      <p:sp>
        <p:nvSpPr>
          <p:cNvPr id="14358" name="Rectangle 22"/>
          <p:cNvSpPr>
            <a:spLocks/>
          </p:cNvSpPr>
          <p:nvPr/>
        </p:nvSpPr>
        <p:spPr bwMode="auto">
          <a:xfrm>
            <a:off x="2120900" y="4625975"/>
            <a:ext cx="652463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59" name="Rectangle 23"/>
          <p:cNvSpPr>
            <a:spLocks/>
          </p:cNvSpPr>
          <p:nvPr/>
        </p:nvSpPr>
        <p:spPr bwMode="auto">
          <a:xfrm>
            <a:off x="2308225" y="4656138"/>
            <a:ext cx="280988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</a:p>
        </p:txBody>
      </p:sp>
      <p:sp>
        <p:nvSpPr>
          <p:cNvPr id="14360" name="Rectangle 24"/>
          <p:cNvSpPr>
            <a:spLocks/>
          </p:cNvSpPr>
          <p:nvPr/>
        </p:nvSpPr>
        <p:spPr bwMode="auto">
          <a:xfrm>
            <a:off x="1277938" y="4625975"/>
            <a:ext cx="652462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61" name="Rectangle 25"/>
          <p:cNvSpPr>
            <a:spLocks/>
          </p:cNvSpPr>
          <p:nvPr/>
        </p:nvSpPr>
        <p:spPr bwMode="auto">
          <a:xfrm>
            <a:off x="1465263" y="4656138"/>
            <a:ext cx="280987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0</a:t>
            </a:r>
          </a:p>
        </p:txBody>
      </p:sp>
      <p:sp>
        <p:nvSpPr>
          <p:cNvPr id="14362" name="Rectangle 26"/>
          <p:cNvSpPr>
            <a:spLocks/>
          </p:cNvSpPr>
          <p:nvPr/>
        </p:nvSpPr>
        <p:spPr bwMode="auto">
          <a:xfrm>
            <a:off x="3397250" y="5186363"/>
            <a:ext cx="652463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63" name="Rectangle 27"/>
          <p:cNvSpPr>
            <a:spLocks/>
          </p:cNvSpPr>
          <p:nvPr/>
        </p:nvSpPr>
        <p:spPr bwMode="auto">
          <a:xfrm>
            <a:off x="3584575" y="5216525"/>
            <a:ext cx="280988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3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3</a:t>
            </a:r>
          </a:p>
        </p:txBody>
      </p:sp>
      <p:sp>
        <p:nvSpPr>
          <p:cNvPr id="14364" name="Rectangle 28"/>
          <p:cNvSpPr>
            <a:spLocks/>
          </p:cNvSpPr>
          <p:nvPr/>
        </p:nvSpPr>
        <p:spPr bwMode="auto">
          <a:xfrm>
            <a:off x="2549525" y="5186363"/>
            <a:ext cx="652463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65" name="Rectangle 29"/>
          <p:cNvSpPr>
            <a:spLocks/>
          </p:cNvSpPr>
          <p:nvPr/>
        </p:nvSpPr>
        <p:spPr bwMode="auto">
          <a:xfrm>
            <a:off x="2736850" y="5216525"/>
            <a:ext cx="280988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3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</a:t>
            </a:r>
          </a:p>
        </p:txBody>
      </p:sp>
      <p:sp>
        <p:nvSpPr>
          <p:cNvPr id="14366" name="Rectangle 30"/>
          <p:cNvSpPr>
            <a:spLocks/>
          </p:cNvSpPr>
          <p:nvPr/>
        </p:nvSpPr>
        <p:spPr bwMode="auto">
          <a:xfrm>
            <a:off x="1701800" y="5186363"/>
            <a:ext cx="652463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67" name="Rectangle 31"/>
          <p:cNvSpPr>
            <a:spLocks/>
          </p:cNvSpPr>
          <p:nvPr/>
        </p:nvSpPr>
        <p:spPr bwMode="auto">
          <a:xfrm>
            <a:off x="1889125" y="5216525"/>
            <a:ext cx="280988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3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</a:p>
        </p:txBody>
      </p:sp>
      <p:sp>
        <p:nvSpPr>
          <p:cNvPr id="14368" name="Rectangle 32"/>
          <p:cNvSpPr>
            <a:spLocks/>
          </p:cNvSpPr>
          <p:nvPr/>
        </p:nvSpPr>
        <p:spPr bwMode="auto">
          <a:xfrm>
            <a:off x="854075" y="5186363"/>
            <a:ext cx="652463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69" name="Rectangle 33"/>
          <p:cNvSpPr>
            <a:spLocks/>
          </p:cNvSpPr>
          <p:nvPr/>
        </p:nvSpPr>
        <p:spPr bwMode="auto">
          <a:xfrm>
            <a:off x="1041400" y="5216525"/>
            <a:ext cx="280988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3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0</a:t>
            </a:r>
          </a:p>
        </p:txBody>
      </p:sp>
      <p:sp>
        <p:nvSpPr>
          <p:cNvPr id="14370" name="Rectangle 34"/>
          <p:cNvSpPr>
            <a:spLocks/>
          </p:cNvSpPr>
          <p:nvPr/>
        </p:nvSpPr>
        <p:spPr bwMode="auto">
          <a:xfrm>
            <a:off x="3825875" y="5746750"/>
            <a:ext cx="652463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71" name="Rectangle 35"/>
          <p:cNvSpPr>
            <a:spLocks/>
          </p:cNvSpPr>
          <p:nvPr/>
        </p:nvSpPr>
        <p:spPr bwMode="auto">
          <a:xfrm>
            <a:off x="4013200" y="5776913"/>
            <a:ext cx="280988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4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4</a:t>
            </a:r>
          </a:p>
        </p:txBody>
      </p:sp>
      <p:sp>
        <p:nvSpPr>
          <p:cNvPr id="14372" name="Rectangle 36"/>
          <p:cNvSpPr>
            <a:spLocks/>
          </p:cNvSpPr>
          <p:nvPr/>
        </p:nvSpPr>
        <p:spPr bwMode="auto">
          <a:xfrm>
            <a:off x="2978150" y="5746750"/>
            <a:ext cx="652463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73" name="Rectangle 37"/>
          <p:cNvSpPr>
            <a:spLocks/>
          </p:cNvSpPr>
          <p:nvPr/>
        </p:nvSpPr>
        <p:spPr bwMode="auto">
          <a:xfrm>
            <a:off x="3165475" y="5776913"/>
            <a:ext cx="280988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4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3</a:t>
            </a:r>
          </a:p>
        </p:txBody>
      </p:sp>
      <p:sp>
        <p:nvSpPr>
          <p:cNvPr id="14374" name="Rectangle 38"/>
          <p:cNvSpPr>
            <a:spLocks/>
          </p:cNvSpPr>
          <p:nvPr/>
        </p:nvSpPr>
        <p:spPr bwMode="auto">
          <a:xfrm>
            <a:off x="2125663" y="5746750"/>
            <a:ext cx="652462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75" name="Rectangle 39"/>
          <p:cNvSpPr>
            <a:spLocks/>
          </p:cNvSpPr>
          <p:nvPr/>
        </p:nvSpPr>
        <p:spPr bwMode="auto">
          <a:xfrm>
            <a:off x="2312988" y="5776913"/>
            <a:ext cx="280987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4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</a:t>
            </a:r>
          </a:p>
        </p:txBody>
      </p:sp>
      <p:sp>
        <p:nvSpPr>
          <p:cNvPr id="14376" name="Rectangle 40"/>
          <p:cNvSpPr>
            <a:spLocks/>
          </p:cNvSpPr>
          <p:nvPr/>
        </p:nvSpPr>
        <p:spPr bwMode="auto">
          <a:xfrm>
            <a:off x="1277938" y="5746750"/>
            <a:ext cx="652462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77" name="Rectangle 41"/>
          <p:cNvSpPr>
            <a:spLocks/>
          </p:cNvSpPr>
          <p:nvPr/>
        </p:nvSpPr>
        <p:spPr bwMode="auto">
          <a:xfrm>
            <a:off x="1465263" y="5776913"/>
            <a:ext cx="280987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4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</a:p>
        </p:txBody>
      </p:sp>
      <p:sp>
        <p:nvSpPr>
          <p:cNvPr id="14378" name="Rectangle 42"/>
          <p:cNvSpPr>
            <a:spLocks/>
          </p:cNvSpPr>
          <p:nvPr/>
        </p:nvSpPr>
        <p:spPr bwMode="auto">
          <a:xfrm>
            <a:off x="430213" y="5746750"/>
            <a:ext cx="652462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79" name="Rectangle 43"/>
          <p:cNvSpPr>
            <a:spLocks/>
          </p:cNvSpPr>
          <p:nvPr/>
        </p:nvSpPr>
        <p:spPr bwMode="auto">
          <a:xfrm>
            <a:off x="617538" y="5776913"/>
            <a:ext cx="280987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4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0</a:t>
            </a:r>
          </a:p>
        </p:txBody>
      </p:sp>
      <p:sp>
        <p:nvSpPr>
          <p:cNvPr id="14380" name="Rectangle 44"/>
          <p:cNvSpPr>
            <a:spLocks/>
          </p:cNvSpPr>
          <p:nvPr/>
        </p:nvSpPr>
        <p:spPr bwMode="auto">
          <a:xfrm>
            <a:off x="5186363" y="3529013"/>
            <a:ext cx="3035300" cy="25654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496888" indent="-457200" algn="ctr">
              <a:lnSpc>
                <a:spcPct val="130000"/>
              </a:lnSpc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</a:p>
          <a:p>
            <a:pPr marL="496888" indent="-457200" algn="ctr">
              <a:lnSpc>
                <a:spcPct val="130000"/>
              </a:lnSpc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1      1</a:t>
            </a:r>
          </a:p>
          <a:p>
            <a:pPr marL="496888" indent="-457200" algn="ctr">
              <a:lnSpc>
                <a:spcPct val="130000"/>
              </a:lnSpc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1      2      1</a:t>
            </a:r>
          </a:p>
          <a:p>
            <a:pPr marL="496888" indent="-457200" algn="ctr">
              <a:lnSpc>
                <a:spcPct val="130000"/>
              </a:lnSpc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1      3      3      1</a:t>
            </a:r>
          </a:p>
          <a:p>
            <a:pPr marL="496888" indent="-457200" algn="ctr">
              <a:lnSpc>
                <a:spcPct val="130000"/>
              </a:lnSpc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1      4      6      4      1</a:t>
            </a:r>
          </a:p>
        </p:txBody>
      </p:sp>
      <p:sp>
        <p:nvSpPr>
          <p:cNvPr id="14381" name="Rectangle 45"/>
          <p:cNvSpPr>
            <a:spLocks/>
          </p:cNvSpPr>
          <p:nvPr/>
        </p:nvSpPr>
        <p:spPr bwMode="auto">
          <a:xfrm>
            <a:off x="4478338" y="4465638"/>
            <a:ext cx="596900" cy="6223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25438" indent="-285750" algn="ctr">
              <a:spcBef>
                <a:spcPts val="2100"/>
              </a:spcBef>
            </a:pPr>
            <a:r>
              <a:rPr lang="en-US" sz="3600" b="1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=</a:t>
            </a:r>
          </a:p>
        </p:txBody>
      </p:sp>
      <p:sp>
        <p:nvSpPr>
          <p:cNvPr id="14382" name="Rectangle 46"/>
          <p:cNvSpPr>
            <a:spLocks/>
          </p:cNvSpPr>
          <p:nvPr/>
        </p:nvSpPr>
        <p:spPr bwMode="auto">
          <a:xfrm>
            <a:off x="4138613" y="3616325"/>
            <a:ext cx="1284287" cy="8763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550"/>
              </a:spcBef>
            </a:pPr>
            <a:r>
              <a:rPr lang="en-US">
                <a:solidFill>
                  <a:srgbClr val="00CC00"/>
                </a:solidFill>
                <a:latin typeface="Arial" charset="0"/>
                <a:cs typeface="Arial" charset="0"/>
                <a:sym typeface="Arial" charset="0"/>
              </a:rPr>
              <a:t>Pascal’s</a:t>
            </a:r>
          </a:p>
          <a:p>
            <a:pPr marL="325438" indent="-285750" algn="ctr">
              <a:spcBef>
                <a:spcPts val="550"/>
              </a:spcBef>
            </a:pPr>
            <a:r>
              <a:rPr lang="en-US">
                <a:solidFill>
                  <a:srgbClr val="00CC00"/>
                </a:solidFill>
                <a:latin typeface="Arial" charset="0"/>
                <a:cs typeface="Arial" charset="0"/>
                <a:sym typeface="Arial" charset="0"/>
              </a:rPr>
              <a:t>triangle</a:t>
            </a:r>
          </a:p>
        </p:txBody>
      </p:sp>
      <p:grpSp>
        <p:nvGrpSpPr>
          <p:cNvPr id="14383" name="Group 47"/>
          <p:cNvGrpSpPr>
            <a:grpSpLocks/>
          </p:cNvGrpSpPr>
          <p:nvPr/>
        </p:nvGrpSpPr>
        <p:grpSpPr bwMode="auto">
          <a:xfrm>
            <a:off x="3505200" y="2238375"/>
            <a:ext cx="4800600" cy="990600"/>
            <a:chOff x="0" y="0"/>
            <a:chExt cx="3024" cy="624"/>
          </a:xfrm>
        </p:grpSpPr>
        <p:sp>
          <p:nvSpPr>
            <p:cNvPr id="14384" name="Rectangle 48"/>
            <p:cNvSpPr>
              <a:spLocks/>
            </p:cNvSpPr>
            <p:nvPr/>
          </p:nvSpPr>
          <p:spPr bwMode="auto">
            <a:xfrm>
              <a:off x="0" y="0"/>
              <a:ext cx="3024" cy="624"/>
            </a:xfrm>
            <a:prstGeom prst="rect">
              <a:avLst/>
            </a:prstGeom>
            <a:solidFill>
              <a:srgbClr val="FFFFCC"/>
            </a:solidFill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14385" name="Rectangle 49"/>
            <p:cNvSpPr>
              <a:spLocks/>
            </p:cNvSpPr>
            <p:nvPr/>
          </p:nvSpPr>
          <p:spPr bwMode="auto">
            <a:xfrm>
              <a:off x="0" y="200"/>
              <a:ext cx="3024" cy="224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 anchor="ctr"/>
            <a:lstStyle/>
            <a:p>
              <a:pPr marL="39688">
                <a:spcBef>
                  <a:spcPts val="1050"/>
                </a:spcBef>
              </a:pPr>
              <a:r>
                <a:rPr lang="en-US" sz="1800">
                  <a:solidFill>
                    <a:srgbClr val="9900CC"/>
                  </a:solidFill>
                  <a:latin typeface="Arial" charset="0"/>
                  <a:cs typeface="Arial" charset="0"/>
                  <a:sym typeface="Arial" charset="0"/>
                </a:rPr>
                <a:t>Can also show that               =</a:t>
              </a:r>
            </a:p>
          </p:txBody>
        </p:sp>
      </p:grpSp>
      <p:sp>
        <p:nvSpPr>
          <p:cNvPr id="14386" name="Rectangle 50"/>
          <p:cNvSpPr>
            <a:spLocks/>
          </p:cNvSpPr>
          <p:nvPr/>
        </p:nvSpPr>
        <p:spPr bwMode="auto">
          <a:xfrm>
            <a:off x="5691399" y="2352675"/>
            <a:ext cx="645689" cy="553998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900"/>
              </a:spcBef>
            </a:pPr>
            <a:r>
              <a:rPr lang="en-US" sz="36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4387" name="Rectangle 51"/>
          <p:cNvSpPr>
            <a:spLocks/>
          </p:cNvSpPr>
          <p:nvPr/>
        </p:nvSpPr>
        <p:spPr bwMode="auto">
          <a:xfrm>
            <a:off x="5854700" y="2324100"/>
            <a:ext cx="323850" cy="7747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  <a:p>
            <a:pPr marL="325438" indent="-285750" algn="ctr">
              <a:lnSpc>
                <a:spcPct val="70000"/>
              </a:lnSpc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r</a:t>
            </a:r>
          </a:p>
        </p:txBody>
      </p:sp>
      <p:sp>
        <p:nvSpPr>
          <p:cNvPr id="14388" name="Line 52"/>
          <p:cNvSpPr>
            <a:spLocks noChangeShapeType="1"/>
          </p:cNvSpPr>
          <p:nvPr/>
        </p:nvSpPr>
        <p:spPr bwMode="auto">
          <a:xfrm>
            <a:off x="6843713" y="2746375"/>
            <a:ext cx="1128712" cy="1588"/>
          </a:xfrm>
          <a:prstGeom prst="line">
            <a:avLst/>
          </a:prstGeom>
          <a:noFill/>
          <a:ln w="25400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14389" name="Rectangle 53"/>
          <p:cNvSpPr>
            <a:spLocks/>
          </p:cNvSpPr>
          <p:nvPr/>
        </p:nvSpPr>
        <p:spPr bwMode="auto">
          <a:xfrm>
            <a:off x="6937454" y="2274888"/>
            <a:ext cx="1001555" cy="815608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550"/>
              </a:spcBef>
            </a:pPr>
            <a:r>
              <a:rPr lang="en-US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n!</a:t>
            </a:r>
          </a:p>
          <a:p>
            <a:pPr marL="325438" indent="-285750" algn="ctr">
              <a:spcBef>
                <a:spcPts val="550"/>
              </a:spcBef>
            </a:pPr>
            <a:r>
              <a:rPr lang="en-US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r!(</a:t>
            </a:r>
            <a:r>
              <a:rPr lang="en-US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r>
              <a:rPr lang="en-US" dirty="0" smtClean="0">
                <a:solidFill>
                  <a:schemeClr val="tx1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r</a:t>
            </a:r>
            <a:r>
              <a:rPr lang="en-US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)!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4" name="Rectangle 14"/>
          <p:cNvSpPr>
            <a:spLocks noGrp="1" noChangeArrowheads="1"/>
          </p:cNvSpPr>
          <p:nvPr>
            <p:ph type="title"/>
          </p:nvPr>
        </p:nvSpPr>
        <p:spPr>
          <a:xfrm>
            <a:off x="685800" y="487363"/>
            <a:ext cx="7772400" cy="1076325"/>
          </a:xfrm>
          <a:ln/>
        </p:spPr>
        <p:txBody>
          <a:bodyPr rIns="132080"/>
          <a:lstStyle/>
          <a:p>
            <a:r>
              <a:rPr lang="en-US"/>
              <a:t>Binomial Coefficients</a:t>
            </a:r>
          </a:p>
        </p:txBody>
      </p:sp>
      <p:sp>
        <p:nvSpPr>
          <p:cNvPr id="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E6FB4C4-822E-465F-B425-883EF487F922}" type="slidenum">
              <a:rPr lang="en-US"/>
              <a:pPr/>
              <a:t>19</a:t>
            </a:fld>
            <a:endParaRPr lang="en-US"/>
          </a:p>
        </p:txBody>
      </p:sp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7359650" y="6248400"/>
            <a:ext cx="292100" cy="29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/>
          <a:lstStyle/>
          <a:p>
            <a:pPr algn="ctr"/>
            <a:fld id="{F01C42B5-16EF-4BD9-9AF6-9960910CD2DD}" type="slidenum">
              <a:rPr lang="en-US" sz="1400">
                <a:solidFill>
                  <a:schemeClr val="tx1"/>
                </a:solidFill>
                <a:cs typeface="Times New Roman" charset="0"/>
              </a:rPr>
              <a:pPr algn="ctr"/>
              <a:t>19</a:t>
            </a:fld>
            <a:endParaRPr lang="en-US" sz="1400">
              <a:solidFill>
                <a:schemeClr val="tx1"/>
              </a:solidFill>
              <a:cs typeface="Times New Roman" charset="0"/>
            </a:endParaRPr>
          </a:p>
        </p:txBody>
      </p:sp>
      <p:sp>
        <p:nvSpPr>
          <p:cNvPr id="15362" name="Rectangle 2"/>
          <p:cNvSpPr>
            <a:spLocks/>
          </p:cNvSpPr>
          <p:nvPr/>
        </p:nvSpPr>
        <p:spPr bwMode="auto">
          <a:xfrm>
            <a:off x="1066800" y="3171825"/>
            <a:ext cx="7505700" cy="2222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>
              <a:lnSpc>
                <a:spcPct val="90000"/>
              </a:lnSpc>
              <a:spcBef>
                <a:spcPts val="550"/>
              </a:spcBef>
            </a:pPr>
            <a:endParaRPr lang="en-US" dirty="0">
              <a:solidFill>
                <a:schemeClr val="tx1"/>
              </a:solidFill>
              <a:cs typeface="Times New Roman" charset="0"/>
            </a:endParaRPr>
          </a:p>
          <a:p>
            <a:pPr marL="39688">
              <a:lnSpc>
                <a:spcPct val="90000"/>
              </a:lnSpc>
              <a:spcBef>
                <a:spcPts val="550"/>
              </a:spcBef>
            </a:pPr>
            <a:endParaRPr lang="en-US" dirty="0">
              <a:solidFill>
                <a:schemeClr val="tx1"/>
              </a:solidFill>
              <a:cs typeface="Times New Roman" charset="0"/>
            </a:endParaRPr>
          </a:p>
          <a:p>
            <a:pPr marL="39688">
              <a:lnSpc>
                <a:spcPct val="90000"/>
              </a:lnSpc>
              <a:spcBef>
                <a:spcPts val="550"/>
              </a:spcBef>
            </a:pPr>
            <a:r>
              <a:rPr lang="en-US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(x + y)</a:t>
            </a:r>
            <a:r>
              <a:rPr lang="en-US" baseline="300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r>
              <a:rPr lang="en-US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=        </a:t>
            </a:r>
            <a:r>
              <a:rPr lang="en-US" dirty="0" err="1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x</a:t>
            </a:r>
            <a:r>
              <a:rPr lang="en-US" baseline="30000" dirty="0" err="1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r>
              <a:rPr lang="en-US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+       </a:t>
            </a:r>
            <a:r>
              <a:rPr lang="en-US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x</a:t>
            </a:r>
            <a:r>
              <a:rPr lang="en-US" baseline="300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r>
              <a:rPr lang="en-US" baseline="30000" dirty="0" smtClean="0">
                <a:solidFill>
                  <a:schemeClr val="tx1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baseline="300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  <a:r>
              <a:rPr lang="en-US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y </a:t>
            </a:r>
            <a:r>
              <a:rPr lang="en-US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+       </a:t>
            </a:r>
            <a:r>
              <a:rPr lang="en-US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x</a:t>
            </a:r>
            <a:r>
              <a:rPr lang="en-US" baseline="300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r>
              <a:rPr lang="en-US" baseline="30000" dirty="0" smtClean="0">
                <a:solidFill>
                  <a:schemeClr val="tx1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baseline="300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</a:t>
            </a:r>
            <a:r>
              <a:rPr lang="en-US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y</a:t>
            </a:r>
            <a:r>
              <a:rPr lang="en-US" baseline="300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</a:t>
            </a:r>
            <a:r>
              <a:rPr lang="en-US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+ ··· +        </a:t>
            </a:r>
            <a:r>
              <a:rPr lang="en-US" dirty="0" err="1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y</a:t>
            </a:r>
            <a:r>
              <a:rPr lang="en-US" baseline="30000" dirty="0" err="1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endParaRPr lang="en-US" baseline="30000" dirty="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marL="39688">
              <a:lnSpc>
                <a:spcPct val="90000"/>
              </a:lnSpc>
              <a:spcBef>
                <a:spcPts val="550"/>
              </a:spcBef>
            </a:pPr>
            <a:endParaRPr lang="en-US" dirty="0">
              <a:solidFill>
                <a:schemeClr val="tx1"/>
              </a:solidFill>
              <a:cs typeface="Times New Roman" charset="0"/>
            </a:endParaRPr>
          </a:p>
          <a:p>
            <a:pPr marL="39688">
              <a:lnSpc>
                <a:spcPct val="90000"/>
              </a:lnSpc>
              <a:spcBef>
                <a:spcPts val="550"/>
              </a:spcBef>
            </a:pPr>
            <a:r>
              <a:rPr lang="en-US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   =  </a:t>
            </a:r>
            <a:r>
              <a:rPr lang="en-US" sz="3600" dirty="0" smtClean="0">
                <a:solidFill>
                  <a:schemeClr val="tx1"/>
                </a:solidFill>
                <a:latin typeface="Symbol" charset="2"/>
                <a:ea typeface="Symbol" charset="2"/>
                <a:cs typeface="Symbol" charset="2"/>
                <a:sym typeface="Symbol"/>
              </a:rPr>
              <a:t></a:t>
            </a:r>
            <a:r>
              <a:rPr lang="en-US" sz="36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   </a:t>
            </a:r>
            <a:r>
              <a:rPr lang="en-US" sz="16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x</a:t>
            </a:r>
            <a:r>
              <a:rPr lang="en-US" baseline="30000" dirty="0" err="1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r>
              <a:rPr lang="en-US" baseline="30000" dirty="0" err="1" smtClean="0">
                <a:solidFill>
                  <a:schemeClr val="tx1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baseline="30000" dirty="0" err="1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i</a:t>
            </a:r>
            <a:r>
              <a:rPr lang="en-US" dirty="0" err="1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y</a:t>
            </a:r>
            <a:r>
              <a:rPr lang="en-US" baseline="30000" dirty="0" err="1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i</a:t>
            </a:r>
            <a:endParaRPr lang="en-US" baseline="30000" dirty="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15363" name="Rectangle 3"/>
          <p:cNvSpPr>
            <a:spLocks/>
          </p:cNvSpPr>
          <p:nvPr/>
        </p:nvSpPr>
        <p:spPr bwMode="auto">
          <a:xfrm>
            <a:off x="2299517" y="4797425"/>
            <a:ext cx="520654" cy="430887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28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5364" name="Rectangle 4"/>
          <p:cNvSpPr>
            <a:spLocks/>
          </p:cNvSpPr>
          <p:nvPr/>
        </p:nvSpPr>
        <p:spPr bwMode="auto">
          <a:xfrm>
            <a:off x="2420938" y="4808538"/>
            <a:ext cx="280987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i</a:t>
            </a:r>
          </a:p>
        </p:txBody>
      </p:sp>
      <p:sp>
        <p:nvSpPr>
          <p:cNvPr id="15365" name="Rectangle 5"/>
          <p:cNvSpPr>
            <a:spLocks/>
          </p:cNvSpPr>
          <p:nvPr/>
        </p:nvSpPr>
        <p:spPr bwMode="auto">
          <a:xfrm>
            <a:off x="7508414" y="3852863"/>
            <a:ext cx="456534" cy="369332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5366" name="Rectangle 6"/>
          <p:cNvSpPr>
            <a:spLocks/>
          </p:cNvSpPr>
          <p:nvPr/>
        </p:nvSpPr>
        <p:spPr bwMode="auto">
          <a:xfrm>
            <a:off x="7597775" y="3863975"/>
            <a:ext cx="280988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</p:txBody>
      </p:sp>
      <p:sp>
        <p:nvSpPr>
          <p:cNvPr id="15367" name="Rectangle 7"/>
          <p:cNvSpPr>
            <a:spLocks/>
          </p:cNvSpPr>
          <p:nvPr/>
        </p:nvSpPr>
        <p:spPr bwMode="auto">
          <a:xfrm>
            <a:off x="2607492" y="3852863"/>
            <a:ext cx="520654" cy="430887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28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5368" name="Rectangle 8"/>
          <p:cNvSpPr>
            <a:spLocks/>
          </p:cNvSpPr>
          <p:nvPr/>
        </p:nvSpPr>
        <p:spPr bwMode="auto">
          <a:xfrm>
            <a:off x="2728913" y="3863975"/>
            <a:ext cx="280987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0</a:t>
            </a:r>
          </a:p>
        </p:txBody>
      </p:sp>
      <p:sp>
        <p:nvSpPr>
          <p:cNvPr id="15369" name="Rectangle 9"/>
          <p:cNvSpPr>
            <a:spLocks/>
          </p:cNvSpPr>
          <p:nvPr/>
        </p:nvSpPr>
        <p:spPr bwMode="auto">
          <a:xfrm>
            <a:off x="3699692" y="3854450"/>
            <a:ext cx="520654" cy="430887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28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5370" name="Rectangle 10"/>
          <p:cNvSpPr>
            <a:spLocks/>
          </p:cNvSpPr>
          <p:nvPr/>
        </p:nvSpPr>
        <p:spPr bwMode="auto">
          <a:xfrm>
            <a:off x="3821113" y="3865563"/>
            <a:ext cx="280987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</a:p>
        </p:txBody>
      </p:sp>
      <p:sp>
        <p:nvSpPr>
          <p:cNvPr id="15371" name="Rectangle 11"/>
          <p:cNvSpPr>
            <a:spLocks/>
          </p:cNvSpPr>
          <p:nvPr/>
        </p:nvSpPr>
        <p:spPr bwMode="auto">
          <a:xfrm>
            <a:off x="5209404" y="3852863"/>
            <a:ext cx="520654" cy="430887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28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5372" name="Rectangle 12"/>
          <p:cNvSpPr>
            <a:spLocks/>
          </p:cNvSpPr>
          <p:nvPr/>
        </p:nvSpPr>
        <p:spPr bwMode="auto">
          <a:xfrm>
            <a:off x="5330825" y="3863975"/>
            <a:ext cx="280988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</a:t>
            </a:r>
          </a:p>
        </p:txBody>
      </p:sp>
      <p:sp>
        <p:nvSpPr>
          <p:cNvPr id="15373" name="Rectangle 13"/>
          <p:cNvSpPr>
            <a:spLocks/>
          </p:cNvSpPr>
          <p:nvPr/>
        </p:nvSpPr>
        <p:spPr bwMode="auto">
          <a:xfrm>
            <a:off x="1752600" y="4572000"/>
            <a:ext cx="544512" cy="8763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350"/>
              </a:spcBef>
            </a:pPr>
            <a:r>
              <a:rPr lang="en-US" sz="16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endParaRPr lang="en-US" sz="1600" dirty="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marL="325438" indent="-285750" algn="ctr">
              <a:spcBef>
                <a:spcPts val="350"/>
              </a:spcBef>
            </a:pPr>
            <a:endParaRPr lang="en-US" sz="1600" dirty="0" smtClean="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marL="325438" indent="-285750" algn="ctr">
              <a:spcBef>
                <a:spcPts val="350"/>
              </a:spcBef>
            </a:pPr>
            <a:r>
              <a:rPr lang="en-US" sz="1600" dirty="0" err="1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i</a:t>
            </a:r>
            <a:r>
              <a:rPr lang="en-US" sz="16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= 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62000" y="1981200"/>
            <a:ext cx="8001000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7030A0"/>
                </a:solidFill>
              </a:rPr>
              <a:t>Combinations are also called </a:t>
            </a:r>
            <a:r>
              <a:rPr lang="en-US" i="1" dirty="0">
                <a:solidFill>
                  <a:srgbClr val="7030A0"/>
                </a:solidFill>
              </a:rPr>
              <a:t>binomial coefficients</a:t>
            </a:r>
          </a:p>
          <a:p>
            <a:pPr algn="ctr"/>
            <a:r>
              <a:rPr lang="en-US" dirty="0">
                <a:solidFill>
                  <a:srgbClr val="7030A0"/>
                </a:solidFill>
              </a:rPr>
              <a:t>because they appear as coefficients in the expansion</a:t>
            </a:r>
          </a:p>
          <a:p>
            <a:pPr algn="ctr"/>
            <a:r>
              <a:rPr lang="en-US" dirty="0">
                <a:solidFill>
                  <a:srgbClr val="7030A0"/>
                </a:solidFill>
              </a:rPr>
              <a:t>of the binomial power </a:t>
            </a:r>
            <a:r>
              <a:rPr lang="en-US" b="1" dirty="0"/>
              <a:t>(</a:t>
            </a:r>
            <a:r>
              <a:rPr lang="en-US" b="1" dirty="0" err="1"/>
              <a:t>x+y</a:t>
            </a:r>
            <a:r>
              <a:rPr lang="en-US" b="1" dirty="0"/>
              <a:t>)</a:t>
            </a:r>
            <a:r>
              <a:rPr lang="en-US" b="1" baseline="30000" dirty="0"/>
              <a:t>n</a:t>
            </a:r>
            <a:r>
              <a:rPr lang="en-US" b="1" dirty="0"/>
              <a:t> </a:t>
            </a:r>
            <a:r>
              <a:rPr lang="en-US" dirty="0"/>
              <a:t>:</a:t>
            </a:r>
            <a:endParaRPr lang="fr-BE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7486EEE-CEC5-4AEA-9FA0-08BD86ED8DF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498600"/>
          </a:xfrm>
          <a:ln/>
        </p:spPr>
        <p:txBody>
          <a:bodyPr rIns="132080">
            <a:normAutofit/>
          </a:bodyPr>
          <a:lstStyle/>
          <a:p>
            <a:r>
              <a:rPr lang="en-US" sz="3600" dirty="0"/>
              <a:t>Combinations Have Two Base Cases</a:t>
            </a:r>
          </a:p>
        </p:txBody>
      </p:sp>
      <p:sp>
        <p:nvSpPr>
          <p:cNvPr id="1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123CA9B-C588-4B60-92C3-253EFE067C87}" type="slidenum">
              <a:rPr lang="en-US"/>
              <a:pPr/>
              <a:t>20</a:t>
            </a:fld>
            <a:endParaRPr 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3767138"/>
            <a:ext cx="7772400" cy="3090862"/>
          </a:xfrm>
          <a:ln/>
        </p:spPr>
        <p:txBody>
          <a:bodyPr rIns="132080"/>
          <a:lstStyle/>
          <a:p>
            <a:r>
              <a:rPr lang="en-US"/>
              <a:t>Coming up with right base cases can be tricky!</a:t>
            </a:r>
          </a:p>
          <a:p>
            <a:r>
              <a:rPr lang="en-US"/>
              <a:t>General idea:</a:t>
            </a:r>
          </a:p>
          <a:p>
            <a:pPr marL="728663" lvl="1"/>
            <a:r>
              <a:rPr lang="en-US"/>
              <a:t>Determine argument values for which recursive case does not apply</a:t>
            </a:r>
          </a:p>
          <a:p>
            <a:pPr marL="728663" lvl="1"/>
            <a:r>
              <a:rPr lang="en-US"/>
              <a:t>Introduce a base case for each one of these</a:t>
            </a:r>
          </a:p>
        </p:txBody>
      </p:sp>
      <p:sp>
        <p:nvSpPr>
          <p:cNvPr id="16387" name="Rectangle 3"/>
          <p:cNvSpPr>
            <a:spLocks/>
          </p:cNvSpPr>
          <p:nvPr/>
        </p:nvSpPr>
        <p:spPr bwMode="auto">
          <a:xfrm>
            <a:off x="5348288" y="2782888"/>
            <a:ext cx="2341562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1400"/>
              </a:spcBef>
            </a:pPr>
            <a:r>
              <a:rPr lang="en-US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Two base cases</a:t>
            </a:r>
          </a:p>
        </p:txBody>
      </p:sp>
      <p:sp>
        <p:nvSpPr>
          <p:cNvPr id="16388" name="Line 4"/>
          <p:cNvSpPr>
            <a:spLocks noChangeShapeType="1"/>
          </p:cNvSpPr>
          <p:nvPr/>
        </p:nvSpPr>
        <p:spPr bwMode="auto">
          <a:xfrm rot="10800000">
            <a:off x="3302000" y="2860675"/>
            <a:ext cx="2057400" cy="227013"/>
          </a:xfrm>
          <a:prstGeom prst="line">
            <a:avLst/>
          </a:prstGeom>
          <a:noFill/>
          <a:ln w="12700">
            <a:solidFill>
              <a:srgbClr val="009900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 rot="10800000">
            <a:off x="3302000" y="2403475"/>
            <a:ext cx="2057400" cy="533400"/>
          </a:xfrm>
          <a:prstGeom prst="line">
            <a:avLst/>
          </a:prstGeom>
          <a:noFill/>
          <a:ln w="12700">
            <a:solidFill>
              <a:srgbClr val="009900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16390" name="Rectangle 6"/>
          <p:cNvSpPr>
            <a:spLocks/>
          </p:cNvSpPr>
          <p:nvPr/>
        </p:nvSpPr>
        <p:spPr bwMode="auto">
          <a:xfrm>
            <a:off x="1885950" y="1550988"/>
            <a:ext cx="4267200" cy="6223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    </a:t>
            </a:r>
            <a:r>
              <a:rPr lang="en-US" sz="2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= </a:t>
            </a:r>
            <a:r>
              <a:rPr lang="en-US" sz="2800" baseline="30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        </a:t>
            </a:r>
            <a:r>
              <a:rPr lang="en-US" sz="2800" baseline="-25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</a:t>
            </a:r>
            <a:r>
              <a:rPr lang="en-US" sz="2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+         ,  </a:t>
            </a:r>
            <a:r>
              <a:rPr lang="en-US" sz="2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 &gt; r &gt; 0</a:t>
            </a:r>
          </a:p>
        </p:txBody>
      </p:sp>
      <p:sp>
        <p:nvSpPr>
          <p:cNvPr id="16391" name="Rectangle 7"/>
          <p:cNvSpPr>
            <a:spLocks/>
          </p:cNvSpPr>
          <p:nvPr/>
        </p:nvSpPr>
        <p:spPr bwMode="auto">
          <a:xfrm>
            <a:off x="1885950" y="2054225"/>
            <a:ext cx="1335088" cy="10287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    </a:t>
            </a:r>
            <a:r>
              <a:rPr lang="en-US" sz="2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= 1</a:t>
            </a:r>
          </a:p>
          <a:p>
            <a:pPr marL="39688"/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    </a:t>
            </a:r>
            <a:r>
              <a:rPr lang="en-US" sz="2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= 1</a:t>
            </a:r>
          </a:p>
        </p:txBody>
      </p:sp>
      <p:sp>
        <p:nvSpPr>
          <p:cNvPr id="16392" name="Rectangle 8"/>
          <p:cNvSpPr>
            <a:spLocks/>
          </p:cNvSpPr>
          <p:nvPr/>
        </p:nvSpPr>
        <p:spPr bwMode="auto">
          <a:xfrm>
            <a:off x="1887538" y="1512888"/>
            <a:ext cx="652462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6393" name="Rectangle 9"/>
          <p:cNvSpPr>
            <a:spLocks/>
          </p:cNvSpPr>
          <p:nvPr/>
        </p:nvSpPr>
        <p:spPr bwMode="auto">
          <a:xfrm>
            <a:off x="2074863" y="1536700"/>
            <a:ext cx="280987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r</a:t>
            </a:r>
          </a:p>
        </p:txBody>
      </p:sp>
      <p:sp>
        <p:nvSpPr>
          <p:cNvPr id="16394" name="Rectangle 10"/>
          <p:cNvSpPr>
            <a:spLocks/>
          </p:cNvSpPr>
          <p:nvPr/>
        </p:nvSpPr>
        <p:spPr bwMode="auto">
          <a:xfrm>
            <a:off x="2935288" y="1522413"/>
            <a:ext cx="877887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  )</a:t>
            </a:r>
          </a:p>
        </p:txBody>
      </p:sp>
      <p:sp>
        <p:nvSpPr>
          <p:cNvPr id="16395" name="Rectangle 11"/>
          <p:cNvSpPr>
            <a:spLocks/>
          </p:cNvSpPr>
          <p:nvPr/>
        </p:nvSpPr>
        <p:spPr bwMode="auto">
          <a:xfrm>
            <a:off x="3144338" y="1544638"/>
            <a:ext cx="464550" cy="439095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r>
              <a:rPr lang="en-US" sz="1800" dirty="0" smtClean="0">
                <a:solidFill>
                  <a:schemeClr val="tx1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  <a:endParaRPr lang="en-US" sz="1800" dirty="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r</a:t>
            </a:r>
          </a:p>
        </p:txBody>
      </p:sp>
      <p:sp>
        <p:nvSpPr>
          <p:cNvPr id="16396" name="Rectangle 12"/>
          <p:cNvSpPr>
            <a:spLocks/>
          </p:cNvSpPr>
          <p:nvPr/>
        </p:nvSpPr>
        <p:spPr bwMode="auto">
          <a:xfrm>
            <a:off x="3922713" y="1522413"/>
            <a:ext cx="877887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  )</a:t>
            </a:r>
          </a:p>
        </p:txBody>
      </p:sp>
      <p:sp>
        <p:nvSpPr>
          <p:cNvPr id="16397" name="Rectangle 13"/>
          <p:cNvSpPr>
            <a:spLocks/>
          </p:cNvSpPr>
          <p:nvPr/>
        </p:nvSpPr>
        <p:spPr bwMode="auto">
          <a:xfrm>
            <a:off x="4131763" y="1544638"/>
            <a:ext cx="464550" cy="439095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r>
              <a:rPr lang="en-US" sz="1800" dirty="0" smtClean="0">
                <a:solidFill>
                  <a:schemeClr val="tx1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  <a:endParaRPr lang="en-US" sz="1800" dirty="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r</a:t>
            </a:r>
            <a:r>
              <a:rPr lang="en-US" sz="1800" dirty="0" smtClean="0">
                <a:solidFill>
                  <a:schemeClr val="tx1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  <a:endParaRPr lang="en-US" sz="1800" dirty="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16398" name="Rectangle 14"/>
          <p:cNvSpPr>
            <a:spLocks/>
          </p:cNvSpPr>
          <p:nvPr/>
        </p:nvSpPr>
        <p:spPr bwMode="auto">
          <a:xfrm>
            <a:off x="1887538" y="2038350"/>
            <a:ext cx="652462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6399" name="Rectangle 15"/>
          <p:cNvSpPr>
            <a:spLocks/>
          </p:cNvSpPr>
          <p:nvPr/>
        </p:nvSpPr>
        <p:spPr bwMode="auto">
          <a:xfrm>
            <a:off x="2074863" y="2062163"/>
            <a:ext cx="280987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</p:txBody>
      </p:sp>
      <p:sp>
        <p:nvSpPr>
          <p:cNvPr id="16400" name="Rectangle 16"/>
          <p:cNvSpPr>
            <a:spLocks/>
          </p:cNvSpPr>
          <p:nvPr/>
        </p:nvSpPr>
        <p:spPr bwMode="auto">
          <a:xfrm>
            <a:off x="1887538" y="2522538"/>
            <a:ext cx="652462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6401" name="Rectangle 17"/>
          <p:cNvSpPr>
            <a:spLocks/>
          </p:cNvSpPr>
          <p:nvPr/>
        </p:nvSpPr>
        <p:spPr bwMode="auto">
          <a:xfrm>
            <a:off x="2074863" y="2546350"/>
            <a:ext cx="280987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 fontScale="90000"/>
          </a:bodyPr>
          <a:lstStyle/>
          <a:p>
            <a:r>
              <a:rPr lang="en-US"/>
              <a:t>Recursive Program for Combinations</a:t>
            </a:r>
          </a:p>
        </p:txBody>
      </p:sp>
      <p:sp>
        <p:nvSpPr>
          <p:cNvPr id="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2CB1AEE-16A7-433D-9656-1AF99B388EAE}" type="slidenum">
              <a:rPr lang="en-US"/>
              <a:pPr/>
              <a:t>21</a:t>
            </a:fld>
            <a:endParaRPr lang="en-US"/>
          </a:p>
        </p:txBody>
      </p:sp>
      <p:sp>
        <p:nvSpPr>
          <p:cNvPr id="17410" name="Rectangle 2"/>
          <p:cNvSpPr>
            <a:spLocks/>
          </p:cNvSpPr>
          <p:nvPr/>
        </p:nvSpPr>
        <p:spPr bwMode="auto">
          <a:xfrm>
            <a:off x="673100" y="4181475"/>
            <a:ext cx="7991475" cy="15113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88900" tIns="88900" bIns="88900">
            <a:spAutoFit/>
          </a:bodyPr>
          <a:lstStyle/>
          <a:p>
            <a:pPr>
              <a:lnSpc>
                <a:spcPct val="65000"/>
              </a:lnSpc>
              <a:spcBef>
                <a:spcPts val="115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static int combs(int n, int r) {   </a:t>
            </a:r>
            <a:r>
              <a:rPr lang="en-US" sz="2000" b="1">
                <a:solidFill>
                  <a:srgbClr val="00CC00"/>
                </a:solidFill>
                <a:latin typeface="Courier New" charset="0"/>
                <a:cs typeface="Courier New" charset="0"/>
                <a:sym typeface="Courier New" charset="0"/>
              </a:rPr>
              <a:t>//assume n&gt;=r&gt;=0</a:t>
            </a:r>
          </a:p>
          <a:p>
            <a:pPr>
              <a:lnSpc>
                <a:spcPct val="65000"/>
              </a:lnSpc>
              <a:spcBef>
                <a:spcPts val="115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if (r == 0 || r == n) return 1; </a:t>
            </a:r>
            <a:r>
              <a:rPr lang="en-US" sz="2000" b="1">
                <a:solidFill>
                  <a:srgbClr val="00CC00"/>
                </a:solidFill>
                <a:latin typeface="Courier New" charset="0"/>
                <a:cs typeface="Courier New" charset="0"/>
                <a:sym typeface="Courier New" charset="0"/>
              </a:rPr>
              <a:t>//base cases</a:t>
            </a:r>
          </a:p>
          <a:p>
            <a:pPr>
              <a:lnSpc>
                <a:spcPct val="65000"/>
              </a:lnSpc>
              <a:spcBef>
                <a:spcPts val="115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else return combs(n-1,r) + combs(n-1,r-1);</a:t>
            </a:r>
          </a:p>
          <a:p>
            <a:pPr>
              <a:lnSpc>
                <a:spcPct val="65000"/>
              </a:lnSpc>
              <a:spcBef>
                <a:spcPts val="1150"/>
              </a:spcBef>
            </a:pPr>
            <a:r>
              <a:rPr lang="en-US" sz="20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  <p:sp>
        <p:nvSpPr>
          <p:cNvPr id="17411" name="Rectangle 3"/>
          <p:cNvSpPr>
            <a:spLocks/>
          </p:cNvSpPr>
          <p:nvPr/>
        </p:nvSpPr>
        <p:spPr bwMode="auto">
          <a:xfrm>
            <a:off x="2543175" y="1960563"/>
            <a:ext cx="4267200" cy="6223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    </a:t>
            </a:r>
            <a:r>
              <a:rPr lang="en-US" sz="2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= </a:t>
            </a:r>
            <a:r>
              <a:rPr lang="en-US" sz="2800" baseline="30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        </a:t>
            </a:r>
            <a:r>
              <a:rPr lang="en-US" sz="2800" baseline="-25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</a:t>
            </a:r>
            <a:r>
              <a:rPr lang="en-US" sz="2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+         ,  </a:t>
            </a:r>
            <a:r>
              <a:rPr lang="en-US" sz="2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 &gt; r &gt; 0</a:t>
            </a:r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2543175" y="2463800"/>
            <a:ext cx="1335088" cy="10287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    </a:t>
            </a:r>
            <a:r>
              <a:rPr lang="en-US" sz="2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= 1</a:t>
            </a:r>
          </a:p>
          <a:p>
            <a:pPr marL="39688"/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      </a:t>
            </a:r>
            <a:r>
              <a:rPr lang="en-US" sz="2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= 1</a:t>
            </a:r>
          </a:p>
        </p:txBody>
      </p:sp>
      <p:sp>
        <p:nvSpPr>
          <p:cNvPr id="17413" name="Rectangle 5"/>
          <p:cNvSpPr>
            <a:spLocks/>
          </p:cNvSpPr>
          <p:nvPr/>
        </p:nvSpPr>
        <p:spPr bwMode="auto">
          <a:xfrm>
            <a:off x="2601913" y="1922463"/>
            <a:ext cx="652462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7414" name="Rectangle 6"/>
          <p:cNvSpPr>
            <a:spLocks/>
          </p:cNvSpPr>
          <p:nvPr/>
        </p:nvSpPr>
        <p:spPr bwMode="auto">
          <a:xfrm>
            <a:off x="2789238" y="1933575"/>
            <a:ext cx="280987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r</a:t>
            </a:r>
          </a:p>
        </p:txBody>
      </p:sp>
      <p:sp>
        <p:nvSpPr>
          <p:cNvPr id="17415" name="Rectangle 7"/>
          <p:cNvSpPr>
            <a:spLocks/>
          </p:cNvSpPr>
          <p:nvPr/>
        </p:nvSpPr>
        <p:spPr bwMode="auto">
          <a:xfrm>
            <a:off x="3582988" y="1931988"/>
            <a:ext cx="877887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  )</a:t>
            </a:r>
          </a:p>
        </p:txBody>
      </p:sp>
      <p:sp>
        <p:nvSpPr>
          <p:cNvPr id="17416" name="Rectangle 8"/>
          <p:cNvSpPr>
            <a:spLocks/>
          </p:cNvSpPr>
          <p:nvPr/>
        </p:nvSpPr>
        <p:spPr bwMode="auto">
          <a:xfrm>
            <a:off x="3792038" y="1941513"/>
            <a:ext cx="464550" cy="439095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r>
              <a:rPr lang="en-US" sz="1800" dirty="0" smtClean="0">
                <a:solidFill>
                  <a:schemeClr val="tx1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  <a:endParaRPr lang="en-US" sz="1800" dirty="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r</a:t>
            </a:r>
          </a:p>
        </p:txBody>
      </p:sp>
      <p:sp>
        <p:nvSpPr>
          <p:cNvPr id="17417" name="Rectangle 9"/>
          <p:cNvSpPr>
            <a:spLocks/>
          </p:cNvSpPr>
          <p:nvPr/>
        </p:nvSpPr>
        <p:spPr bwMode="auto">
          <a:xfrm>
            <a:off x="4570413" y="1931988"/>
            <a:ext cx="877887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  )</a:t>
            </a:r>
          </a:p>
        </p:txBody>
      </p:sp>
      <p:sp>
        <p:nvSpPr>
          <p:cNvPr id="17418" name="Rectangle 10"/>
          <p:cNvSpPr>
            <a:spLocks/>
          </p:cNvSpPr>
          <p:nvPr/>
        </p:nvSpPr>
        <p:spPr bwMode="auto">
          <a:xfrm>
            <a:off x="4779463" y="1941513"/>
            <a:ext cx="464550" cy="439095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r>
              <a:rPr lang="en-US" sz="1800" dirty="0" smtClean="0">
                <a:solidFill>
                  <a:schemeClr val="tx1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  <a:endParaRPr lang="en-US" sz="1800" dirty="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r</a:t>
            </a:r>
            <a:r>
              <a:rPr lang="en-US" sz="1800" dirty="0" smtClean="0">
                <a:solidFill>
                  <a:schemeClr val="tx1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sz="1800" dirty="0" smtClean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  <a:endParaRPr lang="en-US" sz="1800" dirty="0">
              <a:solidFill>
                <a:schemeClr val="tx1"/>
              </a:solidFill>
              <a:latin typeface="Arial" charset="0"/>
              <a:cs typeface="Arial" charset="0"/>
              <a:sym typeface="Arial" charset="0"/>
            </a:endParaRPr>
          </a:p>
        </p:txBody>
      </p:sp>
      <p:sp>
        <p:nvSpPr>
          <p:cNvPr id="17419" name="Rectangle 11"/>
          <p:cNvSpPr>
            <a:spLocks/>
          </p:cNvSpPr>
          <p:nvPr/>
        </p:nvSpPr>
        <p:spPr bwMode="auto">
          <a:xfrm>
            <a:off x="2601913" y="2447925"/>
            <a:ext cx="652462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7420" name="Rectangle 12"/>
          <p:cNvSpPr>
            <a:spLocks/>
          </p:cNvSpPr>
          <p:nvPr/>
        </p:nvSpPr>
        <p:spPr bwMode="auto">
          <a:xfrm>
            <a:off x="2789238" y="2459038"/>
            <a:ext cx="280987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</p:txBody>
      </p:sp>
      <p:sp>
        <p:nvSpPr>
          <p:cNvPr id="17421" name="Rectangle 13"/>
          <p:cNvSpPr>
            <a:spLocks/>
          </p:cNvSpPr>
          <p:nvPr/>
        </p:nvSpPr>
        <p:spPr bwMode="auto">
          <a:xfrm>
            <a:off x="2601913" y="2932113"/>
            <a:ext cx="652462" cy="5588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738"/>
              </a:spcBef>
            </a:pPr>
            <a:r>
              <a:rPr lang="en-US" sz="32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(  )</a:t>
            </a:r>
          </a:p>
        </p:txBody>
      </p:sp>
      <p:sp>
        <p:nvSpPr>
          <p:cNvPr id="17422" name="Rectangle 14"/>
          <p:cNvSpPr>
            <a:spLocks/>
          </p:cNvSpPr>
          <p:nvPr/>
        </p:nvSpPr>
        <p:spPr bwMode="auto">
          <a:xfrm>
            <a:off x="2789238" y="2943225"/>
            <a:ext cx="280987" cy="609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n</a:t>
            </a:r>
          </a:p>
          <a:p>
            <a:pPr marL="325438" indent="-285750" algn="ctr">
              <a:lnSpc>
                <a:spcPct val="70000"/>
              </a:lnSpc>
              <a:spcBef>
                <a:spcPts val="413"/>
              </a:spcBef>
            </a:pPr>
            <a:r>
              <a:rPr lang="en-US" sz="18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 for the reader (you!)</a:t>
            </a:r>
            <a:endParaRPr lang="fr-B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7486EEE-CEC5-4AEA-9FA0-08BD86ED8DF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Modify our recursive program so that it caches results</a:t>
            </a:r>
          </a:p>
          <a:p>
            <a:r>
              <a:rPr lang="en-US" dirty="0" smtClean="0"/>
              <a:t>Same idea as for our caching version of the </a:t>
            </a:r>
            <a:r>
              <a:rPr lang="en-US" dirty="0" err="1" smtClean="0"/>
              <a:t>fibonacci</a:t>
            </a:r>
            <a:r>
              <a:rPr lang="en-US" dirty="0" smtClean="0"/>
              <a:t> series</a:t>
            </a:r>
          </a:p>
          <a:p>
            <a:endParaRPr lang="en-US" dirty="0" smtClean="0"/>
          </a:p>
          <a:p>
            <a:r>
              <a:rPr lang="en-US" dirty="0" smtClean="0"/>
              <a:t>Question to ponder: When is it worthwhile to adding caching to a recursive function?</a:t>
            </a:r>
          </a:p>
          <a:p>
            <a:pPr lvl="1"/>
            <a:r>
              <a:rPr lang="en-US" i="1" dirty="0" smtClean="0"/>
              <a:t>Certainly not always…</a:t>
            </a:r>
          </a:p>
          <a:p>
            <a:pPr lvl="1"/>
            <a:r>
              <a:rPr lang="en-US" i="1" dirty="0" smtClean="0"/>
              <a:t>Must think about tradeoffs: space to maintain the cached results </a:t>
            </a:r>
            <a:r>
              <a:rPr lang="en-US" i="1" dirty="0" err="1" smtClean="0"/>
              <a:t>vs</a:t>
            </a:r>
            <a:r>
              <a:rPr lang="en-US" i="1" dirty="0" smtClean="0"/>
              <a:t> speedup obtained by having them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468313"/>
            <a:ext cx="7772400" cy="1076325"/>
          </a:xfrm>
          <a:ln/>
        </p:spPr>
        <p:txBody>
          <a:bodyPr rIns="132080"/>
          <a:lstStyle/>
          <a:p>
            <a:r>
              <a:rPr lang="en-US"/>
              <a:t>Positive Integer Powers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8238A52-8D44-4D62-8E47-5573EF3E3BA3}" type="slidenum">
              <a:rPr lang="en-US"/>
              <a:pPr/>
              <a:t>23</a:t>
            </a:fld>
            <a:endParaRPr lang="en-US"/>
          </a:p>
        </p:txBody>
      </p:sp>
      <p:sp>
        <p:nvSpPr>
          <p:cNvPr id="1843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1544638"/>
            <a:ext cx="7772400" cy="5313362"/>
          </a:xfrm>
          <a:ln/>
        </p:spPr>
        <p:txBody>
          <a:bodyPr rIns="132080"/>
          <a:lstStyle/>
          <a:p>
            <a:r>
              <a:rPr lang="en-US"/>
              <a:t>a</a:t>
            </a:r>
            <a:r>
              <a:rPr lang="en-US" baseline="30000"/>
              <a:t>n</a:t>
            </a:r>
            <a:r>
              <a:rPr lang="en-US"/>
              <a:t> = a·a·a···a (n times)</a:t>
            </a:r>
          </a:p>
          <a:p>
            <a:endParaRPr lang="en-US"/>
          </a:p>
          <a:p>
            <a:r>
              <a:rPr lang="en-US"/>
              <a:t>Alternate description:</a:t>
            </a:r>
          </a:p>
          <a:p>
            <a:pPr marL="728663" lvl="1"/>
            <a:r>
              <a:rPr lang="en-US"/>
              <a:t>a</a:t>
            </a:r>
            <a:r>
              <a:rPr lang="en-US" baseline="30000"/>
              <a:t>0</a:t>
            </a:r>
            <a:r>
              <a:rPr lang="en-US"/>
              <a:t> = 1</a:t>
            </a:r>
          </a:p>
          <a:p>
            <a:pPr marL="728663" lvl="1"/>
            <a:r>
              <a:rPr lang="en-US"/>
              <a:t>a</a:t>
            </a:r>
            <a:r>
              <a:rPr lang="en-US" baseline="30000"/>
              <a:t>n+1</a:t>
            </a:r>
            <a:r>
              <a:rPr lang="en-US"/>
              <a:t> = a·a</a:t>
            </a:r>
            <a:r>
              <a:rPr lang="en-US" baseline="30000"/>
              <a:t>n</a:t>
            </a:r>
          </a:p>
        </p:txBody>
      </p:sp>
      <p:sp>
        <p:nvSpPr>
          <p:cNvPr id="18435" name="Rectangle 3"/>
          <p:cNvSpPr>
            <a:spLocks/>
          </p:cNvSpPr>
          <p:nvPr/>
        </p:nvSpPr>
        <p:spPr bwMode="auto">
          <a:xfrm>
            <a:off x="1371600" y="4143375"/>
            <a:ext cx="6134100" cy="16256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>
              <a:spcBef>
                <a:spcPts val="500"/>
              </a:spcBef>
            </a:pPr>
            <a:r>
              <a:rPr lang="en-US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static int power(int a, int n) {</a:t>
            </a:r>
          </a:p>
          <a:p>
            <a:pPr marL="39688">
              <a:spcBef>
                <a:spcPts val="500"/>
              </a:spcBef>
            </a:pPr>
            <a:r>
              <a:rPr lang="en-US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if (n == 0) return 1;</a:t>
            </a:r>
          </a:p>
          <a:p>
            <a:pPr marL="39688">
              <a:spcBef>
                <a:spcPts val="500"/>
              </a:spcBef>
            </a:pPr>
            <a:r>
              <a:rPr lang="en-US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else return a*power(a,n-1);</a:t>
            </a:r>
            <a:br>
              <a:rPr lang="en-US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</a:br>
            <a:r>
              <a:rPr lang="en-US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  <a:ln/>
        </p:spPr>
        <p:txBody>
          <a:bodyPr rIns="132080"/>
          <a:lstStyle/>
          <a:p>
            <a:r>
              <a:rPr lang="en-US"/>
              <a:t>A Smarter Version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EE6C706-42C8-4184-8300-7301804EC38A}" type="slidenum">
              <a:rPr lang="en-US"/>
              <a:pPr/>
              <a:t>24</a:t>
            </a:fld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571500" y="1438275"/>
            <a:ext cx="8001000" cy="5191125"/>
          </a:xfrm>
          <a:ln/>
        </p:spPr>
        <p:txBody>
          <a:bodyPr rIns="132080"/>
          <a:lstStyle/>
          <a:p>
            <a:pPr>
              <a:lnSpc>
                <a:spcPct val="90000"/>
              </a:lnSpc>
            </a:pPr>
            <a:r>
              <a:rPr lang="en-US" sz="2000" dirty="0"/>
              <a:t>Power computation:</a:t>
            </a:r>
          </a:p>
          <a:p>
            <a:pPr marL="728663" lvl="1">
              <a:lnSpc>
                <a:spcPct val="90000"/>
              </a:lnSpc>
            </a:pPr>
            <a:r>
              <a:rPr lang="en-US" sz="1800" dirty="0"/>
              <a:t>a</a:t>
            </a:r>
            <a:r>
              <a:rPr lang="en-US" sz="1800" baseline="30000" dirty="0"/>
              <a:t>0</a:t>
            </a:r>
            <a:r>
              <a:rPr lang="en-US" sz="1800" dirty="0"/>
              <a:t> = 1</a:t>
            </a:r>
          </a:p>
          <a:p>
            <a:pPr marL="728663" lvl="1">
              <a:lnSpc>
                <a:spcPct val="90000"/>
              </a:lnSpc>
            </a:pPr>
            <a:r>
              <a:rPr lang="en-US" sz="1800" dirty="0"/>
              <a:t>If n is nonzero and even, a</a:t>
            </a:r>
            <a:r>
              <a:rPr lang="en-US" sz="1800" baseline="30000" dirty="0"/>
              <a:t>n</a:t>
            </a:r>
            <a:r>
              <a:rPr lang="en-US" sz="1800" dirty="0"/>
              <a:t> = (a</a:t>
            </a:r>
            <a:r>
              <a:rPr lang="en-US" sz="1800" baseline="30000" dirty="0"/>
              <a:t>n/2</a:t>
            </a:r>
            <a:r>
              <a:rPr lang="en-US" sz="1800" dirty="0"/>
              <a:t>)</a:t>
            </a:r>
            <a:r>
              <a:rPr lang="en-US" sz="1800" baseline="30000" dirty="0"/>
              <a:t>2</a:t>
            </a:r>
          </a:p>
          <a:p>
            <a:pPr marL="728663" lvl="1">
              <a:lnSpc>
                <a:spcPct val="90000"/>
              </a:lnSpc>
            </a:pPr>
            <a:r>
              <a:rPr lang="en-US" sz="1800" dirty="0"/>
              <a:t>If n is odd, a</a:t>
            </a:r>
            <a:r>
              <a:rPr lang="en-US" sz="1800" baseline="30000" dirty="0"/>
              <a:t>n</a:t>
            </a:r>
            <a:r>
              <a:rPr lang="en-US" sz="1800" dirty="0"/>
              <a:t> = a·(a</a:t>
            </a:r>
            <a:r>
              <a:rPr lang="en-US" sz="1800" baseline="30000" dirty="0"/>
              <a:t>n/2</a:t>
            </a:r>
            <a:r>
              <a:rPr lang="en-US" sz="1800" dirty="0"/>
              <a:t>)</a:t>
            </a:r>
            <a:r>
              <a:rPr lang="en-US" sz="1800" baseline="30000" dirty="0"/>
              <a:t>2</a:t>
            </a:r>
          </a:p>
          <a:p>
            <a:pPr marL="1182688" lvl="2">
              <a:lnSpc>
                <a:spcPct val="90000"/>
              </a:lnSpc>
              <a:buClr>
                <a:srgbClr val="00CC00"/>
              </a:buClr>
            </a:pPr>
            <a:r>
              <a:rPr lang="en-US" sz="1600" dirty="0">
                <a:solidFill>
                  <a:srgbClr val="00CC00"/>
                </a:solidFill>
              </a:rPr>
              <a:t>Java note: If x and y are integers, “x/y” returns the integer part of the quotient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Example: </a:t>
            </a:r>
          </a:p>
          <a:p>
            <a:pPr marL="728663" lvl="1">
              <a:lnSpc>
                <a:spcPct val="90000"/>
              </a:lnSpc>
              <a:buFont typeface="Wingdings" charset="2"/>
              <a:buNone/>
            </a:pPr>
            <a:r>
              <a:rPr lang="en-US" sz="1800" dirty="0"/>
              <a:t>a</a:t>
            </a:r>
            <a:r>
              <a:rPr lang="en-US" sz="1800" baseline="30000" dirty="0"/>
              <a:t>5</a:t>
            </a:r>
            <a:r>
              <a:rPr lang="en-US" sz="1800" dirty="0"/>
              <a:t>  =  a·(a</a:t>
            </a:r>
            <a:r>
              <a:rPr lang="en-US" sz="1800" baseline="30000" dirty="0"/>
              <a:t>5/2</a:t>
            </a:r>
            <a:r>
              <a:rPr lang="en-US" sz="1800" dirty="0"/>
              <a:t>)</a:t>
            </a:r>
            <a:r>
              <a:rPr lang="en-US" sz="1800" baseline="30000" dirty="0"/>
              <a:t>2</a:t>
            </a:r>
            <a:r>
              <a:rPr lang="en-US" sz="1800" dirty="0"/>
              <a:t>  =  a·(a</a:t>
            </a:r>
            <a:r>
              <a:rPr lang="en-US" sz="1800" baseline="30000" dirty="0"/>
              <a:t>2</a:t>
            </a:r>
            <a:r>
              <a:rPr lang="en-US" sz="1800" dirty="0"/>
              <a:t>)</a:t>
            </a:r>
            <a:r>
              <a:rPr lang="en-US" sz="1800" baseline="30000" dirty="0"/>
              <a:t>2</a:t>
            </a:r>
            <a:r>
              <a:rPr lang="en-US" sz="1800" dirty="0"/>
              <a:t>  =  a·((a</a:t>
            </a:r>
            <a:r>
              <a:rPr lang="en-US" sz="1800" baseline="30000" dirty="0"/>
              <a:t>2/2</a:t>
            </a:r>
            <a:r>
              <a:rPr lang="en-US" sz="1800" dirty="0"/>
              <a:t>)</a:t>
            </a:r>
            <a:r>
              <a:rPr lang="en-US" sz="1800" baseline="30000" dirty="0"/>
              <a:t>2</a:t>
            </a:r>
            <a:r>
              <a:rPr lang="en-US" sz="1800" dirty="0"/>
              <a:t>)</a:t>
            </a:r>
            <a:r>
              <a:rPr lang="en-US" sz="1800" baseline="30000" dirty="0"/>
              <a:t>2   </a:t>
            </a:r>
            <a:r>
              <a:rPr lang="en-US" sz="1800" dirty="0"/>
              <a:t>=  a·(a</a:t>
            </a:r>
            <a:r>
              <a:rPr lang="en-US" sz="1800" baseline="30000" dirty="0"/>
              <a:t>2</a:t>
            </a:r>
            <a:r>
              <a:rPr lang="en-US" sz="1800" dirty="0"/>
              <a:t>)</a:t>
            </a:r>
            <a:r>
              <a:rPr lang="en-US" sz="1800" baseline="30000" dirty="0"/>
              <a:t>2</a:t>
            </a:r>
          </a:p>
          <a:p>
            <a:pPr>
              <a:lnSpc>
                <a:spcPct val="90000"/>
              </a:lnSpc>
              <a:buFont typeface="Wingdings" charset="2"/>
              <a:buNone/>
            </a:pPr>
            <a:r>
              <a:rPr lang="en-US" sz="2000" dirty="0"/>
              <a:t>      </a:t>
            </a:r>
            <a:r>
              <a:rPr lang="en-US" sz="2000" dirty="0">
                <a:solidFill>
                  <a:srgbClr val="FF3300"/>
                </a:solidFill>
              </a:rPr>
              <a:t>Note: this requires 3 multiplications rather than 5!</a:t>
            </a:r>
          </a:p>
          <a:p>
            <a:pPr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/>
              <a:t>What if n were larger? </a:t>
            </a:r>
          </a:p>
          <a:p>
            <a:pPr marL="728663" lvl="1">
              <a:lnSpc>
                <a:spcPct val="90000"/>
              </a:lnSpc>
            </a:pPr>
            <a:r>
              <a:rPr lang="en-US" sz="1800" dirty="0"/>
              <a:t>Savings would be more significant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This is </a:t>
            </a:r>
            <a:r>
              <a:rPr lang="en-US" sz="2000" dirty="0">
                <a:solidFill>
                  <a:srgbClr val="FF3300"/>
                </a:solidFill>
              </a:rPr>
              <a:t>much faster</a:t>
            </a:r>
            <a:r>
              <a:rPr lang="en-US" sz="2000" dirty="0"/>
              <a:t> than the straightforward computation</a:t>
            </a:r>
          </a:p>
          <a:p>
            <a:pPr marL="728663" lvl="1">
              <a:lnSpc>
                <a:spcPct val="90000"/>
              </a:lnSpc>
            </a:pPr>
            <a:r>
              <a:rPr lang="en-US" sz="1800" dirty="0"/>
              <a:t>Straightforward computation:  </a:t>
            </a:r>
            <a:r>
              <a:rPr lang="en-US" sz="1800" dirty="0">
                <a:solidFill>
                  <a:schemeClr val="tx1"/>
                </a:solidFill>
              </a:rPr>
              <a:t>n</a:t>
            </a:r>
            <a:r>
              <a:rPr lang="en-US" sz="1800" dirty="0"/>
              <a:t> multiplications</a:t>
            </a:r>
          </a:p>
          <a:p>
            <a:pPr marL="728663" lvl="1">
              <a:lnSpc>
                <a:spcPct val="90000"/>
              </a:lnSpc>
            </a:pPr>
            <a:r>
              <a:rPr lang="en-US" sz="1800" dirty="0"/>
              <a:t>Smarter computation:  </a:t>
            </a:r>
            <a:r>
              <a:rPr lang="en-US" sz="1800" dirty="0">
                <a:solidFill>
                  <a:schemeClr val="tx1"/>
                </a:solidFill>
              </a:rPr>
              <a:t>log(n)</a:t>
            </a:r>
            <a:r>
              <a:rPr lang="en-US" sz="1800" dirty="0"/>
              <a:t>  multiplications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 dirty="0"/>
              <a:t>Smarter Version in Java</a:t>
            </a:r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6D73C1E-8206-4137-8EE5-DCDC1F046D9B}" type="slidenum">
              <a:rPr lang="en-US"/>
              <a:pPr/>
              <a:t>25</a:t>
            </a:fld>
            <a:endParaRPr lang="en-US"/>
          </a:p>
        </p:txBody>
      </p:sp>
      <p:sp>
        <p:nvSpPr>
          <p:cNvPr id="20482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000" dirty="0"/>
              <a:t>n = 0:  a</a:t>
            </a:r>
            <a:r>
              <a:rPr lang="en-US" sz="2000" baseline="30000" dirty="0"/>
              <a:t>0</a:t>
            </a:r>
            <a:r>
              <a:rPr lang="en-US" sz="2000" dirty="0"/>
              <a:t> = 1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n nonzero and even:  a</a:t>
            </a:r>
            <a:r>
              <a:rPr lang="en-US" sz="2000" baseline="30000" dirty="0"/>
              <a:t>n</a:t>
            </a:r>
            <a:r>
              <a:rPr lang="en-US" sz="2000" dirty="0"/>
              <a:t> = (a</a:t>
            </a:r>
            <a:r>
              <a:rPr lang="en-US" sz="2000" baseline="30000" dirty="0"/>
              <a:t>n/2</a:t>
            </a:r>
            <a:r>
              <a:rPr lang="en-US" sz="2000" dirty="0"/>
              <a:t>)</a:t>
            </a:r>
            <a:r>
              <a:rPr lang="en-US" sz="2000" baseline="30000" dirty="0"/>
              <a:t>2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n nonzero and odd:  a</a:t>
            </a:r>
            <a:r>
              <a:rPr lang="en-US" sz="2000" baseline="30000" dirty="0"/>
              <a:t>n</a:t>
            </a:r>
            <a:r>
              <a:rPr lang="en-US" sz="2000" dirty="0"/>
              <a:t> = a·(a</a:t>
            </a:r>
            <a:r>
              <a:rPr lang="en-US" sz="2000" baseline="30000" dirty="0"/>
              <a:t>n/2</a:t>
            </a:r>
            <a:r>
              <a:rPr lang="en-US" sz="2000" dirty="0"/>
              <a:t>)</a:t>
            </a:r>
            <a:r>
              <a:rPr lang="en-US" sz="2000" baseline="30000" dirty="0"/>
              <a:t>2</a:t>
            </a:r>
          </a:p>
        </p:txBody>
      </p:sp>
      <p:sp>
        <p:nvSpPr>
          <p:cNvPr id="20483" name="Rectangle 3"/>
          <p:cNvSpPr>
            <a:spLocks/>
          </p:cNvSpPr>
          <p:nvPr/>
        </p:nvSpPr>
        <p:spPr bwMode="auto">
          <a:xfrm>
            <a:off x="1371600" y="3276600"/>
            <a:ext cx="7104063" cy="213360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177800" tIns="177800" rIns="182880" bIns="177800">
            <a:spAutoFit/>
          </a:bodyPr>
          <a:lstStyle/>
          <a:p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static </a:t>
            </a:r>
            <a:r>
              <a:rPr lang="en-US" sz="20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int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  <a:cs typeface="Courier New" charset="0"/>
                <a:sym typeface="Courier New" charset="0"/>
              </a:rPr>
              <a:t>power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</a:t>
            </a:r>
            <a:r>
              <a:rPr lang="en-US" sz="2000" b="1" dirty="0" err="1">
                <a:solidFill>
                  <a:srgbClr val="FF0000"/>
                </a:solidFill>
                <a:latin typeface="Courier New" charset="0"/>
                <a:cs typeface="Courier New" charset="0"/>
                <a:sym typeface="Courier New" charset="0"/>
              </a:rPr>
              <a:t>int</a:t>
            </a:r>
            <a:r>
              <a:rPr lang="en-US" sz="2000" b="1" dirty="0">
                <a:solidFill>
                  <a:srgbClr val="FF0000"/>
                </a:solidFill>
                <a:latin typeface="Courier New" charset="0"/>
                <a:cs typeface="Courier New" charset="0"/>
                <a:sym typeface="Courier New" charset="0"/>
              </a:rPr>
              <a:t> a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, </a:t>
            </a:r>
            <a:r>
              <a:rPr lang="en-US" sz="2000" b="1" dirty="0" err="1">
                <a:solidFill>
                  <a:srgbClr val="FF0000"/>
                </a:solidFill>
                <a:latin typeface="Courier New" charset="0"/>
                <a:cs typeface="Courier New" charset="0"/>
                <a:sym typeface="Courier New" charset="0"/>
              </a:rPr>
              <a:t>int</a:t>
            </a:r>
            <a:r>
              <a:rPr lang="en-US" sz="2000" b="1" dirty="0">
                <a:solidFill>
                  <a:srgbClr val="FF0000"/>
                </a:solidFill>
                <a:latin typeface="Courier New" charset="0"/>
                <a:cs typeface="Courier New" charset="0"/>
                <a:sym typeface="Courier New" charset="0"/>
              </a:rPr>
              <a:t> n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) {</a:t>
            </a:r>
          </a:p>
          <a:p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if (n == 0) return 1;</a:t>
            </a:r>
          </a:p>
          <a:p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2000" b="1" dirty="0" err="1">
                <a:solidFill>
                  <a:srgbClr val="FF0000"/>
                </a:solidFill>
                <a:latin typeface="Courier New" charset="0"/>
                <a:cs typeface="Courier New" charset="0"/>
                <a:sym typeface="Courier New" charset="0"/>
              </a:rPr>
              <a:t>int</a:t>
            </a:r>
            <a:r>
              <a:rPr lang="en-US" sz="2000" b="1" dirty="0">
                <a:solidFill>
                  <a:srgbClr val="FF0000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Courier New" charset="0"/>
                <a:cs typeface="Courier New" charset="0"/>
                <a:sym typeface="Courier New" charset="0"/>
              </a:rPr>
              <a:t>halfPower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= </a:t>
            </a:r>
            <a:r>
              <a:rPr lang="en-US" sz="2000" b="1" dirty="0">
                <a:solidFill>
                  <a:srgbClr val="0033CC"/>
                </a:solidFill>
                <a:latin typeface="Courier New" charset="0"/>
                <a:cs typeface="Courier New" charset="0"/>
                <a:sym typeface="Courier New" charset="0"/>
              </a:rPr>
              <a:t>power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</a:t>
            </a:r>
            <a:r>
              <a:rPr lang="en-US" sz="20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a,n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/2);</a:t>
            </a:r>
          </a:p>
          <a:p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if (n%2 == 0) return </a:t>
            </a:r>
            <a:r>
              <a:rPr lang="en-US" sz="20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halfPower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*</a:t>
            </a:r>
            <a:r>
              <a:rPr lang="en-US" sz="20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halfPower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</a:p>
          <a:p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return </a:t>
            </a:r>
            <a:r>
              <a:rPr lang="en-US" sz="20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halfPower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*</a:t>
            </a:r>
            <a:r>
              <a:rPr lang="en-US" sz="20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halfPower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*a;</a:t>
            </a:r>
          </a:p>
          <a:p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  <p:grpSp>
        <p:nvGrpSpPr>
          <p:cNvPr id="20484" name="Group 4"/>
          <p:cNvGrpSpPr>
            <a:grpSpLocks/>
          </p:cNvGrpSpPr>
          <p:nvPr/>
        </p:nvGrpSpPr>
        <p:grpSpPr bwMode="auto">
          <a:xfrm>
            <a:off x="239713" y="2432050"/>
            <a:ext cx="8218487" cy="4019550"/>
            <a:chOff x="0" y="0"/>
            <a:chExt cx="5176" cy="2532"/>
          </a:xfrm>
        </p:grpSpPr>
        <p:sp>
          <p:nvSpPr>
            <p:cNvPr id="20485" name="Rectangle 5"/>
            <p:cNvSpPr>
              <a:spLocks/>
            </p:cNvSpPr>
            <p:nvPr/>
          </p:nvSpPr>
          <p:spPr bwMode="auto">
            <a:xfrm>
              <a:off x="2476" y="0"/>
              <a:ext cx="1068" cy="280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25438" indent="-285750" algn="ctr">
                <a:spcBef>
                  <a:spcPts val="550"/>
                </a:spcBef>
              </a:pPr>
              <a:r>
                <a:rPr lang="en-US">
                  <a:solidFill>
                    <a:srgbClr val="00CC00"/>
                  </a:solidFill>
                  <a:latin typeface="Arial" charset="0"/>
                  <a:cs typeface="Arial" charset="0"/>
                  <a:sym typeface="Arial" charset="0"/>
                </a:rPr>
                <a:t>parameters</a:t>
              </a:r>
            </a:p>
          </p:txBody>
        </p:sp>
        <p:sp>
          <p:nvSpPr>
            <p:cNvPr id="20486" name="Rectangle 6"/>
            <p:cNvSpPr>
              <a:spLocks/>
            </p:cNvSpPr>
            <p:nvPr/>
          </p:nvSpPr>
          <p:spPr bwMode="auto">
            <a:xfrm>
              <a:off x="0" y="144"/>
              <a:ext cx="1218" cy="280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>
              <a:spAutoFit/>
            </a:bodyPr>
            <a:lstStyle/>
            <a:p>
              <a:pPr marL="325438" indent="-285750" algn="ctr">
                <a:spcBef>
                  <a:spcPts val="550"/>
                </a:spcBef>
              </a:pPr>
              <a:r>
                <a:rPr lang="en-US" dirty="0">
                  <a:solidFill>
                    <a:srgbClr val="00CC00"/>
                  </a:solidFill>
                  <a:latin typeface="Arial" charset="0"/>
                  <a:cs typeface="Arial" charset="0"/>
                  <a:sym typeface="Arial" charset="0"/>
                </a:rPr>
                <a:t>local variable</a:t>
              </a:r>
            </a:p>
          </p:txBody>
        </p:sp>
        <p:sp>
          <p:nvSpPr>
            <p:cNvPr id="20487" name="Line 7"/>
            <p:cNvSpPr>
              <a:spLocks noChangeShapeType="1"/>
            </p:cNvSpPr>
            <p:nvPr/>
          </p:nvSpPr>
          <p:spPr bwMode="auto">
            <a:xfrm>
              <a:off x="379" y="433"/>
              <a:ext cx="666" cy="7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20488" name="Line 8"/>
            <p:cNvSpPr>
              <a:spLocks noChangeShapeType="1"/>
            </p:cNvSpPr>
            <p:nvPr/>
          </p:nvSpPr>
          <p:spPr bwMode="auto">
            <a:xfrm>
              <a:off x="3055" y="289"/>
              <a:ext cx="234" cy="3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20489" name="Line 9"/>
            <p:cNvSpPr>
              <a:spLocks noChangeShapeType="1"/>
            </p:cNvSpPr>
            <p:nvPr/>
          </p:nvSpPr>
          <p:spPr bwMode="auto">
            <a:xfrm flipH="1">
              <a:off x="2731" y="289"/>
              <a:ext cx="210" cy="34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/>
            <a:lstStyle/>
            <a:p>
              <a:endParaRPr lang="fr-BE"/>
            </a:p>
          </p:txBody>
        </p:sp>
        <p:sp>
          <p:nvSpPr>
            <p:cNvPr id="20490" name="Rectangle 10"/>
            <p:cNvSpPr>
              <a:spLocks/>
            </p:cNvSpPr>
            <p:nvPr/>
          </p:nvSpPr>
          <p:spPr bwMode="auto">
            <a:xfrm>
              <a:off x="280" y="2068"/>
              <a:ext cx="4896" cy="464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/>
            <a:lstStyle/>
            <a:p>
              <a:pPr marL="39688">
                <a:spcBef>
                  <a:spcPts val="450"/>
                </a:spcBef>
                <a:buClr>
                  <a:srgbClr val="FF0000"/>
                </a:buClr>
                <a:buSzPct val="100000"/>
                <a:buFont typeface="Wingdings" charset="2"/>
                <a:buChar char=""/>
              </a:pPr>
              <a:r>
                <a:rPr lang="en-US" sz="2000">
                  <a:solidFill>
                    <a:srgbClr val="FF0000"/>
                  </a:solidFill>
                  <a:latin typeface="Arial" charset="0"/>
                  <a:cs typeface="Arial" charset="0"/>
                  <a:sym typeface="Arial" charset="0"/>
                </a:rPr>
                <a:t>The method has two parameters and a local variable</a:t>
              </a:r>
            </a:p>
            <a:p>
              <a:pPr marL="39688">
                <a:spcBef>
                  <a:spcPts val="450"/>
                </a:spcBef>
                <a:buClr>
                  <a:srgbClr val="FF0000"/>
                </a:buClr>
                <a:buSzPct val="100000"/>
                <a:buFont typeface="Wingdings" charset="2"/>
                <a:buChar char=""/>
              </a:pPr>
              <a:r>
                <a:rPr lang="en-US" sz="2000">
                  <a:solidFill>
                    <a:srgbClr val="FF0000"/>
                  </a:solidFill>
                  <a:latin typeface="Arial" charset="0"/>
                  <a:cs typeface="Arial" charset="0"/>
                  <a:sym typeface="Arial" charset="0"/>
                </a:rPr>
                <a:t>Why aren’t these overwritten on recursive calls?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animBg="1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96888" y="438150"/>
            <a:ext cx="8308975" cy="1295400"/>
          </a:xfrm>
          <a:ln/>
        </p:spPr>
        <p:txBody>
          <a:bodyPr rIns="132080"/>
          <a:lstStyle/>
          <a:p>
            <a:r>
              <a:rPr lang="en-US" sz="2800"/>
              <a:t>Implementation of Recursive Methods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C8F0215-0482-4217-8BD7-F6D435D7D0BF}" type="slidenum">
              <a:rPr lang="en-US"/>
              <a:pPr/>
              <a:t>26</a:t>
            </a:fld>
            <a:endParaRPr lang="en-US"/>
          </a:p>
        </p:txBody>
      </p:sp>
      <p:sp>
        <p:nvSpPr>
          <p:cNvPr id="21505" name="Rectangle 1"/>
          <p:cNvSpPr>
            <a:spLocks noGrp="1" noChangeArrowheads="1"/>
          </p:cNvSpPr>
          <p:nvPr>
            <p:ph sz="quarter" idx="1"/>
          </p:nvPr>
        </p:nvSpPr>
        <p:spPr>
          <a:xfrm>
            <a:off x="1143000" y="1733550"/>
            <a:ext cx="6858000" cy="4286250"/>
          </a:xfrm>
          <a:ln/>
        </p:spPr>
        <p:txBody>
          <a:bodyPr rIns="132080">
            <a:normAutofit/>
          </a:bodyPr>
          <a:lstStyle/>
          <a:p>
            <a:r>
              <a:rPr lang="en-US" sz="2400" dirty="0"/>
              <a:t>Key idea: </a:t>
            </a:r>
          </a:p>
          <a:p>
            <a:pPr marL="728663" lvl="1"/>
            <a:r>
              <a:rPr lang="en-US" sz="2000" dirty="0"/>
              <a:t>Use a </a:t>
            </a:r>
            <a:r>
              <a:rPr lang="en-US" sz="2000" dirty="0">
                <a:solidFill>
                  <a:srgbClr val="FF3300"/>
                </a:solidFill>
              </a:rPr>
              <a:t>stack</a:t>
            </a:r>
            <a:r>
              <a:rPr lang="en-US" sz="2000" dirty="0"/>
              <a:t> to remember parameters and local variables across recursive calls</a:t>
            </a:r>
          </a:p>
          <a:p>
            <a:pPr marL="728663" lvl="1"/>
            <a:r>
              <a:rPr lang="en-US" sz="2000" dirty="0"/>
              <a:t>Each method invocation gets its own </a:t>
            </a:r>
            <a:r>
              <a:rPr lang="en-US" sz="2000" dirty="0">
                <a:solidFill>
                  <a:srgbClr val="FF3300"/>
                </a:solidFill>
              </a:rPr>
              <a:t>stack frame</a:t>
            </a:r>
          </a:p>
          <a:p>
            <a:endParaRPr lang="en-US" sz="2400" dirty="0"/>
          </a:p>
          <a:p>
            <a:r>
              <a:rPr lang="en-US" sz="2400" dirty="0"/>
              <a:t>A </a:t>
            </a:r>
            <a:r>
              <a:rPr lang="en-US" sz="2400" dirty="0">
                <a:solidFill>
                  <a:srgbClr val="FF3300"/>
                </a:solidFill>
              </a:rPr>
              <a:t>stack frame</a:t>
            </a:r>
            <a:r>
              <a:rPr lang="en-US" sz="2400" dirty="0"/>
              <a:t> contains storage for</a:t>
            </a:r>
          </a:p>
          <a:p>
            <a:pPr marL="728663" lvl="1"/>
            <a:r>
              <a:rPr lang="en-US" sz="2000" dirty="0"/>
              <a:t>Local variables of method</a:t>
            </a:r>
          </a:p>
          <a:p>
            <a:pPr marL="728663" lvl="1"/>
            <a:r>
              <a:rPr lang="en-US" sz="2000" dirty="0"/>
              <a:t>Parameters of method</a:t>
            </a:r>
          </a:p>
          <a:p>
            <a:pPr marL="728663" lvl="1"/>
            <a:r>
              <a:rPr lang="en-US" sz="2000" dirty="0"/>
              <a:t>Return info (return address and return value)</a:t>
            </a:r>
          </a:p>
          <a:p>
            <a:pPr marL="728663" lvl="1"/>
            <a:r>
              <a:rPr lang="en-US" sz="2000" dirty="0"/>
              <a:t>Perhaps other bookkeeping info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96888" y="0"/>
            <a:ext cx="8308975" cy="1847850"/>
          </a:xfrm>
          <a:ln/>
        </p:spPr>
        <p:txBody>
          <a:bodyPr rIns="132080"/>
          <a:lstStyle/>
          <a:p>
            <a:r>
              <a:rPr lang="en-US"/>
              <a:t>Stacks</a:t>
            </a:r>
          </a:p>
        </p:txBody>
      </p:sp>
      <p:sp>
        <p:nvSpPr>
          <p:cNvPr id="1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FA76D61-F4EF-481F-B46A-47FAA5B109BF}" type="slidenum">
              <a:rPr lang="en-US"/>
              <a:pPr/>
              <a:t>27</a:t>
            </a:fld>
            <a:endParaRPr lang="en-US"/>
          </a:p>
        </p:txBody>
      </p:sp>
      <p:sp>
        <p:nvSpPr>
          <p:cNvPr id="22529" name="Rectangle 1"/>
          <p:cNvSpPr>
            <a:spLocks noGrp="1" noChangeArrowheads="1"/>
          </p:cNvSpPr>
          <p:nvPr>
            <p:ph sz="quarter" idx="1"/>
          </p:nvPr>
        </p:nvSpPr>
        <p:spPr>
          <a:xfrm>
            <a:off x="3751263" y="3265488"/>
            <a:ext cx="4400550" cy="2678112"/>
          </a:xfrm>
          <a:ln/>
        </p:spPr>
        <p:txBody>
          <a:bodyPr rIns="132080"/>
          <a:lstStyle/>
          <a:p>
            <a:pPr>
              <a:lnSpc>
                <a:spcPct val="90000"/>
              </a:lnSpc>
            </a:pPr>
            <a:r>
              <a:rPr lang="en-US" sz="2000" dirty="0"/>
              <a:t>Like a stack of </a:t>
            </a:r>
            <a:r>
              <a:rPr lang="en-US" sz="2000" dirty="0" smtClean="0"/>
              <a:t>dinner plates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dirty="0"/>
              <a:t>You can </a:t>
            </a:r>
            <a:r>
              <a:rPr lang="en-US" sz="2000" dirty="0">
                <a:solidFill>
                  <a:srgbClr val="FF3300"/>
                </a:solidFill>
              </a:rPr>
              <a:t>push</a:t>
            </a:r>
            <a:r>
              <a:rPr lang="en-US" sz="2000" dirty="0"/>
              <a:t> data on top or </a:t>
            </a:r>
            <a:r>
              <a:rPr lang="en-US" sz="2000" dirty="0">
                <a:solidFill>
                  <a:srgbClr val="FF3300"/>
                </a:solidFill>
              </a:rPr>
              <a:t>pop</a:t>
            </a:r>
            <a:r>
              <a:rPr lang="en-US" sz="2000" dirty="0"/>
              <a:t> data off the top in a LIFO (last-in-first-out) fashion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A </a:t>
            </a:r>
            <a:r>
              <a:rPr lang="en-US" sz="2000" dirty="0">
                <a:solidFill>
                  <a:srgbClr val="FF3300"/>
                </a:solidFill>
              </a:rPr>
              <a:t>queue</a:t>
            </a:r>
            <a:r>
              <a:rPr lang="en-US" sz="2000" dirty="0"/>
              <a:t> is similar, except it is FIFO (first-in-first-out)</a:t>
            </a:r>
          </a:p>
        </p:txBody>
      </p:sp>
      <p:sp>
        <p:nvSpPr>
          <p:cNvPr id="22531" name="Rectangle 3"/>
          <p:cNvSpPr>
            <a:spLocks/>
          </p:cNvSpPr>
          <p:nvPr/>
        </p:nvSpPr>
        <p:spPr bwMode="auto">
          <a:xfrm>
            <a:off x="957263" y="2411413"/>
            <a:ext cx="2136775" cy="466725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top element</a:t>
            </a:r>
          </a:p>
        </p:txBody>
      </p:sp>
      <p:sp>
        <p:nvSpPr>
          <p:cNvPr id="22532" name="Rectangle 4"/>
          <p:cNvSpPr>
            <a:spLocks/>
          </p:cNvSpPr>
          <p:nvPr/>
        </p:nvSpPr>
        <p:spPr bwMode="auto">
          <a:xfrm>
            <a:off x="957263" y="2878138"/>
            <a:ext cx="2136775" cy="466725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2nd element</a:t>
            </a:r>
          </a:p>
        </p:txBody>
      </p:sp>
      <p:sp>
        <p:nvSpPr>
          <p:cNvPr id="22533" name="Rectangle 5"/>
          <p:cNvSpPr>
            <a:spLocks/>
          </p:cNvSpPr>
          <p:nvPr/>
        </p:nvSpPr>
        <p:spPr bwMode="auto">
          <a:xfrm>
            <a:off x="957263" y="3344863"/>
            <a:ext cx="2136775" cy="466725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3rd element</a:t>
            </a:r>
          </a:p>
        </p:txBody>
      </p:sp>
      <p:sp>
        <p:nvSpPr>
          <p:cNvPr id="22534" name="Rectangle 6"/>
          <p:cNvSpPr>
            <a:spLocks/>
          </p:cNvSpPr>
          <p:nvPr/>
        </p:nvSpPr>
        <p:spPr bwMode="auto">
          <a:xfrm>
            <a:off x="957263" y="3811588"/>
            <a:ext cx="2136775" cy="466725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...</a:t>
            </a:r>
          </a:p>
        </p:txBody>
      </p:sp>
      <p:sp>
        <p:nvSpPr>
          <p:cNvPr id="22535" name="Rectangle 7"/>
          <p:cNvSpPr>
            <a:spLocks/>
          </p:cNvSpPr>
          <p:nvPr/>
        </p:nvSpPr>
        <p:spPr bwMode="auto">
          <a:xfrm>
            <a:off x="958850" y="4737100"/>
            <a:ext cx="2133600" cy="825500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bottom element</a:t>
            </a:r>
          </a:p>
        </p:txBody>
      </p:sp>
      <p:sp>
        <p:nvSpPr>
          <p:cNvPr id="22536" name="Rectangle 8"/>
          <p:cNvSpPr>
            <a:spLocks/>
          </p:cNvSpPr>
          <p:nvPr/>
        </p:nvSpPr>
        <p:spPr bwMode="auto">
          <a:xfrm>
            <a:off x="957263" y="4270375"/>
            <a:ext cx="2136775" cy="466725"/>
          </a:xfrm>
          <a:prstGeom prst="rect">
            <a:avLst/>
          </a:pr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 algn="ctr">
              <a:spcBef>
                <a:spcPts val="1400"/>
              </a:spcBef>
            </a:pPr>
            <a:r>
              <a:rPr lang="en-US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...</a:t>
            </a:r>
          </a:p>
        </p:txBody>
      </p:sp>
      <p:sp>
        <p:nvSpPr>
          <p:cNvPr id="22537" name="Rectangle 9"/>
          <p:cNvSpPr>
            <a:spLocks/>
          </p:cNvSpPr>
          <p:nvPr/>
        </p:nvSpPr>
        <p:spPr bwMode="auto">
          <a:xfrm>
            <a:off x="3635375" y="2251075"/>
            <a:ext cx="1481138" cy="7366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450"/>
              </a:spcBef>
            </a:pPr>
            <a:r>
              <a:rPr lang="en-US" sz="200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top-of-stack</a:t>
            </a:r>
          </a:p>
          <a:p>
            <a:pPr marL="325438" indent="-285750" algn="ctr">
              <a:spcBef>
                <a:spcPts val="450"/>
              </a:spcBef>
            </a:pPr>
            <a:r>
              <a:rPr lang="en-US" sz="200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pointer</a:t>
            </a:r>
          </a:p>
        </p:txBody>
      </p:sp>
      <p:sp>
        <p:nvSpPr>
          <p:cNvPr id="22538" name="AutoShape 10"/>
          <p:cNvSpPr>
            <a:spLocks/>
          </p:cNvSpPr>
          <p:nvPr/>
        </p:nvSpPr>
        <p:spPr bwMode="auto">
          <a:xfrm flipH="1">
            <a:off x="3094038" y="2632075"/>
            <a:ext cx="528637" cy="127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22539" name="Rectangle 11"/>
          <p:cNvSpPr>
            <a:spLocks/>
          </p:cNvSpPr>
          <p:nvPr/>
        </p:nvSpPr>
        <p:spPr bwMode="auto">
          <a:xfrm>
            <a:off x="1463675" y="1844675"/>
            <a:ext cx="1219200" cy="2540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bIns="0">
            <a:spAutoFit/>
          </a:bodyPr>
          <a:lstStyle/>
          <a:p>
            <a:pPr>
              <a:spcBef>
                <a:spcPts val="413"/>
              </a:spcBef>
            </a:pPr>
            <a:r>
              <a:rPr lang="en-US" sz="180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stack grows</a:t>
            </a:r>
          </a:p>
        </p:txBody>
      </p:sp>
      <p:sp>
        <p:nvSpPr>
          <p:cNvPr id="22540" name="Line 12"/>
          <p:cNvSpPr>
            <a:spLocks noChangeShapeType="1"/>
          </p:cNvSpPr>
          <p:nvPr/>
        </p:nvSpPr>
        <p:spPr bwMode="auto">
          <a:xfrm rot="10800000" flipH="1">
            <a:off x="2041525" y="1574800"/>
            <a:ext cx="1588" cy="26670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fr-B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06363"/>
            <a:ext cx="7772400" cy="1933575"/>
          </a:xfrm>
          <a:ln/>
        </p:spPr>
        <p:txBody>
          <a:bodyPr rIns="132080"/>
          <a:lstStyle/>
          <a:p>
            <a:r>
              <a:rPr lang="en-US"/>
              <a:t>Stack Frame</a:t>
            </a:r>
          </a:p>
        </p:txBody>
      </p:sp>
      <p:sp>
        <p:nvSpPr>
          <p:cNvPr id="1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7023AEF6-179E-455F-9AB9-A0F881B32240}" type="slidenum">
              <a:rPr lang="en-US"/>
              <a:pPr/>
              <a:t>28</a:t>
            </a:fld>
            <a:endParaRPr lang="en-US"/>
          </a:p>
        </p:txBody>
      </p:sp>
      <p:sp>
        <p:nvSpPr>
          <p:cNvPr id="23554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952500" y="2039938"/>
            <a:ext cx="3505200" cy="4818062"/>
          </a:xfrm>
          <a:ln/>
        </p:spPr>
        <p:txBody>
          <a:bodyPr rIns="132080">
            <a:normAutofit/>
          </a:bodyPr>
          <a:lstStyle/>
          <a:p>
            <a:r>
              <a:rPr lang="en-US" sz="2400" dirty="0"/>
              <a:t>A new stack frame is pushed with each recursive call</a:t>
            </a:r>
          </a:p>
          <a:p>
            <a:endParaRPr lang="en-US" sz="2400" dirty="0"/>
          </a:p>
          <a:p>
            <a:r>
              <a:rPr lang="en-US" sz="2400" dirty="0"/>
              <a:t>The stack frame is popped when the method returns</a:t>
            </a:r>
          </a:p>
          <a:p>
            <a:pPr marL="728663" lvl="1"/>
            <a:r>
              <a:rPr lang="en-US" sz="2000" dirty="0"/>
              <a:t>Leaving a return value (if there is one) on top of the stack</a:t>
            </a:r>
          </a:p>
        </p:txBody>
      </p:sp>
      <p:sp>
        <p:nvSpPr>
          <p:cNvPr id="23555" name="AutoShape 3"/>
          <p:cNvSpPr>
            <a:spLocks/>
          </p:cNvSpPr>
          <p:nvPr/>
        </p:nvSpPr>
        <p:spPr bwMode="auto">
          <a:xfrm>
            <a:off x="5786438" y="2603500"/>
            <a:ext cx="485775" cy="2105025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600" y="0"/>
                </a:moveTo>
                <a:cubicBezTo>
                  <a:pt x="1563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5965" y="10800"/>
                  <a:pt x="0" y="10800"/>
                </a:cubicBezTo>
                <a:cubicBezTo>
                  <a:pt x="596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15635" y="21600"/>
                  <a:pt x="21600" y="2160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23556" name="Rectangle 4"/>
          <p:cNvSpPr>
            <a:spLocks/>
          </p:cNvSpPr>
          <p:nvPr/>
        </p:nvSpPr>
        <p:spPr bwMode="auto">
          <a:xfrm>
            <a:off x="4384675" y="3448050"/>
            <a:ext cx="1373188" cy="317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sz="160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a stack frame</a:t>
            </a:r>
          </a:p>
        </p:txBody>
      </p:sp>
      <p:grpSp>
        <p:nvGrpSpPr>
          <p:cNvPr id="23557" name="Group 5"/>
          <p:cNvGrpSpPr>
            <a:grpSpLocks/>
          </p:cNvGrpSpPr>
          <p:nvPr/>
        </p:nvGrpSpPr>
        <p:grpSpPr bwMode="auto">
          <a:xfrm>
            <a:off x="6443663" y="2603500"/>
            <a:ext cx="1466850" cy="2105025"/>
            <a:chOff x="0" y="0"/>
            <a:chExt cx="924" cy="1326"/>
          </a:xfrm>
        </p:grpSpPr>
        <p:grpSp>
          <p:nvGrpSpPr>
            <p:cNvPr id="23558" name="Group 6"/>
            <p:cNvGrpSpPr>
              <a:grpSpLocks/>
            </p:cNvGrpSpPr>
            <p:nvPr/>
          </p:nvGrpSpPr>
          <p:grpSpPr bwMode="auto">
            <a:xfrm>
              <a:off x="0" y="0"/>
              <a:ext cx="912" cy="1326"/>
              <a:chOff x="0" y="0"/>
              <a:chExt cx="912" cy="1326"/>
            </a:xfrm>
          </p:grpSpPr>
          <p:sp>
            <p:nvSpPr>
              <p:cNvPr id="23559" name="Rectangle 7"/>
              <p:cNvSpPr>
                <a:spLocks/>
              </p:cNvSpPr>
              <p:nvPr/>
            </p:nvSpPr>
            <p:spPr bwMode="auto">
              <a:xfrm>
                <a:off x="0" y="0"/>
                <a:ext cx="912" cy="1326"/>
              </a:xfrm>
              <a:prstGeom prst="rect">
                <a:avLst/>
              </a:prstGeom>
              <a:noFill/>
              <a:ln w="381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3560" name="Rectangle 8"/>
              <p:cNvSpPr>
                <a:spLocks/>
              </p:cNvSpPr>
              <p:nvPr/>
            </p:nvSpPr>
            <p:spPr bwMode="auto">
              <a:xfrm>
                <a:off x="0" y="0"/>
                <a:ext cx="912" cy="1326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fr-BE"/>
              </a:p>
            </p:txBody>
          </p:sp>
        </p:grpSp>
        <p:grpSp>
          <p:nvGrpSpPr>
            <p:cNvPr id="23561" name="Group 9"/>
            <p:cNvGrpSpPr>
              <a:grpSpLocks/>
            </p:cNvGrpSpPr>
            <p:nvPr/>
          </p:nvGrpSpPr>
          <p:grpSpPr bwMode="auto">
            <a:xfrm>
              <a:off x="0" y="991"/>
              <a:ext cx="912" cy="335"/>
              <a:chOff x="0" y="0"/>
              <a:chExt cx="912" cy="335"/>
            </a:xfrm>
          </p:grpSpPr>
          <p:sp>
            <p:nvSpPr>
              <p:cNvPr id="23562" name="Rectangle 10"/>
              <p:cNvSpPr>
                <a:spLocks/>
              </p:cNvSpPr>
              <p:nvPr/>
            </p:nvSpPr>
            <p:spPr bwMode="auto">
              <a:xfrm>
                <a:off x="0" y="0"/>
                <a:ext cx="912" cy="335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3563" name="Rectangle 11"/>
              <p:cNvSpPr>
                <a:spLocks/>
              </p:cNvSpPr>
              <p:nvPr/>
            </p:nvSpPr>
            <p:spPr bwMode="auto">
              <a:xfrm>
                <a:off x="119" y="67"/>
                <a:ext cx="673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latin typeface="Arial" charset="0"/>
                    <a:cs typeface="Arial" charset="0"/>
                    <a:sym typeface="Arial" charset="0"/>
                  </a:rPr>
                  <a:t>return info</a:t>
                </a:r>
              </a:p>
            </p:txBody>
          </p:sp>
        </p:grpSp>
        <p:grpSp>
          <p:nvGrpSpPr>
            <p:cNvPr id="23564" name="Group 12"/>
            <p:cNvGrpSpPr>
              <a:grpSpLocks/>
            </p:cNvGrpSpPr>
            <p:nvPr/>
          </p:nvGrpSpPr>
          <p:grpSpPr bwMode="auto">
            <a:xfrm>
              <a:off x="0" y="0"/>
              <a:ext cx="912" cy="572"/>
              <a:chOff x="0" y="0"/>
              <a:chExt cx="912" cy="572"/>
            </a:xfrm>
          </p:grpSpPr>
          <p:sp>
            <p:nvSpPr>
              <p:cNvPr id="23565" name="Rectangle 13"/>
              <p:cNvSpPr>
                <a:spLocks/>
              </p:cNvSpPr>
              <p:nvPr/>
            </p:nvSpPr>
            <p:spPr bwMode="auto">
              <a:xfrm>
                <a:off x="0" y="0"/>
                <a:ext cx="912" cy="572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3566" name="Rectangle 14"/>
              <p:cNvSpPr>
                <a:spLocks/>
              </p:cNvSpPr>
              <p:nvPr/>
            </p:nvSpPr>
            <p:spPr bwMode="auto">
              <a:xfrm>
                <a:off x="1" y="186"/>
                <a:ext cx="909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latin typeface="Arial" charset="0"/>
                    <a:cs typeface="Arial" charset="0"/>
                    <a:sym typeface="Arial" charset="0"/>
                  </a:rPr>
                  <a:t>local variables</a:t>
                </a:r>
              </a:p>
            </p:txBody>
          </p:sp>
        </p:grpSp>
        <p:grpSp>
          <p:nvGrpSpPr>
            <p:cNvPr id="23567" name="Group 15"/>
            <p:cNvGrpSpPr>
              <a:grpSpLocks/>
            </p:cNvGrpSpPr>
            <p:nvPr/>
          </p:nvGrpSpPr>
          <p:grpSpPr bwMode="auto">
            <a:xfrm>
              <a:off x="12" y="576"/>
              <a:ext cx="912" cy="409"/>
              <a:chOff x="0" y="0"/>
              <a:chExt cx="912" cy="409"/>
            </a:xfrm>
          </p:grpSpPr>
          <p:sp>
            <p:nvSpPr>
              <p:cNvPr id="23568" name="Rectangle 16"/>
              <p:cNvSpPr>
                <a:spLocks/>
              </p:cNvSpPr>
              <p:nvPr/>
            </p:nvSpPr>
            <p:spPr bwMode="auto">
              <a:xfrm>
                <a:off x="0" y="0"/>
                <a:ext cx="912" cy="409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3569" name="Rectangle 17"/>
              <p:cNvSpPr>
                <a:spLocks/>
              </p:cNvSpPr>
              <p:nvPr/>
            </p:nvSpPr>
            <p:spPr bwMode="auto">
              <a:xfrm>
                <a:off x="83" y="104"/>
                <a:ext cx="745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latin typeface="Arial" charset="0"/>
                    <a:cs typeface="Arial" charset="0"/>
                    <a:sym typeface="Arial" charset="0"/>
                  </a:rPr>
                  <a:t>parameters</a:t>
                </a: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Example: power(2, 5)</a:t>
            </a:r>
          </a:p>
        </p:txBody>
      </p:sp>
      <p:sp>
        <p:nvSpPr>
          <p:cNvPr id="21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10C7AC3-0A78-4780-98BC-9389D5B5F6BE}" type="slidenum">
              <a:rPr lang="en-US"/>
              <a:pPr/>
              <a:t>29</a:t>
            </a:fld>
            <a:endParaRPr lang="en-US"/>
          </a:p>
        </p:txBody>
      </p:sp>
      <p:grpSp>
        <p:nvGrpSpPr>
          <p:cNvPr id="24578" name="Group 2"/>
          <p:cNvGrpSpPr>
            <a:grpSpLocks/>
          </p:cNvGrpSpPr>
          <p:nvPr/>
        </p:nvGrpSpPr>
        <p:grpSpPr bwMode="auto">
          <a:xfrm>
            <a:off x="661988" y="1779588"/>
            <a:ext cx="3516312" cy="3873500"/>
            <a:chOff x="0" y="0"/>
            <a:chExt cx="2214" cy="2439"/>
          </a:xfrm>
        </p:grpSpPr>
        <p:grpSp>
          <p:nvGrpSpPr>
            <p:cNvPr id="24579" name="Group 3"/>
            <p:cNvGrpSpPr>
              <a:grpSpLocks/>
            </p:cNvGrpSpPr>
            <p:nvPr/>
          </p:nvGrpSpPr>
          <p:grpSpPr bwMode="auto">
            <a:xfrm>
              <a:off x="0" y="1614"/>
              <a:ext cx="641" cy="825"/>
              <a:chOff x="0" y="0"/>
              <a:chExt cx="641" cy="825"/>
            </a:xfrm>
          </p:grpSpPr>
          <p:grpSp>
            <p:nvGrpSpPr>
              <p:cNvPr id="24580" name="Group 4"/>
              <p:cNvGrpSpPr>
                <a:grpSpLocks/>
              </p:cNvGrpSpPr>
              <p:nvPr/>
            </p:nvGrpSpPr>
            <p:grpSpPr bwMode="auto">
              <a:xfrm>
                <a:off x="11" y="20"/>
                <a:ext cx="619" cy="805"/>
                <a:chOff x="0" y="0"/>
                <a:chExt cx="619" cy="805"/>
              </a:xfrm>
            </p:grpSpPr>
            <p:sp>
              <p:nvSpPr>
                <p:cNvPr id="24581" name="Rectangle 5"/>
                <p:cNvSpPr>
                  <a:spLocks/>
                </p:cNvSpPr>
                <p:nvPr/>
              </p:nvSpPr>
              <p:spPr bwMode="auto">
                <a:xfrm>
                  <a:off x="0" y="0"/>
                  <a:ext cx="619" cy="805"/>
                </a:xfrm>
                <a:prstGeom prst="rect">
                  <a:avLst/>
                </a:prstGeom>
                <a:noFill/>
                <a:ln w="381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582" name="Rectangle 6"/>
                <p:cNvSpPr>
                  <a:spLocks/>
                </p:cNvSpPr>
                <p:nvPr/>
              </p:nvSpPr>
              <p:spPr bwMode="auto">
                <a:xfrm>
                  <a:off x="0" y="0"/>
                  <a:ext cx="619" cy="805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endParaRPr lang="fr-BE"/>
                </a:p>
              </p:txBody>
            </p:sp>
          </p:grpSp>
          <p:grpSp>
            <p:nvGrpSpPr>
              <p:cNvPr id="24583" name="Group 7"/>
              <p:cNvGrpSpPr>
                <a:grpSpLocks/>
              </p:cNvGrpSpPr>
              <p:nvPr/>
            </p:nvGrpSpPr>
            <p:grpSpPr bwMode="auto">
              <a:xfrm>
                <a:off x="0" y="490"/>
                <a:ext cx="641" cy="335"/>
                <a:chOff x="0" y="0"/>
                <a:chExt cx="641" cy="335"/>
              </a:xfrm>
            </p:grpSpPr>
            <p:sp>
              <p:nvSpPr>
                <p:cNvPr id="24584" name="Rectangle 8"/>
                <p:cNvSpPr>
                  <a:spLocks/>
                </p:cNvSpPr>
                <p:nvPr/>
              </p:nvSpPr>
              <p:spPr bwMode="auto">
                <a:xfrm>
                  <a:off x="11" y="0"/>
                  <a:ext cx="619" cy="335"/>
                </a:xfrm>
                <a:prstGeom prst="rect">
                  <a:avLst/>
                </a:prstGeom>
                <a:noFill/>
                <a:ln w="127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585" name="Rectangle 9"/>
                <p:cNvSpPr>
                  <a:spLocks/>
                </p:cNvSpPr>
                <p:nvPr/>
              </p:nvSpPr>
              <p:spPr bwMode="auto">
                <a:xfrm>
                  <a:off x="0" y="67"/>
                  <a:ext cx="641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return info</a:t>
                  </a:r>
                </a:p>
              </p:txBody>
            </p:sp>
          </p:grpSp>
          <p:grpSp>
            <p:nvGrpSpPr>
              <p:cNvPr id="24586" name="Group 10"/>
              <p:cNvGrpSpPr>
                <a:grpSpLocks/>
              </p:cNvGrpSpPr>
              <p:nvPr/>
            </p:nvGrpSpPr>
            <p:grpSpPr bwMode="auto">
              <a:xfrm>
                <a:off x="11" y="307"/>
                <a:ext cx="619" cy="200"/>
                <a:chOff x="0" y="0"/>
                <a:chExt cx="619" cy="200"/>
              </a:xfrm>
            </p:grpSpPr>
            <p:sp>
              <p:nvSpPr>
                <p:cNvPr id="24587" name="Rectangle 11"/>
                <p:cNvSpPr>
                  <a:spLocks/>
                </p:cNvSpPr>
                <p:nvPr/>
              </p:nvSpPr>
              <p:spPr bwMode="auto">
                <a:xfrm>
                  <a:off x="0" y="22"/>
                  <a:ext cx="619" cy="155"/>
                </a:xfrm>
                <a:prstGeom prst="rect">
                  <a:avLst/>
                </a:prstGeom>
                <a:noFill/>
                <a:ln w="127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588" name="Rectangle 12"/>
                <p:cNvSpPr>
                  <a:spLocks/>
                </p:cNvSpPr>
                <p:nvPr/>
              </p:nvSpPr>
              <p:spPr bwMode="auto">
                <a:xfrm>
                  <a:off x="73" y="0"/>
                  <a:ext cx="472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(a = ) 2</a:t>
                  </a:r>
                </a:p>
              </p:txBody>
            </p:sp>
          </p:grpSp>
          <p:grpSp>
            <p:nvGrpSpPr>
              <p:cNvPr id="24589" name="Group 13"/>
              <p:cNvGrpSpPr>
                <a:grpSpLocks/>
              </p:cNvGrpSpPr>
              <p:nvPr/>
            </p:nvGrpSpPr>
            <p:grpSpPr bwMode="auto">
              <a:xfrm>
                <a:off x="13" y="156"/>
                <a:ext cx="619" cy="200"/>
                <a:chOff x="0" y="0"/>
                <a:chExt cx="619" cy="200"/>
              </a:xfrm>
            </p:grpSpPr>
            <p:sp>
              <p:nvSpPr>
                <p:cNvPr id="24590" name="Rectangle 14"/>
                <p:cNvSpPr>
                  <a:spLocks/>
                </p:cNvSpPr>
                <p:nvPr/>
              </p:nvSpPr>
              <p:spPr bwMode="auto">
                <a:xfrm>
                  <a:off x="0" y="22"/>
                  <a:ext cx="619" cy="155"/>
                </a:xfrm>
                <a:prstGeom prst="rect">
                  <a:avLst/>
                </a:prstGeom>
                <a:noFill/>
                <a:ln w="127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591" name="Rectangle 15"/>
                <p:cNvSpPr>
                  <a:spLocks/>
                </p:cNvSpPr>
                <p:nvPr/>
              </p:nvSpPr>
              <p:spPr bwMode="auto">
                <a:xfrm>
                  <a:off x="69" y="0"/>
                  <a:ext cx="480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(n = ) 5</a:t>
                  </a:r>
                </a:p>
              </p:txBody>
            </p:sp>
          </p:grpSp>
          <p:grpSp>
            <p:nvGrpSpPr>
              <p:cNvPr id="24592" name="Group 16"/>
              <p:cNvGrpSpPr>
                <a:grpSpLocks/>
              </p:cNvGrpSpPr>
              <p:nvPr/>
            </p:nvGrpSpPr>
            <p:grpSpPr bwMode="auto">
              <a:xfrm>
                <a:off x="5" y="0"/>
                <a:ext cx="619" cy="200"/>
                <a:chOff x="0" y="0"/>
                <a:chExt cx="619" cy="200"/>
              </a:xfrm>
            </p:grpSpPr>
            <p:sp>
              <p:nvSpPr>
                <p:cNvPr id="24593" name="Rectangle 17"/>
                <p:cNvSpPr>
                  <a:spLocks/>
                </p:cNvSpPr>
                <p:nvPr/>
              </p:nvSpPr>
              <p:spPr bwMode="auto">
                <a:xfrm>
                  <a:off x="0" y="22"/>
                  <a:ext cx="619" cy="155"/>
                </a:xfrm>
                <a:prstGeom prst="rect">
                  <a:avLst/>
                </a:prstGeom>
                <a:noFill/>
                <a:ln w="127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594" name="Rectangle 18"/>
                <p:cNvSpPr>
                  <a:spLocks/>
                </p:cNvSpPr>
                <p:nvPr/>
              </p:nvSpPr>
              <p:spPr bwMode="auto">
                <a:xfrm>
                  <a:off x="40" y="0"/>
                  <a:ext cx="538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(hP = ) ?</a:t>
                  </a:r>
                </a:p>
              </p:txBody>
            </p:sp>
          </p:grpSp>
        </p:grpSp>
        <p:grpSp>
          <p:nvGrpSpPr>
            <p:cNvPr id="24595" name="Group 19"/>
            <p:cNvGrpSpPr>
              <a:grpSpLocks/>
            </p:cNvGrpSpPr>
            <p:nvPr/>
          </p:nvGrpSpPr>
          <p:grpSpPr bwMode="auto">
            <a:xfrm>
              <a:off x="765" y="1611"/>
              <a:ext cx="641" cy="825"/>
              <a:chOff x="0" y="0"/>
              <a:chExt cx="641" cy="825"/>
            </a:xfrm>
          </p:grpSpPr>
          <p:grpSp>
            <p:nvGrpSpPr>
              <p:cNvPr id="24596" name="Group 20"/>
              <p:cNvGrpSpPr>
                <a:grpSpLocks/>
              </p:cNvGrpSpPr>
              <p:nvPr/>
            </p:nvGrpSpPr>
            <p:grpSpPr bwMode="auto">
              <a:xfrm>
                <a:off x="11" y="20"/>
                <a:ext cx="619" cy="805"/>
                <a:chOff x="0" y="0"/>
                <a:chExt cx="618" cy="805"/>
              </a:xfrm>
            </p:grpSpPr>
            <p:sp>
              <p:nvSpPr>
                <p:cNvPr id="24597" name="Rectangle 21"/>
                <p:cNvSpPr>
                  <a:spLocks/>
                </p:cNvSpPr>
                <p:nvPr/>
              </p:nvSpPr>
              <p:spPr bwMode="auto">
                <a:xfrm>
                  <a:off x="0" y="0"/>
                  <a:ext cx="618" cy="805"/>
                </a:xfrm>
                <a:prstGeom prst="rect">
                  <a:avLst/>
                </a:prstGeom>
                <a:noFill/>
                <a:ln w="381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598" name="Rectangle 22"/>
                <p:cNvSpPr>
                  <a:spLocks/>
                </p:cNvSpPr>
                <p:nvPr/>
              </p:nvSpPr>
              <p:spPr bwMode="auto">
                <a:xfrm>
                  <a:off x="0" y="0"/>
                  <a:ext cx="618" cy="805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endParaRPr lang="fr-BE"/>
                </a:p>
              </p:txBody>
            </p:sp>
          </p:grpSp>
          <p:grpSp>
            <p:nvGrpSpPr>
              <p:cNvPr id="24599" name="Group 23"/>
              <p:cNvGrpSpPr>
                <a:grpSpLocks/>
              </p:cNvGrpSpPr>
              <p:nvPr/>
            </p:nvGrpSpPr>
            <p:grpSpPr bwMode="auto">
              <a:xfrm>
                <a:off x="0" y="490"/>
                <a:ext cx="641" cy="335"/>
                <a:chOff x="0" y="0"/>
                <a:chExt cx="641" cy="335"/>
              </a:xfrm>
            </p:grpSpPr>
            <p:sp>
              <p:nvSpPr>
                <p:cNvPr id="24600" name="Rectangle 24"/>
                <p:cNvSpPr>
                  <a:spLocks/>
                </p:cNvSpPr>
                <p:nvPr/>
              </p:nvSpPr>
              <p:spPr bwMode="auto">
                <a:xfrm>
                  <a:off x="11" y="0"/>
                  <a:ext cx="619" cy="335"/>
                </a:xfrm>
                <a:prstGeom prst="rect">
                  <a:avLst/>
                </a:prstGeom>
                <a:noFill/>
                <a:ln w="127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01" name="Rectangle 25"/>
                <p:cNvSpPr>
                  <a:spLocks/>
                </p:cNvSpPr>
                <p:nvPr/>
              </p:nvSpPr>
              <p:spPr bwMode="auto">
                <a:xfrm>
                  <a:off x="0" y="67"/>
                  <a:ext cx="641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return info</a:t>
                  </a:r>
                </a:p>
              </p:txBody>
            </p:sp>
          </p:grpSp>
          <p:grpSp>
            <p:nvGrpSpPr>
              <p:cNvPr id="24602" name="Group 26"/>
              <p:cNvGrpSpPr>
                <a:grpSpLocks/>
              </p:cNvGrpSpPr>
              <p:nvPr/>
            </p:nvGrpSpPr>
            <p:grpSpPr bwMode="auto">
              <a:xfrm>
                <a:off x="11" y="307"/>
                <a:ext cx="619" cy="200"/>
                <a:chOff x="0" y="0"/>
                <a:chExt cx="618" cy="200"/>
              </a:xfrm>
            </p:grpSpPr>
            <p:sp>
              <p:nvSpPr>
                <p:cNvPr id="24603" name="Rectangle 27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04" name="Rectangle 28"/>
                <p:cNvSpPr>
                  <a:spLocks/>
                </p:cNvSpPr>
                <p:nvPr/>
              </p:nvSpPr>
              <p:spPr bwMode="auto">
                <a:xfrm>
                  <a:off x="73" y="0"/>
                  <a:ext cx="472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(a = ) 2</a:t>
                  </a:r>
                </a:p>
              </p:txBody>
            </p:sp>
          </p:grpSp>
          <p:grpSp>
            <p:nvGrpSpPr>
              <p:cNvPr id="24605" name="Group 29"/>
              <p:cNvGrpSpPr>
                <a:grpSpLocks/>
              </p:cNvGrpSpPr>
              <p:nvPr/>
            </p:nvGrpSpPr>
            <p:grpSpPr bwMode="auto">
              <a:xfrm>
                <a:off x="13" y="156"/>
                <a:ext cx="619" cy="200"/>
                <a:chOff x="0" y="0"/>
                <a:chExt cx="618" cy="200"/>
              </a:xfrm>
            </p:grpSpPr>
            <p:sp>
              <p:nvSpPr>
                <p:cNvPr id="24606" name="Rectangle 30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07" name="Rectangle 31"/>
                <p:cNvSpPr>
                  <a:spLocks/>
                </p:cNvSpPr>
                <p:nvPr/>
              </p:nvSpPr>
              <p:spPr bwMode="auto">
                <a:xfrm>
                  <a:off x="69" y="0"/>
                  <a:ext cx="479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(n = ) 5</a:t>
                  </a:r>
                </a:p>
              </p:txBody>
            </p:sp>
          </p:grpSp>
          <p:grpSp>
            <p:nvGrpSpPr>
              <p:cNvPr id="24608" name="Group 32"/>
              <p:cNvGrpSpPr>
                <a:grpSpLocks/>
              </p:cNvGrpSpPr>
              <p:nvPr/>
            </p:nvGrpSpPr>
            <p:grpSpPr bwMode="auto">
              <a:xfrm>
                <a:off x="5" y="0"/>
                <a:ext cx="619" cy="200"/>
                <a:chOff x="0" y="0"/>
                <a:chExt cx="618" cy="200"/>
              </a:xfrm>
            </p:grpSpPr>
            <p:sp>
              <p:nvSpPr>
                <p:cNvPr id="24609" name="Rectangle 33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10" name="Rectangle 34"/>
                <p:cNvSpPr>
                  <a:spLocks/>
                </p:cNvSpPr>
                <p:nvPr/>
              </p:nvSpPr>
              <p:spPr bwMode="auto">
                <a:xfrm>
                  <a:off x="40" y="0"/>
                  <a:ext cx="538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(hP = ) ?</a:t>
                  </a:r>
                </a:p>
              </p:txBody>
            </p:sp>
          </p:grpSp>
        </p:grpSp>
        <p:grpSp>
          <p:nvGrpSpPr>
            <p:cNvPr id="24611" name="Group 35"/>
            <p:cNvGrpSpPr>
              <a:grpSpLocks/>
            </p:cNvGrpSpPr>
            <p:nvPr/>
          </p:nvGrpSpPr>
          <p:grpSpPr bwMode="auto">
            <a:xfrm>
              <a:off x="764" y="805"/>
              <a:ext cx="641" cy="825"/>
              <a:chOff x="0" y="0"/>
              <a:chExt cx="641" cy="825"/>
            </a:xfrm>
          </p:grpSpPr>
          <p:grpSp>
            <p:nvGrpSpPr>
              <p:cNvPr id="24612" name="Group 36"/>
              <p:cNvGrpSpPr>
                <a:grpSpLocks/>
              </p:cNvGrpSpPr>
              <p:nvPr/>
            </p:nvGrpSpPr>
            <p:grpSpPr bwMode="auto">
              <a:xfrm>
                <a:off x="11" y="20"/>
                <a:ext cx="619" cy="805"/>
                <a:chOff x="0" y="0"/>
                <a:chExt cx="618" cy="805"/>
              </a:xfrm>
            </p:grpSpPr>
            <p:sp>
              <p:nvSpPr>
                <p:cNvPr id="24613" name="Rectangle 37"/>
                <p:cNvSpPr>
                  <a:spLocks/>
                </p:cNvSpPr>
                <p:nvPr/>
              </p:nvSpPr>
              <p:spPr bwMode="auto">
                <a:xfrm>
                  <a:off x="0" y="0"/>
                  <a:ext cx="618" cy="805"/>
                </a:xfrm>
                <a:prstGeom prst="rect">
                  <a:avLst/>
                </a:prstGeom>
                <a:noFill/>
                <a:ln w="38100">
                  <a:solidFill>
                    <a:srgbClr val="0033CC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14" name="Rectangle 38"/>
                <p:cNvSpPr>
                  <a:spLocks/>
                </p:cNvSpPr>
                <p:nvPr/>
              </p:nvSpPr>
              <p:spPr bwMode="auto">
                <a:xfrm>
                  <a:off x="0" y="0"/>
                  <a:ext cx="618" cy="805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endParaRPr lang="fr-BE"/>
                </a:p>
              </p:txBody>
            </p:sp>
          </p:grpSp>
          <p:grpSp>
            <p:nvGrpSpPr>
              <p:cNvPr id="24615" name="Group 39"/>
              <p:cNvGrpSpPr>
                <a:grpSpLocks/>
              </p:cNvGrpSpPr>
              <p:nvPr/>
            </p:nvGrpSpPr>
            <p:grpSpPr bwMode="auto">
              <a:xfrm>
                <a:off x="0" y="490"/>
                <a:ext cx="641" cy="335"/>
                <a:chOff x="0" y="0"/>
                <a:chExt cx="641" cy="335"/>
              </a:xfrm>
            </p:grpSpPr>
            <p:sp>
              <p:nvSpPr>
                <p:cNvPr id="24616" name="Rectangle 40"/>
                <p:cNvSpPr>
                  <a:spLocks/>
                </p:cNvSpPr>
                <p:nvPr/>
              </p:nvSpPr>
              <p:spPr bwMode="auto">
                <a:xfrm>
                  <a:off x="11" y="0"/>
                  <a:ext cx="619" cy="335"/>
                </a:xfrm>
                <a:prstGeom prst="rect">
                  <a:avLst/>
                </a:prstGeom>
                <a:noFill/>
                <a:ln w="12700">
                  <a:solidFill>
                    <a:srgbClr val="0033CC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17" name="Rectangle 41"/>
                <p:cNvSpPr>
                  <a:spLocks/>
                </p:cNvSpPr>
                <p:nvPr/>
              </p:nvSpPr>
              <p:spPr bwMode="auto">
                <a:xfrm>
                  <a:off x="0" y="67"/>
                  <a:ext cx="641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return info</a:t>
                  </a:r>
                </a:p>
              </p:txBody>
            </p:sp>
          </p:grpSp>
          <p:grpSp>
            <p:nvGrpSpPr>
              <p:cNvPr id="24618" name="Group 42"/>
              <p:cNvGrpSpPr>
                <a:grpSpLocks/>
              </p:cNvGrpSpPr>
              <p:nvPr/>
            </p:nvGrpSpPr>
            <p:grpSpPr bwMode="auto">
              <a:xfrm>
                <a:off x="11" y="307"/>
                <a:ext cx="619" cy="200"/>
                <a:chOff x="0" y="0"/>
                <a:chExt cx="618" cy="200"/>
              </a:xfrm>
            </p:grpSpPr>
            <p:sp>
              <p:nvSpPr>
                <p:cNvPr id="24619" name="Rectangle 43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0033CC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20" name="Rectangle 44"/>
                <p:cNvSpPr>
                  <a:spLocks/>
                </p:cNvSpPr>
                <p:nvPr/>
              </p:nvSpPr>
              <p:spPr bwMode="auto">
                <a:xfrm>
                  <a:off x="73" y="0"/>
                  <a:ext cx="472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(a = ) 2</a:t>
                  </a:r>
                </a:p>
              </p:txBody>
            </p:sp>
          </p:grpSp>
          <p:grpSp>
            <p:nvGrpSpPr>
              <p:cNvPr id="24621" name="Group 45"/>
              <p:cNvGrpSpPr>
                <a:grpSpLocks/>
              </p:cNvGrpSpPr>
              <p:nvPr/>
            </p:nvGrpSpPr>
            <p:grpSpPr bwMode="auto">
              <a:xfrm>
                <a:off x="13" y="156"/>
                <a:ext cx="619" cy="200"/>
                <a:chOff x="0" y="0"/>
                <a:chExt cx="618" cy="200"/>
              </a:xfrm>
            </p:grpSpPr>
            <p:sp>
              <p:nvSpPr>
                <p:cNvPr id="24622" name="Rectangle 46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0033CC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23" name="Rectangle 47"/>
                <p:cNvSpPr>
                  <a:spLocks/>
                </p:cNvSpPr>
                <p:nvPr/>
              </p:nvSpPr>
              <p:spPr bwMode="auto">
                <a:xfrm>
                  <a:off x="69" y="0"/>
                  <a:ext cx="479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(n = ) 2</a:t>
                  </a:r>
                </a:p>
              </p:txBody>
            </p:sp>
          </p:grpSp>
          <p:grpSp>
            <p:nvGrpSpPr>
              <p:cNvPr id="24624" name="Group 48"/>
              <p:cNvGrpSpPr>
                <a:grpSpLocks/>
              </p:cNvGrpSpPr>
              <p:nvPr/>
            </p:nvGrpSpPr>
            <p:grpSpPr bwMode="auto">
              <a:xfrm>
                <a:off x="5" y="0"/>
                <a:ext cx="619" cy="200"/>
                <a:chOff x="0" y="0"/>
                <a:chExt cx="618" cy="200"/>
              </a:xfrm>
            </p:grpSpPr>
            <p:sp>
              <p:nvSpPr>
                <p:cNvPr id="24625" name="Rectangle 49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0033CC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26" name="Rectangle 50"/>
                <p:cNvSpPr>
                  <a:spLocks/>
                </p:cNvSpPr>
                <p:nvPr/>
              </p:nvSpPr>
              <p:spPr bwMode="auto">
                <a:xfrm>
                  <a:off x="40" y="0"/>
                  <a:ext cx="538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(hP = ) ?</a:t>
                  </a:r>
                </a:p>
              </p:txBody>
            </p:sp>
          </p:grpSp>
        </p:grpSp>
        <p:grpSp>
          <p:nvGrpSpPr>
            <p:cNvPr id="24627" name="Group 51"/>
            <p:cNvGrpSpPr>
              <a:grpSpLocks/>
            </p:cNvGrpSpPr>
            <p:nvPr/>
          </p:nvGrpSpPr>
          <p:grpSpPr bwMode="auto">
            <a:xfrm>
              <a:off x="1573" y="1608"/>
              <a:ext cx="641" cy="825"/>
              <a:chOff x="0" y="0"/>
              <a:chExt cx="641" cy="825"/>
            </a:xfrm>
          </p:grpSpPr>
          <p:grpSp>
            <p:nvGrpSpPr>
              <p:cNvPr id="24628" name="Group 52"/>
              <p:cNvGrpSpPr>
                <a:grpSpLocks/>
              </p:cNvGrpSpPr>
              <p:nvPr/>
            </p:nvGrpSpPr>
            <p:grpSpPr bwMode="auto">
              <a:xfrm>
                <a:off x="11" y="20"/>
                <a:ext cx="619" cy="805"/>
                <a:chOff x="0" y="0"/>
                <a:chExt cx="618" cy="805"/>
              </a:xfrm>
            </p:grpSpPr>
            <p:sp>
              <p:nvSpPr>
                <p:cNvPr id="24629" name="Rectangle 53"/>
                <p:cNvSpPr>
                  <a:spLocks/>
                </p:cNvSpPr>
                <p:nvPr/>
              </p:nvSpPr>
              <p:spPr bwMode="auto">
                <a:xfrm>
                  <a:off x="0" y="0"/>
                  <a:ext cx="618" cy="805"/>
                </a:xfrm>
                <a:prstGeom prst="rect">
                  <a:avLst/>
                </a:prstGeom>
                <a:noFill/>
                <a:ln w="381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30" name="Rectangle 54"/>
                <p:cNvSpPr>
                  <a:spLocks/>
                </p:cNvSpPr>
                <p:nvPr/>
              </p:nvSpPr>
              <p:spPr bwMode="auto">
                <a:xfrm>
                  <a:off x="0" y="0"/>
                  <a:ext cx="618" cy="805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endParaRPr lang="fr-BE"/>
                </a:p>
              </p:txBody>
            </p:sp>
          </p:grpSp>
          <p:grpSp>
            <p:nvGrpSpPr>
              <p:cNvPr id="24631" name="Group 55"/>
              <p:cNvGrpSpPr>
                <a:grpSpLocks/>
              </p:cNvGrpSpPr>
              <p:nvPr/>
            </p:nvGrpSpPr>
            <p:grpSpPr bwMode="auto">
              <a:xfrm>
                <a:off x="0" y="490"/>
                <a:ext cx="641" cy="335"/>
                <a:chOff x="0" y="0"/>
                <a:chExt cx="641" cy="335"/>
              </a:xfrm>
            </p:grpSpPr>
            <p:sp>
              <p:nvSpPr>
                <p:cNvPr id="24632" name="Rectangle 56"/>
                <p:cNvSpPr>
                  <a:spLocks/>
                </p:cNvSpPr>
                <p:nvPr/>
              </p:nvSpPr>
              <p:spPr bwMode="auto">
                <a:xfrm>
                  <a:off x="11" y="0"/>
                  <a:ext cx="619" cy="335"/>
                </a:xfrm>
                <a:prstGeom prst="rect">
                  <a:avLst/>
                </a:prstGeom>
                <a:noFill/>
                <a:ln w="127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33" name="Rectangle 57"/>
                <p:cNvSpPr>
                  <a:spLocks/>
                </p:cNvSpPr>
                <p:nvPr/>
              </p:nvSpPr>
              <p:spPr bwMode="auto">
                <a:xfrm>
                  <a:off x="0" y="67"/>
                  <a:ext cx="641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return info</a:t>
                  </a:r>
                </a:p>
              </p:txBody>
            </p:sp>
          </p:grpSp>
          <p:grpSp>
            <p:nvGrpSpPr>
              <p:cNvPr id="24634" name="Group 58"/>
              <p:cNvGrpSpPr>
                <a:grpSpLocks/>
              </p:cNvGrpSpPr>
              <p:nvPr/>
            </p:nvGrpSpPr>
            <p:grpSpPr bwMode="auto">
              <a:xfrm>
                <a:off x="11" y="307"/>
                <a:ext cx="619" cy="200"/>
                <a:chOff x="0" y="0"/>
                <a:chExt cx="618" cy="200"/>
              </a:xfrm>
            </p:grpSpPr>
            <p:sp>
              <p:nvSpPr>
                <p:cNvPr id="24635" name="Rectangle 59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36" name="Rectangle 60"/>
                <p:cNvSpPr>
                  <a:spLocks/>
                </p:cNvSpPr>
                <p:nvPr/>
              </p:nvSpPr>
              <p:spPr bwMode="auto">
                <a:xfrm>
                  <a:off x="73" y="0"/>
                  <a:ext cx="472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(a = ) 2</a:t>
                  </a:r>
                </a:p>
              </p:txBody>
            </p:sp>
          </p:grpSp>
          <p:grpSp>
            <p:nvGrpSpPr>
              <p:cNvPr id="24637" name="Group 61"/>
              <p:cNvGrpSpPr>
                <a:grpSpLocks/>
              </p:cNvGrpSpPr>
              <p:nvPr/>
            </p:nvGrpSpPr>
            <p:grpSpPr bwMode="auto">
              <a:xfrm>
                <a:off x="13" y="156"/>
                <a:ext cx="619" cy="200"/>
                <a:chOff x="0" y="0"/>
                <a:chExt cx="618" cy="200"/>
              </a:xfrm>
            </p:grpSpPr>
            <p:sp>
              <p:nvSpPr>
                <p:cNvPr id="24638" name="Rectangle 62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39" name="Rectangle 63"/>
                <p:cNvSpPr>
                  <a:spLocks/>
                </p:cNvSpPr>
                <p:nvPr/>
              </p:nvSpPr>
              <p:spPr bwMode="auto">
                <a:xfrm>
                  <a:off x="69" y="0"/>
                  <a:ext cx="479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(n = ) 5</a:t>
                  </a:r>
                </a:p>
              </p:txBody>
            </p:sp>
          </p:grpSp>
          <p:grpSp>
            <p:nvGrpSpPr>
              <p:cNvPr id="24640" name="Group 64"/>
              <p:cNvGrpSpPr>
                <a:grpSpLocks/>
              </p:cNvGrpSpPr>
              <p:nvPr/>
            </p:nvGrpSpPr>
            <p:grpSpPr bwMode="auto">
              <a:xfrm>
                <a:off x="5" y="0"/>
                <a:ext cx="619" cy="200"/>
                <a:chOff x="0" y="0"/>
                <a:chExt cx="618" cy="200"/>
              </a:xfrm>
            </p:grpSpPr>
            <p:sp>
              <p:nvSpPr>
                <p:cNvPr id="24641" name="Rectangle 65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42" name="Rectangle 66"/>
                <p:cNvSpPr>
                  <a:spLocks/>
                </p:cNvSpPr>
                <p:nvPr/>
              </p:nvSpPr>
              <p:spPr bwMode="auto">
                <a:xfrm>
                  <a:off x="40" y="0"/>
                  <a:ext cx="538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(hP = ) ?</a:t>
                  </a:r>
                </a:p>
              </p:txBody>
            </p:sp>
          </p:grpSp>
        </p:grpSp>
        <p:grpSp>
          <p:nvGrpSpPr>
            <p:cNvPr id="24643" name="Group 67"/>
            <p:cNvGrpSpPr>
              <a:grpSpLocks/>
            </p:cNvGrpSpPr>
            <p:nvPr/>
          </p:nvGrpSpPr>
          <p:grpSpPr bwMode="auto">
            <a:xfrm>
              <a:off x="1572" y="802"/>
              <a:ext cx="641" cy="825"/>
              <a:chOff x="0" y="0"/>
              <a:chExt cx="641" cy="825"/>
            </a:xfrm>
          </p:grpSpPr>
          <p:grpSp>
            <p:nvGrpSpPr>
              <p:cNvPr id="24644" name="Group 68"/>
              <p:cNvGrpSpPr>
                <a:grpSpLocks/>
              </p:cNvGrpSpPr>
              <p:nvPr/>
            </p:nvGrpSpPr>
            <p:grpSpPr bwMode="auto">
              <a:xfrm>
                <a:off x="11" y="20"/>
                <a:ext cx="619" cy="805"/>
                <a:chOff x="0" y="0"/>
                <a:chExt cx="618" cy="805"/>
              </a:xfrm>
            </p:grpSpPr>
            <p:sp>
              <p:nvSpPr>
                <p:cNvPr id="24645" name="Rectangle 69"/>
                <p:cNvSpPr>
                  <a:spLocks/>
                </p:cNvSpPr>
                <p:nvPr/>
              </p:nvSpPr>
              <p:spPr bwMode="auto">
                <a:xfrm>
                  <a:off x="0" y="0"/>
                  <a:ext cx="618" cy="805"/>
                </a:xfrm>
                <a:prstGeom prst="rect">
                  <a:avLst/>
                </a:prstGeom>
                <a:noFill/>
                <a:ln w="38100">
                  <a:solidFill>
                    <a:srgbClr val="0033CC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46" name="Rectangle 70"/>
                <p:cNvSpPr>
                  <a:spLocks/>
                </p:cNvSpPr>
                <p:nvPr/>
              </p:nvSpPr>
              <p:spPr bwMode="auto">
                <a:xfrm>
                  <a:off x="0" y="0"/>
                  <a:ext cx="618" cy="805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endParaRPr lang="fr-BE"/>
                </a:p>
              </p:txBody>
            </p:sp>
          </p:grpSp>
          <p:grpSp>
            <p:nvGrpSpPr>
              <p:cNvPr id="24647" name="Group 71"/>
              <p:cNvGrpSpPr>
                <a:grpSpLocks/>
              </p:cNvGrpSpPr>
              <p:nvPr/>
            </p:nvGrpSpPr>
            <p:grpSpPr bwMode="auto">
              <a:xfrm>
                <a:off x="0" y="490"/>
                <a:ext cx="641" cy="335"/>
                <a:chOff x="0" y="0"/>
                <a:chExt cx="641" cy="335"/>
              </a:xfrm>
            </p:grpSpPr>
            <p:sp>
              <p:nvSpPr>
                <p:cNvPr id="24648" name="Rectangle 72"/>
                <p:cNvSpPr>
                  <a:spLocks/>
                </p:cNvSpPr>
                <p:nvPr/>
              </p:nvSpPr>
              <p:spPr bwMode="auto">
                <a:xfrm>
                  <a:off x="11" y="0"/>
                  <a:ext cx="619" cy="335"/>
                </a:xfrm>
                <a:prstGeom prst="rect">
                  <a:avLst/>
                </a:prstGeom>
                <a:noFill/>
                <a:ln w="12700">
                  <a:solidFill>
                    <a:srgbClr val="0033CC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49" name="Rectangle 73"/>
                <p:cNvSpPr>
                  <a:spLocks/>
                </p:cNvSpPr>
                <p:nvPr/>
              </p:nvSpPr>
              <p:spPr bwMode="auto">
                <a:xfrm>
                  <a:off x="0" y="67"/>
                  <a:ext cx="641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return info</a:t>
                  </a:r>
                </a:p>
              </p:txBody>
            </p:sp>
          </p:grpSp>
          <p:grpSp>
            <p:nvGrpSpPr>
              <p:cNvPr id="24650" name="Group 74"/>
              <p:cNvGrpSpPr>
                <a:grpSpLocks/>
              </p:cNvGrpSpPr>
              <p:nvPr/>
            </p:nvGrpSpPr>
            <p:grpSpPr bwMode="auto">
              <a:xfrm>
                <a:off x="11" y="307"/>
                <a:ext cx="619" cy="200"/>
                <a:chOff x="0" y="0"/>
                <a:chExt cx="618" cy="200"/>
              </a:xfrm>
            </p:grpSpPr>
            <p:sp>
              <p:nvSpPr>
                <p:cNvPr id="24651" name="Rectangle 75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0033CC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52" name="Rectangle 76"/>
                <p:cNvSpPr>
                  <a:spLocks/>
                </p:cNvSpPr>
                <p:nvPr/>
              </p:nvSpPr>
              <p:spPr bwMode="auto">
                <a:xfrm>
                  <a:off x="73" y="0"/>
                  <a:ext cx="472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(a = ) 2</a:t>
                  </a:r>
                </a:p>
              </p:txBody>
            </p:sp>
          </p:grpSp>
          <p:grpSp>
            <p:nvGrpSpPr>
              <p:cNvPr id="24653" name="Group 77"/>
              <p:cNvGrpSpPr>
                <a:grpSpLocks/>
              </p:cNvGrpSpPr>
              <p:nvPr/>
            </p:nvGrpSpPr>
            <p:grpSpPr bwMode="auto">
              <a:xfrm>
                <a:off x="13" y="156"/>
                <a:ext cx="619" cy="200"/>
                <a:chOff x="0" y="0"/>
                <a:chExt cx="618" cy="200"/>
              </a:xfrm>
            </p:grpSpPr>
            <p:sp>
              <p:nvSpPr>
                <p:cNvPr id="24654" name="Rectangle 78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0033CC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55" name="Rectangle 79"/>
                <p:cNvSpPr>
                  <a:spLocks/>
                </p:cNvSpPr>
                <p:nvPr/>
              </p:nvSpPr>
              <p:spPr bwMode="auto">
                <a:xfrm>
                  <a:off x="69" y="0"/>
                  <a:ext cx="479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(n = ) 2</a:t>
                  </a:r>
                </a:p>
              </p:txBody>
            </p:sp>
          </p:grpSp>
          <p:grpSp>
            <p:nvGrpSpPr>
              <p:cNvPr id="24656" name="Group 80"/>
              <p:cNvGrpSpPr>
                <a:grpSpLocks/>
              </p:cNvGrpSpPr>
              <p:nvPr/>
            </p:nvGrpSpPr>
            <p:grpSpPr bwMode="auto">
              <a:xfrm>
                <a:off x="5" y="0"/>
                <a:ext cx="619" cy="200"/>
                <a:chOff x="0" y="0"/>
                <a:chExt cx="618" cy="200"/>
              </a:xfrm>
            </p:grpSpPr>
            <p:sp>
              <p:nvSpPr>
                <p:cNvPr id="24657" name="Rectangle 81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0033CC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58" name="Rectangle 82"/>
                <p:cNvSpPr>
                  <a:spLocks/>
                </p:cNvSpPr>
                <p:nvPr/>
              </p:nvSpPr>
              <p:spPr bwMode="auto">
                <a:xfrm>
                  <a:off x="40" y="0"/>
                  <a:ext cx="538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(hP = ) ?</a:t>
                  </a:r>
                </a:p>
              </p:txBody>
            </p:sp>
          </p:grpSp>
        </p:grpSp>
        <p:grpSp>
          <p:nvGrpSpPr>
            <p:cNvPr id="24659" name="Group 83"/>
            <p:cNvGrpSpPr>
              <a:grpSpLocks/>
            </p:cNvGrpSpPr>
            <p:nvPr/>
          </p:nvGrpSpPr>
          <p:grpSpPr bwMode="auto">
            <a:xfrm>
              <a:off x="1570" y="0"/>
              <a:ext cx="641" cy="825"/>
              <a:chOff x="0" y="0"/>
              <a:chExt cx="641" cy="825"/>
            </a:xfrm>
          </p:grpSpPr>
          <p:grpSp>
            <p:nvGrpSpPr>
              <p:cNvPr id="24660" name="Group 84"/>
              <p:cNvGrpSpPr>
                <a:grpSpLocks/>
              </p:cNvGrpSpPr>
              <p:nvPr/>
            </p:nvGrpSpPr>
            <p:grpSpPr bwMode="auto">
              <a:xfrm>
                <a:off x="11" y="20"/>
                <a:ext cx="619" cy="805"/>
                <a:chOff x="0" y="0"/>
                <a:chExt cx="618" cy="805"/>
              </a:xfrm>
            </p:grpSpPr>
            <p:sp>
              <p:nvSpPr>
                <p:cNvPr id="24661" name="Rectangle 85"/>
                <p:cNvSpPr>
                  <a:spLocks/>
                </p:cNvSpPr>
                <p:nvPr/>
              </p:nvSpPr>
              <p:spPr bwMode="auto">
                <a:xfrm>
                  <a:off x="0" y="0"/>
                  <a:ext cx="618" cy="805"/>
                </a:xfrm>
                <a:prstGeom prst="rect">
                  <a:avLst/>
                </a:prstGeom>
                <a:noFill/>
                <a:ln w="38100">
                  <a:solidFill>
                    <a:srgbClr val="00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62" name="Rectangle 86"/>
                <p:cNvSpPr>
                  <a:spLocks/>
                </p:cNvSpPr>
                <p:nvPr/>
              </p:nvSpPr>
              <p:spPr bwMode="auto">
                <a:xfrm>
                  <a:off x="0" y="0"/>
                  <a:ext cx="618" cy="805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endParaRPr lang="fr-BE"/>
                </a:p>
              </p:txBody>
            </p:sp>
          </p:grpSp>
          <p:grpSp>
            <p:nvGrpSpPr>
              <p:cNvPr id="24663" name="Group 87"/>
              <p:cNvGrpSpPr>
                <a:grpSpLocks/>
              </p:cNvGrpSpPr>
              <p:nvPr/>
            </p:nvGrpSpPr>
            <p:grpSpPr bwMode="auto">
              <a:xfrm>
                <a:off x="0" y="490"/>
                <a:ext cx="641" cy="335"/>
                <a:chOff x="0" y="0"/>
                <a:chExt cx="641" cy="335"/>
              </a:xfrm>
            </p:grpSpPr>
            <p:sp>
              <p:nvSpPr>
                <p:cNvPr id="24664" name="Rectangle 88"/>
                <p:cNvSpPr>
                  <a:spLocks/>
                </p:cNvSpPr>
                <p:nvPr/>
              </p:nvSpPr>
              <p:spPr bwMode="auto">
                <a:xfrm>
                  <a:off x="11" y="0"/>
                  <a:ext cx="619" cy="335"/>
                </a:xfrm>
                <a:prstGeom prst="rect">
                  <a:avLst/>
                </a:prstGeom>
                <a:noFill/>
                <a:ln w="12700">
                  <a:solidFill>
                    <a:srgbClr val="00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65" name="Rectangle 89"/>
                <p:cNvSpPr>
                  <a:spLocks/>
                </p:cNvSpPr>
                <p:nvPr/>
              </p:nvSpPr>
              <p:spPr bwMode="auto">
                <a:xfrm>
                  <a:off x="0" y="67"/>
                  <a:ext cx="641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return info</a:t>
                  </a:r>
                </a:p>
              </p:txBody>
            </p:sp>
          </p:grpSp>
          <p:grpSp>
            <p:nvGrpSpPr>
              <p:cNvPr id="24666" name="Group 90"/>
              <p:cNvGrpSpPr>
                <a:grpSpLocks/>
              </p:cNvGrpSpPr>
              <p:nvPr/>
            </p:nvGrpSpPr>
            <p:grpSpPr bwMode="auto">
              <a:xfrm>
                <a:off x="11" y="307"/>
                <a:ext cx="619" cy="200"/>
                <a:chOff x="0" y="0"/>
                <a:chExt cx="618" cy="200"/>
              </a:xfrm>
            </p:grpSpPr>
            <p:sp>
              <p:nvSpPr>
                <p:cNvPr id="24667" name="Rectangle 91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00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68" name="Rectangle 92"/>
                <p:cNvSpPr>
                  <a:spLocks/>
                </p:cNvSpPr>
                <p:nvPr/>
              </p:nvSpPr>
              <p:spPr bwMode="auto">
                <a:xfrm>
                  <a:off x="73" y="0"/>
                  <a:ext cx="472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(a = ) 2</a:t>
                  </a:r>
                </a:p>
              </p:txBody>
            </p:sp>
          </p:grpSp>
          <p:grpSp>
            <p:nvGrpSpPr>
              <p:cNvPr id="24669" name="Group 93"/>
              <p:cNvGrpSpPr>
                <a:grpSpLocks/>
              </p:cNvGrpSpPr>
              <p:nvPr/>
            </p:nvGrpSpPr>
            <p:grpSpPr bwMode="auto">
              <a:xfrm>
                <a:off x="13" y="156"/>
                <a:ext cx="619" cy="200"/>
                <a:chOff x="0" y="0"/>
                <a:chExt cx="618" cy="200"/>
              </a:xfrm>
            </p:grpSpPr>
            <p:sp>
              <p:nvSpPr>
                <p:cNvPr id="24670" name="Rectangle 94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00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71" name="Rectangle 95"/>
                <p:cNvSpPr>
                  <a:spLocks/>
                </p:cNvSpPr>
                <p:nvPr/>
              </p:nvSpPr>
              <p:spPr bwMode="auto">
                <a:xfrm>
                  <a:off x="69" y="0"/>
                  <a:ext cx="479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(n = ) 1</a:t>
                  </a:r>
                </a:p>
              </p:txBody>
            </p:sp>
          </p:grpSp>
          <p:grpSp>
            <p:nvGrpSpPr>
              <p:cNvPr id="24672" name="Group 96"/>
              <p:cNvGrpSpPr>
                <a:grpSpLocks/>
              </p:cNvGrpSpPr>
              <p:nvPr/>
            </p:nvGrpSpPr>
            <p:grpSpPr bwMode="auto">
              <a:xfrm>
                <a:off x="5" y="0"/>
                <a:ext cx="619" cy="200"/>
                <a:chOff x="0" y="0"/>
                <a:chExt cx="618" cy="200"/>
              </a:xfrm>
            </p:grpSpPr>
            <p:sp>
              <p:nvSpPr>
                <p:cNvPr id="24673" name="Rectangle 97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00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4674" name="Rectangle 98"/>
                <p:cNvSpPr>
                  <a:spLocks/>
                </p:cNvSpPr>
                <p:nvPr/>
              </p:nvSpPr>
              <p:spPr bwMode="auto">
                <a:xfrm>
                  <a:off x="40" y="0"/>
                  <a:ext cx="538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(hP = ) ?</a:t>
                  </a:r>
                </a:p>
              </p:txBody>
            </p:sp>
          </p:grpSp>
        </p:grpSp>
      </p:grpSp>
      <p:grpSp>
        <p:nvGrpSpPr>
          <p:cNvPr id="24675" name="Group 99"/>
          <p:cNvGrpSpPr>
            <a:grpSpLocks/>
          </p:cNvGrpSpPr>
          <p:nvPr/>
        </p:nvGrpSpPr>
        <p:grpSpPr bwMode="auto">
          <a:xfrm flipH="1">
            <a:off x="7464425" y="4337050"/>
            <a:ext cx="1019175" cy="1311275"/>
            <a:chOff x="0" y="0"/>
            <a:chExt cx="641" cy="825"/>
          </a:xfrm>
        </p:grpSpPr>
        <p:grpSp>
          <p:nvGrpSpPr>
            <p:cNvPr id="24676" name="Group 100"/>
            <p:cNvGrpSpPr>
              <a:grpSpLocks/>
            </p:cNvGrpSpPr>
            <p:nvPr/>
          </p:nvGrpSpPr>
          <p:grpSpPr bwMode="auto">
            <a:xfrm>
              <a:off x="11" y="20"/>
              <a:ext cx="619" cy="805"/>
              <a:chOff x="0" y="0"/>
              <a:chExt cx="618" cy="805"/>
            </a:xfrm>
          </p:grpSpPr>
          <p:sp>
            <p:nvSpPr>
              <p:cNvPr id="24677" name="Rectangle 101"/>
              <p:cNvSpPr>
                <a:spLocks/>
              </p:cNvSpPr>
              <p:nvPr/>
            </p:nvSpPr>
            <p:spPr bwMode="auto">
              <a:xfrm>
                <a:off x="0" y="0"/>
                <a:ext cx="618" cy="805"/>
              </a:xfrm>
              <a:prstGeom prst="rect">
                <a:avLst/>
              </a:prstGeom>
              <a:noFill/>
              <a:ln w="381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678" name="Rectangle 102"/>
              <p:cNvSpPr>
                <a:spLocks/>
              </p:cNvSpPr>
              <p:nvPr/>
            </p:nvSpPr>
            <p:spPr bwMode="auto">
              <a:xfrm flipH="1">
                <a:off x="0" y="0"/>
                <a:ext cx="618" cy="80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fr-BE"/>
              </a:p>
            </p:txBody>
          </p:sp>
        </p:grpSp>
        <p:grpSp>
          <p:nvGrpSpPr>
            <p:cNvPr id="24679" name="Group 103"/>
            <p:cNvGrpSpPr>
              <a:grpSpLocks/>
            </p:cNvGrpSpPr>
            <p:nvPr/>
          </p:nvGrpSpPr>
          <p:grpSpPr bwMode="auto">
            <a:xfrm>
              <a:off x="0" y="490"/>
              <a:ext cx="641" cy="335"/>
              <a:chOff x="0" y="0"/>
              <a:chExt cx="641" cy="335"/>
            </a:xfrm>
          </p:grpSpPr>
          <p:sp>
            <p:nvSpPr>
              <p:cNvPr id="24680" name="Rectangle 104"/>
              <p:cNvSpPr>
                <a:spLocks/>
              </p:cNvSpPr>
              <p:nvPr/>
            </p:nvSpPr>
            <p:spPr bwMode="auto">
              <a:xfrm>
                <a:off x="11" y="0"/>
                <a:ext cx="619" cy="335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681" name="Rectangle 105"/>
              <p:cNvSpPr>
                <a:spLocks/>
              </p:cNvSpPr>
              <p:nvPr/>
            </p:nvSpPr>
            <p:spPr bwMode="auto">
              <a:xfrm flipH="1">
                <a:off x="0" y="67"/>
                <a:ext cx="641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return info</a:t>
                </a:r>
              </a:p>
            </p:txBody>
          </p:sp>
        </p:grpSp>
        <p:grpSp>
          <p:nvGrpSpPr>
            <p:cNvPr id="24682" name="Group 106"/>
            <p:cNvGrpSpPr>
              <a:grpSpLocks/>
            </p:cNvGrpSpPr>
            <p:nvPr/>
          </p:nvGrpSpPr>
          <p:grpSpPr bwMode="auto">
            <a:xfrm>
              <a:off x="11" y="307"/>
              <a:ext cx="619" cy="200"/>
              <a:chOff x="0" y="0"/>
              <a:chExt cx="618" cy="200"/>
            </a:xfrm>
          </p:grpSpPr>
          <p:sp>
            <p:nvSpPr>
              <p:cNvPr id="24683" name="Rectangle 107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684" name="Rectangle 108"/>
              <p:cNvSpPr>
                <a:spLocks/>
              </p:cNvSpPr>
              <p:nvPr/>
            </p:nvSpPr>
            <p:spPr bwMode="auto">
              <a:xfrm flipH="1">
                <a:off x="73" y="0"/>
                <a:ext cx="472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(a = ) 2</a:t>
                </a:r>
              </a:p>
            </p:txBody>
          </p:sp>
        </p:grpSp>
        <p:grpSp>
          <p:nvGrpSpPr>
            <p:cNvPr id="24685" name="Group 109"/>
            <p:cNvGrpSpPr>
              <a:grpSpLocks/>
            </p:cNvGrpSpPr>
            <p:nvPr/>
          </p:nvGrpSpPr>
          <p:grpSpPr bwMode="auto">
            <a:xfrm>
              <a:off x="13" y="156"/>
              <a:ext cx="619" cy="200"/>
              <a:chOff x="0" y="0"/>
              <a:chExt cx="618" cy="200"/>
            </a:xfrm>
          </p:grpSpPr>
          <p:sp>
            <p:nvSpPr>
              <p:cNvPr id="24686" name="Rectangle 110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687" name="Rectangle 111"/>
              <p:cNvSpPr>
                <a:spLocks/>
              </p:cNvSpPr>
              <p:nvPr/>
            </p:nvSpPr>
            <p:spPr bwMode="auto">
              <a:xfrm flipH="1">
                <a:off x="69" y="0"/>
                <a:ext cx="479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(n = ) 5</a:t>
                </a:r>
              </a:p>
            </p:txBody>
          </p:sp>
        </p:grpSp>
        <p:grpSp>
          <p:nvGrpSpPr>
            <p:cNvPr id="24688" name="Group 112"/>
            <p:cNvGrpSpPr>
              <a:grpSpLocks/>
            </p:cNvGrpSpPr>
            <p:nvPr/>
          </p:nvGrpSpPr>
          <p:grpSpPr bwMode="auto">
            <a:xfrm>
              <a:off x="5" y="0"/>
              <a:ext cx="619" cy="200"/>
              <a:chOff x="0" y="0"/>
              <a:chExt cx="618" cy="200"/>
            </a:xfrm>
          </p:grpSpPr>
          <p:sp>
            <p:nvSpPr>
              <p:cNvPr id="24689" name="Rectangle 113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690" name="Rectangle 114"/>
              <p:cNvSpPr>
                <a:spLocks/>
              </p:cNvSpPr>
              <p:nvPr/>
            </p:nvSpPr>
            <p:spPr bwMode="auto">
              <a:xfrm flipH="1">
                <a:off x="36" y="0"/>
                <a:ext cx="546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(hP = ) 4</a:t>
                </a:r>
              </a:p>
            </p:txBody>
          </p:sp>
        </p:grpSp>
      </p:grpSp>
      <p:grpSp>
        <p:nvGrpSpPr>
          <p:cNvPr id="24691" name="Group 115"/>
          <p:cNvGrpSpPr>
            <a:grpSpLocks/>
          </p:cNvGrpSpPr>
          <p:nvPr/>
        </p:nvGrpSpPr>
        <p:grpSpPr bwMode="auto">
          <a:xfrm flipH="1">
            <a:off x="6249988" y="4332288"/>
            <a:ext cx="1019175" cy="1311275"/>
            <a:chOff x="0" y="0"/>
            <a:chExt cx="641" cy="825"/>
          </a:xfrm>
        </p:grpSpPr>
        <p:grpSp>
          <p:nvGrpSpPr>
            <p:cNvPr id="24692" name="Group 116"/>
            <p:cNvGrpSpPr>
              <a:grpSpLocks/>
            </p:cNvGrpSpPr>
            <p:nvPr/>
          </p:nvGrpSpPr>
          <p:grpSpPr bwMode="auto">
            <a:xfrm>
              <a:off x="11" y="20"/>
              <a:ext cx="619" cy="805"/>
              <a:chOff x="0" y="0"/>
              <a:chExt cx="618" cy="805"/>
            </a:xfrm>
          </p:grpSpPr>
          <p:sp>
            <p:nvSpPr>
              <p:cNvPr id="24693" name="Rectangle 117"/>
              <p:cNvSpPr>
                <a:spLocks/>
              </p:cNvSpPr>
              <p:nvPr/>
            </p:nvSpPr>
            <p:spPr bwMode="auto">
              <a:xfrm>
                <a:off x="0" y="0"/>
                <a:ext cx="618" cy="805"/>
              </a:xfrm>
              <a:prstGeom prst="rect">
                <a:avLst/>
              </a:prstGeom>
              <a:noFill/>
              <a:ln w="381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694" name="Rectangle 118"/>
              <p:cNvSpPr>
                <a:spLocks/>
              </p:cNvSpPr>
              <p:nvPr/>
            </p:nvSpPr>
            <p:spPr bwMode="auto">
              <a:xfrm flipH="1">
                <a:off x="0" y="0"/>
                <a:ext cx="618" cy="80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fr-BE"/>
              </a:p>
            </p:txBody>
          </p:sp>
        </p:grpSp>
        <p:grpSp>
          <p:nvGrpSpPr>
            <p:cNvPr id="24695" name="Group 119"/>
            <p:cNvGrpSpPr>
              <a:grpSpLocks/>
            </p:cNvGrpSpPr>
            <p:nvPr/>
          </p:nvGrpSpPr>
          <p:grpSpPr bwMode="auto">
            <a:xfrm>
              <a:off x="0" y="490"/>
              <a:ext cx="641" cy="335"/>
              <a:chOff x="0" y="0"/>
              <a:chExt cx="641" cy="335"/>
            </a:xfrm>
          </p:grpSpPr>
          <p:sp>
            <p:nvSpPr>
              <p:cNvPr id="24696" name="Rectangle 120"/>
              <p:cNvSpPr>
                <a:spLocks/>
              </p:cNvSpPr>
              <p:nvPr/>
            </p:nvSpPr>
            <p:spPr bwMode="auto">
              <a:xfrm>
                <a:off x="11" y="0"/>
                <a:ext cx="619" cy="335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697" name="Rectangle 121"/>
              <p:cNvSpPr>
                <a:spLocks/>
              </p:cNvSpPr>
              <p:nvPr/>
            </p:nvSpPr>
            <p:spPr bwMode="auto">
              <a:xfrm flipH="1">
                <a:off x="0" y="67"/>
                <a:ext cx="641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return info</a:t>
                </a:r>
              </a:p>
            </p:txBody>
          </p:sp>
        </p:grpSp>
        <p:grpSp>
          <p:nvGrpSpPr>
            <p:cNvPr id="24698" name="Group 122"/>
            <p:cNvGrpSpPr>
              <a:grpSpLocks/>
            </p:cNvGrpSpPr>
            <p:nvPr/>
          </p:nvGrpSpPr>
          <p:grpSpPr bwMode="auto">
            <a:xfrm>
              <a:off x="11" y="307"/>
              <a:ext cx="619" cy="200"/>
              <a:chOff x="0" y="0"/>
              <a:chExt cx="618" cy="200"/>
            </a:xfrm>
          </p:grpSpPr>
          <p:sp>
            <p:nvSpPr>
              <p:cNvPr id="24699" name="Rectangle 123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00" name="Rectangle 124"/>
              <p:cNvSpPr>
                <a:spLocks/>
              </p:cNvSpPr>
              <p:nvPr/>
            </p:nvSpPr>
            <p:spPr bwMode="auto">
              <a:xfrm flipH="1">
                <a:off x="73" y="0"/>
                <a:ext cx="472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(a = ) 2</a:t>
                </a:r>
              </a:p>
            </p:txBody>
          </p:sp>
        </p:grpSp>
        <p:grpSp>
          <p:nvGrpSpPr>
            <p:cNvPr id="24701" name="Group 125"/>
            <p:cNvGrpSpPr>
              <a:grpSpLocks/>
            </p:cNvGrpSpPr>
            <p:nvPr/>
          </p:nvGrpSpPr>
          <p:grpSpPr bwMode="auto">
            <a:xfrm>
              <a:off x="13" y="156"/>
              <a:ext cx="619" cy="200"/>
              <a:chOff x="0" y="0"/>
              <a:chExt cx="618" cy="200"/>
            </a:xfrm>
          </p:grpSpPr>
          <p:sp>
            <p:nvSpPr>
              <p:cNvPr id="24702" name="Rectangle 126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03" name="Rectangle 127"/>
              <p:cNvSpPr>
                <a:spLocks/>
              </p:cNvSpPr>
              <p:nvPr/>
            </p:nvSpPr>
            <p:spPr bwMode="auto">
              <a:xfrm flipH="1">
                <a:off x="69" y="0"/>
                <a:ext cx="479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(n = ) 5</a:t>
                </a:r>
              </a:p>
            </p:txBody>
          </p:sp>
        </p:grpSp>
        <p:grpSp>
          <p:nvGrpSpPr>
            <p:cNvPr id="24704" name="Group 128"/>
            <p:cNvGrpSpPr>
              <a:grpSpLocks/>
            </p:cNvGrpSpPr>
            <p:nvPr/>
          </p:nvGrpSpPr>
          <p:grpSpPr bwMode="auto">
            <a:xfrm>
              <a:off x="5" y="0"/>
              <a:ext cx="619" cy="200"/>
              <a:chOff x="0" y="0"/>
              <a:chExt cx="618" cy="200"/>
            </a:xfrm>
          </p:grpSpPr>
          <p:sp>
            <p:nvSpPr>
              <p:cNvPr id="24705" name="Rectangle 129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06" name="Rectangle 130"/>
              <p:cNvSpPr>
                <a:spLocks/>
              </p:cNvSpPr>
              <p:nvPr/>
            </p:nvSpPr>
            <p:spPr bwMode="auto">
              <a:xfrm flipH="1">
                <a:off x="40" y="0"/>
                <a:ext cx="538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(hP = ) ?</a:t>
                </a:r>
              </a:p>
            </p:txBody>
          </p:sp>
        </p:grpSp>
      </p:grpSp>
      <p:grpSp>
        <p:nvGrpSpPr>
          <p:cNvPr id="24707" name="Group 131"/>
          <p:cNvGrpSpPr>
            <a:grpSpLocks/>
          </p:cNvGrpSpPr>
          <p:nvPr/>
        </p:nvGrpSpPr>
        <p:grpSpPr bwMode="auto">
          <a:xfrm flipH="1">
            <a:off x="6251575" y="3052763"/>
            <a:ext cx="1019175" cy="1311275"/>
            <a:chOff x="0" y="0"/>
            <a:chExt cx="641" cy="825"/>
          </a:xfrm>
        </p:grpSpPr>
        <p:grpSp>
          <p:nvGrpSpPr>
            <p:cNvPr id="24708" name="Group 132"/>
            <p:cNvGrpSpPr>
              <a:grpSpLocks/>
            </p:cNvGrpSpPr>
            <p:nvPr/>
          </p:nvGrpSpPr>
          <p:grpSpPr bwMode="auto">
            <a:xfrm>
              <a:off x="11" y="20"/>
              <a:ext cx="619" cy="805"/>
              <a:chOff x="0" y="0"/>
              <a:chExt cx="618" cy="805"/>
            </a:xfrm>
          </p:grpSpPr>
          <p:sp>
            <p:nvSpPr>
              <p:cNvPr id="24709" name="Rectangle 133"/>
              <p:cNvSpPr>
                <a:spLocks/>
              </p:cNvSpPr>
              <p:nvPr/>
            </p:nvSpPr>
            <p:spPr bwMode="auto">
              <a:xfrm>
                <a:off x="0" y="0"/>
                <a:ext cx="618" cy="805"/>
              </a:xfrm>
              <a:prstGeom prst="rect">
                <a:avLst/>
              </a:prstGeom>
              <a:noFill/>
              <a:ln w="38100">
                <a:solidFill>
                  <a:srgbClr val="0033CC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10" name="Rectangle 134"/>
              <p:cNvSpPr>
                <a:spLocks/>
              </p:cNvSpPr>
              <p:nvPr/>
            </p:nvSpPr>
            <p:spPr bwMode="auto">
              <a:xfrm flipH="1">
                <a:off x="0" y="0"/>
                <a:ext cx="618" cy="80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fr-BE"/>
              </a:p>
            </p:txBody>
          </p:sp>
        </p:grpSp>
        <p:grpSp>
          <p:nvGrpSpPr>
            <p:cNvPr id="24711" name="Group 135"/>
            <p:cNvGrpSpPr>
              <a:grpSpLocks/>
            </p:cNvGrpSpPr>
            <p:nvPr/>
          </p:nvGrpSpPr>
          <p:grpSpPr bwMode="auto">
            <a:xfrm>
              <a:off x="0" y="490"/>
              <a:ext cx="641" cy="335"/>
              <a:chOff x="0" y="0"/>
              <a:chExt cx="641" cy="335"/>
            </a:xfrm>
          </p:grpSpPr>
          <p:sp>
            <p:nvSpPr>
              <p:cNvPr id="24712" name="Rectangle 136"/>
              <p:cNvSpPr>
                <a:spLocks/>
              </p:cNvSpPr>
              <p:nvPr/>
            </p:nvSpPr>
            <p:spPr bwMode="auto">
              <a:xfrm>
                <a:off x="11" y="0"/>
                <a:ext cx="619" cy="335"/>
              </a:xfrm>
              <a:prstGeom prst="rect">
                <a:avLst/>
              </a:prstGeom>
              <a:noFill/>
              <a:ln w="12700">
                <a:solidFill>
                  <a:srgbClr val="0033CC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13" name="Rectangle 137"/>
              <p:cNvSpPr>
                <a:spLocks/>
              </p:cNvSpPr>
              <p:nvPr/>
            </p:nvSpPr>
            <p:spPr bwMode="auto">
              <a:xfrm flipH="1">
                <a:off x="0" y="67"/>
                <a:ext cx="641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return info</a:t>
                </a:r>
              </a:p>
            </p:txBody>
          </p:sp>
        </p:grpSp>
        <p:grpSp>
          <p:nvGrpSpPr>
            <p:cNvPr id="24714" name="Group 138"/>
            <p:cNvGrpSpPr>
              <a:grpSpLocks/>
            </p:cNvGrpSpPr>
            <p:nvPr/>
          </p:nvGrpSpPr>
          <p:grpSpPr bwMode="auto">
            <a:xfrm>
              <a:off x="11" y="307"/>
              <a:ext cx="619" cy="200"/>
              <a:chOff x="0" y="0"/>
              <a:chExt cx="618" cy="200"/>
            </a:xfrm>
          </p:grpSpPr>
          <p:sp>
            <p:nvSpPr>
              <p:cNvPr id="24715" name="Rectangle 139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0033CC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16" name="Rectangle 140"/>
              <p:cNvSpPr>
                <a:spLocks/>
              </p:cNvSpPr>
              <p:nvPr/>
            </p:nvSpPr>
            <p:spPr bwMode="auto">
              <a:xfrm flipH="1">
                <a:off x="73" y="0"/>
                <a:ext cx="472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(a = ) 2</a:t>
                </a:r>
              </a:p>
            </p:txBody>
          </p:sp>
        </p:grpSp>
        <p:grpSp>
          <p:nvGrpSpPr>
            <p:cNvPr id="24717" name="Group 141"/>
            <p:cNvGrpSpPr>
              <a:grpSpLocks/>
            </p:cNvGrpSpPr>
            <p:nvPr/>
          </p:nvGrpSpPr>
          <p:grpSpPr bwMode="auto">
            <a:xfrm>
              <a:off x="13" y="156"/>
              <a:ext cx="619" cy="200"/>
              <a:chOff x="0" y="0"/>
              <a:chExt cx="618" cy="200"/>
            </a:xfrm>
          </p:grpSpPr>
          <p:sp>
            <p:nvSpPr>
              <p:cNvPr id="24718" name="Rectangle 142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0033CC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19" name="Rectangle 143"/>
              <p:cNvSpPr>
                <a:spLocks/>
              </p:cNvSpPr>
              <p:nvPr/>
            </p:nvSpPr>
            <p:spPr bwMode="auto">
              <a:xfrm flipH="1">
                <a:off x="69" y="0"/>
                <a:ext cx="479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(n = ) 2</a:t>
                </a:r>
              </a:p>
            </p:txBody>
          </p:sp>
        </p:grpSp>
        <p:grpSp>
          <p:nvGrpSpPr>
            <p:cNvPr id="24720" name="Group 144"/>
            <p:cNvGrpSpPr>
              <a:grpSpLocks/>
            </p:cNvGrpSpPr>
            <p:nvPr/>
          </p:nvGrpSpPr>
          <p:grpSpPr bwMode="auto">
            <a:xfrm>
              <a:off x="5" y="0"/>
              <a:ext cx="619" cy="200"/>
              <a:chOff x="0" y="0"/>
              <a:chExt cx="618" cy="200"/>
            </a:xfrm>
          </p:grpSpPr>
          <p:sp>
            <p:nvSpPr>
              <p:cNvPr id="24721" name="Rectangle 145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0033CC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22" name="Rectangle 146"/>
              <p:cNvSpPr>
                <a:spLocks/>
              </p:cNvSpPr>
              <p:nvPr/>
            </p:nvSpPr>
            <p:spPr bwMode="auto">
              <a:xfrm flipH="1">
                <a:off x="36" y="0"/>
                <a:ext cx="546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(hP = ) 2</a:t>
                </a:r>
              </a:p>
            </p:txBody>
          </p:sp>
        </p:grpSp>
      </p:grpSp>
      <p:grpSp>
        <p:nvGrpSpPr>
          <p:cNvPr id="24723" name="Group 147"/>
          <p:cNvGrpSpPr>
            <a:grpSpLocks/>
          </p:cNvGrpSpPr>
          <p:nvPr/>
        </p:nvGrpSpPr>
        <p:grpSpPr bwMode="auto">
          <a:xfrm flipH="1">
            <a:off x="4967288" y="4327525"/>
            <a:ext cx="1019175" cy="1311275"/>
            <a:chOff x="0" y="0"/>
            <a:chExt cx="641" cy="825"/>
          </a:xfrm>
        </p:grpSpPr>
        <p:grpSp>
          <p:nvGrpSpPr>
            <p:cNvPr id="24724" name="Group 148"/>
            <p:cNvGrpSpPr>
              <a:grpSpLocks/>
            </p:cNvGrpSpPr>
            <p:nvPr/>
          </p:nvGrpSpPr>
          <p:grpSpPr bwMode="auto">
            <a:xfrm>
              <a:off x="11" y="20"/>
              <a:ext cx="619" cy="805"/>
              <a:chOff x="0" y="0"/>
              <a:chExt cx="618" cy="805"/>
            </a:xfrm>
          </p:grpSpPr>
          <p:sp>
            <p:nvSpPr>
              <p:cNvPr id="24725" name="Rectangle 149"/>
              <p:cNvSpPr>
                <a:spLocks/>
              </p:cNvSpPr>
              <p:nvPr/>
            </p:nvSpPr>
            <p:spPr bwMode="auto">
              <a:xfrm>
                <a:off x="0" y="0"/>
                <a:ext cx="618" cy="805"/>
              </a:xfrm>
              <a:prstGeom prst="rect">
                <a:avLst/>
              </a:prstGeom>
              <a:noFill/>
              <a:ln w="381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26" name="Rectangle 150"/>
              <p:cNvSpPr>
                <a:spLocks/>
              </p:cNvSpPr>
              <p:nvPr/>
            </p:nvSpPr>
            <p:spPr bwMode="auto">
              <a:xfrm flipH="1">
                <a:off x="0" y="0"/>
                <a:ext cx="618" cy="80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fr-BE"/>
              </a:p>
            </p:txBody>
          </p:sp>
        </p:grpSp>
        <p:grpSp>
          <p:nvGrpSpPr>
            <p:cNvPr id="24727" name="Group 151"/>
            <p:cNvGrpSpPr>
              <a:grpSpLocks/>
            </p:cNvGrpSpPr>
            <p:nvPr/>
          </p:nvGrpSpPr>
          <p:grpSpPr bwMode="auto">
            <a:xfrm>
              <a:off x="0" y="490"/>
              <a:ext cx="641" cy="335"/>
              <a:chOff x="0" y="0"/>
              <a:chExt cx="641" cy="335"/>
            </a:xfrm>
          </p:grpSpPr>
          <p:sp>
            <p:nvSpPr>
              <p:cNvPr id="24728" name="Rectangle 152"/>
              <p:cNvSpPr>
                <a:spLocks/>
              </p:cNvSpPr>
              <p:nvPr/>
            </p:nvSpPr>
            <p:spPr bwMode="auto">
              <a:xfrm>
                <a:off x="11" y="0"/>
                <a:ext cx="619" cy="335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29" name="Rectangle 153"/>
              <p:cNvSpPr>
                <a:spLocks/>
              </p:cNvSpPr>
              <p:nvPr/>
            </p:nvSpPr>
            <p:spPr bwMode="auto">
              <a:xfrm flipH="1">
                <a:off x="0" y="67"/>
                <a:ext cx="641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return info</a:t>
                </a:r>
              </a:p>
            </p:txBody>
          </p:sp>
        </p:grpSp>
        <p:grpSp>
          <p:nvGrpSpPr>
            <p:cNvPr id="24730" name="Group 154"/>
            <p:cNvGrpSpPr>
              <a:grpSpLocks/>
            </p:cNvGrpSpPr>
            <p:nvPr/>
          </p:nvGrpSpPr>
          <p:grpSpPr bwMode="auto">
            <a:xfrm>
              <a:off x="11" y="307"/>
              <a:ext cx="619" cy="200"/>
              <a:chOff x="0" y="0"/>
              <a:chExt cx="618" cy="200"/>
            </a:xfrm>
          </p:grpSpPr>
          <p:sp>
            <p:nvSpPr>
              <p:cNvPr id="24731" name="Rectangle 155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32" name="Rectangle 156"/>
              <p:cNvSpPr>
                <a:spLocks/>
              </p:cNvSpPr>
              <p:nvPr/>
            </p:nvSpPr>
            <p:spPr bwMode="auto">
              <a:xfrm flipH="1">
                <a:off x="73" y="0"/>
                <a:ext cx="472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(a = ) 2</a:t>
                </a:r>
              </a:p>
            </p:txBody>
          </p:sp>
        </p:grpSp>
        <p:grpSp>
          <p:nvGrpSpPr>
            <p:cNvPr id="24733" name="Group 157"/>
            <p:cNvGrpSpPr>
              <a:grpSpLocks/>
            </p:cNvGrpSpPr>
            <p:nvPr/>
          </p:nvGrpSpPr>
          <p:grpSpPr bwMode="auto">
            <a:xfrm>
              <a:off x="13" y="156"/>
              <a:ext cx="619" cy="200"/>
              <a:chOff x="0" y="0"/>
              <a:chExt cx="618" cy="200"/>
            </a:xfrm>
          </p:grpSpPr>
          <p:sp>
            <p:nvSpPr>
              <p:cNvPr id="24734" name="Rectangle 158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35" name="Rectangle 159"/>
              <p:cNvSpPr>
                <a:spLocks/>
              </p:cNvSpPr>
              <p:nvPr/>
            </p:nvSpPr>
            <p:spPr bwMode="auto">
              <a:xfrm flipH="1">
                <a:off x="69" y="0"/>
                <a:ext cx="479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(n = ) 5</a:t>
                </a:r>
              </a:p>
            </p:txBody>
          </p:sp>
        </p:grpSp>
        <p:grpSp>
          <p:nvGrpSpPr>
            <p:cNvPr id="24736" name="Group 160"/>
            <p:cNvGrpSpPr>
              <a:grpSpLocks/>
            </p:cNvGrpSpPr>
            <p:nvPr/>
          </p:nvGrpSpPr>
          <p:grpSpPr bwMode="auto">
            <a:xfrm>
              <a:off x="5" y="0"/>
              <a:ext cx="619" cy="200"/>
              <a:chOff x="0" y="0"/>
              <a:chExt cx="618" cy="200"/>
            </a:xfrm>
          </p:grpSpPr>
          <p:sp>
            <p:nvSpPr>
              <p:cNvPr id="24737" name="Rectangle 161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FF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38" name="Rectangle 162"/>
              <p:cNvSpPr>
                <a:spLocks/>
              </p:cNvSpPr>
              <p:nvPr/>
            </p:nvSpPr>
            <p:spPr bwMode="auto">
              <a:xfrm flipH="1">
                <a:off x="40" y="0"/>
                <a:ext cx="538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(hP = ) ?</a:t>
                </a:r>
              </a:p>
            </p:txBody>
          </p:sp>
        </p:grpSp>
      </p:grpSp>
      <p:grpSp>
        <p:nvGrpSpPr>
          <p:cNvPr id="24739" name="Group 163"/>
          <p:cNvGrpSpPr>
            <a:grpSpLocks/>
          </p:cNvGrpSpPr>
          <p:nvPr/>
        </p:nvGrpSpPr>
        <p:grpSpPr bwMode="auto">
          <a:xfrm flipH="1">
            <a:off x="4968875" y="3048000"/>
            <a:ext cx="1019175" cy="1311275"/>
            <a:chOff x="0" y="0"/>
            <a:chExt cx="641" cy="825"/>
          </a:xfrm>
        </p:grpSpPr>
        <p:grpSp>
          <p:nvGrpSpPr>
            <p:cNvPr id="24740" name="Group 164"/>
            <p:cNvGrpSpPr>
              <a:grpSpLocks/>
            </p:cNvGrpSpPr>
            <p:nvPr/>
          </p:nvGrpSpPr>
          <p:grpSpPr bwMode="auto">
            <a:xfrm>
              <a:off x="11" y="20"/>
              <a:ext cx="619" cy="805"/>
              <a:chOff x="0" y="0"/>
              <a:chExt cx="618" cy="805"/>
            </a:xfrm>
          </p:grpSpPr>
          <p:sp>
            <p:nvSpPr>
              <p:cNvPr id="24741" name="Rectangle 165"/>
              <p:cNvSpPr>
                <a:spLocks/>
              </p:cNvSpPr>
              <p:nvPr/>
            </p:nvSpPr>
            <p:spPr bwMode="auto">
              <a:xfrm>
                <a:off x="0" y="0"/>
                <a:ext cx="618" cy="805"/>
              </a:xfrm>
              <a:prstGeom prst="rect">
                <a:avLst/>
              </a:prstGeom>
              <a:noFill/>
              <a:ln w="38100">
                <a:solidFill>
                  <a:srgbClr val="0033CC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42" name="Rectangle 166"/>
              <p:cNvSpPr>
                <a:spLocks/>
              </p:cNvSpPr>
              <p:nvPr/>
            </p:nvSpPr>
            <p:spPr bwMode="auto">
              <a:xfrm flipH="1">
                <a:off x="0" y="0"/>
                <a:ext cx="618" cy="80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fr-BE"/>
              </a:p>
            </p:txBody>
          </p:sp>
        </p:grpSp>
        <p:grpSp>
          <p:nvGrpSpPr>
            <p:cNvPr id="24743" name="Group 167"/>
            <p:cNvGrpSpPr>
              <a:grpSpLocks/>
            </p:cNvGrpSpPr>
            <p:nvPr/>
          </p:nvGrpSpPr>
          <p:grpSpPr bwMode="auto">
            <a:xfrm>
              <a:off x="0" y="490"/>
              <a:ext cx="641" cy="335"/>
              <a:chOff x="0" y="0"/>
              <a:chExt cx="641" cy="335"/>
            </a:xfrm>
          </p:grpSpPr>
          <p:sp>
            <p:nvSpPr>
              <p:cNvPr id="24744" name="Rectangle 168"/>
              <p:cNvSpPr>
                <a:spLocks/>
              </p:cNvSpPr>
              <p:nvPr/>
            </p:nvSpPr>
            <p:spPr bwMode="auto">
              <a:xfrm>
                <a:off x="11" y="0"/>
                <a:ext cx="619" cy="335"/>
              </a:xfrm>
              <a:prstGeom prst="rect">
                <a:avLst/>
              </a:prstGeom>
              <a:noFill/>
              <a:ln w="12700">
                <a:solidFill>
                  <a:srgbClr val="0033CC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45" name="Rectangle 169"/>
              <p:cNvSpPr>
                <a:spLocks/>
              </p:cNvSpPr>
              <p:nvPr/>
            </p:nvSpPr>
            <p:spPr bwMode="auto">
              <a:xfrm flipH="1">
                <a:off x="0" y="67"/>
                <a:ext cx="641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return info</a:t>
                </a:r>
              </a:p>
            </p:txBody>
          </p:sp>
        </p:grpSp>
        <p:grpSp>
          <p:nvGrpSpPr>
            <p:cNvPr id="24746" name="Group 170"/>
            <p:cNvGrpSpPr>
              <a:grpSpLocks/>
            </p:cNvGrpSpPr>
            <p:nvPr/>
          </p:nvGrpSpPr>
          <p:grpSpPr bwMode="auto">
            <a:xfrm>
              <a:off x="11" y="307"/>
              <a:ext cx="619" cy="200"/>
              <a:chOff x="0" y="0"/>
              <a:chExt cx="618" cy="200"/>
            </a:xfrm>
          </p:grpSpPr>
          <p:sp>
            <p:nvSpPr>
              <p:cNvPr id="24747" name="Rectangle 171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0033CC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48" name="Rectangle 172"/>
              <p:cNvSpPr>
                <a:spLocks/>
              </p:cNvSpPr>
              <p:nvPr/>
            </p:nvSpPr>
            <p:spPr bwMode="auto">
              <a:xfrm flipH="1">
                <a:off x="73" y="0"/>
                <a:ext cx="472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(a = ) 2</a:t>
                </a:r>
              </a:p>
            </p:txBody>
          </p:sp>
        </p:grpSp>
        <p:grpSp>
          <p:nvGrpSpPr>
            <p:cNvPr id="24749" name="Group 173"/>
            <p:cNvGrpSpPr>
              <a:grpSpLocks/>
            </p:cNvGrpSpPr>
            <p:nvPr/>
          </p:nvGrpSpPr>
          <p:grpSpPr bwMode="auto">
            <a:xfrm>
              <a:off x="13" y="156"/>
              <a:ext cx="619" cy="200"/>
              <a:chOff x="0" y="0"/>
              <a:chExt cx="618" cy="200"/>
            </a:xfrm>
          </p:grpSpPr>
          <p:sp>
            <p:nvSpPr>
              <p:cNvPr id="24750" name="Rectangle 174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0033CC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51" name="Rectangle 175"/>
              <p:cNvSpPr>
                <a:spLocks/>
              </p:cNvSpPr>
              <p:nvPr/>
            </p:nvSpPr>
            <p:spPr bwMode="auto">
              <a:xfrm flipH="1">
                <a:off x="69" y="0"/>
                <a:ext cx="479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(n = ) 2</a:t>
                </a:r>
              </a:p>
            </p:txBody>
          </p:sp>
        </p:grpSp>
        <p:grpSp>
          <p:nvGrpSpPr>
            <p:cNvPr id="24752" name="Group 176"/>
            <p:cNvGrpSpPr>
              <a:grpSpLocks/>
            </p:cNvGrpSpPr>
            <p:nvPr/>
          </p:nvGrpSpPr>
          <p:grpSpPr bwMode="auto">
            <a:xfrm>
              <a:off x="5" y="0"/>
              <a:ext cx="619" cy="200"/>
              <a:chOff x="0" y="0"/>
              <a:chExt cx="618" cy="200"/>
            </a:xfrm>
          </p:grpSpPr>
          <p:sp>
            <p:nvSpPr>
              <p:cNvPr id="24753" name="Rectangle 177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0033CC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54" name="Rectangle 178"/>
              <p:cNvSpPr>
                <a:spLocks/>
              </p:cNvSpPr>
              <p:nvPr/>
            </p:nvSpPr>
            <p:spPr bwMode="auto">
              <a:xfrm flipH="1">
                <a:off x="40" y="0"/>
                <a:ext cx="538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(hP = ) ?</a:t>
                </a:r>
              </a:p>
            </p:txBody>
          </p:sp>
        </p:grpSp>
      </p:grpSp>
      <p:grpSp>
        <p:nvGrpSpPr>
          <p:cNvPr id="24755" name="Group 179"/>
          <p:cNvGrpSpPr>
            <a:grpSpLocks/>
          </p:cNvGrpSpPr>
          <p:nvPr/>
        </p:nvGrpSpPr>
        <p:grpSpPr bwMode="auto">
          <a:xfrm flipH="1">
            <a:off x="4970463" y="1755775"/>
            <a:ext cx="1019175" cy="1311275"/>
            <a:chOff x="0" y="0"/>
            <a:chExt cx="641" cy="825"/>
          </a:xfrm>
        </p:grpSpPr>
        <p:grpSp>
          <p:nvGrpSpPr>
            <p:cNvPr id="24756" name="Group 180"/>
            <p:cNvGrpSpPr>
              <a:grpSpLocks/>
            </p:cNvGrpSpPr>
            <p:nvPr/>
          </p:nvGrpSpPr>
          <p:grpSpPr bwMode="auto">
            <a:xfrm>
              <a:off x="11" y="20"/>
              <a:ext cx="619" cy="805"/>
              <a:chOff x="0" y="0"/>
              <a:chExt cx="618" cy="805"/>
            </a:xfrm>
          </p:grpSpPr>
          <p:sp>
            <p:nvSpPr>
              <p:cNvPr id="24757" name="Rectangle 181"/>
              <p:cNvSpPr>
                <a:spLocks/>
              </p:cNvSpPr>
              <p:nvPr/>
            </p:nvSpPr>
            <p:spPr bwMode="auto">
              <a:xfrm>
                <a:off x="0" y="0"/>
                <a:ext cx="618" cy="805"/>
              </a:xfrm>
              <a:prstGeom prst="rect">
                <a:avLst/>
              </a:prstGeom>
              <a:noFill/>
              <a:ln w="38100">
                <a:solidFill>
                  <a:srgbClr val="00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58" name="Rectangle 182"/>
              <p:cNvSpPr>
                <a:spLocks/>
              </p:cNvSpPr>
              <p:nvPr/>
            </p:nvSpPr>
            <p:spPr bwMode="auto">
              <a:xfrm flipH="1">
                <a:off x="0" y="0"/>
                <a:ext cx="618" cy="805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0" bIns="0">
                <a:spAutoFit/>
              </a:bodyPr>
              <a:lstStyle/>
              <a:p>
                <a:endParaRPr lang="fr-BE"/>
              </a:p>
            </p:txBody>
          </p:sp>
        </p:grpSp>
        <p:grpSp>
          <p:nvGrpSpPr>
            <p:cNvPr id="24759" name="Group 183"/>
            <p:cNvGrpSpPr>
              <a:grpSpLocks/>
            </p:cNvGrpSpPr>
            <p:nvPr/>
          </p:nvGrpSpPr>
          <p:grpSpPr bwMode="auto">
            <a:xfrm>
              <a:off x="0" y="490"/>
              <a:ext cx="641" cy="335"/>
              <a:chOff x="0" y="0"/>
              <a:chExt cx="641" cy="335"/>
            </a:xfrm>
          </p:grpSpPr>
          <p:sp>
            <p:nvSpPr>
              <p:cNvPr id="24760" name="Rectangle 184"/>
              <p:cNvSpPr>
                <a:spLocks/>
              </p:cNvSpPr>
              <p:nvPr/>
            </p:nvSpPr>
            <p:spPr bwMode="auto">
              <a:xfrm>
                <a:off x="11" y="0"/>
                <a:ext cx="619" cy="335"/>
              </a:xfrm>
              <a:prstGeom prst="rect">
                <a:avLst/>
              </a:prstGeom>
              <a:noFill/>
              <a:ln w="12700">
                <a:solidFill>
                  <a:srgbClr val="00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61" name="Rectangle 185"/>
              <p:cNvSpPr>
                <a:spLocks/>
              </p:cNvSpPr>
              <p:nvPr/>
            </p:nvSpPr>
            <p:spPr bwMode="auto">
              <a:xfrm flipH="1">
                <a:off x="0" y="67"/>
                <a:ext cx="641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return info</a:t>
                </a:r>
              </a:p>
            </p:txBody>
          </p:sp>
        </p:grpSp>
        <p:grpSp>
          <p:nvGrpSpPr>
            <p:cNvPr id="24762" name="Group 186"/>
            <p:cNvGrpSpPr>
              <a:grpSpLocks/>
            </p:cNvGrpSpPr>
            <p:nvPr/>
          </p:nvGrpSpPr>
          <p:grpSpPr bwMode="auto">
            <a:xfrm>
              <a:off x="11" y="307"/>
              <a:ext cx="619" cy="200"/>
              <a:chOff x="0" y="0"/>
              <a:chExt cx="618" cy="200"/>
            </a:xfrm>
          </p:grpSpPr>
          <p:sp>
            <p:nvSpPr>
              <p:cNvPr id="24763" name="Rectangle 187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00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64" name="Rectangle 188"/>
              <p:cNvSpPr>
                <a:spLocks/>
              </p:cNvSpPr>
              <p:nvPr/>
            </p:nvSpPr>
            <p:spPr bwMode="auto">
              <a:xfrm flipH="1">
                <a:off x="73" y="0"/>
                <a:ext cx="472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(a = ) 2</a:t>
                </a:r>
              </a:p>
            </p:txBody>
          </p:sp>
        </p:grpSp>
        <p:grpSp>
          <p:nvGrpSpPr>
            <p:cNvPr id="24765" name="Group 189"/>
            <p:cNvGrpSpPr>
              <a:grpSpLocks/>
            </p:cNvGrpSpPr>
            <p:nvPr/>
          </p:nvGrpSpPr>
          <p:grpSpPr bwMode="auto">
            <a:xfrm>
              <a:off x="13" y="156"/>
              <a:ext cx="619" cy="200"/>
              <a:chOff x="0" y="0"/>
              <a:chExt cx="618" cy="200"/>
            </a:xfrm>
          </p:grpSpPr>
          <p:sp>
            <p:nvSpPr>
              <p:cNvPr id="24766" name="Rectangle 190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00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67" name="Rectangle 191"/>
              <p:cNvSpPr>
                <a:spLocks/>
              </p:cNvSpPr>
              <p:nvPr/>
            </p:nvSpPr>
            <p:spPr bwMode="auto">
              <a:xfrm flipH="1">
                <a:off x="69" y="0"/>
                <a:ext cx="479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(n = ) 1</a:t>
                </a:r>
              </a:p>
            </p:txBody>
          </p:sp>
        </p:grpSp>
        <p:grpSp>
          <p:nvGrpSpPr>
            <p:cNvPr id="24768" name="Group 192"/>
            <p:cNvGrpSpPr>
              <a:grpSpLocks/>
            </p:cNvGrpSpPr>
            <p:nvPr/>
          </p:nvGrpSpPr>
          <p:grpSpPr bwMode="auto">
            <a:xfrm>
              <a:off x="5" y="0"/>
              <a:ext cx="619" cy="200"/>
              <a:chOff x="0" y="0"/>
              <a:chExt cx="618" cy="200"/>
            </a:xfrm>
          </p:grpSpPr>
          <p:sp>
            <p:nvSpPr>
              <p:cNvPr id="24769" name="Rectangle 193"/>
              <p:cNvSpPr>
                <a:spLocks/>
              </p:cNvSpPr>
              <p:nvPr/>
            </p:nvSpPr>
            <p:spPr bwMode="auto">
              <a:xfrm>
                <a:off x="0" y="22"/>
                <a:ext cx="618" cy="155"/>
              </a:xfrm>
              <a:prstGeom prst="rect">
                <a:avLst/>
              </a:prstGeom>
              <a:noFill/>
              <a:ln w="12700">
                <a:solidFill>
                  <a:srgbClr val="009900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24770" name="Rectangle 194"/>
              <p:cNvSpPr>
                <a:spLocks/>
              </p:cNvSpPr>
              <p:nvPr/>
            </p:nvSpPr>
            <p:spPr bwMode="auto">
              <a:xfrm flipH="1">
                <a:off x="36" y="0"/>
                <a:ext cx="546" cy="200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none" lIns="0" tIns="0" rIns="40639" bIns="0" anchor="ctr">
                <a:spAutoFit/>
              </a:bodyPr>
              <a:lstStyle/>
              <a:p>
                <a:pPr marL="39688" algn="ctr"/>
                <a:r>
                  <a:rPr lang="en-US" sz="1600">
                    <a:solidFill>
                      <a:schemeClr val="tx1"/>
                    </a:solidFill>
                    <a:cs typeface="Times New Roman" charset="0"/>
                  </a:rPr>
                  <a:t>(hP = ) 1</a:t>
                </a:r>
              </a:p>
            </p:txBody>
          </p:sp>
        </p:grpSp>
      </p:grpSp>
      <p:grpSp>
        <p:nvGrpSpPr>
          <p:cNvPr id="24771" name="Group 195"/>
          <p:cNvGrpSpPr>
            <a:grpSpLocks/>
          </p:cNvGrpSpPr>
          <p:nvPr/>
        </p:nvGrpSpPr>
        <p:grpSpPr bwMode="auto">
          <a:xfrm>
            <a:off x="4905375" y="1487488"/>
            <a:ext cx="1120775" cy="317500"/>
            <a:chOff x="0" y="0"/>
            <a:chExt cx="706" cy="200"/>
          </a:xfrm>
        </p:grpSpPr>
        <p:sp>
          <p:nvSpPr>
            <p:cNvPr id="24772" name="Rectangle 196"/>
            <p:cNvSpPr>
              <a:spLocks/>
            </p:cNvSpPr>
            <p:nvPr/>
          </p:nvSpPr>
          <p:spPr bwMode="auto">
            <a:xfrm>
              <a:off x="43" y="22"/>
              <a:ext cx="619" cy="155"/>
            </a:xfrm>
            <a:prstGeom prst="rect">
              <a:avLst/>
            </a:prstGeom>
            <a:noFill/>
            <a:ln w="12700">
              <a:solidFill>
                <a:srgbClr val="9900CC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24773" name="Rectangle 197"/>
            <p:cNvSpPr>
              <a:spLocks/>
            </p:cNvSpPr>
            <p:nvPr/>
          </p:nvSpPr>
          <p:spPr bwMode="auto">
            <a:xfrm>
              <a:off x="0" y="0"/>
              <a:ext cx="706" cy="200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 anchor="ctr">
              <a:spAutoFit/>
            </a:bodyPr>
            <a:lstStyle/>
            <a:p>
              <a:pPr marL="39688" algn="ctr"/>
              <a:r>
                <a:rPr lang="en-US" sz="1600">
                  <a:solidFill>
                    <a:schemeClr val="tx1"/>
                  </a:solidFill>
                  <a:cs typeface="Times New Roman" charset="0"/>
                </a:rPr>
                <a:t>(retval = ) 1</a:t>
              </a:r>
            </a:p>
          </p:txBody>
        </p:sp>
      </p:grpSp>
      <p:grpSp>
        <p:nvGrpSpPr>
          <p:cNvPr id="24774" name="Group 198"/>
          <p:cNvGrpSpPr>
            <a:grpSpLocks/>
          </p:cNvGrpSpPr>
          <p:nvPr/>
        </p:nvGrpSpPr>
        <p:grpSpPr bwMode="auto">
          <a:xfrm>
            <a:off x="6199188" y="2771775"/>
            <a:ext cx="1120775" cy="317500"/>
            <a:chOff x="0" y="0"/>
            <a:chExt cx="706" cy="200"/>
          </a:xfrm>
        </p:grpSpPr>
        <p:sp>
          <p:nvSpPr>
            <p:cNvPr id="24775" name="Rectangle 199"/>
            <p:cNvSpPr>
              <a:spLocks/>
            </p:cNvSpPr>
            <p:nvPr/>
          </p:nvSpPr>
          <p:spPr bwMode="auto">
            <a:xfrm>
              <a:off x="43" y="22"/>
              <a:ext cx="619" cy="155"/>
            </a:xfrm>
            <a:prstGeom prst="rect">
              <a:avLst/>
            </a:prstGeom>
            <a:noFill/>
            <a:ln w="12700">
              <a:solidFill>
                <a:srgbClr val="0099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24776" name="Rectangle 200"/>
            <p:cNvSpPr>
              <a:spLocks/>
            </p:cNvSpPr>
            <p:nvPr/>
          </p:nvSpPr>
          <p:spPr bwMode="auto">
            <a:xfrm>
              <a:off x="0" y="0"/>
              <a:ext cx="706" cy="200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 anchor="ctr">
              <a:spAutoFit/>
            </a:bodyPr>
            <a:lstStyle/>
            <a:p>
              <a:pPr marL="39688" algn="ctr"/>
              <a:r>
                <a:rPr lang="en-US" sz="1600">
                  <a:solidFill>
                    <a:schemeClr val="tx1"/>
                  </a:solidFill>
                  <a:cs typeface="Times New Roman" charset="0"/>
                </a:rPr>
                <a:t>(retval = ) 2</a:t>
              </a:r>
            </a:p>
          </p:txBody>
        </p:sp>
      </p:grpSp>
      <p:grpSp>
        <p:nvGrpSpPr>
          <p:cNvPr id="24777" name="Group 201"/>
          <p:cNvGrpSpPr>
            <a:grpSpLocks/>
          </p:cNvGrpSpPr>
          <p:nvPr/>
        </p:nvGrpSpPr>
        <p:grpSpPr bwMode="auto">
          <a:xfrm>
            <a:off x="7408863" y="4068763"/>
            <a:ext cx="1120775" cy="317500"/>
            <a:chOff x="0" y="0"/>
            <a:chExt cx="706" cy="200"/>
          </a:xfrm>
        </p:grpSpPr>
        <p:sp>
          <p:nvSpPr>
            <p:cNvPr id="24778" name="Rectangle 202"/>
            <p:cNvSpPr>
              <a:spLocks/>
            </p:cNvSpPr>
            <p:nvPr/>
          </p:nvSpPr>
          <p:spPr bwMode="auto">
            <a:xfrm>
              <a:off x="43" y="22"/>
              <a:ext cx="619" cy="155"/>
            </a:xfrm>
            <a:prstGeom prst="rect">
              <a:avLst/>
            </a:prstGeom>
            <a:noFill/>
            <a:ln w="12700">
              <a:solidFill>
                <a:srgbClr val="0033CC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24779" name="Rectangle 203"/>
            <p:cNvSpPr>
              <a:spLocks/>
            </p:cNvSpPr>
            <p:nvPr/>
          </p:nvSpPr>
          <p:spPr bwMode="auto">
            <a:xfrm>
              <a:off x="0" y="0"/>
              <a:ext cx="706" cy="200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 anchor="ctr">
              <a:spAutoFit/>
            </a:bodyPr>
            <a:lstStyle/>
            <a:p>
              <a:pPr marL="39688" algn="ctr"/>
              <a:r>
                <a:rPr lang="en-US" sz="1600">
                  <a:solidFill>
                    <a:schemeClr val="tx1"/>
                  </a:solidFill>
                  <a:cs typeface="Times New Roman" charset="0"/>
                </a:rPr>
                <a:t>(retval = ) 4</a:t>
              </a:r>
            </a:p>
          </p:txBody>
        </p:sp>
      </p:grpSp>
      <p:grpSp>
        <p:nvGrpSpPr>
          <p:cNvPr id="24780" name="Group 204"/>
          <p:cNvGrpSpPr>
            <a:grpSpLocks/>
          </p:cNvGrpSpPr>
          <p:nvPr/>
        </p:nvGrpSpPr>
        <p:grpSpPr bwMode="auto">
          <a:xfrm>
            <a:off x="7323138" y="6045200"/>
            <a:ext cx="1223962" cy="317500"/>
            <a:chOff x="0" y="0"/>
            <a:chExt cx="770" cy="200"/>
          </a:xfrm>
        </p:grpSpPr>
        <p:sp>
          <p:nvSpPr>
            <p:cNvPr id="24781" name="Rectangle 205"/>
            <p:cNvSpPr>
              <a:spLocks/>
            </p:cNvSpPr>
            <p:nvPr/>
          </p:nvSpPr>
          <p:spPr bwMode="auto">
            <a:xfrm>
              <a:off x="35" y="22"/>
              <a:ext cx="700" cy="155"/>
            </a:xfrm>
            <a:prstGeom prst="rect">
              <a:avLst/>
            </a:prstGeom>
            <a:noFill/>
            <a:ln w="12700">
              <a:solidFill>
                <a:srgbClr val="FF99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24782" name="Rectangle 206"/>
            <p:cNvSpPr>
              <a:spLocks/>
            </p:cNvSpPr>
            <p:nvPr/>
          </p:nvSpPr>
          <p:spPr bwMode="auto">
            <a:xfrm>
              <a:off x="0" y="0"/>
              <a:ext cx="770" cy="200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 anchor="ctr">
              <a:spAutoFit/>
            </a:bodyPr>
            <a:lstStyle/>
            <a:p>
              <a:pPr marL="39688" algn="ctr"/>
              <a:r>
                <a:rPr lang="en-US" sz="1600">
                  <a:solidFill>
                    <a:schemeClr val="tx1"/>
                  </a:solidFill>
                  <a:cs typeface="Times New Roman" charset="0"/>
                </a:rPr>
                <a:t>(retval = ) 32</a:t>
              </a:r>
            </a:p>
          </p:txBody>
        </p:sp>
      </p:grpSp>
      <p:sp>
        <p:nvSpPr>
          <p:cNvPr id="24783" name="AutoShape 207"/>
          <p:cNvSpPr>
            <a:spLocks/>
          </p:cNvSpPr>
          <p:nvPr/>
        </p:nvSpPr>
        <p:spPr bwMode="auto">
          <a:xfrm>
            <a:off x="1308100" y="5683250"/>
            <a:ext cx="992188" cy="3048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cubicBezTo>
                  <a:pt x="0" y="11929"/>
                  <a:pt x="3454" y="21600"/>
                  <a:pt x="7715" y="21600"/>
                </a:cubicBezTo>
                <a:lnTo>
                  <a:pt x="12123" y="21600"/>
                </a:lnTo>
                <a:cubicBezTo>
                  <a:pt x="15392" y="21600"/>
                  <a:pt x="18307" y="15830"/>
                  <a:pt x="19396" y="7201"/>
                </a:cubicBezTo>
                <a:lnTo>
                  <a:pt x="21600" y="7200"/>
                </a:lnTo>
                <a:lnTo>
                  <a:pt x="17633" y="0"/>
                </a:lnTo>
                <a:lnTo>
                  <a:pt x="12783" y="7200"/>
                </a:lnTo>
                <a:lnTo>
                  <a:pt x="14988" y="7201"/>
                </a:lnTo>
                <a:cubicBezTo>
                  <a:pt x="14166" y="13710"/>
                  <a:pt x="12282" y="18727"/>
                  <a:pt x="9919" y="20700"/>
                </a:cubicBezTo>
                <a:cubicBezTo>
                  <a:pt x="6649" y="17970"/>
                  <a:pt x="4408" y="9552"/>
                  <a:pt x="4408" y="0"/>
                </a:cubicBezTo>
                <a:close/>
                <a:moveTo>
                  <a:pt x="12123" y="21600"/>
                </a:moveTo>
                <a:cubicBezTo>
                  <a:pt x="11377" y="21600"/>
                  <a:pt x="10634" y="21297"/>
                  <a:pt x="9919" y="20700"/>
                </a:cubicBezTo>
              </a:path>
            </a:pathLst>
          </a:custGeom>
          <a:noFill/>
          <a:ln w="12700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24784" name="AutoShape 208"/>
          <p:cNvSpPr>
            <a:spLocks/>
          </p:cNvSpPr>
          <p:nvPr/>
        </p:nvSpPr>
        <p:spPr bwMode="auto">
          <a:xfrm>
            <a:off x="2562225" y="5678488"/>
            <a:ext cx="992188" cy="3048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cubicBezTo>
                  <a:pt x="0" y="11929"/>
                  <a:pt x="3454" y="21600"/>
                  <a:pt x="7715" y="21600"/>
                </a:cubicBezTo>
                <a:lnTo>
                  <a:pt x="12123" y="21600"/>
                </a:lnTo>
                <a:cubicBezTo>
                  <a:pt x="15392" y="21600"/>
                  <a:pt x="18307" y="15830"/>
                  <a:pt x="19396" y="7201"/>
                </a:cubicBezTo>
                <a:lnTo>
                  <a:pt x="21600" y="7200"/>
                </a:lnTo>
                <a:lnTo>
                  <a:pt x="17633" y="0"/>
                </a:lnTo>
                <a:lnTo>
                  <a:pt x="12783" y="7200"/>
                </a:lnTo>
                <a:lnTo>
                  <a:pt x="14988" y="7201"/>
                </a:lnTo>
                <a:cubicBezTo>
                  <a:pt x="14166" y="13710"/>
                  <a:pt x="12282" y="18727"/>
                  <a:pt x="9919" y="20700"/>
                </a:cubicBezTo>
                <a:cubicBezTo>
                  <a:pt x="6649" y="17970"/>
                  <a:pt x="4408" y="9552"/>
                  <a:pt x="4408" y="0"/>
                </a:cubicBezTo>
                <a:close/>
                <a:moveTo>
                  <a:pt x="12123" y="21600"/>
                </a:moveTo>
                <a:cubicBezTo>
                  <a:pt x="11377" y="21600"/>
                  <a:pt x="10634" y="21297"/>
                  <a:pt x="9919" y="20700"/>
                </a:cubicBezTo>
              </a:path>
            </a:pathLst>
          </a:custGeom>
          <a:noFill/>
          <a:ln w="12700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24785" name="AutoShape 209"/>
          <p:cNvSpPr>
            <a:spLocks/>
          </p:cNvSpPr>
          <p:nvPr/>
        </p:nvSpPr>
        <p:spPr bwMode="auto">
          <a:xfrm>
            <a:off x="5657850" y="5697538"/>
            <a:ext cx="992188" cy="3048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cubicBezTo>
                  <a:pt x="0" y="11929"/>
                  <a:pt x="3454" y="21600"/>
                  <a:pt x="7715" y="21600"/>
                </a:cubicBezTo>
                <a:lnTo>
                  <a:pt x="12123" y="21600"/>
                </a:lnTo>
                <a:cubicBezTo>
                  <a:pt x="15392" y="21600"/>
                  <a:pt x="18307" y="15830"/>
                  <a:pt x="19396" y="7201"/>
                </a:cubicBezTo>
                <a:lnTo>
                  <a:pt x="21600" y="7200"/>
                </a:lnTo>
                <a:lnTo>
                  <a:pt x="17633" y="0"/>
                </a:lnTo>
                <a:lnTo>
                  <a:pt x="12783" y="7200"/>
                </a:lnTo>
                <a:lnTo>
                  <a:pt x="14988" y="7201"/>
                </a:lnTo>
                <a:cubicBezTo>
                  <a:pt x="14166" y="13710"/>
                  <a:pt x="12282" y="18727"/>
                  <a:pt x="9919" y="20700"/>
                </a:cubicBezTo>
                <a:cubicBezTo>
                  <a:pt x="6649" y="17970"/>
                  <a:pt x="4408" y="9552"/>
                  <a:pt x="4408" y="0"/>
                </a:cubicBezTo>
                <a:close/>
                <a:moveTo>
                  <a:pt x="12123" y="21600"/>
                </a:moveTo>
                <a:cubicBezTo>
                  <a:pt x="11377" y="21600"/>
                  <a:pt x="10634" y="21297"/>
                  <a:pt x="9919" y="20700"/>
                </a:cubicBezTo>
              </a:path>
            </a:pathLst>
          </a:custGeom>
          <a:noFill/>
          <a:ln w="12700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24786" name="AutoShape 210"/>
          <p:cNvSpPr>
            <a:spLocks/>
          </p:cNvSpPr>
          <p:nvPr/>
        </p:nvSpPr>
        <p:spPr bwMode="auto">
          <a:xfrm>
            <a:off x="6946900" y="5697538"/>
            <a:ext cx="992188" cy="3048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cubicBezTo>
                  <a:pt x="0" y="11929"/>
                  <a:pt x="3454" y="21600"/>
                  <a:pt x="7715" y="21600"/>
                </a:cubicBezTo>
                <a:lnTo>
                  <a:pt x="12123" y="21600"/>
                </a:lnTo>
                <a:cubicBezTo>
                  <a:pt x="15392" y="21600"/>
                  <a:pt x="18307" y="15830"/>
                  <a:pt x="19396" y="7201"/>
                </a:cubicBezTo>
                <a:lnTo>
                  <a:pt x="21600" y="7200"/>
                </a:lnTo>
                <a:lnTo>
                  <a:pt x="17633" y="0"/>
                </a:lnTo>
                <a:lnTo>
                  <a:pt x="12783" y="7200"/>
                </a:lnTo>
                <a:lnTo>
                  <a:pt x="14988" y="7201"/>
                </a:lnTo>
                <a:cubicBezTo>
                  <a:pt x="14166" y="13710"/>
                  <a:pt x="12282" y="18727"/>
                  <a:pt x="9919" y="20700"/>
                </a:cubicBezTo>
                <a:cubicBezTo>
                  <a:pt x="6649" y="17970"/>
                  <a:pt x="4408" y="9552"/>
                  <a:pt x="4408" y="0"/>
                </a:cubicBezTo>
                <a:close/>
                <a:moveTo>
                  <a:pt x="12123" y="21600"/>
                </a:moveTo>
                <a:cubicBezTo>
                  <a:pt x="11377" y="21600"/>
                  <a:pt x="10634" y="21297"/>
                  <a:pt x="9919" y="20700"/>
                </a:cubicBezTo>
              </a:path>
            </a:pathLst>
          </a:custGeom>
          <a:noFill/>
          <a:ln w="12700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24787" name="AutoShape 211"/>
          <p:cNvSpPr>
            <a:spLocks/>
          </p:cNvSpPr>
          <p:nvPr/>
        </p:nvSpPr>
        <p:spPr bwMode="auto">
          <a:xfrm>
            <a:off x="8524875" y="5486400"/>
            <a:ext cx="255588" cy="7112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cubicBezTo>
                  <a:pt x="11929" y="0"/>
                  <a:pt x="21600" y="3454"/>
                  <a:pt x="21600" y="7715"/>
                </a:cubicBezTo>
                <a:lnTo>
                  <a:pt x="21600" y="12123"/>
                </a:lnTo>
                <a:cubicBezTo>
                  <a:pt x="21600" y="15392"/>
                  <a:pt x="15830" y="18307"/>
                  <a:pt x="7201" y="19396"/>
                </a:cubicBezTo>
                <a:lnTo>
                  <a:pt x="7200" y="21600"/>
                </a:lnTo>
                <a:lnTo>
                  <a:pt x="0" y="17633"/>
                </a:lnTo>
                <a:lnTo>
                  <a:pt x="7200" y="12783"/>
                </a:lnTo>
                <a:lnTo>
                  <a:pt x="7201" y="14988"/>
                </a:lnTo>
                <a:cubicBezTo>
                  <a:pt x="13710" y="14166"/>
                  <a:pt x="18727" y="12282"/>
                  <a:pt x="20700" y="9919"/>
                </a:cubicBezTo>
                <a:cubicBezTo>
                  <a:pt x="17970" y="6649"/>
                  <a:pt x="9552" y="4408"/>
                  <a:pt x="0" y="4408"/>
                </a:cubicBezTo>
                <a:close/>
                <a:moveTo>
                  <a:pt x="21600" y="12123"/>
                </a:moveTo>
                <a:cubicBezTo>
                  <a:pt x="21600" y="11377"/>
                  <a:pt x="21297" y="10634"/>
                  <a:pt x="20700" y="9919"/>
                </a:cubicBezTo>
              </a:path>
            </a:pathLst>
          </a:custGeom>
          <a:noFill/>
          <a:ln w="12700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fr-B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B7486EEE-CEC5-4AEA-9FA0-08BD86ED8DF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411163"/>
            <a:ext cx="7772400" cy="1076325"/>
          </a:xfrm>
          <a:ln/>
        </p:spPr>
        <p:txBody>
          <a:bodyPr rIns="132080"/>
          <a:lstStyle/>
          <a:p>
            <a:r>
              <a:rPr lang="en-US"/>
              <a:t>How Do We Keep Track?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B8D5EDB-C7D2-4E15-AD8E-B44246F73DE8}" type="slidenum">
              <a:rPr lang="en-US"/>
              <a:pPr/>
              <a:t>30</a:t>
            </a:fld>
            <a:endParaRPr lang="en-US"/>
          </a:p>
        </p:txBody>
      </p:sp>
      <p:sp>
        <p:nvSpPr>
          <p:cNvPr id="25602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1487488"/>
            <a:ext cx="3810000" cy="5370512"/>
          </a:xfrm>
          <a:ln/>
        </p:spPr>
        <p:txBody>
          <a:bodyPr rIns="132080"/>
          <a:lstStyle/>
          <a:p>
            <a:r>
              <a:rPr lang="en-US" sz="2000"/>
              <a:t>At any point in execution, many invocations of </a:t>
            </a:r>
            <a:r>
              <a:rPr lang="en-US" sz="2000" i="1"/>
              <a:t>power</a:t>
            </a:r>
            <a:r>
              <a:rPr lang="en-US" sz="2000"/>
              <a:t> may be in existence</a:t>
            </a:r>
          </a:p>
          <a:p>
            <a:pPr marL="728663" lvl="1"/>
            <a:r>
              <a:rPr lang="en-US" sz="1800"/>
              <a:t>Many stack frames (all for </a:t>
            </a:r>
            <a:r>
              <a:rPr lang="en-US" sz="1800" i="1"/>
              <a:t>power</a:t>
            </a:r>
            <a:r>
              <a:rPr lang="en-US" sz="1800"/>
              <a:t>) may be in Stack</a:t>
            </a:r>
          </a:p>
          <a:p>
            <a:pPr marL="728663" lvl="1"/>
            <a:r>
              <a:rPr lang="en-US" sz="1800"/>
              <a:t>Thus there may be several different versions of the variables </a:t>
            </a:r>
            <a:r>
              <a:rPr lang="en-US" sz="1800" i="1"/>
              <a:t>a</a:t>
            </a:r>
            <a:r>
              <a:rPr lang="en-US" sz="1800"/>
              <a:t> and </a:t>
            </a:r>
            <a:r>
              <a:rPr lang="en-US" sz="1800" i="1"/>
              <a:t>n</a:t>
            </a:r>
          </a:p>
          <a:p>
            <a:endParaRPr lang="en-US" sz="2000"/>
          </a:p>
          <a:p>
            <a:r>
              <a:rPr lang="en-US" sz="2000"/>
              <a:t>How does processor know which location is relevant at a given point in the computation?</a:t>
            </a:r>
          </a:p>
        </p:txBody>
      </p:sp>
      <p:sp>
        <p:nvSpPr>
          <p:cNvPr id="25603" name="Rectangle 3"/>
          <p:cNvSpPr>
            <a:spLocks/>
          </p:cNvSpPr>
          <p:nvPr/>
        </p:nvSpPr>
        <p:spPr bwMode="auto">
          <a:xfrm>
            <a:off x="4648200" y="1487488"/>
            <a:ext cx="3810000" cy="41783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200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Answer: </a:t>
            </a:r>
            <a:br>
              <a:rPr lang="en-US" sz="200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</a:br>
            <a:r>
              <a:rPr lang="en-US" sz="200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Frame Base Register</a:t>
            </a:r>
          </a:p>
          <a:p>
            <a:pPr marL="269875" indent="-230188"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When a method is invoked, a frame is created for that method invocation, and </a:t>
            </a:r>
            <a:r>
              <a:rPr lang="en-US" sz="180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FBR</a:t>
            </a:r>
            <a:r>
              <a:rPr lang="en-US" sz="180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 is set to point to that frame</a:t>
            </a:r>
          </a:p>
          <a:p>
            <a:pPr marL="269875" indent="-230188"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When the invocation returns, </a:t>
            </a:r>
            <a:r>
              <a:rPr lang="en-US" sz="180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FBR</a:t>
            </a:r>
            <a:r>
              <a:rPr lang="en-US" sz="180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 is restored to what it was before the invocation</a:t>
            </a:r>
          </a:p>
          <a:p>
            <a:pPr marL="269875" indent="-230188">
              <a:spcBef>
                <a:spcPts val="450"/>
              </a:spcBef>
              <a:buClr>
                <a:srgbClr val="0033CC"/>
              </a:buClr>
              <a:buSzPct val="100000"/>
              <a:buFont typeface="Wingdings" charset="2"/>
              <a:buChar char=""/>
            </a:pPr>
            <a:r>
              <a:rPr lang="en-US" sz="200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How does machine know what value to restore in the </a:t>
            </a:r>
            <a:r>
              <a:rPr lang="en-US" sz="200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FBR</a:t>
            </a:r>
            <a:r>
              <a:rPr lang="en-US" sz="2000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?</a:t>
            </a:r>
          </a:p>
          <a:p>
            <a:pPr marL="269875" indent="-230188">
              <a:spcBef>
                <a:spcPts val="413"/>
              </a:spcBef>
              <a:buClr>
                <a:srgbClr val="9900CC"/>
              </a:buClr>
              <a:buSzPct val="100000"/>
              <a:buFont typeface="Wingdings" charset="2"/>
              <a:buChar char="§"/>
            </a:pPr>
            <a:r>
              <a:rPr lang="en-US" sz="1800">
                <a:solidFill>
                  <a:srgbClr val="9900CC"/>
                </a:solidFill>
                <a:latin typeface="Arial" charset="0"/>
                <a:cs typeface="Arial" charset="0"/>
                <a:sym typeface="Arial" charset="0"/>
              </a:rPr>
              <a:t>This is part of the return info in the stack frame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34938"/>
            <a:ext cx="7772400" cy="1228725"/>
          </a:xfrm>
          <a:ln/>
        </p:spPr>
        <p:txBody>
          <a:bodyPr rIns="132080"/>
          <a:lstStyle/>
          <a:p>
            <a:r>
              <a:rPr lang="en-US"/>
              <a:t>FBR</a:t>
            </a:r>
          </a:p>
        </p:txBody>
      </p:sp>
      <p:sp>
        <p:nvSpPr>
          <p:cNvPr id="12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5BB2009-96E8-4DA2-BA17-030D7A27EAFF}" type="slidenum">
              <a:rPr lang="en-US"/>
              <a:pPr/>
              <a:t>31</a:t>
            </a:fld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811213" y="1552575"/>
            <a:ext cx="4384675" cy="2867025"/>
          </a:xfrm>
          <a:ln/>
        </p:spPr>
        <p:txBody>
          <a:bodyPr rIns="132080"/>
          <a:lstStyle/>
          <a:p>
            <a:r>
              <a:rPr lang="en-US" sz="2000" dirty="0"/>
              <a:t>Computational activity takes place only in the topmost (most recently pushed) stack frame</a:t>
            </a:r>
          </a:p>
        </p:txBody>
      </p:sp>
      <p:grpSp>
        <p:nvGrpSpPr>
          <p:cNvPr id="26627" name="Group 3"/>
          <p:cNvGrpSpPr>
            <a:grpSpLocks/>
          </p:cNvGrpSpPr>
          <p:nvPr/>
        </p:nvGrpSpPr>
        <p:grpSpPr bwMode="auto">
          <a:xfrm>
            <a:off x="1052513" y="4289425"/>
            <a:ext cx="982662" cy="1277938"/>
            <a:chOff x="0" y="0"/>
            <a:chExt cx="619" cy="805"/>
          </a:xfrm>
        </p:grpSpPr>
        <p:sp>
          <p:nvSpPr>
            <p:cNvPr id="26628" name="Rectangle 4"/>
            <p:cNvSpPr>
              <a:spLocks/>
            </p:cNvSpPr>
            <p:nvPr/>
          </p:nvSpPr>
          <p:spPr bwMode="auto">
            <a:xfrm>
              <a:off x="0" y="0"/>
              <a:ext cx="619" cy="805"/>
            </a:xfrm>
            <a:prstGeom prst="rect">
              <a:avLst/>
            </a:prstGeom>
            <a:noFill/>
            <a:ln w="38100">
              <a:solidFill>
                <a:srgbClr val="FF99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26629" name="Rectangle 5"/>
            <p:cNvSpPr>
              <a:spLocks/>
            </p:cNvSpPr>
            <p:nvPr/>
          </p:nvSpPr>
          <p:spPr bwMode="auto">
            <a:xfrm>
              <a:off x="0" y="0"/>
              <a:ext cx="619" cy="805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endParaRPr lang="fr-BE"/>
            </a:p>
          </p:txBody>
        </p:sp>
      </p:grpSp>
      <p:grpSp>
        <p:nvGrpSpPr>
          <p:cNvPr id="26630" name="Group 6"/>
          <p:cNvGrpSpPr>
            <a:grpSpLocks/>
          </p:cNvGrpSpPr>
          <p:nvPr/>
        </p:nvGrpSpPr>
        <p:grpSpPr bwMode="auto">
          <a:xfrm>
            <a:off x="1033463" y="5035550"/>
            <a:ext cx="1019175" cy="531813"/>
            <a:chOff x="0" y="0"/>
            <a:chExt cx="641" cy="335"/>
          </a:xfrm>
        </p:grpSpPr>
        <p:sp>
          <p:nvSpPr>
            <p:cNvPr id="26631" name="Rectangle 7"/>
            <p:cNvSpPr>
              <a:spLocks/>
            </p:cNvSpPr>
            <p:nvPr/>
          </p:nvSpPr>
          <p:spPr bwMode="auto">
            <a:xfrm>
              <a:off x="11" y="0"/>
              <a:ext cx="619" cy="335"/>
            </a:xfrm>
            <a:prstGeom prst="rect">
              <a:avLst/>
            </a:prstGeom>
            <a:noFill/>
            <a:ln w="12700">
              <a:solidFill>
                <a:srgbClr val="FF99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26632" name="Rectangle 8"/>
            <p:cNvSpPr>
              <a:spLocks/>
            </p:cNvSpPr>
            <p:nvPr/>
          </p:nvSpPr>
          <p:spPr bwMode="auto">
            <a:xfrm>
              <a:off x="0" y="67"/>
              <a:ext cx="641" cy="200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 anchor="ctr">
              <a:spAutoFit/>
            </a:bodyPr>
            <a:lstStyle/>
            <a:p>
              <a:pPr marL="39688" algn="ctr"/>
              <a:r>
                <a:rPr lang="en-US" sz="1600">
                  <a:solidFill>
                    <a:schemeClr val="tx1"/>
                  </a:solidFill>
                  <a:cs typeface="Times New Roman" charset="0"/>
                </a:rPr>
                <a:t>return info</a:t>
              </a:r>
            </a:p>
          </p:txBody>
        </p:sp>
      </p:grpSp>
      <p:grpSp>
        <p:nvGrpSpPr>
          <p:cNvPr id="26633" name="Group 9"/>
          <p:cNvGrpSpPr>
            <a:grpSpLocks/>
          </p:cNvGrpSpPr>
          <p:nvPr/>
        </p:nvGrpSpPr>
        <p:grpSpPr bwMode="auto">
          <a:xfrm>
            <a:off x="1052513" y="4743450"/>
            <a:ext cx="982662" cy="317500"/>
            <a:chOff x="0" y="0"/>
            <a:chExt cx="619" cy="200"/>
          </a:xfrm>
        </p:grpSpPr>
        <p:sp>
          <p:nvSpPr>
            <p:cNvPr id="26634" name="Rectangle 10"/>
            <p:cNvSpPr>
              <a:spLocks/>
            </p:cNvSpPr>
            <p:nvPr/>
          </p:nvSpPr>
          <p:spPr bwMode="auto">
            <a:xfrm>
              <a:off x="0" y="22"/>
              <a:ext cx="619" cy="155"/>
            </a:xfrm>
            <a:prstGeom prst="rect">
              <a:avLst/>
            </a:prstGeom>
            <a:noFill/>
            <a:ln w="12700">
              <a:solidFill>
                <a:srgbClr val="FF99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26635" name="Rectangle 11"/>
            <p:cNvSpPr>
              <a:spLocks/>
            </p:cNvSpPr>
            <p:nvPr/>
          </p:nvSpPr>
          <p:spPr bwMode="auto">
            <a:xfrm>
              <a:off x="73" y="0"/>
              <a:ext cx="472" cy="200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 anchor="ctr">
              <a:spAutoFit/>
            </a:bodyPr>
            <a:lstStyle/>
            <a:p>
              <a:pPr marL="39688" algn="ctr"/>
              <a:r>
                <a:rPr lang="en-US" sz="1600">
                  <a:solidFill>
                    <a:schemeClr val="tx1"/>
                  </a:solidFill>
                  <a:cs typeface="Times New Roman" charset="0"/>
                </a:rPr>
                <a:t>(a = ) 2</a:t>
              </a:r>
            </a:p>
          </p:txBody>
        </p:sp>
      </p:grpSp>
      <p:grpSp>
        <p:nvGrpSpPr>
          <p:cNvPr id="26636" name="Group 12"/>
          <p:cNvGrpSpPr>
            <a:grpSpLocks/>
          </p:cNvGrpSpPr>
          <p:nvPr/>
        </p:nvGrpSpPr>
        <p:grpSpPr bwMode="auto">
          <a:xfrm>
            <a:off x="1055688" y="4503738"/>
            <a:ext cx="982662" cy="317500"/>
            <a:chOff x="0" y="0"/>
            <a:chExt cx="619" cy="200"/>
          </a:xfrm>
        </p:grpSpPr>
        <p:sp>
          <p:nvSpPr>
            <p:cNvPr id="26637" name="Rectangle 13"/>
            <p:cNvSpPr>
              <a:spLocks/>
            </p:cNvSpPr>
            <p:nvPr/>
          </p:nvSpPr>
          <p:spPr bwMode="auto">
            <a:xfrm>
              <a:off x="0" y="22"/>
              <a:ext cx="619" cy="155"/>
            </a:xfrm>
            <a:prstGeom prst="rect">
              <a:avLst/>
            </a:prstGeom>
            <a:noFill/>
            <a:ln w="12700">
              <a:solidFill>
                <a:srgbClr val="FF99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26638" name="Rectangle 14"/>
            <p:cNvSpPr>
              <a:spLocks/>
            </p:cNvSpPr>
            <p:nvPr/>
          </p:nvSpPr>
          <p:spPr bwMode="auto">
            <a:xfrm>
              <a:off x="69" y="0"/>
              <a:ext cx="480" cy="200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 anchor="ctr">
              <a:spAutoFit/>
            </a:bodyPr>
            <a:lstStyle/>
            <a:p>
              <a:pPr marL="39688" algn="ctr"/>
              <a:r>
                <a:rPr lang="en-US" sz="1600">
                  <a:solidFill>
                    <a:schemeClr val="tx1"/>
                  </a:solidFill>
                  <a:cs typeface="Times New Roman" charset="0"/>
                </a:rPr>
                <a:t>(n = ) 5</a:t>
              </a:r>
            </a:p>
          </p:txBody>
        </p:sp>
      </p:grpSp>
      <p:grpSp>
        <p:nvGrpSpPr>
          <p:cNvPr id="26639" name="Group 15"/>
          <p:cNvGrpSpPr>
            <a:grpSpLocks/>
          </p:cNvGrpSpPr>
          <p:nvPr/>
        </p:nvGrpSpPr>
        <p:grpSpPr bwMode="auto">
          <a:xfrm>
            <a:off x="1042988" y="4256088"/>
            <a:ext cx="982662" cy="317500"/>
            <a:chOff x="0" y="0"/>
            <a:chExt cx="619" cy="200"/>
          </a:xfrm>
        </p:grpSpPr>
        <p:sp>
          <p:nvSpPr>
            <p:cNvPr id="26640" name="Rectangle 16"/>
            <p:cNvSpPr>
              <a:spLocks/>
            </p:cNvSpPr>
            <p:nvPr/>
          </p:nvSpPr>
          <p:spPr bwMode="auto">
            <a:xfrm>
              <a:off x="0" y="22"/>
              <a:ext cx="619" cy="155"/>
            </a:xfrm>
            <a:prstGeom prst="rect">
              <a:avLst/>
            </a:prstGeom>
            <a:noFill/>
            <a:ln w="12700">
              <a:solidFill>
                <a:srgbClr val="FF99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26641" name="Rectangle 17"/>
            <p:cNvSpPr>
              <a:spLocks/>
            </p:cNvSpPr>
            <p:nvPr/>
          </p:nvSpPr>
          <p:spPr bwMode="auto">
            <a:xfrm>
              <a:off x="40" y="0"/>
              <a:ext cx="538" cy="200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 anchor="ctr">
              <a:spAutoFit/>
            </a:bodyPr>
            <a:lstStyle/>
            <a:p>
              <a:pPr marL="39688" algn="ctr"/>
              <a:r>
                <a:rPr lang="en-US" sz="1600">
                  <a:solidFill>
                    <a:schemeClr val="tx1"/>
                  </a:solidFill>
                  <a:cs typeface="Times New Roman" charset="0"/>
                </a:rPr>
                <a:t>(hP = ) ?</a:t>
              </a:r>
            </a:p>
          </p:txBody>
        </p:sp>
      </p:grpSp>
      <p:grpSp>
        <p:nvGrpSpPr>
          <p:cNvPr id="26642" name="Group 18"/>
          <p:cNvGrpSpPr>
            <a:grpSpLocks/>
          </p:cNvGrpSpPr>
          <p:nvPr/>
        </p:nvGrpSpPr>
        <p:grpSpPr bwMode="auto">
          <a:xfrm>
            <a:off x="3821113" y="2903538"/>
            <a:ext cx="1020762" cy="2590800"/>
            <a:chOff x="0" y="0"/>
            <a:chExt cx="642" cy="1631"/>
          </a:xfrm>
        </p:grpSpPr>
        <p:grpSp>
          <p:nvGrpSpPr>
            <p:cNvPr id="26643" name="Group 19"/>
            <p:cNvGrpSpPr>
              <a:grpSpLocks/>
            </p:cNvGrpSpPr>
            <p:nvPr/>
          </p:nvGrpSpPr>
          <p:grpSpPr bwMode="auto">
            <a:xfrm>
              <a:off x="1" y="806"/>
              <a:ext cx="641" cy="825"/>
              <a:chOff x="0" y="0"/>
              <a:chExt cx="641" cy="825"/>
            </a:xfrm>
          </p:grpSpPr>
          <p:grpSp>
            <p:nvGrpSpPr>
              <p:cNvPr id="26644" name="Group 20"/>
              <p:cNvGrpSpPr>
                <a:grpSpLocks/>
              </p:cNvGrpSpPr>
              <p:nvPr/>
            </p:nvGrpSpPr>
            <p:grpSpPr bwMode="auto">
              <a:xfrm>
                <a:off x="11" y="20"/>
                <a:ext cx="619" cy="805"/>
                <a:chOff x="0" y="0"/>
                <a:chExt cx="618" cy="805"/>
              </a:xfrm>
            </p:grpSpPr>
            <p:sp>
              <p:nvSpPr>
                <p:cNvPr id="26645" name="Rectangle 21"/>
                <p:cNvSpPr>
                  <a:spLocks/>
                </p:cNvSpPr>
                <p:nvPr/>
              </p:nvSpPr>
              <p:spPr bwMode="auto">
                <a:xfrm>
                  <a:off x="0" y="0"/>
                  <a:ext cx="618" cy="805"/>
                </a:xfrm>
                <a:prstGeom prst="rect">
                  <a:avLst/>
                </a:prstGeom>
                <a:noFill/>
                <a:ln w="381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6646" name="Rectangle 22"/>
                <p:cNvSpPr>
                  <a:spLocks/>
                </p:cNvSpPr>
                <p:nvPr/>
              </p:nvSpPr>
              <p:spPr bwMode="auto">
                <a:xfrm>
                  <a:off x="0" y="0"/>
                  <a:ext cx="618" cy="805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endParaRPr lang="fr-BE"/>
                </a:p>
              </p:txBody>
            </p:sp>
          </p:grpSp>
          <p:grpSp>
            <p:nvGrpSpPr>
              <p:cNvPr id="26647" name="Group 23"/>
              <p:cNvGrpSpPr>
                <a:grpSpLocks/>
              </p:cNvGrpSpPr>
              <p:nvPr/>
            </p:nvGrpSpPr>
            <p:grpSpPr bwMode="auto">
              <a:xfrm>
                <a:off x="0" y="490"/>
                <a:ext cx="641" cy="335"/>
                <a:chOff x="0" y="0"/>
                <a:chExt cx="641" cy="335"/>
              </a:xfrm>
            </p:grpSpPr>
            <p:sp>
              <p:nvSpPr>
                <p:cNvPr id="26648" name="Rectangle 24"/>
                <p:cNvSpPr>
                  <a:spLocks/>
                </p:cNvSpPr>
                <p:nvPr/>
              </p:nvSpPr>
              <p:spPr bwMode="auto">
                <a:xfrm>
                  <a:off x="11" y="0"/>
                  <a:ext cx="619" cy="335"/>
                </a:xfrm>
                <a:prstGeom prst="rect">
                  <a:avLst/>
                </a:prstGeom>
                <a:noFill/>
                <a:ln w="127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6649" name="Rectangle 25"/>
                <p:cNvSpPr>
                  <a:spLocks/>
                </p:cNvSpPr>
                <p:nvPr/>
              </p:nvSpPr>
              <p:spPr bwMode="auto">
                <a:xfrm>
                  <a:off x="0" y="67"/>
                  <a:ext cx="641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return info</a:t>
                  </a:r>
                </a:p>
              </p:txBody>
            </p:sp>
          </p:grpSp>
          <p:grpSp>
            <p:nvGrpSpPr>
              <p:cNvPr id="26650" name="Group 26"/>
              <p:cNvGrpSpPr>
                <a:grpSpLocks/>
              </p:cNvGrpSpPr>
              <p:nvPr/>
            </p:nvGrpSpPr>
            <p:grpSpPr bwMode="auto">
              <a:xfrm>
                <a:off x="11" y="307"/>
                <a:ext cx="619" cy="200"/>
                <a:chOff x="0" y="0"/>
                <a:chExt cx="618" cy="200"/>
              </a:xfrm>
            </p:grpSpPr>
            <p:sp>
              <p:nvSpPr>
                <p:cNvPr id="26651" name="Rectangle 27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6652" name="Rectangle 28"/>
                <p:cNvSpPr>
                  <a:spLocks/>
                </p:cNvSpPr>
                <p:nvPr/>
              </p:nvSpPr>
              <p:spPr bwMode="auto">
                <a:xfrm>
                  <a:off x="73" y="0"/>
                  <a:ext cx="472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(a = ) 2</a:t>
                  </a:r>
                </a:p>
              </p:txBody>
            </p:sp>
          </p:grpSp>
          <p:grpSp>
            <p:nvGrpSpPr>
              <p:cNvPr id="26653" name="Group 29"/>
              <p:cNvGrpSpPr>
                <a:grpSpLocks/>
              </p:cNvGrpSpPr>
              <p:nvPr/>
            </p:nvGrpSpPr>
            <p:grpSpPr bwMode="auto">
              <a:xfrm>
                <a:off x="13" y="156"/>
                <a:ext cx="619" cy="200"/>
                <a:chOff x="0" y="0"/>
                <a:chExt cx="618" cy="200"/>
              </a:xfrm>
            </p:grpSpPr>
            <p:sp>
              <p:nvSpPr>
                <p:cNvPr id="26654" name="Rectangle 30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6655" name="Rectangle 31"/>
                <p:cNvSpPr>
                  <a:spLocks/>
                </p:cNvSpPr>
                <p:nvPr/>
              </p:nvSpPr>
              <p:spPr bwMode="auto">
                <a:xfrm>
                  <a:off x="69" y="0"/>
                  <a:ext cx="479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(n = ) 5</a:t>
                  </a:r>
                </a:p>
              </p:txBody>
            </p:sp>
          </p:grpSp>
          <p:grpSp>
            <p:nvGrpSpPr>
              <p:cNvPr id="26656" name="Group 32"/>
              <p:cNvGrpSpPr>
                <a:grpSpLocks/>
              </p:cNvGrpSpPr>
              <p:nvPr/>
            </p:nvGrpSpPr>
            <p:grpSpPr bwMode="auto">
              <a:xfrm>
                <a:off x="5" y="0"/>
                <a:ext cx="619" cy="200"/>
                <a:chOff x="0" y="0"/>
                <a:chExt cx="618" cy="200"/>
              </a:xfrm>
            </p:grpSpPr>
            <p:sp>
              <p:nvSpPr>
                <p:cNvPr id="26657" name="Rectangle 33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6658" name="Rectangle 34"/>
                <p:cNvSpPr>
                  <a:spLocks/>
                </p:cNvSpPr>
                <p:nvPr/>
              </p:nvSpPr>
              <p:spPr bwMode="auto">
                <a:xfrm>
                  <a:off x="40" y="0"/>
                  <a:ext cx="538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(hP = ) ?</a:t>
                  </a:r>
                </a:p>
              </p:txBody>
            </p:sp>
          </p:grpSp>
        </p:grpSp>
        <p:grpSp>
          <p:nvGrpSpPr>
            <p:cNvPr id="26659" name="Group 35"/>
            <p:cNvGrpSpPr>
              <a:grpSpLocks/>
            </p:cNvGrpSpPr>
            <p:nvPr/>
          </p:nvGrpSpPr>
          <p:grpSpPr bwMode="auto">
            <a:xfrm>
              <a:off x="0" y="0"/>
              <a:ext cx="641" cy="825"/>
              <a:chOff x="0" y="0"/>
              <a:chExt cx="641" cy="825"/>
            </a:xfrm>
          </p:grpSpPr>
          <p:grpSp>
            <p:nvGrpSpPr>
              <p:cNvPr id="26660" name="Group 36"/>
              <p:cNvGrpSpPr>
                <a:grpSpLocks/>
              </p:cNvGrpSpPr>
              <p:nvPr/>
            </p:nvGrpSpPr>
            <p:grpSpPr bwMode="auto">
              <a:xfrm>
                <a:off x="11" y="20"/>
                <a:ext cx="619" cy="805"/>
                <a:chOff x="0" y="0"/>
                <a:chExt cx="618" cy="805"/>
              </a:xfrm>
            </p:grpSpPr>
            <p:sp>
              <p:nvSpPr>
                <p:cNvPr id="26661" name="Rectangle 37"/>
                <p:cNvSpPr>
                  <a:spLocks/>
                </p:cNvSpPr>
                <p:nvPr/>
              </p:nvSpPr>
              <p:spPr bwMode="auto">
                <a:xfrm>
                  <a:off x="0" y="0"/>
                  <a:ext cx="618" cy="805"/>
                </a:xfrm>
                <a:prstGeom prst="rect">
                  <a:avLst/>
                </a:prstGeom>
                <a:noFill/>
                <a:ln w="38100">
                  <a:solidFill>
                    <a:srgbClr val="0033CC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6662" name="Rectangle 38"/>
                <p:cNvSpPr>
                  <a:spLocks/>
                </p:cNvSpPr>
                <p:nvPr/>
              </p:nvSpPr>
              <p:spPr bwMode="auto">
                <a:xfrm>
                  <a:off x="0" y="0"/>
                  <a:ext cx="618" cy="805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endParaRPr lang="fr-BE"/>
                </a:p>
              </p:txBody>
            </p:sp>
          </p:grpSp>
          <p:grpSp>
            <p:nvGrpSpPr>
              <p:cNvPr id="26663" name="Group 39"/>
              <p:cNvGrpSpPr>
                <a:grpSpLocks/>
              </p:cNvGrpSpPr>
              <p:nvPr/>
            </p:nvGrpSpPr>
            <p:grpSpPr bwMode="auto">
              <a:xfrm>
                <a:off x="0" y="490"/>
                <a:ext cx="641" cy="335"/>
                <a:chOff x="0" y="0"/>
                <a:chExt cx="641" cy="335"/>
              </a:xfrm>
            </p:grpSpPr>
            <p:sp>
              <p:nvSpPr>
                <p:cNvPr id="26664" name="Rectangle 40"/>
                <p:cNvSpPr>
                  <a:spLocks/>
                </p:cNvSpPr>
                <p:nvPr/>
              </p:nvSpPr>
              <p:spPr bwMode="auto">
                <a:xfrm>
                  <a:off x="11" y="0"/>
                  <a:ext cx="619" cy="335"/>
                </a:xfrm>
                <a:prstGeom prst="rect">
                  <a:avLst/>
                </a:prstGeom>
                <a:noFill/>
                <a:ln w="12700">
                  <a:solidFill>
                    <a:srgbClr val="0033CC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6665" name="Rectangle 41"/>
                <p:cNvSpPr>
                  <a:spLocks/>
                </p:cNvSpPr>
                <p:nvPr/>
              </p:nvSpPr>
              <p:spPr bwMode="auto">
                <a:xfrm>
                  <a:off x="0" y="67"/>
                  <a:ext cx="641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return info</a:t>
                  </a:r>
                </a:p>
              </p:txBody>
            </p:sp>
          </p:grpSp>
          <p:grpSp>
            <p:nvGrpSpPr>
              <p:cNvPr id="26666" name="Group 42"/>
              <p:cNvGrpSpPr>
                <a:grpSpLocks/>
              </p:cNvGrpSpPr>
              <p:nvPr/>
            </p:nvGrpSpPr>
            <p:grpSpPr bwMode="auto">
              <a:xfrm>
                <a:off x="11" y="307"/>
                <a:ext cx="619" cy="200"/>
                <a:chOff x="0" y="0"/>
                <a:chExt cx="618" cy="200"/>
              </a:xfrm>
            </p:grpSpPr>
            <p:sp>
              <p:nvSpPr>
                <p:cNvPr id="26667" name="Rectangle 43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0033CC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6668" name="Rectangle 44"/>
                <p:cNvSpPr>
                  <a:spLocks/>
                </p:cNvSpPr>
                <p:nvPr/>
              </p:nvSpPr>
              <p:spPr bwMode="auto">
                <a:xfrm>
                  <a:off x="73" y="0"/>
                  <a:ext cx="472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(a = ) 2</a:t>
                  </a:r>
                </a:p>
              </p:txBody>
            </p:sp>
          </p:grpSp>
          <p:grpSp>
            <p:nvGrpSpPr>
              <p:cNvPr id="26669" name="Group 45"/>
              <p:cNvGrpSpPr>
                <a:grpSpLocks/>
              </p:cNvGrpSpPr>
              <p:nvPr/>
            </p:nvGrpSpPr>
            <p:grpSpPr bwMode="auto">
              <a:xfrm>
                <a:off x="13" y="156"/>
                <a:ext cx="619" cy="200"/>
                <a:chOff x="0" y="0"/>
                <a:chExt cx="618" cy="200"/>
              </a:xfrm>
            </p:grpSpPr>
            <p:sp>
              <p:nvSpPr>
                <p:cNvPr id="26670" name="Rectangle 46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0033CC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6671" name="Rectangle 47"/>
                <p:cNvSpPr>
                  <a:spLocks/>
                </p:cNvSpPr>
                <p:nvPr/>
              </p:nvSpPr>
              <p:spPr bwMode="auto">
                <a:xfrm>
                  <a:off x="69" y="0"/>
                  <a:ext cx="479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(n = ) 2</a:t>
                  </a:r>
                </a:p>
              </p:txBody>
            </p:sp>
          </p:grpSp>
          <p:grpSp>
            <p:nvGrpSpPr>
              <p:cNvPr id="26672" name="Group 48"/>
              <p:cNvGrpSpPr>
                <a:grpSpLocks/>
              </p:cNvGrpSpPr>
              <p:nvPr/>
            </p:nvGrpSpPr>
            <p:grpSpPr bwMode="auto">
              <a:xfrm>
                <a:off x="5" y="0"/>
                <a:ext cx="619" cy="200"/>
                <a:chOff x="0" y="0"/>
                <a:chExt cx="618" cy="200"/>
              </a:xfrm>
            </p:grpSpPr>
            <p:sp>
              <p:nvSpPr>
                <p:cNvPr id="26673" name="Rectangle 49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0033CC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6674" name="Rectangle 50"/>
                <p:cNvSpPr>
                  <a:spLocks/>
                </p:cNvSpPr>
                <p:nvPr/>
              </p:nvSpPr>
              <p:spPr bwMode="auto">
                <a:xfrm>
                  <a:off x="40" y="0"/>
                  <a:ext cx="538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(hP = ) ?</a:t>
                  </a:r>
                </a:p>
              </p:txBody>
            </p:sp>
          </p:grpSp>
        </p:grpSp>
      </p:grpSp>
      <p:grpSp>
        <p:nvGrpSpPr>
          <p:cNvPr id="26675" name="Group 51"/>
          <p:cNvGrpSpPr>
            <a:grpSpLocks/>
          </p:cNvGrpSpPr>
          <p:nvPr/>
        </p:nvGrpSpPr>
        <p:grpSpPr bwMode="auto">
          <a:xfrm>
            <a:off x="6592888" y="1646238"/>
            <a:ext cx="1023937" cy="3863975"/>
            <a:chOff x="0" y="0"/>
            <a:chExt cx="644" cy="2433"/>
          </a:xfrm>
        </p:grpSpPr>
        <p:grpSp>
          <p:nvGrpSpPr>
            <p:cNvPr id="26676" name="Group 52"/>
            <p:cNvGrpSpPr>
              <a:grpSpLocks/>
            </p:cNvGrpSpPr>
            <p:nvPr/>
          </p:nvGrpSpPr>
          <p:grpSpPr bwMode="auto">
            <a:xfrm>
              <a:off x="3" y="1608"/>
              <a:ext cx="641" cy="825"/>
              <a:chOff x="0" y="0"/>
              <a:chExt cx="641" cy="825"/>
            </a:xfrm>
          </p:grpSpPr>
          <p:grpSp>
            <p:nvGrpSpPr>
              <p:cNvPr id="26677" name="Group 53"/>
              <p:cNvGrpSpPr>
                <a:grpSpLocks/>
              </p:cNvGrpSpPr>
              <p:nvPr/>
            </p:nvGrpSpPr>
            <p:grpSpPr bwMode="auto">
              <a:xfrm>
                <a:off x="11" y="20"/>
                <a:ext cx="619" cy="805"/>
                <a:chOff x="0" y="0"/>
                <a:chExt cx="618" cy="805"/>
              </a:xfrm>
            </p:grpSpPr>
            <p:sp>
              <p:nvSpPr>
                <p:cNvPr id="26678" name="Rectangle 54"/>
                <p:cNvSpPr>
                  <a:spLocks/>
                </p:cNvSpPr>
                <p:nvPr/>
              </p:nvSpPr>
              <p:spPr bwMode="auto">
                <a:xfrm>
                  <a:off x="0" y="0"/>
                  <a:ext cx="618" cy="805"/>
                </a:xfrm>
                <a:prstGeom prst="rect">
                  <a:avLst/>
                </a:prstGeom>
                <a:noFill/>
                <a:ln w="381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6679" name="Rectangle 55"/>
                <p:cNvSpPr>
                  <a:spLocks/>
                </p:cNvSpPr>
                <p:nvPr/>
              </p:nvSpPr>
              <p:spPr bwMode="auto">
                <a:xfrm>
                  <a:off x="0" y="0"/>
                  <a:ext cx="618" cy="805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endParaRPr lang="fr-BE"/>
                </a:p>
              </p:txBody>
            </p:sp>
          </p:grpSp>
          <p:grpSp>
            <p:nvGrpSpPr>
              <p:cNvPr id="26680" name="Group 56"/>
              <p:cNvGrpSpPr>
                <a:grpSpLocks/>
              </p:cNvGrpSpPr>
              <p:nvPr/>
            </p:nvGrpSpPr>
            <p:grpSpPr bwMode="auto">
              <a:xfrm>
                <a:off x="0" y="490"/>
                <a:ext cx="641" cy="335"/>
                <a:chOff x="0" y="0"/>
                <a:chExt cx="641" cy="335"/>
              </a:xfrm>
            </p:grpSpPr>
            <p:sp>
              <p:nvSpPr>
                <p:cNvPr id="26681" name="Rectangle 57"/>
                <p:cNvSpPr>
                  <a:spLocks/>
                </p:cNvSpPr>
                <p:nvPr/>
              </p:nvSpPr>
              <p:spPr bwMode="auto">
                <a:xfrm>
                  <a:off x="11" y="0"/>
                  <a:ext cx="619" cy="335"/>
                </a:xfrm>
                <a:prstGeom prst="rect">
                  <a:avLst/>
                </a:prstGeom>
                <a:noFill/>
                <a:ln w="127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6682" name="Rectangle 58"/>
                <p:cNvSpPr>
                  <a:spLocks/>
                </p:cNvSpPr>
                <p:nvPr/>
              </p:nvSpPr>
              <p:spPr bwMode="auto">
                <a:xfrm>
                  <a:off x="0" y="67"/>
                  <a:ext cx="641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return info</a:t>
                  </a:r>
                </a:p>
              </p:txBody>
            </p:sp>
          </p:grpSp>
          <p:grpSp>
            <p:nvGrpSpPr>
              <p:cNvPr id="26683" name="Group 59"/>
              <p:cNvGrpSpPr>
                <a:grpSpLocks/>
              </p:cNvGrpSpPr>
              <p:nvPr/>
            </p:nvGrpSpPr>
            <p:grpSpPr bwMode="auto">
              <a:xfrm>
                <a:off x="11" y="307"/>
                <a:ext cx="619" cy="200"/>
                <a:chOff x="0" y="0"/>
                <a:chExt cx="618" cy="200"/>
              </a:xfrm>
            </p:grpSpPr>
            <p:sp>
              <p:nvSpPr>
                <p:cNvPr id="26684" name="Rectangle 60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6685" name="Rectangle 61"/>
                <p:cNvSpPr>
                  <a:spLocks/>
                </p:cNvSpPr>
                <p:nvPr/>
              </p:nvSpPr>
              <p:spPr bwMode="auto">
                <a:xfrm>
                  <a:off x="73" y="0"/>
                  <a:ext cx="472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(a = ) 2</a:t>
                  </a:r>
                </a:p>
              </p:txBody>
            </p:sp>
          </p:grpSp>
          <p:grpSp>
            <p:nvGrpSpPr>
              <p:cNvPr id="26686" name="Group 62"/>
              <p:cNvGrpSpPr>
                <a:grpSpLocks/>
              </p:cNvGrpSpPr>
              <p:nvPr/>
            </p:nvGrpSpPr>
            <p:grpSpPr bwMode="auto">
              <a:xfrm>
                <a:off x="13" y="156"/>
                <a:ext cx="619" cy="200"/>
                <a:chOff x="0" y="0"/>
                <a:chExt cx="618" cy="200"/>
              </a:xfrm>
            </p:grpSpPr>
            <p:sp>
              <p:nvSpPr>
                <p:cNvPr id="26687" name="Rectangle 63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6688" name="Rectangle 64"/>
                <p:cNvSpPr>
                  <a:spLocks/>
                </p:cNvSpPr>
                <p:nvPr/>
              </p:nvSpPr>
              <p:spPr bwMode="auto">
                <a:xfrm>
                  <a:off x="69" y="0"/>
                  <a:ext cx="479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(n = ) 5</a:t>
                  </a:r>
                </a:p>
              </p:txBody>
            </p:sp>
          </p:grpSp>
          <p:grpSp>
            <p:nvGrpSpPr>
              <p:cNvPr id="26689" name="Group 65"/>
              <p:cNvGrpSpPr>
                <a:grpSpLocks/>
              </p:cNvGrpSpPr>
              <p:nvPr/>
            </p:nvGrpSpPr>
            <p:grpSpPr bwMode="auto">
              <a:xfrm>
                <a:off x="5" y="0"/>
                <a:ext cx="619" cy="200"/>
                <a:chOff x="0" y="0"/>
                <a:chExt cx="618" cy="200"/>
              </a:xfrm>
            </p:grpSpPr>
            <p:sp>
              <p:nvSpPr>
                <p:cNvPr id="26690" name="Rectangle 66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FF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6691" name="Rectangle 67"/>
                <p:cNvSpPr>
                  <a:spLocks/>
                </p:cNvSpPr>
                <p:nvPr/>
              </p:nvSpPr>
              <p:spPr bwMode="auto">
                <a:xfrm>
                  <a:off x="40" y="0"/>
                  <a:ext cx="538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(hP = ) ?</a:t>
                  </a:r>
                </a:p>
              </p:txBody>
            </p:sp>
          </p:grpSp>
        </p:grpSp>
        <p:grpSp>
          <p:nvGrpSpPr>
            <p:cNvPr id="26692" name="Group 68"/>
            <p:cNvGrpSpPr>
              <a:grpSpLocks/>
            </p:cNvGrpSpPr>
            <p:nvPr/>
          </p:nvGrpSpPr>
          <p:grpSpPr bwMode="auto">
            <a:xfrm>
              <a:off x="2" y="802"/>
              <a:ext cx="641" cy="825"/>
              <a:chOff x="0" y="0"/>
              <a:chExt cx="641" cy="825"/>
            </a:xfrm>
          </p:grpSpPr>
          <p:grpSp>
            <p:nvGrpSpPr>
              <p:cNvPr id="26693" name="Group 69"/>
              <p:cNvGrpSpPr>
                <a:grpSpLocks/>
              </p:cNvGrpSpPr>
              <p:nvPr/>
            </p:nvGrpSpPr>
            <p:grpSpPr bwMode="auto">
              <a:xfrm>
                <a:off x="11" y="20"/>
                <a:ext cx="619" cy="805"/>
                <a:chOff x="0" y="0"/>
                <a:chExt cx="618" cy="805"/>
              </a:xfrm>
            </p:grpSpPr>
            <p:sp>
              <p:nvSpPr>
                <p:cNvPr id="26694" name="Rectangle 70"/>
                <p:cNvSpPr>
                  <a:spLocks/>
                </p:cNvSpPr>
                <p:nvPr/>
              </p:nvSpPr>
              <p:spPr bwMode="auto">
                <a:xfrm>
                  <a:off x="0" y="0"/>
                  <a:ext cx="618" cy="805"/>
                </a:xfrm>
                <a:prstGeom prst="rect">
                  <a:avLst/>
                </a:prstGeom>
                <a:noFill/>
                <a:ln w="38100">
                  <a:solidFill>
                    <a:srgbClr val="0033CC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6695" name="Rectangle 71"/>
                <p:cNvSpPr>
                  <a:spLocks/>
                </p:cNvSpPr>
                <p:nvPr/>
              </p:nvSpPr>
              <p:spPr bwMode="auto">
                <a:xfrm>
                  <a:off x="0" y="0"/>
                  <a:ext cx="618" cy="805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endParaRPr lang="fr-BE"/>
                </a:p>
              </p:txBody>
            </p:sp>
          </p:grpSp>
          <p:grpSp>
            <p:nvGrpSpPr>
              <p:cNvPr id="26696" name="Group 72"/>
              <p:cNvGrpSpPr>
                <a:grpSpLocks/>
              </p:cNvGrpSpPr>
              <p:nvPr/>
            </p:nvGrpSpPr>
            <p:grpSpPr bwMode="auto">
              <a:xfrm>
                <a:off x="0" y="490"/>
                <a:ext cx="641" cy="335"/>
                <a:chOff x="0" y="0"/>
                <a:chExt cx="641" cy="335"/>
              </a:xfrm>
            </p:grpSpPr>
            <p:sp>
              <p:nvSpPr>
                <p:cNvPr id="26697" name="Rectangle 73"/>
                <p:cNvSpPr>
                  <a:spLocks/>
                </p:cNvSpPr>
                <p:nvPr/>
              </p:nvSpPr>
              <p:spPr bwMode="auto">
                <a:xfrm>
                  <a:off x="11" y="0"/>
                  <a:ext cx="619" cy="335"/>
                </a:xfrm>
                <a:prstGeom prst="rect">
                  <a:avLst/>
                </a:prstGeom>
                <a:noFill/>
                <a:ln w="12700">
                  <a:solidFill>
                    <a:srgbClr val="0033CC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6698" name="Rectangle 74"/>
                <p:cNvSpPr>
                  <a:spLocks/>
                </p:cNvSpPr>
                <p:nvPr/>
              </p:nvSpPr>
              <p:spPr bwMode="auto">
                <a:xfrm>
                  <a:off x="0" y="67"/>
                  <a:ext cx="641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return info</a:t>
                  </a:r>
                </a:p>
              </p:txBody>
            </p:sp>
          </p:grpSp>
          <p:grpSp>
            <p:nvGrpSpPr>
              <p:cNvPr id="26699" name="Group 75"/>
              <p:cNvGrpSpPr>
                <a:grpSpLocks/>
              </p:cNvGrpSpPr>
              <p:nvPr/>
            </p:nvGrpSpPr>
            <p:grpSpPr bwMode="auto">
              <a:xfrm>
                <a:off x="11" y="307"/>
                <a:ext cx="619" cy="200"/>
                <a:chOff x="0" y="0"/>
                <a:chExt cx="618" cy="200"/>
              </a:xfrm>
            </p:grpSpPr>
            <p:sp>
              <p:nvSpPr>
                <p:cNvPr id="26700" name="Rectangle 76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0033CC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6701" name="Rectangle 77"/>
                <p:cNvSpPr>
                  <a:spLocks/>
                </p:cNvSpPr>
                <p:nvPr/>
              </p:nvSpPr>
              <p:spPr bwMode="auto">
                <a:xfrm>
                  <a:off x="73" y="0"/>
                  <a:ext cx="472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(a = ) 2</a:t>
                  </a:r>
                </a:p>
              </p:txBody>
            </p:sp>
          </p:grpSp>
          <p:grpSp>
            <p:nvGrpSpPr>
              <p:cNvPr id="26702" name="Group 78"/>
              <p:cNvGrpSpPr>
                <a:grpSpLocks/>
              </p:cNvGrpSpPr>
              <p:nvPr/>
            </p:nvGrpSpPr>
            <p:grpSpPr bwMode="auto">
              <a:xfrm>
                <a:off x="13" y="156"/>
                <a:ext cx="619" cy="200"/>
                <a:chOff x="0" y="0"/>
                <a:chExt cx="618" cy="200"/>
              </a:xfrm>
            </p:grpSpPr>
            <p:sp>
              <p:nvSpPr>
                <p:cNvPr id="26703" name="Rectangle 79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0033CC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6704" name="Rectangle 80"/>
                <p:cNvSpPr>
                  <a:spLocks/>
                </p:cNvSpPr>
                <p:nvPr/>
              </p:nvSpPr>
              <p:spPr bwMode="auto">
                <a:xfrm>
                  <a:off x="69" y="0"/>
                  <a:ext cx="479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(n = ) 2</a:t>
                  </a:r>
                </a:p>
              </p:txBody>
            </p:sp>
          </p:grpSp>
          <p:grpSp>
            <p:nvGrpSpPr>
              <p:cNvPr id="26705" name="Group 81"/>
              <p:cNvGrpSpPr>
                <a:grpSpLocks/>
              </p:cNvGrpSpPr>
              <p:nvPr/>
            </p:nvGrpSpPr>
            <p:grpSpPr bwMode="auto">
              <a:xfrm>
                <a:off x="5" y="0"/>
                <a:ext cx="619" cy="200"/>
                <a:chOff x="0" y="0"/>
                <a:chExt cx="618" cy="200"/>
              </a:xfrm>
            </p:grpSpPr>
            <p:sp>
              <p:nvSpPr>
                <p:cNvPr id="26706" name="Rectangle 82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0033CC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6707" name="Rectangle 83"/>
                <p:cNvSpPr>
                  <a:spLocks/>
                </p:cNvSpPr>
                <p:nvPr/>
              </p:nvSpPr>
              <p:spPr bwMode="auto">
                <a:xfrm>
                  <a:off x="40" y="0"/>
                  <a:ext cx="538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(hP = ) ?</a:t>
                  </a:r>
                </a:p>
              </p:txBody>
            </p:sp>
          </p:grpSp>
        </p:grpSp>
        <p:grpSp>
          <p:nvGrpSpPr>
            <p:cNvPr id="26708" name="Group 84"/>
            <p:cNvGrpSpPr>
              <a:grpSpLocks/>
            </p:cNvGrpSpPr>
            <p:nvPr/>
          </p:nvGrpSpPr>
          <p:grpSpPr bwMode="auto">
            <a:xfrm>
              <a:off x="0" y="0"/>
              <a:ext cx="641" cy="825"/>
              <a:chOff x="0" y="0"/>
              <a:chExt cx="641" cy="825"/>
            </a:xfrm>
          </p:grpSpPr>
          <p:grpSp>
            <p:nvGrpSpPr>
              <p:cNvPr id="26709" name="Group 85"/>
              <p:cNvGrpSpPr>
                <a:grpSpLocks/>
              </p:cNvGrpSpPr>
              <p:nvPr/>
            </p:nvGrpSpPr>
            <p:grpSpPr bwMode="auto">
              <a:xfrm>
                <a:off x="11" y="20"/>
                <a:ext cx="619" cy="805"/>
                <a:chOff x="0" y="0"/>
                <a:chExt cx="618" cy="805"/>
              </a:xfrm>
            </p:grpSpPr>
            <p:sp>
              <p:nvSpPr>
                <p:cNvPr id="26710" name="Rectangle 86"/>
                <p:cNvSpPr>
                  <a:spLocks/>
                </p:cNvSpPr>
                <p:nvPr/>
              </p:nvSpPr>
              <p:spPr bwMode="auto">
                <a:xfrm>
                  <a:off x="0" y="0"/>
                  <a:ext cx="618" cy="805"/>
                </a:xfrm>
                <a:prstGeom prst="rect">
                  <a:avLst/>
                </a:prstGeom>
                <a:noFill/>
                <a:ln w="38100">
                  <a:solidFill>
                    <a:srgbClr val="00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6711" name="Rectangle 87"/>
                <p:cNvSpPr>
                  <a:spLocks/>
                </p:cNvSpPr>
                <p:nvPr/>
              </p:nvSpPr>
              <p:spPr bwMode="auto">
                <a:xfrm>
                  <a:off x="0" y="0"/>
                  <a:ext cx="618" cy="805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endParaRPr lang="fr-BE"/>
                </a:p>
              </p:txBody>
            </p:sp>
          </p:grpSp>
          <p:grpSp>
            <p:nvGrpSpPr>
              <p:cNvPr id="26712" name="Group 88"/>
              <p:cNvGrpSpPr>
                <a:grpSpLocks/>
              </p:cNvGrpSpPr>
              <p:nvPr/>
            </p:nvGrpSpPr>
            <p:grpSpPr bwMode="auto">
              <a:xfrm>
                <a:off x="0" y="490"/>
                <a:ext cx="641" cy="335"/>
                <a:chOff x="0" y="0"/>
                <a:chExt cx="641" cy="335"/>
              </a:xfrm>
            </p:grpSpPr>
            <p:sp>
              <p:nvSpPr>
                <p:cNvPr id="26713" name="Rectangle 89"/>
                <p:cNvSpPr>
                  <a:spLocks/>
                </p:cNvSpPr>
                <p:nvPr/>
              </p:nvSpPr>
              <p:spPr bwMode="auto">
                <a:xfrm>
                  <a:off x="11" y="0"/>
                  <a:ext cx="619" cy="335"/>
                </a:xfrm>
                <a:prstGeom prst="rect">
                  <a:avLst/>
                </a:prstGeom>
                <a:noFill/>
                <a:ln w="12700">
                  <a:solidFill>
                    <a:srgbClr val="00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6714" name="Rectangle 90"/>
                <p:cNvSpPr>
                  <a:spLocks/>
                </p:cNvSpPr>
                <p:nvPr/>
              </p:nvSpPr>
              <p:spPr bwMode="auto">
                <a:xfrm>
                  <a:off x="0" y="67"/>
                  <a:ext cx="641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return info</a:t>
                  </a:r>
                </a:p>
              </p:txBody>
            </p:sp>
          </p:grpSp>
          <p:grpSp>
            <p:nvGrpSpPr>
              <p:cNvPr id="26715" name="Group 91"/>
              <p:cNvGrpSpPr>
                <a:grpSpLocks/>
              </p:cNvGrpSpPr>
              <p:nvPr/>
            </p:nvGrpSpPr>
            <p:grpSpPr bwMode="auto">
              <a:xfrm>
                <a:off x="11" y="307"/>
                <a:ext cx="619" cy="200"/>
                <a:chOff x="0" y="0"/>
                <a:chExt cx="618" cy="200"/>
              </a:xfrm>
            </p:grpSpPr>
            <p:sp>
              <p:nvSpPr>
                <p:cNvPr id="26716" name="Rectangle 92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00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6717" name="Rectangle 93"/>
                <p:cNvSpPr>
                  <a:spLocks/>
                </p:cNvSpPr>
                <p:nvPr/>
              </p:nvSpPr>
              <p:spPr bwMode="auto">
                <a:xfrm>
                  <a:off x="73" y="0"/>
                  <a:ext cx="472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(a = ) 2</a:t>
                  </a:r>
                </a:p>
              </p:txBody>
            </p:sp>
          </p:grpSp>
          <p:grpSp>
            <p:nvGrpSpPr>
              <p:cNvPr id="26718" name="Group 94"/>
              <p:cNvGrpSpPr>
                <a:grpSpLocks/>
              </p:cNvGrpSpPr>
              <p:nvPr/>
            </p:nvGrpSpPr>
            <p:grpSpPr bwMode="auto">
              <a:xfrm>
                <a:off x="13" y="156"/>
                <a:ext cx="619" cy="200"/>
                <a:chOff x="0" y="0"/>
                <a:chExt cx="618" cy="200"/>
              </a:xfrm>
            </p:grpSpPr>
            <p:sp>
              <p:nvSpPr>
                <p:cNvPr id="26719" name="Rectangle 95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00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6720" name="Rectangle 96"/>
                <p:cNvSpPr>
                  <a:spLocks/>
                </p:cNvSpPr>
                <p:nvPr/>
              </p:nvSpPr>
              <p:spPr bwMode="auto">
                <a:xfrm>
                  <a:off x="69" y="0"/>
                  <a:ext cx="479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(n = ) 1</a:t>
                  </a:r>
                </a:p>
              </p:txBody>
            </p:sp>
          </p:grpSp>
          <p:grpSp>
            <p:nvGrpSpPr>
              <p:cNvPr id="26721" name="Group 97"/>
              <p:cNvGrpSpPr>
                <a:grpSpLocks/>
              </p:cNvGrpSpPr>
              <p:nvPr/>
            </p:nvGrpSpPr>
            <p:grpSpPr bwMode="auto">
              <a:xfrm>
                <a:off x="5" y="0"/>
                <a:ext cx="619" cy="200"/>
                <a:chOff x="0" y="0"/>
                <a:chExt cx="618" cy="200"/>
              </a:xfrm>
            </p:grpSpPr>
            <p:sp>
              <p:nvSpPr>
                <p:cNvPr id="26722" name="Rectangle 98"/>
                <p:cNvSpPr>
                  <a:spLocks/>
                </p:cNvSpPr>
                <p:nvPr/>
              </p:nvSpPr>
              <p:spPr bwMode="auto">
                <a:xfrm>
                  <a:off x="0" y="22"/>
                  <a:ext cx="618" cy="155"/>
                </a:xfrm>
                <a:prstGeom prst="rect">
                  <a:avLst/>
                </a:prstGeom>
                <a:noFill/>
                <a:ln w="12700">
                  <a:solidFill>
                    <a:srgbClr val="009900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0" bIns="0"/>
                <a:lstStyle/>
                <a:p>
                  <a:endParaRPr lang="fr-BE"/>
                </a:p>
              </p:txBody>
            </p:sp>
            <p:sp>
              <p:nvSpPr>
                <p:cNvPr id="26723" name="Rectangle 99"/>
                <p:cNvSpPr>
                  <a:spLocks/>
                </p:cNvSpPr>
                <p:nvPr/>
              </p:nvSpPr>
              <p:spPr bwMode="auto">
                <a:xfrm>
                  <a:off x="40" y="0"/>
                  <a:ext cx="538" cy="20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 anchor="ctr">
                  <a:spAutoFit/>
                </a:bodyPr>
                <a:lstStyle/>
                <a:p>
                  <a:pPr marL="39688" algn="ctr"/>
                  <a:r>
                    <a:rPr lang="en-US" sz="1600">
                      <a:solidFill>
                        <a:schemeClr val="tx1"/>
                      </a:solidFill>
                      <a:cs typeface="Times New Roman" charset="0"/>
                    </a:rPr>
                    <a:t>(hP = ) ?</a:t>
                  </a:r>
                </a:p>
              </p:txBody>
            </p:sp>
          </p:grpSp>
        </p:grpSp>
      </p:grpSp>
      <p:grpSp>
        <p:nvGrpSpPr>
          <p:cNvPr id="26724" name="Group 100"/>
          <p:cNvGrpSpPr>
            <a:grpSpLocks/>
          </p:cNvGrpSpPr>
          <p:nvPr/>
        </p:nvGrpSpPr>
        <p:grpSpPr bwMode="auto">
          <a:xfrm>
            <a:off x="1600200" y="5832475"/>
            <a:ext cx="944563" cy="325438"/>
            <a:chOff x="0" y="0"/>
            <a:chExt cx="595" cy="205"/>
          </a:xfrm>
        </p:grpSpPr>
        <p:sp>
          <p:nvSpPr>
            <p:cNvPr id="26725" name="Rectangle 101"/>
            <p:cNvSpPr>
              <a:spLocks/>
            </p:cNvSpPr>
            <p:nvPr/>
          </p:nvSpPr>
          <p:spPr bwMode="auto">
            <a:xfrm>
              <a:off x="0" y="0"/>
              <a:ext cx="595" cy="205"/>
            </a:xfrm>
            <a:prstGeom prst="rect">
              <a:avLst/>
            </a:prstGeom>
            <a:noFill/>
            <a:ln w="63500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26726" name="Rectangle 102"/>
            <p:cNvSpPr>
              <a:spLocks/>
            </p:cNvSpPr>
            <p:nvPr/>
          </p:nvSpPr>
          <p:spPr bwMode="auto">
            <a:xfrm>
              <a:off x="127" y="2"/>
              <a:ext cx="340" cy="200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 anchor="ctr">
              <a:spAutoFit/>
            </a:bodyPr>
            <a:lstStyle/>
            <a:p>
              <a:pPr marL="39688" algn="ctr"/>
              <a:r>
                <a:rPr lang="en-US" sz="1600">
                  <a:solidFill>
                    <a:schemeClr val="tx1"/>
                  </a:solidFill>
                  <a:cs typeface="Times New Roman" charset="0"/>
                </a:rPr>
                <a:t>FBR</a:t>
              </a:r>
            </a:p>
          </p:txBody>
        </p:sp>
      </p:grpSp>
      <p:grpSp>
        <p:nvGrpSpPr>
          <p:cNvPr id="26727" name="Group 103"/>
          <p:cNvGrpSpPr>
            <a:grpSpLocks/>
          </p:cNvGrpSpPr>
          <p:nvPr/>
        </p:nvGrpSpPr>
        <p:grpSpPr bwMode="auto">
          <a:xfrm>
            <a:off x="4684713" y="5865813"/>
            <a:ext cx="944562" cy="325437"/>
            <a:chOff x="0" y="0"/>
            <a:chExt cx="595" cy="205"/>
          </a:xfrm>
        </p:grpSpPr>
        <p:sp>
          <p:nvSpPr>
            <p:cNvPr id="26728" name="Rectangle 104"/>
            <p:cNvSpPr>
              <a:spLocks/>
            </p:cNvSpPr>
            <p:nvPr/>
          </p:nvSpPr>
          <p:spPr bwMode="auto">
            <a:xfrm>
              <a:off x="0" y="0"/>
              <a:ext cx="595" cy="205"/>
            </a:xfrm>
            <a:prstGeom prst="rect">
              <a:avLst/>
            </a:prstGeom>
            <a:noFill/>
            <a:ln w="63500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26729" name="Rectangle 105"/>
            <p:cNvSpPr>
              <a:spLocks/>
            </p:cNvSpPr>
            <p:nvPr/>
          </p:nvSpPr>
          <p:spPr bwMode="auto">
            <a:xfrm>
              <a:off x="127" y="2"/>
              <a:ext cx="340" cy="200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 anchor="ctr">
              <a:spAutoFit/>
            </a:bodyPr>
            <a:lstStyle/>
            <a:p>
              <a:pPr marL="39688" algn="ctr"/>
              <a:r>
                <a:rPr lang="en-US" sz="1600">
                  <a:solidFill>
                    <a:schemeClr val="tx1"/>
                  </a:solidFill>
                  <a:cs typeface="Times New Roman" charset="0"/>
                </a:rPr>
                <a:t>FBR</a:t>
              </a:r>
            </a:p>
          </p:txBody>
        </p:sp>
      </p:grpSp>
      <p:grpSp>
        <p:nvGrpSpPr>
          <p:cNvPr id="26730" name="Group 106"/>
          <p:cNvGrpSpPr>
            <a:grpSpLocks/>
          </p:cNvGrpSpPr>
          <p:nvPr/>
        </p:nvGrpSpPr>
        <p:grpSpPr bwMode="auto">
          <a:xfrm>
            <a:off x="7539038" y="5881688"/>
            <a:ext cx="944562" cy="325437"/>
            <a:chOff x="0" y="0"/>
            <a:chExt cx="595" cy="205"/>
          </a:xfrm>
        </p:grpSpPr>
        <p:sp>
          <p:nvSpPr>
            <p:cNvPr id="26731" name="Rectangle 107"/>
            <p:cNvSpPr>
              <a:spLocks/>
            </p:cNvSpPr>
            <p:nvPr/>
          </p:nvSpPr>
          <p:spPr bwMode="auto">
            <a:xfrm>
              <a:off x="0" y="0"/>
              <a:ext cx="595" cy="205"/>
            </a:xfrm>
            <a:prstGeom prst="rect">
              <a:avLst/>
            </a:prstGeom>
            <a:noFill/>
            <a:ln w="63500">
              <a:solidFill>
                <a:srgbClr val="FF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26732" name="Rectangle 108"/>
            <p:cNvSpPr>
              <a:spLocks/>
            </p:cNvSpPr>
            <p:nvPr/>
          </p:nvSpPr>
          <p:spPr bwMode="auto">
            <a:xfrm>
              <a:off x="127" y="2"/>
              <a:ext cx="340" cy="200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40639" bIns="0" anchor="ctr">
              <a:spAutoFit/>
            </a:bodyPr>
            <a:lstStyle/>
            <a:p>
              <a:pPr marL="39688" algn="ctr"/>
              <a:r>
                <a:rPr lang="en-US" sz="1600">
                  <a:solidFill>
                    <a:schemeClr val="tx1"/>
                  </a:solidFill>
                  <a:cs typeface="Times New Roman" charset="0"/>
                </a:rPr>
                <a:t>FBR</a:t>
              </a:r>
            </a:p>
          </p:txBody>
        </p:sp>
      </p:grpSp>
      <p:sp>
        <p:nvSpPr>
          <p:cNvPr id="26733" name="AutoShape 109"/>
          <p:cNvSpPr>
            <a:spLocks/>
          </p:cNvSpPr>
          <p:nvPr/>
        </p:nvSpPr>
        <p:spPr bwMode="auto">
          <a:xfrm rot="10800000">
            <a:off x="2035175" y="5302250"/>
            <a:ext cx="736600" cy="693738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5853" y="0"/>
                </a:moveTo>
                <a:cubicBezTo>
                  <a:pt x="2926" y="0"/>
                  <a:pt x="0" y="5400"/>
                  <a:pt x="0" y="10800"/>
                </a:cubicBezTo>
                <a:cubicBezTo>
                  <a:pt x="0" y="16200"/>
                  <a:pt x="10800" y="21600"/>
                  <a:pt x="21600" y="21600"/>
                </a:cubicBezTo>
              </a:path>
            </a:pathLst>
          </a:custGeom>
          <a:noFill/>
          <a:ln w="12700">
            <a:solidFill>
              <a:srgbClr val="FF0000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26734" name="AutoShape 110"/>
          <p:cNvSpPr>
            <a:spLocks/>
          </p:cNvSpPr>
          <p:nvPr/>
        </p:nvSpPr>
        <p:spPr bwMode="auto">
          <a:xfrm rot="10800000">
            <a:off x="4822825" y="3949700"/>
            <a:ext cx="1033463" cy="2079625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4174" y="0"/>
                </a:moveTo>
                <a:cubicBezTo>
                  <a:pt x="2087" y="0"/>
                  <a:pt x="0" y="5400"/>
                  <a:pt x="0" y="10800"/>
                </a:cubicBezTo>
                <a:cubicBezTo>
                  <a:pt x="0" y="16200"/>
                  <a:pt x="10800" y="21600"/>
                  <a:pt x="21600" y="21600"/>
                </a:cubicBezTo>
              </a:path>
            </a:pathLst>
          </a:custGeom>
          <a:noFill/>
          <a:ln w="12700">
            <a:solidFill>
              <a:srgbClr val="FF0000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26735" name="AutoShape 111"/>
          <p:cNvSpPr>
            <a:spLocks/>
          </p:cNvSpPr>
          <p:nvPr/>
        </p:nvSpPr>
        <p:spPr bwMode="auto">
          <a:xfrm rot="10800000">
            <a:off x="7594600" y="2692400"/>
            <a:ext cx="1117600" cy="33528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3866" y="0"/>
                </a:moveTo>
                <a:cubicBezTo>
                  <a:pt x="1933" y="0"/>
                  <a:pt x="0" y="5400"/>
                  <a:pt x="0" y="10800"/>
                </a:cubicBezTo>
                <a:cubicBezTo>
                  <a:pt x="0" y="16200"/>
                  <a:pt x="10800" y="21600"/>
                  <a:pt x="21600" y="21600"/>
                </a:cubicBezTo>
              </a:path>
            </a:pathLst>
          </a:custGeom>
          <a:noFill/>
          <a:ln w="12700">
            <a:solidFill>
              <a:srgbClr val="FF0000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26736" name="Rectangle 112"/>
          <p:cNvSpPr>
            <a:spLocks/>
          </p:cNvSpPr>
          <p:nvPr/>
        </p:nvSpPr>
        <p:spPr bwMode="auto">
          <a:xfrm>
            <a:off x="6804025" y="4037013"/>
            <a:ext cx="787400" cy="203200"/>
          </a:xfrm>
          <a:prstGeom prst="rect">
            <a:avLst/>
          </a:prstGeom>
          <a:noFill/>
          <a:ln w="12700">
            <a:solidFill>
              <a:srgbClr val="FF99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algn="ctr"/>
            <a:r>
              <a:rPr lang="en-US" sz="1200" i="1">
                <a:solidFill>
                  <a:srgbClr val="FF9900"/>
                </a:solidFill>
                <a:cs typeface="Times New Roman" charset="0"/>
              </a:rPr>
              <a:t>old FBR</a:t>
            </a:r>
          </a:p>
        </p:txBody>
      </p:sp>
      <p:sp>
        <p:nvSpPr>
          <p:cNvPr id="26737" name="Rectangle 113"/>
          <p:cNvSpPr>
            <a:spLocks/>
          </p:cNvSpPr>
          <p:nvPr/>
        </p:nvSpPr>
        <p:spPr bwMode="auto">
          <a:xfrm>
            <a:off x="6800850" y="2733675"/>
            <a:ext cx="787400" cy="203200"/>
          </a:xfrm>
          <a:prstGeom prst="rect">
            <a:avLst/>
          </a:prstGeom>
          <a:noFill/>
          <a:ln w="12700">
            <a:solidFill>
              <a:srgbClr val="FF99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algn="ctr"/>
            <a:r>
              <a:rPr lang="en-US" sz="1200" i="1">
                <a:solidFill>
                  <a:srgbClr val="FF9900"/>
                </a:solidFill>
                <a:cs typeface="Times New Roman" charset="0"/>
              </a:rPr>
              <a:t>old FBR</a:t>
            </a:r>
          </a:p>
        </p:txBody>
      </p:sp>
      <p:sp>
        <p:nvSpPr>
          <p:cNvPr id="26738" name="Rectangle 114"/>
          <p:cNvSpPr>
            <a:spLocks/>
          </p:cNvSpPr>
          <p:nvPr/>
        </p:nvSpPr>
        <p:spPr bwMode="auto">
          <a:xfrm>
            <a:off x="4033838" y="3997325"/>
            <a:ext cx="787400" cy="203200"/>
          </a:xfrm>
          <a:prstGeom prst="rect">
            <a:avLst/>
          </a:prstGeom>
          <a:noFill/>
          <a:ln w="12700">
            <a:solidFill>
              <a:srgbClr val="FF99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algn="ctr"/>
            <a:r>
              <a:rPr lang="en-US" sz="1200" i="1">
                <a:solidFill>
                  <a:srgbClr val="FF9900"/>
                </a:solidFill>
                <a:cs typeface="Times New Roman" charset="0"/>
              </a:rPr>
              <a:t>old FBR</a:t>
            </a:r>
          </a:p>
        </p:txBody>
      </p:sp>
      <p:sp>
        <p:nvSpPr>
          <p:cNvPr id="26739" name="Rectangle 115"/>
          <p:cNvSpPr>
            <a:spLocks/>
          </p:cNvSpPr>
          <p:nvPr/>
        </p:nvSpPr>
        <p:spPr bwMode="auto">
          <a:xfrm>
            <a:off x="4038600" y="5280025"/>
            <a:ext cx="787400" cy="203200"/>
          </a:xfrm>
          <a:prstGeom prst="rect">
            <a:avLst/>
          </a:prstGeom>
          <a:noFill/>
          <a:ln w="12700">
            <a:solidFill>
              <a:srgbClr val="FF99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algn="ctr"/>
            <a:r>
              <a:rPr lang="en-US" sz="1200" i="1">
                <a:solidFill>
                  <a:srgbClr val="FF9900"/>
                </a:solidFill>
                <a:cs typeface="Times New Roman" charset="0"/>
              </a:rPr>
              <a:t>old FBR</a:t>
            </a:r>
          </a:p>
        </p:txBody>
      </p:sp>
      <p:sp>
        <p:nvSpPr>
          <p:cNvPr id="26740" name="Rectangle 116"/>
          <p:cNvSpPr>
            <a:spLocks/>
          </p:cNvSpPr>
          <p:nvPr/>
        </p:nvSpPr>
        <p:spPr bwMode="auto">
          <a:xfrm>
            <a:off x="1249363" y="5338763"/>
            <a:ext cx="787400" cy="203200"/>
          </a:xfrm>
          <a:prstGeom prst="rect">
            <a:avLst/>
          </a:prstGeom>
          <a:noFill/>
          <a:ln w="12700">
            <a:solidFill>
              <a:srgbClr val="FF9900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algn="ctr"/>
            <a:r>
              <a:rPr lang="en-US" sz="1200" i="1">
                <a:solidFill>
                  <a:srgbClr val="FF9900"/>
                </a:solidFill>
                <a:cs typeface="Times New Roman" charset="0"/>
              </a:rPr>
              <a:t>old FBR</a:t>
            </a:r>
          </a:p>
        </p:txBody>
      </p:sp>
      <p:grpSp>
        <p:nvGrpSpPr>
          <p:cNvPr id="26741" name="Group 117"/>
          <p:cNvGrpSpPr>
            <a:grpSpLocks/>
          </p:cNvGrpSpPr>
          <p:nvPr/>
        </p:nvGrpSpPr>
        <p:grpSpPr bwMode="auto">
          <a:xfrm>
            <a:off x="6794500" y="5257800"/>
            <a:ext cx="787400" cy="279400"/>
            <a:chOff x="0" y="0"/>
            <a:chExt cx="496" cy="176"/>
          </a:xfrm>
        </p:grpSpPr>
        <p:sp>
          <p:nvSpPr>
            <p:cNvPr id="26742" name="Rectangle 118"/>
            <p:cNvSpPr>
              <a:spLocks/>
            </p:cNvSpPr>
            <p:nvPr/>
          </p:nvSpPr>
          <p:spPr bwMode="auto">
            <a:xfrm>
              <a:off x="0" y="31"/>
              <a:ext cx="495" cy="113"/>
            </a:xfrm>
            <a:prstGeom prst="rect">
              <a:avLst/>
            </a:prstGeom>
            <a:noFill/>
            <a:ln w="12700">
              <a:solidFill>
                <a:srgbClr val="FF99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26743" name="Rectangle 119"/>
            <p:cNvSpPr>
              <a:spLocks/>
            </p:cNvSpPr>
            <p:nvPr/>
          </p:nvSpPr>
          <p:spPr bwMode="auto">
            <a:xfrm>
              <a:off x="0" y="0"/>
              <a:ext cx="496" cy="176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 anchor="ctr"/>
            <a:lstStyle/>
            <a:p>
              <a:pPr marL="39688" algn="ctr"/>
              <a:r>
                <a:rPr lang="en-US" sz="1200" i="1">
                  <a:solidFill>
                    <a:srgbClr val="FF9900"/>
                  </a:solidFill>
                  <a:cs typeface="Times New Roman" charset="0"/>
                </a:rPr>
                <a:t>old FBR</a:t>
              </a:r>
            </a:p>
          </p:txBody>
        </p:sp>
      </p:grpSp>
      <p:sp>
        <p:nvSpPr>
          <p:cNvPr id="26744" name="AutoShape 120"/>
          <p:cNvSpPr>
            <a:spLocks/>
          </p:cNvSpPr>
          <p:nvPr/>
        </p:nvSpPr>
        <p:spPr bwMode="auto">
          <a:xfrm>
            <a:off x="4800600" y="4152900"/>
            <a:ext cx="609600" cy="10668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cubicBezTo>
                  <a:pt x="10800" y="5143"/>
                  <a:pt x="21600" y="10286"/>
                  <a:pt x="21600" y="13886"/>
                </a:cubicBezTo>
                <a:cubicBezTo>
                  <a:pt x="21600" y="17486"/>
                  <a:pt x="10800" y="19543"/>
                  <a:pt x="0" y="21600"/>
                </a:cubicBezTo>
              </a:path>
            </a:pathLst>
          </a:custGeom>
          <a:noFill/>
          <a:ln w="12700">
            <a:solidFill>
              <a:srgbClr val="FF9900"/>
            </a:solidFill>
            <a:prstDash val="lgDash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26745" name="AutoShape 121"/>
          <p:cNvSpPr>
            <a:spLocks/>
          </p:cNvSpPr>
          <p:nvPr/>
        </p:nvSpPr>
        <p:spPr bwMode="auto">
          <a:xfrm>
            <a:off x="7610475" y="4152900"/>
            <a:ext cx="609600" cy="10668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cubicBezTo>
                  <a:pt x="10800" y="5143"/>
                  <a:pt x="21600" y="10286"/>
                  <a:pt x="21600" y="13886"/>
                </a:cubicBezTo>
                <a:cubicBezTo>
                  <a:pt x="21600" y="17486"/>
                  <a:pt x="10800" y="19543"/>
                  <a:pt x="0" y="21600"/>
                </a:cubicBezTo>
              </a:path>
            </a:pathLst>
          </a:custGeom>
          <a:noFill/>
          <a:ln w="12700">
            <a:solidFill>
              <a:srgbClr val="FF9900"/>
            </a:solidFill>
            <a:prstDash val="lgDash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26746" name="AutoShape 122"/>
          <p:cNvSpPr>
            <a:spLocks/>
          </p:cNvSpPr>
          <p:nvPr/>
        </p:nvSpPr>
        <p:spPr bwMode="auto">
          <a:xfrm>
            <a:off x="7610475" y="2857500"/>
            <a:ext cx="609600" cy="106680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cubicBezTo>
                  <a:pt x="10800" y="5143"/>
                  <a:pt x="21600" y="10286"/>
                  <a:pt x="21600" y="13886"/>
                </a:cubicBezTo>
                <a:cubicBezTo>
                  <a:pt x="21600" y="17486"/>
                  <a:pt x="10800" y="19543"/>
                  <a:pt x="0" y="21600"/>
                </a:cubicBezTo>
              </a:path>
            </a:pathLst>
          </a:custGeom>
          <a:noFill/>
          <a:ln w="12700">
            <a:solidFill>
              <a:srgbClr val="FF9900"/>
            </a:solidFill>
            <a:prstDash val="lgDash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73038"/>
            <a:ext cx="7772400" cy="1343025"/>
          </a:xfrm>
          <a:ln/>
        </p:spPr>
        <p:txBody>
          <a:bodyPr rIns="132080"/>
          <a:lstStyle/>
          <a:p>
            <a:r>
              <a:rPr lang="en-US"/>
              <a:t>Conclusion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9AD2483-82B0-46A2-BAFE-DE0955272D50}" type="slidenum">
              <a:rPr lang="en-US"/>
              <a:pPr/>
              <a:t>32</a:t>
            </a:fld>
            <a:endParaRPr lang="en-US"/>
          </a:p>
        </p:txBody>
      </p:sp>
      <p:sp>
        <p:nvSpPr>
          <p:cNvPr id="2765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1516063"/>
            <a:ext cx="7772400" cy="5341937"/>
          </a:xfrm>
          <a:ln/>
        </p:spPr>
        <p:txBody>
          <a:bodyPr rIns="132080">
            <a:noAutofit/>
          </a:bodyPr>
          <a:lstStyle/>
          <a:p>
            <a:r>
              <a:rPr lang="en-US" sz="2400" dirty="0"/>
              <a:t>Recursion is a convenient and powerful way to define functions</a:t>
            </a:r>
          </a:p>
          <a:p>
            <a:endParaRPr lang="en-US" sz="2400" dirty="0"/>
          </a:p>
          <a:p>
            <a:r>
              <a:rPr lang="en-US" sz="2400" dirty="0"/>
              <a:t>Problems that seem insurmountable can often be solved in a “divide-and-conquer” fashion:</a:t>
            </a:r>
          </a:p>
          <a:p>
            <a:pPr marL="728663" lvl="1"/>
            <a:r>
              <a:rPr lang="en-US" sz="2000" dirty="0"/>
              <a:t>Reduce a big problem to smaller problems of the same kind, solve the smaller problems</a:t>
            </a:r>
          </a:p>
          <a:p>
            <a:pPr marL="728663" lvl="1"/>
            <a:r>
              <a:rPr lang="en-US" sz="2000" dirty="0"/>
              <a:t>Recombine the solutions to smaller problems to form solution for big problem</a:t>
            </a:r>
          </a:p>
          <a:p>
            <a:pPr marL="728663" lvl="1"/>
            <a:endParaRPr lang="en-US" sz="2000" dirty="0"/>
          </a:p>
          <a:p>
            <a:r>
              <a:rPr lang="en-US" sz="2400" dirty="0"/>
              <a:t>Important application (next lecture): </a:t>
            </a:r>
            <a:r>
              <a:rPr lang="en-US" sz="2400" dirty="0">
                <a:solidFill>
                  <a:srgbClr val="009900"/>
                </a:solidFill>
              </a:rPr>
              <a:t>parsing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63538"/>
            <a:ext cx="7772400" cy="1076325"/>
          </a:xfrm>
          <a:ln/>
        </p:spPr>
        <p:txBody>
          <a:bodyPr rIns="132080"/>
          <a:lstStyle/>
          <a:p>
            <a:r>
              <a:rPr lang="en-US"/>
              <a:t>Recursion 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CC5D14CD-0AB5-4570-92DC-301D9FDBCBA8}" type="slidenum">
              <a:rPr lang="en-US"/>
              <a:pPr/>
              <a:t>4</a:t>
            </a:fld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1439863"/>
            <a:ext cx="7772400" cy="5418137"/>
          </a:xfrm>
          <a:ln/>
        </p:spPr>
        <p:txBody>
          <a:bodyPr rIns="132080">
            <a:normAutofit/>
          </a:bodyPr>
          <a:lstStyle/>
          <a:p>
            <a:r>
              <a:rPr lang="en-US" sz="2400" dirty="0"/>
              <a:t>Recursion is a powerful technique for specifying functions, sets, and programs</a:t>
            </a:r>
          </a:p>
          <a:p>
            <a:endParaRPr lang="en-US" sz="2400" dirty="0"/>
          </a:p>
          <a:p>
            <a:r>
              <a:rPr lang="en-US" sz="2400" dirty="0"/>
              <a:t>Example recursively-defined functions and programs</a:t>
            </a:r>
          </a:p>
          <a:p>
            <a:pPr marL="728663" lvl="1"/>
            <a:r>
              <a:rPr lang="en-US" sz="2000" dirty="0"/>
              <a:t>factorial </a:t>
            </a:r>
          </a:p>
          <a:p>
            <a:pPr marL="728663" lvl="1"/>
            <a:r>
              <a:rPr lang="en-US" sz="2000" dirty="0"/>
              <a:t>combinations</a:t>
            </a:r>
          </a:p>
          <a:p>
            <a:pPr marL="728663" lvl="1"/>
            <a:r>
              <a:rPr lang="en-US" sz="2000" dirty="0"/>
              <a:t>exponentiation (raising to an integer power)</a:t>
            </a:r>
          </a:p>
          <a:p>
            <a:endParaRPr lang="en-US" sz="2400" dirty="0"/>
          </a:p>
          <a:p>
            <a:r>
              <a:rPr lang="en-US" sz="2400" dirty="0"/>
              <a:t>Example recursively-defined sets</a:t>
            </a:r>
          </a:p>
          <a:p>
            <a:pPr marL="728663" lvl="1"/>
            <a:r>
              <a:rPr lang="en-US" sz="2000" dirty="0"/>
              <a:t>grammars </a:t>
            </a:r>
          </a:p>
          <a:p>
            <a:pPr marL="728663" lvl="1"/>
            <a:r>
              <a:rPr lang="en-US" sz="2000" dirty="0"/>
              <a:t>expressions</a:t>
            </a:r>
          </a:p>
          <a:p>
            <a:pPr marL="728663" lvl="1"/>
            <a:r>
              <a:rPr lang="en-US" sz="2000" dirty="0"/>
              <a:t>data structures (lists, trees, ...)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439738"/>
            <a:ext cx="7772400" cy="1076325"/>
          </a:xfrm>
          <a:ln/>
        </p:spPr>
        <p:txBody>
          <a:bodyPr rIns="132080"/>
          <a:lstStyle/>
          <a:p>
            <a:r>
              <a:rPr lang="en-US"/>
              <a:t>The Factorial Function  (n!)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E756E6A-4247-4598-810C-73700A6FEA35}" type="slidenum">
              <a:rPr lang="en-US"/>
              <a:pPr/>
              <a:t>5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2514600"/>
            <a:ext cx="7772400" cy="3124200"/>
          </a:xfrm>
          <a:ln/>
        </p:spPr>
        <p:txBody>
          <a:bodyPr rIns="132080">
            <a:normAutofit/>
          </a:bodyPr>
          <a:lstStyle/>
          <a:p>
            <a:r>
              <a:rPr lang="en-US" sz="2400" dirty="0"/>
              <a:t>Define n! = n·(</a:t>
            </a:r>
            <a:r>
              <a:rPr lang="en-US" sz="2400" dirty="0" smtClean="0"/>
              <a:t>n</a:t>
            </a:r>
            <a:r>
              <a:rPr lang="en-US" sz="2400" dirty="0" smtClean="0"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sz="2400" dirty="0" smtClean="0"/>
              <a:t>1</a:t>
            </a:r>
            <a:r>
              <a:rPr lang="en-US" sz="2400" dirty="0"/>
              <a:t>)·(</a:t>
            </a:r>
            <a:r>
              <a:rPr lang="en-US" sz="2400" dirty="0" smtClean="0"/>
              <a:t>n</a:t>
            </a:r>
            <a:r>
              <a:rPr lang="en-US" sz="2400" dirty="0" smtClean="0"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sz="2400" dirty="0" smtClean="0"/>
              <a:t>2</a:t>
            </a:r>
            <a:r>
              <a:rPr lang="en-US" sz="2400" dirty="0"/>
              <a:t>)···3·2·1     </a:t>
            </a:r>
            <a:r>
              <a:rPr lang="en-US" sz="2400" i="1" dirty="0">
                <a:solidFill>
                  <a:srgbClr val="0070C0"/>
                </a:solidFill>
              </a:rPr>
              <a:t>read: “n factorial”</a:t>
            </a:r>
          </a:p>
          <a:p>
            <a:pPr marL="728663" lvl="1"/>
            <a:r>
              <a:rPr lang="en-US" sz="2000" dirty="0"/>
              <a:t>E.g., 3! = 3·2·1 = 6</a:t>
            </a:r>
          </a:p>
          <a:p>
            <a:r>
              <a:rPr lang="en-US" sz="2400" dirty="0"/>
              <a:t>By convention, 0! = 1</a:t>
            </a:r>
          </a:p>
          <a:p>
            <a:r>
              <a:rPr lang="en-US" sz="2400" dirty="0"/>
              <a:t>The function 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smtClean="0">
                <a:latin typeface="Symbol" charset="2"/>
                <a:ea typeface="Symbol" charset="2"/>
                <a:cs typeface="Symbol" charset="2"/>
                <a:sym typeface="Symbol"/>
              </a:rPr>
              <a:t></a:t>
            </a:r>
            <a:r>
              <a:rPr lang="en-US" sz="2400" dirty="0" smtClean="0"/>
              <a:t> </a:t>
            </a:r>
            <a:r>
              <a:rPr lang="en-US" sz="2400" dirty="0" err="1"/>
              <a:t>int</a:t>
            </a:r>
            <a:r>
              <a:rPr lang="en-US" sz="2400" dirty="0"/>
              <a:t> that gives n! on input n is called the </a:t>
            </a:r>
            <a:r>
              <a:rPr lang="en-US" sz="2400" dirty="0">
                <a:solidFill>
                  <a:srgbClr val="0070C0"/>
                </a:solidFill>
              </a:rPr>
              <a:t>factorial function</a:t>
            </a:r>
          </a:p>
          <a:p>
            <a:r>
              <a:rPr lang="en-US" sz="2400" dirty="0"/>
              <a:t>			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439738"/>
            <a:ext cx="7772400" cy="1076325"/>
          </a:xfrm>
          <a:ln/>
        </p:spPr>
        <p:txBody>
          <a:bodyPr rIns="132080"/>
          <a:lstStyle/>
          <a:p>
            <a:r>
              <a:rPr lang="en-US"/>
              <a:t>The Factorial Function  (n!)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1E756E6A-4247-4598-810C-73700A6FEA35}" type="slidenum">
              <a:rPr lang="en-US"/>
              <a:pPr/>
              <a:t>6</a:t>
            </a:fld>
            <a:endParaRPr lang="en-US"/>
          </a:p>
        </p:txBody>
      </p:sp>
      <p:sp>
        <p:nvSpPr>
          <p:cNvPr id="717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2362200"/>
            <a:ext cx="7772400" cy="3962400"/>
          </a:xfrm>
          <a:ln/>
        </p:spPr>
        <p:txBody>
          <a:bodyPr rIns="132080">
            <a:normAutofit/>
          </a:bodyPr>
          <a:lstStyle/>
          <a:p>
            <a:r>
              <a:rPr lang="en-US" sz="2400" dirty="0" smtClean="0"/>
              <a:t>n</a:t>
            </a:r>
            <a:r>
              <a:rPr lang="en-US" sz="2400" dirty="0"/>
              <a:t>! is the number of permutations of n distinct objects</a:t>
            </a:r>
          </a:p>
          <a:p>
            <a:pPr marL="728663" lvl="1"/>
            <a:r>
              <a:rPr lang="en-US" sz="2000" dirty="0"/>
              <a:t>There is just one permutation of one object.  1! = 1</a:t>
            </a:r>
          </a:p>
          <a:p>
            <a:pPr marL="728663" lvl="1"/>
            <a:r>
              <a:rPr lang="en-US" sz="2000" dirty="0"/>
              <a:t>There are two permutations of two objects:  2! = 2</a:t>
            </a:r>
          </a:p>
          <a:p>
            <a:pPr marL="1182688" lvl="2">
              <a:buFont typeface="Wingdings" charset="2"/>
              <a:buNone/>
            </a:pPr>
            <a:r>
              <a:rPr lang="en-US" sz="2000" dirty="0">
                <a:solidFill>
                  <a:srgbClr val="00B050"/>
                </a:solidFill>
              </a:rPr>
              <a:t>1 2    2 1</a:t>
            </a:r>
          </a:p>
          <a:p>
            <a:pPr marL="728663" lvl="1"/>
            <a:r>
              <a:rPr lang="en-US" sz="2000" dirty="0"/>
              <a:t>There are six permutations of three objects:  3! = 6</a:t>
            </a:r>
          </a:p>
          <a:p>
            <a:pPr marL="1182688" lvl="2">
              <a:buFont typeface="Wingdings" charset="2"/>
              <a:buNone/>
            </a:pPr>
            <a:r>
              <a:rPr lang="en-US" sz="2000" dirty="0">
                <a:solidFill>
                  <a:srgbClr val="00B050"/>
                </a:solidFill>
              </a:rPr>
              <a:t>1 2 3     1 3 2     2 1 3     2 3 1     3 1 2     3 2 1</a:t>
            </a:r>
          </a:p>
          <a:p>
            <a:r>
              <a:rPr lang="en-US" sz="2400" dirty="0"/>
              <a:t>If n &gt; 0,  n! = n·(n </a:t>
            </a:r>
            <a:r>
              <a:rPr lang="en-US" sz="2400" dirty="0" smtClean="0"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sz="2400" dirty="0" smtClean="0"/>
              <a:t> </a:t>
            </a:r>
            <a:r>
              <a:rPr lang="en-US" sz="2400" dirty="0"/>
              <a:t>1)!			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Title 2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3300"/>
                </a:solidFill>
                <a:latin typeface="Arial" charset="0"/>
                <a:cs typeface="Arial" charset="0"/>
                <a:sym typeface="Arial" charset="0"/>
              </a:rPr>
              <a:t>Permutations of</a:t>
            </a:r>
            <a:endParaRPr lang="fr-BE" dirty="0"/>
          </a:p>
        </p:txBody>
      </p:sp>
      <p:sp>
        <p:nvSpPr>
          <p:cNvPr id="2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B7ADBD9-2545-4166-8305-E111CC17BBF0}" type="slidenum">
              <a:rPr lang="en-US"/>
              <a:pPr/>
              <a:t>7</a:t>
            </a:fld>
            <a:endParaRPr lang="en-US"/>
          </a:p>
        </p:txBody>
      </p:sp>
      <p:sp>
        <p:nvSpPr>
          <p:cNvPr id="214" name="Content Placeholder 213"/>
          <p:cNvSpPr>
            <a:spLocks noGrp="1"/>
          </p:cNvSpPr>
          <p:nvPr>
            <p:ph sz="quarter" idx="1"/>
          </p:nvPr>
        </p:nvSpPr>
        <p:spPr>
          <a:xfrm>
            <a:off x="457200" y="6096000"/>
            <a:ext cx="8153400" cy="685800"/>
          </a:xfrm>
        </p:spPr>
        <p:txBody>
          <a:bodyPr/>
          <a:lstStyle/>
          <a:p>
            <a:r>
              <a:rPr lang="en-US" dirty="0" smtClean="0">
                <a:latin typeface="Arial" charset="0"/>
                <a:cs typeface="Arial" charset="0"/>
                <a:sym typeface="Arial" charset="0"/>
              </a:rPr>
              <a:t>Total number = 4·3! = 4·6 = </a:t>
            </a:r>
            <a:r>
              <a:rPr lang="en-US" dirty="0" smtClean="0">
                <a:latin typeface="Arial" charset="0"/>
                <a:cs typeface="Arial" charset="0"/>
                <a:sym typeface="Arial" charset="0"/>
              </a:rPr>
              <a:t>24:  4</a:t>
            </a:r>
            <a:r>
              <a:rPr lang="en-US" dirty="0" smtClean="0">
                <a:latin typeface="Arial" charset="0"/>
                <a:cs typeface="Arial" charset="0"/>
                <a:sym typeface="Arial" charset="0"/>
              </a:rPr>
              <a:t>!</a:t>
            </a:r>
          </a:p>
          <a:p>
            <a:endParaRPr lang="fr-BE" dirty="0"/>
          </a:p>
        </p:txBody>
      </p:sp>
      <p:grpSp>
        <p:nvGrpSpPr>
          <p:cNvPr id="8193" name="Group 1"/>
          <p:cNvGrpSpPr>
            <a:grpSpLocks/>
          </p:cNvGrpSpPr>
          <p:nvPr/>
        </p:nvGrpSpPr>
        <p:grpSpPr bwMode="auto">
          <a:xfrm>
            <a:off x="4852987" y="542925"/>
            <a:ext cx="514350" cy="409575"/>
            <a:chOff x="0" y="0"/>
            <a:chExt cx="324" cy="258"/>
          </a:xfrm>
        </p:grpSpPr>
        <p:sp>
          <p:nvSpPr>
            <p:cNvPr id="8194" name="AutoShape 2"/>
            <p:cNvSpPr>
              <a:spLocks/>
            </p:cNvSpPr>
            <p:nvPr/>
          </p:nvSpPr>
          <p:spPr bwMode="auto">
            <a:xfrm>
              <a:off x="0" y="0"/>
              <a:ext cx="324" cy="258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4300" y="0"/>
                  </a:moveTo>
                  <a:lnTo>
                    <a:pt x="0" y="5400"/>
                  </a:lnTo>
                  <a:lnTo>
                    <a:pt x="0" y="21600"/>
                  </a:lnTo>
                  <a:lnTo>
                    <a:pt x="17300" y="21600"/>
                  </a:lnTo>
                  <a:lnTo>
                    <a:pt x="21600" y="16200"/>
                  </a:lnTo>
                  <a:lnTo>
                    <a:pt x="21600" y="0"/>
                  </a:lnTo>
                  <a:close/>
                  <a:moveTo>
                    <a:pt x="4300" y="0"/>
                  </a:moveTo>
                </a:path>
              </a:pathLst>
            </a:custGeom>
            <a:solidFill>
              <a:srgbClr val="FF9900"/>
            </a:solidFill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8195" name="AutoShape 3"/>
            <p:cNvSpPr>
              <a:spLocks/>
            </p:cNvSpPr>
            <p:nvPr/>
          </p:nvSpPr>
          <p:spPr bwMode="auto">
            <a:xfrm>
              <a:off x="0" y="0"/>
              <a:ext cx="324" cy="64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4300" y="0"/>
                  </a:moveTo>
                  <a:lnTo>
                    <a:pt x="0" y="21600"/>
                  </a:lnTo>
                  <a:lnTo>
                    <a:pt x="17300" y="21600"/>
                  </a:lnTo>
                  <a:lnTo>
                    <a:pt x="21600" y="0"/>
                  </a:lnTo>
                  <a:close/>
                  <a:moveTo>
                    <a:pt x="4300" y="0"/>
                  </a:moveTo>
                </a:path>
              </a:pathLst>
            </a:custGeom>
            <a:solidFill>
              <a:srgbClr val="FFAD33"/>
            </a:solidFill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8196" name="AutoShape 4"/>
            <p:cNvSpPr>
              <a:spLocks/>
            </p:cNvSpPr>
            <p:nvPr/>
          </p:nvSpPr>
          <p:spPr bwMode="auto">
            <a:xfrm>
              <a:off x="259" y="0"/>
              <a:ext cx="65" cy="258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5400"/>
                  </a:moveTo>
                  <a:lnTo>
                    <a:pt x="0" y="21600"/>
                  </a:lnTo>
                  <a:lnTo>
                    <a:pt x="21600" y="16200"/>
                  </a:lnTo>
                  <a:lnTo>
                    <a:pt x="21600" y="0"/>
                  </a:lnTo>
                  <a:close/>
                  <a:moveTo>
                    <a:pt x="0" y="5400"/>
                  </a:moveTo>
                </a:path>
              </a:pathLst>
            </a:custGeom>
            <a:solidFill>
              <a:srgbClr val="CC7A00"/>
            </a:solidFill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8197" name="AutoShape 5"/>
            <p:cNvSpPr>
              <a:spLocks/>
            </p:cNvSpPr>
            <p:nvPr/>
          </p:nvSpPr>
          <p:spPr bwMode="auto">
            <a:xfrm>
              <a:off x="0" y="0"/>
              <a:ext cx="324" cy="258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5400"/>
                  </a:moveTo>
                  <a:lnTo>
                    <a:pt x="17300" y="5400"/>
                  </a:lnTo>
                  <a:lnTo>
                    <a:pt x="21600" y="0"/>
                  </a:lnTo>
                  <a:moveTo>
                    <a:pt x="17300" y="5400"/>
                  </a:moveTo>
                  <a:lnTo>
                    <a:pt x="17300" y="2160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8198" name="Rectangle 6"/>
            <p:cNvSpPr>
              <a:spLocks/>
            </p:cNvSpPr>
            <p:nvPr/>
          </p:nvSpPr>
          <p:spPr bwMode="auto">
            <a:xfrm>
              <a:off x="0" y="64"/>
              <a:ext cx="259" cy="194"/>
            </a:xfrm>
            <a:prstGeom prst="rect">
              <a:avLst/>
            </a:prstGeom>
            <a:noFill/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endParaRPr lang="fr-BE"/>
            </a:p>
          </p:txBody>
        </p:sp>
      </p:grpSp>
      <p:grpSp>
        <p:nvGrpSpPr>
          <p:cNvPr id="8199" name="Group 7"/>
          <p:cNvGrpSpPr>
            <a:grpSpLocks/>
          </p:cNvGrpSpPr>
          <p:nvPr/>
        </p:nvGrpSpPr>
        <p:grpSpPr bwMode="auto">
          <a:xfrm>
            <a:off x="5503862" y="542925"/>
            <a:ext cx="514350" cy="409575"/>
            <a:chOff x="0" y="0"/>
            <a:chExt cx="324" cy="258"/>
          </a:xfrm>
        </p:grpSpPr>
        <p:sp>
          <p:nvSpPr>
            <p:cNvPr id="8200" name="AutoShape 8"/>
            <p:cNvSpPr>
              <a:spLocks/>
            </p:cNvSpPr>
            <p:nvPr/>
          </p:nvSpPr>
          <p:spPr bwMode="auto">
            <a:xfrm>
              <a:off x="0" y="0"/>
              <a:ext cx="324" cy="258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4300" y="0"/>
                  </a:moveTo>
                  <a:lnTo>
                    <a:pt x="0" y="5400"/>
                  </a:lnTo>
                  <a:lnTo>
                    <a:pt x="0" y="21600"/>
                  </a:lnTo>
                  <a:lnTo>
                    <a:pt x="17300" y="21600"/>
                  </a:lnTo>
                  <a:lnTo>
                    <a:pt x="21600" y="16200"/>
                  </a:lnTo>
                  <a:lnTo>
                    <a:pt x="21600" y="0"/>
                  </a:lnTo>
                  <a:close/>
                  <a:moveTo>
                    <a:pt x="4300" y="0"/>
                  </a:moveTo>
                </a:path>
              </a:pathLst>
            </a:custGeom>
            <a:solidFill>
              <a:schemeClr val="accent1"/>
            </a:solidFill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8201" name="AutoShape 9"/>
            <p:cNvSpPr>
              <a:spLocks/>
            </p:cNvSpPr>
            <p:nvPr/>
          </p:nvSpPr>
          <p:spPr bwMode="auto">
            <a:xfrm>
              <a:off x="0" y="0"/>
              <a:ext cx="324" cy="64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4300" y="0"/>
                  </a:moveTo>
                  <a:lnTo>
                    <a:pt x="0" y="21600"/>
                  </a:lnTo>
                  <a:lnTo>
                    <a:pt x="17300" y="21600"/>
                  </a:lnTo>
                  <a:lnTo>
                    <a:pt x="21600" y="0"/>
                  </a:lnTo>
                  <a:close/>
                  <a:moveTo>
                    <a:pt x="4300" y="0"/>
                  </a:moveTo>
                </a:path>
              </a:pathLst>
            </a:custGeom>
            <a:solidFill>
              <a:srgbClr val="FFFF33"/>
            </a:solidFill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8202" name="AutoShape 10"/>
            <p:cNvSpPr>
              <a:spLocks/>
            </p:cNvSpPr>
            <p:nvPr/>
          </p:nvSpPr>
          <p:spPr bwMode="auto">
            <a:xfrm>
              <a:off x="259" y="0"/>
              <a:ext cx="65" cy="258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5400"/>
                  </a:moveTo>
                  <a:lnTo>
                    <a:pt x="0" y="21600"/>
                  </a:lnTo>
                  <a:lnTo>
                    <a:pt x="21600" y="16200"/>
                  </a:lnTo>
                  <a:lnTo>
                    <a:pt x="21600" y="0"/>
                  </a:lnTo>
                  <a:close/>
                  <a:moveTo>
                    <a:pt x="0" y="5400"/>
                  </a:moveTo>
                </a:path>
              </a:pathLst>
            </a:custGeom>
            <a:solidFill>
              <a:srgbClr val="CCCC00"/>
            </a:solidFill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8203" name="AutoShape 11"/>
            <p:cNvSpPr>
              <a:spLocks/>
            </p:cNvSpPr>
            <p:nvPr/>
          </p:nvSpPr>
          <p:spPr bwMode="auto">
            <a:xfrm>
              <a:off x="0" y="0"/>
              <a:ext cx="324" cy="258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5400"/>
                  </a:moveTo>
                  <a:lnTo>
                    <a:pt x="17300" y="5400"/>
                  </a:lnTo>
                  <a:lnTo>
                    <a:pt x="21600" y="0"/>
                  </a:lnTo>
                  <a:moveTo>
                    <a:pt x="17300" y="5400"/>
                  </a:moveTo>
                  <a:lnTo>
                    <a:pt x="17300" y="2160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</p:grpSp>
      <p:grpSp>
        <p:nvGrpSpPr>
          <p:cNvPr id="8204" name="Group 12"/>
          <p:cNvGrpSpPr>
            <a:grpSpLocks/>
          </p:cNvGrpSpPr>
          <p:nvPr/>
        </p:nvGrpSpPr>
        <p:grpSpPr bwMode="auto">
          <a:xfrm>
            <a:off x="6151562" y="542925"/>
            <a:ext cx="515938" cy="409575"/>
            <a:chOff x="0" y="0"/>
            <a:chExt cx="325" cy="258"/>
          </a:xfrm>
        </p:grpSpPr>
        <p:sp>
          <p:nvSpPr>
            <p:cNvPr id="8205" name="AutoShape 13"/>
            <p:cNvSpPr>
              <a:spLocks/>
            </p:cNvSpPr>
            <p:nvPr/>
          </p:nvSpPr>
          <p:spPr bwMode="auto">
            <a:xfrm>
              <a:off x="0" y="0"/>
              <a:ext cx="325" cy="258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4287" y="0"/>
                  </a:moveTo>
                  <a:lnTo>
                    <a:pt x="0" y="5400"/>
                  </a:lnTo>
                  <a:lnTo>
                    <a:pt x="0" y="21600"/>
                  </a:lnTo>
                  <a:lnTo>
                    <a:pt x="17313" y="21600"/>
                  </a:lnTo>
                  <a:lnTo>
                    <a:pt x="21600" y="16200"/>
                  </a:lnTo>
                  <a:lnTo>
                    <a:pt x="21600" y="0"/>
                  </a:lnTo>
                  <a:close/>
                  <a:moveTo>
                    <a:pt x="4287" y="0"/>
                  </a:moveTo>
                </a:path>
              </a:pathLst>
            </a:custGeom>
            <a:solidFill>
              <a:srgbClr val="3333CC"/>
            </a:solidFill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8206" name="AutoShape 14"/>
            <p:cNvSpPr>
              <a:spLocks/>
            </p:cNvSpPr>
            <p:nvPr/>
          </p:nvSpPr>
          <p:spPr bwMode="auto">
            <a:xfrm>
              <a:off x="0" y="0"/>
              <a:ext cx="325" cy="64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4287" y="0"/>
                  </a:moveTo>
                  <a:lnTo>
                    <a:pt x="0" y="21600"/>
                  </a:lnTo>
                  <a:lnTo>
                    <a:pt x="17313" y="21600"/>
                  </a:lnTo>
                  <a:lnTo>
                    <a:pt x="21600" y="0"/>
                  </a:lnTo>
                  <a:close/>
                  <a:moveTo>
                    <a:pt x="4287" y="0"/>
                  </a:moveTo>
                </a:path>
              </a:pathLst>
            </a:custGeom>
            <a:solidFill>
              <a:srgbClr val="5B5BD6"/>
            </a:solidFill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8207" name="AutoShape 15"/>
            <p:cNvSpPr>
              <a:spLocks/>
            </p:cNvSpPr>
            <p:nvPr/>
          </p:nvSpPr>
          <p:spPr bwMode="auto">
            <a:xfrm>
              <a:off x="260" y="0"/>
              <a:ext cx="65" cy="258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5400"/>
                  </a:moveTo>
                  <a:lnTo>
                    <a:pt x="0" y="21600"/>
                  </a:lnTo>
                  <a:lnTo>
                    <a:pt x="21600" y="16200"/>
                  </a:lnTo>
                  <a:lnTo>
                    <a:pt x="21600" y="0"/>
                  </a:lnTo>
                  <a:close/>
                  <a:moveTo>
                    <a:pt x="0" y="5400"/>
                  </a:moveTo>
                </a:path>
              </a:pathLst>
            </a:custGeom>
            <a:solidFill>
              <a:srgbClr val="2828A3"/>
            </a:solidFill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8208" name="AutoShape 16"/>
            <p:cNvSpPr>
              <a:spLocks/>
            </p:cNvSpPr>
            <p:nvPr/>
          </p:nvSpPr>
          <p:spPr bwMode="auto">
            <a:xfrm>
              <a:off x="0" y="0"/>
              <a:ext cx="325" cy="258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5400"/>
                  </a:moveTo>
                  <a:lnTo>
                    <a:pt x="17313" y="5400"/>
                  </a:lnTo>
                  <a:lnTo>
                    <a:pt x="21600" y="0"/>
                  </a:lnTo>
                  <a:moveTo>
                    <a:pt x="17313" y="5400"/>
                  </a:moveTo>
                  <a:lnTo>
                    <a:pt x="17313" y="2160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</p:grpSp>
      <p:grpSp>
        <p:nvGrpSpPr>
          <p:cNvPr id="8209" name="Group 17"/>
          <p:cNvGrpSpPr>
            <a:grpSpLocks/>
          </p:cNvGrpSpPr>
          <p:nvPr/>
        </p:nvGrpSpPr>
        <p:grpSpPr bwMode="auto">
          <a:xfrm>
            <a:off x="6800850" y="542925"/>
            <a:ext cx="514350" cy="409575"/>
            <a:chOff x="0" y="0"/>
            <a:chExt cx="324" cy="258"/>
          </a:xfrm>
        </p:grpSpPr>
        <p:sp>
          <p:nvSpPr>
            <p:cNvPr id="8210" name="AutoShape 18"/>
            <p:cNvSpPr>
              <a:spLocks/>
            </p:cNvSpPr>
            <p:nvPr/>
          </p:nvSpPr>
          <p:spPr bwMode="auto">
            <a:xfrm>
              <a:off x="0" y="0"/>
              <a:ext cx="324" cy="258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4300" y="0"/>
                  </a:moveTo>
                  <a:lnTo>
                    <a:pt x="0" y="5400"/>
                  </a:lnTo>
                  <a:lnTo>
                    <a:pt x="0" y="21600"/>
                  </a:lnTo>
                  <a:lnTo>
                    <a:pt x="17300" y="21600"/>
                  </a:lnTo>
                  <a:lnTo>
                    <a:pt x="21600" y="16200"/>
                  </a:lnTo>
                  <a:lnTo>
                    <a:pt x="21600" y="0"/>
                  </a:lnTo>
                  <a:close/>
                  <a:moveTo>
                    <a:pt x="4300" y="0"/>
                  </a:moveTo>
                </a:path>
              </a:pathLst>
            </a:custGeom>
            <a:solidFill>
              <a:srgbClr val="FF0000"/>
            </a:solidFill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8211" name="AutoShape 19"/>
            <p:cNvSpPr>
              <a:spLocks/>
            </p:cNvSpPr>
            <p:nvPr/>
          </p:nvSpPr>
          <p:spPr bwMode="auto">
            <a:xfrm>
              <a:off x="0" y="0"/>
              <a:ext cx="324" cy="64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4300" y="0"/>
                  </a:moveTo>
                  <a:lnTo>
                    <a:pt x="0" y="21600"/>
                  </a:lnTo>
                  <a:lnTo>
                    <a:pt x="17300" y="21600"/>
                  </a:lnTo>
                  <a:lnTo>
                    <a:pt x="21600" y="0"/>
                  </a:lnTo>
                  <a:close/>
                  <a:moveTo>
                    <a:pt x="4300" y="0"/>
                  </a:moveTo>
                </a:path>
              </a:pathLst>
            </a:custGeom>
            <a:solidFill>
              <a:srgbClr val="FF3333"/>
            </a:solidFill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8212" name="AutoShape 20"/>
            <p:cNvSpPr>
              <a:spLocks/>
            </p:cNvSpPr>
            <p:nvPr/>
          </p:nvSpPr>
          <p:spPr bwMode="auto">
            <a:xfrm>
              <a:off x="259" y="0"/>
              <a:ext cx="65" cy="258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5400"/>
                  </a:moveTo>
                  <a:lnTo>
                    <a:pt x="0" y="21600"/>
                  </a:lnTo>
                  <a:lnTo>
                    <a:pt x="21600" y="16200"/>
                  </a:lnTo>
                  <a:lnTo>
                    <a:pt x="21600" y="0"/>
                  </a:lnTo>
                  <a:close/>
                  <a:moveTo>
                    <a:pt x="0" y="5400"/>
                  </a:moveTo>
                </a:path>
              </a:pathLst>
            </a:custGeom>
            <a:solidFill>
              <a:srgbClr val="CC0000"/>
            </a:solidFill>
            <a:ln w="12700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  <p:sp>
          <p:nvSpPr>
            <p:cNvPr id="8213" name="AutoShape 21"/>
            <p:cNvSpPr>
              <a:spLocks/>
            </p:cNvSpPr>
            <p:nvPr/>
          </p:nvSpPr>
          <p:spPr bwMode="auto">
            <a:xfrm>
              <a:off x="0" y="0"/>
              <a:ext cx="324" cy="258"/>
            </a:xfrm>
            <a:custGeom>
              <a:avLst/>
              <a:gdLst/>
              <a:ahLst/>
              <a:cxnLst/>
              <a:rect l="0" t="0" r="r" b="b"/>
              <a:pathLst>
                <a:path w="21600" h="21600">
                  <a:moveTo>
                    <a:pt x="0" y="5400"/>
                  </a:moveTo>
                  <a:lnTo>
                    <a:pt x="17300" y="5400"/>
                  </a:lnTo>
                  <a:lnTo>
                    <a:pt x="21600" y="0"/>
                  </a:lnTo>
                  <a:moveTo>
                    <a:pt x="17300" y="5400"/>
                  </a:moveTo>
                  <a:lnTo>
                    <a:pt x="17300" y="2160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fr-BE"/>
            </a:p>
          </p:txBody>
        </p:sp>
      </p:grpSp>
      <p:grpSp>
        <p:nvGrpSpPr>
          <p:cNvPr id="8214" name="Group 22"/>
          <p:cNvGrpSpPr>
            <a:grpSpLocks/>
          </p:cNvGrpSpPr>
          <p:nvPr/>
        </p:nvGrpSpPr>
        <p:grpSpPr bwMode="auto">
          <a:xfrm>
            <a:off x="1752600" y="2292350"/>
            <a:ext cx="1811338" cy="409575"/>
            <a:chOff x="0" y="0"/>
            <a:chExt cx="1141" cy="258"/>
          </a:xfrm>
        </p:grpSpPr>
        <p:grpSp>
          <p:nvGrpSpPr>
            <p:cNvPr id="8215" name="Group 23"/>
            <p:cNvGrpSpPr>
              <a:grpSpLocks/>
            </p:cNvGrpSpPr>
            <p:nvPr/>
          </p:nvGrpSpPr>
          <p:grpSpPr bwMode="auto">
            <a:xfrm>
              <a:off x="0" y="0"/>
              <a:ext cx="324" cy="258"/>
              <a:chOff x="0" y="0"/>
              <a:chExt cx="324" cy="258"/>
            </a:xfrm>
          </p:grpSpPr>
          <p:sp>
            <p:nvSpPr>
              <p:cNvPr id="8216" name="AutoShape 24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17" name="AutoShape 25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FF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18" name="AutoShape 26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CC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19" name="AutoShape 27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220" name="Group 28"/>
            <p:cNvGrpSpPr>
              <a:grpSpLocks/>
            </p:cNvGrpSpPr>
            <p:nvPr/>
          </p:nvGrpSpPr>
          <p:grpSpPr bwMode="auto">
            <a:xfrm>
              <a:off x="408" y="0"/>
              <a:ext cx="325" cy="258"/>
              <a:chOff x="0" y="0"/>
              <a:chExt cx="325" cy="258"/>
            </a:xfrm>
          </p:grpSpPr>
          <p:sp>
            <p:nvSpPr>
              <p:cNvPr id="8221" name="AutoShape 29"/>
              <p:cNvSpPr>
                <a:spLocks/>
              </p:cNvSpPr>
              <p:nvPr/>
            </p:nvSpPr>
            <p:spPr bwMode="auto">
              <a:xfrm>
                <a:off x="0" y="0"/>
                <a:ext cx="32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287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13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287" y="0"/>
                    </a:moveTo>
                  </a:path>
                </a:pathLst>
              </a:custGeom>
              <a:solidFill>
                <a:srgbClr val="3333CC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22" name="AutoShape 30"/>
              <p:cNvSpPr>
                <a:spLocks/>
              </p:cNvSpPr>
              <p:nvPr/>
            </p:nvSpPr>
            <p:spPr bwMode="auto">
              <a:xfrm>
                <a:off x="0" y="0"/>
                <a:ext cx="325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287" y="0"/>
                    </a:moveTo>
                    <a:lnTo>
                      <a:pt x="0" y="21600"/>
                    </a:lnTo>
                    <a:lnTo>
                      <a:pt x="17313" y="21600"/>
                    </a:lnTo>
                    <a:lnTo>
                      <a:pt x="21600" y="0"/>
                    </a:lnTo>
                    <a:close/>
                    <a:moveTo>
                      <a:pt x="4287" y="0"/>
                    </a:moveTo>
                  </a:path>
                </a:pathLst>
              </a:custGeom>
              <a:solidFill>
                <a:srgbClr val="5B5BD6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23" name="AutoShape 31"/>
              <p:cNvSpPr>
                <a:spLocks/>
              </p:cNvSpPr>
              <p:nvPr/>
            </p:nvSpPr>
            <p:spPr bwMode="auto">
              <a:xfrm>
                <a:off x="260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2828A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24" name="AutoShape 32"/>
              <p:cNvSpPr>
                <a:spLocks/>
              </p:cNvSpPr>
              <p:nvPr/>
            </p:nvSpPr>
            <p:spPr bwMode="auto">
              <a:xfrm>
                <a:off x="0" y="0"/>
                <a:ext cx="32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13" y="5400"/>
                    </a:lnTo>
                    <a:lnTo>
                      <a:pt x="21600" y="0"/>
                    </a:lnTo>
                    <a:moveTo>
                      <a:pt x="17313" y="5400"/>
                    </a:moveTo>
                    <a:lnTo>
                      <a:pt x="17313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225" name="Group 33"/>
            <p:cNvGrpSpPr>
              <a:grpSpLocks/>
            </p:cNvGrpSpPr>
            <p:nvPr/>
          </p:nvGrpSpPr>
          <p:grpSpPr bwMode="auto">
            <a:xfrm>
              <a:off x="817" y="0"/>
              <a:ext cx="324" cy="258"/>
              <a:chOff x="0" y="0"/>
              <a:chExt cx="324" cy="258"/>
            </a:xfrm>
          </p:grpSpPr>
          <p:sp>
            <p:nvSpPr>
              <p:cNvPr id="8226" name="AutoShape 34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0000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27" name="AutoShape 35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33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28" name="AutoShape 36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00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29" name="AutoShape 37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</p:grpSp>
      <p:grpSp>
        <p:nvGrpSpPr>
          <p:cNvPr id="8230" name="Group 38"/>
          <p:cNvGrpSpPr>
            <a:grpSpLocks/>
          </p:cNvGrpSpPr>
          <p:nvPr/>
        </p:nvGrpSpPr>
        <p:grpSpPr bwMode="auto">
          <a:xfrm>
            <a:off x="1757363" y="2963862"/>
            <a:ext cx="1809750" cy="409575"/>
            <a:chOff x="0" y="0"/>
            <a:chExt cx="1140" cy="258"/>
          </a:xfrm>
        </p:grpSpPr>
        <p:grpSp>
          <p:nvGrpSpPr>
            <p:cNvPr id="8231" name="Group 39"/>
            <p:cNvGrpSpPr>
              <a:grpSpLocks/>
            </p:cNvGrpSpPr>
            <p:nvPr/>
          </p:nvGrpSpPr>
          <p:grpSpPr bwMode="auto">
            <a:xfrm>
              <a:off x="408" y="0"/>
              <a:ext cx="324" cy="258"/>
              <a:chOff x="0" y="0"/>
              <a:chExt cx="324" cy="258"/>
            </a:xfrm>
          </p:grpSpPr>
          <p:sp>
            <p:nvSpPr>
              <p:cNvPr id="8232" name="AutoShape 40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33" name="AutoShape 41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FF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34" name="AutoShape 42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CC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35" name="AutoShape 43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236" name="Group 44"/>
            <p:cNvGrpSpPr>
              <a:grpSpLocks/>
            </p:cNvGrpSpPr>
            <p:nvPr/>
          </p:nvGrpSpPr>
          <p:grpSpPr bwMode="auto">
            <a:xfrm>
              <a:off x="0" y="0"/>
              <a:ext cx="324" cy="258"/>
              <a:chOff x="0" y="0"/>
              <a:chExt cx="324" cy="258"/>
            </a:xfrm>
          </p:grpSpPr>
          <p:sp>
            <p:nvSpPr>
              <p:cNvPr id="8237" name="AutoShape 45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3333CC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38" name="AutoShape 46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5B5BD6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39" name="AutoShape 47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2828A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40" name="AutoShape 48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241" name="Group 49"/>
            <p:cNvGrpSpPr>
              <a:grpSpLocks/>
            </p:cNvGrpSpPr>
            <p:nvPr/>
          </p:nvGrpSpPr>
          <p:grpSpPr bwMode="auto">
            <a:xfrm>
              <a:off x="816" y="0"/>
              <a:ext cx="324" cy="258"/>
              <a:chOff x="0" y="0"/>
              <a:chExt cx="324" cy="258"/>
            </a:xfrm>
          </p:grpSpPr>
          <p:sp>
            <p:nvSpPr>
              <p:cNvPr id="8242" name="AutoShape 50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0000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43" name="AutoShape 51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33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44" name="AutoShape 52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00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45" name="AutoShape 53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</p:grpSp>
      <p:grpSp>
        <p:nvGrpSpPr>
          <p:cNvPr id="8246" name="Group 54"/>
          <p:cNvGrpSpPr>
            <a:grpSpLocks/>
          </p:cNvGrpSpPr>
          <p:nvPr/>
        </p:nvGrpSpPr>
        <p:grpSpPr bwMode="auto">
          <a:xfrm>
            <a:off x="1752600" y="3635375"/>
            <a:ext cx="1814513" cy="409575"/>
            <a:chOff x="0" y="0"/>
            <a:chExt cx="1143" cy="258"/>
          </a:xfrm>
        </p:grpSpPr>
        <p:grpSp>
          <p:nvGrpSpPr>
            <p:cNvPr id="8247" name="Group 55"/>
            <p:cNvGrpSpPr>
              <a:grpSpLocks/>
            </p:cNvGrpSpPr>
            <p:nvPr/>
          </p:nvGrpSpPr>
          <p:grpSpPr bwMode="auto">
            <a:xfrm>
              <a:off x="819" y="0"/>
              <a:ext cx="324" cy="258"/>
              <a:chOff x="0" y="0"/>
              <a:chExt cx="324" cy="258"/>
            </a:xfrm>
          </p:grpSpPr>
          <p:sp>
            <p:nvSpPr>
              <p:cNvPr id="8248" name="AutoShape 56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49" name="AutoShape 57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FF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50" name="AutoShape 58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CC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51" name="AutoShape 59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252" name="Group 60"/>
            <p:cNvGrpSpPr>
              <a:grpSpLocks/>
            </p:cNvGrpSpPr>
            <p:nvPr/>
          </p:nvGrpSpPr>
          <p:grpSpPr bwMode="auto">
            <a:xfrm>
              <a:off x="411" y="0"/>
              <a:ext cx="324" cy="258"/>
              <a:chOff x="0" y="0"/>
              <a:chExt cx="324" cy="258"/>
            </a:xfrm>
          </p:grpSpPr>
          <p:sp>
            <p:nvSpPr>
              <p:cNvPr id="8253" name="AutoShape 61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3333CC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54" name="AutoShape 62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5B5BD6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55" name="AutoShape 63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2828A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56" name="AutoShape 64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257" name="Group 65"/>
            <p:cNvGrpSpPr>
              <a:grpSpLocks/>
            </p:cNvGrpSpPr>
            <p:nvPr/>
          </p:nvGrpSpPr>
          <p:grpSpPr bwMode="auto">
            <a:xfrm>
              <a:off x="0" y="0"/>
              <a:ext cx="324" cy="258"/>
              <a:chOff x="0" y="0"/>
              <a:chExt cx="324" cy="258"/>
            </a:xfrm>
          </p:grpSpPr>
          <p:sp>
            <p:nvSpPr>
              <p:cNvPr id="8258" name="AutoShape 66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0000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59" name="AutoShape 67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33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60" name="AutoShape 68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00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61" name="AutoShape 69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</p:grpSp>
      <p:grpSp>
        <p:nvGrpSpPr>
          <p:cNvPr id="8262" name="Group 70"/>
          <p:cNvGrpSpPr>
            <a:grpSpLocks/>
          </p:cNvGrpSpPr>
          <p:nvPr/>
        </p:nvGrpSpPr>
        <p:grpSpPr bwMode="auto">
          <a:xfrm>
            <a:off x="1757363" y="4308475"/>
            <a:ext cx="1809750" cy="409575"/>
            <a:chOff x="0" y="0"/>
            <a:chExt cx="1140" cy="258"/>
          </a:xfrm>
        </p:grpSpPr>
        <p:grpSp>
          <p:nvGrpSpPr>
            <p:cNvPr id="8263" name="Group 71"/>
            <p:cNvGrpSpPr>
              <a:grpSpLocks/>
            </p:cNvGrpSpPr>
            <p:nvPr/>
          </p:nvGrpSpPr>
          <p:grpSpPr bwMode="auto">
            <a:xfrm>
              <a:off x="0" y="0"/>
              <a:ext cx="324" cy="258"/>
              <a:chOff x="0" y="0"/>
              <a:chExt cx="324" cy="258"/>
            </a:xfrm>
          </p:grpSpPr>
          <p:sp>
            <p:nvSpPr>
              <p:cNvPr id="8264" name="AutoShape 72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65" name="AutoShape 73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FF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66" name="AutoShape 74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CC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67" name="AutoShape 75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268" name="Group 76"/>
            <p:cNvGrpSpPr>
              <a:grpSpLocks/>
            </p:cNvGrpSpPr>
            <p:nvPr/>
          </p:nvGrpSpPr>
          <p:grpSpPr bwMode="auto">
            <a:xfrm>
              <a:off x="816" y="0"/>
              <a:ext cx="324" cy="258"/>
              <a:chOff x="0" y="0"/>
              <a:chExt cx="324" cy="258"/>
            </a:xfrm>
          </p:grpSpPr>
          <p:sp>
            <p:nvSpPr>
              <p:cNvPr id="8269" name="AutoShape 77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3333CC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70" name="AutoShape 78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5B5BD6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71" name="AutoShape 79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2828A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72" name="AutoShape 80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273" name="Group 81"/>
            <p:cNvGrpSpPr>
              <a:grpSpLocks/>
            </p:cNvGrpSpPr>
            <p:nvPr/>
          </p:nvGrpSpPr>
          <p:grpSpPr bwMode="auto">
            <a:xfrm>
              <a:off x="405" y="0"/>
              <a:ext cx="324" cy="258"/>
              <a:chOff x="0" y="0"/>
              <a:chExt cx="324" cy="258"/>
            </a:xfrm>
          </p:grpSpPr>
          <p:sp>
            <p:nvSpPr>
              <p:cNvPr id="8274" name="AutoShape 82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0000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75" name="AutoShape 83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33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76" name="AutoShape 84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00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77" name="AutoShape 85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</p:grpSp>
      <p:grpSp>
        <p:nvGrpSpPr>
          <p:cNvPr id="8278" name="Group 86"/>
          <p:cNvGrpSpPr>
            <a:grpSpLocks/>
          </p:cNvGrpSpPr>
          <p:nvPr/>
        </p:nvGrpSpPr>
        <p:grpSpPr bwMode="auto">
          <a:xfrm>
            <a:off x="1757363" y="4979987"/>
            <a:ext cx="1809750" cy="409575"/>
            <a:chOff x="0" y="0"/>
            <a:chExt cx="1140" cy="258"/>
          </a:xfrm>
        </p:grpSpPr>
        <p:grpSp>
          <p:nvGrpSpPr>
            <p:cNvPr id="8279" name="Group 87"/>
            <p:cNvGrpSpPr>
              <a:grpSpLocks/>
            </p:cNvGrpSpPr>
            <p:nvPr/>
          </p:nvGrpSpPr>
          <p:grpSpPr bwMode="auto">
            <a:xfrm>
              <a:off x="816" y="0"/>
              <a:ext cx="324" cy="258"/>
              <a:chOff x="0" y="0"/>
              <a:chExt cx="324" cy="258"/>
            </a:xfrm>
          </p:grpSpPr>
          <p:sp>
            <p:nvSpPr>
              <p:cNvPr id="8280" name="AutoShape 88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81" name="AutoShape 89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FF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82" name="AutoShape 90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CC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83" name="AutoShape 91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284" name="Group 92"/>
            <p:cNvGrpSpPr>
              <a:grpSpLocks/>
            </p:cNvGrpSpPr>
            <p:nvPr/>
          </p:nvGrpSpPr>
          <p:grpSpPr bwMode="auto">
            <a:xfrm>
              <a:off x="0" y="0"/>
              <a:ext cx="324" cy="258"/>
              <a:chOff x="0" y="0"/>
              <a:chExt cx="324" cy="258"/>
            </a:xfrm>
          </p:grpSpPr>
          <p:sp>
            <p:nvSpPr>
              <p:cNvPr id="8285" name="AutoShape 93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3333CC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86" name="AutoShape 94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5B5BD6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87" name="AutoShape 95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2828A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88" name="AutoShape 96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289" name="Group 97"/>
            <p:cNvGrpSpPr>
              <a:grpSpLocks/>
            </p:cNvGrpSpPr>
            <p:nvPr/>
          </p:nvGrpSpPr>
          <p:grpSpPr bwMode="auto">
            <a:xfrm>
              <a:off x="405" y="0"/>
              <a:ext cx="324" cy="258"/>
              <a:chOff x="0" y="0"/>
              <a:chExt cx="324" cy="258"/>
            </a:xfrm>
          </p:grpSpPr>
          <p:sp>
            <p:nvSpPr>
              <p:cNvPr id="8290" name="AutoShape 98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0000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91" name="AutoShape 99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33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92" name="AutoShape 100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00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93" name="AutoShape 101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</p:grpSp>
      <p:grpSp>
        <p:nvGrpSpPr>
          <p:cNvPr id="8294" name="Group 102"/>
          <p:cNvGrpSpPr>
            <a:grpSpLocks/>
          </p:cNvGrpSpPr>
          <p:nvPr/>
        </p:nvGrpSpPr>
        <p:grpSpPr bwMode="auto">
          <a:xfrm>
            <a:off x="1757363" y="5653087"/>
            <a:ext cx="1809750" cy="409575"/>
            <a:chOff x="0" y="0"/>
            <a:chExt cx="1140" cy="258"/>
          </a:xfrm>
        </p:grpSpPr>
        <p:grpSp>
          <p:nvGrpSpPr>
            <p:cNvPr id="8295" name="Group 103"/>
            <p:cNvGrpSpPr>
              <a:grpSpLocks/>
            </p:cNvGrpSpPr>
            <p:nvPr/>
          </p:nvGrpSpPr>
          <p:grpSpPr bwMode="auto">
            <a:xfrm>
              <a:off x="405" y="0"/>
              <a:ext cx="324" cy="258"/>
              <a:chOff x="0" y="0"/>
              <a:chExt cx="324" cy="258"/>
            </a:xfrm>
          </p:grpSpPr>
          <p:sp>
            <p:nvSpPr>
              <p:cNvPr id="8296" name="AutoShape 104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97" name="AutoShape 105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FF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98" name="AutoShape 106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CC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299" name="AutoShape 107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300" name="Group 108"/>
            <p:cNvGrpSpPr>
              <a:grpSpLocks/>
            </p:cNvGrpSpPr>
            <p:nvPr/>
          </p:nvGrpSpPr>
          <p:grpSpPr bwMode="auto">
            <a:xfrm>
              <a:off x="816" y="0"/>
              <a:ext cx="324" cy="258"/>
              <a:chOff x="0" y="0"/>
              <a:chExt cx="324" cy="258"/>
            </a:xfrm>
          </p:grpSpPr>
          <p:sp>
            <p:nvSpPr>
              <p:cNvPr id="8301" name="AutoShape 109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3333CC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02" name="AutoShape 110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5B5BD6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03" name="AutoShape 111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2828A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04" name="AutoShape 112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305" name="Group 113"/>
            <p:cNvGrpSpPr>
              <a:grpSpLocks/>
            </p:cNvGrpSpPr>
            <p:nvPr/>
          </p:nvGrpSpPr>
          <p:grpSpPr bwMode="auto">
            <a:xfrm>
              <a:off x="0" y="0"/>
              <a:ext cx="324" cy="258"/>
              <a:chOff x="0" y="0"/>
              <a:chExt cx="324" cy="258"/>
            </a:xfrm>
          </p:grpSpPr>
          <p:sp>
            <p:nvSpPr>
              <p:cNvPr id="8306" name="AutoShape 114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0000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07" name="AutoShape 115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33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08" name="AutoShape 116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00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09" name="AutoShape 117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</p:grpSp>
      <p:grpSp>
        <p:nvGrpSpPr>
          <p:cNvPr id="8310" name="Group 118"/>
          <p:cNvGrpSpPr>
            <a:grpSpLocks/>
          </p:cNvGrpSpPr>
          <p:nvPr/>
        </p:nvGrpSpPr>
        <p:grpSpPr bwMode="auto">
          <a:xfrm>
            <a:off x="4929188" y="2233612"/>
            <a:ext cx="2462212" cy="409575"/>
            <a:chOff x="0" y="0"/>
            <a:chExt cx="1551" cy="258"/>
          </a:xfrm>
        </p:grpSpPr>
        <p:grpSp>
          <p:nvGrpSpPr>
            <p:cNvPr id="8311" name="Group 119"/>
            <p:cNvGrpSpPr>
              <a:grpSpLocks/>
            </p:cNvGrpSpPr>
            <p:nvPr/>
          </p:nvGrpSpPr>
          <p:grpSpPr bwMode="auto">
            <a:xfrm>
              <a:off x="0" y="0"/>
              <a:ext cx="324" cy="258"/>
              <a:chOff x="0" y="0"/>
              <a:chExt cx="324" cy="258"/>
            </a:xfrm>
          </p:grpSpPr>
          <p:sp>
            <p:nvSpPr>
              <p:cNvPr id="8312" name="AutoShape 120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9900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13" name="AutoShape 121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AD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14" name="AutoShape 122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7A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15" name="AutoShape 123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316" name="Group 124"/>
            <p:cNvGrpSpPr>
              <a:grpSpLocks/>
            </p:cNvGrpSpPr>
            <p:nvPr/>
          </p:nvGrpSpPr>
          <p:grpSpPr bwMode="auto">
            <a:xfrm>
              <a:off x="410" y="0"/>
              <a:ext cx="324" cy="258"/>
              <a:chOff x="0" y="0"/>
              <a:chExt cx="324" cy="258"/>
            </a:xfrm>
          </p:grpSpPr>
          <p:sp>
            <p:nvSpPr>
              <p:cNvPr id="8317" name="AutoShape 125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18" name="AutoShape 126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FF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19" name="AutoShape 127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CC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20" name="AutoShape 128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321" name="Group 129"/>
            <p:cNvGrpSpPr>
              <a:grpSpLocks/>
            </p:cNvGrpSpPr>
            <p:nvPr/>
          </p:nvGrpSpPr>
          <p:grpSpPr bwMode="auto">
            <a:xfrm>
              <a:off x="818" y="0"/>
              <a:ext cx="325" cy="258"/>
              <a:chOff x="0" y="0"/>
              <a:chExt cx="325" cy="258"/>
            </a:xfrm>
          </p:grpSpPr>
          <p:sp>
            <p:nvSpPr>
              <p:cNvPr id="8322" name="AutoShape 130"/>
              <p:cNvSpPr>
                <a:spLocks/>
              </p:cNvSpPr>
              <p:nvPr/>
            </p:nvSpPr>
            <p:spPr bwMode="auto">
              <a:xfrm>
                <a:off x="0" y="0"/>
                <a:ext cx="32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287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13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287" y="0"/>
                    </a:moveTo>
                  </a:path>
                </a:pathLst>
              </a:custGeom>
              <a:solidFill>
                <a:srgbClr val="3333CC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23" name="AutoShape 131"/>
              <p:cNvSpPr>
                <a:spLocks/>
              </p:cNvSpPr>
              <p:nvPr/>
            </p:nvSpPr>
            <p:spPr bwMode="auto">
              <a:xfrm>
                <a:off x="0" y="0"/>
                <a:ext cx="325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287" y="0"/>
                    </a:moveTo>
                    <a:lnTo>
                      <a:pt x="0" y="21600"/>
                    </a:lnTo>
                    <a:lnTo>
                      <a:pt x="17313" y="21600"/>
                    </a:lnTo>
                    <a:lnTo>
                      <a:pt x="21600" y="0"/>
                    </a:lnTo>
                    <a:close/>
                    <a:moveTo>
                      <a:pt x="4287" y="0"/>
                    </a:moveTo>
                  </a:path>
                </a:pathLst>
              </a:custGeom>
              <a:solidFill>
                <a:srgbClr val="5B5BD6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24" name="AutoShape 132"/>
              <p:cNvSpPr>
                <a:spLocks/>
              </p:cNvSpPr>
              <p:nvPr/>
            </p:nvSpPr>
            <p:spPr bwMode="auto">
              <a:xfrm>
                <a:off x="260" y="0"/>
                <a:ext cx="6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2828A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25" name="AutoShape 133"/>
              <p:cNvSpPr>
                <a:spLocks/>
              </p:cNvSpPr>
              <p:nvPr/>
            </p:nvSpPr>
            <p:spPr bwMode="auto">
              <a:xfrm>
                <a:off x="0" y="0"/>
                <a:ext cx="32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13" y="5400"/>
                    </a:lnTo>
                    <a:lnTo>
                      <a:pt x="21600" y="0"/>
                    </a:lnTo>
                    <a:moveTo>
                      <a:pt x="17313" y="5400"/>
                    </a:moveTo>
                    <a:lnTo>
                      <a:pt x="17313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326" name="Group 134"/>
            <p:cNvGrpSpPr>
              <a:grpSpLocks/>
            </p:cNvGrpSpPr>
            <p:nvPr/>
          </p:nvGrpSpPr>
          <p:grpSpPr bwMode="auto">
            <a:xfrm>
              <a:off x="1227" y="0"/>
              <a:ext cx="324" cy="258"/>
              <a:chOff x="0" y="0"/>
              <a:chExt cx="324" cy="258"/>
            </a:xfrm>
          </p:grpSpPr>
          <p:sp>
            <p:nvSpPr>
              <p:cNvPr id="8327" name="AutoShape 135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0000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28" name="AutoShape 136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33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29" name="AutoShape 137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00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30" name="AutoShape 138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</p:grpSp>
      <p:grpSp>
        <p:nvGrpSpPr>
          <p:cNvPr id="8331" name="Group 139"/>
          <p:cNvGrpSpPr>
            <a:grpSpLocks/>
          </p:cNvGrpSpPr>
          <p:nvPr/>
        </p:nvGrpSpPr>
        <p:grpSpPr bwMode="auto">
          <a:xfrm>
            <a:off x="4929188" y="2979737"/>
            <a:ext cx="2462212" cy="412750"/>
            <a:chOff x="0" y="0"/>
            <a:chExt cx="1551" cy="260"/>
          </a:xfrm>
        </p:grpSpPr>
        <p:grpSp>
          <p:nvGrpSpPr>
            <p:cNvPr id="8332" name="Group 140"/>
            <p:cNvGrpSpPr>
              <a:grpSpLocks/>
            </p:cNvGrpSpPr>
            <p:nvPr/>
          </p:nvGrpSpPr>
          <p:grpSpPr bwMode="auto">
            <a:xfrm>
              <a:off x="370" y="0"/>
              <a:ext cx="324" cy="258"/>
              <a:chOff x="0" y="0"/>
              <a:chExt cx="324" cy="258"/>
            </a:xfrm>
          </p:grpSpPr>
          <p:sp>
            <p:nvSpPr>
              <p:cNvPr id="8333" name="AutoShape 141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9900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34" name="AutoShape 142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AD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35" name="AutoShape 143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7A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36" name="AutoShape 144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337" name="Group 145"/>
            <p:cNvGrpSpPr>
              <a:grpSpLocks/>
            </p:cNvGrpSpPr>
            <p:nvPr/>
          </p:nvGrpSpPr>
          <p:grpSpPr bwMode="auto">
            <a:xfrm>
              <a:off x="0" y="2"/>
              <a:ext cx="324" cy="258"/>
              <a:chOff x="0" y="0"/>
              <a:chExt cx="324" cy="258"/>
            </a:xfrm>
          </p:grpSpPr>
          <p:sp>
            <p:nvSpPr>
              <p:cNvPr id="8338" name="AutoShape 146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39" name="AutoShape 147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FF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40" name="AutoShape 148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CC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41" name="AutoShape 149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342" name="Group 150"/>
            <p:cNvGrpSpPr>
              <a:grpSpLocks/>
            </p:cNvGrpSpPr>
            <p:nvPr/>
          </p:nvGrpSpPr>
          <p:grpSpPr bwMode="auto">
            <a:xfrm>
              <a:off x="819" y="2"/>
              <a:ext cx="324" cy="258"/>
              <a:chOff x="0" y="0"/>
              <a:chExt cx="324" cy="258"/>
            </a:xfrm>
          </p:grpSpPr>
          <p:sp>
            <p:nvSpPr>
              <p:cNvPr id="8343" name="AutoShape 151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3333CC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44" name="AutoShape 152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5B5BD6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45" name="AutoShape 153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2828A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46" name="AutoShape 154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347" name="Group 155"/>
            <p:cNvGrpSpPr>
              <a:grpSpLocks/>
            </p:cNvGrpSpPr>
            <p:nvPr/>
          </p:nvGrpSpPr>
          <p:grpSpPr bwMode="auto">
            <a:xfrm>
              <a:off x="1227" y="2"/>
              <a:ext cx="324" cy="258"/>
              <a:chOff x="0" y="0"/>
              <a:chExt cx="324" cy="258"/>
            </a:xfrm>
          </p:grpSpPr>
          <p:sp>
            <p:nvSpPr>
              <p:cNvPr id="8348" name="AutoShape 156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0000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49" name="AutoShape 157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33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50" name="AutoShape 158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00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51" name="AutoShape 159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</p:grpSp>
      <p:grpSp>
        <p:nvGrpSpPr>
          <p:cNvPr id="8352" name="Group 160"/>
          <p:cNvGrpSpPr>
            <a:grpSpLocks/>
          </p:cNvGrpSpPr>
          <p:nvPr/>
        </p:nvGrpSpPr>
        <p:grpSpPr bwMode="auto">
          <a:xfrm>
            <a:off x="4929188" y="3730625"/>
            <a:ext cx="2462212" cy="407987"/>
            <a:chOff x="0" y="0"/>
            <a:chExt cx="1551" cy="257"/>
          </a:xfrm>
        </p:grpSpPr>
        <p:grpSp>
          <p:nvGrpSpPr>
            <p:cNvPr id="8353" name="Group 161"/>
            <p:cNvGrpSpPr>
              <a:grpSpLocks/>
            </p:cNvGrpSpPr>
            <p:nvPr/>
          </p:nvGrpSpPr>
          <p:grpSpPr bwMode="auto">
            <a:xfrm>
              <a:off x="816" y="0"/>
              <a:ext cx="324" cy="257"/>
              <a:chOff x="0" y="0"/>
              <a:chExt cx="324" cy="257"/>
            </a:xfrm>
          </p:grpSpPr>
          <p:sp>
            <p:nvSpPr>
              <p:cNvPr id="8354" name="AutoShape 162"/>
              <p:cNvSpPr>
                <a:spLocks/>
              </p:cNvSpPr>
              <p:nvPr/>
            </p:nvSpPr>
            <p:spPr bwMode="auto">
              <a:xfrm>
                <a:off x="0" y="0"/>
                <a:ext cx="324" cy="257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283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17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283" y="0"/>
                    </a:moveTo>
                  </a:path>
                </a:pathLst>
              </a:custGeom>
              <a:solidFill>
                <a:srgbClr val="FF9900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55" name="AutoShape 163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283" y="0"/>
                    </a:moveTo>
                    <a:lnTo>
                      <a:pt x="0" y="21600"/>
                    </a:lnTo>
                    <a:lnTo>
                      <a:pt x="17317" y="21600"/>
                    </a:lnTo>
                    <a:lnTo>
                      <a:pt x="21600" y="0"/>
                    </a:lnTo>
                    <a:close/>
                    <a:moveTo>
                      <a:pt x="4283" y="0"/>
                    </a:moveTo>
                  </a:path>
                </a:pathLst>
              </a:custGeom>
              <a:solidFill>
                <a:srgbClr val="FFAD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56" name="AutoShape 164"/>
              <p:cNvSpPr>
                <a:spLocks/>
              </p:cNvSpPr>
              <p:nvPr/>
            </p:nvSpPr>
            <p:spPr bwMode="auto">
              <a:xfrm>
                <a:off x="259" y="0"/>
                <a:ext cx="65" cy="257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7A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57" name="AutoShape 165"/>
              <p:cNvSpPr>
                <a:spLocks/>
              </p:cNvSpPr>
              <p:nvPr/>
            </p:nvSpPr>
            <p:spPr bwMode="auto">
              <a:xfrm>
                <a:off x="0" y="0"/>
                <a:ext cx="324" cy="257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17" y="5400"/>
                    </a:lnTo>
                    <a:lnTo>
                      <a:pt x="21600" y="0"/>
                    </a:lnTo>
                    <a:moveTo>
                      <a:pt x="17317" y="5400"/>
                    </a:moveTo>
                    <a:lnTo>
                      <a:pt x="17317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358" name="Group 166"/>
            <p:cNvGrpSpPr>
              <a:grpSpLocks/>
            </p:cNvGrpSpPr>
            <p:nvPr/>
          </p:nvGrpSpPr>
          <p:grpSpPr bwMode="auto">
            <a:xfrm>
              <a:off x="0" y="0"/>
              <a:ext cx="324" cy="257"/>
              <a:chOff x="0" y="0"/>
              <a:chExt cx="324" cy="257"/>
            </a:xfrm>
          </p:grpSpPr>
          <p:sp>
            <p:nvSpPr>
              <p:cNvPr id="8359" name="AutoShape 167"/>
              <p:cNvSpPr>
                <a:spLocks/>
              </p:cNvSpPr>
              <p:nvPr/>
            </p:nvSpPr>
            <p:spPr bwMode="auto">
              <a:xfrm>
                <a:off x="0" y="0"/>
                <a:ext cx="324" cy="257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283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17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283" y="0"/>
                    </a:moveTo>
                  </a:path>
                </a:pathLst>
              </a:custGeom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60" name="AutoShape 168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283" y="0"/>
                    </a:moveTo>
                    <a:lnTo>
                      <a:pt x="0" y="21600"/>
                    </a:lnTo>
                    <a:lnTo>
                      <a:pt x="17317" y="21600"/>
                    </a:lnTo>
                    <a:lnTo>
                      <a:pt x="21600" y="0"/>
                    </a:lnTo>
                    <a:close/>
                    <a:moveTo>
                      <a:pt x="4283" y="0"/>
                    </a:moveTo>
                  </a:path>
                </a:pathLst>
              </a:custGeom>
              <a:solidFill>
                <a:srgbClr val="FFFF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61" name="AutoShape 169"/>
              <p:cNvSpPr>
                <a:spLocks/>
              </p:cNvSpPr>
              <p:nvPr/>
            </p:nvSpPr>
            <p:spPr bwMode="auto">
              <a:xfrm>
                <a:off x="259" y="0"/>
                <a:ext cx="64" cy="257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CC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62" name="AutoShape 170"/>
              <p:cNvSpPr>
                <a:spLocks/>
              </p:cNvSpPr>
              <p:nvPr/>
            </p:nvSpPr>
            <p:spPr bwMode="auto">
              <a:xfrm>
                <a:off x="0" y="0"/>
                <a:ext cx="324" cy="257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17" y="5400"/>
                    </a:lnTo>
                    <a:lnTo>
                      <a:pt x="21600" y="0"/>
                    </a:lnTo>
                    <a:moveTo>
                      <a:pt x="17317" y="5400"/>
                    </a:moveTo>
                    <a:lnTo>
                      <a:pt x="17317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363" name="Group 171"/>
            <p:cNvGrpSpPr>
              <a:grpSpLocks/>
            </p:cNvGrpSpPr>
            <p:nvPr/>
          </p:nvGrpSpPr>
          <p:grpSpPr bwMode="auto">
            <a:xfrm>
              <a:off x="408" y="0"/>
              <a:ext cx="324" cy="257"/>
              <a:chOff x="0" y="0"/>
              <a:chExt cx="324" cy="257"/>
            </a:xfrm>
          </p:grpSpPr>
          <p:sp>
            <p:nvSpPr>
              <p:cNvPr id="8364" name="AutoShape 172"/>
              <p:cNvSpPr>
                <a:spLocks/>
              </p:cNvSpPr>
              <p:nvPr/>
            </p:nvSpPr>
            <p:spPr bwMode="auto">
              <a:xfrm>
                <a:off x="0" y="0"/>
                <a:ext cx="324" cy="257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283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17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283" y="0"/>
                    </a:moveTo>
                  </a:path>
                </a:pathLst>
              </a:custGeom>
              <a:solidFill>
                <a:srgbClr val="3333CC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65" name="AutoShape 173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283" y="0"/>
                    </a:moveTo>
                    <a:lnTo>
                      <a:pt x="0" y="21600"/>
                    </a:lnTo>
                    <a:lnTo>
                      <a:pt x="17317" y="21600"/>
                    </a:lnTo>
                    <a:lnTo>
                      <a:pt x="21600" y="0"/>
                    </a:lnTo>
                    <a:close/>
                    <a:moveTo>
                      <a:pt x="4283" y="0"/>
                    </a:moveTo>
                  </a:path>
                </a:pathLst>
              </a:custGeom>
              <a:solidFill>
                <a:srgbClr val="5B5BD6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66" name="AutoShape 174"/>
              <p:cNvSpPr>
                <a:spLocks/>
              </p:cNvSpPr>
              <p:nvPr/>
            </p:nvSpPr>
            <p:spPr bwMode="auto">
              <a:xfrm>
                <a:off x="259" y="0"/>
                <a:ext cx="64" cy="257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2828A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67" name="AutoShape 175"/>
              <p:cNvSpPr>
                <a:spLocks/>
              </p:cNvSpPr>
              <p:nvPr/>
            </p:nvSpPr>
            <p:spPr bwMode="auto">
              <a:xfrm>
                <a:off x="0" y="0"/>
                <a:ext cx="324" cy="257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17" y="5400"/>
                    </a:lnTo>
                    <a:lnTo>
                      <a:pt x="21600" y="0"/>
                    </a:lnTo>
                    <a:moveTo>
                      <a:pt x="17317" y="5400"/>
                    </a:moveTo>
                    <a:lnTo>
                      <a:pt x="17317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368" name="Group 176"/>
            <p:cNvGrpSpPr>
              <a:grpSpLocks/>
            </p:cNvGrpSpPr>
            <p:nvPr/>
          </p:nvGrpSpPr>
          <p:grpSpPr bwMode="auto">
            <a:xfrm>
              <a:off x="1227" y="0"/>
              <a:ext cx="324" cy="257"/>
              <a:chOff x="0" y="0"/>
              <a:chExt cx="324" cy="257"/>
            </a:xfrm>
          </p:grpSpPr>
          <p:sp>
            <p:nvSpPr>
              <p:cNvPr id="8369" name="AutoShape 177"/>
              <p:cNvSpPr>
                <a:spLocks/>
              </p:cNvSpPr>
              <p:nvPr/>
            </p:nvSpPr>
            <p:spPr bwMode="auto">
              <a:xfrm>
                <a:off x="0" y="0"/>
                <a:ext cx="324" cy="257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283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17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283" y="0"/>
                    </a:moveTo>
                  </a:path>
                </a:pathLst>
              </a:custGeom>
              <a:solidFill>
                <a:srgbClr val="FF0000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70" name="AutoShape 178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283" y="0"/>
                    </a:moveTo>
                    <a:lnTo>
                      <a:pt x="0" y="21600"/>
                    </a:lnTo>
                    <a:lnTo>
                      <a:pt x="17317" y="21600"/>
                    </a:lnTo>
                    <a:lnTo>
                      <a:pt x="21600" y="0"/>
                    </a:lnTo>
                    <a:close/>
                    <a:moveTo>
                      <a:pt x="4283" y="0"/>
                    </a:moveTo>
                  </a:path>
                </a:pathLst>
              </a:custGeom>
              <a:solidFill>
                <a:srgbClr val="FF33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71" name="AutoShape 179"/>
              <p:cNvSpPr>
                <a:spLocks/>
              </p:cNvSpPr>
              <p:nvPr/>
            </p:nvSpPr>
            <p:spPr bwMode="auto">
              <a:xfrm>
                <a:off x="259" y="0"/>
                <a:ext cx="65" cy="257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00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72" name="AutoShape 180"/>
              <p:cNvSpPr>
                <a:spLocks/>
              </p:cNvSpPr>
              <p:nvPr/>
            </p:nvSpPr>
            <p:spPr bwMode="auto">
              <a:xfrm>
                <a:off x="0" y="0"/>
                <a:ext cx="324" cy="257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17" y="5400"/>
                    </a:lnTo>
                    <a:lnTo>
                      <a:pt x="21600" y="0"/>
                    </a:lnTo>
                    <a:moveTo>
                      <a:pt x="17317" y="5400"/>
                    </a:moveTo>
                    <a:lnTo>
                      <a:pt x="17317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</p:grpSp>
      <p:grpSp>
        <p:nvGrpSpPr>
          <p:cNvPr id="8373" name="Group 181"/>
          <p:cNvGrpSpPr>
            <a:grpSpLocks/>
          </p:cNvGrpSpPr>
          <p:nvPr/>
        </p:nvGrpSpPr>
        <p:grpSpPr bwMode="auto">
          <a:xfrm>
            <a:off x="4932363" y="4476750"/>
            <a:ext cx="2454275" cy="409575"/>
            <a:chOff x="0" y="0"/>
            <a:chExt cx="1546" cy="258"/>
          </a:xfrm>
        </p:grpSpPr>
        <p:grpSp>
          <p:nvGrpSpPr>
            <p:cNvPr id="8374" name="Group 182"/>
            <p:cNvGrpSpPr>
              <a:grpSpLocks/>
            </p:cNvGrpSpPr>
            <p:nvPr/>
          </p:nvGrpSpPr>
          <p:grpSpPr bwMode="auto">
            <a:xfrm>
              <a:off x="1222" y="0"/>
              <a:ext cx="324" cy="258"/>
              <a:chOff x="0" y="0"/>
              <a:chExt cx="324" cy="258"/>
            </a:xfrm>
          </p:grpSpPr>
          <p:sp>
            <p:nvSpPr>
              <p:cNvPr id="8375" name="AutoShape 183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9900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76" name="AutoShape 184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AD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77" name="AutoShape 185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7A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78" name="AutoShape 186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379" name="Group 187"/>
            <p:cNvGrpSpPr>
              <a:grpSpLocks/>
            </p:cNvGrpSpPr>
            <p:nvPr/>
          </p:nvGrpSpPr>
          <p:grpSpPr bwMode="auto">
            <a:xfrm>
              <a:off x="0" y="0"/>
              <a:ext cx="324" cy="258"/>
              <a:chOff x="0" y="0"/>
              <a:chExt cx="324" cy="258"/>
            </a:xfrm>
          </p:grpSpPr>
          <p:sp>
            <p:nvSpPr>
              <p:cNvPr id="8380" name="AutoShape 188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chemeClr val="accent1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81" name="AutoShape 189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FF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82" name="AutoShape 190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CC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83" name="AutoShape 191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384" name="Group 192"/>
            <p:cNvGrpSpPr>
              <a:grpSpLocks/>
            </p:cNvGrpSpPr>
            <p:nvPr/>
          </p:nvGrpSpPr>
          <p:grpSpPr bwMode="auto">
            <a:xfrm>
              <a:off x="408" y="0"/>
              <a:ext cx="325" cy="258"/>
              <a:chOff x="0" y="0"/>
              <a:chExt cx="325" cy="258"/>
            </a:xfrm>
          </p:grpSpPr>
          <p:sp>
            <p:nvSpPr>
              <p:cNvPr id="8385" name="AutoShape 193"/>
              <p:cNvSpPr>
                <a:spLocks/>
              </p:cNvSpPr>
              <p:nvPr/>
            </p:nvSpPr>
            <p:spPr bwMode="auto">
              <a:xfrm>
                <a:off x="0" y="0"/>
                <a:ext cx="32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287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13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287" y="0"/>
                    </a:moveTo>
                  </a:path>
                </a:pathLst>
              </a:custGeom>
              <a:solidFill>
                <a:srgbClr val="3333CC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86" name="AutoShape 194"/>
              <p:cNvSpPr>
                <a:spLocks/>
              </p:cNvSpPr>
              <p:nvPr/>
            </p:nvSpPr>
            <p:spPr bwMode="auto">
              <a:xfrm>
                <a:off x="0" y="0"/>
                <a:ext cx="325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287" y="0"/>
                    </a:moveTo>
                    <a:lnTo>
                      <a:pt x="0" y="21600"/>
                    </a:lnTo>
                    <a:lnTo>
                      <a:pt x="17313" y="21600"/>
                    </a:lnTo>
                    <a:lnTo>
                      <a:pt x="21600" y="0"/>
                    </a:lnTo>
                    <a:close/>
                    <a:moveTo>
                      <a:pt x="4287" y="0"/>
                    </a:moveTo>
                  </a:path>
                </a:pathLst>
              </a:custGeom>
              <a:solidFill>
                <a:srgbClr val="5B5BD6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87" name="AutoShape 195"/>
              <p:cNvSpPr>
                <a:spLocks/>
              </p:cNvSpPr>
              <p:nvPr/>
            </p:nvSpPr>
            <p:spPr bwMode="auto">
              <a:xfrm>
                <a:off x="260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2828A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88" name="AutoShape 196"/>
              <p:cNvSpPr>
                <a:spLocks/>
              </p:cNvSpPr>
              <p:nvPr/>
            </p:nvSpPr>
            <p:spPr bwMode="auto">
              <a:xfrm>
                <a:off x="0" y="0"/>
                <a:ext cx="32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13" y="5400"/>
                    </a:lnTo>
                    <a:lnTo>
                      <a:pt x="21600" y="0"/>
                    </a:lnTo>
                    <a:moveTo>
                      <a:pt x="17313" y="5400"/>
                    </a:moveTo>
                    <a:lnTo>
                      <a:pt x="17313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  <p:grpSp>
          <p:nvGrpSpPr>
            <p:cNvPr id="8389" name="Group 197"/>
            <p:cNvGrpSpPr>
              <a:grpSpLocks/>
            </p:cNvGrpSpPr>
            <p:nvPr/>
          </p:nvGrpSpPr>
          <p:grpSpPr bwMode="auto">
            <a:xfrm>
              <a:off x="817" y="0"/>
              <a:ext cx="324" cy="258"/>
              <a:chOff x="0" y="0"/>
              <a:chExt cx="324" cy="258"/>
            </a:xfrm>
          </p:grpSpPr>
          <p:sp>
            <p:nvSpPr>
              <p:cNvPr id="8390" name="AutoShape 198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5400"/>
                    </a:ln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0000"/>
              </a:solidFill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91" name="AutoShape 199"/>
              <p:cNvSpPr>
                <a:spLocks/>
              </p:cNvSpPr>
              <p:nvPr/>
            </p:nvSpPr>
            <p:spPr bwMode="auto">
              <a:xfrm>
                <a:off x="0" y="0"/>
                <a:ext cx="324" cy="64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4300" y="0"/>
                    </a:moveTo>
                    <a:lnTo>
                      <a:pt x="0" y="21600"/>
                    </a:lnTo>
                    <a:lnTo>
                      <a:pt x="17300" y="21600"/>
                    </a:lnTo>
                    <a:lnTo>
                      <a:pt x="21600" y="0"/>
                    </a:lnTo>
                    <a:close/>
                    <a:moveTo>
                      <a:pt x="4300" y="0"/>
                    </a:moveTo>
                  </a:path>
                </a:pathLst>
              </a:custGeom>
              <a:solidFill>
                <a:srgbClr val="FF3333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92" name="AutoShape 200"/>
              <p:cNvSpPr>
                <a:spLocks/>
              </p:cNvSpPr>
              <p:nvPr/>
            </p:nvSpPr>
            <p:spPr bwMode="auto">
              <a:xfrm>
                <a:off x="259" y="0"/>
                <a:ext cx="65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0" y="21600"/>
                    </a:lnTo>
                    <a:lnTo>
                      <a:pt x="21600" y="16200"/>
                    </a:lnTo>
                    <a:lnTo>
                      <a:pt x="21600" y="0"/>
                    </a:lnTo>
                    <a:close/>
                    <a:moveTo>
                      <a:pt x="0" y="5400"/>
                    </a:moveTo>
                  </a:path>
                </a:pathLst>
              </a:custGeom>
              <a:solidFill>
                <a:srgbClr val="CC0000"/>
              </a:solidFill>
              <a:ln w="12700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  <p:sp>
            <p:nvSpPr>
              <p:cNvPr id="8393" name="AutoShape 201"/>
              <p:cNvSpPr>
                <a:spLocks/>
              </p:cNvSpPr>
              <p:nvPr/>
            </p:nvSpPr>
            <p:spPr bwMode="auto">
              <a:xfrm>
                <a:off x="0" y="0"/>
                <a:ext cx="324" cy="258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600">
                    <a:moveTo>
                      <a:pt x="0" y="5400"/>
                    </a:moveTo>
                    <a:lnTo>
                      <a:pt x="17300" y="5400"/>
                    </a:lnTo>
                    <a:lnTo>
                      <a:pt x="21600" y="0"/>
                    </a:lnTo>
                    <a:moveTo>
                      <a:pt x="17300" y="5400"/>
                    </a:moveTo>
                    <a:lnTo>
                      <a:pt x="17300" y="2160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fr-BE"/>
              </a:p>
            </p:txBody>
          </p:sp>
        </p:grpSp>
      </p:grpSp>
      <p:sp>
        <p:nvSpPr>
          <p:cNvPr id="8394" name="Line 202"/>
          <p:cNvSpPr>
            <a:spLocks noChangeShapeType="1"/>
          </p:cNvSpPr>
          <p:nvPr/>
        </p:nvSpPr>
        <p:spPr bwMode="auto">
          <a:xfrm>
            <a:off x="3733800" y="2524125"/>
            <a:ext cx="1000125" cy="1587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8395" name="Line 203"/>
          <p:cNvSpPr>
            <a:spLocks noChangeShapeType="1"/>
          </p:cNvSpPr>
          <p:nvPr/>
        </p:nvSpPr>
        <p:spPr bwMode="auto">
          <a:xfrm>
            <a:off x="3697288" y="2524125"/>
            <a:ext cx="1036637" cy="709612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8396" name="Line 204"/>
          <p:cNvSpPr>
            <a:spLocks noChangeShapeType="1"/>
          </p:cNvSpPr>
          <p:nvPr/>
        </p:nvSpPr>
        <p:spPr bwMode="auto">
          <a:xfrm>
            <a:off x="3697288" y="2524125"/>
            <a:ext cx="1036637" cy="1406525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8397" name="Line 205"/>
          <p:cNvSpPr>
            <a:spLocks noChangeShapeType="1"/>
          </p:cNvSpPr>
          <p:nvPr/>
        </p:nvSpPr>
        <p:spPr bwMode="auto">
          <a:xfrm>
            <a:off x="3697288" y="2524125"/>
            <a:ext cx="1036637" cy="218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8399" name="Rectangle 207"/>
          <p:cNvSpPr>
            <a:spLocks/>
          </p:cNvSpPr>
          <p:nvPr/>
        </p:nvSpPr>
        <p:spPr bwMode="auto">
          <a:xfrm>
            <a:off x="1727200" y="1531937"/>
            <a:ext cx="2387600" cy="6731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2000" dirty="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Permutations of non-orange blocks</a:t>
            </a:r>
          </a:p>
        </p:txBody>
      </p:sp>
      <p:sp>
        <p:nvSpPr>
          <p:cNvPr id="8400" name="Rectangle 208"/>
          <p:cNvSpPr>
            <a:spLocks/>
          </p:cNvSpPr>
          <p:nvPr/>
        </p:nvSpPr>
        <p:spPr bwMode="auto">
          <a:xfrm>
            <a:off x="4121150" y="5018087"/>
            <a:ext cx="4724400" cy="9652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39688"/>
            <a:r>
              <a:rPr lang="en-US" sz="2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Each permutation of the three non-orange blocks gives four permutations when the orange block is included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</a:t>
            </a:r>
            <a:endParaRPr lang="fr-BE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7486EEE-CEC5-4AEA-9FA0-08BD86ED8DF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One way to think about the task of permuting the four colored blocks was to start by computing all permutations of three blocks, then finding all ways to add a fourth block</a:t>
            </a:r>
          </a:p>
          <a:p>
            <a:pPr lvl="1"/>
            <a:r>
              <a:rPr lang="en-US" dirty="0" smtClean="0"/>
              <a:t>And this “explains” why the number of permutations turns out to be 4! </a:t>
            </a:r>
          </a:p>
          <a:p>
            <a:pPr lvl="1"/>
            <a:r>
              <a:rPr lang="en-US" dirty="0" smtClean="0"/>
              <a:t>Can generalize to prove that the number of permutations of n blocks is n!</a:t>
            </a:r>
          </a:p>
          <a:p>
            <a:pPr lvl="1"/>
            <a:endParaRPr lang="fr-BE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A Recursive Program</a:t>
            </a:r>
          </a:p>
        </p:txBody>
      </p:sp>
      <p:sp>
        <p:nvSpPr>
          <p:cNvPr id="2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A83DFEC-34DD-43C8-9980-4CAECDD6C4C6}" type="slidenum">
              <a:rPr lang="en-US"/>
              <a:pPr/>
              <a:t>9</a:t>
            </a:fld>
            <a:endParaRPr lang="en-US"/>
          </a:p>
        </p:txBody>
      </p:sp>
      <p:sp>
        <p:nvSpPr>
          <p:cNvPr id="9218" name="Rectangle 2"/>
          <p:cNvSpPr>
            <a:spLocks/>
          </p:cNvSpPr>
          <p:nvPr/>
        </p:nvSpPr>
        <p:spPr bwMode="auto">
          <a:xfrm>
            <a:off x="698500" y="3671888"/>
            <a:ext cx="5058756" cy="2215991"/>
          </a:xfrm>
          <a:prstGeom prst="rect">
            <a:avLst/>
          </a:prstGeom>
          <a:solidFill>
            <a:srgbClr val="FFFFCC">
              <a:alpha val="49803"/>
            </a:srgbClr>
          </a:solidFill>
          <a:ln w="12700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static </a:t>
            </a:r>
            <a:r>
              <a:rPr lang="en-US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int</a:t>
            </a:r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fact(</a:t>
            </a:r>
            <a:r>
              <a:rPr lang="en-US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int</a:t>
            </a:r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n) {</a:t>
            </a:r>
          </a:p>
          <a:p>
            <a:pPr marL="39688"/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if (n =</a:t>
            </a:r>
            <a:r>
              <a:rPr lang="en-US" sz="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= 0</a:t>
            </a:r>
            <a:r>
              <a:rPr lang="en-US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)</a:t>
            </a:r>
          </a:p>
          <a:p>
            <a:pPr marL="39688"/>
            <a:r>
              <a:rPr lang="en-US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 </a:t>
            </a:r>
            <a:r>
              <a:rPr lang="en-US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return </a:t>
            </a:r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1;</a:t>
            </a:r>
          </a:p>
          <a:p>
            <a:pPr marL="39688"/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else</a:t>
            </a:r>
          </a:p>
          <a:p>
            <a:pPr marL="39688"/>
            <a:r>
              <a:rPr lang="en-US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 </a:t>
            </a:r>
            <a:r>
              <a:rPr lang="en-US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return </a:t>
            </a:r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n*fact(n-1);</a:t>
            </a:r>
          </a:p>
          <a:p>
            <a:pPr marL="39688"/>
            <a:r>
              <a:rPr lang="en-US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  <p:sp>
        <p:nvSpPr>
          <p:cNvPr id="9219" name="Rectangle 3"/>
          <p:cNvSpPr>
            <a:spLocks/>
          </p:cNvSpPr>
          <p:nvPr/>
        </p:nvSpPr>
        <p:spPr bwMode="auto">
          <a:xfrm>
            <a:off x="684213" y="2016125"/>
            <a:ext cx="4573587" cy="9779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lIns="0" tIns="0" rIns="40639" bIns="0"/>
          <a:lstStyle/>
          <a:p>
            <a:pPr marL="496888">
              <a:lnSpc>
                <a:spcPct val="90000"/>
              </a:lnSpc>
              <a:spcBef>
                <a:spcPts val="1400"/>
              </a:spcBef>
            </a:pPr>
            <a:r>
              <a:rPr lang="en-US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0! = 1</a:t>
            </a:r>
          </a:p>
          <a:p>
            <a:pPr marL="496888">
              <a:lnSpc>
                <a:spcPct val="90000"/>
              </a:lnSpc>
              <a:spcBef>
                <a:spcPts val="1400"/>
              </a:spcBef>
            </a:pPr>
            <a:r>
              <a:rPr lang="en-US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n! = n·(</a:t>
            </a:r>
            <a:r>
              <a:rPr lang="en-US" dirty="0" smtClean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n</a:t>
            </a:r>
            <a:r>
              <a:rPr lang="en-US" dirty="0" smtClean="0">
                <a:solidFill>
                  <a:srgbClr val="009900"/>
                </a:solidFill>
                <a:latin typeface="Symbol" charset="2"/>
                <a:ea typeface="Symbol" charset="2"/>
                <a:cs typeface="Symbol" charset="2"/>
                <a:sym typeface="Symbol" charset="2"/>
              </a:rPr>
              <a:t>-</a:t>
            </a:r>
            <a:r>
              <a:rPr lang="en-US" dirty="0" smtClean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1</a:t>
            </a:r>
            <a:r>
              <a:rPr lang="en-US" dirty="0">
                <a:solidFill>
                  <a:srgbClr val="009900"/>
                </a:solidFill>
                <a:latin typeface="Arial" charset="0"/>
                <a:cs typeface="Arial" charset="0"/>
                <a:sym typeface="Arial" charset="0"/>
              </a:rPr>
              <a:t>)!,  n &gt; 0</a:t>
            </a:r>
          </a:p>
        </p:txBody>
      </p:sp>
      <p:sp>
        <p:nvSpPr>
          <p:cNvPr id="9220" name="Rectangle 4"/>
          <p:cNvSpPr>
            <a:spLocks/>
          </p:cNvSpPr>
          <p:nvPr/>
        </p:nvSpPr>
        <p:spPr bwMode="auto">
          <a:xfrm>
            <a:off x="7588250" y="5200650"/>
            <a:ext cx="323850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</a:p>
        </p:txBody>
      </p:sp>
      <p:sp>
        <p:nvSpPr>
          <p:cNvPr id="9221" name="Rectangle 5"/>
          <p:cNvSpPr>
            <a:spLocks/>
          </p:cNvSpPr>
          <p:nvPr/>
        </p:nvSpPr>
        <p:spPr bwMode="auto">
          <a:xfrm>
            <a:off x="7588250" y="4432300"/>
            <a:ext cx="323850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1</a:t>
            </a:r>
          </a:p>
        </p:txBody>
      </p:sp>
      <p:sp>
        <p:nvSpPr>
          <p:cNvPr id="9222" name="Rectangle 6"/>
          <p:cNvSpPr>
            <a:spLocks/>
          </p:cNvSpPr>
          <p:nvPr/>
        </p:nvSpPr>
        <p:spPr bwMode="auto">
          <a:xfrm>
            <a:off x="7586663" y="3663950"/>
            <a:ext cx="323850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</a:t>
            </a:r>
          </a:p>
        </p:txBody>
      </p:sp>
      <p:sp>
        <p:nvSpPr>
          <p:cNvPr id="9223" name="Rectangle 7"/>
          <p:cNvSpPr>
            <a:spLocks/>
          </p:cNvSpPr>
          <p:nvPr/>
        </p:nvSpPr>
        <p:spPr bwMode="auto">
          <a:xfrm>
            <a:off x="7588250" y="2895600"/>
            <a:ext cx="323850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6</a:t>
            </a:r>
          </a:p>
        </p:txBody>
      </p:sp>
      <p:sp>
        <p:nvSpPr>
          <p:cNvPr id="9224" name="Rectangle 8"/>
          <p:cNvSpPr>
            <a:spLocks/>
          </p:cNvSpPr>
          <p:nvPr/>
        </p:nvSpPr>
        <p:spPr bwMode="auto">
          <a:xfrm>
            <a:off x="5683250" y="1985963"/>
            <a:ext cx="2781300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>
              <a:spcBef>
                <a:spcPts val="550"/>
              </a:spcBef>
            </a:pPr>
            <a:r>
              <a:rPr lang="en-US">
                <a:solidFill>
                  <a:srgbClr val="0033CC"/>
                </a:solidFill>
                <a:latin typeface="Arial" charset="0"/>
                <a:cs typeface="Arial" charset="0"/>
                <a:sym typeface="Arial" charset="0"/>
              </a:rPr>
              <a:t>Execution of fact(4)</a:t>
            </a:r>
          </a:p>
        </p:txBody>
      </p:sp>
      <p:sp>
        <p:nvSpPr>
          <p:cNvPr id="9225" name="Rectangle 9"/>
          <p:cNvSpPr>
            <a:spLocks/>
          </p:cNvSpPr>
          <p:nvPr/>
        </p:nvSpPr>
        <p:spPr bwMode="auto">
          <a:xfrm>
            <a:off x="6416675" y="4829175"/>
            <a:ext cx="1017588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fact(1)</a:t>
            </a:r>
          </a:p>
        </p:txBody>
      </p:sp>
      <p:sp>
        <p:nvSpPr>
          <p:cNvPr id="9226" name="Rectangle 10"/>
          <p:cNvSpPr>
            <a:spLocks/>
          </p:cNvSpPr>
          <p:nvPr/>
        </p:nvSpPr>
        <p:spPr bwMode="auto">
          <a:xfrm>
            <a:off x="6416675" y="2524125"/>
            <a:ext cx="1017588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fact(4)</a:t>
            </a:r>
          </a:p>
        </p:txBody>
      </p:sp>
      <p:sp>
        <p:nvSpPr>
          <p:cNvPr id="9227" name="Rectangle 11"/>
          <p:cNvSpPr>
            <a:spLocks/>
          </p:cNvSpPr>
          <p:nvPr/>
        </p:nvSpPr>
        <p:spPr bwMode="auto">
          <a:xfrm>
            <a:off x="6416675" y="3292475"/>
            <a:ext cx="1017588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fact(3)</a:t>
            </a:r>
          </a:p>
        </p:txBody>
      </p:sp>
      <p:sp>
        <p:nvSpPr>
          <p:cNvPr id="9228" name="Rectangle 12"/>
          <p:cNvSpPr>
            <a:spLocks/>
          </p:cNvSpPr>
          <p:nvPr/>
        </p:nvSpPr>
        <p:spPr bwMode="auto">
          <a:xfrm>
            <a:off x="6416675" y="5597525"/>
            <a:ext cx="1017588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fact(0)</a:t>
            </a:r>
          </a:p>
        </p:txBody>
      </p:sp>
      <p:sp>
        <p:nvSpPr>
          <p:cNvPr id="9229" name="Rectangle 13"/>
          <p:cNvSpPr>
            <a:spLocks/>
          </p:cNvSpPr>
          <p:nvPr/>
        </p:nvSpPr>
        <p:spPr bwMode="auto">
          <a:xfrm>
            <a:off x="6416675" y="4060825"/>
            <a:ext cx="1017588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9688" algn="ctr"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fact(2)</a:t>
            </a:r>
          </a:p>
        </p:txBody>
      </p:sp>
      <p:sp>
        <p:nvSpPr>
          <p:cNvPr id="9230" name="AutoShape 14"/>
          <p:cNvSpPr>
            <a:spLocks/>
          </p:cNvSpPr>
          <p:nvPr/>
        </p:nvSpPr>
        <p:spPr bwMode="auto">
          <a:xfrm>
            <a:off x="6173788" y="2752725"/>
            <a:ext cx="230187" cy="76835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451" y="0"/>
                </a:moveTo>
                <a:cubicBezTo>
                  <a:pt x="10726" y="0"/>
                  <a:pt x="0" y="5400"/>
                  <a:pt x="0" y="10800"/>
                </a:cubicBezTo>
                <a:cubicBezTo>
                  <a:pt x="0" y="16200"/>
                  <a:pt x="10800" y="21600"/>
                  <a:pt x="21600" y="2160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9231" name="AutoShape 15"/>
          <p:cNvSpPr>
            <a:spLocks/>
          </p:cNvSpPr>
          <p:nvPr/>
        </p:nvSpPr>
        <p:spPr bwMode="auto">
          <a:xfrm>
            <a:off x="6173788" y="3521075"/>
            <a:ext cx="230187" cy="76835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451" y="0"/>
                </a:moveTo>
                <a:cubicBezTo>
                  <a:pt x="10726" y="0"/>
                  <a:pt x="0" y="5400"/>
                  <a:pt x="0" y="10800"/>
                </a:cubicBezTo>
                <a:cubicBezTo>
                  <a:pt x="0" y="16200"/>
                  <a:pt x="10800" y="21600"/>
                  <a:pt x="21600" y="2160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9232" name="AutoShape 16"/>
          <p:cNvSpPr>
            <a:spLocks/>
          </p:cNvSpPr>
          <p:nvPr/>
        </p:nvSpPr>
        <p:spPr bwMode="auto">
          <a:xfrm>
            <a:off x="6173788" y="4289425"/>
            <a:ext cx="230187" cy="76835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451" y="0"/>
                </a:moveTo>
                <a:cubicBezTo>
                  <a:pt x="10726" y="0"/>
                  <a:pt x="0" y="5400"/>
                  <a:pt x="0" y="10800"/>
                </a:cubicBezTo>
                <a:cubicBezTo>
                  <a:pt x="0" y="16200"/>
                  <a:pt x="10800" y="21600"/>
                  <a:pt x="21600" y="2160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9233" name="AutoShape 17"/>
          <p:cNvSpPr>
            <a:spLocks/>
          </p:cNvSpPr>
          <p:nvPr/>
        </p:nvSpPr>
        <p:spPr bwMode="auto">
          <a:xfrm>
            <a:off x="6173788" y="5057775"/>
            <a:ext cx="230187" cy="76835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21451" y="0"/>
                </a:moveTo>
                <a:cubicBezTo>
                  <a:pt x="10726" y="0"/>
                  <a:pt x="0" y="5400"/>
                  <a:pt x="0" y="10800"/>
                </a:cubicBezTo>
                <a:cubicBezTo>
                  <a:pt x="0" y="16200"/>
                  <a:pt x="10800" y="21600"/>
                  <a:pt x="21600" y="2160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9234" name="AutoShape 18"/>
          <p:cNvSpPr>
            <a:spLocks/>
          </p:cNvSpPr>
          <p:nvPr/>
        </p:nvSpPr>
        <p:spPr bwMode="auto">
          <a:xfrm rot="10800000" flipH="1">
            <a:off x="7391400" y="2752725"/>
            <a:ext cx="228600" cy="76835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cubicBezTo>
                  <a:pt x="10800" y="0"/>
                  <a:pt x="21600" y="5400"/>
                  <a:pt x="21600" y="10800"/>
                </a:cubicBezTo>
                <a:cubicBezTo>
                  <a:pt x="21600" y="16200"/>
                  <a:pt x="10875" y="21600"/>
                  <a:pt x="150" y="2160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9235" name="AutoShape 19"/>
          <p:cNvSpPr>
            <a:spLocks/>
          </p:cNvSpPr>
          <p:nvPr/>
        </p:nvSpPr>
        <p:spPr bwMode="auto">
          <a:xfrm rot="10800000" flipH="1">
            <a:off x="7408863" y="3521075"/>
            <a:ext cx="228600" cy="76835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cubicBezTo>
                  <a:pt x="10800" y="0"/>
                  <a:pt x="21600" y="5400"/>
                  <a:pt x="21600" y="10800"/>
                </a:cubicBezTo>
                <a:cubicBezTo>
                  <a:pt x="21600" y="16200"/>
                  <a:pt x="10875" y="21600"/>
                  <a:pt x="150" y="2160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9236" name="AutoShape 20"/>
          <p:cNvSpPr>
            <a:spLocks/>
          </p:cNvSpPr>
          <p:nvPr/>
        </p:nvSpPr>
        <p:spPr bwMode="auto">
          <a:xfrm rot="10800000" flipH="1">
            <a:off x="7408863" y="4289425"/>
            <a:ext cx="228600" cy="76835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cubicBezTo>
                  <a:pt x="10800" y="0"/>
                  <a:pt x="21600" y="5400"/>
                  <a:pt x="21600" y="10800"/>
                </a:cubicBezTo>
                <a:cubicBezTo>
                  <a:pt x="21600" y="16200"/>
                  <a:pt x="10875" y="21600"/>
                  <a:pt x="150" y="2160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9237" name="AutoShape 21"/>
          <p:cNvSpPr>
            <a:spLocks/>
          </p:cNvSpPr>
          <p:nvPr/>
        </p:nvSpPr>
        <p:spPr bwMode="auto">
          <a:xfrm rot="10800000" flipH="1">
            <a:off x="7408863" y="5057775"/>
            <a:ext cx="228600" cy="768350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cubicBezTo>
                  <a:pt x="10800" y="0"/>
                  <a:pt x="21600" y="5400"/>
                  <a:pt x="21600" y="10800"/>
                </a:cubicBezTo>
                <a:cubicBezTo>
                  <a:pt x="21600" y="16200"/>
                  <a:pt x="10875" y="21600"/>
                  <a:pt x="150" y="21600"/>
                </a:cubicBezTo>
              </a:path>
            </a:pathLst>
          </a:custGeom>
          <a:noFill/>
          <a:ln w="12700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fr-BE"/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 rot="10800000" flipH="1">
            <a:off x="7450138" y="2746375"/>
            <a:ext cx="487362" cy="6350"/>
          </a:xfrm>
          <a:prstGeom prst="line">
            <a:avLst/>
          </a:prstGeom>
          <a:noFill/>
          <a:ln w="12700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fr-BE"/>
          </a:p>
        </p:txBody>
      </p:sp>
      <p:sp>
        <p:nvSpPr>
          <p:cNvPr id="9239" name="Rectangle 23"/>
          <p:cNvSpPr>
            <a:spLocks/>
          </p:cNvSpPr>
          <p:nvPr/>
        </p:nvSpPr>
        <p:spPr bwMode="auto">
          <a:xfrm>
            <a:off x="7951788" y="2517775"/>
            <a:ext cx="493712" cy="444500"/>
          </a:xfrm>
          <a:prstGeom prst="rect">
            <a:avLst/>
          </a:prstGeom>
          <a:noFill/>
          <a:ln w="12700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40639" bIns="0">
            <a:spAutoFit/>
          </a:bodyPr>
          <a:lstStyle/>
          <a:p>
            <a:pPr marL="325438" indent="-285750" algn="ctr">
              <a:spcBef>
                <a:spcPts val="550"/>
              </a:spcBef>
            </a:pPr>
            <a:r>
              <a:rPr lang="en-US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rPr>
              <a:t>24</a:t>
            </a: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Pages>0</Pages>
  <Words>2288</Words>
  <Characters>0</Characters>
  <Application>Microsoft Office PowerPoint</Application>
  <PresentationFormat>On-screen Show (4:3)</PresentationFormat>
  <Lines>0</Lines>
  <Paragraphs>549</Paragraphs>
  <Slides>32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Median</vt:lpstr>
      <vt:lpstr>Recursion</vt:lpstr>
      <vt:lpstr>Slide 2</vt:lpstr>
      <vt:lpstr>Slide 3</vt:lpstr>
      <vt:lpstr>Recursion Overview</vt:lpstr>
      <vt:lpstr>The Factorial Function  (n!)</vt:lpstr>
      <vt:lpstr>The Factorial Function  (n!)</vt:lpstr>
      <vt:lpstr>Permutations of</vt:lpstr>
      <vt:lpstr>Observation</vt:lpstr>
      <vt:lpstr>A Recursive Program</vt:lpstr>
      <vt:lpstr>General Approach to Writing Recursive Functions</vt:lpstr>
      <vt:lpstr>A cautionary note</vt:lpstr>
      <vt:lpstr>The Fibonacci Function</vt:lpstr>
      <vt:lpstr>Recursive Execution</vt:lpstr>
      <vt:lpstr>One thing to notice</vt:lpstr>
      <vt:lpstr>Adding caching to our solution</vt:lpstr>
      <vt:lpstr>Notice the development process</vt:lpstr>
      <vt:lpstr>Combinations  (a.k.a. Binomial Coefficients)</vt:lpstr>
      <vt:lpstr>Combinations</vt:lpstr>
      <vt:lpstr>Binomial Coefficients</vt:lpstr>
      <vt:lpstr>Combinations Have Two Base Cases</vt:lpstr>
      <vt:lpstr>Recursive Program for Combinations</vt:lpstr>
      <vt:lpstr>Exercise for the reader (you!)</vt:lpstr>
      <vt:lpstr>Positive Integer Powers</vt:lpstr>
      <vt:lpstr>A Smarter Version</vt:lpstr>
      <vt:lpstr>Smarter Version in Java</vt:lpstr>
      <vt:lpstr>Implementation of Recursive Methods</vt:lpstr>
      <vt:lpstr>Stacks</vt:lpstr>
      <vt:lpstr>Stack Frame</vt:lpstr>
      <vt:lpstr>Example: power(2, 5)</vt:lpstr>
      <vt:lpstr>How Do We Keep Track?</vt:lpstr>
      <vt:lpstr>FBR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CS211</dc:title>
  <dc:creator>chew</dc:creator>
  <cp:lastModifiedBy>ken</cp:lastModifiedBy>
  <cp:revision>7</cp:revision>
  <dcterms:modified xsi:type="dcterms:W3CDTF">2009-08-24T12:55:32Z</dcterms:modified>
</cp:coreProperties>
</file>