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16" r:id="rId1"/>
  </p:sldMasterIdLst>
  <p:notesMasterIdLst>
    <p:notesMasterId r:id="rId29"/>
  </p:notesMasterIdLst>
  <p:sldIdLst>
    <p:sldId id="256" r:id="rId2"/>
    <p:sldId id="257" r:id="rId3"/>
    <p:sldId id="296" r:id="rId4"/>
    <p:sldId id="297" r:id="rId5"/>
    <p:sldId id="263" r:id="rId6"/>
    <p:sldId id="276" r:id="rId7"/>
    <p:sldId id="258" r:id="rId8"/>
    <p:sldId id="264" r:id="rId9"/>
    <p:sldId id="277" r:id="rId10"/>
    <p:sldId id="278" r:id="rId11"/>
    <p:sldId id="279" r:id="rId12"/>
    <p:sldId id="281" r:id="rId13"/>
    <p:sldId id="282" r:id="rId14"/>
    <p:sldId id="285" r:id="rId15"/>
    <p:sldId id="286" r:id="rId16"/>
    <p:sldId id="287" r:id="rId17"/>
    <p:sldId id="288" r:id="rId18"/>
    <p:sldId id="293" r:id="rId19"/>
    <p:sldId id="290" r:id="rId20"/>
    <p:sldId id="291" r:id="rId21"/>
    <p:sldId id="259" r:id="rId22"/>
    <p:sldId id="294" r:id="rId23"/>
    <p:sldId id="265" r:id="rId24"/>
    <p:sldId id="295" r:id="rId25"/>
    <p:sldId id="275" r:id="rId26"/>
    <p:sldId id="260" r:id="rId27"/>
    <p:sldId id="298" r:id="rId28"/>
  </p:sldIdLst>
  <p:sldSz cx="10160000" cy="7620000"/>
  <p:notesSz cx="7315200" cy="9601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3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3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3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3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3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3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3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3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3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-606" y="-114"/>
      </p:cViewPr>
      <p:guideLst>
        <p:guide orient="horz" pos="2400"/>
        <p:guide pos="320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Ro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7410" name="Rectangle 2"/>
          <p:cNvSpPr>
            <a:spLocks noGrp="1" noChangeArrowheads="1"/>
          </p:cNvSpPr>
          <p:nvPr>
            <p:ph type="body" sz="quarter" idx="1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6661" tIns="48331" rIns="96661" bIns="48331"/>
          <a:lstStyle/>
          <a:p>
            <a:endParaRPr lang="en-US" sz="1700" dirty="0">
              <a:solidFill>
                <a:srgbClr val="FF0000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ChangeArrowheads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6661" tIns="48331" rIns="96661" bIns="48331"/>
          <a:lstStyle/>
          <a:p>
            <a:endParaRPr lang="en-US" sz="1700" dirty="0"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/>
          <p:cNvSpPr>
            <a:spLocks noChangeArrowheads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6661" tIns="48331" rIns="96661" bIns="48331"/>
          <a:lstStyle/>
          <a:p>
            <a:endParaRPr lang="en-US" sz="1700" dirty="0">
              <a:solidFill>
                <a:srgbClr val="FF0000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/>
          <p:cNvSpPr>
            <a:spLocks noChangeArrowheads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6661" tIns="48331" rIns="96661" bIns="48331"/>
          <a:lstStyle/>
          <a:p>
            <a:endParaRPr lang="en-US" sz="1700" dirty="0"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1"/>
          <p:cNvSpPr>
            <a:spLocks noChangeArrowheads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6661" tIns="48331" rIns="96661" bIns="48331"/>
          <a:lstStyle/>
          <a:p>
            <a:r>
              <a:rPr lang="en-US" sz="1700" dirty="0"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“things should be as simple as possible, but no simpler” A. Einstein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1"/>
          <p:cNvSpPr>
            <a:spLocks noChangeArrowheads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6661" tIns="48331" rIns="96661" bIns="48331"/>
          <a:lstStyle/>
          <a:p>
            <a:r>
              <a:rPr lang="en-US" sz="1700" dirty="0"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In the time I had, I could only give you is a TASTE</a:t>
            </a:r>
          </a:p>
          <a:p>
            <a:endParaRPr lang="en-US" sz="1700" dirty="0"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  <a:p>
            <a:r>
              <a:rPr lang="en-US" sz="1700" dirty="0"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Kent Beck is one of the authors of </a:t>
            </a:r>
            <a:r>
              <a:rPr lang="en-US" sz="1700" dirty="0" err="1"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JUnit</a:t>
            </a:r>
            <a:endParaRPr lang="en-US" sz="1700" dirty="0"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6661" tIns="48331" rIns="96661" bIns="48331"/>
          <a:lstStyle/>
          <a:p>
            <a:endParaRPr lang="en-US" sz="1700" dirty="0"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6661" tIns="48331" rIns="96661" bIns="48331"/>
          <a:lstStyle/>
          <a:p>
            <a:endParaRPr lang="en-US" sz="1700" dirty="0">
              <a:solidFill>
                <a:srgbClr val="FF0000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6661" tIns="48331" rIns="96661" bIns="48331"/>
          <a:lstStyle/>
          <a:p>
            <a:endParaRPr lang="en-US" sz="1700" dirty="0">
              <a:solidFill>
                <a:srgbClr val="FF0000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6661" tIns="48331" rIns="96661" bIns="48331"/>
          <a:lstStyle/>
          <a:p>
            <a:endParaRPr lang="en-US" sz="1700" dirty="0"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6661" tIns="48331" rIns="96661" bIns="48331"/>
          <a:lstStyle/>
          <a:p>
            <a:endParaRPr lang="en-US" sz="1700" dirty="0"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ChangeArrowheads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6661" tIns="48331" rIns="96661" bIns="48331"/>
          <a:lstStyle/>
          <a:p>
            <a:endParaRPr lang="en-US" sz="1700" dirty="0"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ChangeArrowheads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6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6661" tIns="48331" rIns="96661" bIns="48331"/>
          <a:lstStyle/>
          <a:p>
            <a:endParaRPr lang="en-US" sz="1700" dirty="0"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ChangeArrowheads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6661" tIns="48331" rIns="96661" bIns="48331"/>
          <a:lstStyle/>
          <a:p>
            <a:endParaRPr lang="en-US" sz="1700" dirty="0"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6634480"/>
            <a:ext cx="10160000" cy="98552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1599" tIns="50799" rIns="101599" bIns="50799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10160" y="6725920"/>
            <a:ext cx="2499360" cy="79248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1599" tIns="50799" rIns="101599" bIns="50799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621280" y="6715760"/>
            <a:ext cx="7538720" cy="7924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1599" tIns="50799" rIns="101599" bIns="50799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624667" y="4487333"/>
            <a:ext cx="7196667" cy="20320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624667" y="6722263"/>
            <a:ext cx="7450667" cy="762000"/>
          </a:xfrm>
        </p:spPr>
        <p:txBody>
          <a:bodyPr anchor="ctr">
            <a:normAutofit/>
          </a:bodyPr>
          <a:lstStyle>
            <a:lvl1pPr marL="0" indent="0" algn="l">
              <a:buNone/>
              <a:defRPr sz="2900">
                <a:solidFill>
                  <a:srgbClr val="FFFFFF"/>
                </a:solidFill>
              </a:defRPr>
            </a:lvl1pPr>
            <a:lvl2pPr marL="507995" indent="0" algn="ctr">
              <a:buNone/>
            </a:lvl2pPr>
            <a:lvl3pPr marL="1015990" indent="0" algn="ctr">
              <a:buNone/>
            </a:lvl3pPr>
            <a:lvl4pPr marL="1523985" indent="0" algn="ctr">
              <a:buNone/>
            </a:lvl4pPr>
            <a:lvl5pPr marL="2031980" indent="0" algn="ctr">
              <a:buNone/>
            </a:lvl5pPr>
            <a:lvl6pPr marL="2539975" indent="0" algn="ctr">
              <a:buNone/>
            </a:lvl6pPr>
            <a:lvl7pPr marL="3047970" indent="0" algn="ctr">
              <a:buNone/>
            </a:lvl7pPr>
            <a:lvl8pPr marL="3555964" indent="0" algn="ctr">
              <a:buNone/>
            </a:lvl8pPr>
            <a:lvl9pPr marL="4063959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84667" y="6742999"/>
            <a:ext cx="2286000" cy="762000"/>
          </a:xfrm>
        </p:spPr>
        <p:txBody>
          <a:bodyPr>
            <a:noAutofit/>
          </a:bodyPr>
          <a:lstStyle>
            <a:lvl1pPr algn="ctr">
              <a:defRPr sz="22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8/21/2009</a:t>
            </a:fld>
            <a:endParaRPr lang="en-US" sz="22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317104" y="262821"/>
            <a:ext cx="6519333" cy="405694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890000" y="254000"/>
            <a:ext cx="931333" cy="42333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8/21/2009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81333" y="677334"/>
            <a:ext cx="2286000" cy="6129514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0" y="677333"/>
            <a:ext cx="6180667" cy="612951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81334" y="6942670"/>
            <a:ext cx="2455333" cy="405694"/>
          </a:xfrm>
        </p:spPr>
        <p:txBody>
          <a:bodyPr/>
          <a:lstStyle/>
          <a:p>
            <a:fld id="{23A271A1-F6D6-438B-A432-4747EE7ECD40}" type="datetimeFigureOut">
              <a:rPr lang="en-US" smtClean="0"/>
              <a:pPr/>
              <a:t>8/21/2009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08002" y="6942453"/>
            <a:ext cx="6192759" cy="405694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773687" y="0"/>
            <a:ext cx="355600" cy="7620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599" tIns="50799" rIns="101599" bIns="50799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824487" y="677333"/>
            <a:ext cx="254000" cy="6942667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599" tIns="50799" rIns="101599" bIns="50799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24487" y="0"/>
            <a:ext cx="254000" cy="592667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599" tIns="50799" rIns="101599" bIns="50799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6655153" y="160513"/>
            <a:ext cx="592667" cy="271640"/>
          </a:xfrm>
        </p:spPr>
        <p:txBody>
          <a:bodyPr/>
          <a:lstStyle/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720" y="254000"/>
            <a:ext cx="9059333" cy="1100667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8/21/2009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80720" y="1778000"/>
            <a:ext cx="9059333" cy="4995333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1" y="3048000"/>
            <a:ext cx="7914570" cy="1859139"/>
          </a:xfrm>
        </p:spPr>
        <p:txBody>
          <a:bodyPr anchor="t"/>
          <a:lstStyle>
            <a:lvl1pPr marL="0" indent="0">
              <a:buNone/>
              <a:defRPr sz="3100">
                <a:solidFill>
                  <a:schemeClr val="tx2"/>
                </a:solidFill>
              </a:defRPr>
            </a:lvl1pPr>
            <a:lvl2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693333"/>
            <a:ext cx="10160000" cy="1270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1599" tIns="50799" rIns="101599" bIns="50799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778000"/>
            <a:ext cx="1439333" cy="110066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1599" tIns="50799" rIns="101599" bIns="50799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524000" y="1778000"/>
            <a:ext cx="8636000" cy="1100667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1599" tIns="50799" rIns="101599" bIns="50799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778000"/>
            <a:ext cx="8466667" cy="1100667"/>
          </a:xfrm>
        </p:spPr>
        <p:txBody>
          <a:bodyPr/>
          <a:lstStyle>
            <a:lvl1pPr algn="l">
              <a:buNone/>
              <a:defRPr sz="49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8/21/2009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947333"/>
            <a:ext cx="1439333" cy="779640"/>
          </a:xfrm>
        </p:spPr>
        <p:txBody>
          <a:bodyPr>
            <a:noAutofit/>
          </a:bodyPr>
          <a:lstStyle>
            <a:lvl1pPr>
              <a:defRPr sz="27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7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77333" y="1766186"/>
            <a:ext cx="4318000" cy="5080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383223" y="1766186"/>
            <a:ext cx="4318000" cy="5080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3A271A1-F6D6-438B-A432-4747EE7ECD40}" type="datetimeFigureOut">
              <a:rPr lang="en-US" smtClean="0"/>
              <a:pPr/>
              <a:t>8/21/2009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2667" y="303389"/>
            <a:ext cx="9059333" cy="966611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77333" y="2709334"/>
            <a:ext cx="4318000" cy="3979333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334000" y="2709334"/>
            <a:ext cx="4318000" cy="3979333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3A271A1-F6D6-438B-A432-4747EE7ECD40}" type="datetimeFigureOut">
              <a:rPr lang="en-US" smtClean="0"/>
              <a:pPr/>
              <a:t>8/21/2009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77333" y="1947333"/>
            <a:ext cx="4318000" cy="71120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5334000" y="1947333"/>
            <a:ext cx="4318000" cy="71120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8/21/2009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8/21/2009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942667"/>
            <a:ext cx="592667" cy="42333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303389"/>
            <a:ext cx="8974667" cy="966611"/>
          </a:xfrm>
        </p:spPr>
        <p:txBody>
          <a:bodyPr anchor="ctr"/>
          <a:lstStyle>
            <a:lvl1pPr algn="l">
              <a:buNone/>
              <a:defRPr sz="49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8/21/2009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7333" y="1947333"/>
            <a:ext cx="1778000" cy="48260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52398" tIns="203198" rIns="152398" bIns="101599"/>
          <a:lstStyle>
            <a:lvl1pPr marL="0" indent="0">
              <a:spcAft>
                <a:spcPts val="1111"/>
              </a:spcAft>
              <a:buNone/>
              <a:defRPr sz="2000"/>
            </a:lvl1pPr>
            <a:lvl2pPr>
              <a:buNone/>
              <a:defRPr sz="1300"/>
            </a:lvl2pPr>
            <a:lvl3pPr>
              <a:buNone/>
              <a:defRPr sz="1100"/>
            </a:lvl3pPr>
            <a:lvl4pPr>
              <a:buNone/>
              <a:defRPr sz="1000"/>
            </a:lvl4pPr>
            <a:lvl5pPr>
              <a:buNone/>
              <a:defRPr sz="10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624667" y="1947333"/>
            <a:ext cx="7112000" cy="4910667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78000" y="6096000"/>
            <a:ext cx="8128000" cy="762000"/>
          </a:xfrm>
        </p:spPr>
        <p:txBody>
          <a:bodyPr/>
          <a:lstStyle>
            <a:lvl1pPr marL="0" indent="0">
              <a:buFontTx/>
              <a:buNone/>
              <a:defRPr sz="1900"/>
            </a:lvl1pPr>
            <a:lvl2pPr>
              <a:buFontTx/>
              <a:buNone/>
              <a:defRPr sz="1300"/>
            </a:lvl2pPr>
            <a:lvl3pPr>
              <a:buFontTx/>
              <a:buNone/>
              <a:defRPr sz="1100"/>
            </a:lvl3pPr>
            <a:lvl4pPr>
              <a:buFontTx/>
              <a:buNone/>
              <a:defRPr sz="1000"/>
            </a:lvl4pPr>
            <a:lvl5pPr>
              <a:buFontTx/>
              <a:buNone/>
              <a:defRPr sz="10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10160" y="5080000"/>
            <a:ext cx="10160000" cy="98552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1599" tIns="50799" rIns="101599" bIns="50799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10160" y="5181600"/>
            <a:ext cx="1625600" cy="79248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1599" tIns="50799" rIns="101599" bIns="50799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717040" y="5171440"/>
            <a:ext cx="8442960" cy="7924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1599" tIns="50799" rIns="101599" bIns="50799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8000" y="5164667"/>
            <a:ext cx="8128000" cy="762000"/>
          </a:xfrm>
        </p:spPr>
        <p:txBody>
          <a:bodyPr anchor="ctr"/>
          <a:lstStyle>
            <a:lvl1pPr algn="l">
              <a:buNone/>
              <a:defRPr sz="31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608667" y="0"/>
            <a:ext cx="111760" cy="763016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1599" tIns="50799" rIns="101599" bIns="50799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942667" y="6942667"/>
            <a:ext cx="2963333" cy="405694"/>
          </a:xfrm>
        </p:spPr>
        <p:txBody>
          <a:bodyPr rtlCol="0"/>
          <a:lstStyle/>
          <a:p>
            <a:fld id="{23A271A1-F6D6-438B-A432-4747EE7ECD40}" type="datetimeFigureOut">
              <a:rPr lang="en-US" smtClean="0"/>
              <a:pPr/>
              <a:t>8/21/2009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5185832"/>
            <a:ext cx="1608667" cy="737309"/>
          </a:xfrm>
        </p:spPr>
        <p:txBody>
          <a:bodyPr rtlCol="0"/>
          <a:lstStyle>
            <a:lvl1pPr>
              <a:defRPr sz="31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31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778000" y="6942452"/>
            <a:ext cx="5080000" cy="405694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33973" y="0"/>
            <a:ext cx="8426027" cy="5076613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6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77334" y="254000"/>
            <a:ext cx="9059333" cy="1100667"/>
          </a:xfrm>
          <a:prstGeom prst="rect">
            <a:avLst/>
          </a:prstGeom>
        </p:spPr>
        <p:txBody>
          <a:bodyPr vert="horz" lIns="101599" tIns="50799" rIns="101599" bIns="50799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80720" y="1778000"/>
            <a:ext cx="9059333" cy="5029200"/>
          </a:xfrm>
          <a:prstGeom prst="rect">
            <a:avLst/>
          </a:prstGeom>
        </p:spPr>
        <p:txBody>
          <a:bodyPr vert="horz" lIns="101599" tIns="50799" rIns="101599" bIns="50799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773334" y="6942667"/>
            <a:ext cx="2963333" cy="405694"/>
          </a:xfrm>
          <a:prstGeom prst="rect">
            <a:avLst/>
          </a:prstGeom>
        </p:spPr>
        <p:txBody>
          <a:bodyPr vert="horz" lIns="101599" tIns="50799" rIns="101599" bIns="50799" anchor="ctr" anchorCtr="0"/>
          <a:lstStyle>
            <a:lvl1pPr algn="l" eaLnBrk="1" latinLnBrk="0" hangingPunct="1">
              <a:defRPr kumimoji="0" sz="1600">
                <a:solidFill>
                  <a:schemeClr val="tx2"/>
                </a:solidFill>
              </a:defRPr>
            </a:lvl1pPr>
          </a:lstStyle>
          <a:p>
            <a:fld id="{23A271A1-F6D6-438B-A432-4747EE7ECD40}" type="datetimeFigureOut">
              <a:rPr lang="en-US" smtClean="0"/>
              <a:pPr/>
              <a:t>8/21/2009</a:t>
            </a:fld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77334" y="6942452"/>
            <a:ext cx="6023426" cy="405694"/>
          </a:xfrm>
          <a:prstGeom prst="rect">
            <a:avLst/>
          </a:prstGeom>
        </p:spPr>
        <p:txBody>
          <a:bodyPr vert="horz" lIns="101599" tIns="50799" rIns="101599" bIns="50799" anchor="ctr"/>
          <a:lstStyle>
            <a:lvl1pPr algn="r" eaLnBrk="1" latinLnBrk="0" hangingPunct="1">
              <a:defRPr kumimoji="0" sz="16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6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371600"/>
            <a:ext cx="10160000" cy="3556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1599" tIns="50799" rIns="101599" bIns="50799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422400"/>
            <a:ext cx="592667" cy="2540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1599" tIns="50799" rIns="101599" bIns="50799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56167" y="1422400"/>
            <a:ext cx="9503833" cy="2540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1599" tIns="50799" rIns="101599" bIns="50799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413580"/>
            <a:ext cx="592667" cy="271640"/>
          </a:xfrm>
          <a:prstGeom prst="rect">
            <a:avLst/>
          </a:prstGeom>
        </p:spPr>
        <p:txBody>
          <a:bodyPr vert="horz" lIns="101599" tIns="50799" rIns="101599" bIns="50799" anchor="ctr" anchorCtr="0">
            <a:normAutofit/>
          </a:bodyPr>
          <a:lstStyle>
            <a:lvl1pPr algn="ctr" eaLnBrk="1" latinLnBrk="0" hangingPunct="1">
              <a:defRPr kumimoji="0" sz="16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6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49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55596" indent="-355596" algn="l" rtl="0" eaLnBrk="1" latinLnBrk="0" hangingPunct="1">
        <a:spcBef>
          <a:spcPts val="778"/>
        </a:spcBef>
        <a:buClr>
          <a:schemeClr val="accent2"/>
        </a:buClr>
        <a:buSzPct val="60000"/>
        <a:buFont typeface="Wingdings"/>
        <a:buChar char="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11193" indent="-304797" algn="l" rtl="0" eaLnBrk="1" latinLnBrk="0" hangingPunct="1">
        <a:spcBef>
          <a:spcPts val="611"/>
        </a:spcBef>
        <a:buClr>
          <a:schemeClr val="accent1"/>
        </a:buClr>
        <a:buSzPct val="70000"/>
        <a:buFont typeface="Wingdings 2"/>
        <a:buChar char="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015990" indent="-253997" algn="l" rtl="0" eaLnBrk="1" latinLnBrk="0" hangingPunct="1">
        <a:spcBef>
          <a:spcPts val="556"/>
        </a:spcBef>
        <a:buClr>
          <a:schemeClr val="accent2"/>
        </a:buClr>
        <a:buSzPct val="75000"/>
        <a:buFont typeface="Wingdings"/>
        <a:buChar char="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523985" indent="-253997" algn="l" rtl="0" eaLnBrk="1" latinLnBrk="0" hangingPunct="1">
        <a:spcBef>
          <a:spcPts val="444"/>
        </a:spcBef>
        <a:buClr>
          <a:schemeClr val="accent3"/>
        </a:buClr>
        <a:buSzPct val="75000"/>
        <a:buFont typeface="Wingdings"/>
        <a:buChar char="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031980" indent="-253997" algn="l" rtl="0" eaLnBrk="1" latinLnBrk="0" hangingPunct="1">
        <a:spcBef>
          <a:spcPts val="444"/>
        </a:spcBef>
        <a:buClr>
          <a:schemeClr val="accent4"/>
        </a:buClr>
        <a:buSzPct val="65000"/>
        <a:buFont typeface="Wingdings"/>
        <a:buChar char="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336777" indent="-253997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641574" indent="-253997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946371" indent="-253997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251167" indent="-253997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0799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1599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52398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3198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3997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04797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55596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06395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ctrTitle"/>
          </p:nvPr>
        </p:nvSpPr>
        <p:spPr>
          <a:ln/>
        </p:spPr>
        <p:txBody>
          <a:bodyPr/>
          <a:lstStyle/>
          <a:p>
            <a:r>
              <a:rPr lang="en-US" dirty="0"/>
              <a:t>CS 2110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subTitle" idx="1"/>
          </p:nvPr>
        </p:nvSpPr>
        <p:spPr>
          <a:ln/>
        </p:spPr>
        <p:txBody>
          <a:bodyPr/>
          <a:lstStyle/>
          <a:p>
            <a:r>
              <a:rPr lang="en-US"/>
              <a:t>Software Design Principles II</a:t>
            </a:r>
          </a:p>
        </p:txBody>
      </p:sp>
      <p:sp>
        <p:nvSpPr>
          <p:cNvPr id="15363" name="Rectangle 3"/>
          <p:cNvSpPr>
            <a:spLocks/>
          </p:cNvSpPr>
          <p:nvPr/>
        </p:nvSpPr>
        <p:spPr bwMode="auto">
          <a:xfrm>
            <a:off x="6680200" y="5638800"/>
            <a:ext cx="3389313" cy="92333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spAutoFit/>
          </a:bodyPr>
          <a:lstStyle/>
          <a:p>
            <a:r>
              <a:rPr lang="en-US" sz="2000" dirty="0" smtClean="0">
                <a:solidFill>
                  <a:schemeClr val="tx1"/>
                </a:solidFill>
                <a:ea typeface="Gill Sans" charset="0"/>
                <a:cs typeface="Gill Sans" charset="0"/>
              </a:rPr>
              <a:t>Based on slides originally by Juan </a:t>
            </a:r>
            <a:r>
              <a:rPr lang="en-US" sz="2000" dirty="0" err="1">
                <a:solidFill>
                  <a:schemeClr val="tx1"/>
                </a:solidFill>
                <a:ea typeface="Gill Sans" charset="0"/>
                <a:cs typeface="Gill Sans" charset="0"/>
              </a:rPr>
              <a:t>Altmayer</a:t>
            </a:r>
            <a:r>
              <a:rPr lang="en-US" sz="2000" dirty="0">
                <a:solidFill>
                  <a:schemeClr val="tx1"/>
                </a:solidFill>
                <a:ea typeface="Gill Sans" charset="0"/>
                <a:cs typeface="Gill Sans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Gill Sans" charset="0"/>
                <a:cs typeface="Gill Sans" charset="0"/>
              </a:rPr>
              <a:t>Pizzorno</a:t>
            </a:r>
            <a:r>
              <a:rPr lang="en-US" sz="2000" dirty="0">
                <a:solidFill>
                  <a:schemeClr val="tx1"/>
                </a:solidFill>
                <a:ea typeface="Gill Sans" charset="0"/>
                <a:cs typeface="Gill Sans" charset="0"/>
              </a:rPr>
              <a:t/>
            </a:r>
            <a:br>
              <a:rPr lang="en-US" sz="2000" dirty="0">
                <a:solidFill>
                  <a:schemeClr val="tx1"/>
                </a:solidFill>
                <a:ea typeface="Gill Sans" charset="0"/>
                <a:cs typeface="Gill Sans" charset="0"/>
              </a:rPr>
            </a:br>
            <a:r>
              <a:rPr lang="en-US" sz="2000" dirty="0">
                <a:solidFill>
                  <a:schemeClr val="tx1"/>
                </a:solidFill>
                <a:ea typeface="Gill Sans" charset="0"/>
                <a:cs typeface="Gill Sans" charset="0"/>
              </a:rPr>
              <a:t>port25.com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Red Bar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80720" y="1778000"/>
            <a:ext cx="9059333" cy="5308600"/>
          </a:xfrm>
          <a:ln/>
        </p:spPr>
        <p:txBody>
          <a:bodyPr>
            <a:normAutofit fontScale="92500" lnSpcReduction="20000"/>
          </a:bodyPr>
          <a:lstStyle/>
          <a:p>
            <a:pPr marL="698500"/>
            <a:r>
              <a:rPr lang="en-US" dirty="0" smtClean="0"/>
              <a:t>A test can be defined </a:t>
            </a:r>
            <a:r>
              <a:rPr lang="en-US" i="1" dirty="0" smtClean="0"/>
              <a:t>before </a:t>
            </a:r>
            <a:r>
              <a:rPr lang="en-US" dirty="0" smtClean="0"/>
              <a:t>the code is written</a:t>
            </a:r>
            <a:endParaRPr lang="en-US" dirty="0"/>
          </a:p>
          <a:p>
            <a:pPr marL="698500"/>
            <a:endParaRPr lang="en-US" dirty="0"/>
          </a:p>
          <a:p>
            <a:pPr marL="698500"/>
            <a:endParaRPr lang="en-US" dirty="0"/>
          </a:p>
          <a:p>
            <a:pPr marL="698500"/>
            <a:endParaRPr lang="en-US" dirty="0"/>
          </a:p>
          <a:p>
            <a:pPr marL="698500"/>
            <a:endParaRPr lang="en-US" dirty="0"/>
          </a:p>
          <a:p>
            <a:pPr marL="698500"/>
            <a:r>
              <a:rPr lang="en-US" dirty="0"/>
              <a:t>Running the test</a:t>
            </a:r>
            <a:br>
              <a:rPr lang="en-US" dirty="0"/>
            </a:br>
            <a:r>
              <a:rPr lang="en-US" dirty="0"/>
              <a:t>yields a red bar</a:t>
            </a:r>
            <a:br>
              <a:rPr lang="en-US" dirty="0"/>
            </a:br>
            <a:r>
              <a:rPr lang="en-US" dirty="0"/>
              <a:t>indicating failure:</a:t>
            </a:r>
          </a:p>
          <a:p>
            <a:pPr marL="698500"/>
            <a:endParaRPr lang="en-US" dirty="0"/>
          </a:p>
          <a:p>
            <a:pPr marL="698500"/>
            <a:r>
              <a:rPr lang="en-US" dirty="0" smtClean="0"/>
              <a:t>If we add the size function and re-run the </a:t>
            </a:r>
            <a:r>
              <a:rPr lang="en-US" dirty="0" err="1" smtClean="0"/>
              <a:t>the</a:t>
            </a:r>
            <a:r>
              <a:rPr lang="en-US" dirty="0" smtClean="0"/>
              <a:t> </a:t>
            </a:r>
            <a:r>
              <a:rPr lang="en-US" dirty="0"/>
              <a:t>test, </a:t>
            </a:r>
            <a:r>
              <a:rPr lang="en-US" dirty="0" smtClean="0"/>
              <a:t>it </a:t>
            </a:r>
            <a:r>
              <a:rPr lang="en-US" dirty="0"/>
              <a:t>works!</a:t>
            </a:r>
          </a:p>
        </p:txBody>
      </p:sp>
      <p:sp>
        <p:nvSpPr>
          <p:cNvPr id="27651" name="Rectangle 3"/>
          <p:cNvSpPr>
            <a:spLocks/>
          </p:cNvSpPr>
          <p:nvPr/>
        </p:nvSpPr>
        <p:spPr bwMode="auto">
          <a:xfrm>
            <a:off x="1041400" y="2362200"/>
            <a:ext cx="2819400" cy="1661993"/>
          </a:xfrm>
          <a:prstGeom prst="rect">
            <a:avLst/>
          </a:prstGeom>
          <a:solidFill>
            <a:srgbClr val="FFFF00"/>
          </a:solidFill>
          <a:ln w="12700">
            <a:solidFill>
              <a:schemeClr val="accent1"/>
            </a:solidFill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lang="en-US" sz="1800" u="sng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SmallSet</a:t>
            </a:r>
            <a:endParaRPr lang="en-US" sz="1800" dirty="0">
              <a:solidFill>
                <a:schemeClr val="tx1"/>
              </a:solidFill>
              <a:latin typeface="Courier" charset="0"/>
              <a:ea typeface="Courier" charset="0"/>
              <a:cs typeface="Courier" charset="0"/>
              <a:sym typeface="Courier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class </a:t>
            </a:r>
            <a:r>
              <a:rPr lang="en-US" sz="1800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SmallSet</a:t>
            </a:r>
            <a:r>
              <a:rPr lang="en-US" sz="18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public </a:t>
            </a:r>
            <a:r>
              <a:rPr lang="en-US" sz="1800" b="1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size()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   return 42;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}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}</a:t>
            </a:r>
            <a:endParaRPr lang="en-US" sz="2100" dirty="0">
              <a:solidFill>
                <a:schemeClr val="tx1"/>
              </a:solidFill>
              <a:latin typeface="Courier" charset="0"/>
              <a:ea typeface="Courier" charset="0"/>
              <a:cs typeface="Courier" charset="0"/>
              <a:sym typeface="Courier" charset="0"/>
            </a:endParaRPr>
          </a:p>
        </p:txBody>
      </p:sp>
      <p:pic>
        <p:nvPicPr>
          <p:cNvPr id="276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46600" y="2743200"/>
            <a:ext cx="5427662" cy="2705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Green Bar</a:t>
            </a:r>
          </a:p>
        </p:txBody>
      </p:sp>
      <p:sp>
        <p:nvSpPr>
          <p:cNvPr id="29698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80720" y="1778000"/>
            <a:ext cx="9059333" cy="5461000"/>
          </a:xfrm>
          <a:ln/>
        </p:spPr>
        <p:txBody>
          <a:bodyPr>
            <a:normAutofit fontScale="92500" lnSpcReduction="10000"/>
          </a:bodyPr>
          <a:lstStyle/>
          <a:p>
            <a:pPr marL="698500"/>
            <a:r>
              <a:rPr lang="en-US" dirty="0"/>
              <a:t>What’s the </a:t>
            </a:r>
            <a:r>
              <a:rPr lang="en-US" dirty="0">
                <a:solidFill>
                  <a:srgbClr val="FF0000"/>
                </a:solidFill>
              </a:rPr>
              <a:t>simplest</a:t>
            </a:r>
            <a:r>
              <a:rPr lang="en-US" dirty="0"/>
              <a:t> way to make </a:t>
            </a:r>
            <a:r>
              <a:rPr lang="en-US" dirty="0" smtClean="0"/>
              <a:t>a test </a:t>
            </a:r>
            <a:r>
              <a:rPr lang="en-US" dirty="0"/>
              <a:t>pass? </a:t>
            </a:r>
          </a:p>
          <a:p>
            <a:pPr marL="698500"/>
            <a:endParaRPr lang="en-US" dirty="0"/>
          </a:p>
          <a:p>
            <a:pPr marL="698500"/>
            <a:endParaRPr lang="en-US" dirty="0"/>
          </a:p>
          <a:p>
            <a:pPr marL="698500"/>
            <a:endParaRPr lang="en-US" dirty="0"/>
          </a:p>
          <a:p>
            <a:pPr marL="698500"/>
            <a:r>
              <a:rPr lang="en-US" dirty="0"/>
              <a:t>“Fake it till you make it”</a:t>
            </a:r>
          </a:p>
          <a:p>
            <a:pPr marL="698500"/>
            <a:r>
              <a:rPr lang="en-US" dirty="0"/>
              <a:t>Re-running yields the legendary </a:t>
            </a:r>
            <a:r>
              <a:rPr lang="en-US" dirty="0" err="1"/>
              <a:t>JUnit</a:t>
            </a:r>
            <a:r>
              <a:rPr lang="en-US" dirty="0"/>
              <a:t> Green Bar:</a:t>
            </a:r>
            <a:br>
              <a:rPr lang="en-US" dirty="0"/>
            </a:br>
            <a:endParaRPr lang="en-US" dirty="0"/>
          </a:p>
          <a:p>
            <a:pPr marL="698500"/>
            <a:endParaRPr lang="en-US" dirty="0"/>
          </a:p>
          <a:p>
            <a:pPr marL="698500"/>
            <a:r>
              <a:rPr lang="en-US" dirty="0"/>
              <a:t>We could now </a:t>
            </a:r>
            <a:r>
              <a:rPr lang="en-US" dirty="0" err="1">
                <a:solidFill>
                  <a:srgbClr val="FF0000"/>
                </a:solidFill>
              </a:rPr>
              <a:t>refactor</a:t>
            </a:r>
            <a:r>
              <a:rPr lang="en-US" dirty="0"/>
              <a:t>, but we choose to move on with the next feature </a:t>
            </a:r>
            <a:r>
              <a:rPr lang="en-US" dirty="0" smtClean="0"/>
              <a:t>instead</a:t>
            </a:r>
            <a:endParaRPr lang="en-US" dirty="0"/>
          </a:p>
        </p:txBody>
      </p:sp>
      <p:sp>
        <p:nvSpPr>
          <p:cNvPr id="29699" name="Rectangle 3"/>
          <p:cNvSpPr>
            <a:spLocks/>
          </p:cNvSpPr>
          <p:nvPr/>
        </p:nvSpPr>
        <p:spPr bwMode="auto">
          <a:xfrm>
            <a:off x="6375400" y="2438400"/>
            <a:ext cx="3108325" cy="1661993"/>
          </a:xfrm>
          <a:prstGeom prst="rect">
            <a:avLst/>
          </a:prstGeom>
          <a:solidFill>
            <a:srgbClr val="FFFF00"/>
          </a:solidFill>
          <a:ln w="12700">
            <a:solidFill>
              <a:schemeClr val="accent1"/>
            </a:solidFill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lang="en-US" sz="1800" u="sng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SmallSet</a:t>
            </a:r>
            <a:endParaRPr lang="en-US" sz="1800" dirty="0">
              <a:solidFill>
                <a:schemeClr val="tx1"/>
              </a:solidFill>
              <a:latin typeface="Courier" charset="0"/>
              <a:ea typeface="Courier" charset="0"/>
              <a:cs typeface="Courier" charset="0"/>
              <a:sym typeface="Courier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class </a:t>
            </a:r>
            <a:r>
              <a:rPr lang="en-US" sz="1800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SmallSet</a:t>
            </a:r>
            <a:r>
              <a:rPr lang="en-US" sz="18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public </a:t>
            </a:r>
            <a:r>
              <a:rPr lang="en-US" sz="1800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size()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   return 0;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}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}</a:t>
            </a:r>
            <a:endParaRPr lang="en-US" sz="2100" dirty="0">
              <a:solidFill>
                <a:schemeClr val="tx1"/>
              </a:solidFill>
              <a:latin typeface="Courier" charset="0"/>
              <a:ea typeface="Courier" charset="0"/>
              <a:cs typeface="Courier" charset="0"/>
              <a:sym typeface="Courier" charset="0"/>
            </a:endParaRPr>
          </a:p>
        </p:txBody>
      </p:sp>
      <p:pic>
        <p:nvPicPr>
          <p:cNvPr id="2970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03900" y="5067300"/>
            <a:ext cx="3327400" cy="927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Adding Items</a:t>
            </a:r>
          </a:p>
        </p:txBody>
      </p:sp>
      <p:sp>
        <p:nvSpPr>
          <p:cNvPr id="31746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/>
          <a:lstStyle/>
          <a:p>
            <a:pPr marL="698500"/>
            <a:r>
              <a:rPr lang="en-US">
                <a:solidFill>
                  <a:srgbClr val="FF0000"/>
                </a:solidFill>
              </a:rPr>
              <a:t>To</a:t>
            </a:r>
            <a:r>
              <a:rPr lang="en-US"/>
              <a:t> </a:t>
            </a:r>
            <a:r>
              <a:rPr lang="en-US">
                <a:solidFill>
                  <a:srgbClr val="FF0000"/>
                </a:solidFill>
              </a:rPr>
              <a:t>implement</a:t>
            </a:r>
            <a:r>
              <a:rPr lang="en-US"/>
              <a:t> adding items, </a:t>
            </a:r>
            <a:r>
              <a:rPr lang="en-US">
                <a:solidFill>
                  <a:srgbClr val="FF0000"/>
                </a:solidFill>
              </a:rPr>
              <a:t>we</a:t>
            </a:r>
            <a:r>
              <a:rPr lang="en-US"/>
              <a:t> first </a:t>
            </a:r>
            <a:r>
              <a:rPr lang="en-US">
                <a:solidFill>
                  <a:srgbClr val="FF0000"/>
                </a:solidFill>
              </a:rPr>
              <a:t>test</a:t>
            </a:r>
            <a:r>
              <a:rPr lang="en-US"/>
              <a:t> for it:</a:t>
            </a:r>
            <a:br>
              <a:rPr lang="en-US"/>
            </a:br>
            <a:endParaRPr lang="en-US"/>
          </a:p>
          <a:p>
            <a:pPr marL="698500"/>
            <a:endParaRPr lang="en-US"/>
          </a:p>
          <a:p>
            <a:pPr marL="698500"/>
            <a:endParaRPr lang="en-US"/>
          </a:p>
          <a:p>
            <a:pPr marL="698500"/>
            <a:endParaRPr lang="en-US"/>
          </a:p>
          <a:p>
            <a:pPr marL="698500"/>
            <a:endParaRPr lang="en-US"/>
          </a:p>
          <a:p>
            <a:pPr marL="698500"/>
            <a:r>
              <a:rPr lang="en-US" sz="2500">
                <a:latin typeface="Courier" charset="0"/>
                <a:ea typeface="Courier" charset="0"/>
                <a:cs typeface="Courier" charset="0"/>
                <a:sym typeface="Courier" charset="0"/>
              </a:rPr>
              <a:t>add()</a:t>
            </a:r>
            <a:r>
              <a:rPr lang="en-US"/>
              <a:t> is undefined, so to run the test we define it:</a:t>
            </a:r>
          </a:p>
        </p:txBody>
      </p:sp>
      <p:sp>
        <p:nvSpPr>
          <p:cNvPr id="31747" name="Rectangle 3"/>
          <p:cNvSpPr>
            <a:spLocks/>
          </p:cNvSpPr>
          <p:nvPr/>
        </p:nvSpPr>
        <p:spPr bwMode="auto">
          <a:xfrm>
            <a:off x="2260600" y="2362200"/>
            <a:ext cx="6316662" cy="299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accent1"/>
            </a:solidFill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en-US" sz="1900" u="sng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SmallSetTest</a:t>
            </a:r>
            <a:endParaRPr lang="en-US" sz="1900" dirty="0">
              <a:solidFill>
                <a:schemeClr val="tx1"/>
              </a:solidFill>
              <a:latin typeface="Courier" charset="0"/>
              <a:ea typeface="Courier" charset="0"/>
              <a:cs typeface="Courier" charset="0"/>
              <a:sym typeface="Courier" charset="0"/>
            </a:endParaRPr>
          </a:p>
          <a:p>
            <a:pPr algn="l"/>
            <a:r>
              <a:rPr lang="en-US" sz="19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class </a:t>
            </a:r>
            <a:r>
              <a:rPr lang="en-US" sz="1900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SmallSetTest</a:t>
            </a:r>
            <a:r>
              <a:rPr lang="en-US" sz="19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{</a:t>
            </a:r>
          </a:p>
          <a:p>
            <a:pPr algn="l"/>
            <a:r>
              <a:rPr lang="en-US" sz="19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@Test public void </a:t>
            </a:r>
            <a:r>
              <a:rPr lang="en-US" sz="1900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testEmptySetSize</a:t>
            </a:r>
            <a:r>
              <a:rPr lang="en-US" sz="19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() ...</a:t>
            </a:r>
          </a:p>
          <a:p>
            <a:pPr algn="l"/>
            <a:endParaRPr lang="en-US" sz="1900" dirty="0">
              <a:solidFill>
                <a:schemeClr val="tx1"/>
              </a:solidFill>
              <a:latin typeface="Courier" charset="0"/>
              <a:ea typeface="Courier" charset="0"/>
              <a:cs typeface="Courier" charset="0"/>
              <a:sym typeface="Courier" charset="0"/>
            </a:endParaRPr>
          </a:p>
          <a:p>
            <a:pPr algn="l"/>
            <a:r>
              <a:rPr lang="en-US" sz="19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@Test public void </a:t>
            </a:r>
            <a:r>
              <a:rPr lang="en-US" sz="1900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testAddOne</a:t>
            </a:r>
            <a:r>
              <a:rPr lang="en-US" sz="19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() {</a:t>
            </a:r>
          </a:p>
          <a:p>
            <a:pPr algn="l"/>
            <a:r>
              <a:rPr lang="en-US" sz="19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   </a:t>
            </a:r>
            <a:r>
              <a:rPr lang="en-US" sz="1900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SmallSet</a:t>
            </a:r>
            <a:r>
              <a:rPr lang="en-US" sz="19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s = new </a:t>
            </a:r>
            <a:r>
              <a:rPr lang="en-US" sz="1900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SmallSet</a:t>
            </a:r>
            <a:r>
              <a:rPr lang="en-US" sz="19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();</a:t>
            </a:r>
          </a:p>
          <a:p>
            <a:pPr algn="l"/>
            <a:r>
              <a:rPr lang="en-US" sz="19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   </a:t>
            </a:r>
            <a:r>
              <a:rPr lang="en-US" sz="1900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s.add</a:t>
            </a:r>
            <a:r>
              <a:rPr lang="en-US" sz="19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(new Object());</a:t>
            </a:r>
          </a:p>
          <a:p>
            <a:pPr algn="l"/>
            <a:r>
              <a:rPr lang="en-US" sz="19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   </a:t>
            </a:r>
            <a:r>
              <a:rPr lang="en-US" sz="1900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assertEquals</a:t>
            </a:r>
            <a:r>
              <a:rPr lang="en-US" sz="19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(1, </a:t>
            </a:r>
            <a:r>
              <a:rPr lang="en-US" sz="1900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s.size</a:t>
            </a:r>
            <a:r>
              <a:rPr lang="en-US" sz="19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());</a:t>
            </a:r>
            <a:br>
              <a:rPr lang="en-US" sz="19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</a:br>
            <a:r>
              <a:rPr lang="en-US" sz="19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}</a:t>
            </a:r>
          </a:p>
          <a:p>
            <a:pPr algn="l"/>
            <a:r>
              <a:rPr lang="en-US" sz="19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}</a:t>
            </a:r>
          </a:p>
        </p:txBody>
      </p:sp>
      <p:sp>
        <p:nvSpPr>
          <p:cNvPr id="31748" name="Rectangle 4"/>
          <p:cNvSpPr>
            <a:spLocks/>
          </p:cNvSpPr>
          <p:nvPr/>
        </p:nvSpPr>
        <p:spPr bwMode="auto">
          <a:xfrm>
            <a:off x="3327400" y="6172200"/>
            <a:ext cx="4143375" cy="1244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accent1"/>
            </a:solidFill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en-US" sz="1900" u="sng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SmallSet</a:t>
            </a:r>
            <a:endParaRPr lang="en-US" sz="1900" dirty="0">
              <a:solidFill>
                <a:schemeClr val="tx1"/>
              </a:solidFill>
              <a:latin typeface="Courier" charset="0"/>
              <a:ea typeface="Courier" charset="0"/>
              <a:cs typeface="Courier" charset="0"/>
              <a:sym typeface="Courier" charset="0"/>
            </a:endParaRPr>
          </a:p>
          <a:p>
            <a:pPr algn="l"/>
            <a:r>
              <a:rPr lang="en-US" sz="19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public </a:t>
            </a:r>
            <a:r>
              <a:rPr lang="en-US" sz="1900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int</a:t>
            </a:r>
            <a:r>
              <a:rPr lang="en-US" sz="19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size() ...</a:t>
            </a:r>
          </a:p>
          <a:p>
            <a:pPr algn="l"/>
            <a:endParaRPr lang="en-US" sz="1900" u="sng" dirty="0">
              <a:solidFill>
                <a:schemeClr val="tx1"/>
              </a:solidFill>
              <a:latin typeface="Courier" charset="0"/>
              <a:ea typeface="Courier" charset="0"/>
              <a:cs typeface="Courier" charset="0"/>
              <a:sym typeface="Courier" charset="0"/>
            </a:endParaRPr>
          </a:p>
          <a:p>
            <a:pPr algn="l"/>
            <a:r>
              <a:rPr lang="en-US" sz="1900" b="1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public void add(Object o) {}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Adding Items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>
            <a:normAutofit fontScale="92500" lnSpcReduction="10000"/>
          </a:bodyPr>
          <a:lstStyle/>
          <a:p>
            <a:pPr marL="698500"/>
            <a:r>
              <a:rPr lang="en-US"/>
              <a:t>The test now </a:t>
            </a:r>
            <a:r>
              <a:rPr lang="en-US">
                <a:solidFill>
                  <a:srgbClr val="FF0000"/>
                </a:solidFill>
              </a:rPr>
              <a:t>fails</a:t>
            </a:r>
            <a:r>
              <a:rPr lang="en-US"/>
              <a:t> as </a:t>
            </a:r>
            <a:r>
              <a:rPr lang="en-US">
                <a:solidFill>
                  <a:srgbClr val="FF0000"/>
                </a:solidFill>
              </a:rPr>
              <a:t>expected</a:t>
            </a:r>
            <a:r>
              <a:rPr lang="en-US"/>
              <a:t>:</a:t>
            </a:r>
          </a:p>
          <a:p>
            <a:pPr marL="698500"/>
            <a:r>
              <a:rPr lang="en-US"/>
              <a:t>It seems obvious we need to count the number of items:</a:t>
            </a:r>
            <a:br>
              <a:rPr lang="en-US"/>
            </a:br>
            <a:endParaRPr lang="en-US"/>
          </a:p>
          <a:p>
            <a:pPr marL="698500"/>
            <a:endParaRPr lang="en-US"/>
          </a:p>
          <a:p>
            <a:pPr marL="698500"/>
            <a:endParaRPr lang="en-US"/>
          </a:p>
          <a:p>
            <a:pPr marL="698500"/>
            <a:endParaRPr lang="en-US"/>
          </a:p>
          <a:p>
            <a:pPr marL="698500"/>
            <a:endParaRPr lang="en-US"/>
          </a:p>
          <a:p>
            <a:pPr marL="698500"/>
            <a:endParaRPr lang="en-US"/>
          </a:p>
          <a:p>
            <a:pPr marL="698500"/>
            <a:r>
              <a:rPr lang="en-US"/>
              <a:t>And we get a green bar: </a:t>
            </a:r>
          </a:p>
        </p:txBody>
      </p:sp>
      <p:pic>
        <p:nvPicPr>
          <p:cNvPr id="3277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04000" y="1422400"/>
            <a:ext cx="2484438" cy="279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32773" name="Rectangle 5"/>
          <p:cNvSpPr>
            <a:spLocks/>
          </p:cNvSpPr>
          <p:nvPr/>
        </p:nvSpPr>
        <p:spPr bwMode="auto">
          <a:xfrm>
            <a:off x="4394200" y="2819400"/>
            <a:ext cx="3998912" cy="32893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accent1"/>
            </a:solidFill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en-US" sz="1900" u="sng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SmallSet</a:t>
            </a:r>
            <a:endParaRPr lang="en-US" sz="1900" u="sng" dirty="0">
              <a:solidFill>
                <a:schemeClr val="tx1"/>
              </a:solidFill>
              <a:latin typeface="Courier" charset="0"/>
              <a:ea typeface="Courier" charset="0"/>
              <a:cs typeface="Courier" charset="0"/>
              <a:sym typeface="Courier" charset="0"/>
            </a:endParaRPr>
          </a:p>
          <a:p>
            <a:pPr algn="l"/>
            <a:r>
              <a:rPr lang="en-US" sz="1900" b="1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private </a:t>
            </a:r>
            <a:r>
              <a:rPr lang="en-US" sz="1900" b="1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int</a:t>
            </a:r>
            <a:r>
              <a:rPr lang="en-US" sz="1900" b="1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_size = 0;</a:t>
            </a:r>
          </a:p>
          <a:p>
            <a:pPr algn="l"/>
            <a:endParaRPr lang="en-US" sz="1900" dirty="0">
              <a:solidFill>
                <a:schemeClr val="tx1"/>
              </a:solidFill>
              <a:latin typeface="Courier" charset="0"/>
              <a:ea typeface="Courier" charset="0"/>
              <a:cs typeface="Courier" charset="0"/>
              <a:sym typeface="Courier" charset="0"/>
            </a:endParaRPr>
          </a:p>
          <a:p>
            <a:pPr algn="l"/>
            <a:r>
              <a:rPr lang="en-US" sz="19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public </a:t>
            </a:r>
            <a:r>
              <a:rPr lang="en-US" sz="1900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int</a:t>
            </a:r>
            <a:r>
              <a:rPr lang="en-US" sz="19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size() {</a:t>
            </a:r>
          </a:p>
          <a:p>
            <a:pPr algn="l"/>
            <a:r>
              <a:rPr lang="en-US" sz="19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return 0;</a:t>
            </a:r>
          </a:p>
          <a:p>
            <a:pPr algn="l"/>
            <a:r>
              <a:rPr lang="en-US" sz="1900" b="1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return _size;</a:t>
            </a:r>
          </a:p>
          <a:p>
            <a:pPr algn="l"/>
            <a:r>
              <a:rPr lang="en-US" sz="19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}</a:t>
            </a:r>
          </a:p>
          <a:p>
            <a:pPr algn="l"/>
            <a:endParaRPr lang="en-US" sz="1900" u="sng" dirty="0">
              <a:solidFill>
                <a:schemeClr val="tx1"/>
              </a:solidFill>
              <a:latin typeface="Courier" charset="0"/>
              <a:ea typeface="Courier" charset="0"/>
              <a:cs typeface="Courier" charset="0"/>
              <a:sym typeface="Courier" charset="0"/>
            </a:endParaRPr>
          </a:p>
          <a:p>
            <a:pPr algn="l"/>
            <a:r>
              <a:rPr lang="en-US" sz="19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public void add(Object o) {</a:t>
            </a:r>
          </a:p>
          <a:p>
            <a:pPr algn="l"/>
            <a:r>
              <a:rPr lang="en-US" sz="1900" b="1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++_size;</a:t>
            </a:r>
          </a:p>
          <a:p>
            <a:pPr algn="l"/>
            <a:r>
              <a:rPr lang="en-US" sz="19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}</a:t>
            </a:r>
          </a:p>
        </p:txBody>
      </p:sp>
      <p:pic>
        <p:nvPicPr>
          <p:cNvPr id="32775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67363" y="6692900"/>
            <a:ext cx="2476500" cy="257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cxnSp>
        <p:nvCxnSpPr>
          <p:cNvPr id="10" name="Straight Connector 9"/>
          <p:cNvCxnSpPr/>
          <p:nvPr/>
        </p:nvCxnSpPr>
        <p:spPr>
          <a:xfrm>
            <a:off x="4546600" y="4191000"/>
            <a:ext cx="9906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Adding Something Again</a:t>
            </a:r>
          </a:p>
        </p:txBody>
      </p:sp>
      <p:sp>
        <p:nvSpPr>
          <p:cNvPr id="34818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80720" y="1778000"/>
            <a:ext cx="9059333" cy="5613400"/>
          </a:xfrm>
          <a:ln/>
        </p:spPr>
        <p:txBody>
          <a:bodyPr>
            <a:normAutofit lnSpcReduction="10000"/>
          </a:bodyPr>
          <a:lstStyle/>
          <a:p>
            <a:pPr marL="698500"/>
            <a:r>
              <a:rPr lang="en-US" dirty="0"/>
              <a:t>So what if we added an item already in the set?</a:t>
            </a:r>
          </a:p>
          <a:p>
            <a:pPr marL="698500"/>
            <a:endParaRPr lang="en-US" dirty="0"/>
          </a:p>
          <a:p>
            <a:pPr marL="698500"/>
            <a:endParaRPr lang="en-US" dirty="0"/>
          </a:p>
          <a:p>
            <a:pPr marL="698500"/>
            <a:endParaRPr lang="en-US" dirty="0"/>
          </a:p>
          <a:p>
            <a:pPr marL="698500"/>
            <a:endParaRPr lang="en-US" dirty="0"/>
          </a:p>
          <a:p>
            <a:pPr marL="698500"/>
            <a:endParaRPr lang="en-US" dirty="0"/>
          </a:p>
          <a:p>
            <a:pPr marL="698500"/>
            <a:endParaRPr lang="en-US" dirty="0"/>
          </a:p>
          <a:p>
            <a:pPr marL="698500"/>
            <a:endParaRPr lang="en-US" dirty="0"/>
          </a:p>
          <a:p>
            <a:pPr marL="698500"/>
            <a:r>
              <a:rPr lang="en-US" dirty="0"/>
              <a:t>As expected, the test fails...</a:t>
            </a:r>
          </a:p>
        </p:txBody>
      </p:sp>
      <p:sp>
        <p:nvSpPr>
          <p:cNvPr id="34819" name="Rectangle 3"/>
          <p:cNvSpPr>
            <a:spLocks/>
          </p:cNvSpPr>
          <p:nvPr/>
        </p:nvSpPr>
        <p:spPr bwMode="auto">
          <a:xfrm>
            <a:off x="2870200" y="2286000"/>
            <a:ext cx="6461125" cy="4165600"/>
          </a:xfrm>
          <a:prstGeom prst="rect">
            <a:avLst/>
          </a:prstGeom>
          <a:solidFill>
            <a:srgbClr val="FFFF00"/>
          </a:solidFill>
          <a:ln w="12700">
            <a:solidFill>
              <a:srgbClr val="0070C0"/>
            </a:solidFill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en-US" sz="1900" u="sng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SmallSetTest</a:t>
            </a:r>
            <a:endParaRPr lang="en-US" sz="1900" dirty="0">
              <a:solidFill>
                <a:schemeClr val="tx1"/>
              </a:solidFill>
              <a:latin typeface="Courier" charset="0"/>
              <a:ea typeface="Courier" charset="0"/>
              <a:cs typeface="Courier" charset="0"/>
              <a:sym typeface="Courier" charset="0"/>
            </a:endParaRPr>
          </a:p>
          <a:p>
            <a:pPr algn="l"/>
            <a:r>
              <a:rPr lang="en-US" sz="19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class </a:t>
            </a:r>
            <a:r>
              <a:rPr lang="en-US" sz="1900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SmallSetTest</a:t>
            </a:r>
            <a:r>
              <a:rPr lang="en-US" sz="19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{</a:t>
            </a:r>
          </a:p>
          <a:p>
            <a:pPr algn="l"/>
            <a:r>
              <a:rPr lang="en-US" sz="19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@Test public void </a:t>
            </a:r>
            <a:r>
              <a:rPr lang="en-US" sz="1900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testEmptySetSize</a:t>
            </a:r>
            <a:r>
              <a:rPr lang="en-US" sz="19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() ...</a:t>
            </a:r>
          </a:p>
          <a:p>
            <a:pPr algn="l"/>
            <a:endParaRPr lang="en-US" sz="1900" dirty="0">
              <a:solidFill>
                <a:schemeClr val="tx1"/>
              </a:solidFill>
              <a:latin typeface="Courier" charset="0"/>
              <a:ea typeface="Courier" charset="0"/>
              <a:cs typeface="Courier" charset="0"/>
              <a:sym typeface="Courier" charset="0"/>
            </a:endParaRPr>
          </a:p>
          <a:p>
            <a:pPr algn="l"/>
            <a:r>
              <a:rPr lang="en-US" sz="19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@Test public void </a:t>
            </a:r>
            <a:r>
              <a:rPr lang="en-US" sz="1900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testAddOne</a:t>
            </a:r>
            <a:r>
              <a:rPr lang="en-US" sz="19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() ...</a:t>
            </a:r>
          </a:p>
          <a:p>
            <a:pPr algn="l"/>
            <a:endParaRPr lang="en-US" sz="1900" dirty="0">
              <a:solidFill>
                <a:schemeClr val="tx1"/>
              </a:solidFill>
              <a:latin typeface="Courier" charset="0"/>
              <a:ea typeface="Courier" charset="0"/>
              <a:cs typeface="Courier" charset="0"/>
              <a:sym typeface="Courier" charset="0"/>
            </a:endParaRPr>
          </a:p>
          <a:p>
            <a:pPr algn="l"/>
            <a:r>
              <a:rPr lang="en-US" sz="19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@Test public void </a:t>
            </a:r>
            <a:r>
              <a:rPr lang="en-US" sz="1900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testAddAlreadyInSet</a:t>
            </a:r>
            <a:r>
              <a:rPr lang="en-US" sz="19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() {</a:t>
            </a:r>
          </a:p>
          <a:p>
            <a:pPr algn="l"/>
            <a:r>
              <a:rPr lang="en-US" sz="19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   </a:t>
            </a:r>
            <a:r>
              <a:rPr lang="en-US" sz="1900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SmallSet</a:t>
            </a:r>
            <a:r>
              <a:rPr lang="en-US" sz="19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s = new </a:t>
            </a:r>
            <a:r>
              <a:rPr lang="en-US" sz="1900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SmallSet</a:t>
            </a:r>
            <a:r>
              <a:rPr lang="en-US" sz="19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();</a:t>
            </a:r>
          </a:p>
          <a:p>
            <a:pPr algn="l"/>
            <a:r>
              <a:rPr lang="en-US" sz="19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   Object o = new Object();</a:t>
            </a:r>
          </a:p>
          <a:p>
            <a:pPr algn="l"/>
            <a:r>
              <a:rPr lang="en-US" sz="19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   </a:t>
            </a:r>
            <a:r>
              <a:rPr lang="en-US" sz="1900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s.add</a:t>
            </a:r>
            <a:r>
              <a:rPr lang="en-US" sz="19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(o);</a:t>
            </a:r>
          </a:p>
          <a:p>
            <a:pPr algn="l"/>
            <a:r>
              <a:rPr lang="en-US" sz="19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   </a:t>
            </a:r>
            <a:r>
              <a:rPr lang="en-US" sz="1900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s.add</a:t>
            </a:r>
            <a:r>
              <a:rPr lang="en-US" sz="19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(o);</a:t>
            </a:r>
          </a:p>
          <a:p>
            <a:pPr algn="l"/>
            <a:r>
              <a:rPr lang="en-US" sz="19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   </a:t>
            </a:r>
            <a:r>
              <a:rPr lang="en-US" sz="1900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assertEquals</a:t>
            </a:r>
            <a:r>
              <a:rPr lang="en-US" sz="19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(1, </a:t>
            </a:r>
            <a:r>
              <a:rPr lang="en-US" sz="1900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s.size</a:t>
            </a:r>
            <a:r>
              <a:rPr lang="en-US" sz="19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());</a:t>
            </a:r>
            <a:br>
              <a:rPr lang="en-US" sz="19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</a:br>
            <a:r>
              <a:rPr lang="en-US" sz="19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}</a:t>
            </a:r>
          </a:p>
          <a:p>
            <a:pPr algn="l"/>
            <a:r>
              <a:rPr lang="en-US" sz="19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}</a:t>
            </a:r>
          </a:p>
        </p:txBody>
      </p:sp>
      <p:pic>
        <p:nvPicPr>
          <p:cNvPr id="3482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04000" y="6858000"/>
            <a:ext cx="2484438" cy="279400"/>
          </a:xfrm>
          <a:prstGeom prst="rect">
            <a:avLst/>
          </a:prstGeom>
          <a:solidFill>
            <a:srgbClr val="FF0000"/>
          </a:solidFill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Remember that Item?...</a:t>
            </a:r>
          </a:p>
        </p:txBody>
      </p:sp>
      <p:sp>
        <p:nvSpPr>
          <p:cNvPr id="35842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80720" y="1778000"/>
            <a:ext cx="9059333" cy="5842000"/>
          </a:xfrm>
          <a:ln/>
        </p:spPr>
        <p:txBody>
          <a:bodyPr>
            <a:normAutofit/>
          </a:bodyPr>
          <a:lstStyle/>
          <a:p>
            <a:pPr marL="698500"/>
            <a:r>
              <a:rPr lang="en-US" dirty="0"/>
              <a:t>We need to remember which items are in the set...</a:t>
            </a:r>
          </a:p>
          <a:p>
            <a:pPr marL="698500"/>
            <a:endParaRPr lang="en-US" dirty="0"/>
          </a:p>
          <a:p>
            <a:pPr marL="698500"/>
            <a:endParaRPr lang="en-US" dirty="0"/>
          </a:p>
          <a:p>
            <a:pPr marL="698500"/>
            <a:endParaRPr lang="en-US" dirty="0"/>
          </a:p>
          <a:p>
            <a:pPr marL="698500"/>
            <a:endParaRPr lang="en-US" dirty="0"/>
          </a:p>
          <a:p>
            <a:pPr marL="698500"/>
            <a:endParaRPr lang="en-US" dirty="0"/>
          </a:p>
          <a:p>
            <a:pPr marL="698500"/>
            <a:endParaRPr lang="en-US" dirty="0"/>
          </a:p>
          <a:p>
            <a:pPr marL="698500"/>
            <a:endParaRPr lang="en-US" dirty="0"/>
          </a:p>
          <a:p>
            <a:pPr marL="698500"/>
            <a:r>
              <a:rPr lang="en-US" dirty="0"/>
              <a:t>All tests pass, so we can </a:t>
            </a:r>
            <a:r>
              <a:rPr lang="en-US" dirty="0" err="1"/>
              <a:t>refactor</a:t>
            </a:r>
            <a:r>
              <a:rPr lang="en-US" dirty="0"/>
              <a:t> that loop...</a:t>
            </a:r>
          </a:p>
        </p:txBody>
      </p:sp>
      <p:sp>
        <p:nvSpPr>
          <p:cNvPr id="35843" name="Rectangle 3"/>
          <p:cNvSpPr>
            <a:spLocks/>
          </p:cNvSpPr>
          <p:nvPr/>
        </p:nvSpPr>
        <p:spPr bwMode="auto">
          <a:xfrm>
            <a:off x="2717800" y="2558008"/>
            <a:ext cx="4725653" cy="4154984"/>
          </a:xfrm>
          <a:prstGeom prst="rect">
            <a:avLst/>
          </a:prstGeom>
          <a:solidFill>
            <a:srgbClr val="FFFF00"/>
          </a:solidFill>
          <a:ln w="12700">
            <a:solidFill>
              <a:srgbClr val="0070C0"/>
            </a:solidFill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en-US" sz="1800" u="sng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SmallSet</a:t>
            </a:r>
            <a:endParaRPr lang="en-US" sz="1800" u="sng" dirty="0">
              <a:solidFill>
                <a:schemeClr val="tx1"/>
              </a:solidFill>
              <a:latin typeface="Courier" charset="0"/>
              <a:ea typeface="Courier" charset="0"/>
              <a:cs typeface="Courier" charset="0"/>
              <a:sym typeface="Courier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private </a:t>
            </a:r>
            <a:r>
              <a:rPr lang="en-US" sz="1800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_size =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public static final </a:t>
            </a:r>
            <a:r>
              <a:rPr lang="en-US" sz="1800" b="1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MAX = 10;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private Object _items[] = new Object[MAX</a:t>
            </a:r>
            <a:r>
              <a:rPr lang="en-US" sz="1800" b="1" dirty="0" smtClean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];</a:t>
            </a:r>
            <a:endParaRPr lang="en-US" sz="1800" dirty="0">
              <a:solidFill>
                <a:schemeClr val="tx1"/>
              </a:solidFill>
              <a:latin typeface="Courier" charset="0"/>
              <a:ea typeface="Courier" charset="0"/>
              <a:cs typeface="Courier" charset="0"/>
              <a:sym typeface="Courier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...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public void add(Object o)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for (</a:t>
            </a:r>
            <a:r>
              <a:rPr lang="en-US" sz="1800" b="1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=0; </a:t>
            </a:r>
            <a:r>
              <a:rPr lang="en-US" sz="1800" b="1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&lt; MAX; </a:t>
            </a:r>
            <a:r>
              <a:rPr lang="en-US" sz="1800" b="1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++)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   if (_items[</a:t>
            </a:r>
            <a:r>
              <a:rPr lang="en-US" sz="1800" b="1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] == o)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      return;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   }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}</a:t>
            </a:r>
          </a:p>
          <a:p>
            <a:pPr algn="l"/>
            <a:endParaRPr lang="en-US" sz="1800" dirty="0">
              <a:solidFill>
                <a:schemeClr val="tx1"/>
              </a:solidFill>
              <a:latin typeface="Courier" charset="0"/>
              <a:ea typeface="Courier" charset="0"/>
              <a:cs typeface="Courier" charset="0"/>
              <a:sym typeface="Courier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_items[_size] = o;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++_size;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}</a:t>
            </a:r>
          </a:p>
        </p:txBody>
      </p:sp>
      <p:pic>
        <p:nvPicPr>
          <p:cNvPr id="3584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18400" y="6781800"/>
            <a:ext cx="2476500" cy="257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Refactoring</a:t>
            </a:r>
          </a:p>
        </p:txBody>
      </p:sp>
      <p:sp>
        <p:nvSpPr>
          <p:cNvPr id="37890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80720" y="1778000"/>
            <a:ext cx="9059333" cy="5613400"/>
          </a:xfrm>
          <a:ln/>
        </p:spPr>
        <p:txBody>
          <a:bodyPr>
            <a:normAutofit lnSpcReduction="10000"/>
          </a:bodyPr>
          <a:lstStyle/>
          <a:p>
            <a:pPr marL="698500"/>
            <a:r>
              <a:rPr lang="en-US" dirty="0"/>
              <a:t>(...loop) which doesn’t “</a:t>
            </a:r>
            <a:r>
              <a:rPr lang="en-US" dirty="0">
                <a:solidFill>
                  <a:srgbClr val="FF0000"/>
                </a:solidFill>
              </a:rPr>
              <a:t>speak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to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us</a:t>
            </a:r>
            <a:r>
              <a:rPr lang="en-US" dirty="0"/>
              <a:t>” as it could...</a:t>
            </a:r>
          </a:p>
          <a:p>
            <a:pPr marL="698500"/>
            <a:endParaRPr lang="en-US" dirty="0"/>
          </a:p>
          <a:p>
            <a:pPr marL="698500"/>
            <a:endParaRPr lang="en-US" dirty="0"/>
          </a:p>
          <a:p>
            <a:pPr marL="698500"/>
            <a:endParaRPr lang="en-US" dirty="0"/>
          </a:p>
          <a:p>
            <a:pPr marL="698500"/>
            <a:endParaRPr lang="en-US" dirty="0"/>
          </a:p>
          <a:p>
            <a:pPr marL="698500"/>
            <a:endParaRPr lang="en-US" dirty="0"/>
          </a:p>
          <a:p>
            <a:pPr marL="698500"/>
            <a:endParaRPr lang="en-US" dirty="0"/>
          </a:p>
          <a:p>
            <a:pPr marL="698500"/>
            <a:endParaRPr lang="en-US" dirty="0"/>
          </a:p>
          <a:p>
            <a:pPr marL="698500"/>
            <a:r>
              <a:rPr lang="en-US" dirty="0"/>
              <a:t>All tests still pass, so we didn’t break it!</a:t>
            </a:r>
          </a:p>
        </p:txBody>
      </p:sp>
      <p:sp>
        <p:nvSpPr>
          <p:cNvPr id="37891" name="Rectangle 3"/>
          <p:cNvSpPr>
            <a:spLocks/>
          </p:cNvSpPr>
          <p:nvPr/>
        </p:nvSpPr>
        <p:spPr bwMode="auto">
          <a:xfrm>
            <a:off x="604838" y="2921000"/>
            <a:ext cx="4479925" cy="3149600"/>
          </a:xfrm>
          <a:prstGeom prst="rect">
            <a:avLst/>
          </a:prstGeom>
          <a:solidFill>
            <a:srgbClr val="FFFF00"/>
          </a:solidFill>
          <a:ln w="12700">
            <a:solidFill>
              <a:srgbClr val="0070C0"/>
            </a:solidFill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en-US" sz="1800" u="sng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SmallSet</a:t>
            </a:r>
            <a:r>
              <a:rPr lang="en-US" sz="18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(before)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public void add(Object o) 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for (</a:t>
            </a:r>
            <a:r>
              <a:rPr lang="en-US" sz="1800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=0; </a:t>
            </a:r>
            <a:r>
              <a:rPr lang="en-US" sz="1800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&lt; MAX; </a:t>
            </a:r>
            <a:r>
              <a:rPr lang="en-US" sz="1800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++) 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   if (_items[</a:t>
            </a:r>
            <a:r>
              <a:rPr lang="en-US" sz="1800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] == o) 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      return;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   }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}</a:t>
            </a:r>
          </a:p>
          <a:p>
            <a:pPr algn="l"/>
            <a:endParaRPr lang="en-US" sz="1800" dirty="0">
              <a:solidFill>
                <a:schemeClr val="tx1"/>
              </a:solidFill>
              <a:latin typeface="Courier" charset="0"/>
              <a:ea typeface="Courier" charset="0"/>
              <a:cs typeface="Courier" charset="0"/>
              <a:sym typeface="Courier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_items[_size] = o;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++_size;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}</a:t>
            </a:r>
          </a:p>
        </p:txBody>
      </p:sp>
      <p:pic>
        <p:nvPicPr>
          <p:cNvPr id="3789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18400" y="6934200"/>
            <a:ext cx="2476500" cy="257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37893" name="Rectangle 5"/>
          <p:cNvSpPr>
            <a:spLocks/>
          </p:cNvSpPr>
          <p:nvPr/>
        </p:nvSpPr>
        <p:spPr bwMode="auto">
          <a:xfrm>
            <a:off x="5202238" y="2589530"/>
            <a:ext cx="3840162" cy="3939540"/>
          </a:xfrm>
          <a:prstGeom prst="rect">
            <a:avLst/>
          </a:prstGeom>
          <a:solidFill>
            <a:srgbClr val="FFFF00"/>
          </a:solidFill>
          <a:ln w="12700">
            <a:solidFill>
              <a:srgbClr val="0070C0"/>
            </a:solidFill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lang="en-US" sz="1600" u="sng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SmallSet</a:t>
            </a:r>
            <a:r>
              <a:rPr lang="en-US" sz="1600" u="sng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(after)</a:t>
            </a:r>
          </a:p>
          <a:p>
            <a:pPr algn="l"/>
            <a:r>
              <a:rPr lang="en-US" sz="1600" b="1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private </a:t>
            </a:r>
            <a:r>
              <a:rPr lang="en-US" sz="1600" b="1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boolean</a:t>
            </a:r>
            <a:r>
              <a:rPr lang="en-US" sz="1600" b="1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inSet</a:t>
            </a:r>
            <a:r>
              <a:rPr lang="en-US" sz="1600" b="1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(Object o) {</a:t>
            </a:r>
            <a:br>
              <a:rPr lang="en-US" sz="1600" b="1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</a:br>
            <a:r>
              <a:rPr lang="en-US" sz="1600" b="1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for (</a:t>
            </a:r>
            <a:r>
              <a:rPr lang="en-US" sz="1600" b="1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int</a:t>
            </a:r>
            <a:r>
              <a:rPr lang="en-US" sz="1600" b="1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i</a:t>
            </a:r>
            <a:r>
              <a:rPr lang="en-US" sz="1600" b="1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=0; </a:t>
            </a:r>
            <a:r>
              <a:rPr lang="en-US" sz="1600" b="1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i</a:t>
            </a:r>
            <a:r>
              <a:rPr lang="en-US" sz="1600" b="1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&lt; MAX; </a:t>
            </a:r>
            <a:r>
              <a:rPr lang="en-US" sz="1600" b="1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i</a:t>
            </a:r>
            <a:r>
              <a:rPr lang="en-US" sz="1600" b="1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++) {</a:t>
            </a:r>
          </a:p>
          <a:p>
            <a:pPr algn="l"/>
            <a:r>
              <a:rPr lang="en-US" sz="1600" b="1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   if (_items[</a:t>
            </a:r>
            <a:r>
              <a:rPr lang="en-US" sz="1600" b="1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i</a:t>
            </a:r>
            <a:r>
              <a:rPr lang="en-US" sz="1600" b="1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] == o) {</a:t>
            </a:r>
          </a:p>
          <a:p>
            <a:pPr algn="l"/>
            <a:r>
              <a:rPr lang="en-US" sz="1600" b="1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      return true;</a:t>
            </a:r>
          </a:p>
          <a:p>
            <a:pPr algn="l"/>
            <a:r>
              <a:rPr lang="en-US" sz="1600" b="1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   }</a:t>
            </a:r>
          </a:p>
          <a:p>
            <a:pPr algn="l"/>
            <a:r>
              <a:rPr lang="en-US" sz="1600" b="1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}</a:t>
            </a:r>
          </a:p>
          <a:p>
            <a:pPr algn="l"/>
            <a:r>
              <a:rPr lang="en-US" sz="1600" b="1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return false;</a:t>
            </a:r>
          </a:p>
          <a:p>
            <a:pPr algn="l"/>
            <a:r>
              <a:rPr lang="en-US" sz="1600" b="1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}</a:t>
            </a:r>
            <a:endParaRPr lang="en-US" sz="1600" dirty="0">
              <a:solidFill>
                <a:schemeClr val="tx1"/>
              </a:solidFill>
              <a:latin typeface="Courier" charset="0"/>
              <a:ea typeface="Courier" charset="0"/>
              <a:cs typeface="Courier" charset="0"/>
              <a:sym typeface="Courier" charset="0"/>
            </a:endParaRPr>
          </a:p>
          <a:p>
            <a:pPr algn="l"/>
            <a:endParaRPr lang="en-US" sz="1600" dirty="0">
              <a:solidFill>
                <a:schemeClr val="tx1"/>
              </a:solidFill>
              <a:latin typeface="Courier" charset="0"/>
              <a:ea typeface="Courier" charset="0"/>
              <a:cs typeface="Courier" charset="0"/>
              <a:sym typeface="Courier" charset="0"/>
            </a:endParaRPr>
          </a:p>
          <a:p>
            <a:pPr algn="l"/>
            <a:r>
              <a:rPr lang="en-US" sz="16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public void add(Object o) {</a:t>
            </a:r>
          </a:p>
          <a:p>
            <a:pPr algn="l"/>
            <a:r>
              <a:rPr lang="en-US" sz="1600" b="1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if (!</a:t>
            </a:r>
            <a:r>
              <a:rPr lang="en-US" sz="1600" b="1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inSet</a:t>
            </a:r>
            <a:r>
              <a:rPr lang="en-US" sz="1600" b="1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(o)) {</a:t>
            </a:r>
          </a:p>
          <a:p>
            <a:pPr algn="l"/>
            <a:r>
              <a:rPr lang="en-US" sz="16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   _items[_size] = o;</a:t>
            </a:r>
          </a:p>
          <a:p>
            <a:pPr algn="l"/>
            <a:r>
              <a:rPr lang="en-US" sz="16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   ++_size;</a:t>
            </a:r>
          </a:p>
          <a:p>
            <a:pPr algn="l"/>
            <a:r>
              <a:rPr lang="en-US" sz="1600" b="1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}</a:t>
            </a:r>
          </a:p>
          <a:p>
            <a:pPr algn="l"/>
            <a:r>
              <a:rPr lang="en-US" sz="16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Too Many</a:t>
            </a:r>
          </a:p>
        </p:txBody>
      </p:sp>
      <p:sp>
        <p:nvSpPr>
          <p:cNvPr id="38914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>
            <a:normAutofit fontScale="92500" lnSpcReduction="10000"/>
          </a:bodyPr>
          <a:lstStyle/>
          <a:p>
            <a:pPr marL="698500"/>
            <a:r>
              <a:rPr lang="en-US" dirty="0"/>
              <a:t>What if we try to add more than </a:t>
            </a:r>
            <a:r>
              <a:rPr lang="en-US" sz="2500" dirty="0" err="1">
                <a:latin typeface="Courier" charset="0"/>
                <a:ea typeface="Courier" charset="0"/>
                <a:cs typeface="Courier" charset="0"/>
                <a:sym typeface="Courier" charset="0"/>
              </a:rPr>
              <a:t>SmallSet</a:t>
            </a:r>
            <a:r>
              <a:rPr lang="en-US" dirty="0"/>
              <a:t> can hold?</a:t>
            </a:r>
          </a:p>
          <a:p>
            <a:pPr marL="698500"/>
            <a:endParaRPr lang="en-US" dirty="0"/>
          </a:p>
          <a:p>
            <a:pPr marL="698500"/>
            <a:endParaRPr lang="en-US" dirty="0"/>
          </a:p>
          <a:p>
            <a:pPr marL="698500"/>
            <a:endParaRPr lang="en-US" dirty="0"/>
          </a:p>
          <a:p>
            <a:pPr marL="698500"/>
            <a:endParaRPr lang="en-US" dirty="0"/>
          </a:p>
          <a:p>
            <a:pPr marL="698500"/>
            <a:r>
              <a:rPr lang="en-US" dirty="0"/>
              <a:t>The test fails with an </a:t>
            </a:r>
            <a:r>
              <a:rPr lang="en-US" dirty="0">
                <a:solidFill>
                  <a:srgbClr val="FF0000"/>
                </a:solidFill>
              </a:rPr>
              <a:t>error</a:t>
            </a:r>
            <a:r>
              <a:rPr lang="en-US" dirty="0"/>
              <a:t>: </a:t>
            </a:r>
            <a:r>
              <a:rPr lang="en-US" sz="2400" dirty="0" err="1">
                <a:latin typeface="Courier" charset="0"/>
                <a:ea typeface="Courier" charset="0"/>
                <a:cs typeface="Courier" charset="0"/>
                <a:sym typeface="Courier" charset="0"/>
              </a:rPr>
              <a:t>ArrayIndexOutOfBoundsException</a:t>
            </a:r>
            <a:endParaRPr lang="en-US" sz="2400" dirty="0">
              <a:latin typeface="Courier" charset="0"/>
              <a:sym typeface="Courier" charset="0"/>
            </a:endParaRPr>
          </a:p>
          <a:p>
            <a:pPr marL="698500"/>
            <a:r>
              <a:rPr lang="en-US" dirty="0" smtClean="0"/>
              <a:t>We know why this occurred, but it should bother us: “</a:t>
            </a:r>
            <a:r>
              <a:rPr lang="en-US" dirty="0" err="1" smtClean="0"/>
              <a:t>ArrayIndex</a:t>
            </a:r>
            <a:r>
              <a:rPr lang="en-US" dirty="0" smtClean="0"/>
              <a:t>” isn’t a sensible error for a “set”</a:t>
            </a:r>
            <a:endParaRPr lang="en-US" dirty="0"/>
          </a:p>
        </p:txBody>
      </p:sp>
      <p:sp>
        <p:nvSpPr>
          <p:cNvPr id="38915" name="Rectangle 3"/>
          <p:cNvSpPr>
            <a:spLocks/>
          </p:cNvSpPr>
          <p:nvPr/>
        </p:nvSpPr>
        <p:spPr bwMode="auto">
          <a:xfrm>
            <a:off x="3022600" y="2286000"/>
            <a:ext cx="5334000" cy="2362200"/>
          </a:xfrm>
          <a:prstGeom prst="rect">
            <a:avLst/>
          </a:prstGeom>
          <a:solidFill>
            <a:srgbClr val="FFFF00"/>
          </a:solidFill>
          <a:ln w="12700">
            <a:solidFill>
              <a:srgbClr val="0070C0"/>
            </a:solidFill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algn="l"/>
            <a:r>
              <a:rPr lang="en-US" sz="1700" u="sng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SmallSetTest</a:t>
            </a:r>
            <a:endParaRPr lang="en-US" sz="1700" u="sng" dirty="0">
              <a:solidFill>
                <a:schemeClr val="tx1"/>
              </a:solidFill>
              <a:latin typeface="Courier" charset="0"/>
              <a:ea typeface="Courier" charset="0"/>
              <a:cs typeface="Courier" charset="0"/>
              <a:sym typeface="Courier" charset="0"/>
            </a:endParaRPr>
          </a:p>
          <a:p>
            <a:pPr algn="l"/>
            <a:r>
              <a:rPr lang="en-US" sz="17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...</a:t>
            </a:r>
          </a:p>
          <a:p>
            <a:pPr algn="l"/>
            <a:r>
              <a:rPr lang="en-US" sz="17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@Test public void </a:t>
            </a:r>
            <a:r>
              <a:rPr lang="en-US" sz="1700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testAddTooMany</a:t>
            </a:r>
            <a:r>
              <a:rPr lang="en-US" sz="17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() {</a:t>
            </a:r>
          </a:p>
          <a:p>
            <a:pPr algn="l"/>
            <a:r>
              <a:rPr lang="en-US" sz="17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</a:t>
            </a:r>
            <a:r>
              <a:rPr lang="en-US" sz="1700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SmallSet</a:t>
            </a:r>
            <a:r>
              <a:rPr lang="en-US" sz="17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s = new </a:t>
            </a:r>
            <a:r>
              <a:rPr lang="en-US" sz="1700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SmallSet</a:t>
            </a:r>
            <a:r>
              <a:rPr lang="en-US" sz="17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();</a:t>
            </a:r>
          </a:p>
          <a:p>
            <a:pPr algn="l"/>
            <a:r>
              <a:rPr lang="en-US" sz="17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for (</a:t>
            </a:r>
            <a:r>
              <a:rPr lang="en-US" sz="1700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int</a:t>
            </a:r>
            <a:r>
              <a:rPr lang="en-US" sz="17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</a:t>
            </a:r>
            <a:r>
              <a:rPr lang="en-US" sz="1700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i</a:t>
            </a:r>
            <a:r>
              <a:rPr lang="en-US" sz="17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=0; </a:t>
            </a:r>
            <a:r>
              <a:rPr lang="en-US" sz="1700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i</a:t>
            </a:r>
            <a:r>
              <a:rPr lang="en-US" sz="17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&lt; SmallSet.MAX; </a:t>
            </a:r>
            <a:r>
              <a:rPr lang="en-US" sz="1700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i</a:t>
            </a:r>
            <a:r>
              <a:rPr lang="en-US" sz="17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++) {</a:t>
            </a:r>
          </a:p>
          <a:p>
            <a:pPr algn="l"/>
            <a:r>
              <a:rPr lang="en-US" sz="17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   </a:t>
            </a:r>
            <a:r>
              <a:rPr lang="en-US" sz="1700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s.add</a:t>
            </a:r>
            <a:r>
              <a:rPr lang="en-US" sz="17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(new Object());</a:t>
            </a:r>
          </a:p>
          <a:p>
            <a:pPr algn="l"/>
            <a:r>
              <a:rPr lang="en-US" sz="17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}</a:t>
            </a:r>
          </a:p>
          <a:p>
            <a:pPr algn="l"/>
            <a:r>
              <a:rPr lang="en-US" sz="17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</a:t>
            </a:r>
            <a:r>
              <a:rPr lang="en-US" sz="1700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s.add</a:t>
            </a:r>
            <a:r>
              <a:rPr lang="en-US" sz="17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(new Object());</a:t>
            </a:r>
          </a:p>
          <a:p>
            <a:pPr algn="l"/>
            <a:r>
              <a:rPr lang="en-US" sz="17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}</a:t>
            </a:r>
          </a:p>
        </p:txBody>
      </p:sp>
      <p:pic>
        <p:nvPicPr>
          <p:cNvPr id="3891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24600" y="4991100"/>
            <a:ext cx="2484438" cy="279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/>
              <a:t>Size Matters</a:t>
            </a:r>
          </a:p>
        </p:txBody>
      </p:sp>
      <p:sp>
        <p:nvSpPr>
          <p:cNvPr id="40962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508000" y="1778000"/>
            <a:ext cx="9232053" cy="5689600"/>
          </a:xfrm>
          <a:ln/>
        </p:spPr>
        <p:txBody>
          <a:bodyPr>
            <a:normAutofit/>
          </a:bodyPr>
          <a:lstStyle/>
          <a:p>
            <a:pPr marL="698500"/>
            <a:r>
              <a:rPr lang="en-US" dirty="0"/>
              <a:t>We first have </a:t>
            </a:r>
            <a:r>
              <a:rPr lang="en-US" sz="2500" dirty="0">
                <a:latin typeface="Courier" charset="0"/>
                <a:ea typeface="Courier" charset="0"/>
                <a:cs typeface="Courier" charset="0"/>
                <a:sym typeface="Courier" charset="0"/>
              </a:rPr>
              <a:t>add()</a:t>
            </a:r>
            <a:r>
              <a:rPr lang="en-US" dirty="0"/>
              <a:t> check the size,</a:t>
            </a:r>
          </a:p>
          <a:p>
            <a:pPr marL="698500"/>
            <a:endParaRPr lang="en-US" dirty="0"/>
          </a:p>
          <a:p>
            <a:pPr marL="698500"/>
            <a:endParaRPr lang="en-US" dirty="0"/>
          </a:p>
          <a:p>
            <a:pPr marL="698500"/>
            <a:endParaRPr lang="en-US" dirty="0"/>
          </a:p>
          <a:p>
            <a:pPr marL="698500"/>
            <a:r>
              <a:rPr lang="en-US" dirty="0"/>
              <a:t>... re-run the tests, check for green,</a:t>
            </a:r>
            <a:br>
              <a:rPr lang="en-US" dirty="0"/>
            </a:br>
            <a:r>
              <a:rPr lang="en-US" dirty="0"/>
              <a:t>define our own exception...</a:t>
            </a:r>
          </a:p>
          <a:p>
            <a:pPr marL="698500"/>
            <a:endParaRPr lang="en-US" dirty="0"/>
          </a:p>
          <a:p>
            <a:pPr marL="698500"/>
            <a:endParaRPr lang="en-US" dirty="0"/>
          </a:p>
          <a:p>
            <a:pPr marL="698500"/>
            <a:r>
              <a:rPr lang="en-US" dirty="0"/>
              <a:t>... re-run the tests, check for green,</a:t>
            </a:r>
            <a:br>
              <a:rPr lang="en-US" dirty="0"/>
            </a:br>
            <a:r>
              <a:rPr lang="en-US" dirty="0"/>
              <a:t>and...</a:t>
            </a:r>
          </a:p>
        </p:txBody>
      </p:sp>
      <p:sp>
        <p:nvSpPr>
          <p:cNvPr id="40963" name="Rectangle 3"/>
          <p:cNvSpPr>
            <a:spLocks/>
          </p:cNvSpPr>
          <p:nvPr/>
        </p:nvSpPr>
        <p:spPr bwMode="auto">
          <a:xfrm>
            <a:off x="1498600" y="2286000"/>
            <a:ext cx="7264400" cy="1828800"/>
          </a:xfrm>
          <a:prstGeom prst="rect">
            <a:avLst/>
          </a:prstGeom>
          <a:solidFill>
            <a:srgbClr val="FFFF00"/>
          </a:solidFill>
          <a:ln w="12700">
            <a:solidFill>
              <a:srgbClr val="0070C0"/>
            </a:solidFill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algn="l"/>
            <a:r>
              <a:rPr lang="en-US" sz="1700" u="sng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SmallSet</a:t>
            </a:r>
            <a:endParaRPr lang="en-US" sz="1700" dirty="0">
              <a:solidFill>
                <a:schemeClr val="tx1"/>
              </a:solidFill>
              <a:latin typeface="Courier" charset="0"/>
              <a:ea typeface="Courier" charset="0"/>
              <a:cs typeface="Courier" charset="0"/>
              <a:sym typeface="Courier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public void add(Object o) 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if (!</a:t>
            </a:r>
            <a:r>
              <a:rPr lang="en-US" sz="1800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inSet</a:t>
            </a:r>
            <a:r>
              <a:rPr lang="en-US" sz="18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(o) </a:t>
            </a:r>
            <a:r>
              <a:rPr lang="en-US" sz="1800" b="1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&amp;&amp; _size &lt; MAX</a:t>
            </a:r>
            <a:r>
              <a:rPr lang="en-US" sz="18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) 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   _items[_size] = o;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   ++_size;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}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}</a:t>
            </a:r>
            <a:endParaRPr lang="en-US" sz="2000" dirty="0">
              <a:solidFill>
                <a:schemeClr val="tx1"/>
              </a:solidFill>
              <a:latin typeface="Courier" charset="0"/>
              <a:ea typeface="Courier" charset="0"/>
              <a:cs typeface="Courier" charset="0"/>
              <a:sym typeface="Courier" charset="0"/>
            </a:endParaRPr>
          </a:p>
        </p:txBody>
      </p:sp>
      <p:pic>
        <p:nvPicPr>
          <p:cNvPr id="4096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83500" y="4267200"/>
            <a:ext cx="2476500" cy="257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40965" name="Rectangle 5"/>
          <p:cNvSpPr>
            <a:spLocks/>
          </p:cNvSpPr>
          <p:nvPr/>
        </p:nvSpPr>
        <p:spPr bwMode="auto">
          <a:xfrm>
            <a:off x="1498600" y="5486400"/>
            <a:ext cx="7264400" cy="584200"/>
          </a:xfrm>
          <a:prstGeom prst="rect">
            <a:avLst/>
          </a:prstGeom>
          <a:solidFill>
            <a:srgbClr val="FFFF00"/>
          </a:solidFill>
          <a:ln w="12700">
            <a:solidFill>
              <a:srgbClr val="0070C0"/>
            </a:solidFill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algn="l"/>
            <a:r>
              <a:rPr lang="en-US" sz="1700" u="sng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SmallSetFullException</a:t>
            </a:r>
            <a:endParaRPr lang="en-US" sz="1700" dirty="0">
              <a:solidFill>
                <a:schemeClr val="tx1"/>
              </a:solidFill>
              <a:latin typeface="Courier" charset="0"/>
              <a:ea typeface="Courier" charset="0"/>
              <a:cs typeface="Courier" charset="0"/>
              <a:sym typeface="Courier" charset="0"/>
            </a:endParaRPr>
          </a:p>
          <a:p>
            <a:pPr algn="l"/>
            <a:r>
              <a:rPr lang="en-US" sz="17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public class </a:t>
            </a:r>
            <a:r>
              <a:rPr lang="en-US" sz="1700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SmallSetFullException</a:t>
            </a:r>
            <a:r>
              <a:rPr lang="en-US" sz="17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extends Error {}</a:t>
            </a:r>
          </a:p>
        </p:txBody>
      </p:sp>
      <p:pic>
        <p:nvPicPr>
          <p:cNvPr id="4096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83500" y="6553200"/>
            <a:ext cx="2476500" cy="257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Testing for Exceptions</a:t>
            </a:r>
          </a:p>
        </p:txBody>
      </p:sp>
      <p:sp>
        <p:nvSpPr>
          <p:cNvPr id="41986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>
            <a:normAutofit lnSpcReduction="10000"/>
          </a:bodyPr>
          <a:lstStyle/>
          <a:p>
            <a:pPr marL="698500"/>
            <a:r>
              <a:rPr lang="en-US"/>
              <a:t>... finally test for our exception:</a:t>
            </a:r>
          </a:p>
          <a:p>
            <a:pPr marL="698500"/>
            <a:endParaRPr lang="en-US"/>
          </a:p>
          <a:p>
            <a:pPr marL="698500"/>
            <a:endParaRPr lang="en-US"/>
          </a:p>
          <a:p>
            <a:pPr marL="698500"/>
            <a:endParaRPr lang="en-US"/>
          </a:p>
          <a:p>
            <a:pPr marL="698500"/>
            <a:endParaRPr lang="en-US"/>
          </a:p>
          <a:p>
            <a:pPr marL="698500"/>
            <a:endParaRPr lang="en-US"/>
          </a:p>
          <a:p>
            <a:pPr marL="698500"/>
            <a:endParaRPr lang="en-US"/>
          </a:p>
          <a:p>
            <a:pPr marL="698500"/>
            <a:r>
              <a:rPr lang="en-US"/>
              <a:t>The test fails as expected,</a:t>
            </a:r>
            <a:br>
              <a:rPr lang="en-US"/>
            </a:br>
            <a:r>
              <a:rPr lang="en-US"/>
              <a:t>so now we fix it...</a:t>
            </a:r>
          </a:p>
        </p:txBody>
      </p:sp>
      <p:sp>
        <p:nvSpPr>
          <p:cNvPr id="41987" name="Rectangle 3"/>
          <p:cNvSpPr>
            <a:spLocks/>
          </p:cNvSpPr>
          <p:nvPr/>
        </p:nvSpPr>
        <p:spPr bwMode="auto">
          <a:xfrm>
            <a:off x="1727200" y="2362200"/>
            <a:ext cx="7264400" cy="3124200"/>
          </a:xfrm>
          <a:prstGeom prst="rect">
            <a:avLst/>
          </a:prstGeom>
          <a:solidFill>
            <a:srgbClr val="FFFF00"/>
          </a:solidFill>
          <a:ln w="12700">
            <a:solidFill>
              <a:srgbClr val="0070C0"/>
            </a:solidFill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algn="l"/>
            <a:r>
              <a:rPr lang="en-US" sz="1700" u="sng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SmallSetTest</a:t>
            </a:r>
            <a:endParaRPr lang="en-US" sz="1700" dirty="0">
              <a:solidFill>
                <a:schemeClr val="tx1"/>
              </a:solidFill>
              <a:latin typeface="Courier" charset="0"/>
              <a:ea typeface="Courier" charset="0"/>
              <a:cs typeface="Courier" charset="0"/>
              <a:sym typeface="Courier" charset="0"/>
            </a:endParaRPr>
          </a:p>
          <a:p>
            <a:pPr algn="l"/>
            <a:r>
              <a:rPr lang="en-US" sz="17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@Test public void </a:t>
            </a:r>
            <a:r>
              <a:rPr lang="en-US" sz="1700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testAddTooMany</a:t>
            </a:r>
            <a:r>
              <a:rPr lang="en-US" sz="17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() {</a:t>
            </a:r>
          </a:p>
          <a:p>
            <a:pPr algn="l"/>
            <a:r>
              <a:rPr lang="en-US" sz="17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</a:t>
            </a:r>
            <a:r>
              <a:rPr lang="en-US" sz="1700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SmallSet</a:t>
            </a:r>
            <a:r>
              <a:rPr lang="en-US" sz="17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s = new </a:t>
            </a:r>
            <a:r>
              <a:rPr lang="en-US" sz="1700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SmallSet</a:t>
            </a:r>
            <a:r>
              <a:rPr lang="en-US" sz="17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();</a:t>
            </a:r>
          </a:p>
          <a:p>
            <a:pPr algn="l"/>
            <a:r>
              <a:rPr lang="en-US" sz="17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for (</a:t>
            </a:r>
            <a:r>
              <a:rPr lang="en-US" sz="1700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int</a:t>
            </a:r>
            <a:r>
              <a:rPr lang="en-US" sz="17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</a:t>
            </a:r>
            <a:r>
              <a:rPr lang="en-US" sz="1700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i</a:t>
            </a:r>
            <a:r>
              <a:rPr lang="en-US" sz="17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=0; </a:t>
            </a:r>
            <a:r>
              <a:rPr lang="en-US" sz="1700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i</a:t>
            </a:r>
            <a:r>
              <a:rPr lang="en-US" sz="17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&lt; SmallSet.MAX; </a:t>
            </a:r>
            <a:r>
              <a:rPr lang="en-US" sz="1700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i</a:t>
            </a:r>
            <a:r>
              <a:rPr lang="en-US" sz="17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++) {</a:t>
            </a:r>
          </a:p>
          <a:p>
            <a:pPr algn="l"/>
            <a:r>
              <a:rPr lang="en-US" sz="17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   </a:t>
            </a:r>
            <a:r>
              <a:rPr lang="en-US" sz="1700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s.add</a:t>
            </a:r>
            <a:r>
              <a:rPr lang="en-US" sz="17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(new Object());</a:t>
            </a:r>
          </a:p>
          <a:p>
            <a:pPr algn="l"/>
            <a:r>
              <a:rPr lang="en-US" sz="17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}</a:t>
            </a:r>
          </a:p>
          <a:p>
            <a:pPr algn="l"/>
            <a:r>
              <a:rPr lang="en-US" sz="1700" b="1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try {</a:t>
            </a:r>
          </a:p>
          <a:p>
            <a:pPr algn="l"/>
            <a:r>
              <a:rPr lang="en-US" sz="1700" b="1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   </a:t>
            </a:r>
            <a:r>
              <a:rPr lang="en-US" sz="1700" b="1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s.add</a:t>
            </a:r>
            <a:r>
              <a:rPr lang="en-US" sz="1700" b="1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(new Object());</a:t>
            </a:r>
          </a:p>
          <a:p>
            <a:pPr algn="l"/>
            <a:r>
              <a:rPr lang="en-US" sz="1700" b="1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   fail(“</a:t>
            </a:r>
            <a:r>
              <a:rPr lang="en-US" sz="1700" b="1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SmallSetFullException</a:t>
            </a:r>
            <a:r>
              <a:rPr lang="en-US" sz="1700" b="1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expected”);</a:t>
            </a:r>
          </a:p>
          <a:p>
            <a:pPr algn="l"/>
            <a:r>
              <a:rPr lang="en-US" sz="1700" b="1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}</a:t>
            </a:r>
          </a:p>
          <a:p>
            <a:pPr algn="l"/>
            <a:r>
              <a:rPr lang="en-US" sz="1700" b="1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catch (</a:t>
            </a:r>
            <a:r>
              <a:rPr lang="en-US" sz="1700" b="1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SmallSetFullException</a:t>
            </a:r>
            <a:r>
              <a:rPr lang="en-US" sz="1700" b="1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e) {}</a:t>
            </a:r>
          </a:p>
          <a:p>
            <a:pPr algn="l"/>
            <a:r>
              <a:rPr lang="en-US" sz="17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}</a:t>
            </a:r>
          </a:p>
        </p:txBody>
      </p:sp>
      <p:pic>
        <p:nvPicPr>
          <p:cNvPr id="4198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66000" y="5562600"/>
            <a:ext cx="2484438" cy="279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Overview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/>
          <a:lstStyle/>
          <a:p>
            <a:pPr marL="698500"/>
            <a:r>
              <a:rPr lang="en-US" dirty="0"/>
              <a:t>Last week:</a:t>
            </a:r>
          </a:p>
          <a:p>
            <a:pPr marL="1384300" lvl="2"/>
            <a:r>
              <a:rPr lang="en-US" dirty="0"/>
              <a:t>Design Concepts &amp; Principles</a:t>
            </a:r>
          </a:p>
          <a:p>
            <a:pPr marL="1384300" lvl="2"/>
            <a:r>
              <a:rPr lang="en-US" dirty="0"/>
              <a:t>Refactoring</a:t>
            </a:r>
          </a:p>
          <a:p>
            <a:pPr marL="698500"/>
            <a:endParaRPr lang="en-US" dirty="0"/>
          </a:p>
          <a:p>
            <a:pPr marL="698500"/>
            <a:r>
              <a:rPr lang="en-US" dirty="0">
                <a:solidFill>
                  <a:srgbClr val="FF0000"/>
                </a:solidFill>
              </a:rPr>
              <a:t>Today</a:t>
            </a:r>
            <a:r>
              <a:rPr lang="en-US" dirty="0"/>
              <a:t>:   Test-Driven Development</a:t>
            </a:r>
          </a:p>
          <a:p>
            <a:pPr marL="1384300" lvl="2"/>
            <a:r>
              <a:rPr lang="en-US" dirty="0"/>
              <a:t>TDD + </a:t>
            </a:r>
            <a:r>
              <a:rPr lang="en-US" dirty="0" err="1"/>
              <a:t>JUnit</a:t>
            </a:r>
            <a:r>
              <a:rPr lang="en-US" dirty="0"/>
              <a:t> by </a:t>
            </a:r>
            <a:r>
              <a:rPr lang="en-US" dirty="0" smtClean="0"/>
              <a:t>Example</a:t>
            </a:r>
          </a:p>
          <a:p>
            <a:pPr marL="1384300" lvl="2"/>
            <a:endParaRPr lang="en-US" dirty="0" smtClean="0"/>
          </a:p>
          <a:p>
            <a:pPr marL="723906"/>
            <a:r>
              <a:rPr lang="en-US" dirty="0" smtClean="0"/>
              <a:t>We use </a:t>
            </a:r>
            <a:r>
              <a:rPr lang="en-US" dirty="0" err="1" smtClean="0"/>
              <a:t>JUnit</a:t>
            </a:r>
            <a:r>
              <a:rPr lang="en-US" dirty="0" smtClean="0"/>
              <a:t> testing to evaluate your homework assignments…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/>
              <a:t>Testing for Exceptions</a:t>
            </a:r>
          </a:p>
        </p:txBody>
      </p:sp>
      <p:sp>
        <p:nvSpPr>
          <p:cNvPr id="43010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80720" y="1778000"/>
            <a:ext cx="9059333" cy="5232400"/>
          </a:xfrm>
          <a:ln/>
        </p:spPr>
        <p:txBody>
          <a:bodyPr/>
          <a:lstStyle/>
          <a:p>
            <a:pPr marL="698500"/>
            <a:r>
              <a:rPr lang="en-US" dirty="0"/>
              <a:t>... so now we modify add() to throw:</a:t>
            </a:r>
          </a:p>
          <a:p>
            <a:pPr marL="698500"/>
            <a:endParaRPr lang="en-US" dirty="0"/>
          </a:p>
          <a:p>
            <a:pPr marL="698500"/>
            <a:endParaRPr lang="en-US" dirty="0"/>
          </a:p>
          <a:p>
            <a:pPr marL="698500"/>
            <a:endParaRPr lang="en-US" dirty="0"/>
          </a:p>
          <a:p>
            <a:pPr marL="698500"/>
            <a:endParaRPr lang="en-US" dirty="0"/>
          </a:p>
          <a:p>
            <a:pPr marL="698500"/>
            <a:endParaRPr lang="en-US" dirty="0"/>
          </a:p>
          <a:p>
            <a:pPr marL="698500"/>
            <a:endParaRPr lang="en-US" dirty="0" smtClean="0"/>
          </a:p>
          <a:p>
            <a:pPr marL="698500"/>
            <a:r>
              <a:rPr lang="en-US" dirty="0" smtClean="0"/>
              <a:t>All </a:t>
            </a:r>
            <a:r>
              <a:rPr lang="en-US" dirty="0"/>
              <a:t>tests now pass, so we’re done:</a:t>
            </a:r>
          </a:p>
        </p:txBody>
      </p:sp>
      <p:sp>
        <p:nvSpPr>
          <p:cNvPr id="43011" name="Rectangle 3"/>
          <p:cNvSpPr>
            <a:spLocks/>
          </p:cNvSpPr>
          <p:nvPr/>
        </p:nvSpPr>
        <p:spPr bwMode="auto">
          <a:xfrm>
            <a:off x="1498600" y="2362200"/>
            <a:ext cx="7264400" cy="3098800"/>
          </a:xfrm>
          <a:prstGeom prst="rect">
            <a:avLst/>
          </a:prstGeom>
          <a:solidFill>
            <a:srgbClr val="FFFF00"/>
          </a:solidFill>
          <a:ln w="12700">
            <a:solidFill>
              <a:srgbClr val="0070C0"/>
            </a:solidFill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algn="l"/>
            <a:r>
              <a:rPr lang="en-US" sz="1700" u="sng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SmallSet</a:t>
            </a:r>
            <a:endParaRPr lang="en-US" sz="1700" dirty="0">
              <a:solidFill>
                <a:schemeClr val="tx1"/>
              </a:solidFill>
              <a:latin typeface="Courier" charset="0"/>
              <a:ea typeface="Courier" charset="0"/>
              <a:cs typeface="Courier" charset="0"/>
              <a:sym typeface="Courier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public void add(Object o) 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if (!</a:t>
            </a:r>
            <a:r>
              <a:rPr lang="en-US" sz="1800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inSet</a:t>
            </a:r>
            <a:r>
              <a:rPr lang="en-US" sz="18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(o) &amp;&amp; _size &lt; MAX)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   if (_size &gt;= MAX)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       throw new </a:t>
            </a:r>
            <a:r>
              <a:rPr lang="en-US" sz="1800" b="1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SmallSetFullException</a:t>
            </a:r>
            <a:r>
              <a:rPr lang="en-US" sz="1800" b="1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();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   } 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   _items[_size] = o;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   ++_size;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}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}</a:t>
            </a:r>
            <a:endParaRPr lang="en-US" sz="2000" dirty="0">
              <a:solidFill>
                <a:schemeClr val="tx1"/>
              </a:solidFill>
              <a:latin typeface="Courier" charset="0"/>
              <a:ea typeface="Courier" charset="0"/>
              <a:cs typeface="Courier" charset="0"/>
              <a:sym typeface="Courier" charset="0"/>
            </a:endParaRPr>
          </a:p>
        </p:txBody>
      </p:sp>
      <p:pic>
        <p:nvPicPr>
          <p:cNvPr id="4301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08800" y="5791200"/>
            <a:ext cx="2476500" cy="257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cxnSp>
        <p:nvCxnSpPr>
          <p:cNvPr id="7" name="Straight Connector 6"/>
          <p:cNvCxnSpPr/>
          <p:nvPr/>
        </p:nvCxnSpPr>
        <p:spPr>
          <a:xfrm>
            <a:off x="2870200" y="3200400"/>
            <a:ext cx="16764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Review</a:t>
            </a:r>
          </a:p>
        </p:txBody>
      </p:sp>
      <p:sp>
        <p:nvSpPr>
          <p:cNvPr id="45058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/>
          <a:lstStyle/>
          <a:p>
            <a:pPr marL="698500"/>
            <a:r>
              <a:rPr lang="en-US"/>
              <a:t>Started with a “</a:t>
            </a:r>
            <a:r>
              <a:rPr lang="en-US">
                <a:solidFill>
                  <a:srgbClr val="FF0000"/>
                </a:solidFill>
              </a:rPr>
              <a:t>to do</a:t>
            </a:r>
            <a:r>
              <a:rPr lang="en-US"/>
              <a:t>” </a:t>
            </a:r>
            <a:r>
              <a:rPr lang="en-US">
                <a:solidFill>
                  <a:srgbClr val="FF0000"/>
                </a:solidFill>
              </a:rPr>
              <a:t>list </a:t>
            </a:r>
            <a:r>
              <a:rPr lang="en-US"/>
              <a:t>of tests / features</a:t>
            </a:r>
          </a:p>
          <a:p>
            <a:pPr marL="1384300" lvl="2"/>
            <a:r>
              <a:rPr lang="en-US"/>
              <a:t>could have been expanded</a:t>
            </a:r>
            <a:br>
              <a:rPr lang="en-US"/>
            </a:br>
            <a:r>
              <a:rPr lang="en-US"/>
              <a:t>as we thought of more tests / features</a:t>
            </a:r>
          </a:p>
          <a:p>
            <a:pPr marL="698500"/>
            <a:r>
              <a:rPr lang="en-US"/>
              <a:t>Added </a:t>
            </a:r>
            <a:r>
              <a:rPr lang="en-US">
                <a:solidFill>
                  <a:srgbClr val="FF0000"/>
                </a:solidFill>
              </a:rPr>
              <a:t>features</a:t>
            </a:r>
            <a:r>
              <a:rPr lang="en-US"/>
              <a:t> in small </a:t>
            </a:r>
            <a:r>
              <a:rPr lang="en-US">
                <a:solidFill>
                  <a:srgbClr val="FF0000"/>
                </a:solidFill>
              </a:rPr>
              <a:t>iterations</a:t>
            </a:r>
            <a:endParaRPr lang="en-US"/>
          </a:p>
          <a:p>
            <a:pPr marL="698500"/>
            <a:endParaRPr lang="en-US"/>
          </a:p>
          <a:p>
            <a:pPr marL="698500"/>
            <a:endParaRPr lang="en-US"/>
          </a:p>
          <a:p>
            <a:pPr marL="698500"/>
            <a:endParaRPr lang="en-US"/>
          </a:p>
          <a:p>
            <a:pPr marL="698500"/>
            <a:endParaRPr lang="en-US"/>
          </a:p>
          <a:p>
            <a:pPr marL="698500"/>
            <a:r>
              <a:rPr lang="en-US"/>
              <a:t>“a feature </a:t>
            </a:r>
            <a:r>
              <a:rPr lang="en-US">
                <a:solidFill>
                  <a:srgbClr val="FF0000"/>
                </a:solidFill>
              </a:rPr>
              <a:t>without</a:t>
            </a:r>
            <a:r>
              <a:rPr lang="en-US"/>
              <a:t> a </a:t>
            </a:r>
            <a:r>
              <a:rPr lang="en-US">
                <a:solidFill>
                  <a:srgbClr val="FF0000"/>
                </a:solidFill>
              </a:rPr>
              <a:t>test</a:t>
            </a:r>
            <a:r>
              <a:rPr lang="en-US"/>
              <a:t> </a:t>
            </a:r>
            <a:r>
              <a:rPr lang="en-US">
                <a:solidFill>
                  <a:srgbClr val="FF0000"/>
                </a:solidFill>
              </a:rPr>
              <a:t>doesn’t</a:t>
            </a:r>
            <a:r>
              <a:rPr lang="en-US"/>
              <a:t> </a:t>
            </a:r>
            <a:r>
              <a:rPr lang="en-US">
                <a:solidFill>
                  <a:srgbClr val="FF0000"/>
                </a:solidFill>
              </a:rPr>
              <a:t>exist</a:t>
            </a:r>
            <a:r>
              <a:rPr lang="en-US"/>
              <a:t>”</a:t>
            </a:r>
          </a:p>
        </p:txBody>
      </p:sp>
      <p:pic>
        <p:nvPicPr>
          <p:cNvPr id="4505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0600" y="3962400"/>
            <a:ext cx="5397500" cy="20178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testing obligatory?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0720" y="1778000"/>
            <a:ext cx="9059333" cy="5461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Yes and no…</a:t>
            </a:r>
          </a:p>
          <a:p>
            <a:pPr lvl="1"/>
            <a:r>
              <a:rPr lang="en-US" dirty="0" smtClean="0"/>
              <a:t>When you write code in professional settings with teammates, definitely!</a:t>
            </a:r>
          </a:p>
          <a:p>
            <a:pPr lvl="2"/>
            <a:r>
              <a:rPr lang="en-US" dirty="0" smtClean="0"/>
              <a:t>In such settings, failing to test your code just means you are inflicting errors you could have caught on teammates!</a:t>
            </a:r>
          </a:p>
          <a:p>
            <a:pPr lvl="2"/>
            <a:r>
              <a:rPr lang="en-US" dirty="0" smtClean="0"/>
              <a:t>At Google, people get fired for this sort of thing!</a:t>
            </a:r>
          </a:p>
          <a:p>
            <a:pPr lvl="1"/>
            <a:r>
              <a:rPr lang="en-US" dirty="0" smtClean="0"/>
              <a:t>So… in industry… test or perish!</a:t>
            </a:r>
          </a:p>
          <a:p>
            <a:r>
              <a:rPr lang="en-US" dirty="0" smtClean="0"/>
              <a:t>But what if code is just “for yourself”?</a:t>
            </a:r>
          </a:p>
          <a:p>
            <a:pPr lvl="1"/>
            <a:r>
              <a:rPr lang="en-US" dirty="0" smtClean="0"/>
              <a:t>Testing can still help you debug, and if you go to the trouble of doing the test, </a:t>
            </a:r>
            <a:r>
              <a:rPr lang="en-US" dirty="0" err="1" smtClean="0"/>
              <a:t>JUnit</a:t>
            </a:r>
            <a:r>
              <a:rPr lang="en-US" dirty="0" smtClean="0"/>
              <a:t> helps you “keep it” for re-use later.</a:t>
            </a:r>
          </a:p>
          <a:p>
            <a:pPr lvl="1"/>
            <a:r>
              <a:rPr lang="en-US" dirty="0" smtClean="0"/>
              <a:t>But obviously no need to go crazy in this case</a:t>
            </a:r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/>
              <a:t>Fixing a Bug</a:t>
            </a:r>
          </a:p>
        </p:txBody>
      </p:sp>
      <p:sp>
        <p:nvSpPr>
          <p:cNvPr id="47106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/>
          <a:lstStyle/>
          <a:p>
            <a:pPr marL="698500"/>
            <a:r>
              <a:rPr lang="en-US" dirty="0"/>
              <a:t>What if after releasing we found a bug?</a:t>
            </a:r>
          </a:p>
        </p:txBody>
      </p:sp>
      <p:pic>
        <p:nvPicPr>
          <p:cNvPr id="47113" name="Picture 9" descr="http://static.flickr.com/3018/2370875702_a542a13c8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89400" y="3048000"/>
            <a:ext cx="4762500" cy="3571876"/>
          </a:xfrm>
          <a:prstGeom prst="rect">
            <a:avLst/>
          </a:prstGeom>
          <a:noFill/>
        </p:spPr>
      </p:pic>
      <p:pic>
        <p:nvPicPr>
          <p:cNvPr id="47115" name="Picture 11" descr="http://www.bluechameleon.org/Photo%20&amp;%20Image%20Stockpile%20-%20BCV/Horrible_bug_from_Egypt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65600" y="5638800"/>
            <a:ext cx="357188" cy="226219"/>
          </a:xfrm>
          <a:prstGeom prst="rect">
            <a:avLst/>
          </a:prstGeom>
          <a:noFill/>
        </p:spPr>
      </p:pic>
      <p:pic>
        <p:nvPicPr>
          <p:cNvPr id="47117" name="Picture 13" descr="http://www.bluechameleon.org/Photo%20&amp;%20Image%20Stockpile%20-%20BCV/Horrible_bug_from_Egypt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803400" y="4114800"/>
            <a:ext cx="1804736" cy="11430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4470400" y="6705600"/>
            <a:ext cx="426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Famous last words: “It works!”</a:t>
            </a:r>
            <a:endParaRPr lang="fr-BE" sz="2400" i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" dur="1000" fill="hold"/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8337E-6 2.64694E-6 L -0.15753 -0.1534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471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" y="-77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47115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bug can reveal a missing test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… but can also reveal that the specification was faulty in the first place, or incomplete</a:t>
            </a:r>
          </a:p>
          <a:p>
            <a:pPr lvl="1"/>
            <a:r>
              <a:rPr lang="en-US" dirty="0" smtClean="0"/>
              <a:t>Code “evolves” and some changing conditions can trigger buggy behavior</a:t>
            </a:r>
          </a:p>
          <a:p>
            <a:pPr lvl="1"/>
            <a:r>
              <a:rPr lang="en-US" dirty="0" smtClean="0"/>
              <a:t>This isn’t your fault or the client’s fault but finger pointing is common</a:t>
            </a:r>
          </a:p>
          <a:p>
            <a:r>
              <a:rPr lang="en-US" dirty="0" smtClean="0"/>
              <a:t>Great testing dramatically reduces bug rates</a:t>
            </a:r>
          </a:p>
          <a:p>
            <a:pPr lvl="1"/>
            <a:r>
              <a:rPr lang="en-US" dirty="0" smtClean="0"/>
              <a:t>And can make fixing bugs way easier</a:t>
            </a:r>
          </a:p>
          <a:p>
            <a:pPr lvl="1"/>
            <a:r>
              <a:rPr lang="en-US" dirty="0" smtClean="0"/>
              <a:t>But can’t solve everything: Paradise isn’t attainable in the software industry</a:t>
            </a:r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Reasons for TDD</a:t>
            </a:r>
          </a:p>
        </p:txBody>
      </p:sp>
      <p:sp>
        <p:nvSpPr>
          <p:cNvPr id="49154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/>
          <a:lstStyle/>
          <a:p>
            <a:pPr marL="698500"/>
            <a:r>
              <a:rPr lang="en-US" dirty="0"/>
              <a:t>By writing the tests first, we</a:t>
            </a:r>
          </a:p>
          <a:p>
            <a:pPr marL="1384300" lvl="2"/>
            <a:r>
              <a:rPr lang="en-US" dirty="0"/>
              <a:t>test the tests</a:t>
            </a:r>
          </a:p>
          <a:p>
            <a:pPr marL="1384300" lvl="2"/>
            <a:r>
              <a:rPr lang="en-US" dirty="0"/>
              <a:t>design the interface by using it</a:t>
            </a:r>
          </a:p>
          <a:p>
            <a:pPr marL="1384300" lvl="2"/>
            <a:r>
              <a:rPr lang="en-US" dirty="0"/>
              <a:t>ensure the code is testable</a:t>
            </a:r>
          </a:p>
          <a:p>
            <a:pPr marL="1384300" lvl="2"/>
            <a:r>
              <a:rPr lang="en-US" dirty="0"/>
              <a:t>ensure good test coverage</a:t>
            </a:r>
          </a:p>
          <a:p>
            <a:pPr marL="698500"/>
            <a:r>
              <a:rPr lang="en-US" dirty="0"/>
              <a:t>By looking for the simplest way to make tests pass,</a:t>
            </a:r>
          </a:p>
          <a:p>
            <a:pPr marL="1384300" lvl="2"/>
            <a:r>
              <a:rPr lang="en-US" dirty="0"/>
              <a:t>the code becomes “as simple as possible, but no simpler”</a:t>
            </a:r>
          </a:p>
          <a:p>
            <a:pPr marL="1384300" lvl="2"/>
            <a:r>
              <a:rPr lang="en-US" dirty="0"/>
              <a:t>may be simpler than you thought!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Not the Whole Story</a:t>
            </a:r>
          </a:p>
        </p:txBody>
      </p:sp>
      <p:sp>
        <p:nvSpPr>
          <p:cNvPr id="51202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279400" y="1778000"/>
            <a:ext cx="9677400" cy="4995333"/>
          </a:xfrm>
          <a:ln/>
        </p:spPr>
        <p:txBody>
          <a:bodyPr/>
          <a:lstStyle/>
          <a:p>
            <a:pPr marL="698500"/>
            <a:r>
              <a:rPr lang="en-US" dirty="0"/>
              <a:t>There’s a lot </a:t>
            </a:r>
            <a:r>
              <a:rPr lang="en-US" dirty="0">
                <a:solidFill>
                  <a:srgbClr val="FF0000"/>
                </a:solidFill>
              </a:rPr>
              <a:t>more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worth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knowing</a:t>
            </a:r>
            <a:r>
              <a:rPr lang="en-US" dirty="0"/>
              <a:t> about TDD</a:t>
            </a:r>
          </a:p>
          <a:p>
            <a:pPr marL="1384300" lvl="2"/>
            <a:r>
              <a:rPr lang="en-US" dirty="0"/>
              <a:t>What to test / not to test</a:t>
            </a:r>
          </a:p>
          <a:p>
            <a:pPr marL="2082800" lvl="4"/>
            <a:r>
              <a:rPr lang="en-US" sz="2500" dirty="0"/>
              <a:t>e.g.: external libraries?</a:t>
            </a:r>
          </a:p>
          <a:p>
            <a:pPr marL="1384300" lvl="2"/>
            <a:r>
              <a:rPr lang="en-US" dirty="0"/>
              <a:t>How to </a:t>
            </a:r>
            <a:r>
              <a:rPr lang="en-US" dirty="0" err="1"/>
              <a:t>refactor</a:t>
            </a:r>
            <a:r>
              <a:rPr lang="en-US" dirty="0"/>
              <a:t> tests</a:t>
            </a:r>
          </a:p>
          <a:p>
            <a:pPr marL="1384300" lvl="2"/>
            <a:r>
              <a:rPr lang="en-US" dirty="0"/>
              <a:t>Fixtures</a:t>
            </a:r>
          </a:p>
          <a:p>
            <a:pPr marL="1384300" lvl="2"/>
            <a:r>
              <a:rPr lang="en-US" dirty="0"/>
              <a:t>Mock Objects</a:t>
            </a:r>
          </a:p>
          <a:p>
            <a:pPr marL="1384300" lvl="2"/>
            <a:r>
              <a:rPr lang="en-US" dirty="0"/>
              <a:t>Crash Test Dummies</a:t>
            </a:r>
          </a:p>
          <a:p>
            <a:pPr marL="1384300" lvl="2"/>
            <a:r>
              <a:rPr lang="en-US" dirty="0"/>
              <a:t>...</a:t>
            </a:r>
          </a:p>
          <a:p>
            <a:pPr marL="698500">
              <a:buSzPct val="89000"/>
              <a:buFont typeface="Gill Sans" charset="0"/>
              <a:buBlip>
                <a:blip r:embed="rId3"/>
              </a:buBlip>
            </a:pPr>
            <a:r>
              <a:rPr lang="en-US" sz="2800" dirty="0"/>
              <a:t>Beck, Kent: </a:t>
            </a:r>
            <a:r>
              <a:rPr lang="en-US" sz="2800" i="1" dirty="0"/>
              <a:t>Test-Driven Development: By Example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Even so…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best code written by professionals will still have some rate of bugs</a:t>
            </a:r>
          </a:p>
          <a:p>
            <a:pPr lvl="1"/>
            <a:r>
              <a:rPr lang="en-US" dirty="0" smtClean="0"/>
              <a:t>They reflect design oversights</a:t>
            </a:r>
          </a:p>
          <a:p>
            <a:pPr lvl="1"/>
            <a:r>
              <a:rPr lang="en-US" dirty="0" smtClean="0"/>
              <a:t>Evolutionary change in requirements</a:t>
            </a:r>
          </a:p>
          <a:p>
            <a:pPr lvl="1"/>
            <a:r>
              <a:rPr lang="en-US" dirty="0" smtClean="0"/>
              <a:t>Incompatibilities between modules developed by different people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So never believe that software will be flawless</a:t>
            </a:r>
          </a:p>
          <a:p>
            <a:r>
              <a:rPr lang="en-US" dirty="0" smtClean="0"/>
              <a:t>Our goal in cs2110 is to do as well as possible</a:t>
            </a:r>
          </a:p>
          <a:p>
            <a:r>
              <a:rPr lang="en-US" dirty="0" smtClean="0"/>
              <a:t>In later </a:t>
            </a:r>
            <a:r>
              <a:rPr lang="en-US" dirty="0" err="1" smtClean="0"/>
              <a:t>cs</a:t>
            </a:r>
            <a:r>
              <a:rPr lang="en-US" dirty="0" smtClean="0"/>
              <a:t> courses we’ll study “fault tolerance”!</a:t>
            </a:r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Tests can be great!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641600" y="4572000"/>
            <a:ext cx="6260253" cy="1676400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“In my country of Kazakhstan testing is very nice!  </a:t>
            </a:r>
            <a:r>
              <a:rPr lang="en-US" dirty="0" smtClean="0"/>
              <a:t>Make many tests please!</a:t>
            </a:r>
            <a:endParaRPr lang="fr-BE" dirty="0" smtClean="0"/>
          </a:p>
          <a:p>
            <a:pPr>
              <a:buNone/>
            </a:pPr>
            <a:endParaRPr lang="fr-BE" dirty="0"/>
          </a:p>
        </p:txBody>
      </p:sp>
      <p:pic>
        <p:nvPicPr>
          <p:cNvPr id="67586" name="Picture 2" descr="http://a330.g.akamai.net/7/330/2540/20080720212530/www.variety.com/graphics/photos/_storypics/borat_thumb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6600" y="2971800"/>
            <a:ext cx="1905000" cy="18764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Testing can be great!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Many people</a:t>
            </a:r>
          </a:p>
          <a:p>
            <a:pPr lvl="1"/>
            <a:r>
              <a:rPr lang="en-US" dirty="0" smtClean="0"/>
              <a:t>Write code without being sure it will work</a:t>
            </a:r>
          </a:p>
          <a:p>
            <a:pPr lvl="1"/>
            <a:r>
              <a:rPr lang="en-US" dirty="0" smtClean="0"/>
              <a:t>Press run and pray</a:t>
            </a:r>
          </a:p>
          <a:p>
            <a:pPr lvl="1"/>
            <a:r>
              <a:rPr lang="en-US" dirty="0" smtClean="0"/>
              <a:t>If it fails, they change something random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This</a:t>
            </a:r>
          </a:p>
          <a:p>
            <a:pPr lvl="1"/>
            <a:r>
              <a:rPr lang="en-US" dirty="0" smtClean="0"/>
              <a:t>Never works</a:t>
            </a:r>
          </a:p>
          <a:p>
            <a:pPr lvl="1"/>
            <a:r>
              <a:rPr lang="en-US" dirty="0" smtClean="0"/>
              <a:t>And ruins your Friday evening social plans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Test-Driven Development saves the day!</a:t>
            </a:r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The Example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/>
          <a:lstStyle/>
          <a:p>
            <a:pPr marL="698500"/>
            <a:r>
              <a:rPr lang="en-US"/>
              <a:t>A collection class </a:t>
            </a:r>
            <a:r>
              <a:rPr lang="en-US">
                <a:latin typeface="Courier" charset="0"/>
                <a:ea typeface="Courier" charset="0"/>
                <a:cs typeface="Courier" charset="0"/>
                <a:sym typeface="Courier" charset="0"/>
              </a:rPr>
              <a:t>SmallSet</a:t>
            </a:r>
            <a:endParaRPr lang="en-US">
              <a:latin typeface="Courier" charset="0"/>
              <a:sym typeface="Courier" charset="0"/>
            </a:endParaRPr>
          </a:p>
          <a:p>
            <a:pPr marL="1384300" lvl="2"/>
            <a:r>
              <a:rPr lang="en-US"/>
              <a:t>containing up to N objects </a:t>
            </a:r>
            <a:r>
              <a:rPr lang="en-US" sz="2300"/>
              <a:t>(hence “small”)</a:t>
            </a:r>
            <a:endParaRPr lang="en-US"/>
          </a:p>
          <a:p>
            <a:pPr marL="1384300" lvl="2"/>
            <a:r>
              <a:rPr lang="en-US"/>
              <a:t>typical operations:</a:t>
            </a:r>
          </a:p>
          <a:p>
            <a:pPr marL="1384300" lvl="2"/>
            <a:endParaRPr lang="en-US"/>
          </a:p>
          <a:p>
            <a:pPr marL="1384300" lvl="2"/>
            <a:endParaRPr lang="en-US"/>
          </a:p>
          <a:p>
            <a:pPr marL="1384300" lvl="2"/>
            <a:endParaRPr lang="en-US"/>
          </a:p>
          <a:p>
            <a:pPr marL="1384300" lvl="2"/>
            <a:endParaRPr lang="en-US"/>
          </a:p>
          <a:p>
            <a:pPr marL="1384300" lvl="2"/>
            <a:r>
              <a:rPr lang="en-US"/>
              <a:t>we’ll implement </a:t>
            </a:r>
            <a:r>
              <a:rPr lang="en-US" sz="2600">
                <a:latin typeface="Courier" charset="0"/>
                <a:ea typeface="Courier" charset="0"/>
                <a:cs typeface="Courier" charset="0"/>
                <a:sym typeface="Courier" charset="0"/>
              </a:rPr>
              <a:t>add()</a:t>
            </a:r>
            <a:r>
              <a:rPr lang="en-US"/>
              <a:t>, </a:t>
            </a:r>
            <a:r>
              <a:rPr lang="en-US" sz="2600">
                <a:latin typeface="Courier" charset="0"/>
                <a:ea typeface="Courier" charset="0"/>
                <a:cs typeface="Courier" charset="0"/>
                <a:sym typeface="Courier" charset="0"/>
              </a:rPr>
              <a:t>size()</a:t>
            </a:r>
            <a:endParaRPr lang="en-US" sz="2600">
              <a:latin typeface="Courier" charset="0"/>
              <a:sym typeface="Courier" charset="0"/>
            </a:endParaRPr>
          </a:p>
        </p:txBody>
      </p:sp>
      <p:graphicFrame>
        <p:nvGraphicFramePr>
          <p:cNvPr id="19459" name="Group 3"/>
          <p:cNvGraphicFramePr>
            <a:graphicFrameLocks noGrp="1"/>
          </p:cNvGraphicFramePr>
          <p:nvPr/>
        </p:nvGraphicFramePr>
        <p:xfrm>
          <a:off x="2374900" y="3111500"/>
          <a:ext cx="5537200" cy="1752600"/>
        </p:xfrm>
        <a:graphic>
          <a:graphicData uri="http://schemas.openxmlformats.org/drawingml/2006/table">
            <a:tbl>
              <a:tblPr/>
              <a:tblGrid>
                <a:gridCol w="2768600"/>
                <a:gridCol w="2768600"/>
              </a:tblGrid>
              <a:tr h="584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charset="0"/>
                          <a:ea typeface="Courier" charset="0"/>
                          <a:cs typeface="Courier" charset="0"/>
                          <a:sym typeface="Courier" charset="0"/>
                        </a:rPr>
                        <a:t>add</a:t>
                      </a:r>
                    </a:p>
                  </a:txBody>
                  <a:tcPr marL="38100" marR="38100" marT="38100" marB="381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ヒラギノ角ゴ ProN W3" charset="0"/>
                          <a:cs typeface="ヒラギノ角ゴ ProN W3" charset="0"/>
                          <a:sym typeface="Gill Sans" charset="0"/>
                        </a:rPr>
                        <a:t>adds item</a:t>
                      </a:r>
                    </a:p>
                  </a:txBody>
                  <a:tcPr marL="38100" marR="38100" marT="38100" marB="381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4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charset="0"/>
                          <a:ea typeface="Courier" charset="0"/>
                          <a:cs typeface="Courier" charset="0"/>
                          <a:sym typeface="Courier" charset="0"/>
                        </a:rPr>
                        <a:t>contains</a:t>
                      </a:r>
                    </a:p>
                  </a:txBody>
                  <a:tcPr marL="38100" marR="38100" marT="38100" marB="381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ヒラギノ角ゴ ProN W3" charset="0"/>
                          <a:cs typeface="ヒラギノ角ゴ ProN W3" charset="0"/>
                          <a:sym typeface="Gill Sans" charset="0"/>
                        </a:rPr>
                        <a:t>item in the set?</a:t>
                      </a:r>
                    </a:p>
                  </a:txBody>
                  <a:tcPr marL="38100" marR="38100" marT="38100" marB="381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4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charset="0"/>
                          <a:ea typeface="Courier" charset="0"/>
                          <a:cs typeface="Courier" charset="0"/>
                          <a:sym typeface="Courier" charset="0"/>
                        </a:rPr>
                        <a:t>size</a:t>
                      </a:r>
                    </a:p>
                  </a:txBody>
                  <a:tcPr marL="38100" marR="38100" marT="38100" marB="381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ヒラギノ角ゴ ProN W3" charset="0"/>
                          <a:cs typeface="ヒラギノ角ゴ ProN W3" charset="0"/>
                          <a:sym typeface="Gill Sans" charset="0"/>
                        </a:rPr>
                        <a:t># items</a:t>
                      </a:r>
                    </a:p>
                  </a:txBody>
                  <a:tcPr marL="38100" marR="38100" marT="38100" marB="381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Test Driven Development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/>
          <a:lstStyle/>
          <a:p>
            <a:pPr marL="698500"/>
            <a:r>
              <a:rPr lang="en-US" dirty="0"/>
              <a:t>We’ll go about in small iterations</a:t>
            </a:r>
          </a:p>
          <a:p>
            <a:pPr marL="1384300" lvl="2">
              <a:buSzPct val="99000"/>
              <a:buFontTx/>
              <a:buAutoNum type="arabicPeriod"/>
            </a:pPr>
            <a:r>
              <a:rPr lang="en-US" dirty="0"/>
              <a:t>add a test</a:t>
            </a:r>
          </a:p>
          <a:p>
            <a:pPr marL="1384300" lvl="2">
              <a:buSzPct val="99000"/>
              <a:buFontTx/>
              <a:buAutoNum type="arabicPeriod"/>
            </a:pPr>
            <a:r>
              <a:rPr lang="en-US" dirty="0"/>
              <a:t>run all tests and watch the new one fail</a:t>
            </a:r>
          </a:p>
          <a:p>
            <a:pPr marL="1384300" lvl="2">
              <a:buSzPct val="99000"/>
              <a:buFontTx/>
              <a:buAutoNum type="arabicPeriod"/>
            </a:pPr>
            <a:r>
              <a:rPr lang="en-US" dirty="0"/>
              <a:t>make a small change</a:t>
            </a:r>
          </a:p>
          <a:p>
            <a:pPr marL="1384300" lvl="2">
              <a:buSzPct val="99000"/>
              <a:buFontTx/>
              <a:buAutoNum type="arabicPeriod"/>
            </a:pPr>
            <a:r>
              <a:rPr lang="en-US" dirty="0"/>
              <a:t>run all tests and see them all succeed</a:t>
            </a:r>
          </a:p>
          <a:p>
            <a:pPr marL="1384300" lvl="2">
              <a:buSzPct val="99000"/>
              <a:buFontTx/>
              <a:buAutoNum type="arabicPeriod"/>
            </a:pPr>
            <a:r>
              <a:rPr lang="en-US" dirty="0" err="1"/>
              <a:t>refactor</a:t>
            </a:r>
            <a:r>
              <a:rPr lang="en-US" dirty="0"/>
              <a:t> </a:t>
            </a:r>
            <a:r>
              <a:rPr lang="en-US" sz="1800" dirty="0"/>
              <a:t>(as needed)</a:t>
            </a:r>
            <a:endParaRPr lang="en-US" dirty="0"/>
          </a:p>
          <a:p>
            <a:pPr marL="698500"/>
            <a:endParaRPr lang="en-US" dirty="0"/>
          </a:p>
          <a:p>
            <a:pPr marL="698500"/>
            <a:r>
              <a:rPr lang="en-US" dirty="0"/>
              <a:t>We’ll use </a:t>
            </a:r>
            <a:r>
              <a:rPr lang="en-US" dirty="0" err="1"/>
              <a:t>JUnit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JUnit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/>
          <a:lstStyle/>
          <a:p>
            <a:pPr marL="698500"/>
            <a:r>
              <a:rPr lang="en-US" dirty="0"/>
              <a:t>What do </a:t>
            </a:r>
            <a:r>
              <a:rPr lang="en-US" dirty="0" err="1"/>
              <a:t>JUnit</a:t>
            </a:r>
            <a:r>
              <a:rPr lang="en-US" dirty="0"/>
              <a:t> tests look like?</a:t>
            </a:r>
          </a:p>
        </p:txBody>
      </p:sp>
      <p:sp>
        <p:nvSpPr>
          <p:cNvPr id="23555" name="Rectangle 3"/>
          <p:cNvSpPr>
            <a:spLocks/>
          </p:cNvSpPr>
          <p:nvPr/>
        </p:nvSpPr>
        <p:spPr bwMode="auto">
          <a:xfrm>
            <a:off x="846138" y="2540000"/>
            <a:ext cx="3976687" cy="1600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accent1"/>
            </a:solidFill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en-US" sz="1700" u="sng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SmallSet.java</a:t>
            </a:r>
            <a:endParaRPr lang="en-US" sz="1700" dirty="0">
              <a:solidFill>
                <a:schemeClr val="tx1"/>
              </a:solidFill>
              <a:latin typeface="Courier" charset="0"/>
              <a:ea typeface="Courier" charset="0"/>
              <a:cs typeface="Courier" charset="0"/>
              <a:sym typeface="Courier" charset="0"/>
            </a:endParaRPr>
          </a:p>
          <a:p>
            <a:pPr algn="l"/>
            <a:r>
              <a:rPr lang="en-US" sz="17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package edu.cornell.cs.cs2110;</a:t>
            </a:r>
          </a:p>
          <a:p>
            <a:pPr algn="l"/>
            <a:endParaRPr lang="en-US" sz="1700" dirty="0">
              <a:solidFill>
                <a:schemeClr val="tx1"/>
              </a:solidFill>
              <a:latin typeface="Courier" charset="0"/>
              <a:ea typeface="Courier" charset="0"/>
              <a:cs typeface="Courier" charset="0"/>
              <a:sym typeface="Courier" charset="0"/>
            </a:endParaRPr>
          </a:p>
          <a:p>
            <a:pPr algn="l"/>
            <a:r>
              <a:rPr lang="en-US" sz="17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public class </a:t>
            </a:r>
            <a:r>
              <a:rPr lang="en-US" sz="1700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SmallSet</a:t>
            </a:r>
            <a:r>
              <a:rPr lang="en-US" sz="17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{</a:t>
            </a:r>
          </a:p>
          <a:p>
            <a:pPr algn="l"/>
            <a:r>
              <a:rPr lang="en-US" sz="17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...</a:t>
            </a:r>
          </a:p>
          <a:p>
            <a:pPr algn="l"/>
            <a:r>
              <a:rPr lang="en-US" sz="17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}</a:t>
            </a:r>
          </a:p>
        </p:txBody>
      </p:sp>
      <p:sp>
        <p:nvSpPr>
          <p:cNvPr id="23556" name="Rectangle 4"/>
          <p:cNvSpPr>
            <a:spLocks/>
          </p:cNvSpPr>
          <p:nvPr/>
        </p:nvSpPr>
        <p:spPr bwMode="auto">
          <a:xfrm>
            <a:off x="4999038" y="2540000"/>
            <a:ext cx="4494212" cy="4394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accent1"/>
            </a:solidFill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en-US" sz="1700" u="sng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SmallSetTest.java</a:t>
            </a:r>
            <a:endParaRPr lang="en-US" sz="1700" dirty="0">
              <a:solidFill>
                <a:schemeClr val="tx1"/>
              </a:solidFill>
              <a:latin typeface="Courier" charset="0"/>
              <a:ea typeface="Courier" charset="0"/>
              <a:cs typeface="Courier" charset="0"/>
              <a:sym typeface="Courier" charset="0"/>
            </a:endParaRPr>
          </a:p>
          <a:p>
            <a:pPr algn="l"/>
            <a:r>
              <a:rPr lang="en-US" sz="17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package edu.cornell.cs.cs2110;</a:t>
            </a:r>
          </a:p>
          <a:p>
            <a:pPr algn="l"/>
            <a:endParaRPr lang="en-US" sz="1700" dirty="0">
              <a:solidFill>
                <a:schemeClr val="tx1"/>
              </a:solidFill>
              <a:latin typeface="Courier" charset="0"/>
              <a:ea typeface="Courier" charset="0"/>
              <a:cs typeface="Courier" charset="0"/>
              <a:sym typeface="Courier" charset="0"/>
            </a:endParaRPr>
          </a:p>
          <a:p>
            <a:pPr algn="l"/>
            <a:r>
              <a:rPr lang="en-US" sz="1700" b="1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import </a:t>
            </a:r>
            <a:r>
              <a:rPr lang="en-US" sz="1700" b="1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org.junit.Test</a:t>
            </a:r>
            <a:r>
              <a:rPr lang="en-US" sz="1700" b="1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;</a:t>
            </a:r>
          </a:p>
          <a:p>
            <a:pPr algn="l"/>
            <a:r>
              <a:rPr lang="en-US" sz="1700" b="1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import static </a:t>
            </a:r>
            <a:r>
              <a:rPr lang="en-US" sz="1700" b="1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org.junit.Assert</a:t>
            </a:r>
            <a:r>
              <a:rPr lang="en-US" sz="1700" b="1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.*;</a:t>
            </a:r>
          </a:p>
          <a:p>
            <a:pPr algn="l"/>
            <a:endParaRPr lang="en-US" sz="1700" dirty="0">
              <a:solidFill>
                <a:schemeClr val="tx1"/>
              </a:solidFill>
              <a:latin typeface="Courier" charset="0"/>
              <a:ea typeface="Courier" charset="0"/>
              <a:cs typeface="Courier" charset="0"/>
              <a:sym typeface="Courier" charset="0"/>
            </a:endParaRPr>
          </a:p>
          <a:p>
            <a:pPr algn="l"/>
            <a:r>
              <a:rPr lang="en-US" sz="17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public class </a:t>
            </a:r>
            <a:r>
              <a:rPr lang="en-US" sz="1700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SmallSetTest</a:t>
            </a:r>
            <a:r>
              <a:rPr lang="en-US" sz="17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{</a:t>
            </a:r>
          </a:p>
          <a:p>
            <a:pPr algn="l"/>
            <a:r>
              <a:rPr lang="en-US" sz="17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</a:t>
            </a:r>
            <a:r>
              <a:rPr lang="en-US" sz="1700" b="1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@Test</a:t>
            </a:r>
            <a:r>
              <a:rPr lang="en-US" sz="17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public void </a:t>
            </a:r>
            <a:r>
              <a:rPr lang="en-US" sz="1700" b="1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testFoo</a:t>
            </a:r>
            <a:r>
              <a:rPr lang="en-US" sz="17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() {</a:t>
            </a:r>
          </a:p>
          <a:p>
            <a:pPr algn="l"/>
            <a:r>
              <a:rPr lang="en-US" sz="17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   </a:t>
            </a:r>
            <a:r>
              <a:rPr lang="en-US" sz="1700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SmallSet</a:t>
            </a:r>
            <a:r>
              <a:rPr lang="en-US" sz="17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s = new </a:t>
            </a:r>
            <a:r>
              <a:rPr lang="en-US" sz="1700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SmallSet</a:t>
            </a:r>
            <a:r>
              <a:rPr lang="en-US" sz="17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();</a:t>
            </a:r>
          </a:p>
          <a:p>
            <a:pPr algn="l"/>
            <a:r>
              <a:rPr lang="en-US" sz="17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   ...</a:t>
            </a:r>
          </a:p>
          <a:p>
            <a:pPr algn="l"/>
            <a:r>
              <a:rPr lang="en-US" sz="17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   </a:t>
            </a:r>
            <a:r>
              <a:rPr lang="en-US" sz="1700" b="1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assertTrue</a:t>
            </a:r>
            <a:r>
              <a:rPr lang="en-US" sz="17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(...);</a:t>
            </a:r>
          </a:p>
          <a:p>
            <a:pPr algn="l"/>
            <a:r>
              <a:rPr lang="en-US" sz="17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}</a:t>
            </a:r>
          </a:p>
          <a:p>
            <a:pPr algn="l"/>
            <a:endParaRPr lang="en-US" sz="1700" dirty="0">
              <a:solidFill>
                <a:schemeClr val="tx1"/>
              </a:solidFill>
              <a:latin typeface="Courier" charset="0"/>
              <a:ea typeface="Courier" charset="0"/>
              <a:cs typeface="Courier" charset="0"/>
              <a:sym typeface="Courier" charset="0"/>
            </a:endParaRPr>
          </a:p>
          <a:p>
            <a:pPr algn="l"/>
            <a:r>
              <a:rPr lang="en-US" sz="17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@Test public void </a:t>
            </a:r>
            <a:r>
              <a:rPr lang="en-US" sz="1700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testBar</a:t>
            </a:r>
            <a:r>
              <a:rPr lang="en-US" sz="17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() {</a:t>
            </a:r>
          </a:p>
          <a:p>
            <a:pPr algn="l"/>
            <a:r>
              <a:rPr lang="en-US" sz="17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   ...</a:t>
            </a:r>
          </a:p>
          <a:p>
            <a:pPr algn="l"/>
            <a:r>
              <a:rPr lang="en-US" sz="17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}</a:t>
            </a:r>
          </a:p>
          <a:p>
            <a:pPr algn="l"/>
            <a:r>
              <a:rPr lang="en-US" sz="17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A List of Tests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/>
          <a:lstStyle/>
          <a:p>
            <a:pPr marL="698500"/>
            <a:r>
              <a:rPr lang="en-US" dirty="0"/>
              <a:t>We start by thinking about how to test,</a:t>
            </a:r>
            <a:br>
              <a:rPr lang="en-US" dirty="0"/>
            </a:br>
            <a:r>
              <a:rPr lang="en-US" dirty="0"/>
              <a:t>not how to implement</a:t>
            </a:r>
          </a:p>
          <a:p>
            <a:pPr marL="1384300" lvl="2"/>
            <a:r>
              <a:rPr lang="en-US" dirty="0"/>
              <a:t>size=0 on empty set</a:t>
            </a:r>
          </a:p>
          <a:p>
            <a:pPr marL="1384300" lvl="2"/>
            <a:r>
              <a:rPr lang="en-US" dirty="0"/>
              <a:t>size=N after adding N distinct elements</a:t>
            </a:r>
          </a:p>
          <a:p>
            <a:pPr marL="1384300" lvl="2"/>
            <a:r>
              <a:rPr lang="en-US" dirty="0"/>
              <a:t>adding element already in set doesn’t change it</a:t>
            </a:r>
          </a:p>
          <a:p>
            <a:pPr marL="1384300" lvl="2"/>
            <a:r>
              <a:rPr lang="en-US" dirty="0"/>
              <a:t>throw exception if adding too many</a:t>
            </a:r>
          </a:p>
          <a:p>
            <a:pPr marL="1384300" lvl="2"/>
            <a:r>
              <a:rPr lang="en-US" dirty="0"/>
              <a:t>...</a:t>
            </a:r>
          </a:p>
          <a:p>
            <a:pPr marL="1384300" lvl="2"/>
            <a:endParaRPr lang="en-US" dirty="0"/>
          </a:p>
          <a:p>
            <a:pPr marL="698500"/>
            <a:r>
              <a:rPr lang="en-US" dirty="0"/>
              <a:t>Each test verifies a certain “feature”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A First Test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>
            <a:normAutofit fontScale="92500" lnSpcReduction="10000"/>
          </a:bodyPr>
          <a:lstStyle/>
          <a:p>
            <a:pPr marL="698500"/>
            <a:r>
              <a:rPr lang="en-US" dirty="0"/>
              <a:t>We pick a feature and test it:</a:t>
            </a:r>
            <a:br>
              <a:rPr lang="en-US" dirty="0"/>
            </a:br>
            <a:endParaRPr lang="en-US" dirty="0"/>
          </a:p>
          <a:p>
            <a:pPr marL="698500"/>
            <a:endParaRPr lang="en-US" dirty="0"/>
          </a:p>
          <a:p>
            <a:pPr marL="698500"/>
            <a:endParaRPr lang="en-US" dirty="0"/>
          </a:p>
          <a:p>
            <a:pPr marL="698500"/>
            <a:endParaRPr lang="en-US" dirty="0"/>
          </a:p>
          <a:p>
            <a:pPr marL="698500"/>
            <a:endParaRPr lang="en-US" dirty="0"/>
          </a:p>
          <a:p>
            <a:pPr marL="698500"/>
            <a:endParaRPr lang="en-US" dirty="0"/>
          </a:p>
          <a:p>
            <a:pPr marL="698500"/>
            <a:r>
              <a:rPr lang="en-US" dirty="0"/>
              <a:t>This doesn’t compile: </a:t>
            </a:r>
            <a:r>
              <a:rPr lang="en-US" sz="2600" dirty="0">
                <a:latin typeface="Courier" charset="0"/>
                <a:ea typeface="Courier" charset="0"/>
                <a:cs typeface="Courier" charset="0"/>
                <a:sym typeface="Courier" charset="0"/>
              </a:rPr>
              <a:t>size()</a:t>
            </a:r>
            <a:r>
              <a:rPr lang="en-US" dirty="0"/>
              <a:t> is undefined</a:t>
            </a:r>
          </a:p>
          <a:p>
            <a:pPr marL="698500"/>
            <a:r>
              <a:rPr lang="en-US" dirty="0"/>
              <a:t>But that’s all right: we’ve started designing the interface by using it</a:t>
            </a:r>
          </a:p>
        </p:txBody>
      </p:sp>
      <p:sp>
        <p:nvSpPr>
          <p:cNvPr id="26627" name="Rectangle 3"/>
          <p:cNvSpPr>
            <a:spLocks/>
          </p:cNvSpPr>
          <p:nvPr/>
        </p:nvSpPr>
        <p:spPr bwMode="auto">
          <a:xfrm>
            <a:off x="1727200" y="2209800"/>
            <a:ext cx="6026150" cy="299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accent1"/>
            </a:solidFill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en-US" sz="1900" u="sng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SmallSet</a:t>
            </a:r>
            <a:endParaRPr lang="en-US" sz="1900" dirty="0">
              <a:solidFill>
                <a:schemeClr val="tx1"/>
              </a:solidFill>
              <a:latin typeface="Courier" charset="0"/>
              <a:ea typeface="Courier" charset="0"/>
              <a:cs typeface="Courier" charset="0"/>
              <a:sym typeface="Courier" charset="0"/>
            </a:endParaRPr>
          </a:p>
          <a:p>
            <a:pPr algn="l"/>
            <a:r>
              <a:rPr lang="en-US" sz="19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class </a:t>
            </a:r>
            <a:r>
              <a:rPr lang="en-US" sz="1900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SmallSet</a:t>
            </a:r>
            <a:r>
              <a:rPr lang="en-US" sz="19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{}</a:t>
            </a:r>
          </a:p>
          <a:p>
            <a:pPr algn="l"/>
            <a:endParaRPr lang="en-US" sz="1900" dirty="0">
              <a:solidFill>
                <a:schemeClr val="tx1"/>
              </a:solidFill>
              <a:latin typeface="Courier" charset="0"/>
              <a:ea typeface="Courier" charset="0"/>
              <a:cs typeface="Courier" charset="0"/>
              <a:sym typeface="Courier" charset="0"/>
            </a:endParaRPr>
          </a:p>
          <a:p>
            <a:pPr algn="l"/>
            <a:r>
              <a:rPr lang="en-US" sz="1900" u="sng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SmallSetTest</a:t>
            </a:r>
            <a:endParaRPr lang="en-US" sz="1900" dirty="0">
              <a:solidFill>
                <a:schemeClr val="tx1"/>
              </a:solidFill>
              <a:latin typeface="Courier" charset="0"/>
              <a:ea typeface="Courier" charset="0"/>
              <a:cs typeface="Courier" charset="0"/>
              <a:sym typeface="Courier" charset="0"/>
            </a:endParaRPr>
          </a:p>
          <a:p>
            <a:pPr algn="l"/>
            <a:r>
              <a:rPr lang="en-US" sz="19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class </a:t>
            </a:r>
            <a:r>
              <a:rPr lang="en-US" sz="1900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SmallSetTest</a:t>
            </a:r>
            <a:r>
              <a:rPr lang="en-US" sz="19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{</a:t>
            </a:r>
          </a:p>
          <a:p>
            <a:pPr algn="l"/>
            <a:r>
              <a:rPr lang="en-US" sz="19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@Test public void </a:t>
            </a:r>
            <a:r>
              <a:rPr lang="en-US" sz="1900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testEmptySetSize</a:t>
            </a:r>
            <a:r>
              <a:rPr lang="en-US" sz="19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() {</a:t>
            </a:r>
          </a:p>
          <a:p>
            <a:pPr algn="l"/>
            <a:r>
              <a:rPr lang="en-US" sz="19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   </a:t>
            </a:r>
            <a:r>
              <a:rPr lang="en-US" sz="1900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SmallSet</a:t>
            </a:r>
            <a:r>
              <a:rPr lang="en-US" sz="19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s = new </a:t>
            </a:r>
            <a:r>
              <a:rPr lang="en-US" sz="1900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SmallSet</a:t>
            </a:r>
            <a:r>
              <a:rPr lang="en-US" sz="19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();</a:t>
            </a:r>
          </a:p>
          <a:p>
            <a:pPr algn="l"/>
            <a:r>
              <a:rPr lang="en-US" sz="19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   </a:t>
            </a:r>
            <a:r>
              <a:rPr lang="en-US" sz="1900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assertEquals</a:t>
            </a:r>
            <a:r>
              <a:rPr lang="en-US" sz="19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(0, </a:t>
            </a:r>
            <a:r>
              <a:rPr lang="en-US" sz="1900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s.size</a:t>
            </a:r>
            <a:r>
              <a:rPr lang="en-US" sz="19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());</a:t>
            </a:r>
            <a:br>
              <a:rPr lang="en-US" sz="19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</a:br>
            <a:r>
              <a:rPr lang="en-US" sz="19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  }</a:t>
            </a:r>
          </a:p>
          <a:p>
            <a:pPr algn="l"/>
            <a:r>
              <a:rPr lang="en-US" sz="19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Pages>0</Pages>
  <Words>1482</Words>
  <Characters>0</Characters>
  <Application>Microsoft Office PowerPoint</Application>
  <PresentationFormat>Custom</PresentationFormat>
  <Lines>0</Lines>
  <Paragraphs>390</Paragraphs>
  <Slides>27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Gill Sans</vt:lpstr>
      <vt:lpstr>ヒラギノ角ゴ ProN W3</vt:lpstr>
      <vt:lpstr>Lucida Grande</vt:lpstr>
      <vt:lpstr>Courier</vt:lpstr>
      <vt:lpstr>Median</vt:lpstr>
      <vt:lpstr>CS 2110</vt:lpstr>
      <vt:lpstr>Overview</vt:lpstr>
      <vt:lpstr>Tests can be great!</vt:lpstr>
      <vt:lpstr>Testing can be great!</vt:lpstr>
      <vt:lpstr>The Example</vt:lpstr>
      <vt:lpstr>Test Driven Development</vt:lpstr>
      <vt:lpstr>JUnit</vt:lpstr>
      <vt:lpstr>A List of Tests</vt:lpstr>
      <vt:lpstr>A First Test</vt:lpstr>
      <vt:lpstr>Red Bar</vt:lpstr>
      <vt:lpstr>Green Bar</vt:lpstr>
      <vt:lpstr>Adding Items</vt:lpstr>
      <vt:lpstr>Adding Items</vt:lpstr>
      <vt:lpstr>Adding Something Again</vt:lpstr>
      <vt:lpstr>Remember that Item?...</vt:lpstr>
      <vt:lpstr>Refactoring</vt:lpstr>
      <vt:lpstr>Too Many</vt:lpstr>
      <vt:lpstr>Size Matters</vt:lpstr>
      <vt:lpstr>Testing for Exceptions</vt:lpstr>
      <vt:lpstr>Testing for Exceptions</vt:lpstr>
      <vt:lpstr>Review</vt:lpstr>
      <vt:lpstr>Is testing obligatory?</vt:lpstr>
      <vt:lpstr>Fixing a Bug</vt:lpstr>
      <vt:lpstr>A bug can reveal a missing test</vt:lpstr>
      <vt:lpstr>Reasons for TDD</vt:lpstr>
      <vt:lpstr>Not the Whole Story</vt:lpstr>
      <vt:lpstr>Even so…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2110</dc:title>
  <dc:creator>Ken</dc:creator>
  <cp:lastModifiedBy>ken</cp:lastModifiedBy>
  <cp:revision>7</cp:revision>
  <dcterms:modified xsi:type="dcterms:W3CDTF">2009-08-21T14:32:32Z</dcterms:modified>
</cp:coreProperties>
</file>