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51"/>
  </p:notesMasterIdLst>
  <p:handoutMasterIdLst>
    <p:handoutMasterId r:id="rId52"/>
  </p:handoutMasterIdLst>
  <p:sldIdLst>
    <p:sldId id="350" r:id="rId2"/>
    <p:sldId id="284" r:id="rId3"/>
    <p:sldId id="351" r:id="rId4"/>
    <p:sldId id="285" r:id="rId5"/>
    <p:sldId id="295" r:id="rId6"/>
    <p:sldId id="296" r:id="rId7"/>
    <p:sldId id="356" r:id="rId8"/>
    <p:sldId id="352" r:id="rId9"/>
    <p:sldId id="353" r:id="rId10"/>
    <p:sldId id="355" r:id="rId11"/>
    <p:sldId id="354" r:id="rId12"/>
    <p:sldId id="300" r:id="rId13"/>
    <p:sldId id="297" r:id="rId14"/>
    <p:sldId id="301" r:id="rId15"/>
    <p:sldId id="315" r:id="rId16"/>
    <p:sldId id="316" r:id="rId17"/>
    <p:sldId id="317" r:id="rId18"/>
    <p:sldId id="318" r:id="rId19"/>
    <p:sldId id="319" r:id="rId20"/>
    <p:sldId id="320" r:id="rId21"/>
    <p:sldId id="321" r:id="rId22"/>
    <p:sldId id="322" r:id="rId23"/>
    <p:sldId id="323" r:id="rId24"/>
    <p:sldId id="324" r:id="rId25"/>
    <p:sldId id="325" r:id="rId26"/>
    <p:sldId id="326" r:id="rId27"/>
    <p:sldId id="327" r:id="rId28"/>
    <p:sldId id="328" r:id="rId29"/>
    <p:sldId id="329" r:id="rId30"/>
    <p:sldId id="330" r:id="rId31"/>
    <p:sldId id="331" r:id="rId32"/>
    <p:sldId id="332" r:id="rId33"/>
    <p:sldId id="333" r:id="rId34"/>
    <p:sldId id="334" r:id="rId35"/>
    <p:sldId id="335" r:id="rId36"/>
    <p:sldId id="336" r:id="rId37"/>
    <p:sldId id="337" r:id="rId38"/>
    <p:sldId id="338" r:id="rId39"/>
    <p:sldId id="339" r:id="rId40"/>
    <p:sldId id="340" r:id="rId41"/>
    <p:sldId id="341" r:id="rId42"/>
    <p:sldId id="342" r:id="rId43"/>
    <p:sldId id="343" r:id="rId44"/>
    <p:sldId id="344" r:id="rId45"/>
    <p:sldId id="345" r:id="rId46"/>
    <p:sldId id="346" r:id="rId47"/>
    <p:sldId id="347" r:id="rId48"/>
    <p:sldId id="348" r:id="rId49"/>
    <p:sldId id="349" r:id="rId50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D5"/>
    <a:srgbClr val="FF3300"/>
    <a:srgbClr val="0000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108" y="-6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fr-B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C7D8F911-4044-41B3-A5CE-B0E34773112B}" type="datetimeFigureOut">
              <a:rPr lang="fr-FR" smtClean="0"/>
              <a:pPr/>
              <a:t>03/09/2009</a:t>
            </a:fld>
            <a:endParaRPr lang="fr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fr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4B8B0A81-B683-42EE-AA51-7C551E138AD0}" type="slidenum">
              <a:rPr lang="fr-BE" smtClean="0"/>
              <a:pPr/>
              <a:t>‹#›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fr-B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12CB23CD-1F62-4EEB-8464-E67BE5599D92}" type="datetimeFigureOut">
              <a:rPr lang="fr-FR" smtClean="0"/>
              <a:pPr/>
              <a:t>03/09/2009</a:t>
            </a:fld>
            <a:endParaRPr lang="fr-B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fr-B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B5DF5ED9-00B4-4A58-9ED5-AAB30ED565CC}" type="slidenum">
              <a:rPr lang="fr-BE" smtClean="0"/>
              <a:pPr/>
              <a:t>‹#›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DF5ED9-00B4-4A58-9ED5-AAB30ED565CC}" type="slidenum">
              <a:rPr lang="fr-BE" smtClean="0"/>
              <a:pPr/>
              <a:t>12</a:t>
            </a:fld>
            <a:endParaRPr lang="fr-B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C8733E71-9D07-477E-B471-0855385C2813}" type="datetimeFigureOut">
              <a:rPr lang="en-US" smtClean="0"/>
              <a:pPr/>
              <a:t>9/3/2009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025E1C2-690F-4FF9-86CC-DA758283C1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33E71-9D07-477E-B471-0855385C2813}" type="datetimeFigureOut">
              <a:rPr lang="en-US" smtClean="0"/>
              <a:pPr/>
              <a:t>9/3/2009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5E1C2-690F-4FF9-86CC-DA758283C1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C8733E71-9D07-477E-B471-0855385C2813}" type="datetimeFigureOut">
              <a:rPr lang="en-US" smtClean="0"/>
              <a:pPr/>
              <a:t>9/3/2009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4025E1C2-690F-4FF9-86CC-DA758283C1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33E71-9D07-477E-B471-0855385C2813}" type="datetimeFigureOut">
              <a:rPr lang="en-US" smtClean="0"/>
              <a:pPr/>
              <a:t>9/3/2009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025E1C2-690F-4FF9-86CC-DA758283C14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33E71-9D07-477E-B471-0855385C2813}" type="datetimeFigureOut">
              <a:rPr lang="en-US" smtClean="0"/>
              <a:pPr/>
              <a:t>9/3/2009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4025E1C2-690F-4FF9-86CC-DA758283C14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C8733E71-9D07-477E-B471-0855385C2813}" type="datetimeFigureOut">
              <a:rPr lang="en-US" smtClean="0"/>
              <a:pPr/>
              <a:t>9/3/2009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4025E1C2-690F-4FF9-86CC-DA758283C14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C8733E71-9D07-477E-B471-0855385C2813}" type="datetimeFigureOut">
              <a:rPr lang="en-US" smtClean="0"/>
              <a:pPr/>
              <a:t>9/3/2009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4025E1C2-690F-4FF9-86CC-DA758283C14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33E71-9D07-477E-B471-0855385C2813}" type="datetimeFigureOut">
              <a:rPr lang="en-US" smtClean="0"/>
              <a:pPr/>
              <a:t>9/3/2009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025E1C2-690F-4FF9-86CC-DA758283C1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33E71-9D07-477E-B471-0855385C2813}" type="datetimeFigureOut">
              <a:rPr lang="en-US" smtClean="0"/>
              <a:pPr/>
              <a:t>9/3/2009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025E1C2-690F-4FF9-86CC-DA758283C1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33E71-9D07-477E-B471-0855385C2813}" type="datetimeFigureOut">
              <a:rPr lang="en-US" smtClean="0"/>
              <a:pPr/>
              <a:t>9/3/2009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025E1C2-690F-4FF9-86CC-DA758283C14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C8733E71-9D07-477E-B471-0855385C2813}" type="datetimeFigureOut">
              <a:rPr lang="en-US" smtClean="0"/>
              <a:pPr/>
              <a:t>9/3/2009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4025E1C2-690F-4FF9-86CC-DA758283C14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C8733E71-9D07-477E-B471-0855385C2813}" type="datetimeFigureOut">
              <a:rPr lang="en-US" smtClean="0"/>
              <a:pPr/>
              <a:t>9/3/2009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025E1C2-690F-4FF9-86CC-DA758283C14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ChangeArrowheads="1"/>
          </p:cNvSpPr>
          <p:nvPr>
            <p:ph type="ctrTitle"/>
          </p:nvPr>
        </p:nvSpPr>
        <p:spPr/>
        <p:txBody>
          <a:bodyPr rIns="13208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600" dirty="0" smtClean="0"/>
              <a:t>More on subclasses, inheritance, interfaces, etc</a:t>
            </a:r>
            <a:endParaRPr lang="en-US" sz="3600" dirty="0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362200" y="6049963"/>
            <a:ext cx="6705600" cy="685800"/>
          </a:xfrm>
        </p:spPr>
        <p:txBody>
          <a:bodyPr rIns="132080">
            <a:normAutofit fontScale="85000" lnSpcReduction="20000"/>
          </a:bodyPr>
          <a:lstStyle/>
          <a:p>
            <a:pPr marL="39688" algn="ctr" fontAlgn="auto">
              <a:spcAft>
                <a:spcPts val="0"/>
              </a:spcAft>
              <a:buFont typeface="Arial" charset="0"/>
              <a:buNone/>
              <a:defRPr/>
            </a:pPr>
            <a:r>
              <a:rPr lang="en-US" sz="2400" dirty="0">
                <a:solidFill>
                  <a:srgbClr val="008000"/>
                </a:solidFill>
              </a:rPr>
              <a:t>Lecture </a:t>
            </a:r>
            <a:r>
              <a:rPr lang="en-US" sz="2400" dirty="0" smtClean="0">
                <a:solidFill>
                  <a:srgbClr val="008000"/>
                </a:solidFill>
              </a:rPr>
              <a:t>4</a:t>
            </a:r>
            <a:endParaRPr lang="en-US" sz="2400" dirty="0">
              <a:solidFill>
                <a:srgbClr val="008000"/>
              </a:solidFill>
            </a:endParaRPr>
          </a:p>
          <a:p>
            <a:pPr marL="39688" algn="ctr" fontAlgn="auto">
              <a:spcAft>
                <a:spcPts val="0"/>
              </a:spcAft>
              <a:buFont typeface="Arial" charset="0"/>
              <a:buNone/>
              <a:defRPr/>
            </a:pPr>
            <a:r>
              <a:rPr lang="en-US" sz="2400" dirty="0">
                <a:solidFill>
                  <a:srgbClr val="008000"/>
                </a:solidFill>
              </a:rPr>
              <a:t>CS2110 – Fall </a:t>
            </a:r>
            <a:r>
              <a:rPr lang="en-US" sz="2400" dirty="0" smtClean="0">
                <a:solidFill>
                  <a:srgbClr val="008000"/>
                </a:solidFill>
              </a:rPr>
              <a:t>9</a:t>
            </a:r>
            <a:endParaRPr lang="en-US" sz="2400" dirty="0">
              <a:solidFill>
                <a:srgbClr val="008000"/>
              </a:solidFill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sz="3600" dirty="0" err="1" smtClean="0"/>
              <a:t>Accessing</a:t>
            </a:r>
            <a:r>
              <a:rPr lang="fr-BE" sz="3600" dirty="0" smtClean="0"/>
              <a:t> </a:t>
            </a:r>
            <a:r>
              <a:rPr lang="fr-BE" sz="3600" dirty="0" err="1" smtClean="0"/>
              <a:t>Array</a:t>
            </a:r>
            <a:r>
              <a:rPr lang="fr-BE" sz="3600" dirty="0" smtClean="0"/>
              <a:t> </a:t>
            </a:r>
            <a:r>
              <a:rPr lang="fr-BE" sz="3600" dirty="0" err="1" smtClean="0"/>
              <a:t>Elements</a:t>
            </a:r>
            <a:r>
              <a:rPr lang="fr-BE" sz="3600" dirty="0" smtClean="0"/>
              <a:t> </a:t>
            </a:r>
            <a:r>
              <a:rPr lang="fr-BE" sz="3600" dirty="0" err="1" smtClean="0"/>
              <a:t>Sequentially</a:t>
            </a:r>
            <a:endParaRPr lang="fr-BE" sz="3600" dirty="0"/>
          </a:p>
        </p:txBody>
      </p:sp>
      <p:sp>
        <p:nvSpPr>
          <p:cNvPr id="5" name="Rectangle 4"/>
          <p:cNvSpPr/>
          <p:nvPr/>
        </p:nvSpPr>
        <p:spPr>
          <a:xfrm>
            <a:off x="838200" y="1447800"/>
            <a:ext cx="7086600" cy="5078313"/>
          </a:xfrm>
          <a:prstGeom prst="rect">
            <a:avLst/>
          </a:prstGeom>
          <a:solidFill>
            <a:srgbClr val="FFFFD5"/>
          </a:solidFill>
          <a:ln>
            <a:solidFill>
              <a:srgbClr val="0000FF"/>
            </a:solidFill>
          </a:ln>
        </p:spPr>
        <p:txBody>
          <a:bodyPr wrap="square">
            <a:spAutoFit/>
          </a:bodyPr>
          <a:lstStyle/>
          <a:p>
            <a:r>
              <a:rPr lang="fr-BE" b="1" dirty="0" smtClean="0">
                <a:latin typeface="Comic Sans MS" pitchFamily="66" charset="0"/>
              </a:rPr>
              <a:t>public class </a:t>
            </a:r>
            <a:r>
              <a:rPr lang="fr-BE" b="1" dirty="0" err="1" smtClean="0">
                <a:latin typeface="Comic Sans MS" pitchFamily="66" charset="0"/>
              </a:rPr>
              <a:t>CommandLineArgs</a:t>
            </a:r>
            <a:r>
              <a:rPr lang="fr-BE" b="1" dirty="0" smtClean="0">
                <a:latin typeface="Comic Sans MS" pitchFamily="66" charset="0"/>
              </a:rPr>
              <a:t> {</a:t>
            </a:r>
          </a:p>
          <a:p>
            <a:endParaRPr lang="fr-BE" b="1" dirty="0" smtClean="0">
              <a:latin typeface="Comic Sans MS" pitchFamily="66" charset="0"/>
            </a:endParaRPr>
          </a:p>
          <a:p>
            <a:r>
              <a:rPr lang="en-US" b="1" dirty="0" smtClean="0">
                <a:latin typeface="Comic Sans MS" pitchFamily="66" charset="0"/>
              </a:rPr>
              <a:t>    public static void main(String[] </a:t>
            </a:r>
            <a:r>
              <a:rPr lang="en-US" b="1" dirty="0" err="1" smtClean="0">
                <a:latin typeface="Comic Sans MS" pitchFamily="66" charset="0"/>
              </a:rPr>
              <a:t>args</a:t>
            </a:r>
            <a:r>
              <a:rPr lang="en-US" b="1" dirty="0" smtClean="0">
                <a:latin typeface="Comic Sans MS" pitchFamily="66" charset="0"/>
              </a:rPr>
              <a:t>) {</a:t>
            </a:r>
          </a:p>
          <a:p>
            <a:endParaRPr lang="en-US" b="1" dirty="0" smtClean="0">
              <a:latin typeface="Comic Sans MS" pitchFamily="66" charset="0"/>
            </a:endParaRPr>
          </a:p>
          <a:p>
            <a:r>
              <a:rPr lang="fr-BE" b="1" dirty="0" smtClean="0">
                <a:latin typeface="Comic Sans MS" pitchFamily="66" charset="0"/>
              </a:rPr>
              <a:t>        </a:t>
            </a:r>
            <a:r>
              <a:rPr lang="fr-BE" b="1" dirty="0" err="1" smtClean="0">
                <a:latin typeface="Comic Sans MS" pitchFamily="66" charset="0"/>
              </a:rPr>
              <a:t>System.out.println</a:t>
            </a:r>
            <a:r>
              <a:rPr lang="fr-BE" b="1" dirty="0" smtClean="0">
                <a:latin typeface="Comic Sans MS" pitchFamily="66" charset="0"/>
              </a:rPr>
              <a:t>(</a:t>
            </a:r>
            <a:r>
              <a:rPr lang="fr-BE" b="1" dirty="0" err="1" smtClean="0">
                <a:latin typeface="Comic Sans MS" pitchFamily="66" charset="0"/>
              </a:rPr>
              <a:t>args.length</a:t>
            </a:r>
            <a:r>
              <a:rPr lang="fr-BE" b="1" dirty="0" smtClean="0">
                <a:latin typeface="Comic Sans MS" pitchFamily="66" charset="0"/>
              </a:rPr>
              <a:t>);</a:t>
            </a:r>
          </a:p>
          <a:p>
            <a:endParaRPr lang="fr-BE" b="1" dirty="0" smtClean="0">
              <a:latin typeface="Comic Sans MS" pitchFamily="66" charset="0"/>
            </a:endParaRPr>
          </a:p>
          <a:p>
            <a:r>
              <a:rPr lang="fr-BE" b="1" dirty="0" smtClean="0">
                <a:latin typeface="Comic Sans MS" pitchFamily="66" charset="0"/>
              </a:rPr>
              <a:t>        </a:t>
            </a:r>
            <a:r>
              <a:rPr lang="fr-BE" b="1" dirty="0" smtClean="0">
                <a:solidFill>
                  <a:srgbClr val="7030A0"/>
                </a:solidFill>
                <a:latin typeface="Comic Sans MS" pitchFamily="66" charset="0"/>
              </a:rPr>
              <a:t>// </a:t>
            </a:r>
            <a:r>
              <a:rPr lang="fr-BE" b="1" dirty="0" err="1" smtClean="0">
                <a:solidFill>
                  <a:srgbClr val="7030A0"/>
                </a:solidFill>
                <a:latin typeface="Comic Sans MS" pitchFamily="66" charset="0"/>
              </a:rPr>
              <a:t>old</a:t>
            </a:r>
            <a:r>
              <a:rPr lang="fr-BE" b="1" dirty="0" smtClean="0">
                <a:solidFill>
                  <a:srgbClr val="7030A0"/>
                </a:solidFill>
                <a:latin typeface="Comic Sans MS" pitchFamily="66" charset="0"/>
              </a:rPr>
              <a:t>-style</a:t>
            </a:r>
          </a:p>
          <a:p>
            <a:r>
              <a:rPr lang="fr-BE" b="1" dirty="0" smtClean="0">
                <a:latin typeface="Comic Sans MS" pitchFamily="66" charset="0"/>
              </a:rPr>
              <a:t>        for (</a:t>
            </a:r>
            <a:r>
              <a:rPr lang="fr-BE" b="1" dirty="0" err="1" smtClean="0">
                <a:latin typeface="Comic Sans MS" pitchFamily="66" charset="0"/>
              </a:rPr>
              <a:t>int</a:t>
            </a:r>
            <a:r>
              <a:rPr lang="fr-BE" b="1" dirty="0" smtClean="0">
                <a:latin typeface="Comic Sans MS" pitchFamily="66" charset="0"/>
              </a:rPr>
              <a:t> i = 0; i &lt; </a:t>
            </a:r>
            <a:r>
              <a:rPr lang="fr-BE" b="1" dirty="0" err="1" smtClean="0">
                <a:latin typeface="Comic Sans MS" pitchFamily="66" charset="0"/>
              </a:rPr>
              <a:t>args.length</a:t>
            </a:r>
            <a:r>
              <a:rPr lang="fr-BE" b="1" dirty="0" smtClean="0">
                <a:latin typeface="Comic Sans MS" pitchFamily="66" charset="0"/>
              </a:rPr>
              <a:t>; i++) {</a:t>
            </a:r>
          </a:p>
          <a:p>
            <a:r>
              <a:rPr lang="fr-BE" b="1" dirty="0" smtClean="0">
                <a:latin typeface="Comic Sans MS" pitchFamily="66" charset="0"/>
              </a:rPr>
              <a:t>             System.out.println(</a:t>
            </a:r>
            <a:r>
              <a:rPr lang="fr-BE" b="1" dirty="0" err="1" smtClean="0">
                <a:latin typeface="Comic Sans MS" pitchFamily="66" charset="0"/>
              </a:rPr>
              <a:t>args</a:t>
            </a:r>
            <a:r>
              <a:rPr lang="fr-BE" b="1" dirty="0" smtClean="0">
                <a:latin typeface="Comic Sans MS" pitchFamily="66" charset="0"/>
              </a:rPr>
              <a:t>[i]);</a:t>
            </a:r>
          </a:p>
          <a:p>
            <a:r>
              <a:rPr lang="fr-BE" b="1" dirty="0" smtClean="0">
                <a:latin typeface="Comic Sans MS" pitchFamily="66" charset="0"/>
              </a:rPr>
              <a:t>        }</a:t>
            </a:r>
          </a:p>
          <a:p>
            <a:endParaRPr lang="fr-BE" b="1" dirty="0" smtClean="0">
              <a:latin typeface="Comic Sans MS" pitchFamily="66" charset="0"/>
            </a:endParaRPr>
          </a:p>
          <a:p>
            <a:r>
              <a:rPr lang="fr-BE" b="1" dirty="0" smtClean="0">
                <a:latin typeface="Comic Sans MS" pitchFamily="66" charset="0"/>
              </a:rPr>
              <a:t>        </a:t>
            </a:r>
            <a:r>
              <a:rPr lang="fr-BE" b="1" dirty="0" smtClean="0">
                <a:solidFill>
                  <a:srgbClr val="7030A0"/>
                </a:solidFill>
                <a:latin typeface="Comic Sans MS" pitchFamily="66" charset="0"/>
              </a:rPr>
              <a:t>// new style</a:t>
            </a:r>
          </a:p>
          <a:p>
            <a:r>
              <a:rPr lang="fr-BE" b="1" dirty="0" smtClean="0">
                <a:latin typeface="Comic Sans MS" pitchFamily="66" charset="0"/>
              </a:rPr>
              <a:t>        for (String s : </a:t>
            </a:r>
            <a:r>
              <a:rPr lang="fr-BE" b="1" dirty="0" err="1" smtClean="0">
                <a:latin typeface="Comic Sans MS" pitchFamily="66" charset="0"/>
              </a:rPr>
              <a:t>args</a:t>
            </a:r>
            <a:r>
              <a:rPr lang="fr-BE" b="1" dirty="0" smtClean="0">
                <a:latin typeface="Comic Sans MS" pitchFamily="66" charset="0"/>
              </a:rPr>
              <a:t>) {</a:t>
            </a:r>
          </a:p>
          <a:p>
            <a:r>
              <a:rPr lang="fr-BE" b="1" dirty="0" smtClean="0">
                <a:latin typeface="Comic Sans MS" pitchFamily="66" charset="0"/>
              </a:rPr>
              <a:t>             System.out.println(s);</a:t>
            </a:r>
          </a:p>
          <a:p>
            <a:r>
              <a:rPr lang="fr-BE" b="1" dirty="0" smtClean="0">
                <a:latin typeface="Comic Sans MS" pitchFamily="66" charset="0"/>
              </a:rPr>
              <a:t>        }</a:t>
            </a:r>
          </a:p>
          <a:p>
            <a:endParaRPr lang="fr-BE" b="1" dirty="0" smtClean="0">
              <a:latin typeface="Comic Sans MS" pitchFamily="66" charset="0"/>
            </a:endParaRPr>
          </a:p>
          <a:p>
            <a:r>
              <a:rPr lang="fr-BE" b="1" dirty="0" smtClean="0">
                <a:latin typeface="Comic Sans MS" pitchFamily="66" charset="0"/>
              </a:rPr>
              <a:t>    }</a:t>
            </a:r>
          </a:p>
          <a:p>
            <a:r>
              <a:rPr lang="fr-BE" b="1" dirty="0" smtClean="0">
                <a:latin typeface="Comic Sans MS" pitchFamily="66" charset="0"/>
              </a:rPr>
              <a:t>}</a:t>
            </a:r>
            <a:endParaRPr lang="fr-BE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err="1" smtClean="0"/>
              <a:t>Generics</a:t>
            </a:r>
            <a:r>
              <a:rPr lang="fr-BE" dirty="0" smtClean="0"/>
              <a:t> and </a:t>
            </a:r>
            <a:r>
              <a:rPr lang="fr-BE" dirty="0" err="1" smtClean="0"/>
              <a:t>Autoboxing</a:t>
            </a:r>
            <a:endParaRPr lang="fr-BE" dirty="0"/>
          </a:p>
        </p:txBody>
      </p:sp>
      <p:sp>
        <p:nvSpPr>
          <p:cNvPr id="4" name="Rectangle 3"/>
          <p:cNvSpPr/>
          <p:nvPr/>
        </p:nvSpPr>
        <p:spPr>
          <a:xfrm>
            <a:off x="1219200" y="1905000"/>
            <a:ext cx="5867400" cy="914400"/>
          </a:xfrm>
          <a:prstGeom prst="rect">
            <a:avLst/>
          </a:prstGeom>
          <a:solidFill>
            <a:srgbClr val="FFFFD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219200" y="3124200"/>
            <a:ext cx="5867400" cy="1219200"/>
          </a:xfrm>
          <a:prstGeom prst="rect">
            <a:avLst/>
          </a:prstGeom>
          <a:solidFill>
            <a:srgbClr val="FFFFD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219200" y="4648200"/>
            <a:ext cx="5867400" cy="1219200"/>
          </a:xfrm>
          <a:prstGeom prst="rect">
            <a:avLst/>
          </a:prstGeom>
          <a:solidFill>
            <a:srgbClr val="FFFFD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r-BE" dirty="0" err="1" smtClean="0"/>
              <a:t>Old</a:t>
            </a:r>
            <a:r>
              <a:rPr lang="fr-BE" dirty="0" smtClean="0"/>
              <a:t> (</a:t>
            </a:r>
            <a:r>
              <a:rPr lang="fr-BE" dirty="0" err="1" smtClean="0"/>
              <a:t>pre</a:t>
            </a:r>
            <a:r>
              <a:rPr lang="fr-BE" dirty="0" smtClean="0"/>
              <a:t>-Java 5)</a:t>
            </a:r>
          </a:p>
          <a:p>
            <a:pPr lvl="2">
              <a:buNone/>
            </a:pPr>
            <a:r>
              <a:rPr lang="fr-BE" b="1" dirty="0" err="1" smtClean="0">
                <a:solidFill>
                  <a:srgbClr val="00B050"/>
                </a:solidFill>
                <a:latin typeface="Comic Sans MS" pitchFamily="66" charset="0"/>
              </a:rPr>
              <a:t>Map</a:t>
            </a:r>
            <a:r>
              <a:rPr lang="fr-BE" b="1" dirty="0" smtClean="0">
                <a:solidFill>
                  <a:srgbClr val="00B050"/>
                </a:solidFill>
                <a:latin typeface="Comic Sans MS" pitchFamily="66" charset="0"/>
              </a:rPr>
              <a:t> </a:t>
            </a:r>
            <a:r>
              <a:rPr lang="fr-BE" b="1" dirty="0" err="1" smtClean="0">
                <a:solidFill>
                  <a:srgbClr val="00B050"/>
                </a:solidFill>
                <a:latin typeface="Comic Sans MS" pitchFamily="66" charset="0"/>
              </a:rPr>
              <a:t>numbers</a:t>
            </a:r>
            <a:r>
              <a:rPr lang="fr-BE" b="1" dirty="0" smtClean="0">
                <a:solidFill>
                  <a:srgbClr val="00B050"/>
                </a:solidFill>
                <a:latin typeface="Comic Sans MS" pitchFamily="66" charset="0"/>
              </a:rPr>
              <a:t> = new </a:t>
            </a:r>
            <a:r>
              <a:rPr lang="fr-BE" b="1" dirty="0" err="1" smtClean="0">
                <a:solidFill>
                  <a:srgbClr val="00B050"/>
                </a:solidFill>
                <a:latin typeface="Comic Sans MS" pitchFamily="66" charset="0"/>
              </a:rPr>
              <a:t>HashMap</a:t>
            </a:r>
            <a:r>
              <a:rPr lang="fr-BE" b="1" dirty="0" smtClean="0">
                <a:solidFill>
                  <a:srgbClr val="00B050"/>
                </a:solidFill>
                <a:latin typeface="Comic Sans MS" pitchFamily="66" charset="0"/>
              </a:rPr>
              <a:t>();</a:t>
            </a:r>
          </a:p>
          <a:p>
            <a:pPr lvl="2">
              <a:buNone/>
            </a:pPr>
            <a:r>
              <a:rPr lang="fr-BE" b="1" dirty="0" smtClean="0">
                <a:solidFill>
                  <a:srgbClr val="00B050"/>
                </a:solidFill>
                <a:latin typeface="Comic Sans MS" pitchFamily="66" charset="0"/>
              </a:rPr>
              <a:t>numbers.put("one", new </a:t>
            </a:r>
            <a:r>
              <a:rPr lang="fr-BE" b="1" dirty="0" err="1" smtClean="0">
                <a:solidFill>
                  <a:srgbClr val="00B050"/>
                </a:solidFill>
                <a:latin typeface="Comic Sans MS" pitchFamily="66" charset="0"/>
              </a:rPr>
              <a:t>Integer</a:t>
            </a:r>
            <a:r>
              <a:rPr lang="fr-BE" b="1" dirty="0" smtClean="0">
                <a:solidFill>
                  <a:srgbClr val="00B050"/>
                </a:solidFill>
                <a:latin typeface="Comic Sans MS" pitchFamily="66" charset="0"/>
              </a:rPr>
              <a:t>(1));</a:t>
            </a:r>
          </a:p>
          <a:p>
            <a:pPr lvl="2">
              <a:buNone/>
            </a:pPr>
            <a:r>
              <a:rPr lang="fr-BE" b="1" dirty="0" err="1" smtClean="0">
                <a:solidFill>
                  <a:srgbClr val="00B050"/>
                </a:solidFill>
                <a:latin typeface="Comic Sans MS" pitchFamily="66" charset="0"/>
              </a:rPr>
              <a:t>Integer</a:t>
            </a:r>
            <a:r>
              <a:rPr lang="fr-BE" b="1" dirty="0" smtClean="0">
                <a:solidFill>
                  <a:srgbClr val="00B050"/>
                </a:solidFill>
                <a:latin typeface="Comic Sans MS" pitchFamily="66" charset="0"/>
              </a:rPr>
              <a:t> s = (</a:t>
            </a:r>
            <a:r>
              <a:rPr lang="fr-BE" b="1" dirty="0" err="1" smtClean="0">
                <a:solidFill>
                  <a:srgbClr val="00B050"/>
                </a:solidFill>
                <a:latin typeface="Comic Sans MS" pitchFamily="66" charset="0"/>
              </a:rPr>
              <a:t>Integer</a:t>
            </a:r>
            <a:r>
              <a:rPr lang="fr-BE" b="1" dirty="0" smtClean="0">
                <a:solidFill>
                  <a:srgbClr val="00B050"/>
                </a:solidFill>
                <a:latin typeface="Comic Sans MS" pitchFamily="66" charset="0"/>
              </a:rPr>
              <a:t>)numbers.get("one");</a:t>
            </a:r>
          </a:p>
          <a:p>
            <a:r>
              <a:rPr lang="fr-BE" dirty="0" smtClean="0"/>
              <a:t>New (</a:t>
            </a:r>
            <a:r>
              <a:rPr lang="fr-BE" dirty="0" err="1" smtClean="0"/>
              <a:t>generics</a:t>
            </a:r>
            <a:r>
              <a:rPr lang="fr-BE" dirty="0" smtClean="0"/>
              <a:t>)</a:t>
            </a:r>
          </a:p>
          <a:p>
            <a:pPr lvl="2">
              <a:buNone/>
            </a:pPr>
            <a:r>
              <a:rPr lang="fr-BE" b="1" dirty="0" err="1" smtClean="0">
                <a:solidFill>
                  <a:srgbClr val="00B050"/>
                </a:solidFill>
                <a:latin typeface="Comic Sans MS" pitchFamily="66" charset="0"/>
              </a:rPr>
              <a:t>Map</a:t>
            </a:r>
            <a:r>
              <a:rPr lang="fr-BE" b="1" dirty="0" smtClean="0">
                <a:solidFill>
                  <a:srgbClr val="00B050"/>
                </a:solidFill>
                <a:latin typeface="Comic Sans MS" pitchFamily="66" charset="0"/>
              </a:rPr>
              <a:t>&lt;String, </a:t>
            </a:r>
            <a:r>
              <a:rPr lang="fr-BE" b="1" dirty="0" err="1" smtClean="0">
                <a:solidFill>
                  <a:srgbClr val="00B050"/>
                </a:solidFill>
                <a:latin typeface="Comic Sans MS" pitchFamily="66" charset="0"/>
              </a:rPr>
              <a:t>Integer</a:t>
            </a:r>
            <a:r>
              <a:rPr lang="fr-BE" b="1" dirty="0" smtClean="0">
                <a:solidFill>
                  <a:srgbClr val="00B050"/>
                </a:solidFill>
                <a:latin typeface="Comic Sans MS" pitchFamily="66" charset="0"/>
              </a:rPr>
              <a:t>&gt; </a:t>
            </a:r>
            <a:r>
              <a:rPr lang="fr-BE" b="1" dirty="0" err="1" smtClean="0">
                <a:solidFill>
                  <a:srgbClr val="00B050"/>
                </a:solidFill>
                <a:latin typeface="Comic Sans MS" pitchFamily="66" charset="0"/>
              </a:rPr>
              <a:t>numbers</a:t>
            </a:r>
            <a:r>
              <a:rPr lang="fr-BE" b="1" dirty="0" smtClean="0">
                <a:solidFill>
                  <a:srgbClr val="00B050"/>
                </a:solidFill>
                <a:latin typeface="Comic Sans MS" pitchFamily="66" charset="0"/>
              </a:rPr>
              <a:t> =</a:t>
            </a:r>
          </a:p>
          <a:p>
            <a:pPr lvl="2">
              <a:buNone/>
            </a:pPr>
            <a:r>
              <a:rPr lang="fr-BE" b="1" dirty="0" smtClean="0">
                <a:solidFill>
                  <a:srgbClr val="00B050"/>
                </a:solidFill>
                <a:latin typeface="Comic Sans MS" pitchFamily="66" charset="0"/>
              </a:rPr>
              <a:t>new </a:t>
            </a:r>
            <a:r>
              <a:rPr lang="fr-BE" b="1" dirty="0" err="1" smtClean="0">
                <a:solidFill>
                  <a:srgbClr val="00B050"/>
                </a:solidFill>
                <a:latin typeface="Comic Sans MS" pitchFamily="66" charset="0"/>
              </a:rPr>
              <a:t>HashMap</a:t>
            </a:r>
            <a:r>
              <a:rPr lang="fr-BE" b="1" dirty="0" smtClean="0">
                <a:solidFill>
                  <a:srgbClr val="00B050"/>
                </a:solidFill>
                <a:latin typeface="Comic Sans MS" pitchFamily="66" charset="0"/>
              </a:rPr>
              <a:t>&lt;String, </a:t>
            </a:r>
            <a:r>
              <a:rPr lang="fr-BE" b="1" dirty="0" err="1" smtClean="0">
                <a:solidFill>
                  <a:srgbClr val="00B050"/>
                </a:solidFill>
                <a:latin typeface="Comic Sans MS" pitchFamily="66" charset="0"/>
              </a:rPr>
              <a:t>Integer</a:t>
            </a:r>
            <a:r>
              <a:rPr lang="fr-BE" b="1" dirty="0" smtClean="0">
                <a:solidFill>
                  <a:srgbClr val="00B050"/>
                </a:solidFill>
                <a:latin typeface="Comic Sans MS" pitchFamily="66" charset="0"/>
              </a:rPr>
              <a:t>&gt;();</a:t>
            </a:r>
          </a:p>
          <a:p>
            <a:pPr lvl="2">
              <a:buNone/>
            </a:pPr>
            <a:r>
              <a:rPr lang="fr-BE" b="1" dirty="0" smtClean="0">
                <a:solidFill>
                  <a:srgbClr val="00B050"/>
                </a:solidFill>
                <a:latin typeface="Comic Sans MS" pitchFamily="66" charset="0"/>
              </a:rPr>
              <a:t>numbers.put("one", new </a:t>
            </a:r>
            <a:r>
              <a:rPr lang="fr-BE" b="1" dirty="0" err="1" smtClean="0">
                <a:solidFill>
                  <a:srgbClr val="00B050"/>
                </a:solidFill>
                <a:latin typeface="Comic Sans MS" pitchFamily="66" charset="0"/>
              </a:rPr>
              <a:t>Integer</a:t>
            </a:r>
            <a:r>
              <a:rPr lang="fr-BE" b="1" dirty="0" smtClean="0">
                <a:solidFill>
                  <a:srgbClr val="00B050"/>
                </a:solidFill>
                <a:latin typeface="Comic Sans MS" pitchFamily="66" charset="0"/>
              </a:rPr>
              <a:t>(1));</a:t>
            </a:r>
          </a:p>
          <a:p>
            <a:pPr lvl="2">
              <a:buNone/>
            </a:pPr>
            <a:r>
              <a:rPr lang="fr-BE" b="1" dirty="0" err="1" smtClean="0">
                <a:solidFill>
                  <a:srgbClr val="00B050"/>
                </a:solidFill>
                <a:latin typeface="Comic Sans MS" pitchFamily="66" charset="0"/>
              </a:rPr>
              <a:t>Integer</a:t>
            </a:r>
            <a:r>
              <a:rPr lang="fr-BE" b="1" dirty="0" smtClean="0">
                <a:solidFill>
                  <a:srgbClr val="00B050"/>
                </a:solidFill>
                <a:latin typeface="Comic Sans MS" pitchFamily="66" charset="0"/>
              </a:rPr>
              <a:t> s = numbers.get("one");</a:t>
            </a:r>
          </a:p>
          <a:p>
            <a:r>
              <a:rPr lang="fr-BE" dirty="0" smtClean="0"/>
              <a:t>New (</a:t>
            </a:r>
            <a:r>
              <a:rPr lang="fr-BE" dirty="0" err="1" smtClean="0"/>
              <a:t>generics</a:t>
            </a:r>
            <a:r>
              <a:rPr lang="fr-BE" dirty="0" smtClean="0"/>
              <a:t> + </a:t>
            </a:r>
            <a:r>
              <a:rPr lang="fr-BE" dirty="0" err="1" smtClean="0"/>
              <a:t>autoboxing</a:t>
            </a:r>
            <a:r>
              <a:rPr lang="fr-BE" dirty="0" smtClean="0"/>
              <a:t>)</a:t>
            </a:r>
          </a:p>
          <a:p>
            <a:pPr lvl="2">
              <a:buNone/>
            </a:pPr>
            <a:r>
              <a:rPr lang="fr-BE" b="1" dirty="0" err="1" smtClean="0">
                <a:solidFill>
                  <a:srgbClr val="00B050"/>
                </a:solidFill>
                <a:latin typeface="Comic Sans MS" pitchFamily="66" charset="0"/>
              </a:rPr>
              <a:t>Map</a:t>
            </a:r>
            <a:r>
              <a:rPr lang="fr-BE" b="1" dirty="0" smtClean="0">
                <a:solidFill>
                  <a:srgbClr val="00B050"/>
                </a:solidFill>
                <a:latin typeface="Comic Sans MS" pitchFamily="66" charset="0"/>
              </a:rPr>
              <a:t>&lt;String, </a:t>
            </a:r>
            <a:r>
              <a:rPr lang="fr-BE" b="1" dirty="0" err="1" smtClean="0">
                <a:solidFill>
                  <a:srgbClr val="00B050"/>
                </a:solidFill>
                <a:latin typeface="Comic Sans MS" pitchFamily="66" charset="0"/>
              </a:rPr>
              <a:t>Integer</a:t>
            </a:r>
            <a:r>
              <a:rPr lang="fr-BE" b="1" dirty="0" smtClean="0">
                <a:solidFill>
                  <a:srgbClr val="00B050"/>
                </a:solidFill>
                <a:latin typeface="Comic Sans MS" pitchFamily="66" charset="0"/>
              </a:rPr>
              <a:t>&gt; </a:t>
            </a:r>
            <a:r>
              <a:rPr lang="fr-BE" b="1" dirty="0" err="1" smtClean="0">
                <a:solidFill>
                  <a:srgbClr val="00B050"/>
                </a:solidFill>
                <a:latin typeface="Comic Sans MS" pitchFamily="66" charset="0"/>
              </a:rPr>
              <a:t>numbers</a:t>
            </a:r>
            <a:r>
              <a:rPr lang="fr-BE" b="1" dirty="0" smtClean="0">
                <a:solidFill>
                  <a:srgbClr val="00B050"/>
                </a:solidFill>
                <a:latin typeface="Comic Sans MS" pitchFamily="66" charset="0"/>
              </a:rPr>
              <a:t> =</a:t>
            </a:r>
          </a:p>
          <a:p>
            <a:pPr lvl="2">
              <a:buNone/>
            </a:pPr>
            <a:r>
              <a:rPr lang="fr-BE" b="1" dirty="0" smtClean="0">
                <a:solidFill>
                  <a:srgbClr val="00B050"/>
                </a:solidFill>
                <a:latin typeface="Comic Sans MS" pitchFamily="66" charset="0"/>
              </a:rPr>
              <a:t>new </a:t>
            </a:r>
            <a:r>
              <a:rPr lang="fr-BE" b="1" dirty="0" err="1" smtClean="0">
                <a:solidFill>
                  <a:srgbClr val="00B050"/>
                </a:solidFill>
                <a:latin typeface="Comic Sans MS" pitchFamily="66" charset="0"/>
              </a:rPr>
              <a:t>HashMap</a:t>
            </a:r>
            <a:r>
              <a:rPr lang="fr-BE" b="1" dirty="0" smtClean="0">
                <a:solidFill>
                  <a:srgbClr val="00B050"/>
                </a:solidFill>
                <a:latin typeface="Comic Sans MS" pitchFamily="66" charset="0"/>
              </a:rPr>
              <a:t>&lt;String, </a:t>
            </a:r>
            <a:r>
              <a:rPr lang="fr-BE" b="1" dirty="0" err="1" smtClean="0">
                <a:solidFill>
                  <a:srgbClr val="00B050"/>
                </a:solidFill>
                <a:latin typeface="Comic Sans MS" pitchFamily="66" charset="0"/>
              </a:rPr>
              <a:t>Integer</a:t>
            </a:r>
            <a:r>
              <a:rPr lang="fr-BE" b="1" dirty="0" smtClean="0">
                <a:solidFill>
                  <a:srgbClr val="00B050"/>
                </a:solidFill>
                <a:latin typeface="Comic Sans MS" pitchFamily="66" charset="0"/>
              </a:rPr>
              <a:t>&gt;();</a:t>
            </a:r>
          </a:p>
          <a:p>
            <a:pPr lvl="2">
              <a:buNone/>
            </a:pPr>
            <a:r>
              <a:rPr lang="fr-BE" b="1" dirty="0" smtClean="0">
                <a:solidFill>
                  <a:srgbClr val="00B050"/>
                </a:solidFill>
                <a:latin typeface="Comic Sans MS" pitchFamily="66" charset="0"/>
              </a:rPr>
              <a:t>numbers.put("one", 1);</a:t>
            </a:r>
          </a:p>
          <a:p>
            <a:pPr lvl="2">
              <a:buNone/>
            </a:pPr>
            <a:r>
              <a:rPr lang="fr-BE" b="1" dirty="0" err="1" smtClean="0">
                <a:solidFill>
                  <a:srgbClr val="00B050"/>
                </a:solidFill>
                <a:latin typeface="Comic Sans MS" pitchFamily="66" charset="0"/>
              </a:rPr>
              <a:t>int</a:t>
            </a:r>
            <a:r>
              <a:rPr lang="fr-BE" b="1" dirty="0" smtClean="0">
                <a:solidFill>
                  <a:srgbClr val="00B050"/>
                </a:solidFill>
                <a:latin typeface="Comic Sans MS" pitchFamily="66" charset="0"/>
              </a:rPr>
              <a:t> s = numbers.get("one");</a:t>
            </a:r>
            <a:endParaRPr lang="fr-BE" b="1" dirty="0">
              <a:solidFill>
                <a:srgbClr val="00B05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err="1" smtClean="0"/>
              <a:t>Shadowing</a:t>
            </a:r>
            <a:endParaRPr lang="fr-BE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Like overriding, but for fields instead of methods</a:t>
            </a:r>
          </a:p>
          <a:p>
            <a:pPr lvl="1"/>
            <a:r>
              <a:rPr lang="en-US" sz="2000" dirty="0" err="1" smtClean="0"/>
              <a:t>Superclass</a:t>
            </a:r>
            <a:r>
              <a:rPr lang="en-US" sz="2000" dirty="0" smtClean="0"/>
              <a:t>: variable </a:t>
            </a:r>
            <a:r>
              <a:rPr lang="en-US" sz="2000" dirty="0" smtClean="0">
                <a:solidFill>
                  <a:srgbClr val="00B050"/>
                </a:solidFill>
              </a:rPr>
              <a:t>v</a:t>
            </a:r>
            <a:r>
              <a:rPr lang="en-US" sz="2000" dirty="0" smtClean="0"/>
              <a:t> of some type</a:t>
            </a:r>
          </a:p>
          <a:p>
            <a:pPr lvl="1"/>
            <a:r>
              <a:rPr lang="en-US" sz="2000" dirty="0" smtClean="0"/>
              <a:t>Subclass: variable </a:t>
            </a:r>
            <a:r>
              <a:rPr lang="en-US" sz="2000" dirty="0" smtClean="0">
                <a:solidFill>
                  <a:srgbClr val="00B050"/>
                </a:solidFill>
              </a:rPr>
              <a:t>v</a:t>
            </a:r>
            <a:r>
              <a:rPr lang="en-US" sz="2000" dirty="0" smtClean="0"/>
              <a:t> perhaps of some other type</a:t>
            </a:r>
          </a:p>
          <a:p>
            <a:pPr lvl="1"/>
            <a:r>
              <a:rPr lang="en-US" sz="2000" dirty="0" smtClean="0"/>
              <a:t>Method in subclass can access shadowed variable using </a:t>
            </a:r>
            <a:r>
              <a:rPr lang="en-US" sz="2000" dirty="0" err="1" smtClean="0">
                <a:solidFill>
                  <a:srgbClr val="00B050"/>
                </a:solidFill>
              </a:rPr>
              <a:t>super.v</a:t>
            </a:r>
            <a:endParaRPr lang="en-US" sz="2000" dirty="0" smtClean="0">
              <a:solidFill>
                <a:srgbClr val="00B050"/>
              </a:solidFill>
            </a:endParaRPr>
          </a:p>
          <a:p>
            <a:pPr lvl="1"/>
            <a:r>
              <a:rPr lang="en-US" sz="2000" dirty="0" smtClean="0"/>
              <a:t>Variable references are resolved using static binding (i.e., at compile-time), not dynamic binding (i.e., not at </a:t>
            </a:r>
            <a:r>
              <a:rPr lang="fr-BE" sz="2000" dirty="0" err="1" smtClean="0"/>
              <a:t>runtime</a:t>
            </a:r>
            <a:r>
              <a:rPr lang="fr-BE" sz="2000" dirty="0" smtClean="0"/>
              <a:t>)</a:t>
            </a:r>
          </a:p>
          <a:p>
            <a:pPr lvl="1">
              <a:buNone/>
            </a:pPr>
            <a:endParaRPr lang="fr-BE" sz="2000" dirty="0" smtClean="0"/>
          </a:p>
          <a:p>
            <a:r>
              <a:rPr lang="en-US" sz="2400" dirty="0" smtClean="0"/>
              <a:t>Variable reference </a:t>
            </a:r>
            <a:r>
              <a:rPr lang="en-US" sz="2400" dirty="0" err="1" smtClean="0">
                <a:solidFill>
                  <a:srgbClr val="00B050"/>
                </a:solidFill>
              </a:rPr>
              <a:t>r.v</a:t>
            </a:r>
            <a:r>
              <a:rPr lang="en-US" sz="2400" dirty="0" smtClean="0"/>
              <a:t> uses the static (declared) type of the variable </a:t>
            </a:r>
            <a:r>
              <a:rPr lang="en-US" sz="2400" dirty="0" smtClean="0">
                <a:solidFill>
                  <a:srgbClr val="00B050"/>
                </a:solidFill>
              </a:rPr>
              <a:t>r</a:t>
            </a:r>
            <a:r>
              <a:rPr lang="en-US" sz="2400" dirty="0" smtClean="0"/>
              <a:t>, not the runtime type of the object referred to by </a:t>
            </a:r>
            <a:r>
              <a:rPr lang="en-US" sz="2400" dirty="0" smtClean="0">
                <a:solidFill>
                  <a:srgbClr val="00B050"/>
                </a:solidFill>
              </a:rPr>
              <a:t>r</a:t>
            </a:r>
          </a:p>
          <a:p>
            <a:endParaRPr lang="en-US" sz="2400" dirty="0" smtClean="0">
              <a:solidFill>
                <a:srgbClr val="00B050"/>
              </a:solidFill>
            </a:endParaRPr>
          </a:p>
          <a:p>
            <a:r>
              <a:rPr lang="en-US" sz="2400" dirty="0" smtClean="0"/>
              <a:t>Shadowing variables is bad medicine and should be </a:t>
            </a:r>
            <a:r>
              <a:rPr lang="fr-BE" sz="2400" dirty="0" err="1" smtClean="0"/>
              <a:t>avoided</a:t>
            </a:r>
            <a:endParaRPr lang="fr-BE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 a nasty example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04800" y="1600200"/>
            <a:ext cx="8686800" cy="5078313"/>
          </a:xfrm>
          <a:prstGeom prst="rect">
            <a:avLst/>
          </a:prstGeom>
          <a:solidFill>
            <a:srgbClr val="FFFFD5"/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7030A0"/>
                </a:solidFill>
              </a:rPr>
              <a:t>class</a:t>
            </a:r>
            <a:r>
              <a:rPr lang="en-US" b="1" dirty="0" smtClean="0"/>
              <a:t> A { </a:t>
            </a:r>
          </a:p>
          <a:p>
            <a:r>
              <a:rPr lang="en-US" b="1" dirty="0" smtClean="0"/>
              <a:t>    </a:t>
            </a:r>
            <a:r>
              <a:rPr lang="en-US" b="1" dirty="0" err="1" smtClean="0">
                <a:solidFill>
                  <a:srgbClr val="7030A0"/>
                </a:solidFill>
              </a:rPr>
              <a:t>int</a:t>
            </a:r>
            <a:r>
              <a:rPr lang="en-US" b="1" dirty="0" smtClean="0"/>
              <a:t> </a:t>
            </a:r>
            <a:r>
              <a:rPr lang="en-US" b="1" dirty="0" err="1" smtClean="0">
                <a:solidFill>
                  <a:srgbClr val="0000FF"/>
                </a:solidFill>
              </a:rPr>
              <a:t>i</a:t>
            </a:r>
            <a:r>
              <a:rPr lang="en-US" b="1" dirty="0" smtClean="0"/>
              <a:t> = 1; </a:t>
            </a:r>
          </a:p>
          <a:p>
            <a:r>
              <a:rPr lang="en-US" b="1" dirty="0" smtClean="0"/>
              <a:t>    </a:t>
            </a:r>
            <a:r>
              <a:rPr lang="en-US" b="1" dirty="0" err="1" smtClean="0">
                <a:solidFill>
                  <a:srgbClr val="7030A0"/>
                </a:solidFill>
              </a:rPr>
              <a:t>int</a:t>
            </a:r>
            <a:r>
              <a:rPr lang="en-US" b="1" dirty="0" smtClean="0"/>
              <a:t> f() { </a:t>
            </a:r>
            <a:r>
              <a:rPr lang="en-US" b="1" dirty="0" smtClean="0">
                <a:solidFill>
                  <a:srgbClr val="7030A0"/>
                </a:solidFill>
              </a:rPr>
              <a:t>return</a:t>
            </a:r>
            <a:r>
              <a:rPr lang="en-US" b="1" dirty="0" smtClean="0"/>
              <a:t> </a:t>
            </a:r>
            <a:r>
              <a:rPr lang="en-US" b="1" dirty="0" err="1" smtClean="0">
                <a:solidFill>
                  <a:srgbClr val="0000FF"/>
                </a:solidFill>
              </a:rPr>
              <a:t>i</a:t>
            </a:r>
            <a:r>
              <a:rPr lang="en-US" b="1" dirty="0" smtClean="0"/>
              <a:t>; } </a:t>
            </a:r>
          </a:p>
          <a:p>
            <a:r>
              <a:rPr lang="en-US" b="1" dirty="0" smtClean="0"/>
              <a:t>} </a:t>
            </a:r>
          </a:p>
          <a:p>
            <a:r>
              <a:rPr lang="en-US" b="1" dirty="0" smtClean="0">
                <a:solidFill>
                  <a:srgbClr val="7030A0"/>
                </a:solidFill>
              </a:rPr>
              <a:t>class</a:t>
            </a:r>
            <a:r>
              <a:rPr lang="en-US" b="1" dirty="0" smtClean="0"/>
              <a:t> B </a:t>
            </a:r>
            <a:r>
              <a:rPr lang="en-US" b="1" dirty="0" smtClean="0">
                <a:solidFill>
                  <a:srgbClr val="7030A0"/>
                </a:solidFill>
              </a:rPr>
              <a:t>extends</a:t>
            </a:r>
            <a:r>
              <a:rPr lang="en-US" b="1" dirty="0" smtClean="0"/>
              <a:t> A { </a:t>
            </a:r>
          </a:p>
          <a:p>
            <a:r>
              <a:rPr lang="en-US" b="1" dirty="0" smtClean="0"/>
              <a:t>    </a:t>
            </a:r>
            <a:r>
              <a:rPr lang="en-US" b="1" dirty="0" err="1" smtClean="0">
                <a:solidFill>
                  <a:srgbClr val="7030A0"/>
                </a:solidFill>
              </a:rPr>
              <a:t>int</a:t>
            </a:r>
            <a:r>
              <a:rPr lang="en-US" b="1" dirty="0" smtClean="0"/>
              <a:t> </a:t>
            </a:r>
            <a:r>
              <a:rPr lang="en-US" b="1" dirty="0" err="1" smtClean="0">
                <a:solidFill>
                  <a:srgbClr val="0000FF"/>
                </a:solidFill>
              </a:rPr>
              <a:t>i</a:t>
            </a:r>
            <a:r>
              <a:rPr lang="en-US" b="1" dirty="0" smtClean="0"/>
              <a:t> = 2;                                                      // Shadows variable </a:t>
            </a:r>
            <a:r>
              <a:rPr lang="en-US" b="1" dirty="0" err="1" smtClean="0"/>
              <a:t>i</a:t>
            </a:r>
            <a:r>
              <a:rPr lang="en-US" b="1" dirty="0" smtClean="0"/>
              <a:t> in class A. </a:t>
            </a:r>
          </a:p>
          <a:p>
            <a:r>
              <a:rPr lang="en-US" b="1" dirty="0" smtClean="0"/>
              <a:t>    </a:t>
            </a:r>
            <a:r>
              <a:rPr lang="en-US" b="1" dirty="0" err="1" smtClean="0">
                <a:solidFill>
                  <a:srgbClr val="7030A0"/>
                </a:solidFill>
              </a:rPr>
              <a:t>int</a:t>
            </a:r>
            <a:r>
              <a:rPr lang="en-US" b="1" dirty="0" smtClean="0"/>
              <a:t> f() { </a:t>
            </a:r>
            <a:r>
              <a:rPr lang="en-US" b="1" dirty="0" smtClean="0">
                <a:solidFill>
                  <a:srgbClr val="7030A0"/>
                </a:solidFill>
              </a:rPr>
              <a:t>return</a:t>
            </a:r>
            <a:r>
              <a:rPr lang="en-US" b="1" dirty="0" smtClean="0"/>
              <a:t> -</a:t>
            </a:r>
            <a:r>
              <a:rPr lang="en-US" b="1" dirty="0" err="1" smtClean="0">
                <a:solidFill>
                  <a:srgbClr val="0000FF"/>
                </a:solidFill>
              </a:rPr>
              <a:t>i</a:t>
            </a:r>
            <a:r>
              <a:rPr lang="en-US" b="1" dirty="0" smtClean="0"/>
              <a:t>; }                                      // Overrides method f in class A. </a:t>
            </a:r>
          </a:p>
          <a:p>
            <a:r>
              <a:rPr lang="en-US" b="1" dirty="0" smtClean="0"/>
              <a:t>} </a:t>
            </a:r>
          </a:p>
          <a:p>
            <a:r>
              <a:rPr lang="en-US" b="1" dirty="0" smtClean="0">
                <a:solidFill>
                  <a:srgbClr val="7030A0"/>
                </a:solidFill>
              </a:rPr>
              <a:t>public class</a:t>
            </a:r>
            <a:r>
              <a:rPr lang="en-US" b="1" dirty="0" smtClean="0"/>
              <a:t> </a:t>
            </a:r>
            <a:r>
              <a:rPr lang="en-US" b="1" dirty="0" err="1" smtClean="0"/>
              <a:t>override_test</a:t>
            </a:r>
            <a:r>
              <a:rPr lang="en-US" b="1" dirty="0" smtClean="0"/>
              <a:t> { </a:t>
            </a:r>
          </a:p>
          <a:p>
            <a:r>
              <a:rPr lang="en-US" b="1" dirty="0" smtClean="0"/>
              <a:t>    </a:t>
            </a:r>
            <a:r>
              <a:rPr lang="en-US" b="1" dirty="0" smtClean="0">
                <a:solidFill>
                  <a:srgbClr val="7030A0"/>
                </a:solidFill>
              </a:rPr>
              <a:t>public static void </a:t>
            </a:r>
            <a:r>
              <a:rPr lang="en-US" b="1" dirty="0" smtClean="0"/>
              <a:t>main(</a:t>
            </a:r>
            <a:r>
              <a:rPr lang="en-US" b="1" dirty="0" smtClean="0">
                <a:solidFill>
                  <a:srgbClr val="7030A0"/>
                </a:solidFill>
              </a:rPr>
              <a:t>String</a:t>
            </a:r>
            <a:r>
              <a:rPr lang="en-US" b="1" dirty="0" smtClean="0"/>
              <a:t> </a:t>
            </a:r>
            <a:r>
              <a:rPr lang="en-US" b="1" dirty="0" err="1" smtClean="0">
                <a:solidFill>
                  <a:srgbClr val="0000FF"/>
                </a:solidFill>
              </a:rPr>
              <a:t>args</a:t>
            </a:r>
            <a:r>
              <a:rPr lang="en-US" b="1" dirty="0" smtClean="0"/>
              <a:t>[]) { </a:t>
            </a:r>
          </a:p>
          <a:p>
            <a:r>
              <a:rPr lang="en-US" b="1" dirty="0" smtClean="0"/>
              <a:t>         B </a:t>
            </a:r>
            <a:r>
              <a:rPr lang="en-US" b="1" dirty="0" err="1" smtClean="0">
                <a:solidFill>
                  <a:srgbClr val="0000FF"/>
                </a:solidFill>
              </a:rPr>
              <a:t>b</a:t>
            </a:r>
            <a:r>
              <a:rPr lang="en-US" b="1" dirty="0" smtClean="0"/>
              <a:t> = </a:t>
            </a:r>
            <a:r>
              <a:rPr lang="en-US" b="1" dirty="0" smtClean="0">
                <a:solidFill>
                  <a:srgbClr val="7030A0"/>
                </a:solidFill>
              </a:rPr>
              <a:t>new</a:t>
            </a:r>
            <a:r>
              <a:rPr lang="en-US" b="1" dirty="0" smtClean="0"/>
              <a:t> B();</a:t>
            </a:r>
          </a:p>
          <a:p>
            <a:r>
              <a:rPr lang="en-US" b="1" dirty="0" smtClean="0"/>
              <a:t>         </a:t>
            </a:r>
            <a:r>
              <a:rPr lang="en-US" b="1" dirty="0" err="1" smtClean="0"/>
              <a:t>System.</a:t>
            </a:r>
            <a:r>
              <a:rPr lang="en-US" b="1" dirty="0" err="1" smtClean="0">
                <a:solidFill>
                  <a:srgbClr val="0000FF"/>
                </a:solidFill>
              </a:rPr>
              <a:t>out</a:t>
            </a:r>
            <a:r>
              <a:rPr lang="en-US" b="1" dirty="0" err="1" smtClean="0"/>
              <a:t>.println</a:t>
            </a:r>
            <a:r>
              <a:rPr lang="en-US" b="1" dirty="0" smtClean="0"/>
              <a:t>(</a:t>
            </a:r>
            <a:r>
              <a:rPr lang="en-US" b="1" dirty="0" err="1" smtClean="0">
                <a:solidFill>
                  <a:srgbClr val="0000FF"/>
                </a:solidFill>
              </a:rPr>
              <a:t>b.i</a:t>
            </a:r>
            <a:r>
              <a:rPr lang="en-US" b="1" dirty="0" smtClean="0"/>
              <a:t>);                       // Refers to </a:t>
            </a:r>
            <a:r>
              <a:rPr lang="en-US" b="1" dirty="0" err="1" smtClean="0"/>
              <a:t>B.i</a:t>
            </a:r>
            <a:r>
              <a:rPr lang="en-US" b="1" dirty="0" smtClean="0"/>
              <a:t>; prints 2. </a:t>
            </a:r>
          </a:p>
          <a:p>
            <a:r>
              <a:rPr lang="en-US" b="1" dirty="0"/>
              <a:t> </a:t>
            </a:r>
            <a:r>
              <a:rPr lang="en-US" b="1" dirty="0" smtClean="0"/>
              <a:t>        </a:t>
            </a:r>
            <a:r>
              <a:rPr lang="en-US" b="1" dirty="0" err="1" smtClean="0"/>
              <a:t>System.</a:t>
            </a:r>
            <a:r>
              <a:rPr lang="en-US" b="1" dirty="0" err="1" smtClean="0">
                <a:solidFill>
                  <a:srgbClr val="0000FF"/>
                </a:solidFill>
              </a:rPr>
              <a:t>out</a:t>
            </a:r>
            <a:r>
              <a:rPr lang="en-US" b="1" dirty="0" err="1" smtClean="0"/>
              <a:t>.println</a:t>
            </a:r>
            <a:r>
              <a:rPr lang="en-US" b="1" dirty="0" smtClean="0"/>
              <a:t>(</a:t>
            </a:r>
            <a:r>
              <a:rPr lang="en-US" b="1" dirty="0" err="1" smtClean="0">
                <a:solidFill>
                  <a:srgbClr val="0000FF"/>
                </a:solidFill>
              </a:rPr>
              <a:t>b</a:t>
            </a:r>
            <a:r>
              <a:rPr lang="en-US" b="1" dirty="0" err="1" smtClean="0"/>
              <a:t>.f</a:t>
            </a:r>
            <a:r>
              <a:rPr lang="en-US" b="1" dirty="0" smtClean="0"/>
              <a:t>());                     // Refers to </a:t>
            </a:r>
            <a:r>
              <a:rPr lang="en-US" b="1" dirty="0" err="1" smtClean="0"/>
              <a:t>B.f</a:t>
            </a:r>
            <a:r>
              <a:rPr lang="en-US" b="1" dirty="0" smtClean="0"/>
              <a:t>(); prints -2. </a:t>
            </a:r>
          </a:p>
          <a:p>
            <a:r>
              <a:rPr lang="en-US" b="1" dirty="0"/>
              <a:t> </a:t>
            </a:r>
            <a:r>
              <a:rPr lang="en-US" b="1" dirty="0" smtClean="0"/>
              <a:t>        A </a:t>
            </a:r>
            <a:r>
              <a:rPr lang="en-US" b="1" dirty="0" err="1" smtClean="0">
                <a:solidFill>
                  <a:srgbClr val="0000FF"/>
                </a:solidFill>
              </a:rPr>
              <a:t>a</a:t>
            </a:r>
            <a:r>
              <a:rPr lang="en-US" b="1" dirty="0" smtClean="0"/>
              <a:t> = (A) </a:t>
            </a:r>
            <a:r>
              <a:rPr lang="en-US" b="1" dirty="0" smtClean="0">
                <a:solidFill>
                  <a:srgbClr val="0000FF"/>
                </a:solidFill>
              </a:rPr>
              <a:t>b</a:t>
            </a:r>
            <a:r>
              <a:rPr lang="en-US" b="1" dirty="0" smtClean="0"/>
              <a:t>;                                            // Cast b to an instance of class A. </a:t>
            </a:r>
          </a:p>
          <a:p>
            <a:r>
              <a:rPr lang="en-US" b="1" dirty="0"/>
              <a:t> </a:t>
            </a:r>
            <a:r>
              <a:rPr lang="en-US" b="1" dirty="0" smtClean="0"/>
              <a:t>        </a:t>
            </a:r>
            <a:r>
              <a:rPr lang="en-US" b="1" dirty="0" err="1" smtClean="0"/>
              <a:t>System.out.println</a:t>
            </a:r>
            <a:r>
              <a:rPr lang="en-US" b="1" dirty="0" smtClean="0"/>
              <a:t>(</a:t>
            </a:r>
            <a:r>
              <a:rPr lang="en-US" b="1" dirty="0" err="1" smtClean="0">
                <a:solidFill>
                  <a:srgbClr val="0000FF"/>
                </a:solidFill>
              </a:rPr>
              <a:t>a.i</a:t>
            </a:r>
            <a:r>
              <a:rPr lang="en-US" b="1" dirty="0" smtClean="0"/>
              <a:t>);                        // Now refers to </a:t>
            </a:r>
            <a:r>
              <a:rPr lang="en-US" b="1" dirty="0" err="1" smtClean="0"/>
              <a:t>A.i</a:t>
            </a:r>
            <a:r>
              <a:rPr lang="en-US" b="1" dirty="0" smtClean="0"/>
              <a:t>; prints 1; </a:t>
            </a:r>
          </a:p>
          <a:p>
            <a:r>
              <a:rPr lang="en-US" b="1" dirty="0"/>
              <a:t> </a:t>
            </a:r>
            <a:r>
              <a:rPr lang="en-US" b="1" dirty="0" smtClean="0"/>
              <a:t>        </a:t>
            </a:r>
            <a:r>
              <a:rPr lang="en-US" b="1" dirty="0" err="1" smtClean="0">
                <a:solidFill>
                  <a:srgbClr val="FF0000"/>
                </a:solidFill>
              </a:rPr>
              <a:t>System.out.println</a:t>
            </a:r>
            <a:r>
              <a:rPr lang="en-US" b="1" dirty="0" smtClean="0">
                <a:solidFill>
                  <a:srgbClr val="FF0000"/>
                </a:solidFill>
              </a:rPr>
              <a:t>(</a:t>
            </a:r>
            <a:r>
              <a:rPr lang="en-US" b="1" dirty="0" err="1" smtClean="0">
                <a:solidFill>
                  <a:srgbClr val="FF0000"/>
                </a:solidFill>
              </a:rPr>
              <a:t>a.f</a:t>
            </a:r>
            <a:r>
              <a:rPr lang="en-US" b="1" dirty="0" smtClean="0">
                <a:solidFill>
                  <a:srgbClr val="FF0000"/>
                </a:solidFill>
              </a:rPr>
              <a:t>());                     // Still refers to </a:t>
            </a:r>
            <a:r>
              <a:rPr lang="en-US" b="1" dirty="0" err="1" smtClean="0">
                <a:solidFill>
                  <a:srgbClr val="FF0000"/>
                </a:solidFill>
              </a:rPr>
              <a:t>B.f</a:t>
            </a:r>
            <a:r>
              <a:rPr lang="en-US" b="1" dirty="0" smtClean="0">
                <a:solidFill>
                  <a:srgbClr val="FF0000"/>
                </a:solidFill>
              </a:rPr>
              <a:t>(); prints -2; </a:t>
            </a:r>
          </a:p>
          <a:p>
            <a:r>
              <a:rPr lang="en-US" b="1" dirty="0"/>
              <a:t> </a:t>
            </a:r>
            <a:r>
              <a:rPr lang="en-US" b="1" dirty="0" smtClean="0"/>
              <a:t>   } </a:t>
            </a:r>
          </a:p>
          <a:p>
            <a:r>
              <a:rPr lang="en-US" b="1" dirty="0" smtClean="0"/>
              <a:t>}</a:t>
            </a:r>
            <a:endParaRPr lang="en-US" b="1" dirty="0"/>
          </a:p>
        </p:txBody>
      </p:sp>
      <p:cxnSp>
        <p:nvCxnSpPr>
          <p:cNvPr id="6" name="Straight Arrow Connector 5"/>
          <p:cNvCxnSpPr/>
          <p:nvPr/>
        </p:nvCxnSpPr>
        <p:spPr>
          <a:xfrm rot="10800000" flipV="1">
            <a:off x="3352800" y="4419600"/>
            <a:ext cx="2362200" cy="1295400"/>
          </a:xfrm>
          <a:prstGeom prst="straightConnector1">
            <a:avLst/>
          </a:prstGeom>
          <a:ln w="5715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5638800" y="3810000"/>
            <a:ext cx="2971800" cy="646331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The “runtime” type of “a” is “B”!</a:t>
            </a:r>
            <a:endParaRPr lang="fr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 a nasty example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04800" y="1600200"/>
            <a:ext cx="8686800" cy="5078313"/>
          </a:xfrm>
          <a:prstGeom prst="rect">
            <a:avLst/>
          </a:prstGeom>
          <a:solidFill>
            <a:srgbClr val="FFFFD5"/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7030A0"/>
                </a:solidFill>
              </a:rPr>
              <a:t>class</a:t>
            </a:r>
            <a:r>
              <a:rPr lang="en-US" b="1" dirty="0" smtClean="0"/>
              <a:t> A { </a:t>
            </a:r>
          </a:p>
          <a:p>
            <a:r>
              <a:rPr lang="en-US" b="1" dirty="0" smtClean="0"/>
              <a:t>    </a:t>
            </a:r>
            <a:r>
              <a:rPr lang="en-US" b="1" dirty="0" err="1" smtClean="0">
                <a:solidFill>
                  <a:srgbClr val="7030A0"/>
                </a:solidFill>
              </a:rPr>
              <a:t>int</a:t>
            </a:r>
            <a:r>
              <a:rPr lang="en-US" b="1" dirty="0" smtClean="0"/>
              <a:t> </a:t>
            </a:r>
            <a:r>
              <a:rPr lang="en-US" b="1" dirty="0" err="1" smtClean="0">
                <a:solidFill>
                  <a:srgbClr val="0000FF"/>
                </a:solidFill>
              </a:rPr>
              <a:t>i</a:t>
            </a:r>
            <a:r>
              <a:rPr lang="en-US" b="1" dirty="0" smtClean="0"/>
              <a:t> = 1; </a:t>
            </a:r>
          </a:p>
          <a:p>
            <a:r>
              <a:rPr lang="en-US" b="1" dirty="0" smtClean="0"/>
              <a:t>    </a:t>
            </a:r>
            <a:r>
              <a:rPr lang="en-US" b="1" dirty="0" err="1" smtClean="0">
                <a:solidFill>
                  <a:srgbClr val="7030A0"/>
                </a:solidFill>
              </a:rPr>
              <a:t>int</a:t>
            </a:r>
            <a:r>
              <a:rPr lang="en-US" b="1" dirty="0" smtClean="0"/>
              <a:t> f() { </a:t>
            </a:r>
            <a:r>
              <a:rPr lang="en-US" b="1" dirty="0" smtClean="0">
                <a:solidFill>
                  <a:srgbClr val="7030A0"/>
                </a:solidFill>
              </a:rPr>
              <a:t>return</a:t>
            </a:r>
            <a:r>
              <a:rPr lang="en-US" b="1" dirty="0" smtClean="0"/>
              <a:t> </a:t>
            </a:r>
            <a:r>
              <a:rPr lang="en-US" b="1" dirty="0" err="1" smtClean="0">
                <a:solidFill>
                  <a:srgbClr val="0000FF"/>
                </a:solidFill>
              </a:rPr>
              <a:t>i</a:t>
            </a:r>
            <a:r>
              <a:rPr lang="en-US" b="1" dirty="0" smtClean="0"/>
              <a:t>; } </a:t>
            </a:r>
          </a:p>
          <a:p>
            <a:r>
              <a:rPr lang="en-US" b="1" dirty="0" smtClean="0"/>
              <a:t>} </a:t>
            </a:r>
          </a:p>
          <a:p>
            <a:r>
              <a:rPr lang="en-US" b="1" dirty="0" smtClean="0">
                <a:solidFill>
                  <a:srgbClr val="7030A0"/>
                </a:solidFill>
              </a:rPr>
              <a:t>class</a:t>
            </a:r>
            <a:r>
              <a:rPr lang="en-US" b="1" dirty="0" smtClean="0"/>
              <a:t> B </a:t>
            </a:r>
            <a:r>
              <a:rPr lang="en-US" b="1" dirty="0" smtClean="0">
                <a:solidFill>
                  <a:srgbClr val="7030A0"/>
                </a:solidFill>
              </a:rPr>
              <a:t>extends</a:t>
            </a:r>
            <a:r>
              <a:rPr lang="en-US" b="1" dirty="0" smtClean="0"/>
              <a:t> A { </a:t>
            </a:r>
          </a:p>
          <a:p>
            <a:r>
              <a:rPr lang="en-US" b="1" dirty="0" smtClean="0"/>
              <a:t>    </a:t>
            </a:r>
            <a:r>
              <a:rPr lang="en-US" b="1" dirty="0" err="1" smtClean="0">
                <a:solidFill>
                  <a:srgbClr val="7030A0"/>
                </a:solidFill>
              </a:rPr>
              <a:t>int</a:t>
            </a:r>
            <a:r>
              <a:rPr lang="en-US" b="1" dirty="0" smtClean="0"/>
              <a:t> </a:t>
            </a:r>
            <a:r>
              <a:rPr lang="en-US" b="1" dirty="0" err="1" smtClean="0">
                <a:solidFill>
                  <a:srgbClr val="0000FF"/>
                </a:solidFill>
              </a:rPr>
              <a:t>i</a:t>
            </a:r>
            <a:r>
              <a:rPr lang="en-US" b="1" dirty="0" smtClean="0"/>
              <a:t> = 2;                                                      // Shadows variable </a:t>
            </a:r>
            <a:r>
              <a:rPr lang="en-US" b="1" dirty="0" err="1" smtClean="0"/>
              <a:t>i</a:t>
            </a:r>
            <a:r>
              <a:rPr lang="en-US" b="1" dirty="0" smtClean="0"/>
              <a:t> in class A. </a:t>
            </a:r>
          </a:p>
          <a:p>
            <a:r>
              <a:rPr lang="en-US" b="1" dirty="0" smtClean="0"/>
              <a:t>    </a:t>
            </a:r>
            <a:r>
              <a:rPr lang="en-US" b="1" dirty="0" err="1" smtClean="0">
                <a:solidFill>
                  <a:srgbClr val="7030A0"/>
                </a:solidFill>
              </a:rPr>
              <a:t>int</a:t>
            </a:r>
            <a:r>
              <a:rPr lang="en-US" b="1" dirty="0" smtClean="0"/>
              <a:t> f() { </a:t>
            </a:r>
            <a:r>
              <a:rPr lang="en-US" b="1" dirty="0" smtClean="0">
                <a:solidFill>
                  <a:srgbClr val="7030A0"/>
                </a:solidFill>
              </a:rPr>
              <a:t>return</a:t>
            </a:r>
            <a:r>
              <a:rPr lang="en-US" b="1" dirty="0" smtClean="0"/>
              <a:t> -</a:t>
            </a:r>
            <a:r>
              <a:rPr lang="en-US" b="1" dirty="0" err="1" smtClean="0">
                <a:solidFill>
                  <a:srgbClr val="0000FF"/>
                </a:solidFill>
              </a:rPr>
              <a:t>i</a:t>
            </a:r>
            <a:r>
              <a:rPr lang="en-US" b="1" dirty="0" smtClean="0"/>
              <a:t>; }                                      // Overrides method f in class A. </a:t>
            </a:r>
          </a:p>
          <a:p>
            <a:r>
              <a:rPr lang="en-US" b="1" dirty="0" smtClean="0"/>
              <a:t>} </a:t>
            </a:r>
          </a:p>
          <a:p>
            <a:r>
              <a:rPr lang="en-US" b="1" dirty="0" smtClean="0">
                <a:solidFill>
                  <a:srgbClr val="7030A0"/>
                </a:solidFill>
              </a:rPr>
              <a:t>public class</a:t>
            </a:r>
            <a:r>
              <a:rPr lang="en-US" b="1" dirty="0" smtClean="0"/>
              <a:t> </a:t>
            </a:r>
            <a:r>
              <a:rPr lang="en-US" b="1" dirty="0" err="1" smtClean="0"/>
              <a:t>override_test</a:t>
            </a:r>
            <a:r>
              <a:rPr lang="en-US" b="1" dirty="0" smtClean="0"/>
              <a:t> { </a:t>
            </a:r>
          </a:p>
          <a:p>
            <a:r>
              <a:rPr lang="en-US" b="1" dirty="0" smtClean="0"/>
              <a:t>    </a:t>
            </a:r>
            <a:r>
              <a:rPr lang="en-US" b="1" dirty="0" smtClean="0">
                <a:solidFill>
                  <a:srgbClr val="7030A0"/>
                </a:solidFill>
              </a:rPr>
              <a:t>public static void </a:t>
            </a:r>
            <a:r>
              <a:rPr lang="en-US" b="1" dirty="0" smtClean="0"/>
              <a:t>main(</a:t>
            </a:r>
            <a:r>
              <a:rPr lang="en-US" b="1" dirty="0" smtClean="0">
                <a:solidFill>
                  <a:srgbClr val="7030A0"/>
                </a:solidFill>
              </a:rPr>
              <a:t>String</a:t>
            </a:r>
            <a:r>
              <a:rPr lang="en-US" b="1" dirty="0" smtClean="0"/>
              <a:t> </a:t>
            </a:r>
            <a:r>
              <a:rPr lang="en-US" b="1" dirty="0" err="1" smtClean="0">
                <a:solidFill>
                  <a:srgbClr val="0000FF"/>
                </a:solidFill>
              </a:rPr>
              <a:t>args</a:t>
            </a:r>
            <a:r>
              <a:rPr lang="en-US" b="1" dirty="0" smtClean="0"/>
              <a:t>[]) { </a:t>
            </a:r>
          </a:p>
          <a:p>
            <a:r>
              <a:rPr lang="en-US" b="1" dirty="0" smtClean="0"/>
              <a:t>         B </a:t>
            </a:r>
            <a:r>
              <a:rPr lang="en-US" b="1" dirty="0" err="1" smtClean="0">
                <a:solidFill>
                  <a:srgbClr val="0000FF"/>
                </a:solidFill>
              </a:rPr>
              <a:t>b</a:t>
            </a:r>
            <a:r>
              <a:rPr lang="en-US" b="1" dirty="0" smtClean="0"/>
              <a:t> = </a:t>
            </a:r>
            <a:r>
              <a:rPr lang="en-US" b="1" dirty="0" smtClean="0">
                <a:solidFill>
                  <a:srgbClr val="7030A0"/>
                </a:solidFill>
              </a:rPr>
              <a:t>new</a:t>
            </a:r>
            <a:r>
              <a:rPr lang="en-US" b="1" dirty="0" smtClean="0"/>
              <a:t> B();</a:t>
            </a:r>
          </a:p>
          <a:p>
            <a:r>
              <a:rPr lang="en-US" b="1" dirty="0" smtClean="0"/>
              <a:t>         </a:t>
            </a:r>
            <a:r>
              <a:rPr lang="en-US" b="1" dirty="0" err="1" smtClean="0"/>
              <a:t>System.</a:t>
            </a:r>
            <a:r>
              <a:rPr lang="en-US" b="1" dirty="0" err="1" smtClean="0">
                <a:solidFill>
                  <a:srgbClr val="0000FF"/>
                </a:solidFill>
              </a:rPr>
              <a:t>out</a:t>
            </a:r>
            <a:r>
              <a:rPr lang="en-US" b="1" dirty="0" err="1" smtClean="0"/>
              <a:t>.println</a:t>
            </a:r>
            <a:r>
              <a:rPr lang="en-US" b="1" dirty="0" smtClean="0"/>
              <a:t>(</a:t>
            </a:r>
            <a:r>
              <a:rPr lang="en-US" b="1" dirty="0" err="1" smtClean="0">
                <a:solidFill>
                  <a:srgbClr val="0000FF"/>
                </a:solidFill>
              </a:rPr>
              <a:t>b.i</a:t>
            </a:r>
            <a:r>
              <a:rPr lang="en-US" b="1" dirty="0" smtClean="0"/>
              <a:t>);                       // Refers to </a:t>
            </a:r>
            <a:r>
              <a:rPr lang="en-US" b="1" dirty="0" err="1" smtClean="0"/>
              <a:t>B.i</a:t>
            </a:r>
            <a:r>
              <a:rPr lang="en-US" b="1" dirty="0" smtClean="0"/>
              <a:t>; prints 2. </a:t>
            </a:r>
          </a:p>
          <a:p>
            <a:r>
              <a:rPr lang="en-US" b="1" dirty="0"/>
              <a:t> </a:t>
            </a:r>
            <a:r>
              <a:rPr lang="en-US" b="1" dirty="0" smtClean="0"/>
              <a:t>        </a:t>
            </a:r>
            <a:r>
              <a:rPr lang="en-US" b="1" dirty="0" err="1" smtClean="0"/>
              <a:t>System.</a:t>
            </a:r>
            <a:r>
              <a:rPr lang="en-US" b="1" dirty="0" err="1" smtClean="0">
                <a:solidFill>
                  <a:srgbClr val="0000FF"/>
                </a:solidFill>
              </a:rPr>
              <a:t>out</a:t>
            </a:r>
            <a:r>
              <a:rPr lang="en-US" b="1" dirty="0" err="1" smtClean="0"/>
              <a:t>.println</a:t>
            </a:r>
            <a:r>
              <a:rPr lang="en-US" b="1" dirty="0" smtClean="0"/>
              <a:t>(</a:t>
            </a:r>
            <a:r>
              <a:rPr lang="en-US" b="1" dirty="0" err="1" smtClean="0">
                <a:solidFill>
                  <a:srgbClr val="0000FF"/>
                </a:solidFill>
              </a:rPr>
              <a:t>b</a:t>
            </a:r>
            <a:r>
              <a:rPr lang="en-US" b="1" dirty="0" err="1" smtClean="0"/>
              <a:t>.f</a:t>
            </a:r>
            <a:r>
              <a:rPr lang="en-US" b="1" dirty="0" smtClean="0"/>
              <a:t>());                     // Refers to </a:t>
            </a:r>
            <a:r>
              <a:rPr lang="en-US" b="1" dirty="0" err="1" smtClean="0"/>
              <a:t>B.f</a:t>
            </a:r>
            <a:r>
              <a:rPr lang="en-US" b="1" dirty="0" smtClean="0"/>
              <a:t>(); prints -2. </a:t>
            </a:r>
          </a:p>
          <a:p>
            <a:r>
              <a:rPr lang="en-US" b="1" dirty="0"/>
              <a:t> </a:t>
            </a:r>
            <a:r>
              <a:rPr lang="en-US" b="1" dirty="0" smtClean="0"/>
              <a:t>        A </a:t>
            </a:r>
            <a:r>
              <a:rPr lang="en-US" b="1" dirty="0" err="1" smtClean="0">
                <a:solidFill>
                  <a:srgbClr val="0000FF"/>
                </a:solidFill>
              </a:rPr>
              <a:t>a</a:t>
            </a:r>
            <a:r>
              <a:rPr lang="en-US" b="1" dirty="0" smtClean="0"/>
              <a:t> = (A) </a:t>
            </a:r>
            <a:r>
              <a:rPr lang="en-US" b="1" dirty="0" smtClean="0">
                <a:solidFill>
                  <a:srgbClr val="0000FF"/>
                </a:solidFill>
              </a:rPr>
              <a:t>b</a:t>
            </a:r>
            <a:r>
              <a:rPr lang="en-US" b="1" dirty="0" smtClean="0"/>
              <a:t>;                                            // Cast b to an instance of class A. </a:t>
            </a:r>
          </a:p>
          <a:p>
            <a:r>
              <a:rPr lang="en-US" b="1" dirty="0"/>
              <a:t> </a:t>
            </a:r>
            <a:r>
              <a:rPr lang="en-US" b="1" dirty="0" smtClean="0"/>
              <a:t>        </a:t>
            </a:r>
            <a:r>
              <a:rPr lang="en-US" b="1" dirty="0" err="1" smtClean="0"/>
              <a:t>System.out.println</a:t>
            </a:r>
            <a:r>
              <a:rPr lang="en-US" b="1" dirty="0" smtClean="0"/>
              <a:t>(</a:t>
            </a:r>
            <a:r>
              <a:rPr lang="en-US" b="1" dirty="0" err="1" smtClean="0">
                <a:solidFill>
                  <a:srgbClr val="0000FF"/>
                </a:solidFill>
              </a:rPr>
              <a:t>a.i</a:t>
            </a:r>
            <a:r>
              <a:rPr lang="en-US" b="1" dirty="0" smtClean="0"/>
              <a:t>);                        // Now refers to </a:t>
            </a:r>
            <a:r>
              <a:rPr lang="en-US" b="1" dirty="0" err="1" smtClean="0"/>
              <a:t>A.i</a:t>
            </a:r>
            <a:r>
              <a:rPr lang="en-US" b="1" dirty="0" smtClean="0"/>
              <a:t>; prints 1; </a:t>
            </a:r>
          </a:p>
          <a:p>
            <a:r>
              <a:rPr lang="en-US" b="1" dirty="0"/>
              <a:t> </a:t>
            </a:r>
            <a:r>
              <a:rPr lang="en-US" b="1" dirty="0" smtClean="0"/>
              <a:t>        </a:t>
            </a:r>
            <a:r>
              <a:rPr lang="en-US" b="1" dirty="0" err="1" smtClean="0">
                <a:solidFill>
                  <a:srgbClr val="FF0000"/>
                </a:solidFill>
              </a:rPr>
              <a:t>System.out.println</a:t>
            </a:r>
            <a:r>
              <a:rPr lang="en-US" b="1" dirty="0" smtClean="0">
                <a:solidFill>
                  <a:srgbClr val="FF0000"/>
                </a:solidFill>
              </a:rPr>
              <a:t>(</a:t>
            </a:r>
            <a:r>
              <a:rPr lang="en-US" b="1" dirty="0" err="1" smtClean="0">
                <a:solidFill>
                  <a:srgbClr val="FF0000"/>
                </a:solidFill>
              </a:rPr>
              <a:t>a.f</a:t>
            </a:r>
            <a:r>
              <a:rPr lang="en-US" b="1" dirty="0" smtClean="0">
                <a:solidFill>
                  <a:srgbClr val="FF0000"/>
                </a:solidFill>
              </a:rPr>
              <a:t>());                     // Still refers to </a:t>
            </a:r>
            <a:r>
              <a:rPr lang="en-US" b="1" dirty="0" err="1" smtClean="0">
                <a:solidFill>
                  <a:srgbClr val="FF0000"/>
                </a:solidFill>
              </a:rPr>
              <a:t>B.f</a:t>
            </a:r>
            <a:r>
              <a:rPr lang="en-US" b="1" dirty="0" smtClean="0">
                <a:solidFill>
                  <a:srgbClr val="FF0000"/>
                </a:solidFill>
              </a:rPr>
              <a:t>(); prints -2; </a:t>
            </a:r>
          </a:p>
          <a:p>
            <a:r>
              <a:rPr lang="en-US" b="1" dirty="0"/>
              <a:t> </a:t>
            </a:r>
            <a:r>
              <a:rPr lang="en-US" b="1" dirty="0" smtClean="0"/>
              <a:t>   } </a:t>
            </a:r>
          </a:p>
          <a:p>
            <a:r>
              <a:rPr lang="en-US" b="1" dirty="0" smtClean="0"/>
              <a:t>}</a:t>
            </a:r>
            <a:endParaRPr lang="en-US" b="1" dirty="0"/>
          </a:p>
        </p:txBody>
      </p:sp>
      <p:cxnSp>
        <p:nvCxnSpPr>
          <p:cNvPr id="6" name="Straight Arrow Connector 5"/>
          <p:cNvCxnSpPr/>
          <p:nvPr/>
        </p:nvCxnSpPr>
        <p:spPr>
          <a:xfrm rot="10800000" flipV="1">
            <a:off x="3352800" y="4191000"/>
            <a:ext cx="2362200" cy="1295400"/>
          </a:xfrm>
          <a:prstGeom prst="straightConnector1">
            <a:avLst/>
          </a:prstGeom>
          <a:ln w="5715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5638800" y="3810000"/>
            <a:ext cx="3048000" cy="646331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The “declared” or “static” type of “a” is “A”!</a:t>
            </a:r>
            <a:endParaRPr lang="fr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 rIns="132080"/>
          <a:lstStyle/>
          <a:p>
            <a:r>
              <a:rPr lang="en-US" sz="4000" smtClean="0"/>
              <a:t>Interfaces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524CBB1A-951C-47FF-BE67-658FAB89F2BC}" type="slidenum">
              <a:rPr lang="en-US"/>
              <a:pPr>
                <a:defRPr/>
              </a:pPr>
              <a:t>15</a:t>
            </a:fld>
            <a:endParaRPr lang="en-US"/>
          </a:p>
        </p:txBody>
      </p:sp>
      <p:sp>
        <p:nvSpPr>
          <p:cNvPr id="10244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85800" y="2247900"/>
            <a:ext cx="7772400" cy="2908300"/>
          </a:xfrm>
        </p:spPr>
        <p:txBody>
          <a:bodyPr rIns="132080"/>
          <a:lstStyle/>
          <a:p>
            <a:pPr>
              <a:lnSpc>
                <a:spcPct val="90000"/>
              </a:lnSpc>
            </a:pPr>
            <a:r>
              <a:rPr lang="en-US" sz="2400" dirty="0" smtClean="0"/>
              <a:t>What is an </a:t>
            </a:r>
            <a:r>
              <a:rPr lang="en-US" sz="2400" dirty="0" smtClean="0">
                <a:solidFill>
                  <a:srgbClr val="FF0000"/>
                </a:solidFill>
              </a:rPr>
              <a:t>interface</a:t>
            </a:r>
            <a:r>
              <a:rPr lang="en-US" sz="2400" dirty="0" smtClean="0"/>
              <a:t>?  Informally, it is a specification of how an object interacts with the outside world</a:t>
            </a:r>
          </a:p>
          <a:p>
            <a:pPr>
              <a:lnSpc>
                <a:spcPct val="90000"/>
              </a:lnSpc>
            </a:pPr>
            <a:endParaRPr lang="en-US" sz="2400" dirty="0" smtClean="0"/>
          </a:p>
          <a:p>
            <a:pPr>
              <a:lnSpc>
                <a:spcPct val="90000"/>
              </a:lnSpc>
            </a:pPr>
            <a:r>
              <a:rPr lang="en-US" sz="2400" dirty="0" smtClean="0"/>
              <a:t>Java has a construct called </a:t>
            </a:r>
            <a:r>
              <a:rPr lang="en-US" sz="2400" b="1" dirty="0" smtClean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interface</a:t>
            </a:r>
            <a:r>
              <a:rPr lang="en-US" sz="2400" dirty="0" smtClean="0">
                <a:solidFill>
                  <a:srgbClr val="CC0000"/>
                </a:solidFill>
              </a:rPr>
              <a:t> </a:t>
            </a:r>
            <a:r>
              <a:rPr lang="en-US" sz="2400" dirty="0" smtClean="0"/>
              <a:t>which is used formally for this purpose</a:t>
            </a:r>
          </a:p>
          <a:p>
            <a:pPr marL="782638" lvl="1">
              <a:lnSpc>
                <a:spcPct val="90000"/>
              </a:lnSpc>
              <a:buClr>
                <a:srgbClr val="008000"/>
              </a:buClr>
            </a:pPr>
            <a:r>
              <a:rPr lang="en-US" sz="2000" dirty="0" smtClean="0">
                <a:solidFill>
                  <a:srgbClr val="008000"/>
                </a:solidFill>
              </a:rPr>
              <a:t>an interface describes how a class interacts with its clients</a:t>
            </a:r>
          </a:p>
          <a:p>
            <a:pPr marL="782638" lvl="1">
              <a:lnSpc>
                <a:spcPct val="90000"/>
              </a:lnSpc>
              <a:buClr>
                <a:srgbClr val="008000"/>
              </a:buClr>
            </a:pPr>
            <a:r>
              <a:rPr lang="en-US" sz="2000" dirty="0" smtClean="0">
                <a:solidFill>
                  <a:srgbClr val="008000"/>
                </a:solidFill>
              </a:rPr>
              <a:t>method names, argument/return types, fields</a:t>
            </a:r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255588"/>
            <a:ext cx="7772400" cy="1270000"/>
          </a:xfrm>
        </p:spPr>
        <p:txBody>
          <a:bodyPr rIns="132080"/>
          <a:lstStyle/>
          <a:p>
            <a:r>
              <a:rPr lang="en-US" sz="4000" smtClean="0"/>
              <a:t>Java </a:t>
            </a:r>
            <a:r>
              <a:rPr lang="en-US" sz="4000" b="1" smtClean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interface</a:t>
            </a:r>
            <a:endParaRPr lang="en-US" sz="4000" b="1" smtClean="0">
              <a:latin typeface="Courier New" pitchFamily="49" charset="0"/>
              <a:ea typeface="ヒラギノ角ゴ ProN W6" charset="0"/>
              <a:cs typeface="ヒラギノ角ゴ ProN W6" charset="0"/>
              <a:sym typeface="Courier New" pitchFamily="49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72EB6958-E324-488F-B51D-82DEDD90F554}" type="slidenum">
              <a:rPr lang="en-US"/>
              <a:pPr>
                <a:defRPr/>
              </a:pPr>
              <a:t>16</a:t>
            </a:fld>
            <a:endParaRPr lang="en-US"/>
          </a:p>
        </p:txBody>
      </p:sp>
      <p:sp>
        <p:nvSpPr>
          <p:cNvPr id="11268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5865813" y="1525588"/>
            <a:ext cx="3055937" cy="5332412"/>
          </a:xfrm>
        </p:spPr>
        <p:txBody>
          <a:bodyPr rIns="132080"/>
          <a:lstStyle/>
          <a:p>
            <a:pPr marL="271463" indent="-231775">
              <a:buClr>
                <a:srgbClr val="000000"/>
              </a:buClr>
            </a:pPr>
            <a:r>
              <a:rPr lang="en-US" sz="2400" smtClean="0"/>
              <a:t>name of interface: </a:t>
            </a:r>
            <a:r>
              <a:rPr lang="en-US" sz="2400" b="1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IPuzzle</a:t>
            </a:r>
            <a:endParaRPr lang="en-US" sz="2400" b="1" smtClean="0">
              <a:solidFill>
                <a:srgbClr val="008000"/>
              </a:solidFill>
              <a:latin typeface="Courier New" pitchFamily="49" charset="0"/>
              <a:ea typeface="ヒラギノ角ゴ ProN W6" charset="0"/>
              <a:cs typeface="ヒラギノ角ゴ ProN W6" charset="0"/>
              <a:sym typeface="Courier New" pitchFamily="49" charset="0"/>
            </a:endParaRPr>
          </a:p>
          <a:p>
            <a:pPr marL="271463" indent="-231775">
              <a:buClr>
                <a:srgbClr val="000000"/>
              </a:buClr>
            </a:pPr>
            <a:r>
              <a:rPr lang="en-US" sz="2400" smtClean="0"/>
              <a:t>a class </a:t>
            </a:r>
            <a:r>
              <a:rPr lang="en-US" sz="2400" smtClean="0">
                <a:solidFill>
                  <a:srgbClr val="CC0000"/>
                </a:solidFill>
              </a:rPr>
              <a:t>implements </a:t>
            </a:r>
            <a:r>
              <a:rPr lang="en-US" sz="2400" smtClean="0"/>
              <a:t>this interface by implementing </a:t>
            </a:r>
            <a:r>
              <a:rPr lang="en-US" sz="2400" smtClean="0">
                <a:solidFill>
                  <a:srgbClr val="CC0000"/>
                </a:solidFill>
              </a:rPr>
              <a:t>public instance methods</a:t>
            </a:r>
            <a:r>
              <a:rPr lang="en-US" sz="2400" smtClean="0"/>
              <a:t> as specified in the interface</a:t>
            </a:r>
          </a:p>
          <a:p>
            <a:pPr marL="271463" indent="-231775">
              <a:buClr>
                <a:srgbClr val="000000"/>
              </a:buClr>
            </a:pPr>
            <a:r>
              <a:rPr lang="en-US" sz="2400" smtClean="0"/>
              <a:t>the class may implement other methods</a:t>
            </a:r>
          </a:p>
        </p:txBody>
      </p:sp>
      <p:sp>
        <p:nvSpPr>
          <p:cNvPr id="11269" name="Rectangle 3"/>
          <p:cNvSpPr>
            <a:spLocks/>
          </p:cNvSpPr>
          <p:nvPr/>
        </p:nvSpPr>
        <p:spPr bwMode="auto">
          <a:xfrm>
            <a:off x="1122363" y="1633538"/>
            <a:ext cx="3746500" cy="1397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1800" b="1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interface</a:t>
            </a:r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 IPuzzle {</a:t>
            </a:r>
          </a:p>
          <a:p>
            <a:pPr marL="39688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   void scramble();</a:t>
            </a:r>
          </a:p>
          <a:p>
            <a:pPr marL="39688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   int tile(int r, int c);</a:t>
            </a:r>
          </a:p>
          <a:p>
            <a:pPr marL="39688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   boolean move(char d);</a:t>
            </a:r>
          </a:p>
          <a:p>
            <a:pPr marL="39688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}</a:t>
            </a:r>
          </a:p>
        </p:txBody>
      </p:sp>
      <p:sp>
        <p:nvSpPr>
          <p:cNvPr id="11270" name="Rectangle 4"/>
          <p:cNvSpPr>
            <a:spLocks/>
          </p:cNvSpPr>
          <p:nvPr/>
        </p:nvSpPr>
        <p:spPr bwMode="auto">
          <a:xfrm>
            <a:off x="328613" y="3602038"/>
            <a:ext cx="5334000" cy="1397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class IntPuzzle </a:t>
            </a:r>
            <a:r>
              <a:rPr lang="en-US" sz="1800" b="1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implements </a:t>
            </a:r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IPuzzle {</a:t>
            </a:r>
          </a:p>
          <a:p>
            <a:pPr marL="39688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  public void scramble() {...}</a:t>
            </a:r>
          </a:p>
          <a:p>
            <a:pPr marL="39688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  public int tile(int r, int c) {...}</a:t>
            </a:r>
          </a:p>
          <a:p>
            <a:pPr marL="39688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  public boolean move(char d) {...}</a:t>
            </a:r>
          </a:p>
          <a:p>
            <a:pPr marL="39688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}</a:t>
            </a:r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 rIns="132080"/>
          <a:lstStyle/>
          <a:p>
            <a:r>
              <a:rPr lang="en-US" sz="4000" smtClean="0"/>
              <a:t>Notes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936B7CF9-98F5-4824-B099-C79C55F87366}" type="slidenum">
              <a:rPr lang="en-US"/>
              <a:pPr>
                <a:defRPr/>
              </a:pPr>
              <a:t>17</a:t>
            </a:fld>
            <a:endParaRPr lang="en-US"/>
          </a:p>
        </p:txBody>
      </p:sp>
      <p:sp>
        <p:nvSpPr>
          <p:cNvPr id="12292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 rIns="132080"/>
          <a:lstStyle/>
          <a:p>
            <a:r>
              <a:rPr lang="en-US" sz="2400" smtClean="0"/>
              <a:t>An interface is not a class!</a:t>
            </a:r>
          </a:p>
          <a:p>
            <a:pPr marL="782638" lvl="1">
              <a:buClr>
                <a:srgbClr val="008000"/>
              </a:buClr>
            </a:pPr>
            <a:r>
              <a:rPr lang="en-US" sz="2400" smtClean="0">
                <a:solidFill>
                  <a:srgbClr val="008000"/>
                </a:solidFill>
              </a:rPr>
              <a:t>cannot be instantiated</a:t>
            </a:r>
          </a:p>
          <a:p>
            <a:pPr marL="782638" lvl="1">
              <a:buClr>
                <a:srgbClr val="008000"/>
              </a:buClr>
            </a:pPr>
            <a:r>
              <a:rPr lang="en-US" sz="2400" smtClean="0">
                <a:solidFill>
                  <a:srgbClr val="008000"/>
                </a:solidFill>
              </a:rPr>
              <a:t>incomplete specification</a:t>
            </a:r>
          </a:p>
          <a:p>
            <a:pPr marL="782638" lvl="1">
              <a:buClr>
                <a:srgbClr val="008000"/>
              </a:buClr>
            </a:pPr>
            <a:endParaRPr lang="en-US" sz="2400" smtClean="0">
              <a:solidFill>
                <a:srgbClr val="008000"/>
              </a:solidFill>
            </a:endParaRPr>
          </a:p>
          <a:p>
            <a:r>
              <a:rPr lang="en-US" sz="2400" smtClean="0"/>
              <a:t>class header must assert </a:t>
            </a:r>
            <a:r>
              <a:rPr lang="en-US" sz="2400" b="1" smtClean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implements I</a:t>
            </a:r>
            <a:r>
              <a:rPr lang="en-US" sz="2400" smtClean="0"/>
              <a:t> for Java to recognize that the class implements interface </a:t>
            </a:r>
            <a:r>
              <a:rPr lang="en-US" sz="2400" b="1" smtClean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I</a:t>
            </a:r>
            <a:endParaRPr lang="en-US" sz="2400" b="1" smtClean="0">
              <a:solidFill>
                <a:srgbClr val="CC0000"/>
              </a:solidFill>
              <a:latin typeface="Courier New" pitchFamily="49" charset="0"/>
              <a:ea typeface="ヒラギノ角ゴ ProN W6" charset="0"/>
              <a:cs typeface="ヒラギノ角ゴ ProN W6" charset="0"/>
              <a:sym typeface="Courier New" pitchFamily="49" charset="0"/>
            </a:endParaRPr>
          </a:p>
          <a:p>
            <a:endParaRPr lang="en-US" sz="2400" smtClean="0"/>
          </a:p>
          <a:p>
            <a:r>
              <a:rPr lang="en-US" sz="2400" smtClean="0"/>
              <a:t>A class may implement several interfaces:</a:t>
            </a:r>
          </a:p>
          <a:p>
            <a:pPr marL="782638" lvl="1">
              <a:buFont typeface="Arial" pitchFamily="34" charset="0"/>
              <a:buNone/>
            </a:pPr>
            <a:r>
              <a:rPr lang="en-US" sz="2400" b="1" smtClean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class X implements IPuzzle, IPod {...}</a:t>
            </a:r>
            <a:r>
              <a:rPr lang="en-US" sz="2400" b="1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 </a:t>
            </a:r>
            <a:endParaRPr lang="en-US" sz="2400" b="1" smtClean="0">
              <a:solidFill>
                <a:srgbClr val="008000"/>
              </a:solidFill>
              <a:latin typeface="Courier New" pitchFamily="49" charset="0"/>
              <a:ea typeface="ヒラギノ角ゴ ProN W6" charset="0"/>
              <a:cs typeface="ヒラギノ角ゴ ProN W6" charset="0"/>
              <a:sym typeface="Courier New" pitchFamily="49" charset="0"/>
            </a:endParaRPr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 rIns="132080"/>
          <a:lstStyle/>
          <a:p>
            <a:r>
              <a:rPr lang="en-US" sz="4000" smtClean="0"/>
              <a:t>Why an </a:t>
            </a:r>
            <a:r>
              <a:rPr lang="en-US" sz="4000" b="1" smtClean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interface</a:t>
            </a:r>
            <a:r>
              <a:rPr lang="en-US" sz="4000" smtClean="0"/>
              <a:t> construct?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CCAB04E3-8005-4420-85DD-B0E10D4F3B23}" type="slidenum">
              <a:rPr lang="en-US"/>
              <a:pPr>
                <a:defRPr/>
              </a:pPr>
              <a:t>18</a:t>
            </a:fld>
            <a:endParaRPr lang="en-US"/>
          </a:p>
        </p:txBody>
      </p:sp>
      <p:sp>
        <p:nvSpPr>
          <p:cNvPr id="13316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 rIns="132080"/>
          <a:lstStyle/>
          <a:p>
            <a:r>
              <a:rPr lang="en-US" sz="2800" smtClean="0"/>
              <a:t>good software engineering</a:t>
            </a:r>
          </a:p>
          <a:p>
            <a:pPr marL="782638" lvl="1">
              <a:buClr>
                <a:srgbClr val="008000"/>
              </a:buClr>
            </a:pPr>
            <a:r>
              <a:rPr lang="en-US" sz="2400" smtClean="0">
                <a:solidFill>
                  <a:srgbClr val="008000"/>
                </a:solidFill>
              </a:rPr>
              <a:t>specify and enforce boundaries between different parts of a team project</a:t>
            </a:r>
          </a:p>
          <a:p>
            <a:pPr>
              <a:lnSpc>
                <a:spcPct val="120000"/>
              </a:lnSpc>
            </a:pPr>
            <a:r>
              <a:rPr lang="en-US" sz="2800" smtClean="0"/>
              <a:t>can use interface as a </a:t>
            </a:r>
            <a:r>
              <a:rPr lang="en-US" sz="2800" smtClean="0">
                <a:solidFill>
                  <a:srgbClr val="CC0000"/>
                </a:solidFill>
              </a:rPr>
              <a:t>type</a:t>
            </a:r>
          </a:p>
          <a:p>
            <a:pPr marL="782638" lvl="1">
              <a:buClr>
                <a:srgbClr val="008000"/>
              </a:buClr>
            </a:pPr>
            <a:r>
              <a:rPr lang="en-US" sz="2400" smtClean="0">
                <a:solidFill>
                  <a:srgbClr val="008000"/>
                </a:solidFill>
              </a:rPr>
              <a:t>allows more generic code</a:t>
            </a:r>
          </a:p>
          <a:p>
            <a:pPr marL="782638" lvl="1">
              <a:buClr>
                <a:srgbClr val="008000"/>
              </a:buClr>
            </a:pPr>
            <a:r>
              <a:rPr lang="en-US" sz="2400" smtClean="0">
                <a:solidFill>
                  <a:srgbClr val="008000"/>
                </a:solidFill>
              </a:rPr>
              <a:t>reduces code duplication</a:t>
            </a:r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6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fr-BE" smtClean="0"/>
              <a:t>Why an interface construct?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5CBE0334-F434-4732-B697-954D176510AB}" type="slidenum">
              <a:rPr lang="en-US"/>
              <a:pPr>
                <a:defRPr/>
              </a:pPr>
              <a:t>19</a:t>
            </a:fld>
            <a:endParaRPr lang="en-US"/>
          </a:p>
        </p:txBody>
      </p:sp>
      <p:sp>
        <p:nvSpPr>
          <p:cNvPr id="14340" name="Rectangle 1"/>
          <p:cNvSpPr>
            <a:spLocks noGrp="1" noChangeArrowheads="1"/>
          </p:cNvSpPr>
          <p:nvPr>
            <p:ph sz="quarter" idx="1"/>
          </p:nvPr>
        </p:nvSpPr>
        <p:spPr>
          <a:xfrm>
            <a:off x="609600" y="2057400"/>
            <a:ext cx="8153400" cy="4495800"/>
          </a:xfrm>
        </p:spPr>
        <p:txBody>
          <a:bodyPr rIns="132080"/>
          <a:lstStyle/>
          <a:p>
            <a:r>
              <a:rPr lang="en-US" sz="2800" smtClean="0"/>
              <a:t>Lots of examples in Java</a:t>
            </a:r>
          </a:p>
        </p:txBody>
      </p:sp>
      <p:sp>
        <p:nvSpPr>
          <p:cNvPr id="14341" name="Rectangle 2"/>
          <p:cNvSpPr>
            <a:spLocks/>
          </p:cNvSpPr>
          <p:nvPr/>
        </p:nvSpPr>
        <p:spPr bwMode="auto">
          <a:xfrm>
            <a:off x="685800" y="458788"/>
            <a:ext cx="7772400" cy="1778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 anchor="ctr"/>
          <a:lstStyle/>
          <a:p>
            <a:pPr marL="39688" algn="ctr"/>
            <a:endParaRPr lang="fr-FR" sz="4000">
              <a:solidFill>
                <a:srgbClr val="CC0000"/>
              </a:solidFill>
              <a:cs typeface="Arial" pitchFamily="34" charset="0"/>
            </a:endParaRPr>
          </a:p>
        </p:txBody>
      </p:sp>
      <p:sp>
        <p:nvSpPr>
          <p:cNvPr id="14342" name="Rectangle 3"/>
          <p:cNvSpPr>
            <a:spLocks/>
          </p:cNvSpPr>
          <p:nvPr/>
        </p:nvSpPr>
        <p:spPr bwMode="auto">
          <a:xfrm>
            <a:off x="698500" y="3270250"/>
            <a:ext cx="7734300" cy="2184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/>
            <a:r>
              <a:rPr lang="en-US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Map&lt;String, Command&gt; h</a:t>
            </a:r>
          </a:p>
          <a:p>
            <a:pPr marL="39688"/>
            <a:r>
              <a:rPr lang="en-US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   = new HashMap&lt;String, Command&gt;();</a:t>
            </a:r>
          </a:p>
          <a:p>
            <a:pPr marL="39688"/>
            <a:endParaRPr lang="en-US" b="1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" pitchFamily="49" charset="0"/>
            </a:endParaRPr>
          </a:p>
          <a:p>
            <a:pPr marL="39688"/>
            <a:r>
              <a:rPr lang="en-US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List&lt;Object&gt; t = new ArrayList&lt;Object&gt;();</a:t>
            </a:r>
          </a:p>
          <a:p>
            <a:pPr marL="39688"/>
            <a:endParaRPr lang="en-US" b="1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" pitchFamily="49" charset="0"/>
            </a:endParaRPr>
          </a:p>
          <a:p>
            <a:pPr marL="39688"/>
            <a:r>
              <a:rPr lang="en-US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Set&lt;Integer&gt; s = new HashSet&lt;Integer&gt;();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Primitive vs </a:t>
            </a:r>
            <a:r>
              <a:rPr lang="fr-BE" dirty="0" err="1" smtClean="0"/>
              <a:t>Reference</a:t>
            </a:r>
            <a:r>
              <a:rPr lang="fr-BE" dirty="0" smtClean="0"/>
              <a:t> Types</a:t>
            </a:r>
            <a:endParaRPr lang="fr-BE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r-BE" dirty="0" smtClean="0"/>
              <a:t>Primitive types</a:t>
            </a:r>
          </a:p>
          <a:p>
            <a:pPr lvl="1"/>
            <a:r>
              <a:rPr lang="en-US" dirty="0" err="1" smtClean="0"/>
              <a:t>int</a:t>
            </a:r>
            <a:r>
              <a:rPr lang="en-US" dirty="0" smtClean="0"/>
              <a:t>, short, long, float, byte,</a:t>
            </a:r>
          </a:p>
          <a:p>
            <a:pPr lvl="1"/>
            <a:r>
              <a:rPr lang="fr-BE" dirty="0" smtClean="0"/>
              <a:t>char, </a:t>
            </a:r>
            <a:r>
              <a:rPr lang="fr-BE" dirty="0" err="1" smtClean="0"/>
              <a:t>boolean</a:t>
            </a:r>
            <a:r>
              <a:rPr lang="fr-BE" dirty="0" smtClean="0"/>
              <a:t>, double</a:t>
            </a:r>
          </a:p>
          <a:p>
            <a:r>
              <a:rPr lang="fr-BE" dirty="0" smtClean="0"/>
              <a:t>Efficient</a:t>
            </a:r>
          </a:p>
          <a:p>
            <a:pPr lvl="1"/>
            <a:r>
              <a:rPr lang="fr-BE" dirty="0" smtClean="0"/>
              <a:t>1 or 2 </a:t>
            </a:r>
            <a:r>
              <a:rPr lang="fr-BE" dirty="0" err="1" smtClean="0"/>
              <a:t>words</a:t>
            </a:r>
            <a:endParaRPr lang="fr-BE" dirty="0" smtClean="0"/>
          </a:p>
          <a:p>
            <a:pPr lvl="1"/>
            <a:r>
              <a:rPr lang="fr-BE" dirty="0" smtClean="0"/>
              <a:t>Not an Object—</a:t>
            </a:r>
            <a:r>
              <a:rPr lang="fr-BE" dirty="0" err="1" smtClean="0"/>
              <a:t>unboxed</a:t>
            </a:r>
            <a:endParaRPr lang="fr-BE" dirty="0" smtClean="0"/>
          </a:p>
          <a:p>
            <a:pPr lvl="1"/>
            <a:endParaRPr lang="fr-BE" dirty="0" smtClean="0"/>
          </a:p>
          <a:p>
            <a:r>
              <a:rPr lang="fr-BE" dirty="0" err="1" smtClean="0"/>
              <a:t>Reference</a:t>
            </a:r>
            <a:r>
              <a:rPr lang="fr-BE" dirty="0" smtClean="0"/>
              <a:t> types</a:t>
            </a:r>
          </a:p>
          <a:p>
            <a:pPr lvl="1"/>
            <a:r>
              <a:rPr lang="fr-BE" dirty="0" err="1" smtClean="0"/>
              <a:t>Objects</a:t>
            </a:r>
            <a:r>
              <a:rPr lang="fr-BE" dirty="0" smtClean="0"/>
              <a:t> and </a:t>
            </a:r>
            <a:r>
              <a:rPr lang="fr-BE" dirty="0" err="1" smtClean="0"/>
              <a:t>arrays</a:t>
            </a:r>
            <a:endParaRPr lang="fr-BE" dirty="0" smtClean="0"/>
          </a:p>
          <a:p>
            <a:pPr lvl="1"/>
            <a:r>
              <a:rPr lang="fr-BE" dirty="0" smtClean="0"/>
              <a:t>String, </a:t>
            </a:r>
            <a:r>
              <a:rPr lang="fr-BE" dirty="0" err="1" smtClean="0"/>
              <a:t>int</a:t>
            </a:r>
            <a:r>
              <a:rPr lang="fr-BE" dirty="0" smtClean="0"/>
              <a:t>[], </a:t>
            </a:r>
            <a:r>
              <a:rPr lang="fr-BE" dirty="0" err="1" smtClean="0"/>
              <a:t>HashSet</a:t>
            </a:r>
            <a:endParaRPr lang="fr-BE" dirty="0" smtClean="0"/>
          </a:p>
          <a:p>
            <a:pPr lvl="1"/>
            <a:r>
              <a:rPr lang="fr-BE" dirty="0" err="1" smtClean="0"/>
              <a:t>Usually</a:t>
            </a:r>
            <a:r>
              <a:rPr lang="fr-BE" dirty="0" smtClean="0"/>
              <a:t> </a:t>
            </a:r>
            <a:r>
              <a:rPr lang="fr-BE" dirty="0" err="1" smtClean="0"/>
              <a:t>require</a:t>
            </a:r>
            <a:r>
              <a:rPr lang="fr-BE" dirty="0" smtClean="0"/>
              <a:t> more </a:t>
            </a:r>
            <a:r>
              <a:rPr lang="fr-BE" dirty="0" err="1" smtClean="0"/>
              <a:t>memory</a:t>
            </a:r>
            <a:endParaRPr lang="fr-BE" dirty="0" smtClean="0"/>
          </a:p>
          <a:p>
            <a:pPr lvl="1"/>
            <a:r>
              <a:rPr lang="en-US" dirty="0" smtClean="0"/>
              <a:t>Can have special value null</a:t>
            </a:r>
          </a:p>
          <a:p>
            <a:pPr lvl="1"/>
            <a:r>
              <a:rPr lang="fr-BE" dirty="0" smtClean="0"/>
              <a:t>Can compare </a:t>
            </a:r>
            <a:r>
              <a:rPr lang="fr-BE" dirty="0" err="1" smtClean="0"/>
              <a:t>null</a:t>
            </a:r>
            <a:r>
              <a:rPr lang="fr-BE" dirty="0" smtClean="0"/>
              <a:t> </a:t>
            </a:r>
            <a:r>
              <a:rPr lang="fr-BE" dirty="0" err="1" smtClean="0"/>
              <a:t>with</a:t>
            </a:r>
            <a:r>
              <a:rPr lang="fr-BE" dirty="0" smtClean="0"/>
              <a:t> ==, !=</a:t>
            </a:r>
          </a:p>
          <a:p>
            <a:pPr lvl="1"/>
            <a:r>
              <a:rPr lang="fr-BE" dirty="0" err="1" smtClean="0"/>
              <a:t>Generates</a:t>
            </a:r>
            <a:r>
              <a:rPr lang="fr-BE" dirty="0" smtClean="0"/>
              <a:t> </a:t>
            </a:r>
            <a:r>
              <a:rPr lang="fr-BE" dirty="0" err="1" smtClean="0"/>
              <a:t>NullPointerException</a:t>
            </a:r>
            <a:r>
              <a:rPr lang="fr-BE" dirty="0" smtClean="0"/>
              <a:t/>
            </a:r>
            <a:br>
              <a:rPr lang="fr-BE" dirty="0" smtClean="0"/>
            </a:br>
            <a:r>
              <a:rPr lang="en-US" dirty="0" smtClean="0"/>
              <a:t>if you try to dereference null</a:t>
            </a:r>
            <a:endParaRPr lang="fr-BE" dirty="0"/>
          </a:p>
        </p:txBody>
      </p:sp>
      <p:sp>
        <p:nvSpPr>
          <p:cNvPr id="6" name="TextBox 5"/>
          <p:cNvSpPr txBox="1"/>
          <p:nvPr/>
        </p:nvSpPr>
        <p:spPr>
          <a:xfrm>
            <a:off x="6629400" y="2057400"/>
            <a:ext cx="914400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57</a:t>
            </a:r>
            <a:endParaRPr lang="fr-BE" dirty="0"/>
          </a:p>
        </p:txBody>
      </p:sp>
      <p:sp>
        <p:nvSpPr>
          <p:cNvPr id="7" name="TextBox 6"/>
          <p:cNvSpPr txBox="1"/>
          <p:nvPr/>
        </p:nvSpPr>
        <p:spPr>
          <a:xfrm>
            <a:off x="6019800" y="2057400"/>
            <a:ext cx="5565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abc</a:t>
            </a:r>
            <a:endParaRPr lang="fr-BE" dirty="0"/>
          </a:p>
        </p:txBody>
      </p:sp>
      <p:sp>
        <p:nvSpPr>
          <p:cNvPr id="8" name="TextBox 7"/>
          <p:cNvSpPr txBox="1"/>
          <p:nvPr/>
        </p:nvSpPr>
        <p:spPr>
          <a:xfrm>
            <a:off x="6629400" y="3962400"/>
            <a:ext cx="914400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sym typeface="Symbol"/>
              </a:rPr>
              <a:t></a:t>
            </a:r>
            <a:endParaRPr lang="fr-BE" dirty="0"/>
          </a:p>
        </p:txBody>
      </p:sp>
      <p:sp>
        <p:nvSpPr>
          <p:cNvPr id="9" name="TextBox 8"/>
          <p:cNvSpPr txBox="1"/>
          <p:nvPr/>
        </p:nvSpPr>
        <p:spPr>
          <a:xfrm>
            <a:off x="6019800" y="3962400"/>
            <a:ext cx="5565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abc</a:t>
            </a:r>
            <a:endParaRPr lang="fr-BE" dirty="0"/>
          </a:p>
        </p:txBody>
      </p:sp>
      <p:sp>
        <p:nvSpPr>
          <p:cNvPr id="10" name="TextBox 9"/>
          <p:cNvSpPr txBox="1"/>
          <p:nvPr/>
        </p:nvSpPr>
        <p:spPr>
          <a:xfrm>
            <a:off x="7010400" y="4876800"/>
            <a:ext cx="914400" cy="369332"/>
          </a:xfrm>
          <a:prstGeom prst="rect">
            <a:avLst/>
          </a:prstGeom>
          <a:solidFill>
            <a:srgbClr val="7030A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endParaRPr lang="fr-BE" dirty="0"/>
          </a:p>
        </p:txBody>
      </p:sp>
      <p:sp>
        <p:nvSpPr>
          <p:cNvPr id="11" name="TextBox 10"/>
          <p:cNvSpPr txBox="1"/>
          <p:nvPr/>
        </p:nvSpPr>
        <p:spPr>
          <a:xfrm>
            <a:off x="5791200" y="4876800"/>
            <a:ext cx="1118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nonzero</a:t>
            </a:r>
            <a:endParaRPr lang="fr-BE" dirty="0"/>
          </a:p>
        </p:txBody>
      </p:sp>
      <p:sp>
        <p:nvSpPr>
          <p:cNvPr id="12" name="TextBox 11"/>
          <p:cNvSpPr txBox="1"/>
          <p:nvPr/>
        </p:nvSpPr>
        <p:spPr>
          <a:xfrm>
            <a:off x="7010400" y="5334000"/>
            <a:ext cx="914400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57</a:t>
            </a:r>
            <a:endParaRPr lang="fr-BE" dirty="0"/>
          </a:p>
        </p:txBody>
      </p:sp>
      <p:sp>
        <p:nvSpPr>
          <p:cNvPr id="13" name="TextBox 12"/>
          <p:cNvSpPr txBox="1"/>
          <p:nvPr/>
        </p:nvSpPr>
        <p:spPr>
          <a:xfrm>
            <a:off x="6400800" y="5334000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val</a:t>
            </a:r>
            <a:endParaRPr lang="fr-BE" dirty="0"/>
          </a:p>
        </p:txBody>
      </p:sp>
      <p:sp>
        <p:nvSpPr>
          <p:cNvPr id="14" name="TextBox 13"/>
          <p:cNvSpPr txBox="1"/>
          <p:nvPr/>
        </p:nvSpPr>
        <p:spPr>
          <a:xfrm>
            <a:off x="7010400" y="5791200"/>
            <a:ext cx="914400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null</a:t>
            </a:r>
            <a:endParaRPr lang="fr-BE" dirty="0"/>
          </a:p>
        </p:txBody>
      </p:sp>
      <p:sp>
        <p:nvSpPr>
          <p:cNvPr id="15" name="TextBox 14"/>
          <p:cNvSpPr txBox="1"/>
          <p:nvPr/>
        </p:nvSpPr>
        <p:spPr>
          <a:xfrm>
            <a:off x="6400800" y="5791200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next</a:t>
            </a:r>
            <a:endParaRPr lang="fr-BE" dirty="0"/>
          </a:p>
        </p:txBody>
      </p:sp>
      <p:sp>
        <p:nvSpPr>
          <p:cNvPr id="16" name="Freeform 15"/>
          <p:cNvSpPr/>
          <p:nvPr/>
        </p:nvSpPr>
        <p:spPr>
          <a:xfrm>
            <a:off x="6550701" y="4174761"/>
            <a:ext cx="704539" cy="809469"/>
          </a:xfrm>
          <a:custGeom>
            <a:avLst/>
            <a:gdLst>
              <a:gd name="connsiteX0" fmla="*/ 359765 w 704539"/>
              <a:gd name="connsiteY0" fmla="*/ 0 h 809469"/>
              <a:gd name="connsiteX1" fmla="*/ 652073 w 704539"/>
              <a:gd name="connsiteY1" fmla="*/ 299803 h 809469"/>
              <a:gd name="connsiteX2" fmla="*/ 44971 w 704539"/>
              <a:gd name="connsiteY2" fmla="*/ 502170 h 809469"/>
              <a:gd name="connsiteX3" fmla="*/ 382250 w 704539"/>
              <a:gd name="connsiteY3" fmla="*/ 809469 h 8094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4539" h="809469">
                <a:moveTo>
                  <a:pt x="359765" y="0"/>
                </a:moveTo>
                <a:cubicBezTo>
                  <a:pt x="532152" y="108054"/>
                  <a:pt x="704539" y="216108"/>
                  <a:pt x="652073" y="299803"/>
                </a:cubicBezTo>
                <a:cubicBezTo>
                  <a:pt x="599607" y="383498"/>
                  <a:pt x="89942" y="417226"/>
                  <a:pt x="44971" y="502170"/>
                </a:cubicBezTo>
                <a:cubicBezTo>
                  <a:pt x="0" y="587114"/>
                  <a:pt x="191125" y="698291"/>
                  <a:pt x="382250" y="809469"/>
                </a:cubicBezTo>
              </a:path>
            </a:pathLst>
          </a:cu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670050"/>
          </a:xfrm>
        </p:spPr>
        <p:txBody>
          <a:bodyPr rIns="132080"/>
          <a:lstStyle/>
          <a:p>
            <a:r>
              <a:rPr lang="en-US" sz="4000" smtClean="0"/>
              <a:t>Example of code duplication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E9B48BF8-6868-43F0-9561-8234E64D2A9C}" type="slidenum">
              <a:rPr lang="en-US"/>
              <a:pPr>
                <a:defRPr/>
              </a:pPr>
              <a:t>20</a:t>
            </a:fld>
            <a:endParaRPr lang="en-US"/>
          </a:p>
        </p:txBody>
      </p:sp>
      <p:sp>
        <p:nvSpPr>
          <p:cNvPr id="15364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85800" y="1838325"/>
            <a:ext cx="7772400" cy="3962400"/>
          </a:xfrm>
        </p:spPr>
        <p:txBody>
          <a:bodyPr rIns="132080"/>
          <a:lstStyle/>
          <a:p>
            <a:pPr>
              <a:lnSpc>
                <a:spcPct val="90000"/>
              </a:lnSpc>
            </a:pPr>
            <a:r>
              <a:rPr lang="en-US" sz="2400" smtClean="0"/>
              <a:t>Suppose we have two implementations of puzzles:</a:t>
            </a:r>
          </a:p>
          <a:p>
            <a:pPr marL="782638" lvl="1">
              <a:lnSpc>
                <a:spcPct val="90000"/>
              </a:lnSpc>
              <a:buClr>
                <a:srgbClr val="008000"/>
              </a:buClr>
            </a:pPr>
            <a:r>
              <a:rPr lang="en-US" sz="2000" smtClean="0">
                <a:solidFill>
                  <a:srgbClr val="008000"/>
                </a:solidFill>
              </a:rPr>
              <a:t>class</a:t>
            </a:r>
            <a:r>
              <a:rPr lang="en-US" sz="2000" smtClean="0"/>
              <a:t> </a:t>
            </a:r>
            <a:r>
              <a:rPr lang="en-US" sz="2000" b="1" smtClean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IntPuzzle</a:t>
            </a:r>
            <a:r>
              <a:rPr lang="en-US" sz="2000" smtClean="0"/>
              <a:t> </a:t>
            </a:r>
            <a:r>
              <a:rPr lang="en-US" sz="2000" smtClean="0">
                <a:solidFill>
                  <a:srgbClr val="008000"/>
                </a:solidFill>
              </a:rPr>
              <a:t>uses an</a:t>
            </a:r>
            <a:r>
              <a:rPr lang="en-US" sz="2000" smtClean="0"/>
              <a:t> </a:t>
            </a:r>
            <a:r>
              <a:rPr lang="en-US" sz="2000" b="1" smtClean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int</a:t>
            </a:r>
            <a:r>
              <a:rPr lang="en-US" sz="2000" i="1" smtClean="0"/>
              <a:t> </a:t>
            </a:r>
            <a:r>
              <a:rPr lang="en-US" sz="2000" smtClean="0">
                <a:solidFill>
                  <a:srgbClr val="008000"/>
                </a:solidFill>
              </a:rPr>
              <a:t>to hold state</a:t>
            </a:r>
          </a:p>
          <a:p>
            <a:pPr marL="782638" lvl="1">
              <a:lnSpc>
                <a:spcPct val="90000"/>
              </a:lnSpc>
              <a:buClr>
                <a:srgbClr val="008000"/>
              </a:buClr>
            </a:pPr>
            <a:r>
              <a:rPr lang="en-US" sz="2000" smtClean="0">
                <a:solidFill>
                  <a:srgbClr val="008000"/>
                </a:solidFill>
              </a:rPr>
              <a:t>class</a:t>
            </a:r>
            <a:r>
              <a:rPr lang="en-US" sz="2000" smtClean="0"/>
              <a:t> </a:t>
            </a:r>
            <a:r>
              <a:rPr lang="en-US" sz="2000" b="1" smtClean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ArrayPuzzle</a:t>
            </a:r>
            <a:r>
              <a:rPr lang="en-US" sz="2000" smtClean="0"/>
              <a:t> </a:t>
            </a:r>
            <a:r>
              <a:rPr lang="en-US" sz="2000" smtClean="0">
                <a:solidFill>
                  <a:srgbClr val="008000"/>
                </a:solidFill>
              </a:rPr>
              <a:t>uses an array to hold state</a:t>
            </a:r>
          </a:p>
          <a:p>
            <a:pPr marL="782638" lvl="1">
              <a:lnSpc>
                <a:spcPct val="90000"/>
              </a:lnSpc>
              <a:buClr>
                <a:srgbClr val="008000"/>
              </a:buClr>
            </a:pPr>
            <a:endParaRPr lang="en-US" sz="2000" smtClean="0">
              <a:solidFill>
                <a:srgbClr val="008000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2400" smtClean="0"/>
              <a:t>Say the client wants to use both implementations</a:t>
            </a:r>
          </a:p>
          <a:p>
            <a:pPr marL="782638" lvl="1">
              <a:lnSpc>
                <a:spcPct val="90000"/>
              </a:lnSpc>
              <a:buClr>
                <a:srgbClr val="008000"/>
              </a:buClr>
            </a:pPr>
            <a:r>
              <a:rPr lang="en-US" sz="2000" smtClean="0">
                <a:solidFill>
                  <a:srgbClr val="008000"/>
                </a:solidFill>
              </a:rPr>
              <a:t>perhaps for benchmarking both implementations to pick the best one</a:t>
            </a:r>
          </a:p>
          <a:p>
            <a:pPr marL="782638" lvl="1">
              <a:lnSpc>
                <a:spcPct val="90000"/>
              </a:lnSpc>
              <a:buClr>
                <a:srgbClr val="008000"/>
              </a:buClr>
            </a:pPr>
            <a:r>
              <a:rPr lang="en-US" sz="2000" smtClean="0">
                <a:solidFill>
                  <a:srgbClr val="008000"/>
                </a:solidFill>
              </a:rPr>
              <a:t>client code has a </a:t>
            </a:r>
            <a:r>
              <a:rPr lang="en-US" sz="2000" b="1" smtClean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display</a:t>
            </a:r>
            <a:r>
              <a:rPr lang="en-US" sz="2000" smtClean="0">
                <a:solidFill>
                  <a:srgbClr val="008000"/>
                </a:solidFill>
              </a:rPr>
              <a:t> method to print out puzzles</a:t>
            </a:r>
          </a:p>
          <a:p>
            <a:pPr marL="782638" lvl="1">
              <a:lnSpc>
                <a:spcPct val="90000"/>
              </a:lnSpc>
              <a:buClr>
                <a:srgbClr val="008000"/>
              </a:buClr>
            </a:pPr>
            <a:endParaRPr lang="en-US" sz="2000" smtClean="0">
              <a:solidFill>
                <a:srgbClr val="008000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2400" smtClean="0"/>
              <a:t>What would the </a:t>
            </a:r>
            <a:r>
              <a:rPr lang="en-US" sz="2400" b="1" smtClean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display</a:t>
            </a:r>
            <a:r>
              <a:rPr lang="en-US" sz="2400" smtClean="0"/>
              <a:t> method look like?</a:t>
            </a:r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fld id="{D2F487DE-9A3D-43A8-BA38-C010EE6D9E6D}" type="slidenum">
              <a:rPr lang="en-US">
                <a:latin typeface="Arial" pitchFamily="34" charset="0"/>
                <a:sym typeface="Arial" pitchFamily="34" charset="0"/>
              </a:rPr>
              <a:pPr/>
              <a:t>21</a:t>
            </a:fld>
            <a:endParaRPr lang="en-US">
              <a:latin typeface="Arial" pitchFamily="34" charset="0"/>
              <a:sym typeface="Arial" pitchFamily="34" charset="0"/>
            </a:endParaRPr>
          </a:p>
        </p:txBody>
      </p:sp>
      <p:sp>
        <p:nvSpPr>
          <p:cNvPr id="16387" name="Rectangle 1"/>
          <p:cNvSpPr>
            <a:spLocks/>
          </p:cNvSpPr>
          <p:nvPr/>
        </p:nvSpPr>
        <p:spPr bwMode="auto">
          <a:xfrm>
            <a:off x="342900" y="1022350"/>
            <a:ext cx="6375400" cy="4648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class Client{</a:t>
            </a:r>
          </a:p>
          <a:p>
            <a:pPr marL="39688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  IntPuzzle p1 = new IntPuzzle();</a:t>
            </a:r>
          </a:p>
          <a:p>
            <a:pPr marL="39688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  ArrayPuzzle p2 = new ArrayPuzzle();</a:t>
            </a:r>
          </a:p>
          <a:p>
            <a:pPr marL="39688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    ...display(p1)...display(p2)...</a:t>
            </a:r>
          </a:p>
          <a:p>
            <a:pPr marL="39688"/>
            <a:endParaRPr lang="en-US">
              <a:solidFill>
                <a:schemeClr val="tx1"/>
              </a:solidFill>
              <a:cs typeface="Arial" pitchFamily="34" charset="0"/>
            </a:endParaRPr>
          </a:p>
          <a:p>
            <a:pPr marL="39688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  public static void display(</a:t>
            </a:r>
            <a:r>
              <a:rPr lang="en-US" sz="1800" b="1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IntPuzzle</a:t>
            </a:r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 p){</a:t>
            </a:r>
          </a:p>
          <a:p>
            <a:pPr marL="39688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    for (int r = 0; r &lt; 3; r++)</a:t>
            </a:r>
          </a:p>
          <a:p>
            <a:pPr marL="39688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      for (int c = 0; c &lt; 3; c++)</a:t>
            </a:r>
          </a:p>
          <a:p>
            <a:pPr marL="39688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        System.out.println(p.tile(r,c));</a:t>
            </a:r>
          </a:p>
          <a:p>
            <a:pPr marL="39688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  }</a:t>
            </a:r>
          </a:p>
          <a:p>
            <a:pPr marL="39688"/>
            <a:endParaRPr lang="en-US">
              <a:solidFill>
                <a:schemeClr val="tx1"/>
              </a:solidFill>
              <a:cs typeface="Arial" pitchFamily="34" charset="0"/>
            </a:endParaRPr>
          </a:p>
          <a:p>
            <a:pPr marL="39688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  public static void display(</a:t>
            </a:r>
            <a:r>
              <a:rPr lang="en-US" sz="1800" b="1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ArrayPuzzle</a:t>
            </a:r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 p){</a:t>
            </a:r>
          </a:p>
          <a:p>
            <a:pPr marL="39688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    for (int r = 0; r &lt; 3; r++)</a:t>
            </a:r>
          </a:p>
          <a:p>
            <a:pPr marL="39688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      for (int c = 0; c &lt; 3; c++)</a:t>
            </a:r>
          </a:p>
          <a:p>
            <a:pPr marL="39688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        System.out.println(p.tile(r,c));</a:t>
            </a:r>
          </a:p>
          <a:p>
            <a:pPr marL="39688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  }</a:t>
            </a:r>
          </a:p>
          <a:p>
            <a:pPr marL="39688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}</a:t>
            </a:r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6542088" y="2374900"/>
            <a:ext cx="382587" cy="1350963"/>
            <a:chOff x="0" y="0"/>
            <a:chExt cx="241" cy="850"/>
          </a:xfrm>
        </p:grpSpPr>
        <p:sp>
          <p:nvSpPr>
            <p:cNvPr id="16394" name="Line 3"/>
            <p:cNvSpPr>
              <a:spLocks noChangeShapeType="1"/>
            </p:cNvSpPr>
            <p:nvPr/>
          </p:nvSpPr>
          <p:spPr bwMode="auto">
            <a:xfrm>
              <a:off x="0" y="0"/>
              <a:ext cx="240" cy="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fr-BE"/>
            </a:p>
          </p:txBody>
        </p:sp>
        <p:sp>
          <p:nvSpPr>
            <p:cNvPr id="16395" name="Line 4"/>
            <p:cNvSpPr>
              <a:spLocks noChangeShapeType="1"/>
            </p:cNvSpPr>
            <p:nvPr/>
          </p:nvSpPr>
          <p:spPr bwMode="auto">
            <a:xfrm>
              <a:off x="240" y="9"/>
              <a:ext cx="1" cy="84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fr-BE"/>
            </a:p>
          </p:txBody>
        </p:sp>
        <p:sp>
          <p:nvSpPr>
            <p:cNvPr id="16396" name="Line 5"/>
            <p:cNvSpPr>
              <a:spLocks noChangeShapeType="1"/>
            </p:cNvSpPr>
            <p:nvPr/>
          </p:nvSpPr>
          <p:spPr bwMode="auto">
            <a:xfrm>
              <a:off x="0" y="849"/>
              <a:ext cx="240" cy="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fr-BE"/>
            </a:p>
          </p:txBody>
        </p:sp>
      </p:grpSp>
      <p:sp>
        <p:nvSpPr>
          <p:cNvPr id="16389" name="Rectangle 6"/>
          <p:cNvSpPr>
            <a:spLocks/>
          </p:cNvSpPr>
          <p:nvPr/>
        </p:nvSpPr>
        <p:spPr bwMode="auto">
          <a:xfrm>
            <a:off x="6951663" y="2814638"/>
            <a:ext cx="1866900" cy="2159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/>
          <a:lstStyle/>
          <a:p>
            <a:pPr marL="39688"/>
            <a:r>
              <a:rPr lang="en-US" sz="2000">
                <a:solidFill>
                  <a:srgbClr val="008000"/>
                </a:solidFill>
                <a:cs typeface="Arial" pitchFamily="34" charset="0"/>
              </a:rPr>
              <a:t>Code duplicated</a:t>
            </a:r>
          </a:p>
          <a:p>
            <a:pPr marL="39688"/>
            <a:r>
              <a:rPr lang="en-US" sz="2000">
                <a:solidFill>
                  <a:srgbClr val="008000"/>
                </a:solidFill>
                <a:cs typeface="Arial" pitchFamily="34" charset="0"/>
              </a:rPr>
              <a:t>because</a:t>
            </a:r>
          </a:p>
          <a:p>
            <a:pPr marL="39688"/>
            <a:r>
              <a:rPr lang="en-US" sz="2000" b="1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IntPuzzle</a:t>
            </a:r>
            <a:r>
              <a:rPr lang="en-US" sz="2000">
                <a:solidFill>
                  <a:srgbClr val="008000"/>
                </a:solidFill>
                <a:cs typeface="Arial" pitchFamily="34" charset="0"/>
              </a:rPr>
              <a:t> and</a:t>
            </a:r>
          </a:p>
          <a:p>
            <a:pPr marL="39688"/>
            <a:r>
              <a:rPr lang="en-US" sz="2000" b="1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ArrayPuzzle</a:t>
            </a:r>
          </a:p>
          <a:p>
            <a:pPr marL="39688"/>
            <a:r>
              <a:rPr lang="en-US" sz="2000">
                <a:solidFill>
                  <a:srgbClr val="008000"/>
                </a:solidFill>
                <a:cs typeface="Arial" pitchFamily="34" charset="0"/>
              </a:rPr>
              <a:t>are different</a:t>
            </a:r>
          </a:p>
        </p:txBody>
      </p:sp>
      <p:grpSp>
        <p:nvGrpSpPr>
          <p:cNvPr id="3" name="Group 7"/>
          <p:cNvGrpSpPr>
            <a:grpSpLocks/>
          </p:cNvGrpSpPr>
          <p:nvPr/>
        </p:nvGrpSpPr>
        <p:grpSpPr bwMode="auto">
          <a:xfrm>
            <a:off x="6542088" y="4057650"/>
            <a:ext cx="382587" cy="1349375"/>
            <a:chOff x="0" y="0"/>
            <a:chExt cx="241" cy="850"/>
          </a:xfrm>
        </p:grpSpPr>
        <p:sp>
          <p:nvSpPr>
            <p:cNvPr id="16391" name="Line 8"/>
            <p:cNvSpPr>
              <a:spLocks noChangeShapeType="1"/>
            </p:cNvSpPr>
            <p:nvPr/>
          </p:nvSpPr>
          <p:spPr bwMode="auto">
            <a:xfrm>
              <a:off x="0" y="0"/>
              <a:ext cx="240" cy="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fr-BE"/>
            </a:p>
          </p:txBody>
        </p:sp>
        <p:sp>
          <p:nvSpPr>
            <p:cNvPr id="16392" name="Line 9"/>
            <p:cNvSpPr>
              <a:spLocks noChangeShapeType="1"/>
            </p:cNvSpPr>
            <p:nvPr/>
          </p:nvSpPr>
          <p:spPr bwMode="auto">
            <a:xfrm>
              <a:off x="240" y="9"/>
              <a:ext cx="1" cy="84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fr-BE"/>
            </a:p>
          </p:txBody>
        </p:sp>
        <p:sp>
          <p:nvSpPr>
            <p:cNvPr id="16393" name="Line 10"/>
            <p:cNvSpPr>
              <a:spLocks noChangeShapeType="1"/>
            </p:cNvSpPr>
            <p:nvPr/>
          </p:nvSpPr>
          <p:spPr bwMode="auto">
            <a:xfrm>
              <a:off x="0" y="849"/>
              <a:ext cx="240" cy="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fr-BE"/>
            </a:p>
          </p:txBody>
        </p:sp>
      </p:grp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 rIns="132080"/>
          <a:lstStyle/>
          <a:p>
            <a:r>
              <a:rPr lang="en-US" sz="4000" smtClean="0"/>
              <a:t>Observation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D12BF10B-144D-416B-818B-FB2EE54519E2}" type="slidenum">
              <a:rPr lang="en-US"/>
              <a:pPr>
                <a:defRPr/>
              </a:pPr>
              <a:t>22</a:t>
            </a:fld>
            <a:endParaRPr lang="en-US"/>
          </a:p>
        </p:txBody>
      </p:sp>
      <p:sp>
        <p:nvSpPr>
          <p:cNvPr id="17412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 rIns="132080"/>
          <a:lstStyle/>
          <a:p>
            <a:pPr>
              <a:lnSpc>
                <a:spcPct val="90000"/>
              </a:lnSpc>
            </a:pPr>
            <a:r>
              <a:rPr lang="en-US" sz="2400" smtClean="0"/>
              <a:t>Two display methods are needed because </a:t>
            </a:r>
            <a:r>
              <a:rPr lang="en-US" sz="2400" b="1" smtClean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IntPuzzle</a:t>
            </a:r>
            <a:r>
              <a:rPr lang="en-US" sz="2400" smtClean="0"/>
              <a:t> and </a:t>
            </a:r>
            <a:r>
              <a:rPr lang="en-US" sz="2400" b="1" smtClean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ArrayPuzzle</a:t>
            </a:r>
            <a:r>
              <a:rPr lang="en-US" sz="2400" smtClean="0"/>
              <a:t> are different types, and parameter </a:t>
            </a:r>
            <a:r>
              <a:rPr lang="en-US" sz="2400" b="1" smtClean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p</a:t>
            </a:r>
            <a:r>
              <a:rPr lang="en-US" sz="2400" smtClean="0"/>
              <a:t> must be one or the other</a:t>
            </a:r>
          </a:p>
          <a:p>
            <a:pPr>
              <a:lnSpc>
                <a:spcPct val="90000"/>
              </a:lnSpc>
            </a:pPr>
            <a:endParaRPr lang="en-US" sz="2400" smtClean="0"/>
          </a:p>
          <a:p>
            <a:pPr>
              <a:lnSpc>
                <a:spcPct val="90000"/>
              </a:lnSpc>
            </a:pPr>
            <a:r>
              <a:rPr lang="en-US" sz="2400" smtClean="0"/>
              <a:t>but the code inside the two methods is identical!</a:t>
            </a:r>
          </a:p>
          <a:p>
            <a:pPr marL="782638" lvl="1">
              <a:lnSpc>
                <a:spcPct val="90000"/>
              </a:lnSpc>
              <a:buClr>
                <a:srgbClr val="008000"/>
              </a:buClr>
            </a:pPr>
            <a:r>
              <a:rPr lang="en-US" sz="2000" smtClean="0">
                <a:solidFill>
                  <a:srgbClr val="008000"/>
                </a:solidFill>
              </a:rPr>
              <a:t>code relies only on the assumption that the object </a:t>
            </a:r>
            <a:r>
              <a:rPr lang="en-US" sz="2000" b="1" smtClean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p</a:t>
            </a:r>
            <a:r>
              <a:rPr lang="en-US" sz="2000" smtClean="0">
                <a:solidFill>
                  <a:srgbClr val="008000"/>
                </a:solidFill>
              </a:rPr>
              <a:t> has an instance method </a:t>
            </a:r>
            <a:r>
              <a:rPr lang="en-US" sz="2000" b="1" smtClean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tile(int,int)</a:t>
            </a:r>
            <a:endParaRPr lang="en-US" sz="2000" b="1" smtClean="0">
              <a:solidFill>
                <a:srgbClr val="CC0000"/>
              </a:solidFill>
              <a:latin typeface="Courier New" pitchFamily="49" charset="0"/>
              <a:ea typeface="ヒラギノ角ゴ ProN W6" charset="0"/>
              <a:cs typeface="ヒラギノ角ゴ ProN W6" charset="0"/>
              <a:sym typeface="Courier New" pitchFamily="49" charset="0"/>
            </a:endParaRPr>
          </a:p>
          <a:p>
            <a:pPr marL="782638" lvl="1">
              <a:lnSpc>
                <a:spcPct val="90000"/>
              </a:lnSpc>
            </a:pPr>
            <a:endParaRPr lang="en-US" sz="2000" smtClean="0"/>
          </a:p>
          <a:p>
            <a:pPr>
              <a:lnSpc>
                <a:spcPct val="90000"/>
              </a:lnSpc>
              <a:buClr>
                <a:srgbClr val="3333CC"/>
              </a:buClr>
            </a:pPr>
            <a:r>
              <a:rPr lang="en-US" sz="2400" smtClean="0">
                <a:solidFill>
                  <a:srgbClr val="3333CC"/>
                </a:solidFill>
              </a:rPr>
              <a:t>Is there a way to avoid this code duplication?</a:t>
            </a:r>
          </a:p>
        </p:txBody>
      </p:sp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438275"/>
          </a:xfrm>
        </p:spPr>
        <p:txBody>
          <a:bodyPr rIns="132080"/>
          <a:lstStyle/>
          <a:p>
            <a:r>
              <a:rPr lang="en-US" sz="4000" smtClean="0"/>
              <a:t>One Solution ― Abstract Classes</a:t>
            </a: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CE7A3A6E-98F1-46FF-B05A-F8C4E08C2F59}" type="slidenum">
              <a:rPr lang="en-US"/>
              <a:pPr>
                <a:defRPr/>
              </a:pPr>
              <a:t>23</a:t>
            </a:fld>
            <a:endParaRPr lang="en-US"/>
          </a:p>
        </p:txBody>
      </p:sp>
      <p:sp>
        <p:nvSpPr>
          <p:cNvPr id="18436" name="Rectangle 2"/>
          <p:cNvSpPr>
            <a:spLocks/>
          </p:cNvSpPr>
          <p:nvPr/>
        </p:nvSpPr>
        <p:spPr bwMode="auto">
          <a:xfrm>
            <a:off x="1776413" y="1223963"/>
            <a:ext cx="6273800" cy="3175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/>
            <a:r>
              <a:rPr lang="en-US" sz="1800" b="1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abstract class</a:t>
            </a:r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 Puzzle {</a:t>
            </a:r>
          </a:p>
          <a:p>
            <a:pPr marL="39688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  </a:t>
            </a:r>
            <a:r>
              <a:rPr lang="en-US" sz="1800" b="1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abstract</a:t>
            </a:r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 int tile(int r, int c);</a:t>
            </a:r>
          </a:p>
          <a:p>
            <a:pPr marL="39688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  ...</a:t>
            </a:r>
          </a:p>
          <a:p>
            <a:pPr marL="39688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}</a:t>
            </a:r>
          </a:p>
          <a:p>
            <a:pPr marL="39688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class IntPuzzle </a:t>
            </a:r>
            <a:r>
              <a:rPr lang="en-US" sz="1800" b="1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extends</a:t>
            </a:r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 Puzzle {</a:t>
            </a:r>
          </a:p>
          <a:p>
            <a:pPr marL="39688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  public int tile(int r, int c) {...}</a:t>
            </a:r>
          </a:p>
          <a:p>
            <a:pPr marL="39688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  ...</a:t>
            </a:r>
          </a:p>
          <a:p>
            <a:pPr marL="39688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}</a:t>
            </a:r>
          </a:p>
          <a:p>
            <a:pPr marL="39688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class ArrayPuzzle </a:t>
            </a:r>
            <a:r>
              <a:rPr lang="en-US" sz="1800" b="1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extends</a:t>
            </a:r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 Puzzle {</a:t>
            </a:r>
          </a:p>
          <a:p>
            <a:pPr marL="39688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  public int tile(int r, int c) {...}</a:t>
            </a:r>
          </a:p>
          <a:p>
            <a:pPr marL="39688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  ...</a:t>
            </a:r>
          </a:p>
          <a:p>
            <a:pPr marL="39688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}</a:t>
            </a:r>
          </a:p>
        </p:txBody>
      </p:sp>
      <p:sp>
        <p:nvSpPr>
          <p:cNvPr id="18437" name="Rectangle 3"/>
          <p:cNvSpPr>
            <a:spLocks/>
          </p:cNvSpPr>
          <p:nvPr/>
        </p:nvSpPr>
        <p:spPr bwMode="auto">
          <a:xfrm>
            <a:off x="1779588" y="4810125"/>
            <a:ext cx="5667375" cy="1397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public static void display(</a:t>
            </a:r>
            <a:r>
              <a:rPr lang="en-US" sz="1800" b="1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Puzzle</a:t>
            </a:r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 p){</a:t>
            </a:r>
          </a:p>
          <a:p>
            <a:pPr marL="39688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    for (int r = 0; r &lt; 3; r++)</a:t>
            </a:r>
          </a:p>
          <a:p>
            <a:pPr marL="39688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      for (int c = 0; c &lt; 3; c++)</a:t>
            </a:r>
          </a:p>
          <a:p>
            <a:pPr marL="39688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        System.out.println(p.tile(r,c));</a:t>
            </a:r>
          </a:p>
          <a:p>
            <a:pPr marL="39688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}}</a:t>
            </a:r>
          </a:p>
        </p:txBody>
      </p:sp>
      <p:sp>
        <p:nvSpPr>
          <p:cNvPr id="18438" name="Rectangle 4"/>
          <p:cNvSpPr>
            <a:spLocks/>
          </p:cNvSpPr>
          <p:nvPr/>
        </p:nvSpPr>
        <p:spPr bwMode="auto">
          <a:xfrm>
            <a:off x="820738" y="2525713"/>
            <a:ext cx="917575" cy="673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 algn="r"/>
            <a:r>
              <a:rPr lang="en-US" sz="2000">
                <a:solidFill>
                  <a:srgbClr val="008000"/>
                </a:solidFill>
                <a:cs typeface="Arial" pitchFamily="34" charset="0"/>
              </a:rPr>
              <a:t>Puzzle</a:t>
            </a:r>
          </a:p>
          <a:p>
            <a:pPr marL="39688" algn="r"/>
            <a:r>
              <a:rPr lang="en-US" sz="2000">
                <a:solidFill>
                  <a:srgbClr val="008000"/>
                </a:solidFill>
                <a:cs typeface="Arial" pitchFamily="34" charset="0"/>
              </a:rPr>
              <a:t>code</a:t>
            </a:r>
          </a:p>
        </p:txBody>
      </p:sp>
      <p:sp>
        <p:nvSpPr>
          <p:cNvPr id="18439" name="Rectangle 5"/>
          <p:cNvSpPr>
            <a:spLocks/>
          </p:cNvSpPr>
          <p:nvPr/>
        </p:nvSpPr>
        <p:spPr bwMode="auto">
          <a:xfrm>
            <a:off x="908050" y="5126038"/>
            <a:ext cx="804863" cy="673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 algn="r"/>
            <a:r>
              <a:rPr lang="en-US" sz="2000">
                <a:solidFill>
                  <a:srgbClr val="008000"/>
                </a:solidFill>
                <a:cs typeface="Arial" pitchFamily="34" charset="0"/>
              </a:rPr>
              <a:t>Client</a:t>
            </a:r>
          </a:p>
          <a:p>
            <a:pPr marL="39688" algn="r"/>
            <a:r>
              <a:rPr lang="en-US" sz="2000">
                <a:solidFill>
                  <a:srgbClr val="008000"/>
                </a:solidFill>
                <a:cs typeface="Arial" pitchFamily="34" charset="0"/>
              </a:rPr>
              <a:t>code</a:t>
            </a:r>
          </a:p>
        </p:txBody>
      </p:sp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438275"/>
          </a:xfrm>
        </p:spPr>
        <p:txBody>
          <a:bodyPr rIns="132080"/>
          <a:lstStyle/>
          <a:p>
            <a:r>
              <a:rPr lang="en-US" sz="4000" smtClean="0"/>
              <a:t>Another Solution ― Interfaces</a:t>
            </a: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312EA893-6585-4386-B4E5-C6604605764F}" type="slidenum">
              <a:rPr lang="en-US"/>
              <a:pPr>
                <a:defRPr/>
              </a:pPr>
              <a:t>24</a:t>
            </a:fld>
            <a:endParaRPr lang="en-US"/>
          </a:p>
        </p:txBody>
      </p:sp>
      <p:sp>
        <p:nvSpPr>
          <p:cNvPr id="19460" name="Rectangle 2"/>
          <p:cNvSpPr>
            <a:spLocks/>
          </p:cNvSpPr>
          <p:nvPr/>
        </p:nvSpPr>
        <p:spPr bwMode="auto">
          <a:xfrm>
            <a:off x="1776413" y="1223963"/>
            <a:ext cx="6273800" cy="3175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/>
            <a:r>
              <a:rPr lang="en-US" sz="1800" b="1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interface</a:t>
            </a:r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 IPuzzle {</a:t>
            </a:r>
          </a:p>
          <a:p>
            <a:pPr marL="39688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  int tile(int r, int c);</a:t>
            </a:r>
          </a:p>
          <a:p>
            <a:pPr marL="39688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  ...</a:t>
            </a:r>
          </a:p>
          <a:p>
            <a:pPr marL="39688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}</a:t>
            </a:r>
          </a:p>
          <a:p>
            <a:pPr marL="39688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class IntPuzzle </a:t>
            </a:r>
            <a:r>
              <a:rPr lang="en-US" sz="1800" b="1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implements</a:t>
            </a:r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 IPuzzle {</a:t>
            </a:r>
          </a:p>
          <a:p>
            <a:pPr marL="39688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  public int tile(int r, int c) {...}</a:t>
            </a:r>
          </a:p>
          <a:p>
            <a:pPr marL="39688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  ...</a:t>
            </a:r>
          </a:p>
          <a:p>
            <a:pPr marL="39688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}</a:t>
            </a:r>
          </a:p>
          <a:p>
            <a:pPr marL="39688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class ArrayPuzzle </a:t>
            </a:r>
            <a:r>
              <a:rPr lang="en-US" sz="1800" b="1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implements</a:t>
            </a:r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 IPuzzle {</a:t>
            </a:r>
          </a:p>
          <a:p>
            <a:pPr marL="39688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  public int tile(int r, int c) {...}</a:t>
            </a:r>
          </a:p>
          <a:p>
            <a:pPr marL="39688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  ...</a:t>
            </a:r>
          </a:p>
          <a:p>
            <a:pPr marL="39688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}</a:t>
            </a:r>
          </a:p>
        </p:txBody>
      </p:sp>
      <p:sp>
        <p:nvSpPr>
          <p:cNvPr id="19461" name="Rectangle 3"/>
          <p:cNvSpPr>
            <a:spLocks/>
          </p:cNvSpPr>
          <p:nvPr/>
        </p:nvSpPr>
        <p:spPr bwMode="auto">
          <a:xfrm>
            <a:off x="1779588" y="4810125"/>
            <a:ext cx="5667375" cy="1397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public static void display(</a:t>
            </a:r>
            <a:r>
              <a:rPr lang="en-US" sz="1800" b="1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IPuzzle</a:t>
            </a:r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 p){</a:t>
            </a:r>
          </a:p>
          <a:p>
            <a:pPr marL="39688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    for (int r = 0; r &lt; 3; r++)</a:t>
            </a:r>
          </a:p>
          <a:p>
            <a:pPr marL="39688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      for (int c = 0; c &lt; 3; c++)</a:t>
            </a:r>
          </a:p>
          <a:p>
            <a:pPr marL="39688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        System.out.println(p.tile(r,c));</a:t>
            </a:r>
          </a:p>
          <a:p>
            <a:pPr marL="39688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}}</a:t>
            </a:r>
          </a:p>
        </p:txBody>
      </p:sp>
      <p:sp>
        <p:nvSpPr>
          <p:cNvPr id="19462" name="Rectangle 4"/>
          <p:cNvSpPr>
            <a:spLocks/>
          </p:cNvSpPr>
          <p:nvPr/>
        </p:nvSpPr>
        <p:spPr bwMode="auto">
          <a:xfrm>
            <a:off x="820738" y="2525713"/>
            <a:ext cx="917575" cy="673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 algn="r"/>
            <a:r>
              <a:rPr lang="en-US" sz="2000">
                <a:solidFill>
                  <a:srgbClr val="008000"/>
                </a:solidFill>
                <a:cs typeface="Arial" pitchFamily="34" charset="0"/>
              </a:rPr>
              <a:t>Puzzle</a:t>
            </a:r>
          </a:p>
          <a:p>
            <a:pPr marL="39688" algn="r"/>
            <a:r>
              <a:rPr lang="en-US" sz="2000">
                <a:solidFill>
                  <a:srgbClr val="008000"/>
                </a:solidFill>
                <a:cs typeface="Arial" pitchFamily="34" charset="0"/>
              </a:rPr>
              <a:t>code</a:t>
            </a:r>
          </a:p>
        </p:txBody>
      </p:sp>
      <p:sp>
        <p:nvSpPr>
          <p:cNvPr id="19463" name="Rectangle 5"/>
          <p:cNvSpPr>
            <a:spLocks/>
          </p:cNvSpPr>
          <p:nvPr/>
        </p:nvSpPr>
        <p:spPr bwMode="auto">
          <a:xfrm>
            <a:off x="908050" y="5126038"/>
            <a:ext cx="804863" cy="673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 algn="r"/>
            <a:r>
              <a:rPr lang="en-US" sz="2000">
                <a:solidFill>
                  <a:srgbClr val="008000"/>
                </a:solidFill>
                <a:cs typeface="Arial" pitchFamily="34" charset="0"/>
              </a:rPr>
              <a:t>Client</a:t>
            </a:r>
          </a:p>
          <a:p>
            <a:pPr marL="39688" algn="r"/>
            <a:r>
              <a:rPr lang="en-US" sz="2000">
                <a:solidFill>
                  <a:srgbClr val="008000"/>
                </a:solidFill>
                <a:cs typeface="Arial" pitchFamily="34" charset="0"/>
              </a:rPr>
              <a:t>code</a:t>
            </a:r>
          </a:p>
        </p:txBody>
      </p:sp>
    </p:spTree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1295400"/>
            <a:ext cx="533400" cy="244475"/>
          </a:xfrm>
        </p:spPr>
        <p:txBody>
          <a:bodyPr>
            <a:normAutofit fontScale="85000" lnSpcReduction="20000"/>
          </a:bodyPr>
          <a:lstStyle/>
          <a:p>
            <a:pPr>
              <a:defRPr/>
            </a:pPr>
            <a:fld id="{1A8DE454-0724-423A-8596-03B52C00B545}" type="slidenum">
              <a:rPr lang="en-US"/>
              <a:pPr>
                <a:defRPr/>
              </a:pPr>
              <a:t>25</a:t>
            </a:fld>
            <a:endParaRPr lang="en-US"/>
          </a:p>
        </p:txBody>
      </p:sp>
      <p:sp>
        <p:nvSpPr>
          <p:cNvPr id="20483" name="Rectangle 1"/>
          <p:cNvSpPr>
            <a:spLocks noGrp="1" noChangeArrowheads="1"/>
          </p:cNvSpPr>
          <p:nvPr>
            <p:ph sz="quarter" idx="1"/>
          </p:nvPr>
        </p:nvSpPr>
        <p:spPr>
          <a:xfrm>
            <a:off x="457200" y="3722688"/>
            <a:ext cx="8382000" cy="2754312"/>
          </a:xfrm>
        </p:spPr>
        <p:txBody>
          <a:bodyPr rIns="132080"/>
          <a:lstStyle/>
          <a:p>
            <a:pPr>
              <a:lnSpc>
                <a:spcPct val="90000"/>
              </a:lnSpc>
            </a:pPr>
            <a:r>
              <a:rPr lang="en-US" sz="2400" smtClean="0"/>
              <a:t>interface names can be used in type declarations</a:t>
            </a:r>
          </a:p>
          <a:p>
            <a:pPr marL="782638" lvl="1">
              <a:lnSpc>
                <a:spcPct val="90000"/>
              </a:lnSpc>
              <a:buClr>
                <a:srgbClr val="008000"/>
              </a:buClr>
              <a:buFont typeface="Courier New" pitchFamily="49" charset="0"/>
              <a:buChar char="–"/>
            </a:pPr>
            <a:r>
              <a:rPr lang="en-US" sz="2000" b="1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IPuzzle p1, p2;</a:t>
            </a:r>
            <a:endParaRPr lang="en-US" sz="2000" b="1" smtClean="0">
              <a:solidFill>
                <a:srgbClr val="008000"/>
              </a:solidFill>
              <a:latin typeface="Courier New" pitchFamily="49" charset="0"/>
              <a:ea typeface="ヒラギノ角ゴ ProN W6" charset="0"/>
              <a:cs typeface="ヒラギノ角ゴ ProN W6" charset="0"/>
              <a:sym typeface="Courier New" pitchFamily="49" charset="0"/>
            </a:endParaRPr>
          </a:p>
          <a:p>
            <a:pPr marL="782638" lvl="1">
              <a:lnSpc>
                <a:spcPct val="90000"/>
              </a:lnSpc>
              <a:buClr>
                <a:srgbClr val="008000"/>
              </a:buClr>
              <a:buFont typeface="Courier New" pitchFamily="49" charset="0"/>
              <a:buChar char="–"/>
            </a:pPr>
            <a:endParaRPr lang="en-US" sz="2000" b="1" smtClean="0">
              <a:solidFill>
                <a:srgbClr val="008000"/>
              </a:solidFill>
              <a:latin typeface="Courier New" pitchFamily="49" charset="0"/>
              <a:ea typeface="ヒラギノ角ゴ ProN W6" charset="0"/>
              <a:cs typeface="ヒラギノ角ゴ ProN W6" charset="0"/>
              <a:sym typeface="Courier New" pitchFamily="49" charset="0"/>
            </a:endParaRPr>
          </a:p>
          <a:p>
            <a:pPr>
              <a:lnSpc>
                <a:spcPct val="90000"/>
              </a:lnSpc>
            </a:pPr>
            <a:r>
              <a:rPr lang="en-US" sz="2400" smtClean="0"/>
              <a:t>a class that implements the interface is a </a:t>
            </a:r>
            <a:r>
              <a:rPr lang="en-US" sz="2400" smtClean="0">
                <a:solidFill>
                  <a:srgbClr val="CC0000"/>
                </a:solidFill>
              </a:rPr>
              <a:t>subtype</a:t>
            </a:r>
            <a:r>
              <a:rPr lang="en-US" sz="2400" smtClean="0"/>
              <a:t> of the interface type</a:t>
            </a:r>
          </a:p>
          <a:p>
            <a:pPr marL="782638" lvl="1">
              <a:lnSpc>
                <a:spcPct val="90000"/>
              </a:lnSpc>
              <a:buClr>
                <a:srgbClr val="008000"/>
              </a:buClr>
              <a:buFont typeface="Courier New" pitchFamily="49" charset="0"/>
              <a:buChar char="–"/>
            </a:pPr>
            <a:r>
              <a:rPr lang="en-US" sz="2000" b="1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IntPuzzle</a:t>
            </a:r>
            <a:r>
              <a:rPr lang="en-US" sz="2000" smtClean="0">
                <a:solidFill>
                  <a:srgbClr val="008000"/>
                </a:solidFill>
              </a:rPr>
              <a:t> and </a:t>
            </a:r>
            <a:r>
              <a:rPr lang="en-US" sz="2000" b="1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ArrayPuzzle</a:t>
            </a:r>
            <a:r>
              <a:rPr lang="en-US" sz="2000" smtClean="0">
                <a:solidFill>
                  <a:srgbClr val="008000"/>
                </a:solidFill>
              </a:rPr>
              <a:t> are </a:t>
            </a:r>
            <a:r>
              <a:rPr lang="en-US" sz="2000" smtClean="0">
                <a:solidFill>
                  <a:srgbClr val="CC0000"/>
                </a:solidFill>
              </a:rPr>
              <a:t>subtypes</a:t>
            </a:r>
            <a:r>
              <a:rPr lang="en-US" sz="2000" smtClean="0">
                <a:solidFill>
                  <a:srgbClr val="008000"/>
                </a:solidFill>
              </a:rPr>
              <a:t> of </a:t>
            </a:r>
            <a:r>
              <a:rPr lang="en-US" sz="2000" b="1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IPuzzle</a:t>
            </a:r>
            <a:endParaRPr lang="en-US" sz="2000" b="1" smtClean="0">
              <a:solidFill>
                <a:srgbClr val="008000"/>
              </a:solidFill>
              <a:latin typeface="Courier New" pitchFamily="49" charset="0"/>
              <a:ea typeface="ヒラギノ角ゴ ProN W6" charset="0"/>
              <a:cs typeface="ヒラギノ角ゴ ProN W6" charset="0"/>
              <a:sym typeface="Courier New" pitchFamily="49" charset="0"/>
            </a:endParaRPr>
          </a:p>
          <a:p>
            <a:pPr marL="782638" lvl="1">
              <a:lnSpc>
                <a:spcPct val="90000"/>
              </a:lnSpc>
              <a:buClr>
                <a:srgbClr val="008000"/>
              </a:buClr>
              <a:buFont typeface="Courier New" pitchFamily="49" charset="0"/>
              <a:buChar char="–"/>
            </a:pPr>
            <a:r>
              <a:rPr lang="en-US" sz="2000" b="1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IPuzzle</a:t>
            </a:r>
            <a:r>
              <a:rPr lang="en-US" sz="2000" smtClean="0">
                <a:solidFill>
                  <a:srgbClr val="008000"/>
                </a:solidFill>
              </a:rPr>
              <a:t> is a </a:t>
            </a:r>
            <a:r>
              <a:rPr lang="en-US" sz="2000" smtClean="0">
                <a:solidFill>
                  <a:srgbClr val="CC0000"/>
                </a:solidFill>
              </a:rPr>
              <a:t>supertype</a:t>
            </a:r>
            <a:r>
              <a:rPr lang="en-US" sz="2000" smtClean="0">
                <a:solidFill>
                  <a:srgbClr val="008000"/>
                </a:solidFill>
              </a:rPr>
              <a:t> of </a:t>
            </a:r>
            <a:r>
              <a:rPr lang="en-US" sz="2000" b="1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IntPuzzle</a:t>
            </a:r>
            <a:r>
              <a:rPr lang="en-US" sz="2000" smtClean="0">
                <a:solidFill>
                  <a:srgbClr val="008000"/>
                </a:solidFill>
              </a:rPr>
              <a:t> and </a:t>
            </a:r>
            <a:r>
              <a:rPr lang="en-US" sz="2000" b="1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ArrayPuzzle</a:t>
            </a:r>
            <a:endParaRPr lang="en-US" sz="2000" b="1" smtClean="0">
              <a:solidFill>
                <a:srgbClr val="008000"/>
              </a:solidFill>
              <a:latin typeface="Courier New" pitchFamily="49" charset="0"/>
              <a:ea typeface="ヒラギノ角ゴ ProN W6" charset="0"/>
              <a:cs typeface="ヒラギノ角ゴ ProN W6" charset="0"/>
              <a:sym typeface="Courier New" pitchFamily="49" charset="0"/>
            </a:endParaRPr>
          </a:p>
        </p:txBody>
      </p:sp>
      <p:sp>
        <p:nvSpPr>
          <p:cNvPr id="20484" name="Rectangle 2"/>
          <p:cNvSpPr>
            <a:spLocks/>
          </p:cNvSpPr>
          <p:nvPr/>
        </p:nvSpPr>
        <p:spPr bwMode="auto">
          <a:xfrm>
            <a:off x="3717925" y="1844675"/>
            <a:ext cx="1220788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2000" b="1">
                <a:solidFill>
                  <a:srgbClr val="3333CC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IPuzzle</a:t>
            </a:r>
          </a:p>
        </p:txBody>
      </p:sp>
      <p:sp>
        <p:nvSpPr>
          <p:cNvPr id="20485" name="Oval 3"/>
          <p:cNvSpPr>
            <a:spLocks/>
          </p:cNvSpPr>
          <p:nvPr/>
        </p:nvSpPr>
        <p:spPr bwMode="auto">
          <a:xfrm>
            <a:off x="3695700" y="1781175"/>
            <a:ext cx="1295400" cy="5334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fr-BE"/>
          </a:p>
        </p:txBody>
      </p:sp>
      <p:sp>
        <p:nvSpPr>
          <p:cNvPr id="20486" name="Rectangle 4"/>
          <p:cNvSpPr>
            <a:spLocks/>
          </p:cNvSpPr>
          <p:nvPr/>
        </p:nvSpPr>
        <p:spPr bwMode="auto">
          <a:xfrm>
            <a:off x="2508250" y="2711450"/>
            <a:ext cx="1525588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2000" b="1">
                <a:solidFill>
                  <a:srgbClr val="3333CC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IntPuzzle</a:t>
            </a:r>
          </a:p>
        </p:txBody>
      </p:sp>
      <p:sp>
        <p:nvSpPr>
          <p:cNvPr id="20487" name="Rectangle 5"/>
          <p:cNvSpPr>
            <a:spLocks/>
          </p:cNvSpPr>
          <p:nvPr/>
        </p:nvSpPr>
        <p:spPr bwMode="auto">
          <a:xfrm>
            <a:off x="4841875" y="2732088"/>
            <a:ext cx="1830388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2000" b="1">
                <a:solidFill>
                  <a:srgbClr val="3333CC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ArrayPuzzle</a:t>
            </a:r>
          </a:p>
        </p:txBody>
      </p:sp>
      <p:sp>
        <p:nvSpPr>
          <p:cNvPr id="20488" name="Oval 6"/>
          <p:cNvSpPr>
            <a:spLocks/>
          </p:cNvSpPr>
          <p:nvPr/>
        </p:nvSpPr>
        <p:spPr bwMode="auto">
          <a:xfrm>
            <a:off x="2420938" y="2605088"/>
            <a:ext cx="1689100" cy="6096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fr-BE"/>
          </a:p>
        </p:txBody>
      </p:sp>
      <p:sp>
        <p:nvSpPr>
          <p:cNvPr id="20489" name="Oval 7"/>
          <p:cNvSpPr>
            <a:spLocks/>
          </p:cNvSpPr>
          <p:nvPr/>
        </p:nvSpPr>
        <p:spPr bwMode="auto">
          <a:xfrm>
            <a:off x="4667250" y="2571750"/>
            <a:ext cx="2144713" cy="685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fr-BE"/>
          </a:p>
        </p:txBody>
      </p:sp>
      <p:sp>
        <p:nvSpPr>
          <p:cNvPr id="20490" name="Line 8"/>
          <p:cNvSpPr>
            <a:spLocks noChangeShapeType="1"/>
          </p:cNvSpPr>
          <p:nvPr/>
        </p:nvSpPr>
        <p:spPr bwMode="auto">
          <a:xfrm rot="10800000" flipH="1">
            <a:off x="3619500" y="2286000"/>
            <a:ext cx="457200" cy="342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BE"/>
          </a:p>
        </p:txBody>
      </p:sp>
      <p:sp>
        <p:nvSpPr>
          <p:cNvPr id="20491" name="Line 9"/>
          <p:cNvSpPr>
            <a:spLocks noChangeShapeType="1"/>
          </p:cNvSpPr>
          <p:nvPr/>
        </p:nvSpPr>
        <p:spPr bwMode="auto">
          <a:xfrm rot="10800000">
            <a:off x="4533900" y="2295525"/>
            <a:ext cx="495300" cy="3603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BE"/>
          </a:p>
        </p:txBody>
      </p:sp>
    </p:spTree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7A2E444E-78DB-4200-8DF3-A746D3686FC0}" type="slidenum">
              <a:rPr lang="en-US"/>
              <a:pPr>
                <a:defRPr/>
              </a:pPr>
              <a:t>26</a:t>
            </a:fld>
            <a:endParaRPr lang="en-US"/>
          </a:p>
        </p:txBody>
      </p:sp>
      <p:sp>
        <p:nvSpPr>
          <p:cNvPr id="21507" name="Rectangle 1"/>
          <p:cNvSpPr>
            <a:spLocks noGrp="1" noChangeArrowheads="1"/>
          </p:cNvSpPr>
          <p:nvPr>
            <p:ph sz="quarter" idx="1"/>
          </p:nvPr>
        </p:nvSpPr>
        <p:spPr>
          <a:xfrm>
            <a:off x="574675" y="4260850"/>
            <a:ext cx="8053388" cy="2597150"/>
          </a:xfrm>
        </p:spPr>
        <p:txBody>
          <a:bodyPr rIns="132080"/>
          <a:lstStyle/>
          <a:p>
            <a:r>
              <a:rPr lang="en-US" sz="2800" smtClean="0"/>
              <a:t>Unlike classes, types do not form a tree!</a:t>
            </a:r>
          </a:p>
          <a:p>
            <a:pPr marL="782638" lvl="1">
              <a:buClr>
                <a:srgbClr val="008000"/>
              </a:buClr>
            </a:pPr>
            <a:r>
              <a:rPr lang="en-US" sz="2400" smtClean="0">
                <a:solidFill>
                  <a:srgbClr val="008000"/>
                </a:solidFill>
              </a:rPr>
              <a:t>a class may implement several interfaces</a:t>
            </a:r>
          </a:p>
          <a:p>
            <a:pPr marL="782638" lvl="1">
              <a:buClr>
                <a:srgbClr val="008000"/>
              </a:buClr>
            </a:pPr>
            <a:r>
              <a:rPr lang="en-US" sz="2400" smtClean="0">
                <a:solidFill>
                  <a:srgbClr val="008000"/>
                </a:solidFill>
              </a:rPr>
              <a:t>an interface may be implemented by several classes</a:t>
            </a:r>
          </a:p>
        </p:txBody>
      </p:sp>
      <p:sp>
        <p:nvSpPr>
          <p:cNvPr id="21508" name="Rectangle 2"/>
          <p:cNvSpPr>
            <a:spLocks/>
          </p:cNvSpPr>
          <p:nvPr/>
        </p:nvSpPr>
        <p:spPr bwMode="auto">
          <a:xfrm>
            <a:off x="2665413" y="1711325"/>
            <a:ext cx="1220787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 algn="ctr"/>
            <a:r>
              <a:rPr lang="en-US" sz="20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IPuzzle</a:t>
            </a:r>
          </a:p>
        </p:txBody>
      </p:sp>
      <p:sp>
        <p:nvSpPr>
          <p:cNvPr id="21509" name="Rectangle 3"/>
          <p:cNvSpPr>
            <a:spLocks/>
          </p:cNvSpPr>
          <p:nvPr/>
        </p:nvSpPr>
        <p:spPr bwMode="auto">
          <a:xfrm>
            <a:off x="4999038" y="1673225"/>
            <a:ext cx="763587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 algn="ctr"/>
            <a:r>
              <a:rPr lang="en-US" sz="20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IPod</a:t>
            </a:r>
          </a:p>
        </p:txBody>
      </p:sp>
      <p:sp>
        <p:nvSpPr>
          <p:cNvPr id="21510" name="Rectangle 4"/>
          <p:cNvSpPr>
            <a:spLocks/>
          </p:cNvSpPr>
          <p:nvPr/>
        </p:nvSpPr>
        <p:spPr bwMode="auto">
          <a:xfrm>
            <a:off x="7056438" y="1670050"/>
            <a:ext cx="763587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 algn="ctr"/>
            <a:r>
              <a:rPr lang="en-US" sz="20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IRon</a:t>
            </a:r>
          </a:p>
        </p:txBody>
      </p:sp>
      <p:sp>
        <p:nvSpPr>
          <p:cNvPr id="21511" name="Oval 5"/>
          <p:cNvSpPr>
            <a:spLocks/>
          </p:cNvSpPr>
          <p:nvPr/>
        </p:nvSpPr>
        <p:spPr bwMode="auto">
          <a:xfrm>
            <a:off x="2628900" y="1647825"/>
            <a:ext cx="1295400" cy="5334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fr-BE"/>
          </a:p>
        </p:txBody>
      </p:sp>
      <p:sp>
        <p:nvSpPr>
          <p:cNvPr id="21512" name="Oval 6"/>
          <p:cNvSpPr>
            <a:spLocks/>
          </p:cNvSpPr>
          <p:nvPr/>
        </p:nvSpPr>
        <p:spPr bwMode="auto">
          <a:xfrm>
            <a:off x="4881563" y="1638300"/>
            <a:ext cx="990600" cy="4572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fr-BE"/>
          </a:p>
        </p:txBody>
      </p:sp>
      <p:sp>
        <p:nvSpPr>
          <p:cNvPr id="21513" name="Oval 7"/>
          <p:cNvSpPr>
            <a:spLocks/>
          </p:cNvSpPr>
          <p:nvPr/>
        </p:nvSpPr>
        <p:spPr bwMode="auto">
          <a:xfrm>
            <a:off x="6896100" y="1638300"/>
            <a:ext cx="1066800" cy="4572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fr-BE"/>
          </a:p>
        </p:txBody>
      </p:sp>
      <p:sp>
        <p:nvSpPr>
          <p:cNvPr id="21514" name="Rectangle 8"/>
          <p:cNvSpPr>
            <a:spLocks/>
          </p:cNvSpPr>
          <p:nvPr/>
        </p:nvSpPr>
        <p:spPr bwMode="auto">
          <a:xfrm>
            <a:off x="3675063" y="3025775"/>
            <a:ext cx="1068387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 algn="ctr"/>
            <a:r>
              <a:rPr lang="en-US" sz="2000" b="1">
                <a:solidFill>
                  <a:srgbClr val="3333CC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AClass</a:t>
            </a:r>
          </a:p>
        </p:txBody>
      </p:sp>
      <p:sp>
        <p:nvSpPr>
          <p:cNvPr id="21515" name="Rectangle 9"/>
          <p:cNvSpPr>
            <a:spLocks/>
          </p:cNvSpPr>
          <p:nvPr/>
        </p:nvSpPr>
        <p:spPr bwMode="auto">
          <a:xfrm>
            <a:off x="5862638" y="3017838"/>
            <a:ext cx="1068387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 algn="ctr"/>
            <a:r>
              <a:rPr lang="en-US" sz="2000" b="1">
                <a:solidFill>
                  <a:srgbClr val="3333CC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BClass</a:t>
            </a:r>
          </a:p>
        </p:txBody>
      </p:sp>
      <p:sp>
        <p:nvSpPr>
          <p:cNvPr id="21516" name="Oval 10"/>
          <p:cNvSpPr>
            <a:spLocks/>
          </p:cNvSpPr>
          <p:nvPr/>
        </p:nvSpPr>
        <p:spPr bwMode="auto">
          <a:xfrm>
            <a:off x="3600450" y="2952750"/>
            <a:ext cx="1143000" cy="533400"/>
          </a:xfrm>
          <a:prstGeom prst="ellipse">
            <a:avLst/>
          </a:prstGeom>
          <a:noFill/>
          <a:ln w="12700">
            <a:solidFill>
              <a:srgbClr val="3333CC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fr-BE"/>
          </a:p>
        </p:txBody>
      </p:sp>
      <p:sp>
        <p:nvSpPr>
          <p:cNvPr id="21517" name="Oval 11"/>
          <p:cNvSpPr>
            <a:spLocks/>
          </p:cNvSpPr>
          <p:nvPr/>
        </p:nvSpPr>
        <p:spPr bwMode="auto">
          <a:xfrm>
            <a:off x="5781675" y="2938463"/>
            <a:ext cx="1219200" cy="533400"/>
          </a:xfrm>
          <a:prstGeom prst="ellipse">
            <a:avLst/>
          </a:prstGeom>
          <a:noFill/>
          <a:ln w="12700">
            <a:solidFill>
              <a:srgbClr val="3333CC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fr-BE"/>
          </a:p>
        </p:txBody>
      </p:sp>
      <p:sp>
        <p:nvSpPr>
          <p:cNvPr id="21518" name="Line 12"/>
          <p:cNvSpPr>
            <a:spLocks noChangeShapeType="1"/>
          </p:cNvSpPr>
          <p:nvPr/>
        </p:nvSpPr>
        <p:spPr bwMode="auto">
          <a:xfrm rot="10800000">
            <a:off x="3295650" y="2189163"/>
            <a:ext cx="438150" cy="8588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BE"/>
          </a:p>
        </p:txBody>
      </p:sp>
      <p:sp>
        <p:nvSpPr>
          <p:cNvPr id="21519" name="Line 13"/>
          <p:cNvSpPr>
            <a:spLocks noChangeShapeType="1"/>
          </p:cNvSpPr>
          <p:nvPr/>
        </p:nvSpPr>
        <p:spPr bwMode="auto">
          <a:xfrm rot="10800000">
            <a:off x="5486400" y="2076450"/>
            <a:ext cx="438150" cy="952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BE"/>
          </a:p>
        </p:txBody>
      </p:sp>
      <p:sp>
        <p:nvSpPr>
          <p:cNvPr id="21520" name="Line 14"/>
          <p:cNvSpPr>
            <a:spLocks noChangeShapeType="1"/>
          </p:cNvSpPr>
          <p:nvPr/>
        </p:nvSpPr>
        <p:spPr bwMode="auto">
          <a:xfrm rot="10800000">
            <a:off x="3810000" y="2076450"/>
            <a:ext cx="1981200" cy="1143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BE"/>
          </a:p>
        </p:txBody>
      </p:sp>
      <p:sp>
        <p:nvSpPr>
          <p:cNvPr id="21521" name="Line 15"/>
          <p:cNvSpPr>
            <a:spLocks noChangeShapeType="1"/>
          </p:cNvSpPr>
          <p:nvPr/>
        </p:nvSpPr>
        <p:spPr bwMode="auto">
          <a:xfrm rot="10800000" flipH="1">
            <a:off x="4495800" y="1960563"/>
            <a:ext cx="2438400" cy="10302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BE"/>
          </a:p>
        </p:txBody>
      </p:sp>
      <p:sp>
        <p:nvSpPr>
          <p:cNvPr id="21522" name="Line 16"/>
          <p:cNvSpPr>
            <a:spLocks noChangeShapeType="1"/>
          </p:cNvSpPr>
          <p:nvPr/>
        </p:nvSpPr>
        <p:spPr bwMode="auto">
          <a:xfrm rot="10800000" flipH="1">
            <a:off x="6781800" y="2054225"/>
            <a:ext cx="304800" cy="9366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BE"/>
          </a:p>
        </p:txBody>
      </p:sp>
      <p:sp>
        <p:nvSpPr>
          <p:cNvPr id="21523" name="Rectangle 17"/>
          <p:cNvSpPr>
            <a:spLocks/>
          </p:cNvSpPr>
          <p:nvPr/>
        </p:nvSpPr>
        <p:spPr bwMode="auto">
          <a:xfrm>
            <a:off x="898525" y="1674813"/>
            <a:ext cx="1492250" cy="444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>
                <a:solidFill>
                  <a:schemeClr val="tx1"/>
                </a:solidFill>
                <a:cs typeface="Arial" pitchFamily="34" charset="0"/>
              </a:rPr>
              <a:t>Interfaces</a:t>
            </a:r>
          </a:p>
        </p:txBody>
      </p:sp>
      <p:sp>
        <p:nvSpPr>
          <p:cNvPr id="21524" name="Rectangle 18"/>
          <p:cNvSpPr>
            <a:spLocks/>
          </p:cNvSpPr>
          <p:nvPr/>
        </p:nvSpPr>
        <p:spPr bwMode="auto">
          <a:xfrm>
            <a:off x="1122363" y="2970213"/>
            <a:ext cx="1238250" cy="444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>
                <a:solidFill>
                  <a:srgbClr val="3333CC"/>
                </a:solidFill>
                <a:cs typeface="Arial" pitchFamily="34" charset="0"/>
              </a:rPr>
              <a:t>Classes</a:t>
            </a:r>
          </a:p>
        </p:txBody>
      </p:sp>
    </p:spTree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2057400"/>
          </a:xfrm>
        </p:spPr>
        <p:txBody>
          <a:bodyPr rIns="132080"/>
          <a:lstStyle/>
          <a:p>
            <a:pPr algn="ctr"/>
            <a:r>
              <a:rPr lang="en-US" sz="3600" smtClean="0"/>
              <a:t>Extending a Class</a:t>
            </a:r>
            <a:br>
              <a:rPr lang="en-US" sz="3600" smtClean="0"/>
            </a:br>
            <a:r>
              <a:rPr lang="en-US" sz="3600" smtClean="0">
                <a:solidFill>
                  <a:schemeClr val="bg1"/>
                </a:solidFill>
              </a:rPr>
              <a:t>vs</a:t>
            </a:r>
            <a:r>
              <a:rPr lang="en-US" sz="3600" smtClean="0"/>
              <a:t/>
            </a:r>
            <a:br>
              <a:rPr lang="en-US" sz="3600" smtClean="0"/>
            </a:br>
            <a:r>
              <a:rPr lang="en-US" sz="3600" smtClean="0"/>
              <a:t>Implementing an Interface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79D2B965-BFE8-4915-B736-B26B82468152}" type="slidenum">
              <a:rPr lang="en-US"/>
              <a:pPr>
                <a:defRPr/>
              </a:pPr>
              <a:t>27</a:t>
            </a:fld>
            <a:endParaRPr lang="en-US"/>
          </a:p>
        </p:txBody>
      </p:sp>
      <p:sp>
        <p:nvSpPr>
          <p:cNvPr id="22532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1079500" y="2741613"/>
            <a:ext cx="6950075" cy="4116387"/>
          </a:xfrm>
        </p:spPr>
        <p:txBody>
          <a:bodyPr rIns="132080"/>
          <a:lstStyle/>
          <a:p>
            <a:r>
              <a:rPr lang="en-US" sz="2800" smtClean="0"/>
              <a:t>A class can </a:t>
            </a:r>
          </a:p>
          <a:p>
            <a:pPr marL="782638" lvl="1">
              <a:buClr>
                <a:srgbClr val="008000"/>
              </a:buClr>
            </a:pPr>
            <a:r>
              <a:rPr lang="en-US" sz="2400" smtClean="0">
                <a:solidFill>
                  <a:srgbClr val="008000"/>
                </a:solidFill>
              </a:rPr>
              <a:t>implement many interfaces, but</a:t>
            </a:r>
          </a:p>
          <a:p>
            <a:pPr marL="782638" lvl="1">
              <a:buClr>
                <a:srgbClr val="008000"/>
              </a:buClr>
            </a:pPr>
            <a:r>
              <a:rPr lang="en-US" sz="2400" smtClean="0">
                <a:solidFill>
                  <a:srgbClr val="008000"/>
                </a:solidFill>
              </a:rPr>
              <a:t>extend only one class</a:t>
            </a:r>
          </a:p>
          <a:p>
            <a:pPr marL="782638" lvl="1"/>
            <a:endParaRPr lang="en-US" sz="2400" smtClean="0"/>
          </a:p>
          <a:p>
            <a:r>
              <a:rPr lang="en-US" sz="2800" smtClean="0"/>
              <a:t>To share code between two classes</a:t>
            </a:r>
          </a:p>
          <a:p>
            <a:pPr marL="782638" lvl="1">
              <a:buClr>
                <a:srgbClr val="008000"/>
              </a:buClr>
            </a:pPr>
            <a:r>
              <a:rPr lang="en-US" sz="2400" smtClean="0">
                <a:solidFill>
                  <a:srgbClr val="008000"/>
                </a:solidFill>
              </a:rPr>
              <a:t>put shared code in a common superclass</a:t>
            </a:r>
          </a:p>
          <a:p>
            <a:pPr marL="782638" lvl="1">
              <a:buClr>
                <a:srgbClr val="008000"/>
              </a:buClr>
            </a:pPr>
            <a:r>
              <a:rPr lang="en-US" sz="2400" smtClean="0">
                <a:solidFill>
                  <a:srgbClr val="008000"/>
                </a:solidFill>
              </a:rPr>
              <a:t>interfaces cannot contain code</a:t>
            </a:r>
          </a:p>
        </p:txBody>
      </p:sp>
    </p:spTree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209550"/>
            <a:ext cx="7772400" cy="1314450"/>
          </a:xfrm>
        </p:spPr>
        <p:txBody>
          <a:bodyPr rIns="132080"/>
          <a:lstStyle/>
          <a:p>
            <a:r>
              <a:rPr lang="en-US" sz="4000" smtClean="0"/>
              <a:t>Static vs Dynamic Types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7806FD7C-5AA8-4882-AD53-DE5459A1CEEF}" type="slidenum">
              <a:rPr lang="en-US"/>
              <a:pPr>
                <a:defRPr/>
              </a:pPr>
              <a:t>28</a:t>
            </a:fld>
            <a:endParaRPr lang="en-US"/>
          </a:p>
        </p:txBody>
      </p:sp>
      <p:sp>
        <p:nvSpPr>
          <p:cNvPr id="23556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28650" y="1524000"/>
            <a:ext cx="7937500" cy="5203825"/>
          </a:xfrm>
        </p:spPr>
        <p:txBody>
          <a:bodyPr rIns="132080"/>
          <a:lstStyle/>
          <a:p>
            <a:pPr>
              <a:lnSpc>
                <a:spcPct val="90000"/>
              </a:lnSpc>
            </a:pPr>
            <a:r>
              <a:rPr lang="en-US" sz="2400" smtClean="0"/>
              <a:t>Every variable (more generally, every expression that denotes some kind of data) has a </a:t>
            </a:r>
            <a:r>
              <a:rPr lang="en-US" sz="2400" smtClean="0">
                <a:solidFill>
                  <a:srgbClr val="CC0000"/>
                </a:solidFill>
              </a:rPr>
              <a:t>static* </a:t>
            </a:r>
            <a:r>
              <a:rPr lang="en-US" sz="2400" smtClean="0"/>
              <a:t>or</a:t>
            </a:r>
            <a:r>
              <a:rPr lang="en-US" sz="2400" smtClean="0">
                <a:solidFill>
                  <a:srgbClr val="CC0000"/>
                </a:solidFill>
              </a:rPr>
              <a:t> compile-time type</a:t>
            </a:r>
          </a:p>
          <a:p>
            <a:pPr marL="782638" lvl="1">
              <a:lnSpc>
                <a:spcPct val="90000"/>
              </a:lnSpc>
              <a:buClr>
                <a:srgbClr val="008000"/>
              </a:buClr>
            </a:pPr>
            <a:r>
              <a:rPr lang="en-US" sz="2000" smtClean="0">
                <a:solidFill>
                  <a:srgbClr val="008000"/>
                </a:solidFill>
              </a:rPr>
              <a:t>derived from declarations – you can see it</a:t>
            </a:r>
          </a:p>
          <a:p>
            <a:pPr marL="782638" lvl="1">
              <a:lnSpc>
                <a:spcPct val="90000"/>
              </a:lnSpc>
              <a:buClr>
                <a:srgbClr val="008000"/>
              </a:buClr>
            </a:pPr>
            <a:r>
              <a:rPr lang="en-US" sz="2000" smtClean="0">
                <a:solidFill>
                  <a:srgbClr val="008000"/>
                </a:solidFill>
              </a:rPr>
              <a:t>known at compile time, without running the program</a:t>
            </a:r>
          </a:p>
          <a:p>
            <a:pPr marL="782638" lvl="1">
              <a:lnSpc>
                <a:spcPct val="90000"/>
              </a:lnSpc>
              <a:buClr>
                <a:srgbClr val="008000"/>
              </a:buClr>
            </a:pPr>
            <a:r>
              <a:rPr lang="en-US" sz="2000" smtClean="0">
                <a:solidFill>
                  <a:srgbClr val="008000"/>
                </a:solidFill>
              </a:rPr>
              <a:t>does not change</a:t>
            </a:r>
          </a:p>
          <a:p>
            <a:pPr marL="782638" lvl="1">
              <a:lnSpc>
                <a:spcPct val="90000"/>
              </a:lnSpc>
              <a:buClr>
                <a:srgbClr val="008000"/>
              </a:buClr>
            </a:pPr>
            <a:endParaRPr lang="en-US" sz="2000" smtClean="0">
              <a:solidFill>
                <a:srgbClr val="008000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2400" smtClean="0"/>
              <a:t>Every object has a </a:t>
            </a:r>
            <a:r>
              <a:rPr lang="en-US" sz="2400" smtClean="0">
                <a:solidFill>
                  <a:srgbClr val="CC0000"/>
                </a:solidFill>
              </a:rPr>
              <a:t>dynamic </a:t>
            </a:r>
            <a:r>
              <a:rPr lang="en-US" sz="2400" smtClean="0"/>
              <a:t>or</a:t>
            </a:r>
            <a:r>
              <a:rPr lang="en-US" sz="2400" smtClean="0">
                <a:solidFill>
                  <a:srgbClr val="CC0000"/>
                </a:solidFill>
              </a:rPr>
              <a:t> runtime type</a:t>
            </a:r>
          </a:p>
          <a:p>
            <a:pPr marL="782638" lvl="1">
              <a:lnSpc>
                <a:spcPct val="90000"/>
              </a:lnSpc>
              <a:buClr>
                <a:srgbClr val="008000"/>
              </a:buClr>
            </a:pPr>
            <a:r>
              <a:rPr lang="en-US" sz="2000" smtClean="0">
                <a:solidFill>
                  <a:srgbClr val="008000"/>
                </a:solidFill>
              </a:rPr>
              <a:t>obtained when the object is created using </a:t>
            </a:r>
            <a:r>
              <a:rPr lang="en-US" sz="2000" b="1" smtClean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new</a:t>
            </a:r>
            <a:endParaRPr lang="en-US" sz="2000" b="1" smtClean="0">
              <a:latin typeface="Courier New" pitchFamily="49" charset="0"/>
              <a:ea typeface="ヒラギノ角ゴ ProN W6" charset="0"/>
              <a:cs typeface="ヒラギノ角ゴ ProN W6" charset="0"/>
              <a:sym typeface="Courier New" pitchFamily="49" charset="0"/>
            </a:endParaRPr>
          </a:p>
          <a:p>
            <a:pPr marL="782638" lvl="1">
              <a:lnSpc>
                <a:spcPct val="90000"/>
              </a:lnSpc>
              <a:buClr>
                <a:srgbClr val="008000"/>
              </a:buClr>
            </a:pPr>
            <a:r>
              <a:rPr lang="en-US" sz="2000" smtClean="0">
                <a:solidFill>
                  <a:srgbClr val="008000"/>
                </a:solidFill>
              </a:rPr>
              <a:t>not known at compile time – you can’t see it</a:t>
            </a:r>
          </a:p>
        </p:txBody>
      </p:sp>
      <p:sp>
        <p:nvSpPr>
          <p:cNvPr id="23557" name="Line 3"/>
          <p:cNvSpPr>
            <a:spLocks noChangeShapeType="1"/>
          </p:cNvSpPr>
          <p:nvPr/>
        </p:nvSpPr>
        <p:spPr bwMode="auto">
          <a:xfrm>
            <a:off x="695325" y="5703888"/>
            <a:ext cx="7881938" cy="15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r-BE"/>
          </a:p>
        </p:txBody>
      </p:sp>
      <p:sp>
        <p:nvSpPr>
          <p:cNvPr id="23558" name="Rectangle 4"/>
          <p:cNvSpPr>
            <a:spLocks/>
          </p:cNvSpPr>
          <p:nvPr/>
        </p:nvSpPr>
        <p:spPr bwMode="auto">
          <a:xfrm>
            <a:off x="600075" y="5716588"/>
            <a:ext cx="5591175" cy="406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2000">
                <a:solidFill>
                  <a:schemeClr val="tx1"/>
                </a:solidFill>
                <a:cs typeface="Arial" pitchFamily="34" charset="0"/>
              </a:rPr>
              <a:t>* Warning!  No relation to Java keyword </a:t>
            </a:r>
            <a:r>
              <a:rPr lang="en-US" sz="2000" b="1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static</a:t>
            </a:r>
          </a:p>
        </p:txBody>
      </p:sp>
    </p:spTree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215900"/>
            <a:ext cx="7772400" cy="1149350"/>
          </a:xfrm>
        </p:spPr>
        <p:txBody>
          <a:bodyPr rIns="132080"/>
          <a:lstStyle/>
          <a:p>
            <a:r>
              <a:rPr lang="en-US" sz="4000" smtClean="0"/>
              <a:t>Example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1B8BA1F9-0C5B-4553-A9C9-FB68BC529308}" type="slidenum">
              <a:rPr lang="en-US"/>
              <a:pPr>
                <a:defRPr/>
              </a:pPr>
              <a:t>29</a:t>
            </a:fld>
            <a:endParaRPr lang="en-US"/>
          </a:p>
        </p:txBody>
      </p:sp>
      <p:sp>
        <p:nvSpPr>
          <p:cNvPr id="17410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2019300" y="1365250"/>
            <a:ext cx="5245100" cy="1231900"/>
          </a:xfrm>
          <a:solidFill>
            <a:schemeClr val="accent1"/>
          </a:solidFill>
          <a:ln>
            <a:solidFill>
              <a:schemeClr val="tx1"/>
            </a:solidFill>
          </a:ln>
        </p:spPr>
        <p:txBody>
          <a:bodyPr rIns="132080">
            <a:normAutofit fontScale="92500"/>
          </a:bodyPr>
          <a:lstStyle/>
          <a:p>
            <a:pPr marL="320040" indent="-320040" fontAlgn="auto">
              <a:spcAft>
                <a:spcPts val="0"/>
              </a:spcAft>
              <a:buFont typeface="Arial" charset="0"/>
              <a:buNone/>
              <a:defRPr/>
            </a:pPr>
            <a:r>
              <a:rPr lang="en-US" sz="2000" b="1">
                <a:latin typeface="Courier New" charset="0"/>
                <a:cs typeface="Courier New" charset="0"/>
                <a:sym typeface="Courier New" charset="0"/>
              </a:rPr>
              <a:t>int i = 3, j = 4;</a:t>
            </a:r>
            <a:endParaRPr lang="en-US" sz="2000" b="1">
              <a:latin typeface="Courier New" charset="0"/>
              <a:ea typeface="ヒラギノ角ゴ ProN W6" charset="0"/>
              <a:cs typeface="ヒラギノ角ゴ ProN W6" charset="0"/>
              <a:sym typeface="Courier New" charset="0"/>
            </a:endParaRPr>
          </a:p>
          <a:p>
            <a:pPr marL="320040" indent="-320040" fontAlgn="auto">
              <a:spcAft>
                <a:spcPts val="0"/>
              </a:spcAft>
              <a:buFont typeface="Arial" charset="0"/>
              <a:buNone/>
              <a:defRPr/>
            </a:pPr>
            <a:r>
              <a:rPr lang="en-US" sz="2000" b="1">
                <a:latin typeface="Courier New" charset="0"/>
                <a:cs typeface="Courier New" charset="0"/>
                <a:sym typeface="Courier New" charset="0"/>
              </a:rPr>
              <a:t>Integer x = new Integer(i+3*j-1);</a:t>
            </a:r>
            <a:endParaRPr lang="en-US" sz="2000" b="1">
              <a:latin typeface="Courier New" charset="0"/>
              <a:ea typeface="ヒラギノ角ゴ ProN W6" charset="0"/>
              <a:cs typeface="ヒラギノ角ゴ ProN W6" charset="0"/>
              <a:sym typeface="Courier New" charset="0"/>
            </a:endParaRPr>
          </a:p>
          <a:p>
            <a:pPr marL="320040" indent="-320040" fontAlgn="auto">
              <a:spcAft>
                <a:spcPts val="0"/>
              </a:spcAft>
              <a:buFont typeface="Arial" charset="0"/>
              <a:buNone/>
              <a:defRPr/>
            </a:pPr>
            <a:r>
              <a:rPr lang="en-US" sz="2000" b="1">
                <a:latin typeface="Courier New" charset="0"/>
                <a:cs typeface="Courier New" charset="0"/>
                <a:sym typeface="Courier New" charset="0"/>
              </a:rPr>
              <a:t>System.out.println(x.toString());</a:t>
            </a:r>
            <a:endParaRPr lang="en-US" sz="2000" b="1">
              <a:latin typeface="Courier New" charset="0"/>
              <a:ea typeface="ヒラギノ角ゴ ProN W6" charset="0"/>
              <a:cs typeface="ヒラギノ角ゴ ProN W6" charset="0"/>
              <a:sym typeface="Courier New" charset="0"/>
            </a:endParaRPr>
          </a:p>
        </p:txBody>
      </p:sp>
      <p:sp>
        <p:nvSpPr>
          <p:cNvPr id="24581" name="Rectangle 3"/>
          <p:cNvSpPr>
            <a:spLocks/>
          </p:cNvSpPr>
          <p:nvPr/>
        </p:nvSpPr>
        <p:spPr bwMode="auto">
          <a:xfrm>
            <a:off x="812800" y="2782888"/>
            <a:ext cx="7404100" cy="3746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/>
          <a:lstStyle/>
          <a:p>
            <a:pPr marL="268288" indent="-228600">
              <a:lnSpc>
                <a:spcPct val="90000"/>
              </a:lnSpc>
              <a:spcBef>
                <a:spcPts val="1400"/>
              </a:spcBef>
              <a:buClr>
                <a:srgbClr val="CC0000"/>
              </a:buClr>
              <a:buSzPct val="100000"/>
              <a:buFont typeface="Arial" pitchFamily="34" charset="0"/>
              <a:buChar char="•"/>
            </a:pPr>
            <a:r>
              <a:rPr lang="en-US">
                <a:solidFill>
                  <a:srgbClr val="CC0000"/>
                </a:solidFill>
                <a:cs typeface="Arial" pitchFamily="34" charset="0"/>
              </a:rPr>
              <a:t>static type</a:t>
            </a:r>
            <a:r>
              <a:rPr lang="en-US">
                <a:solidFill>
                  <a:schemeClr val="tx1"/>
                </a:solidFill>
                <a:cs typeface="Arial" pitchFamily="34" charset="0"/>
              </a:rPr>
              <a:t> of the variables </a:t>
            </a:r>
            <a:r>
              <a:rPr lang="en-US" b="1">
                <a:solidFill>
                  <a:srgbClr val="008000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i,j</a:t>
            </a:r>
            <a:r>
              <a:rPr lang="en-US">
                <a:solidFill>
                  <a:schemeClr val="tx1"/>
                </a:solidFill>
                <a:cs typeface="Arial" pitchFamily="34" charset="0"/>
              </a:rPr>
              <a:t> and the expression </a:t>
            </a:r>
            <a:r>
              <a:rPr lang="en-US" b="1">
                <a:solidFill>
                  <a:srgbClr val="008000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i+3*j-1</a:t>
            </a:r>
            <a:r>
              <a:rPr lang="en-US">
                <a:solidFill>
                  <a:schemeClr val="tx1"/>
                </a:solidFill>
                <a:cs typeface="Arial" pitchFamily="34" charset="0"/>
              </a:rPr>
              <a:t> is </a:t>
            </a:r>
            <a:r>
              <a:rPr lang="en-US" b="1">
                <a:solidFill>
                  <a:srgbClr val="008000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int</a:t>
            </a:r>
          </a:p>
          <a:p>
            <a:pPr marL="268288" indent="-228600">
              <a:lnSpc>
                <a:spcPct val="90000"/>
              </a:lnSpc>
              <a:spcBef>
                <a:spcPts val="1400"/>
              </a:spcBef>
              <a:buClr>
                <a:srgbClr val="CC0000"/>
              </a:buClr>
              <a:buSzPct val="100000"/>
              <a:buFont typeface="Arial" pitchFamily="34" charset="0"/>
              <a:buChar char="•"/>
            </a:pPr>
            <a:r>
              <a:rPr lang="en-US">
                <a:solidFill>
                  <a:srgbClr val="CC0000"/>
                </a:solidFill>
                <a:cs typeface="Arial" pitchFamily="34" charset="0"/>
              </a:rPr>
              <a:t>static type</a:t>
            </a:r>
            <a:r>
              <a:rPr lang="en-US">
                <a:solidFill>
                  <a:schemeClr val="tx1"/>
                </a:solidFill>
                <a:cs typeface="Arial" pitchFamily="34" charset="0"/>
              </a:rPr>
              <a:t> of the variable </a:t>
            </a:r>
            <a:r>
              <a:rPr lang="en-US" b="1">
                <a:solidFill>
                  <a:srgbClr val="008000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x</a:t>
            </a:r>
            <a:r>
              <a:rPr lang="en-US">
                <a:solidFill>
                  <a:schemeClr val="tx1"/>
                </a:solidFill>
                <a:cs typeface="Arial" pitchFamily="34" charset="0"/>
              </a:rPr>
              <a:t> and the expression</a:t>
            </a:r>
            <a:br>
              <a:rPr lang="en-US">
                <a:solidFill>
                  <a:schemeClr val="tx1"/>
                </a:solidFill>
                <a:cs typeface="Arial" pitchFamily="34" charset="0"/>
              </a:rPr>
            </a:br>
            <a:r>
              <a:rPr lang="en-US" b="1">
                <a:solidFill>
                  <a:srgbClr val="008000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new Integer(i+3*j-1)</a:t>
            </a:r>
            <a:r>
              <a:rPr lang="en-US">
                <a:solidFill>
                  <a:schemeClr val="tx1"/>
                </a:solidFill>
                <a:cs typeface="Arial" pitchFamily="34" charset="0"/>
              </a:rPr>
              <a:t> is </a:t>
            </a:r>
            <a:r>
              <a:rPr lang="en-US" b="1">
                <a:solidFill>
                  <a:srgbClr val="008000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Integer</a:t>
            </a:r>
          </a:p>
          <a:p>
            <a:pPr marL="268288" indent="-228600">
              <a:lnSpc>
                <a:spcPct val="90000"/>
              </a:lnSpc>
              <a:spcBef>
                <a:spcPts val="1400"/>
              </a:spcBef>
              <a:buClr>
                <a:srgbClr val="CC0000"/>
              </a:buClr>
              <a:buSzPct val="100000"/>
              <a:buFont typeface="Arial" pitchFamily="34" charset="0"/>
              <a:buChar char="•"/>
            </a:pPr>
            <a:r>
              <a:rPr lang="en-US">
                <a:solidFill>
                  <a:srgbClr val="CC0000"/>
                </a:solidFill>
                <a:cs typeface="Arial" pitchFamily="34" charset="0"/>
              </a:rPr>
              <a:t>static type</a:t>
            </a:r>
            <a:r>
              <a:rPr lang="en-US">
                <a:solidFill>
                  <a:schemeClr val="tx1"/>
                </a:solidFill>
                <a:cs typeface="Arial" pitchFamily="34" charset="0"/>
              </a:rPr>
              <a:t> of the expression </a:t>
            </a:r>
            <a:r>
              <a:rPr lang="en-US" b="1">
                <a:solidFill>
                  <a:srgbClr val="008000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x.toString()</a:t>
            </a:r>
            <a:r>
              <a:rPr lang="en-US">
                <a:solidFill>
                  <a:schemeClr val="tx1"/>
                </a:solidFill>
                <a:cs typeface="Arial" pitchFamily="34" charset="0"/>
              </a:rPr>
              <a:t> is </a:t>
            </a:r>
            <a:r>
              <a:rPr lang="en-US" b="1">
                <a:solidFill>
                  <a:srgbClr val="008000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String</a:t>
            </a:r>
            <a:r>
              <a:rPr lang="en-US">
                <a:solidFill>
                  <a:schemeClr val="tx1"/>
                </a:solidFill>
                <a:cs typeface="Arial" pitchFamily="34" charset="0"/>
              </a:rPr>
              <a:t> (because </a:t>
            </a:r>
            <a:r>
              <a:rPr lang="en-US" b="1">
                <a:solidFill>
                  <a:srgbClr val="008000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toString()</a:t>
            </a:r>
            <a:r>
              <a:rPr lang="en-US">
                <a:solidFill>
                  <a:schemeClr val="tx1"/>
                </a:solidFill>
                <a:cs typeface="Arial" pitchFamily="34" charset="0"/>
              </a:rPr>
              <a:t> is declared in the class </a:t>
            </a:r>
            <a:r>
              <a:rPr lang="en-US" b="1">
                <a:solidFill>
                  <a:srgbClr val="008000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Integer</a:t>
            </a:r>
            <a:r>
              <a:rPr lang="en-US">
                <a:solidFill>
                  <a:schemeClr val="tx1"/>
                </a:solidFill>
                <a:cs typeface="Arial" pitchFamily="34" charset="0"/>
              </a:rPr>
              <a:t> to have return type </a:t>
            </a:r>
            <a:r>
              <a:rPr lang="en-US" b="1">
                <a:solidFill>
                  <a:srgbClr val="008000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String</a:t>
            </a:r>
            <a:r>
              <a:rPr lang="en-US">
                <a:solidFill>
                  <a:schemeClr val="tx1"/>
                </a:solidFill>
                <a:cs typeface="Arial" pitchFamily="34" charset="0"/>
              </a:rPr>
              <a:t>)</a:t>
            </a:r>
          </a:p>
          <a:p>
            <a:pPr marL="268288" indent="-228600">
              <a:lnSpc>
                <a:spcPct val="90000"/>
              </a:lnSpc>
              <a:spcBef>
                <a:spcPts val="1400"/>
              </a:spcBef>
              <a:buClr>
                <a:srgbClr val="CC0000"/>
              </a:buClr>
              <a:buSzPct val="100000"/>
              <a:buFont typeface="Arial" pitchFamily="34" charset="0"/>
              <a:buChar char="•"/>
            </a:pPr>
            <a:r>
              <a:rPr lang="en-US">
                <a:solidFill>
                  <a:srgbClr val="CC0000"/>
                </a:solidFill>
                <a:cs typeface="Arial" pitchFamily="34" charset="0"/>
              </a:rPr>
              <a:t>dynamic type</a:t>
            </a:r>
            <a:r>
              <a:rPr lang="en-US">
                <a:solidFill>
                  <a:schemeClr val="tx1"/>
                </a:solidFill>
                <a:cs typeface="Arial" pitchFamily="34" charset="0"/>
              </a:rPr>
              <a:t> of the object created by the execution of </a:t>
            </a:r>
            <a:r>
              <a:rPr lang="en-US" b="1">
                <a:solidFill>
                  <a:srgbClr val="008000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new Integer(i+3*j-1)</a:t>
            </a:r>
            <a:r>
              <a:rPr lang="en-US">
                <a:solidFill>
                  <a:schemeClr val="tx1"/>
                </a:solidFill>
                <a:cs typeface="Arial" pitchFamily="34" charset="0"/>
              </a:rPr>
              <a:t> is </a:t>
            </a:r>
            <a:r>
              <a:rPr lang="en-US" b="1">
                <a:solidFill>
                  <a:srgbClr val="008000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Integer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Comparing/copying primitive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Works just as you would expect</a:t>
            </a:r>
          </a:p>
          <a:p>
            <a:endParaRPr lang="en-US" dirty="0" smtClean="0"/>
          </a:p>
          <a:p>
            <a:pPr lvl="1">
              <a:buNone/>
            </a:pPr>
            <a:r>
              <a:rPr lang="en-US" dirty="0" err="1" smtClean="0"/>
              <a:t>int</a:t>
            </a:r>
            <a:r>
              <a:rPr lang="en-US" dirty="0" smtClean="0"/>
              <a:t> a, b;</a:t>
            </a:r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r>
              <a:rPr lang="en-US" dirty="0" smtClean="0"/>
              <a:t>if(a &lt; b) { … }</a:t>
            </a:r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r>
              <a:rPr lang="en-US" dirty="0" smtClean="0"/>
              <a:t>a = b+3;</a:t>
            </a:r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209550"/>
            <a:ext cx="7772400" cy="1866900"/>
          </a:xfrm>
        </p:spPr>
        <p:txBody>
          <a:bodyPr rIns="132080"/>
          <a:lstStyle/>
          <a:p>
            <a:r>
              <a:rPr lang="en-US" sz="4000" smtClean="0"/>
              <a:t>Reference vs Primitive Types</a:t>
            </a:r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C7E537D7-0CE2-4655-A41C-8D2C2F661F2E}" type="slidenum">
              <a:rPr lang="en-US"/>
              <a:pPr>
                <a:defRPr/>
              </a:pPr>
              <a:t>30</a:t>
            </a:fld>
            <a:endParaRPr lang="en-US"/>
          </a:p>
        </p:txBody>
      </p:sp>
      <p:sp>
        <p:nvSpPr>
          <p:cNvPr id="25604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85800" y="2076450"/>
            <a:ext cx="7937500" cy="3505200"/>
          </a:xfrm>
        </p:spPr>
        <p:txBody>
          <a:bodyPr rIns="132080"/>
          <a:lstStyle/>
          <a:p>
            <a:r>
              <a:rPr lang="en-US" sz="2800" smtClean="0"/>
              <a:t>Reference types</a:t>
            </a:r>
          </a:p>
          <a:p>
            <a:pPr marL="782638" lvl="1">
              <a:buClr>
                <a:srgbClr val="008000"/>
              </a:buClr>
            </a:pPr>
            <a:r>
              <a:rPr lang="en-US" sz="2400" smtClean="0">
                <a:solidFill>
                  <a:srgbClr val="008000"/>
                </a:solidFill>
              </a:rPr>
              <a:t>classes, interfaces, arrays</a:t>
            </a:r>
          </a:p>
          <a:p>
            <a:pPr marL="782638" lvl="1">
              <a:buClr>
                <a:srgbClr val="008000"/>
              </a:buClr>
            </a:pPr>
            <a:r>
              <a:rPr lang="en-US" sz="2400" smtClean="0">
                <a:solidFill>
                  <a:srgbClr val="008000"/>
                </a:solidFill>
              </a:rPr>
              <a:t>E.g.: </a:t>
            </a:r>
            <a:r>
              <a:rPr lang="en-US" sz="2400" b="1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Integer</a:t>
            </a:r>
            <a:endParaRPr lang="en-US" sz="2400" b="1" smtClean="0">
              <a:solidFill>
                <a:srgbClr val="008000"/>
              </a:solidFill>
              <a:latin typeface="Courier New" pitchFamily="49" charset="0"/>
              <a:ea typeface="ヒラギノ角ゴ ProN W6" charset="0"/>
              <a:cs typeface="ヒラギノ角ゴ ProN W6" charset="0"/>
              <a:sym typeface="Courier New" pitchFamily="49" charset="0"/>
            </a:endParaRPr>
          </a:p>
          <a:p>
            <a:pPr>
              <a:buFont typeface="Arial" pitchFamily="34" charset="0"/>
              <a:buNone/>
            </a:pPr>
            <a:endParaRPr lang="en-US" sz="2800" smtClean="0">
              <a:solidFill>
                <a:srgbClr val="008000"/>
              </a:solidFill>
            </a:endParaRPr>
          </a:p>
          <a:p>
            <a:pPr>
              <a:buFont typeface="Arial" pitchFamily="34" charset="0"/>
              <a:buNone/>
            </a:pPr>
            <a:endParaRPr lang="en-US" sz="2800" smtClean="0">
              <a:solidFill>
                <a:srgbClr val="008000"/>
              </a:solidFill>
            </a:endParaRPr>
          </a:p>
          <a:p>
            <a:r>
              <a:rPr lang="en-US" sz="2800" smtClean="0"/>
              <a:t>Primitive types</a:t>
            </a:r>
          </a:p>
          <a:p>
            <a:pPr marL="782638" lvl="1">
              <a:buClr>
                <a:srgbClr val="008000"/>
              </a:buClr>
            </a:pPr>
            <a:r>
              <a:rPr lang="en-US" sz="2400" smtClean="0">
                <a:solidFill>
                  <a:srgbClr val="008000"/>
                </a:solidFill>
              </a:rPr>
              <a:t>int, long, short, byte, boolean, char, float, double</a:t>
            </a:r>
          </a:p>
        </p:txBody>
      </p:sp>
      <p:sp>
        <p:nvSpPr>
          <p:cNvPr id="25605" name="Rectangle 3"/>
          <p:cNvSpPr>
            <a:spLocks/>
          </p:cNvSpPr>
          <p:nvPr/>
        </p:nvSpPr>
        <p:spPr bwMode="auto">
          <a:xfrm>
            <a:off x="5116513" y="1890713"/>
            <a:ext cx="1041400" cy="406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fr-BE"/>
          </a:p>
        </p:txBody>
      </p:sp>
      <p:sp>
        <p:nvSpPr>
          <p:cNvPr id="25606" name="Rectangle 4"/>
          <p:cNvSpPr>
            <a:spLocks/>
          </p:cNvSpPr>
          <p:nvPr/>
        </p:nvSpPr>
        <p:spPr bwMode="auto">
          <a:xfrm>
            <a:off x="4637088" y="1846263"/>
            <a:ext cx="558800" cy="444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r">
              <a:lnSpc>
                <a:spcPct val="70000"/>
              </a:lnSpc>
              <a:spcBef>
                <a:spcPts val="1350"/>
              </a:spcBef>
            </a:pPr>
            <a:r>
              <a:rPr lang="en-US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x:</a:t>
            </a:r>
          </a:p>
        </p:txBody>
      </p:sp>
      <p:sp>
        <p:nvSpPr>
          <p:cNvPr id="25607" name="Rectangle 5"/>
          <p:cNvSpPr>
            <a:spLocks/>
          </p:cNvSpPr>
          <p:nvPr/>
        </p:nvSpPr>
        <p:spPr bwMode="auto">
          <a:xfrm>
            <a:off x="5507038" y="2822575"/>
            <a:ext cx="2771775" cy="1219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>
              <a:lnSpc>
                <a:spcPct val="70000"/>
              </a:lnSpc>
              <a:spcBef>
                <a:spcPts val="450"/>
              </a:spcBef>
            </a:pPr>
            <a:r>
              <a:rPr lang="en-US" sz="20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(Integer)</a:t>
            </a:r>
          </a:p>
          <a:p>
            <a:pPr marL="39688">
              <a:lnSpc>
                <a:spcPct val="70000"/>
              </a:lnSpc>
              <a:spcBef>
                <a:spcPts val="450"/>
              </a:spcBef>
            </a:pPr>
            <a:r>
              <a:rPr lang="en-US" sz="20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int value: 13</a:t>
            </a:r>
          </a:p>
          <a:p>
            <a:pPr marL="39688">
              <a:lnSpc>
                <a:spcPct val="70000"/>
              </a:lnSpc>
              <a:spcBef>
                <a:spcPts val="450"/>
              </a:spcBef>
            </a:pPr>
            <a:r>
              <a:rPr lang="en-US" sz="20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String toString()</a:t>
            </a:r>
          </a:p>
          <a:p>
            <a:pPr marL="39688">
              <a:lnSpc>
                <a:spcPct val="70000"/>
              </a:lnSpc>
              <a:spcBef>
                <a:spcPts val="450"/>
              </a:spcBef>
            </a:pPr>
            <a:r>
              <a:rPr lang="en-US" sz="20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...</a:t>
            </a:r>
          </a:p>
        </p:txBody>
      </p:sp>
      <p:sp>
        <p:nvSpPr>
          <p:cNvPr id="25608" name="Oval 6"/>
          <p:cNvSpPr>
            <a:spLocks/>
          </p:cNvSpPr>
          <p:nvPr/>
        </p:nvSpPr>
        <p:spPr bwMode="auto">
          <a:xfrm>
            <a:off x="5929313" y="2028825"/>
            <a:ext cx="119062" cy="119063"/>
          </a:xfrm>
          <a:prstGeom prst="ellipse">
            <a:avLst/>
          </a:prstGeom>
          <a:solidFill>
            <a:srgbClr val="00000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fr-BE"/>
          </a:p>
        </p:txBody>
      </p:sp>
      <p:sp>
        <p:nvSpPr>
          <p:cNvPr id="25609" name="AutoShape 7"/>
          <p:cNvSpPr>
            <a:spLocks/>
          </p:cNvSpPr>
          <p:nvPr/>
        </p:nvSpPr>
        <p:spPr bwMode="auto">
          <a:xfrm>
            <a:off x="6048375" y="2076450"/>
            <a:ext cx="852488" cy="746125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cubicBezTo>
                  <a:pt x="10800" y="0"/>
                  <a:pt x="21600" y="10800"/>
                  <a:pt x="21600" y="21600"/>
                </a:cubicBez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fr-BE"/>
          </a:p>
        </p:txBody>
      </p:sp>
      <p:sp>
        <p:nvSpPr>
          <p:cNvPr id="25610" name="Rectangle 8"/>
          <p:cNvSpPr>
            <a:spLocks/>
          </p:cNvSpPr>
          <p:nvPr/>
        </p:nvSpPr>
        <p:spPr bwMode="auto">
          <a:xfrm>
            <a:off x="6208713" y="5611813"/>
            <a:ext cx="1041400" cy="4445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 anchor="ctr"/>
          <a:lstStyle/>
          <a:p>
            <a:pPr marL="39688" algn="r"/>
            <a:r>
              <a:rPr lang="en-US">
                <a:solidFill>
                  <a:schemeClr val="tx1"/>
                </a:solidFill>
                <a:cs typeface="Arial" pitchFamily="34" charset="0"/>
              </a:rPr>
              <a:t>13</a:t>
            </a:r>
          </a:p>
        </p:txBody>
      </p:sp>
      <p:sp>
        <p:nvSpPr>
          <p:cNvPr id="25611" name="Rectangle 9"/>
          <p:cNvSpPr>
            <a:spLocks/>
          </p:cNvSpPr>
          <p:nvPr/>
        </p:nvSpPr>
        <p:spPr bwMode="auto">
          <a:xfrm>
            <a:off x="5729288" y="5592763"/>
            <a:ext cx="558800" cy="444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r">
              <a:lnSpc>
                <a:spcPct val="70000"/>
              </a:lnSpc>
              <a:spcBef>
                <a:spcPts val="1350"/>
              </a:spcBef>
            </a:pPr>
            <a:r>
              <a:rPr lang="en-US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x:</a:t>
            </a:r>
          </a:p>
        </p:txBody>
      </p:sp>
    </p:spTree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53975"/>
            <a:ext cx="7772400" cy="2178050"/>
          </a:xfrm>
        </p:spPr>
        <p:txBody>
          <a:bodyPr rIns="132080"/>
          <a:lstStyle/>
          <a:p>
            <a:r>
              <a:rPr lang="en-US" sz="4000" smtClean="0"/>
              <a:t>Why Both </a:t>
            </a:r>
            <a:r>
              <a:rPr lang="en-US" sz="4000" b="1" smtClean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int</a:t>
            </a:r>
            <a:r>
              <a:rPr lang="en-US" sz="4000" smtClean="0"/>
              <a:t> and </a:t>
            </a:r>
            <a:r>
              <a:rPr lang="en-US" sz="4000" b="1" smtClean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Integer</a:t>
            </a:r>
            <a:r>
              <a:rPr lang="en-US" sz="4000" smtClean="0"/>
              <a:t>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5F4ADAF3-BCE8-4B60-9C4F-B6AFC9383D66}" type="slidenum">
              <a:rPr lang="en-US"/>
              <a:pPr>
                <a:defRPr/>
              </a:pPr>
              <a:t>31</a:t>
            </a:fld>
            <a:endParaRPr lang="en-US"/>
          </a:p>
        </p:txBody>
      </p:sp>
      <p:sp>
        <p:nvSpPr>
          <p:cNvPr id="26628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85800" y="2232025"/>
            <a:ext cx="7937500" cy="3851275"/>
          </a:xfrm>
        </p:spPr>
        <p:txBody>
          <a:bodyPr rIns="132080"/>
          <a:lstStyle/>
          <a:p>
            <a:pPr marL="268288" indent="-228600">
              <a:buClr>
                <a:srgbClr val="000000"/>
              </a:buClr>
            </a:pPr>
            <a:r>
              <a:rPr lang="en-US" sz="2400" smtClean="0"/>
              <a:t>Some data structures work only with reference types (</a:t>
            </a:r>
            <a:r>
              <a:rPr lang="en-US" sz="2400" b="1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Hashtable, Vector, Stack, ...</a:t>
            </a:r>
            <a:r>
              <a:rPr lang="en-US" sz="2400" smtClean="0"/>
              <a:t>)</a:t>
            </a:r>
          </a:p>
          <a:p>
            <a:pPr marL="268288" indent="-228600">
              <a:buFont typeface="Arial" pitchFamily="34" charset="0"/>
              <a:buNone/>
            </a:pPr>
            <a:endParaRPr lang="en-US" sz="2400" smtClean="0">
              <a:solidFill>
                <a:srgbClr val="008000"/>
              </a:solidFill>
            </a:endParaRPr>
          </a:p>
          <a:p>
            <a:pPr marL="268288" indent="-228600">
              <a:buClr>
                <a:srgbClr val="000000"/>
              </a:buClr>
            </a:pPr>
            <a:r>
              <a:rPr lang="en-US" sz="2400" smtClean="0"/>
              <a:t>Primitive types are more efficient</a:t>
            </a:r>
          </a:p>
          <a:p>
            <a:pPr marL="727075" lvl="1" indent="-230188">
              <a:buFont typeface="Arial" pitchFamily="34" charset="0"/>
              <a:buNone/>
            </a:pPr>
            <a:r>
              <a:rPr lang="en-US" sz="2400" b="1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for (int i = 0; i &lt; n; i++) {...}</a:t>
            </a:r>
            <a:endParaRPr lang="en-US" sz="2400" b="1" smtClean="0">
              <a:solidFill>
                <a:srgbClr val="008000"/>
              </a:solidFill>
              <a:latin typeface="Courier New" pitchFamily="49" charset="0"/>
              <a:ea typeface="ヒラギノ角ゴ ProN W6" charset="0"/>
              <a:cs typeface="ヒラギノ角ゴ ProN W6" charset="0"/>
              <a:sym typeface="Courier New" pitchFamily="49" charset="0"/>
            </a:endParaRPr>
          </a:p>
        </p:txBody>
      </p:sp>
    </p:spTree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 rIns="132080"/>
          <a:lstStyle/>
          <a:p>
            <a:r>
              <a:rPr lang="en-US" sz="4000" smtClean="0"/>
              <a:t>Upcasting and Downcasting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7F052DB8-C169-4C27-82A8-A13DF977DF9C}" type="slidenum">
              <a:rPr lang="en-US"/>
              <a:pPr>
                <a:defRPr/>
              </a:pPr>
              <a:t>32</a:t>
            </a:fld>
            <a:endParaRPr lang="en-US"/>
          </a:p>
        </p:txBody>
      </p:sp>
      <p:sp>
        <p:nvSpPr>
          <p:cNvPr id="27652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 rIns="132080"/>
          <a:lstStyle/>
          <a:p>
            <a:pPr>
              <a:lnSpc>
                <a:spcPct val="90000"/>
              </a:lnSpc>
            </a:pPr>
            <a:r>
              <a:rPr lang="en-US" sz="2400" smtClean="0"/>
              <a:t>Applies to reference types only</a:t>
            </a:r>
          </a:p>
          <a:p>
            <a:pPr>
              <a:lnSpc>
                <a:spcPct val="90000"/>
              </a:lnSpc>
            </a:pPr>
            <a:r>
              <a:rPr lang="en-US" sz="2400" smtClean="0"/>
              <a:t>Used to assign the value of an expression of one (static) type to a variable of another (static) type</a:t>
            </a:r>
          </a:p>
          <a:p>
            <a:pPr marL="782638" lvl="1">
              <a:lnSpc>
                <a:spcPct val="90000"/>
              </a:lnSpc>
              <a:buClr>
                <a:srgbClr val="008000"/>
              </a:buClr>
            </a:pPr>
            <a:r>
              <a:rPr lang="en-US" sz="2000" smtClean="0">
                <a:solidFill>
                  <a:srgbClr val="008000"/>
                </a:solidFill>
              </a:rPr>
              <a:t>upcasting: subtype </a:t>
            </a:r>
            <a:r>
              <a:rPr lang="en-US" sz="2000" smtClean="0">
                <a:solidFill>
                  <a:srgbClr val="008000"/>
                </a:solidFill>
                <a:latin typeface="Symbol" pitchFamily="18" charset="2"/>
                <a:ea typeface="Symbol" pitchFamily="18" charset="2"/>
                <a:cs typeface="Symbol" pitchFamily="18" charset="2"/>
                <a:sym typeface="Symbol" pitchFamily="18" charset="2"/>
              </a:rPr>
              <a:t>→</a:t>
            </a:r>
            <a:r>
              <a:rPr lang="en-US" sz="2000" smtClean="0">
                <a:solidFill>
                  <a:srgbClr val="008000"/>
                </a:solidFill>
              </a:rPr>
              <a:t> supertype</a:t>
            </a:r>
          </a:p>
          <a:p>
            <a:pPr marL="782638" lvl="1">
              <a:lnSpc>
                <a:spcPct val="90000"/>
              </a:lnSpc>
              <a:buClr>
                <a:srgbClr val="008000"/>
              </a:buClr>
            </a:pPr>
            <a:r>
              <a:rPr lang="en-US" sz="2000" smtClean="0">
                <a:solidFill>
                  <a:srgbClr val="008000"/>
                </a:solidFill>
              </a:rPr>
              <a:t>downcasting: supertype </a:t>
            </a:r>
            <a:r>
              <a:rPr lang="en-US" sz="2000" smtClean="0">
                <a:solidFill>
                  <a:srgbClr val="008000"/>
                </a:solidFill>
                <a:latin typeface="Symbol" pitchFamily="18" charset="2"/>
                <a:ea typeface="Symbol" pitchFamily="18" charset="2"/>
                <a:cs typeface="Symbol" pitchFamily="18" charset="2"/>
                <a:sym typeface="Symbol" pitchFamily="18" charset="2"/>
              </a:rPr>
              <a:t>→</a:t>
            </a:r>
            <a:r>
              <a:rPr lang="en-US" sz="2000" smtClean="0">
                <a:solidFill>
                  <a:srgbClr val="008000"/>
                </a:solidFill>
              </a:rPr>
              <a:t> subtype</a:t>
            </a:r>
          </a:p>
          <a:p>
            <a:pPr marL="782638" lvl="1">
              <a:lnSpc>
                <a:spcPct val="90000"/>
              </a:lnSpc>
              <a:buClr>
                <a:srgbClr val="008000"/>
              </a:buClr>
            </a:pPr>
            <a:endParaRPr lang="en-US" sz="2000" smtClean="0">
              <a:solidFill>
                <a:srgbClr val="008000"/>
              </a:solidFill>
            </a:endParaRPr>
          </a:p>
          <a:p>
            <a:pPr>
              <a:lnSpc>
                <a:spcPct val="90000"/>
              </a:lnSpc>
              <a:buClr>
                <a:srgbClr val="CC0000"/>
              </a:buClr>
            </a:pPr>
            <a:r>
              <a:rPr lang="en-US" sz="2400" smtClean="0">
                <a:solidFill>
                  <a:srgbClr val="CC0000"/>
                </a:solidFill>
              </a:rPr>
              <a:t>A crucial invariant:</a:t>
            </a:r>
          </a:p>
        </p:txBody>
      </p:sp>
      <p:sp>
        <p:nvSpPr>
          <p:cNvPr id="27653" name="Rectangle 3"/>
          <p:cNvSpPr>
            <a:spLocks/>
          </p:cNvSpPr>
          <p:nvPr/>
        </p:nvSpPr>
        <p:spPr bwMode="auto">
          <a:xfrm>
            <a:off x="742950" y="4605338"/>
            <a:ext cx="7645400" cy="11176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>
              <a:lnSpc>
                <a:spcPct val="90000"/>
              </a:lnSpc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pitchFamily="34" charset="0"/>
              </a:rPr>
              <a:t>If during execution, an expression </a:t>
            </a:r>
            <a:r>
              <a:rPr lang="en-US" i="1">
                <a:solidFill>
                  <a:schemeClr val="tx1"/>
                </a:solidFill>
                <a:cs typeface="Arial" pitchFamily="34" charset="0"/>
              </a:rPr>
              <a:t>E</a:t>
            </a:r>
            <a:r>
              <a:rPr lang="en-US">
                <a:solidFill>
                  <a:schemeClr val="tx1"/>
                </a:solidFill>
                <a:cs typeface="Arial" pitchFamily="34" charset="0"/>
              </a:rPr>
              <a:t> is ever evaluated and its value is an object </a:t>
            </a:r>
            <a:r>
              <a:rPr lang="en-US" i="1">
                <a:solidFill>
                  <a:schemeClr val="tx1"/>
                </a:solidFill>
                <a:cs typeface="Arial" pitchFamily="34" charset="0"/>
              </a:rPr>
              <a:t>O</a:t>
            </a:r>
            <a:r>
              <a:rPr lang="en-US">
                <a:solidFill>
                  <a:schemeClr val="tx1"/>
                </a:solidFill>
                <a:cs typeface="Arial" pitchFamily="34" charset="0"/>
              </a:rPr>
              <a:t>, then the </a:t>
            </a:r>
            <a:r>
              <a:rPr lang="en-US">
                <a:solidFill>
                  <a:srgbClr val="CC0000"/>
                </a:solidFill>
                <a:cs typeface="Arial" pitchFamily="34" charset="0"/>
              </a:rPr>
              <a:t>dynamic type</a:t>
            </a:r>
            <a:r>
              <a:rPr lang="en-US">
                <a:solidFill>
                  <a:schemeClr val="tx1"/>
                </a:solidFill>
                <a:cs typeface="Arial" pitchFamily="34" charset="0"/>
              </a:rPr>
              <a:t> of </a:t>
            </a:r>
            <a:r>
              <a:rPr lang="en-US" i="1">
                <a:solidFill>
                  <a:schemeClr val="tx1"/>
                </a:solidFill>
                <a:cs typeface="Arial" pitchFamily="34" charset="0"/>
              </a:rPr>
              <a:t>O</a:t>
            </a:r>
            <a:r>
              <a:rPr lang="en-US">
                <a:solidFill>
                  <a:schemeClr val="tx1"/>
                </a:solidFill>
                <a:cs typeface="Arial" pitchFamily="34" charset="0"/>
              </a:rPr>
              <a:t> is a </a:t>
            </a:r>
            <a:r>
              <a:rPr lang="en-US">
                <a:solidFill>
                  <a:srgbClr val="CC0000"/>
                </a:solidFill>
                <a:cs typeface="Arial" pitchFamily="34" charset="0"/>
              </a:rPr>
              <a:t>subtype</a:t>
            </a:r>
            <a:r>
              <a:rPr lang="en-US">
                <a:solidFill>
                  <a:schemeClr val="tx1"/>
                </a:solidFill>
                <a:cs typeface="Arial" pitchFamily="34" charset="0"/>
              </a:rPr>
              <a:t> of the </a:t>
            </a:r>
            <a:r>
              <a:rPr lang="en-US">
                <a:solidFill>
                  <a:srgbClr val="CC0000"/>
                </a:solidFill>
                <a:cs typeface="Arial" pitchFamily="34" charset="0"/>
              </a:rPr>
              <a:t>static type</a:t>
            </a:r>
            <a:r>
              <a:rPr lang="en-US">
                <a:solidFill>
                  <a:schemeClr val="tx1"/>
                </a:solidFill>
                <a:cs typeface="Arial" pitchFamily="34" charset="0"/>
              </a:rPr>
              <a:t> of </a:t>
            </a:r>
            <a:r>
              <a:rPr lang="en-US" i="1">
                <a:solidFill>
                  <a:schemeClr val="tx1"/>
                </a:solidFill>
                <a:cs typeface="Arial" pitchFamily="34" charset="0"/>
              </a:rPr>
              <a:t>E</a:t>
            </a:r>
            <a:r>
              <a:rPr lang="en-US">
                <a:solidFill>
                  <a:schemeClr val="tx1"/>
                </a:solidFill>
                <a:cs typeface="Arial" pitchFamily="34" charset="0"/>
              </a:rPr>
              <a:t>.</a:t>
            </a:r>
          </a:p>
        </p:txBody>
      </p:sp>
    </p:spTree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307975"/>
            <a:ext cx="7772400" cy="1308100"/>
          </a:xfrm>
        </p:spPr>
        <p:txBody>
          <a:bodyPr rIns="132080"/>
          <a:lstStyle/>
          <a:p>
            <a:r>
              <a:rPr lang="en-US" sz="4000" smtClean="0"/>
              <a:t>Upcasting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D5E20D69-FFA0-4C1D-95DC-462E270903B1}" type="slidenum">
              <a:rPr lang="en-US"/>
              <a:pPr>
                <a:defRPr/>
              </a:pPr>
              <a:t>33</a:t>
            </a:fld>
            <a:endParaRPr lang="en-US"/>
          </a:p>
        </p:txBody>
      </p:sp>
      <p:sp>
        <p:nvSpPr>
          <p:cNvPr id="28676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76275" y="1616075"/>
            <a:ext cx="7772400" cy="5241925"/>
          </a:xfrm>
        </p:spPr>
        <p:txBody>
          <a:bodyPr rIns="132080"/>
          <a:lstStyle/>
          <a:p>
            <a:pPr>
              <a:lnSpc>
                <a:spcPct val="90000"/>
              </a:lnSpc>
            </a:pPr>
            <a:r>
              <a:rPr lang="en-US" sz="2400" smtClean="0"/>
              <a:t>Example of upcasting: </a:t>
            </a:r>
          </a:p>
          <a:p>
            <a:pPr>
              <a:lnSpc>
                <a:spcPct val="90000"/>
              </a:lnSpc>
              <a:buFont typeface="Arial" pitchFamily="34" charset="0"/>
              <a:buNone/>
            </a:pPr>
            <a:endParaRPr lang="en-US" sz="2400" smtClean="0"/>
          </a:p>
          <a:p>
            <a:pPr>
              <a:lnSpc>
                <a:spcPct val="90000"/>
              </a:lnSpc>
              <a:buFont typeface="Arial" pitchFamily="34" charset="0"/>
              <a:buNone/>
            </a:pPr>
            <a:endParaRPr lang="en-US" sz="2400" smtClean="0"/>
          </a:p>
          <a:p>
            <a:pPr marL="782638" lvl="1">
              <a:lnSpc>
                <a:spcPct val="90000"/>
              </a:lnSpc>
              <a:buClr>
                <a:srgbClr val="008000"/>
              </a:buClr>
            </a:pPr>
            <a:r>
              <a:rPr lang="en-US" sz="2000" smtClean="0">
                <a:solidFill>
                  <a:srgbClr val="008000"/>
                </a:solidFill>
              </a:rPr>
              <a:t>static type of expression on rhs is </a:t>
            </a:r>
            <a:r>
              <a:rPr lang="en-US" sz="2000" b="1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Integer</a:t>
            </a:r>
            <a:endParaRPr lang="en-US" sz="2000" b="1" smtClean="0">
              <a:solidFill>
                <a:srgbClr val="008000"/>
              </a:solidFill>
              <a:latin typeface="Courier New" pitchFamily="49" charset="0"/>
              <a:ea typeface="ヒラギノ角ゴ ProN W6" charset="0"/>
              <a:cs typeface="ヒラギノ角ゴ ProN W6" charset="0"/>
              <a:sym typeface="Courier New" pitchFamily="49" charset="0"/>
            </a:endParaRPr>
          </a:p>
          <a:p>
            <a:pPr marL="782638" lvl="1">
              <a:lnSpc>
                <a:spcPct val="90000"/>
              </a:lnSpc>
              <a:buClr>
                <a:srgbClr val="008000"/>
              </a:buClr>
            </a:pPr>
            <a:r>
              <a:rPr lang="en-US" sz="2000" smtClean="0">
                <a:solidFill>
                  <a:srgbClr val="008000"/>
                </a:solidFill>
              </a:rPr>
              <a:t>static type of variable </a:t>
            </a:r>
            <a:r>
              <a:rPr lang="en-US" sz="2000" b="1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x</a:t>
            </a:r>
            <a:r>
              <a:rPr lang="en-US" sz="2000" smtClean="0">
                <a:solidFill>
                  <a:srgbClr val="008000"/>
                </a:solidFill>
              </a:rPr>
              <a:t> on lhs is </a:t>
            </a:r>
            <a:r>
              <a:rPr lang="en-US" sz="2000" b="1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Object</a:t>
            </a:r>
            <a:endParaRPr lang="en-US" sz="2000" b="1" smtClean="0">
              <a:solidFill>
                <a:srgbClr val="008000"/>
              </a:solidFill>
              <a:latin typeface="Courier New" pitchFamily="49" charset="0"/>
              <a:ea typeface="ヒラギノ角ゴ ProN W6" charset="0"/>
              <a:cs typeface="ヒラギノ角ゴ ProN W6" charset="0"/>
              <a:sym typeface="Courier New" pitchFamily="49" charset="0"/>
            </a:endParaRPr>
          </a:p>
          <a:p>
            <a:pPr marL="782638" lvl="1">
              <a:lnSpc>
                <a:spcPct val="90000"/>
              </a:lnSpc>
              <a:buClr>
                <a:srgbClr val="008000"/>
              </a:buClr>
              <a:buFont typeface="Courier New" pitchFamily="49" charset="0"/>
              <a:buChar char="–"/>
            </a:pPr>
            <a:r>
              <a:rPr lang="en-US" sz="2000" b="1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Integer</a:t>
            </a:r>
            <a:r>
              <a:rPr lang="en-US" sz="2000" smtClean="0">
                <a:solidFill>
                  <a:srgbClr val="008000"/>
                </a:solidFill>
              </a:rPr>
              <a:t> is a subtype of </a:t>
            </a:r>
            <a:r>
              <a:rPr lang="en-US" sz="2000" b="1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Object</a:t>
            </a:r>
            <a:r>
              <a:rPr lang="en-US" sz="2000" smtClean="0">
                <a:solidFill>
                  <a:srgbClr val="008000"/>
                </a:solidFill>
              </a:rPr>
              <a:t>, so this is an </a:t>
            </a:r>
            <a:r>
              <a:rPr lang="en-US" sz="2000" smtClean="0">
                <a:solidFill>
                  <a:srgbClr val="CC0000"/>
                </a:solidFill>
              </a:rPr>
              <a:t>upcast</a:t>
            </a:r>
          </a:p>
          <a:p>
            <a:pPr marL="782638" lvl="1">
              <a:lnSpc>
                <a:spcPct val="90000"/>
              </a:lnSpc>
              <a:buClr>
                <a:srgbClr val="CC0000"/>
              </a:buClr>
            </a:pPr>
            <a:endParaRPr lang="en-US" sz="2000" smtClean="0">
              <a:solidFill>
                <a:srgbClr val="CC0000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2400" smtClean="0"/>
              <a:t>static type of expression on rhs must be a subtype of static type of variable on lhs – compiler checks this</a:t>
            </a:r>
          </a:p>
          <a:p>
            <a:pPr>
              <a:lnSpc>
                <a:spcPct val="90000"/>
              </a:lnSpc>
            </a:pPr>
            <a:endParaRPr lang="en-US" sz="2400" smtClean="0"/>
          </a:p>
          <a:p>
            <a:pPr>
              <a:lnSpc>
                <a:spcPct val="90000"/>
              </a:lnSpc>
            </a:pPr>
            <a:r>
              <a:rPr lang="en-US" sz="2400" smtClean="0"/>
              <a:t>upcasting is always type correct – preserves the invariant automatically</a:t>
            </a:r>
          </a:p>
        </p:txBody>
      </p:sp>
      <p:sp>
        <p:nvSpPr>
          <p:cNvPr id="28677" name="Rectangle 3"/>
          <p:cNvSpPr>
            <a:spLocks/>
          </p:cNvSpPr>
          <p:nvPr/>
        </p:nvSpPr>
        <p:spPr bwMode="auto">
          <a:xfrm>
            <a:off x="1382713" y="2225675"/>
            <a:ext cx="5942012" cy="5207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 algn="r">
              <a:lnSpc>
                <a:spcPct val="70000"/>
              </a:lnSpc>
              <a:spcBef>
                <a:spcPts val="613"/>
              </a:spcBef>
            </a:pPr>
            <a:r>
              <a:rPr lang="en-US" sz="2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Object x = new Integer(13);</a:t>
            </a:r>
          </a:p>
        </p:txBody>
      </p:sp>
    </p:spTree>
  </p:cSld>
  <p:clrMapOvr>
    <a:masterClrMapping/>
  </p:clrMapOvr>
  <p:transition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307975"/>
            <a:ext cx="7772400" cy="1308100"/>
          </a:xfrm>
        </p:spPr>
        <p:txBody>
          <a:bodyPr rIns="132080"/>
          <a:lstStyle/>
          <a:p>
            <a:r>
              <a:rPr lang="en-US" sz="4000" smtClean="0"/>
              <a:t>Downcasting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3AE5B880-3E40-4706-B28B-8BF2C3FBA959}" type="slidenum">
              <a:rPr lang="en-US"/>
              <a:pPr>
                <a:defRPr/>
              </a:pPr>
              <a:t>34</a:t>
            </a:fld>
            <a:endParaRPr lang="en-US"/>
          </a:p>
        </p:txBody>
      </p:sp>
      <p:sp>
        <p:nvSpPr>
          <p:cNvPr id="29700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76275" y="1616075"/>
            <a:ext cx="8053388" cy="5241925"/>
          </a:xfrm>
        </p:spPr>
        <p:txBody>
          <a:bodyPr rIns="132080"/>
          <a:lstStyle/>
          <a:p>
            <a:pPr marL="266700" indent="-227013">
              <a:buClr>
                <a:srgbClr val="000000"/>
              </a:buClr>
            </a:pPr>
            <a:r>
              <a:rPr lang="en-US" sz="2400" smtClean="0"/>
              <a:t>Example of downcasting: </a:t>
            </a:r>
          </a:p>
          <a:p>
            <a:pPr marL="266700" indent="-227013">
              <a:buFont typeface="Arial" pitchFamily="34" charset="0"/>
              <a:buNone/>
            </a:pPr>
            <a:endParaRPr lang="en-US" sz="2400" smtClean="0"/>
          </a:p>
          <a:p>
            <a:pPr marL="266700" indent="-227013">
              <a:buFont typeface="Arial" pitchFamily="34" charset="0"/>
              <a:buNone/>
            </a:pPr>
            <a:endParaRPr lang="en-US" sz="2400" smtClean="0"/>
          </a:p>
          <a:p>
            <a:pPr marL="728663" lvl="1" indent="-231775">
              <a:buClr>
                <a:srgbClr val="008000"/>
              </a:buClr>
            </a:pPr>
            <a:r>
              <a:rPr lang="en-US" sz="2000" smtClean="0">
                <a:solidFill>
                  <a:srgbClr val="008000"/>
                </a:solidFill>
              </a:rPr>
              <a:t>static type of </a:t>
            </a:r>
            <a:r>
              <a:rPr lang="en-US" sz="2000" b="1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y</a:t>
            </a:r>
            <a:r>
              <a:rPr lang="en-US" sz="2000" smtClean="0">
                <a:solidFill>
                  <a:srgbClr val="008000"/>
                </a:solidFill>
              </a:rPr>
              <a:t> is </a:t>
            </a:r>
            <a:r>
              <a:rPr lang="en-US" sz="2000" b="1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Object</a:t>
            </a:r>
            <a:r>
              <a:rPr lang="en-US" sz="2000" smtClean="0">
                <a:solidFill>
                  <a:srgbClr val="008000"/>
                </a:solidFill>
              </a:rPr>
              <a:t> (say)</a:t>
            </a:r>
          </a:p>
          <a:p>
            <a:pPr marL="728663" lvl="1" indent="-231775">
              <a:buClr>
                <a:srgbClr val="008000"/>
              </a:buClr>
            </a:pPr>
            <a:r>
              <a:rPr lang="en-US" sz="2000" smtClean="0">
                <a:solidFill>
                  <a:srgbClr val="008000"/>
                </a:solidFill>
              </a:rPr>
              <a:t>static type of </a:t>
            </a:r>
            <a:r>
              <a:rPr lang="en-US" sz="2000" b="1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x</a:t>
            </a:r>
            <a:r>
              <a:rPr lang="en-US" sz="2000" smtClean="0">
                <a:solidFill>
                  <a:srgbClr val="008000"/>
                </a:solidFill>
              </a:rPr>
              <a:t> is </a:t>
            </a:r>
            <a:r>
              <a:rPr lang="en-US" sz="2000" b="1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Integer</a:t>
            </a:r>
            <a:endParaRPr lang="en-US" sz="2000" b="1" smtClean="0">
              <a:solidFill>
                <a:srgbClr val="008000"/>
              </a:solidFill>
              <a:latin typeface="Courier New" pitchFamily="49" charset="0"/>
              <a:ea typeface="ヒラギノ角ゴ ProN W6" charset="0"/>
              <a:cs typeface="ヒラギノ角ゴ ProN W6" charset="0"/>
              <a:sym typeface="Courier New" pitchFamily="49" charset="0"/>
            </a:endParaRPr>
          </a:p>
          <a:p>
            <a:pPr marL="728663" lvl="1" indent="-231775">
              <a:buClr>
                <a:srgbClr val="008000"/>
              </a:buClr>
            </a:pPr>
            <a:r>
              <a:rPr lang="en-US" sz="2000" smtClean="0">
                <a:solidFill>
                  <a:srgbClr val="008000"/>
                </a:solidFill>
              </a:rPr>
              <a:t>static type of expression </a:t>
            </a:r>
            <a:r>
              <a:rPr lang="en-US" sz="2000" b="1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(Integer)y</a:t>
            </a:r>
            <a:r>
              <a:rPr lang="en-US" sz="2000" smtClean="0">
                <a:solidFill>
                  <a:srgbClr val="008000"/>
                </a:solidFill>
              </a:rPr>
              <a:t> is </a:t>
            </a:r>
            <a:r>
              <a:rPr lang="en-US" sz="2000" b="1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Integer</a:t>
            </a:r>
            <a:endParaRPr lang="en-US" sz="2000" b="1" smtClean="0">
              <a:solidFill>
                <a:srgbClr val="008000"/>
              </a:solidFill>
              <a:latin typeface="Courier New" pitchFamily="49" charset="0"/>
              <a:ea typeface="ヒラギノ角ゴ ProN W6" charset="0"/>
              <a:cs typeface="ヒラギノ角ゴ ProN W6" charset="0"/>
              <a:sym typeface="Courier New" pitchFamily="49" charset="0"/>
            </a:endParaRPr>
          </a:p>
          <a:p>
            <a:pPr marL="728663" lvl="1" indent="-231775">
              <a:buClr>
                <a:srgbClr val="008000"/>
              </a:buClr>
              <a:buFont typeface="Courier New" pitchFamily="49" charset="0"/>
              <a:buChar char="–"/>
            </a:pPr>
            <a:r>
              <a:rPr lang="en-US" sz="2000" b="1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Integer</a:t>
            </a:r>
            <a:r>
              <a:rPr lang="en-US" sz="2000" smtClean="0">
                <a:solidFill>
                  <a:srgbClr val="008000"/>
                </a:solidFill>
              </a:rPr>
              <a:t> is a subtype of </a:t>
            </a:r>
            <a:r>
              <a:rPr lang="en-US" sz="2000" b="1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Object</a:t>
            </a:r>
            <a:r>
              <a:rPr lang="en-US" sz="2000" smtClean="0">
                <a:solidFill>
                  <a:srgbClr val="008000"/>
                </a:solidFill>
              </a:rPr>
              <a:t>, so this is a </a:t>
            </a:r>
            <a:r>
              <a:rPr lang="en-US" sz="2000" smtClean="0">
                <a:solidFill>
                  <a:srgbClr val="CC0000"/>
                </a:solidFill>
              </a:rPr>
              <a:t>downcast</a:t>
            </a:r>
          </a:p>
          <a:p>
            <a:pPr marL="266700" indent="-227013">
              <a:buClr>
                <a:srgbClr val="000000"/>
              </a:buClr>
            </a:pPr>
            <a:r>
              <a:rPr lang="en-US" sz="2400" smtClean="0"/>
              <a:t>In any downcast, </a:t>
            </a:r>
            <a:r>
              <a:rPr lang="en-US" sz="2400" smtClean="0">
                <a:solidFill>
                  <a:srgbClr val="CC0000"/>
                </a:solidFill>
              </a:rPr>
              <a:t>dynamic type</a:t>
            </a:r>
            <a:r>
              <a:rPr lang="en-US" sz="2400" smtClean="0"/>
              <a:t> of object must be a subtype of </a:t>
            </a:r>
            <a:r>
              <a:rPr lang="en-US" sz="2400" smtClean="0">
                <a:solidFill>
                  <a:srgbClr val="CC0000"/>
                </a:solidFill>
              </a:rPr>
              <a:t>static type</a:t>
            </a:r>
            <a:r>
              <a:rPr lang="en-US" sz="2400" smtClean="0"/>
              <a:t> of cast expression</a:t>
            </a:r>
          </a:p>
          <a:p>
            <a:pPr marL="266700" indent="-227013">
              <a:buClr>
                <a:srgbClr val="000000"/>
              </a:buClr>
            </a:pPr>
            <a:r>
              <a:rPr lang="en-US" sz="2400" smtClean="0"/>
              <a:t>runtime check, </a:t>
            </a:r>
            <a:r>
              <a:rPr lang="en-US" sz="2400" b="1" smtClean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ClassCastException</a:t>
            </a:r>
            <a:r>
              <a:rPr lang="en-US" sz="2400" smtClean="0"/>
              <a:t> if failure</a:t>
            </a:r>
          </a:p>
          <a:p>
            <a:pPr marL="266700" indent="-227013">
              <a:buClr>
                <a:srgbClr val="000000"/>
              </a:buClr>
            </a:pPr>
            <a:r>
              <a:rPr lang="en-US" sz="2400" smtClean="0"/>
              <a:t>needed to maintain invariant (and </a:t>
            </a:r>
            <a:r>
              <a:rPr lang="en-US" sz="2400" smtClean="0">
                <a:solidFill>
                  <a:srgbClr val="CC0000"/>
                </a:solidFill>
              </a:rPr>
              <a:t>only</a:t>
            </a:r>
            <a:r>
              <a:rPr lang="en-US" sz="2400" smtClean="0"/>
              <a:t> time it is needed)</a:t>
            </a:r>
          </a:p>
        </p:txBody>
      </p:sp>
      <p:sp>
        <p:nvSpPr>
          <p:cNvPr id="29701" name="Rectangle 3"/>
          <p:cNvSpPr>
            <a:spLocks/>
          </p:cNvSpPr>
          <p:nvPr/>
        </p:nvSpPr>
        <p:spPr bwMode="auto">
          <a:xfrm>
            <a:off x="1962150" y="2282825"/>
            <a:ext cx="5089525" cy="5207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 algn="r">
              <a:lnSpc>
                <a:spcPct val="70000"/>
              </a:lnSpc>
              <a:spcBef>
                <a:spcPts val="613"/>
              </a:spcBef>
            </a:pPr>
            <a:r>
              <a:rPr lang="en-US" sz="2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Integer x = (Integer)y;</a:t>
            </a:r>
          </a:p>
        </p:txBody>
      </p:sp>
    </p:spTree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974013" cy="1924050"/>
          </a:xfrm>
        </p:spPr>
        <p:txBody>
          <a:bodyPr rIns="132080">
            <a:normAutofit/>
          </a:bodyPr>
          <a:lstStyle/>
          <a:p>
            <a:r>
              <a:rPr lang="en-US" sz="2800" dirty="0" smtClean="0"/>
              <a:t>Some type checking can only be done at runtime</a:t>
            </a: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C23E822F-197F-42ED-8C46-70E284D536B3}" type="slidenum">
              <a:rPr lang="en-US"/>
              <a:pPr>
                <a:defRPr/>
              </a:pPr>
              <a:t>35</a:t>
            </a:fld>
            <a:endParaRPr lang="en-US"/>
          </a:p>
        </p:txBody>
      </p:sp>
      <p:sp>
        <p:nvSpPr>
          <p:cNvPr id="30724" name="Rectangle 2"/>
          <p:cNvSpPr>
            <a:spLocks/>
          </p:cNvSpPr>
          <p:nvPr/>
        </p:nvSpPr>
        <p:spPr bwMode="auto">
          <a:xfrm>
            <a:off x="1365250" y="2901950"/>
            <a:ext cx="6399213" cy="26416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>
              <a:lnSpc>
                <a:spcPct val="70000"/>
              </a:lnSpc>
              <a:spcBef>
                <a:spcPts val="538"/>
              </a:spcBef>
            </a:pPr>
            <a:r>
              <a:rPr lang="en-US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void bar() {</a:t>
            </a:r>
          </a:p>
          <a:p>
            <a:pPr marL="39688">
              <a:lnSpc>
                <a:spcPct val="70000"/>
              </a:lnSpc>
              <a:spcBef>
                <a:spcPts val="538"/>
              </a:spcBef>
            </a:pPr>
            <a:r>
              <a:rPr lang="en-US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  </a:t>
            </a:r>
            <a:r>
              <a:rPr lang="en-US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foo</a:t>
            </a:r>
            <a:r>
              <a:rPr lang="en-US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(new Integer(13));</a:t>
            </a:r>
          </a:p>
          <a:p>
            <a:pPr marL="39688">
              <a:lnSpc>
                <a:spcPct val="70000"/>
              </a:lnSpc>
              <a:spcBef>
                <a:spcPts val="538"/>
              </a:spcBef>
            </a:pPr>
            <a:r>
              <a:rPr lang="en-US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}</a:t>
            </a:r>
          </a:p>
          <a:p>
            <a:pPr marL="39688">
              <a:lnSpc>
                <a:spcPct val="70000"/>
              </a:lnSpc>
              <a:spcBef>
                <a:spcPts val="538"/>
              </a:spcBef>
            </a:pPr>
            <a:endParaRPr lang="en-US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" pitchFamily="49" charset="0"/>
            </a:endParaRPr>
          </a:p>
          <a:p>
            <a:pPr marL="39688">
              <a:lnSpc>
                <a:spcPct val="70000"/>
              </a:lnSpc>
              <a:spcBef>
                <a:spcPts val="538"/>
              </a:spcBef>
            </a:pPr>
            <a:r>
              <a:rPr lang="en-US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void </a:t>
            </a:r>
            <a:r>
              <a:rPr lang="en-US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foo</a:t>
            </a:r>
            <a:r>
              <a:rPr lang="en-US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(Object y) {</a:t>
            </a:r>
          </a:p>
          <a:p>
            <a:pPr marL="39688">
              <a:lnSpc>
                <a:spcPct val="70000"/>
              </a:lnSpc>
              <a:spcBef>
                <a:spcPts val="538"/>
              </a:spcBef>
            </a:pPr>
            <a:r>
              <a:rPr lang="en-US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  </a:t>
            </a:r>
            <a:r>
              <a:rPr lang="en-US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int</a:t>
            </a:r>
            <a:r>
              <a:rPr lang="en-US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 z = ((Integer)y).</a:t>
            </a:r>
            <a:r>
              <a:rPr lang="en-US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intValue</a:t>
            </a:r>
            <a:r>
              <a:rPr lang="en-US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();</a:t>
            </a:r>
          </a:p>
          <a:p>
            <a:pPr marL="39688">
              <a:lnSpc>
                <a:spcPct val="70000"/>
              </a:lnSpc>
              <a:spcBef>
                <a:spcPts val="538"/>
              </a:spcBef>
            </a:pPr>
            <a:r>
              <a:rPr lang="en-US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  ...</a:t>
            </a:r>
          </a:p>
          <a:p>
            <a:pPr marL="39688">
              <a:lnSpc>
                <a:spcPct val="70000"/>
              </a:lnSpc>
              <a:spcBef>
                <a:spcPts val="538"/>
              </a:spcBef>
            </a:pPr>
            <a:r>
              <a:rPr lang="en-US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}</a:t>
            </a:r>
          </a:p>
        </p:txBody>
      </p:sp>
      <p:sp>
        <p:nvSpPr>
          <p:cNvPr id="30725" name="Rectangle 3"/>
          <p:cNvSpPr>
            <a:spLocks/>
          </p:cNvSpPr>
          <p:nvPr/>
        </p:nvSpPr>
        <p:spPr bwMode="auto">
          <a:xfrm>
            <a:off x="914400" y="1752600"/>
            <a:ext cx="7035800" cy="825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/>
          <a:lstStyle/>
          <a:p>
            <a:pPr marL="39688">
              <a:lnSpc>
                <a:spcPct val="80000"/>
              </a:lnSpc>
              <a:spcBef>
                <a:spcPts val="638"/>
              </a:spcBef>
            </a:pPr>
            <a:r>
              <a:rPr lang="en-US" sz="2800" dirty="0" smtClean="0">
                <a:solidFill>
                  <a:srgbClr val="3333CC"/>
                </a:solidFill>
                <a:cs typeface="Arial" pitchFamily="34" charset="0"/>
              </a:rPr>
              <a:t>…. because </a:t>
            </a:r>
            <a:r>
              <a:rPr lang="en-US" sz="2800" dirty="0">
                <a:solidFill>
                  <a:srgbClr val="3333CC"/>
                </a:solidFill>
                <a:cs typeface="Arial" pitchFamily="34" charset="0"/>
              </a:rPr>
              <a:t>dynamic type of object may not be known at compile time</a:t>
            </a:r>
          </a:p>
        </p:txBody>
      </p:sp>
      <p:sp>
        <p:nvSpPr>
          <p:cNvPr id="30726" name="Rectangle 4"/>
          <p:cNvSpPr>
            <a:spLocks/>
          </p:cNvSpPr>
          <p:nvPr/>
        </p:nvSpPr>
        <p:spPr bwMode="auto">
          <a:xfrm>
            <a:off x="2133600" y="3403600"/>
            <a:ext cx="2166938" cy="444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 anchor="ctr">
            <a:spAutoFit/>
          </a:bodyPr>
          <a:lstStyle/>
          <a:p>
            <a:pPr marL="39688"/>
            <a:r>
              <a:rPr lang="en-US" b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String(“x”)</a:t>
            </a:r>
          </a:p>
        </p:txBody>
      </p:sp>
      <p:sp>
        <p:nvSpPr>
          <p:cNvPr id="30727" name="Line 5"/>
          <p:cNvSpPr>
            <a:spLocks noChangeShapeType="1"/>
          </p:cNvSpPr>
          <p:nvPr/>
        </p:nvSpPr>
        <p:spPr bwMode="auto">
          <a:xfrm>
            <a:off x="2184400" y="3200400"/>
            <a:ext cx="2019300" cy="127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fr-BE"/>
          </a:p>
        </p:txBody>
      </p:sp>
    </p:spTree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1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 rIns="132080"/>
          <a:lstStyle/>
          <a:p>
            <a:r>
              <a:rPr lang="en-US" sz="4000" smtClean="0"/>
              <a:t>Upcasting with Interfaces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424D6747-1E2E-4E74-A31E-D4F093FD7CA8}" type="slidenum">
              <a:rPr lang="en-US"/>
              <a:pPr>
                <a:defRPr/>
              </a:pPr>
              <a:t>36</a:t>
            </a:fld>
            <a:endParaRPr lang="en-US"/>
          </a:p>
        </p:txBody>
      </p:sp>
      <p:sp>
        <p:nvSpPr>
          <p:cNvPr id="31748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 rIns="132080"/>
          <a:lstStyle/>
          <a:p>
            <a:pPr>
              <a:lnSpc>
                <a:spcPct val="90000"/>
              </a:lnSpc>
            </a:pPr>
            <a:r>
              <a:rPr lang="en-US" sz="2400" smtClean="0"/>
              <a:t>Java allows up-casting:</a:t>
            </a:r>
          </a:p>
          <a:p>
            <a:pPr marL="782638" lvl="1">
              <a:lnSpc>
                <a:spcPct val="90000"/>
              </a:lnSpc>
              <a:buFont typeface="Arial" pitchFamily="34" charset="0"/>
              <a:buNone/>
            </a:pPr>
            <a:r>
              <a:rPr lang="en-US" sz="2000" smtClean="0">
                <a:solidFill>
                  <a:srgbClr val="008000"/>
                </a:solidFill>
              </a:rPr>
              <a:t>    </a:t>
            </a:r>
            <a:r>
              <a:rPr lang="en-US" sz="2000" b="1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IPuzzle p1 = new ArrayPuzzle();</a:t>
            </a:r>
            <a:endParaRPr lang="en-US" sz="2000" b="1" smtClean="0">
              <a:solidFill>
                <a:srgbClr val="008000"/>
              </a:solidFill>
              <a:latin typeface="Courier New" pitchFamily="49" charset="0"/>
              <a:ea typeface="ヒラギノ角ゴ ProN W6" charset="0"/>
              <a:cs typeface="ヒラギノ角ゴ ProN W6" charset="0"/>
              <a:sym typeface="Courier New" pitchFamily="49" charset="0"/>
            </a:endParaRPr>
          </a:p>
          <a:p>
            <a:pPr marL="782638" lvl="1">
              <a:lnSpc>
                <a:spcPct val="90000"/>
              </a:lnSpc>
              <a:buFont typeface="Arial" pitchFamily="34" charset="0"/>
              <a:buNone/>
            </a:pPr>
            <a:r>
              <a:rPr lang="en-US" sz="2000" smtClean="0">
                <a:solidFill>
                  <a:srgbClr val="008000"/>
                </a:solidFill>
              </a:rPr>
              <a:t>    </a:t>
            </a:r>
            <a:r>
              <a:rPr lang="en-US" sz="2000" b="1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IPuzzle p2 = new IntPuzzle();</a:t>
            </a:r>
            <a:endParaRPr lang="en-US" sz="2000" b="1" smtClean="0">
              <a:solidFill>
                <a:srgbClr val="008000"/>
              </a:solidFill>
              <a:latin typeface="Courier New" pitchFamily="49" charset="0"/>
              <a:ea typeface="ヒラギノ角ゴ ProN W6" charset="0"/>
              <a:cs typeface="ヒラギノ角ゴ ProN W6" charset="0"/>
              <a:sym typeface="Courier New" pitchFamily="49" charset="0"/>
            </a:endParaRPr>
          </a:p>
          <a:p>
            <a:pPr marL="782638" lvl="1">
              <a:lnSpc>
                <a:spcPct val="90000"/>
              </a:lnSpc>
              <a:buFont typeface="Arial" pitchFamily="34" charset="0"/>
              <a:buNone/>
            </a:pPr>
            <a:endParaRPr lang="en-US" sz="2000" smtClean="0"/>
          </a:p>
          <a:p>
            <a:pPr>
              <a:lnSpc>
                <a:spcPct val="90000"/>
              </a:lnSpc>
            </a:pPr>
            <a:r>
              <a:rPr lang="en-US" sz="2400" smtClean="0"/>
              <a:t>Static types of right-hand side expressions are </a:t>
            </a:r>
            <a:r>
              <a:rPr lang="en-US" sz="2400" b="1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ArrayPuzzle</a:t>
            </a:r>
            <a:r>
              <a:rPr lang="en-US" sz="2400" smtClean="0"/>
              <a:t> and </a:t>
            </a:r>
            <a:r>
              <a:rPr lang="en-US" sz="2400" b="1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IntPuzzle</a:t>
            </a:r>
            <a:r>
              <a:rPr lang="en-US" sz="2400" smtClean="0"/>
              <a:t>, resp.</a:t>
            </a:r>
          </a:p>
          <a:p>
            <a:pPr>
              <a:lnSpc>
                <a:spcPct val="90000"/>
              </a:lnSpc>
            </a:pPr>
            <a:endParaRPr lang="en-US" smtClean="0"/>
          </a:p>
          <a:p>
            <a:pPr>
              <a:lnSpc>
                <a:spcPct val="90000"/>
              </a:lnSpc>
            </a:pPr>
            <a:r>
              <a:rPr lang="en-US" sz="2400" smtClean="0"/>
              <a:t>Static type of left-hand side variables is </a:t>
            </a:r>
            <a:r>
              <a:rPr lang="en-US" sz="2400" b="1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IPuzzle</a:t>
            </a:r>
            <a:endParaRPr lang="en-US" sz="2400" b="1" smtClean="0">
              <a:solidFill>
                <a:srgbClr val="008000"/>
              </a:solidFill>
              <a:latin typeface="Courier New" pitchFamily="49" charset="0"/>
              <a:ea typeface="ヒラギノ角ゴ ProN W6" charset="0"/>
              <a:cs typeface="ヒラギノ角ゴ ProN W6" charset="0"/>
              <a:sym typeface="Courier New" pitchFamily="49" charset="0"/>
            </a:endParaRPr>
          </a:p>
          <a:p>
            <a:pPr>
              <a:lnSpc>
                <a:spcPct val="90000"/>
              </a:lnSpc>
              <a:buClr>
                <a:srgbClr val="008000"/>
              </a:buClr>
              <a:buFont typeface="Courier New" pitchFamily="49" charset="0"/>
              <a:buChar char="•"/>
            </a:pPr>
            <a:endParaRPr lang="en-US" sz="2400" b="1" smtClean="0">
              <a:solidFill>
                <a:srgbClr val="008000"/>
              </a:solidFill>
              <a:latin typeface="Courier New" pitchFamily="49" charset="0"/>
              <a:ea typeface="ヒラギノ角ゴ ProN W6" charset="0"/>
              <a:cs typeface="ヒラギノ角ゴ ProN W6" charset="0"/>
              <a:sym typeface="Courier New" pitchFamily="49" charset="0"/>
            </a:endParaRPr>
          </a:p>
          <a:p>
            <a:pPr>
              <a:lnSpc>
                <a:spcPct val="90000"/>
              </a:lnSpc>
            </a:pPr>
            <a:r>
              <a:rPr lang="en-US" sz="2400" smtClean="0"/>
              <a:t>Rhs static types are subtypes of lhs static type, so this is ok   </a:t>
            </a:r>
          </a:p>
        </p:txBody>
      </p:sp>
    </p:spTree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1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 rIns="132080"/>
          <a:lstStyle/>
          <a:p>
            <a:r>
              <a:rPr lang="en-US" sz="4000" smtClean="0"/>
              <a:t>Why Upcasting?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6AD014C2-2ABE-405B-86A6-993C209A1E89}" type="slidenum">
              <a:rPr lang="en-US"/>
              <a:pPr>
                <a:defRPr/>
              </a:pPr>
              <a:t>37</a:t>
            </a:fld>
            <a:endParaRPr lang="en-US"/>
          </a:p>
        </p:txBody>
      </p:sp>
      <p:sp>
        <p:nvSpPr>
          <p:cNvPr id="32772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 rIns="132080"/>
          <a:lstStyle/>
          <a:p>
            <a:r>
              <a:rPr lang="en-US" sz="2400" smtClean="0"/>
              <a:t>Subtyping and upcasting can be used to avoid code duplication</a:t>
            </a:r>
          </a:p>
          <a:p>
            <a:r>
              <a:rPr lang="en-US" sz="2400" smtClean="0"/>
              <a:t>Puzzle example: you and client agree on interface </a:t>
            </a:r>
            <a:r>
              <a:rPr lang="en-US" sz="2400" b="1" smtClean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IPuzzle</a:t>
            </a:r>
            <a:endParaRPr lang="en-US" sz="2400" b="1" smtClean="0">
              <a:latin typeface="Courier New" pitchFamily="49" charset="0"/>
              <a:ea typeface="ヒラギノ角ゴ ProN W6" charset="0"/>
              <a:cs typeface="ヒラギノ角ゴ ProN W6" charset="0"/>
              <a:sym typeface="Courier New" pitchFamily="49" charset="0"/>
            </a:endParaRPr>
          </a:p>
        </p:txBody>
      </p:sp>
      <p:sp>
        <p:nvSpPr>
          <p:cNvPr id="32773" name="Rectangle 3"/>
          <p:cNvSpPr>
            <a:spLocks/>
          </p:cNvSpPr>
          <p:nvPr/>
        </p:nvSpPr>
        <p:spPr bwMode="auto">
          <a:xfrm>
            <a:off x="685800" y="4114800"/>
            <a:ext cx="7772400" cy="495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/>
          <a:lstStyle/>
          <a:p>
            <a:pPr marL="382588" indent="-342900">
              <a:spcBef>
                <a:spcPts val="638"/>
              </a:spcBef>
            </a:pPr>
            <a:r>
              <a:rPr lang="en-US" sz="2800">
                <a:solidFill>
                  <a:schemeClr val="tx1"/>
                </a:solidFill>
                <a:cs typeface="Arial" pitchFamily="34" charset="0"/>
              </a:rPr>
              <a:t>    </a:t>
            </a:r>
          </a:p>
        </p:txBody>
      </p:sp>
      <p:sp>
        <p:nvSpPr>
          <p:cNvPr id="32774" name="Rectangle 4"/>
          <p:cNvSpPr>
            <a:spLocks/>
          </p:cNvSpPr>
          <p:nvPr/>
        </p:nvSpPr>
        <p:spPr bwMode="auto">
          <a:xfrm>
            <a:off x="2211388" y="3986213"/>
            <a:ext cx="4800600" cy="18415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/>
            <a:r>
              <a:rPr lang="en-US" b="1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interface</a:t>
            </a:r>
            <a:r>
              <a:rPr lang="en-US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 IPuzzle {</a:t>
            </a:r>
          </a:p>
          <a:p>
            <a:pPr marL="39688"/>
            <a:r>
              <a:rPr lang="en-US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  void scramble();</a:t>
            </a:r>
          </a:p>
          <a:p>
            <a:pPr marL="39688"/>
            <a:r>
              <a:rPr lang="en-US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  int tile(int r, int c);</a:t>
            </a:r>
          </a:p>
          <a:p>
            <a:pPr marL="39688"/>
            <a:r>
              <a:rPr lang="en-US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  boolean move(char d);</a:t>
            </a:r>
          </a:p>
          <a:p>
            <a:pPr marL="39688"/>
            <a:r>
              <a:rPr lang="en-US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}</a:t>
            </a:r>
          </a:p>
        </p:txBody>
      </p:sp>
    </p:spTree>
  </p:cSld>
  <p:clrMapOvr>
    <a:masterClrMapping/>
  </p:clrMapOvr>
  <p:transition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438275"/>
          </a:xfrm>
        </p:spPr>
        <p:txBody>
          <a:bodyPr rIns="132080"/>
          <a:lstStyle/>
          <a:p>
            <a:r>
              <a:rPr lang="en-US" sz="4000" smtClean="0"/>
              <a:t>Solution</a:t>
            </a: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399EF123-3E6A-4799-B7B5-252FDCAF4E92}" type="slidenum">
              <a:rPr lang="en-US"/>
              <a:pPr>
                <a:defRPr/>
              </a:pPr>
              <a:t>38</a:t>
            </a:fld>
            <a:endParaRPr lang="en-US"/>
          </a:p>
        </p:txBody>
      </p:sp>
      <p:sp>
        <p:nvSpPr>
          <p:cNvPr id="33796" name="Rectangle 2"/>
          <p:cNvSpPr>
            <a:spLocks/>
          </p:cNvSpPr>
          <p:nvPr/>
        </p:nvSpPr>
        <p:spPr bwMode="auto">
          <a:xfrm>
            <a:off x="1776413" y="1223963"/>
            <a:ext cx="6273800" cy="3175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/>
            <a:r>
              <a:rPr lang="en-US" sz="1800" b="1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interface</a:t>
            </a:r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 IPuzzle {</a:t>
            </a:r>
          </a:p>
          <a:p>
            <a:pPr marL="39688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  int tile(int r, int c);</a:t>
            </a:r>
          </a:p>
          <a:p>
            <a:pPr marL="39688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  ...</a:t>
            </a:r>
          </a:p>
          <a:p>
            <a:pPr marL="39688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}</a:t>
            </a:r>
          </a:p>
          <a:p>
            <a:pPr marL="39688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class IntPuzzle </a:t>
            </a:r>
            <a:r>
              <a:rPr lang="en-US" sz="1800" b="1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implements</a:t>
            </a:r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 IPuzzle {</a:t>
            </a:r>
          </a:p>
          <a:p>
            <a:pPr marL="39688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  public int tile(int r, int c) {...}</a:t>
            </a:r>
          </a:p>
          <a:p>
            <a:pPr marL="39688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  ...</a:t>
            </a:r>
          </a:p>
          <a:p>
            <a:pPr marL="39688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}</a:t>
            </a:r>
          </a:p>
          <a:p>
            <a:pPr marL="39688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class ArrayPuzzle </a:t>
            </a:r>
            <a:r>
              <a:rPr lang="en-US" sz="1800" b="1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implements</a:t>
            </a:r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 IPuzzle {</a:t>
            </a:r>
          </a:p>
          <a:p>
            <a:pPr marL="39688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  public int tile(int r, int c) {...}</a:t>
            </a:r>
          </a:p>
          <a:p>
            <a:pPr marL="39688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  ...</a:t>
            </a:r>
          </a:p>
          <a:p>
            <a:pPr marL="39688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}</a:t>
            </a:r>
          </a:p>
        </p:txBody>
      </p:sp>
      <p:sp>
        <p:nvSpPr>
          <p:cNvPr id="33797" name="Rectangle 3"/>
          <p:cNvSpPr>
            <a:spLocks/>
          </p:cNvSpPr>
          <p:nvPr/>
        </p:nvSpPr>
        <p:spPr bwMode="auto">
          <a:xfrm>
            <a:off x="1779588" y="4810125"/>
            <a:ext cx="5667375" cy="1397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public static void display(</a:t>
            </a:r>
            <a:r>
              <a:rPr lang="en-US" sz="1800" b="1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IPuzzle</a:t>
            </a:r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 p){</a:t>
            </a:r>
          </a:p>
          <a:p>
            <a:pPr marL="39688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    for (int r = 0; r &lt; 3; r++)</a:t>
            </a:r>
          </a:p>
          <a:p>
            <a:pPr marL="39688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      for (int c = 0; c &lt; 3; c++)</a:t>
            </a:r>
          </a:p>
          <a:p>
            <a:pPr marL="39688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        System.out.println(p.tile(r,c));</a:t>
            </a:r>
          </a:p>
          <a:p>
            <a:pPr marL="39688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}}</a:t>
            </a:r>
          </a:p>
        </p:txBody>
      </p:sp>
      <p:sp>
        <p:nvSpPr>
          <p:cNvPr id="33798" name="Rectangle 4"/>
          <p:cNvSpPr>
            <a:spLocks/>
          </p:cNvSpPr>
          <p:nvPr/>
        </p:nvSpPr>
        <p:spPr bwMode="auto">
          <a:xfrm>
            <a:off x="820738" y="2525713"/>
            <a:ext cx="917575" cy="673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 algn="r"/>
            <a:r>
              <a:rPr lang="en-US" sz="2000">
                <a:solidFill>
                  <a:srgbClr val="008000"/>
                </a:solidFill>
                <a:cs typeface="Arial" pitchFamily="34" charset="0"/>
              </a:rPr>
              <a:t>Puzzle</a:t>
            </a:r>
          </a:p>
          <a:p>
            <a:pPr marL="39688" algn="r"/>
            <a:r>
              <a:rPr lang="en-US" sz="2000">
                <a:solidFill>
                  <a:srgbClr val="008000"/>
                </a:solidFill>
                <a:cs typeface="Arial" pitchFamily="34" charset="0"/>
              </a:rPr>
              <a:t>code</a:t>
            </a:r>
          </a:p>
        </p:txBody>
      </p:sp>
      <p:sp>
        <p:nvSpPr>
          <p:cNvPr id="33799" name="Rectangle 5"/>
          <p:cNvSpPr>
            <a:spLocks/>
          </p:cNvSpPr>
          <p:nvPr/>
        </p:nvSpPr>
        <p:spPr bwMode="auto">
          <a:xfrm>
            <a:off x="908050" y="5126038"/>
            <a:ext cx="804863" cy="673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 algn="r"/>
            <a:r>
              <a:rPr lang="en-US" sz="2000">
                <a:solidFill>
                  <a:srgbClr val="008000"/>
                </a:solidFill>
                <a:cs typeface="Arial" pitchFamily="34" charset="0"/>
              </a:rPr>
              <a:t>Client</a:t>
            </a:r>
          </a:p>
          <a:p>
            <a:pPr marL="39688" algn="r"/>
            <a:r>
              <a:rPr lang="en-US" sz="2000">
                <a:solidFill>
                  <a:srgbClr val="008000"/>
                </a:solidFill>
                <a:cs typeface="Arial" pitchFamily="34" charset="0"/>
              </a:rPr>
              <a:t>code</a:t>
            </a:r>
          </a:p>
        </p:txBody>
      </p:sp>
    </p:spTree>
  </p:cSld>
  <p:clrMapOvr>
    <a:masterClrMapping/>
  </p:clrMapOvr>
  <p:transition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638300"/>
          </a:xfrm>
        </p:spPr>
        <p:txBody>
          <a:bodyPr rIns="132080"/>
          <a:lstStyle/>
          <a:p>
            <a:r>
              <a:rPr lang="en-US" sz="4000" smtClean="0"/>
              <a:t>Method Dispatch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E5598F38-3C7D-47E5-A9A1-24551BB6330A}" type="slidenum">
              <a:rPr lang="en-US"/>
              <a:pPr>
                <a:defRPr/>
              </a:pPr>
              <a:t>39</a:t>
            </a:fld>
            <a:endParaRPr lang="en-US"/>
          </a:p>
        </p:txBody>
      </p:sp>
      <p:sp>
        <p:nvSpPr>
          <p:cNvPr id="34820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19125" y="3297238"/>
            <a:ext cx="7848600" cy="3560762"/>
          </a:xfrm>
        </p:spPr>
        <p:txBody>
          <a:bodyPr rIns="132080"/>
          <a:lstStyle/>
          <a:p>
            <a:pPr marL="266700" indent="-227013">
              <a:buClr>
                <a:srgbClr val="000000"/>
              </a:buClr>
            </a:pPr>
            <a:r>
              <a:rPr lang="en-US" sz="2800" smtClean="0"/>
              <a:t>Which </a:t>
            </a:r>
            <a:r>
              <a:rPr lang="en-US" sz="2800" b="1" smtClean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tile</a:t>
            </a:r>
            <a:r>
              <a:rPr lang="en-US" sz="2800" smtClean="0"/>
              <a:t> method is invoked?</a:t>
            </a:r>
          </a:p>
          <a:p>
            <a:pPr marL="782638" lvl="1">
              <a:buClr>
                <a:srgbClr val="008000"/>
              </a:buClr>
            </a:pPr>
            <a:r>
              <a:rPr lang="en-US" sz="2400" smtClean="0">
                <a:solidFill>
                  <a:srgbClr val="008000"/>
                </a:solidFill>
              </a:rPr>
              <a:t>depends on </a:t>
            </a:r>
            <a:r>
              <a:rPr lang="en-US" sz="2400" smtClean="0">
                <a:solidFill>
                  <a:srgbClr val="CC0000"/>
                </a:solidFill>
              </a:rPr>
              <a:t>dynamic type</a:t>
            </a:r>
            <a:r>
              <a:rPr lang="en-US" sz="2400" smtClean="0">
                <a:solidFill>
                  <a:srgbClr val="008000"/>
                </a:solidFill>
              </a:rPr>
              <a:t> of object </a:t>
            </a:r>
            <a:r>
              <a:rPr lang="en-US" sz="2400" b="1" smtClean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p</a:t>
            </a:r>
            <a:r>
              <a:rPr lang="en-US" sz="2400" smtClean="0">
                <a:solidFill>
                  <a:srgbClr val="008000"/>
                </a:solidFill>
              </a:rPr>
              <a:t> (</a:t>
            </a:r>
            <a:r>
              <a:rPr lang="en-US" sz="2400" b="1" smtClean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IntPuzzle</a:t>
            </a:r>
            <a:r>
              <a:rPr lang="en-US" sz="2400" smtClean="0">
                <a:solidFill>
                  <a:srgbClr val="008000"/>
                </a:solidFill>
              </a:rPr>
              <a:t> or </a:t>
            </a:r>
            <a:r>
              <a:rPr lang="en-US" sz="2400" b="1" smtClean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ArrayPuzzle</a:t>
            </a:r>
            <a:r>
              <a:rPr lang="en-US" sz="2400" smtClean="0">
                <a:solidFill>
                  <a:srgbClr val="008000"/>
                </a:solidFill>
              </a:rPr>
              <a:t>)</a:t>
            </a:r>
          </a:p>
          <a:p>
            <a:pPr marL="782638" lvl="1">
              <a:buClr>
                <a:srgbClr val="008000"/>
              </a:buClr>
            </a:pPr>
            <a:r>
              <a:rPr lang="en-US" sz="2400" smtClean="0">
                <a:solidFill>
                  <a:srgbClr val="008000"/>
                </a:solidFill>
              </a:rPr>
              <a:t>we don't know what it is, but whatever it is, we know it has a </a:t>
            </a:r>
            <a:r>
              <a:rPr lang="en-US" sz="2400" b="1" smtClean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tile</a:t>
            </a:r>
            <a:r>
              <a:rPr lang="en-US" sz="2400" smtClean="0">
                <a:solidFill>
                  <a:srgbClr val="008000"/>
                </a:solidFill>
              </a:rPr>
              <a:t> method (since any class that implements </a:t>
            </a:r>
            <a:r>
              <a:rPr lang="en-US" sz="2400" b="1" smtClean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IPuzzle</a:t>
            </a:r>
            <a:r>
              <a:rPr lang="en-US" sz="2400" smtClean="0">
                <a:solidFill>
                  <a:srgbClr val="008000"/>
                </a:solidFill>
              </a:rPr>
              <a:t> must have a </a:t>
            </a:r>
            <a:r>
              <a:rPr lang="en-US" sz="2400" b="1" smtClean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tile</a:t>
            </a:r>
            <a:r>
              <a:rPr lang="en-US" sz="2400" smtClean="0">
                <a:solidFill>
                  <a:srgbClr val="008000"/>
                </a:solidFill>
              </a:rPr>
              <a:t> method)</a:t>
            </a:r>
          </a:p>
        </p:txBody>
      </p:sp>
      <p:sp>
        <p:nvSpPr>
          <p:cNvPr id="34821" name="Rectangle 3"/>
          <p:cNvSpPr>
            <a:spLocks/>
          </p:cNvSpPr>
          <p:nvPr/>
        </p:nvSpPr>
        <p:spPr bwMode="auto">
          <a:xfrm>
            <a:off x="1249363" y="1422400"/>
            <a:ext cx="6692900" cy="15875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/>
            <a:r>
              <a:rPr lang="en-US" sz="20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public static void display(</a:t>
            </a:r>
            <a:r>
              <a:rPr lang="en-US" sz="2000" b="1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IPuzzle</a:t>
            </a:r>
            <a:r>
              <a:rPr lang="en-US" sz="20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 p) {</a:t>
            </a:r>
          </a:p>
          <a:p>
            <a:pPr marL="39688"/>
            <a:r>
              <a:rPr lang="en-US" sz="20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  for (int row = 0; row &lt; 3; row++)</a:t>
            </a:r>
          </a:p>
          <a:p>
            <a:pPr marL="39688"/>
            <a:r>
              <a:rPr lang="en-US" sz="20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    for (int col = 0; col &lt; 3; col++)</a:t>
            </a:r>
          </a:p>
          <a:p>
            <a:pPr marL="39688"/>
            <a:r>
              <a:rPr lang="en-US" sz="20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      System.out.println(p.tile(row,col));</a:t>
            </a:r>
          </a:p>
          <a:p>
            <a:pPr marL="39688"/>
            <a:r>
              <a:rPr lang="en-US" sz="20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}</a:t>
            </a: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Comparing/Copying Reference Types</a:t>
            </a:r>
            <a:endParaRPr lang="fr-BE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Comparing objects (or copying them) isn’t easy!</a:t>
            </a:r>
          </a:p>
          <a:p>
            <a:pPr lvl="1"/>
            <a:r>
              <a:rPr lang="en-US" dirty="0" smtClean="0"/>
              <a:t>You need to copy them element by element</a:t>
            </a:r>
          </a:p>
          <a:p>
            <a:pPr lvl="1"/>
            <a:r>
              <a:rPr lang="en-US" dirty="0" smtClean="0"/>
              <a:t>Compare objects using the “equals” method, which implements “deep equality”</a:t>
            </a:r>
          </a:p>
          <a:p>
            <a:pPr lvl="1"/>
            <a:endParaRPr lang="en-US" dirty="0" smtClean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066800" y="3810000"/>
          <a:ext cx="67818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90900"/>
                <a:gridCol w="33909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What you wrote</a:t>
                      </a:r>
                      <a:endParaRPr lang="fr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How to write</a:t>
                      </a:r>
                      <a:r>
                        <a:rPr lang="en-US" baseline="0" dirty="0" smtClean="0"/>
                        <a:t> it correctly</a:t>
                      </a:r>
                      <a:endParaRPr lang="fr-B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"</a:t>
                      </a:r>
                      <a:r>
                        <a:rPr lang="en-US" b="1" dirty="0" err="1" smtClean="0"/>
                        <a:t>xy</a:t>
                      </a:r>
                      <a:r>
                        <a:rPr lang="en-US" b="1" dirty="0" smtClean="0"/>
                        <a:t>" == "</a:t>
                      </a:r>
                      <a:r>
                        <a:rPr lang="en-US" b="1" dirty="0" err="1" smtClean="0"/>
                        <a:t>xy</a:t>
                      </a:r>
                      <a:r>
                        <a:rPr lang="en-US" b="1" dirty="0" smtClean="0"/>
                        <a:t>"</a:t>
                      </a:r>
                      <a:endParaRPr lang="fr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“</a:t>
                      </a:r>
                      <a:r>
                        <a:rPr lang="en-US" b="1" dirty="0" err="1" smtClean="0"/>
                        <a:t>xy".equals</a:t>
                      </a:r>
                      <a:r>
                        <a:rPr lang="en-US" b="1" dirty="0" smtClean="0"/>
                        <a:t>("</a:t>
                      </a:r>
                      <a:r>
                        <a:rPr lang="en-US" b="1" dirty="0" err="1" smtClean="0"/>
                        <a:t>xy</a:t>
                      </a:r>
                      <a:r>
                        <a:rPr lang="en-US" b="1" dirty="0" smtClean="0"/>
                        <a:t>")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b="1" dirty="0" smtClean="0"/>
                        <a:t>"</a:t>
                      </a:r>
                      <a:r>
                        <a:rPr lang="es-ES" b="1" dirty="0" err="1" smtClean="0"/>
                        <a:t>xy</a:t>
                      </a:r>
                      <a:r>
                        <a:rPr lang="es-ES" b="1" dirty="0" smtClean="0"/>
                        <a:t>" == "x" + "y" </a:t>
                      </a:r>
                      <a:endParaRPr lang="fr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b="1" dirty="0" smtClean="0"/>
                        <a:t>"</a:t>
                      </a:r>
                      <a:r>
                        <a:rPr lang="es-ES" b="1" dirty="0" err="1" smtClean="0"/>
                        <a:t>xy".equals</a:t>
                      </a:r>
                      <a:r>
                        <a:rPr lang="es-ES" b="1" dirty="0" smtClean="0"/>
                        <a:t>("x" + "y")</a:t>
                      </a:r>
                      <a:endParaRPr lang="en-US" b="1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“</a:t>
                      </a:r>
                      <a:r>
                        <a:rPr lang="en-US" b="1" dirty="0" err="1" smtClean="0"/>
                        <a:t>xy</a:t>
                      </a:r>
                      <a:r>
                        <a:rPr lang="en-US" b="1" dirty="0" smtClean="0"/>
                        <a:t>" == new String("</a:t>
                      </a:r>
                      <a:r>
                        <a:rPr lang="en-US" b="1" dirty="0" err="1" smtClean="0"/>
                        <a:t>xy</a:t>
                      </a:r>
                      <a:r>
                        <a:rPr lang="en-US" b="1" dirty="0" smtClean="0"/>
                        <a:t>“)</a:t>
                      </a:r>
                      <a:endParaRPr lang="fr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/>
                        <a:t>"</a:t>
                      </a:r>
                      <a:r>
                        <a:rPr lang="en-US" b="1" dirty="0" err="1" smtClean="0"/>
                        <a:t>xy".equals</a:t>
                      </a:r>
                      <a:r>
                        <a:rPr lang="en-US" b="1" dirty="0" smtClean="0"/>
                        <a:t>(new String("</a:t>
                      </a:r>
                      <a:r>
                        <a:rPr lang="en-US" b="1" dirty="0" err="1" smtClean="0"/>
                        <a:t>xy</a:t>
                      </a:r>
                      <a:r>
                        <a:rPr lang="en-US" b="1" dirty="0" smtClean="0"/>
                        <a:t>"))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638300"/>
          </a:xfrm>
        </p:spPr>
        <p:txBody>
          <a:bodyPr rIns="132080"/>
          <a:lstStyle/>
          <a:p>
            <a:r>
              <a:rPr lang="en-US" sz="4000" smtClean="0"/>
              <a:t>Method Dispatch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ED49BC25-161C-4363-A23C-83058DD67069}" type="slidenum">
              <a:rPr lang="en-US"/>
              <a:pPr>
                <a:defRPr/>
              </a:pPr>
              <a:t>40</a:t>
            </a:fld>
            <a:endParaRPr lang="en-US"/>
          </a:p>
        </p:txBody>
      </p:sp>
      <p:sp>
        <p:nvSpPr>
          <p:cNvPr id="35844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95325" y="3373438"/>
            <a:ext cx="7772400" cy="3149600"/>
          </a:xfrm>
        </p:spPr>
        <p:txBody>
          <a:bodyPr rIns="132080"/>
          <a:lstStyle/>
          <a:p>
            <a:pPr marL="266700" indent="-227013">
              <a:lnSpc>
                <a:spcPct val="90000"/>
              </a:lnSpc>
              <a:buClr>
                <a:srgbClr val="3333CC"/>
              </a:buClr>
            </a:pPr>
            <a:r>
              <a:rPr lang="en-US" sz="2800" dirty="0" smtClean="0">
                <a:solidFill>
                  <a:srgbClr val="3333CC"/>
                </a:solidFill>
              </a:rPr>
              <a:t>Compile-time check:</a:t>
            </a:r>
            <a:r>
              <a:rPr lang="en-US" sz="2800" dirty="0" smtClean="0"/>
              <a:t> does the </a:t>
            </a:r>
            <a:r>
              <a:rPr lang="en-US" sz="2800" dirty="0" smtClean="0">
                <a:solidFill>
                  <a:srgbClr val="CC0000"/>
                </a:solidFill>
              </a:rPr>
              <a:t>static type</a:t>
            </a:r>
            <a:r>
              <a:rPr lang="en-US" sz="2800" dirty="0" smtClean="0"/>
              <a:t> of </a:t>
            </a:r>
            <a:r>
              <a:rPr lang="en-US" sz="2800" b="1" dirty="0" smtClean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p</a:t>
            </a:r>
            <a:r>
              <a:rPr lang="en-US" sz="2800" dirty="0" smtClean="0"/>
              <a:t> (namely </a:t>
            </a:r>
            <a:r>
              <a:rPr lang="en-US" sz="2800" b="1" dirty="0" err="1" smtClean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IPuzzle</a:t>
            </a:r>
            <a:r>
              <a:rPr lang="en-US" sz="2800" dirty="0" smtClean="0"/>
              <a:t>) have a </a:t>
            </a:r>
            <a:r>
              <a:rPr lang="en-US" sz="2800" b="1" dirty="0" smtClean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tile</a:t>
            </a:r>
            <a:r>
              <a:rPr lang="en-US" sz="2800" dirty="0" smtClean="0"/>
              <a:t> method with the right type signature?  </a:t>
            </a:r>
            <a:r>
              <a:rPr lang="en-US" sz="2800" dirty="0" smtClean="0">
                <a:solidFill>
                  <a:srgbClr val="CC0000"/>
                </a:solidFill>
              </a:rPr>
              <a:t>If not → error</a:t>
            </a:r>
          </a:p>
          <a:p>
            <a:pPr marL="266700" indent="-227013">
              <a:lnSpc>
                <a:spcPct val="90000"/>
              </a:lnSpc>
              <a:buClr>
                <a:srgbClr val="3333CC"/>
              </a:buClr>
            </a:pPr>
            <a:r>
              <a:rPr lang="en-US" sz="2800" dirty="0" smtClean="0">
                <a:solidFill>
                  <a:srgbClr val="3333CC"/>
                </a:solidFill>
              </a:rPr>
              <a:t>Runtime:</a:t>
            </a:r>
            <a:r>
              <a:rPr lang="en-US" sz="2800" dirty="0" smtClean="0"/>
              <a:t> go to </a:t>
            </a:r>
            <a:r>
              <a:rPr lang="en-US" sz="2800" dirty="0" smtClean="0">
                <a:solidFill>
                  <a:srgbClr val="3333CC"/>
                </a:solidFill>
              </a:rPr>
              <a:t>object </a:t>
            </a:r>
            <a:r>
              <a:rPr lang="en-US" sz="2800" dirty="0" smtClean="0"/>
              <a:t>that is the value of </a:t>
            </a:r>
            <a:r>
              <a:rPr lang="en-US" sz="2800" b="1" dirty="0" smtClean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p</a:t>
            </a:r>
            <a:r>
              <a:rPr lang="en-US" sz="2800" dirty="0" smtClean="0"/>
              <a:t>, find its </a:t>
            </a:r>
            <a:r>
              <a:rPr lang="en-US" sz="2800" dirty="0" smtClean="0">
                <a:solidFill>
                  <a:srgbClr val="CC0000"/>
                </a:solidFill>
              </a:rPr>
              <a:t>dynamic type</a:t>
            </a:r>
            <a:r>
              <a:rPr lang="en-US" sz="2800" dirty="0" smtClean="0"/>
              <a:t>, look up its </a:t>
            </a:r>
            <a:r>
              <a:rPr lang="en-US" sz="2800" b="1" dirty="0" smtClean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tile</a:t>
            </a:r>
            <a:r>
              <a:rPr lang="en-US" sz="2800" dirty="0" smtClean="0"/>
              <a:t> method</a:t>
            </a:r>
          </a:p>
          <a:p>
            <a:pPr marL="266700" indent="-227013">
              <a:lnSpc>
                <a:spcPct val="90000"/>
              </a:lnSpc>
              <a:buClr>
                <a:srgbClr val="000000"/>
              </a:buClr>
            </a:pPr>
            <a:r>
              <a:rPr lang="en-US" sz="2800" dirty="0" smtClean="0"/>
              <a:t>The compile-time check guarantees that an appropriate </a:t>
            </a:r>
            <a:r>
              <a:rPr lang="en-US" sz="2800" b="1" dirty="0" smtClean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tile</a:t>
            </a:r>
            <a:r>
              <a:rPr lang="en-US" sz="2800" dirty="0" smtClean="0"/>
              <a:t> method exists</a:t>
            </a:r>
          </a:p>
        </p:txBody>
      </p:sp>
      <p:sp>
        <p:nvSpPr>
          <p:cNvPr id="35845" name="Rectangle 3"/>
          <p:cNvSpPr>
            <a:spLocks/>
          </p:cNvSpPr>
          <p:nvPr/>
        </p:nvSpPr>
        <p:spPr bwMode="auto">
          <a:xfrm>
            <a:off x="1249363" y="1422400"/>
            <a:ext cx="6692900" cy="15875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/>
            <a:r>
              <a:rPr lang="en-US" sz="20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public static void display(</a:t>
            </a:r>
            <a:r>
              <a:rPr lang="en-US" sz="2000" b="1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IPuzzle</a:t>
            </a:r>
            <a:r>
              <a:rPr lang="en-US" sz="20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 p) {</a:t>
            </a:r>
          </a:p>
          <a:p>
            <a:pPr marL="39688"/>
            <a:r>
              <a:rPr lang="en-US" sz="20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  for (int row = 0; row &lt; 3; row++)</a:t>
            </a:r>
          </a:p>
          <a:p>
            <a:pPr marL="39688"/>
            <a:r>
              <a:rPr lang="en-US" sz="20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    for (int col = 0; col &lt; 3; col++)</a:t>
            </a:r>
          </a:p>
          <a:p>
            <a:pPr marL="39688"/>
            <a:r>
              <a:rPr lang="en-US" sz="20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      System.out.println(p.tile(row,col));</a:t>
            </a:r>
          </a:p>
          <a:p>
            <a:pPr marL="39688"/>
            <a:r>
              <a:rPr lang="en-US" sz="20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}</a:t>
            </a:r>
          </a:p>
        </p:txBody>
      </p:sp>
    </p:spTree>
  </p:cSld>
  <p:clrMapOvr>
    <a:masterClrMapping/>
  </p:clrMapOvr>
  <p:transition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266700"/>
            <a:ext cx="7772400" cy="1524000"/>
          </a:xfrm>
        </p:spPr>
        <p:txBody>
          <a:bodyPr rIns="132080"/>
          <a:lstStyle/>
          <a:p>
            <a:r>
              <a:rPr lang="en-US" sz="4000" smtClean="0"/>
              <a:t>Note on Casting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51F2BAD5-0D75-4E28-A84F-6E0BFDF080A5}" type="slidenum">
              <a:rPr lang="en-US"/>
              <a:pPr>
                <a:defRPr/>
              </a:pPr>
              <a:t>41</a:t>
            </a:fld>
            <a:endParaRPr lang="en-US"/>
          </a:p>
        </p:txBody>
      </p:sp>
      <p:sp>
        <p:nvSpPr>
          <p:cNvPr id="36868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85800" y="1765300"/>
            <a:ext cx="7772400" cy="4114800"/>
          </a:xfrm>
        </p:spPr>
        <p:txBody>
          <a:bodyPr rIns="132080"/>
          <a:lstStyle/>
          <a:p>
            <a:pPr>
              <a:buClr>
                <a:srgbClr val="3333CC"/>
              </a:buClr>
            </a:pPr>
            <a:r>
              <a:rPr lang="en-US" smtClean="0">
                <a:solidFill>
                  <a:srgbClr val="3333CC"/>
                </a:solidFill>
              </a:rPr>
              <a:t>Up- and downcasting merely allow the object to be viewed at compile time as a different static type</a:t>
            </a:r>
          </a:p>
          <a:p>
            <a:pPr>
              <a:buClr>
                <a:srgbClr val="3333CC"/>
              </a:buClr>
            </a:pPr>
            <a:r>
              <a:rPr lang="en-US" smtClean="0">
                <a:solidFill>
                  <a:srgbClr val="3333CC"/>
                </a:solidFill>
              </a:rPr>
              <a:t>Important: when you do a cast, either up or down, </a:t>
            </a:r>
            <a:r>
              <a:rPr lang="en-US" smtClean="0">
                <a:solidFill>
                  <a:srgbClr val="FF0000"/>
                </a:solidFill>
              </a:rPr>
              <a:t>nothing changes</a:t>
            </a:r>
          </a:p>
          <a:p>
            <a:pPr marL="782638" lvl="1"/>
            <a:r>
              <a:rPr lang="en-US" smtClean="0">
                <a:solidFill>
                  <a:srgbClr val="007F00"/>
                </a:solidFill>
              </a:rPr>
              <a:t>not the dynamic type of the object</a:t>
            </a:r>
          </a:p>
          <a:p>
            <a:pPr marL="782638" lvl="1"/>
            <a:r>
              <a:rPr lang="en-US" smtClean="0">
                <a:solidFill>
                  <a:srgbClr val="007F00"/>
                </a:solidFill>
              </a:rPr>
              <a:t>not the static type of the expression</a:t>
            </a:r>
          </a:p>
        </p:txBody>
      </p:sp>
    </p:spTree>
  </p:cSld>
  <p:clrMapOvr>
    <a:masterClrMapping/>
  </p:clrMapOvr>
  <p:transition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361950"/>
            <a:ext cx="7772400" cy="1238250"/>
          </a:xfrm>
        </p:spPr>
        <p:txBody>
          <a:bodyPr rIns="132080"/>
          <a:lstStyle/>
          <a:p>
            <a:r>
              <a:rPr lang="en-US" sz="4000" smtClean="0"/>
              <a:t>Another Use of Upcasting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25328332-4019-4949-9BC0-03D9BE384677}" type="slidenum">
              <a:rPr lang="en-US"/>
              <a:pPr>
                <a:defRPr/>
              </a:pPr>
              <a:t>42</a:t>
            </a:fld>
            <a:endParaRPr lang="en-US"/>
          </a:p>
        </p:txBody>
      </p:sp>
      <p:sp>
        <p:nvSpPr>
          <p:cNvPr id="37892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85800" y="1600200"/>
            <a:ext cx="7772400" cy="5257800"/>
          </a:xfrm>
        </p:spPr>
        <p:txBody>
          <a:bodyPr rIns="132080"/>
          <a:lstStyle/>
          <a:p>
            <a:pPr algn="ctr">
              <a:lnSpc>
                <a:spcPct val="90000"/>
              </a:lnSpc>
              <a:buFont typeface="Arial" pitchFamily="34" charset="0"/>
              <a:buNone/>
            </a:pPr>
            <a:r>
              <a:rPr lang="en-US" smtClean="0">
                <a:solidFill>
                  <a:srgbClr val="3333CC"/>
                </a:solidFill>
              </a:rPr>
              <a:t>Heterogeneous Data Structures</a:t>
            </a:r>
          </a:p>
          <a:p>
            <a:pPr algn="ctr">
              <a:lnSpc>
                <a:spcPct val="90000"/>
              </a:lnSpc>
              <a:buFont typeface="Arial" pitchFamily="34" charset="0"/>
              <a:buNone/>
            </a:pPr>
            <a:endParaRPr lang="en-US" smtClean="0">
              <a:solidFill>
                <a:srgbClr val="3333CC"/>
              </a:solidFill>
            </a:endParaRPr>
          </a:p>
          <a:p>
            <a:pPr>
              <a:lnSpc>
                <a:spcPct val="90000"/>
              </a:lnSpc>
              <a:buClr>
                <a:srgbClr val="008000"/>
              </a:buClr>
            </a:pPr>
            <a:r>
              <a:rPr lang="en-US" sz="2800" smtClean="0">
                <a:solidFill>
                  <a:srgbClr val="008000"/>
                </a:solidFill>
              </a:rPr>
              <a:t>Example:</a:t>
            </a:r>
          </a:p>
          <a:p>
            <a:pPr>
              <a:lnSpc>
                <a:spcPct val="90000"/>
              </a:lnSpc>
              <a:buFont typeface="Arial" pitchFamily="34" charset="0"/>
              <a:buNone/>
            </a:pPr>
            <a:r>
              <a:rPr lang="en-US" sz="2800" b="1" smtClean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   IPuzzle[] pzls = new IPuzzle[9];</a:t>
            </a:r>
            <a:endParaRPr lang="en-US" sz="2800" b="1" smtClean="0">
              <a:latin typeface="Courier New" pitchFamily="49" charset="0"/>
              <a:ea typeface="ヒラギノ角ゴ ProN W6" charset="0"/>
              <a:cs typeface="ヒラギノ角ゴ ProN W6" charset="0"/>
              <a:sym typeface="Courier New" pitchFamily="49" charset="0"/>
            </a:endParaRPr>
          </a:p>
          <a:p>
            <a:pPr>
              <a:lnSpc>
                <a:spcPct val="90000"/>
              </a:lnSpc>
              <a:buFont typeface="Arial" pitchFamily="34" charset="0"/>
              <a:buNone/>
            </a:pPr>
            <a:r>
              <a:rPr lang="en-US" sz="2800" b="1" smtClean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   pzls[0] = new IntPuzzle();</a:t>
            </a:r>
            <a:endParaRPr lang="en-US" sz="2800" b="1" smtClean="0">
              <a:latin typeface="Courier New" pitchFamily="49" charset="0"/>
              <a:ea typeface="ヒラギノ角ゴ ProN W6" charset="0"/>
              <a:cs typeface="ヒラギノ角ゴ ProN W6" charset="0"/>
              <a:sym typeface="Courier New" pitchFamily="49" charset="0"/>
            </a:endParaRPr>
          </a:p>
          <a:p>
            <a:pPr>
              <a:lnSpc>
                <a:spcPct val="90000"/>
              </a:lnSpc>
              <a:buFont typeface="Arial" pitchFamily="34" charset="0"/>
              <a:buNone/>
            </a:pPr>
            <a:r>
              <a:rPr lang="en-US" sz="2800" b="1" smtClean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   pzls[1] = new ArrayPuzzle();</a:t>
            </a:r>
            <a:r>
              <a:rPr lang="en-US" sz="2800" b="1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 </a:t>
            </a:r>
            <a:endParaRPr lang="en-US" sz="2800" b="1" smtClean="0">
              <a:solidFill>
                <a:srgbClr val="008000"/>
              </a:solidFill>
              <a:latin typeface="Courier New" pitchFamily="49" charset="0"/>
              <a:ea typeface="ヒラギノ角ゴ ProN W6" charset="0"/>
              <a:cs typeface="ヒラギノ角ゴ ProN W6" charset="0"/>
              <a:sym typeface="Courier New" pitchFamily="49" charset="0"/>
            </a:endParaRPr>
          </a:p>
          <a:p>
            <a:pPr>
              <a:lnSpc>
                <a:spcPct val="90000"/>
              </a:lnSpc>
              <a:buClr>
                <a:srgbClr val="008000"/>
              </a:buClr>
            </a:pPr>
            <a:r>
              <a:rPr lang="en-US" sz="2800" smtClean="0">
                <a:solidFill>
                  <a:srgbClr val="008000"/>
                </a:solidFill>
              </a:rPr>
              <a:t>expression </a:t>
            </a:r>
            <a:r>
              <a:rPr lang="en-US" sz="2800" b="1" smtClean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pzls[i]</a:t>
            </a:r>
            <a:r>
              <a:rPr lang="en-US" sz="2800" smtClean="0">
                <a:solidFill>
                  <a:srgbClr val="008000"/>
                </a:solidFill>
              </a:rPr>
              <a:t> is of type </a:t>
            </a:r>
            <a:r>
              <a:rPr lang="en-US" sz="2800" b="1" smtClean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IPuzzle</a:t>
            </a:r>
            <a:r>
              <a:rPr lang="en-US" sz="2800" smtClean="0">
                <a:solidFill>
                  <a:srgbClr val="008000"/>
                </a:solidFill>
              </a:rPr>
              <a:t> </a:t>
            </a:r>
          </a:p>
          <a:p>
            <a:pPr>
              <a:lnSpc>
                <a:spcPct val="90000"/>
              </a:lnSpc>
              <a:buClr>
                <a:srgbClr val="008000"/>
              </a:buClr>
            </a:pPr>
            <a:r>
              <a:rPr lang="en-US" sz="2800" smtClean="0">
                <a:solidFill>
                  <a:srgbClr val="008000"/>
                </a:solidFill>
              </a:rPr>
              <a:t>objects created on right hand sides are of subtypes of </a:t>
            </a:r>
            <a:r>
              <a:rPr lang="en-US" sz="2800" b="1" smtClean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IPuzzle</a:t>
            </a:r>
            <a:endParaRPr lang="en-US" sz="2800" b="1" smtClean="0">
              <a:latin typeface="Courier New" pitchFamily="49" charset="0"/>
              <a:ea typeface="ヒラギノ角ゴ ProN W6" charset="0"/>
              <a:cs typeface="ヒラギノ角ゴ ProN W6" charset="0"/>
              <a:sym typeface="Courier New" pitchFamily="49" charset="0"/>
            </a:endParaRPr>
          </a:p>
        </p:txBody>
      </p:sp>
    </p:spTree>
  </p:cSld>
  <p:clrMapOvr>
    <a:masterClrMapping/>
  </p:clrMapOvr>
  <p:transition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1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 rIns="132080"/>
          <a:lstStyle/>
          <a:p>
            <a:r>
              <a:rPr lang="en-US" sz="4000" smtClean="0"/>
              <a:t>Java </a:t>
            </a:r>
            <a:r>
              <a:rPr lang="en-US" sz="4000" b="1" smtClean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instanceof</a:t>
            </a:r>
            <a:endParaRPr lang="en-US" sz="4000" b="1" smtClean="0">
              <a:latin typeface="Courier New" pitchFamily="49" charset="0"/>
              <a:ea typeface="ヒラギノ角ゴ ProN W6" charset="0"/>
              <a:cs typeface="ヒラギノ角ゴ ProN W6" charset="0"/>
              <a:sym typeface="Courier New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8BC8844B-A63E-4963-8783-E1BC5D7448FB}" type="slidenum">
              <a:rPr lang="en-US"/>
              <a:pPr>
                <a:defRPr/>
              </a:pPr>
              <a:t>43</a:t>
            </a:fld>
            <a:endParaRPr lang="en-US"/>
          </a:p>
        </p:txBody>
      </p:sp>
      <p:sp>
        <p:nvSpPr>
          <p:cNvPr id="31746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 rIns="132080">
            <a:normAutofit fontScale="92500" lnSpcReduction="10000"/>
          </a:bodyPr>
          <a:lstStyle/>
          <a:p>
            <a:pPr marL="320040" indent="-320040" fontAlgn="auto">
              <a:lnSpc>
                <a:spcPct val="90000"/>
              </a:lnSpc>
              <a:spcAft>
                <a:spcPts val="0"/>
              </a:spcAft>
              <a:buFont typeface="Wingdings"/>
              <a:buChar char=""/>
              <a:defRPr/>
            </a:pPr>
            <a:r>
              <a:rPr lang="en-US" sz="2800" dirty="0"/>
              <a:t>Example:</a:t>
            </a:r>
            <a:br>
              <a:rPr lang="en-US" sz="2800" dirty="0"/>
            </a:br>
            <a:r>
              <a:rPr lang="en-US" sz="2800" b="1" dirty="0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if (p </a:t>
            </a:r>
            <a:r>
              <a:rPr lang="en-US" sz="2800" b="1" dirty="0" err="1">
                <a:solidFill>
                  <a:srgbClr val="CC0000"/>
                </a:solidFill>
                <a:latin typeface="Courier New" charset="0"/>
                <a:cs typeface="Courier New" charset="0"/>
                <a:sym typeface="Courier New" charset="0"/>
              </a:rPr>
              <a:t>instanceof</a:t>
            </a:r>
            <a:r>
              <a:rPr lang="en-US" sz="2800" b="1" dirty="0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 sz="2800" b="1" dirty="0" err="1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IntPuzzle</a:t>
            </a:r>
            <a:r>
              <a:rPr lang="en-US" sz="2800" b="1" dirty="0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) {...}</a:t>
            </a:r>
            <a:endParaRPr lang="en-US" sz="2800" b="1" dirty="0">
              <a:solidFill>
                <a:srgbClr val="008000"/>
              </a:solidFill>
              <a:latin typeface="Courier New" charset="0"/>
              <a:ea typeface="ヒラギノ角ゴ ProN W6" charset="0"/>
              <a:cs typeface="ヒラギノ角ゴ ProN W6" charset="0"/>
              <a:sym typeface="Courier New" charset="0"/>
            </a:endParaRPr>
          </a:p>
          <a:p>
            <a:pPr marL="320040" indent="-320040" fontAlgn="auto">
              <a:lnSpc>
                <a:spcPct val="90000"/>
              </a:lnSpc>
              <a:spcAft>
                <a:spcPts val="0"/>
              </a:spcAft>
              <a:buClr>
                <a:srgbClr val="008000"/>
              </a:buClr>
              <a:buFont typeface="Courier New" charset="0"/>
              <a:buChar char="•"/>
              <a:defRPr/>
            </a:pPr>
            <a:endParaRPr lang="en-US" sz="2800" b="1" dirty="0">
              <a:solidFill>
                <a:srgbClr val="008000"/>
              </a:solidFill>
              <a:latin typeface="Courier New" charset="0"/>
              <a:ea typeface="ヒラギノ角ゴ ProN W6" charset="0"/>
              <a:cs typeface="ヒラギノ角ゴ ProN W6" charset="0"/>
              <a:sym typeface="Courier New" charset="0"/>
            </a:endParaRPr>
          </a:p>
          <a:p>
            <a:pPr marL="320040" indent="-320040" fontAlgn="auto">
              <a:lnSpc>
                <a:spcPct val="90000"/>
              </a:lnSpc>
              <a:spcAft>
                <a:spcPts val="0"/>
              </a:spcAft>
              <a:buFont typeface="Wingdings"/>
              <a:buChar char=""/>
              <a:defRPr/>
            </a:pPr>
            <a:r>
              <a:rPr lang="en-US" sz="2800" dirty="0"/>
              <a:t>true if dynamic type of </a:t>
            </a:r>
            <a:r>
              <a:rPr lang="en-US" sz="2800" b="1" dirty="0">
                <a:latin typeface="Courier New" charset="0"/>
                <a:cs typeface="Courier New" charset="0"/>
                <a:sym typeface="Courier New" charset="0"/>
              </a:rPr>
              <a:t>p</a:t>
            </a:r>
            <a:r>
              <a:rPr lang="en-US" sz="2800" dirty="0"/>
              <a:t> is a subtype of </a:t>
            </a:r>
            <a:r>
              <a:rPr lang="en-US" sz="2800" b="1" dirty="0" err="1">
                <a:latin typeface="Courier New" charset="0"/>
                <a:cs typeface="Courier New" charset="0"/>
                <a:sym typeface="Courier New" charset="0"/>
              </a:rPr>
              <a:t>IntPuzzle</a:t>
            </a:r>
            <a:endParaRPr lang="en-US" sz="2800" b="1" dirty="0">
              <a:latin typeface="Courier New" charset="0"/>
              <a:ea typeface="ヒラギノ角ゴ ProN W6" charset="0"/>
              <a:cs typeface="ヒラギノ角ゴ ProN W6" charset="0"/>
              <a:sym typeface="Courier New" charset="0"/>
            </a:endParaRPr>
          </a:p>
          <a:p>
            <a:pPr marL="320040" indent="-320040" fontAlgn="auto">
              <a:lnSpc>
                <a:spcPct val="90000"/>
              </a:lnSpc>
              <a:spcAft>
                <a:spcPts val="0"/>
              </a:spcAft>
              <a:buClr>
                <a:srgbClr val="000000"/>
              </a:buClr>
              <a:buFont typeface="Courier New" charset="0"/>
              <a:buChar char="•"/>
              <a:defRPr/>
            </a:pPr>
            <a:endParaRPr lang="en-US" sz="2800" b="1" dirty="0">
              <a:latin typeface="Courier New" charset="0"/>
              <a:ea typeface="ヒラギノ角ゴ ProN W6" charset="0"/>
              <a:cs typeface="ヒラギノ角ゴ ProN W6" charset="0"/>
              <a:sym typeface="Courier New" charset="0"/>
            </a:endParaRPr>
          </a:p>
          <a:p>
            <a:pPr marL="320040" indent="-320040" fontAlgn="auto">
              <a:lnSpc>
                <a:spcPct val="90000"/>
              </a:lnSpc>
              <a:spcAft>
                <a:spcPts val="0"/>
              </a:spcAft>
              <a:buFont typeface="Wingdings"/>
              <a:buChar char=""/>
              <a:defRPr/>
            </a:pPr>
            <a:r>
              <a:rPr lang="en-US" sz="2800" dirty="0"/>
              <a:t>usually used to check if a downcast will </a:t>
            </a:r>
            <a:r>
              <a:rPr lang="en-US" sz="2800" dirty="0" smtClean="0"/>
              <a:t>succeed</a:t>
            </a:r>
          </a:p>
          <a:p>
            <a:pPr marL="320040" indent="-320040" fontAlgn="auto">
              <a:lnSpc>
                <a:spcPct val="90000"/>
              </a:lnSpc>
              <a:spcAft>
                <a:spcPts val="0"/>
              </a:spcAft>
              <a:buFont typeface="Wingdings"/>
              <a:buChar char=""/>
              <a:defRPr/>
            </a:pPr>
            <a:endParaRPr lang="en-US" sz="2800" dirty="0" smtClean="0"/>
          </a:p>
          <a:p>
            <a:pPr marL="320040" indent="-320040" fontAlgn="auto">
              <a:lnSpc>
                <a:spcPct val="90000"/>
              </a:lnSpc>
              <a:spcAft>
                <a:spcPts val="0"/>
              </a:spcAft>
              <a:buFont typeface="Wingdings"/>
              <a:buChar char=""/>
              <a:defRPr/>
            </a:pPr>
            <a:r>
              <a:rPr lang="en-US" sz="2800" dirty="0" smtClean="0"/>
              <a:t>When is this useful?</a:t>
            </a:r>
          </a:p>
          <a:p>
            <a:pPr marL="640080" lvl="1" indent="-274320" fontAlgn="auto">
              <a:lnSpc>
                <a:spcPct val="90000"/>
              </a:lnSpc>
              <a:spcAft>
                <a:spcPts val="0"/>
              </a:spcAft>
              <a:buFont typeface="Wingdings 2"/>
              <a:buChar char=""/>
              <a:defRPr/>
            </a:pPr>
            <a:r>
              <a:rPr lang="en-US" sz="2500" dirty="0" smtClean="0"/>
              <a:t>Enables us to write “reflexive” code: software that operates in very general ways and customizes its behavior based on the types of objects it “observes”</a:t>
            </a:r>
            <a:endParaRPr lang="en-US" sz="2500" dirty="0"/>
          </a:p>
        </p:txBody>
      </p:sp>
      <p:pic>
        <p:nvPicPr>
          <p:cNvPr id="38917" name="Picture 5" descr="http://sol.sci.uop.edu/~jfalward/reflection/escherdrawin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96200" y="1600200"/>
            <a:ext cx="1200150" cy="181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962150"/>
          </a:xfrm>
        </p:spPr>
        <p:txBody>
          <a:bodyPr rIns="132080"/>
          <a:lstStyle/>
          <a:p>
            <a:r>
              <a:rPr lang="en-US" sz="4000" smtClean="0"/>
              <a:t>Example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A90A6D03-2A9A-401E-8439-A42D5F5563E6}" type="slidenum">
              <a:rPr lang="en-US"/>
              <a:pPr>
                <a:defRPr/>
              </a:pPr>
              <a:t>44</a:t>
            </a:fld>
            <a:endParaRPr lang="en-US"/>
          </a:p>
        </p:txBody>
      </p:sp>
      <p:sp>
        <p:nvSpPr>
          <p:cNvPr id="39940" name="Rectangle 2"/>
          <p:cNvSpPr>
            <a:spLocks/>
          </p:cNvSpPr>
          <p:nvPr/>
        </p:nvSpPr>
        <p:spPr bwMode="auto">
          <a:xfrm>
            <a:off x="455613" y="2817813"/>
            <a:ext cx="8382000" cy="3048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>
              <a:spcBef>
                <a:spcPts val="1350"/>
              </a:spcBef>
            </a:pPr>
            <a:r>
              <a:rPr lang="en-US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void twist(IPuzzle[] pzls) {</a:t>
            </a:r>
          </a:p>
          <a:p>
            <a:pPr marL="39688">
              <a:spcBef>
                <a:spcPts val="1350"/>
              </a:spcBef>
            </a:pPr>
            <a:r>
              <a:rPr lang="en-US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  for (int i = 0; i &lt; pzls.length; i++) {</a:t>
            </a:r>
          </a:p>
          <a:p>
            <a:pPr marL="39688">
              <a:spcBef>
                <a:spcPts val="1350"/>
              </a:spcBef>
            </a:pPr>
            <a:r>
              <a:rPr lang="en-US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    if (pzls[i] instanceof IntPuzzle) {</a:t>
            </a:r>
          </a:p>
          <a:p>
            <a:pPr marL="39688">
              <a:spcBef>
                <a:spcPts val="1350"/>
              </a:spcBef>
            </a:pPr>
            <a:r>
              <a:rPr lang="en-US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      IntPuzzle p = (IntPuzzle)pzls[i];</a:t>
            </a:r>
          </a:p>
          <a:p>
            <a:pPr marL="39688">
              <a:spcBef>
                <a:spcPts val="1350"/>
              </a:spcBef>
            </a:pPr>
            <a:r>
              <a:rPr lang="en-US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      p.twist();</a:t>
            </a:r>
          </a:p>
          <a:p>
            <a:pPr marL="39688">
              <a:spcBef>
                <a:spcPts val="1350"/>
              </a:spcBef>
            </a:pPr>
            <a:r>
              <a:rPr lang="en-US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    }</a:t>
            </a:r>
          </a:p>
          <a:p>
            <a:pPr marL="39688">
              <a:spcBef>
                <a:spcPts val="1350"/>
              </a:spcBef>
            </a:pPr>
            <a:r>
              <a:rPr lang="en-US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  }</a:t>
            </a:r>
          </a:p>
          <a:p>
            <a:pPr marL="39688">
              <a:spcBef>
                <a:spcPts val="1350"/>
              </a:spcBef>
            </a:pPr>
            <a:r>
              <a:rPr lang="en-US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}</a:t>
            </a:r>
          </a:p>
        </p:txBody>
      </p:sp>
      <p:sp>
        <p:nvSpPr>
          <p:cNvPr id="39941" name="Rectangle 3"/>
          <p:cNvSpPr>
            <a:spLocks/>
          </p:cNvSpPr>
          <p:nvPr/>
        </p:nvSpPr>
        <p:spPr bwMode="auto">
          <a:xfrm>
            <a:off x="625475" y="1552575"/>
            <a:ext cx="7975600" cy="1054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/>
          <a:lstStyle/>
          <a:p>
            <a:pPr marL="266700" indent="-227013">
              <a:lnSpc>
                <a:spcPct val="90000"/>
              </a:lnSpc>
              <a:spcBef>
                <a:spcPts val="738"/>
              </a:spcBef>
              <a:buClr>
                <a:srgbClr val="000000"/>
              </a:buClr>
              <a:buSzPct val="100000"/>
              <a:buFont typeface="Arial" pitchFamily="34" charset="0"/>
              <a:buChar char="•"/>
            </a:pPr>
            <a:r>
              <a:rPr lang="en-US" sz="3200">
                <a:solidFill>
                  <a:schemeClr val="tx1"/>
                </a:solidFill>
                <a:cs typeface="Arial" pitchFamily="34" charset="0"/>
              </a:rPr>
              <a:t>suppose </a:t>
            </a:r>
            <a:r>
              <a:rPr lang="en-US" sz="3200" b="1">
                <a:solidFill>
                  <a:srgbClr val="008000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twist</a:t>
            </a:r>
            <a:r>
              <a:rPr lang="en-US" sz="3200">
                <a:solidFill>
                  <a:schemeClr val="tx1"/>
                </a:solidFill>
                <a:cs typeface="Arial" pitchFamily="34" charset="0"/>
              </a:rPr>
              <a:t> is a method implemented only in </a:t>
            </a:r>
            <a:r>
              <a:rPr lang="en-US" sz="3200" b="1">
                <a:solidFill>
                  <a:srgbClr val="008000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IntPuzzle</a:t>
            </a:r>
          </a:p>
        </p:txBody>
      </p:sp>
    </p:spTree>
  </p:cSld>
  <p:clrMapOvr>
    <a:masterClrMapping/>
  </p:clrMapOvr>
  <p:transition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1"/>
          <p:cNvSpPr>
            <a:spLocks noGrp="1" noChangeArrowheads="1"/>
          </p:cNvSpPr>
          <p:nvPr>
            <p:ph type="title"/>
          </p:nvPr>
        </p:nvSpPr>
        <p:spPr>
          <a:xfrm>
            <a:off x="292100" y="0"/>
            <a:ext cx="8566150" cy="1857375"/>
          </a:xfrm>
        </p:spPr>
        <p:txBody>
          <a:bodyPr rIns="132080"/>
          <a:lstStyle/>
          <a:p>
            <a:r>
              <a:rPr lang="en-US" sz="4000" smtClean="0"/>
              <a:t>Avoid Useless Downcasting</a:t>
            </a: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491B236D-302B-4D6A-89A5-A7D1B82E8D79}" type="slidenum">
              <a:rPr lang="en-US"/>
              <a:pPr>
                <a:defRPr/>
              </a:pPr>
              <a:t>45</a:t>
            </a:fld>
            <a:endParaRPr lang="en-US"/>
          </a:p>
        </p:txBody>
      </p:sp>
      <p:sp>
        <p:nvSpPr>
          <p:cNvPr id="40964" name="Rectangle 2"/>
          <p:cNvSpPr>
            <a:spLocks/>
          </p:cNvSpPr>
          <p:nvPr/>
        </p:nvSpPr>
        <p:spPr bwMode="auto">
          <a:xfrm>
            <a:off x="2087563" y="1897063"/>
            <a:ext cx="6083300" cy="2293937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>
              <a:spcBef>
                <a:spcPts val="1000"/>
              </a:spcBef>
            </a:pPr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void moveAll(IPuzzle[] pzls) {</a:t>
            </a:r>
          </a:p>
          <a:p>
            <a:pPr marL="39688">
              <a:spcBef>
                <a:spcPts val="1000"/>
              </a:spcBef>
            </a:pPr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  for (int i = 0; i &lt; pzls.length; i++) {</a:t>
            </a:r>
          </a:p>
          <a:p>
            <a:pPr marL="39688">
              <a:spcBef>
                <a:spcPts val="1000"/>
              </a:spcBef>
            </a:pPr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    if (pzls[i] instanceof IntPuzzle)</a:t>
            </a:r>
          </a:p>
          <a:p>
            <a:pPr marL="39688">
              <a:spcBef>
                <a:spcPts val="1000"/>
              </a:spcBef>
            </a:pPr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      ((IntPuzzle)pzls[i]).move("N");</a:t>
            </a:r>
          </a:p>
          <a:p>
            <a:pPr marL="39688">
              <a:spcBef>
                <a:spcPts val="1000"/>
              </a:spcBef>
            </a:pPr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    else ((ArrayPuzzle)pzls[i]).move("N");</a:t>
            </a:r>
          </a:p>
          <a:p>
            <a:pPr marL="39688">
              <a:spcBef>
                <a:spcPts val="1000"/>
              </a:spcBef>
            </a:pPr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}}</a:t>
            </a:r>
          </a:p>
        </p:txBody>
      </p:sp>
      <p:sp>
        <p:nvSpPr>
          <p:cNvPr id="40965" name="Rectangle 3"/>
          <p:cNvSpPr>
            <a:spLocks/>
          </p:cNvSpPr>
          <p:nvPr/>
        </p:nvSpPr>
        <p:spPr bwMode="auto">
          <a:xfrm>
            <a:off x="2087563" y="4329113"/>
            <a:ext cx="6065837" cy="1538287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>
              <a:spcBef>
                <a:spcPts val="1000"/>
              </a:spcBef>
            </a:pPr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void moveAll(IPuzzle[] pzls) {</a:t>
            </a:r>
          </a:p>
          <a:p>
            <a:pPr marL="39688">
              <a:spcBef>
                <a:spcPts val="1000"/>
              </a:spcBef>
            </a:pPr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  for (int i = 0; i &lt; pzls.length; i++)</a:t>
            </a:r>
          </a:p>
          <a:p>
            <a:pPr marL="39688">
              <a:spcBef>
                <a:spcPts val="1000"/>
              </a:spcBef>
            </a:pPr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    pzls[i].move("N");</a:t>
            </a:r>
          </a:p>
          <a:p>
            <a:pPr marL="39688">
              <a:spcBef>
                <a:spcPts val="1000"/>
              </a:spcBef>
            </a:pPr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}</a:t>
            </a:r>
          </a:p>
        </p:txBody>
      </p:sp>
      <p:sp>
        <p:nvSpPr>
          <p:cNvPr id="40966" name="Rectangle 4"/>
          <p:cNvSpPr>
            <a:spLocks/>
          </p:cNvSpPr>
          <p:nvPr/>
        </p:nvSpPr>
        <p:spPr bwMode="auto">
          <a:xfrm>
            <a:off x="1025525" y="2605088"/>
            <a:ext cx="919163" cy="622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 algn="r">
              <a:lnSpc>
                <a:spcPct val="70000"/>
              </a:lnSpc>
              <a:spcBef>
                <a:spcPts val="838"/>
              </a:spcBef>
            </a:pPr>
            <a:r>
              <a:rPr lang="en-US" sz="3600">
                <a:solidFill>
                  <a:srgbClr val="3333CC"/>
                </a:solidFill>
                <a:cs typeface="Arial" pitchFamily="34" charset="0"/>
              </a:rPr>
              <a:t>bad</a:t>
            </a:r>
          </a:p>
        </p:txBody>
      </p:sp>
      <p:sp>
        <p:nvSpPr>
          <p:cNvPr id="40967" name="Rectangle 5"/>
          <p:cNvSpPr>
            <a:spLocks/>
          </p:cNvSpPr>
          <p:nvPr/>
        </p:nvSpPr>
        <p:spPr bwMode="auto">
          <a:xfrm>
            <a:off x="771525" y="4773613"/>
            <a:ext cx="1173163" cy="622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 algn="r">
              <a:lnSpc>
                <a:spcPct val="70000"/>
              </a:lnSpc>
              <a:spcBef>
                <a:spcPts val="838"/>
              </a:spcBef>
            </a:pPr>
            <a:r>
              <a:rPr lang="en-US" sz="3600">
                <a:solidFill>
                  <a:srgbClr val="3333CC"/>
                </a:solidFill>
                <a:cs typeface="Arial" pitchFamily="34" charset="0"/>
              </a:rPr>
              <a:t>good</a:t>
            </a:r>
          </a:p>
        </p:txBody>
      </p:sp>
    </p:spTree>
  </p:cSld>
  <p:clrMapOvr>
    <a:masterClrMapping/>
  </p:clrMapOvr>
  <p:transition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1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 rIns="132080"/>
          <a:lstStyle/>
          <a:p>
            <a:r>
              <a:rPr lang="en-US" sz="4000" smtClean="0"/>
              <a:t>Subinterfaces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85CA7D7B-707E-4ED2-83EF-955CBE7B2CF7}" type="slidenum">
              <a:rPr lang="en-US"/>
              <a:pPr>
                <a:defRPr/>
              </a:pPr>
              <a:t>46</a:t>
            </a:fld>
            <a:endParaRPr lang="en-US"/>
          </a:p>
        </p:txBody>
      </p:sp>
      <p:sp>
        <p:nvSpPr>
          <p:cNvPr id="41988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 rIns="132080"/>
          <a:lstStyle/>
          <a:p>
            <a:r>
              <a:rPr lang="en-US" sz="2800" smtClean="0"/>
              <a:t>Suppose you want to extend the interface to include more methods</a:t>
            </a:r>
          </a:p>
          <a:p>
            <a:pPr marL="782638" lvl="1">
              <a:buClr>
                <a:srgbClr val="008000"/>
              </a:buClr>
              <a:buFont typeface="Courier New" pitchFamily="49" charset="0"/>
              <a:buChar char="–"/>
            </a:pPr>
            <a:r>
              <a:rPr lang="en-US" sz="2400" b="1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IPuzzle</a:t>
            </a:r>
            <a:r>
              <a:rPr lang="en-US" sz="2400" smtClean="0">
                <a:solidFill>
                  <a:srgbClr val="008000"/>
                </a:solidFill>
              </a:rPr>
              <a:t>: </a:t>
            </a:r>
            <a:r>
              <a:rPr lang="en-US" sz="2400" b="1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scramble, move, tile</a:t>
            </a:r>
            <a:endParaRPr lang="en-US" sz="2400" b="1" smtClean="0">
              <a:solidFill>
                <a:srgbClr val="008000"/>
              </a:solidFill>
              <a:latin typeface="Courier New" pitchFamily="49" charset="0"/>
              <a:ea typeface="ヒラギノ角ゴ ProN W6" charset="0"/>
              <a:cs typeface="ヒラギノ角ゴ ProN W6" charset="0"/>
              <a:sym typeface="Courier New" pitchFamily="49" charset="0"/>
            </a:endParaRPr>
          </a:p>
          <a:p>
            <a:pPr marL="782638" lvl="1">
              <a:buClr>
                <a:srgbClr val="008000"/>
              </a:buClr>
              <a:buFont typeface="Courier New" pitchFamily="49" charset="0"/>
              <a:buChar char="–"/>
            </a:pPr>
            <a:r>
              <a:rPr lang="en-US" sz="2400" b="1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ImprovedPuzzle</a:t>
            </a:r>
            <a:r>
              <a:rPr lang="en-US" sz="2400" smtClean="0">
                <a:solidFill>
                  <a:srgbClr val="008000"/>
                </a:solidFill>
              </a:rPr>
              <a:t>: </a:t>
            </a:r>
            <a:r>
              <a:rPr lang="en-US" sz="2400" b="1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scramble, move, tile, samLoyd</a:t>
            </a:r>
            <a:endParaRPr lang="en-US" sz="2400" b="1" smtClean="0">
              <a:solidFill>
                <a:srgbClr val="008000"/>
              </a:solidFill>
              <a:latin typeface="Courier New" pitchFamily="49" charset="0"/>
              <a:ea typeface="ヒラギノ角ゴ ProN W6" charset="0"/>
              <a:cs typeface="ヒラギノ角ゴ ProN W6" charset="0"/>
              <a:sym typeface="Courier New" pitchFamily="49" charset="0"/>
            </a:endParaRPr>
          </a:p>
          <a:p>
            <a:pPr marL="782638" lvl="1">
              <a:buClr>
                <a:srgbClr val="008000"/>
              </a:buClr>
              <a:buFont typeface="Courier New" pitchFamily="49" charset="0"/>
              <a:buChar char="–"/>
            </a:pPr>
            <a:endParaRPr lang="en-US" sz="2400" b="1" smtClean="0">
              <a:solidFill>
                <a:srgbClr val="008000"/>
              </a:solidFill>
              <a:latin typeface="Courier New" pitchFamily="49" charset="0"/>
              <a:ea typeface="ヒラギノ角ゴ ProN W6" charset="0"/>
              <a:cs typeface="ヒラギノ角ゴ ProN W6" charset="0"/>
              <a:sym typeface="Courier New" pitchFamily="49" charset="0"/>
            </a:endParaRPr>
          </a:p>
          <a:p>
            <a:r>
              <a:rPr lang="en-US" sz="2800" smtClean="0"/>
              <a:t>Two approaches</a:t>
            </a:r>
          </a:p>
          <a:p>
            <a:pPr marL="782638" lvl="1">
              <a:buClr>
                <a:srgbClr val="008000"/>
              </a:buClr>
            </a:pPr>
            <a:r>
              <a:rPr lang="en-US" sz="2400" smtClean="0">
                <a:solidFill>
                  <a:srgbClr val="008000"/>
                </a:solidFill>
              </a:rPr>
              <a:t>start from scratch and write an interface</a:t>
            </a:r>
          </a:p>
          <a:p>
            <a:pPr marL="782638" lvl="1">
              <a:buClr>
                <a:srgbClr val="008000"/>
              </a:buClr>
            </a:pPr>
            <a:r>
              <a:rPr lang="en-US" sz="2400" smtClean="0">
                <a:solidFill>
                  <a:srgbClr val="008000"/>
                </a:solidFill>
              </a:rPr>
              <a:t>extend the </a:t>
            </a:r>
            <a:r>
              <a:rPr lang="en-US" sz="2400" b="1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IPuzzle</a:t>
            </a:r>
            <a:r>
              <a:rPr lang="en-US" sz="2400" smtClean="0">
                <a:solidFill>
                  <a:srgbClr val="008000"/>
                </a:solidFill>
              </a:rPr>
              <a:t> interface</a:t>
            </a:r>
          </a:p>
        </p:txBody>
      </p:sp>
    </p:spTree>
  </p:cSld>
  <p:clrMapOvr>
    <a:masterClrMapping/>
  </p:clrMapOvr>
  <p:transition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EF7DBDBD-42B8-4189-9392-9B4851DBBE56}" type="slidenum">
              <a:rPr lang="en-US"/>
              <a:pPr>
                <a:defRPr/>
              </a:pPr>
              <a:t>47</a:t>
            </a:fld>
            <a:endParaRPr lang="en-US"/>
          </a:p>
        </p:txBody>
      </p:sp>
      <p:sp>
        <p:nvSpPr>
          <p:cNvPr id="43011" name="Rectangle 1"/>
          <p:cNvSpPr>
            <a:spLocks/>
          </p:cNvSpPr>
          <p:nvPr/>
        </p:nvSpPr>
        <p:spPr bwMode="auto">
          <a:xfrm>
            <a:off x="1309688" y="600075"/>
            <a:ext cx="6769100" cy="2755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>
              <a:spcBef>
                <a:spcPts val="1150"/>
              </a:spcBef>
            </a:pPr>
            <a:r>
              <a:rPr lang="en-US" sz="20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interface IPuzzle {</a:t>
            </a:r>
          </a:p>
          <a:p>
            <a:pPr marL="39688"/>
            <a:r>
              <a:rPr lang="en-US" sz="20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   void scramble();</a:t>
            </a:r>
          </a:p>
          <a:p>
            <a:pPr marL="39688"/>
            <a:r>
              <a:rPr lang="en-US" sz="20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   int tile(int r, int c);</a:t>
            </a:r>
          </a:p>
          <a:p>
            <a:pPr marL="39688"/>
            <a:r>
              <a:rPr lang="en-US" sz="20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   boolean move(char d);</a:t>
            </a:r>
          </a:p>
          <a:p>
            <a:pPr marL="39688"/>
            <a:r>
              <a:rPr lang="en-US" sz="20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}</a:t>
            </a:r>
          </a:p>
          <a:p>
            <a:pPr marL="39688"/>
            <a:endParaRPr lang="en-US" sz="2000" b="1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" pitchFamily="49" charset="0"/>
            </a:endParaRPr>
          </a:p>
          <a:p>
            <a:pPr marL="39688"/>
            <a:r>
              <a:rPr lang="en-US" sz="20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interface ImprovedPuzzle extends IPuzzle {</a:t>
            </a:r>
          </a:p>
          <a:p>
            <a:pPr marL="39688"/>
            <a:r>
              <a:rPr lang="en-US" sz="20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   void samLoyd();</a:t>
            </a:r>
          </a:p>
          <a:p>
            <a:pPr marL="39688"/>
            <a:r>
              <a:rPr lang="en-US" sz="20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}</a:t>
            </a:r>
          </a:p>
        </p:txBody>
      </p:sp>
      <p:sp>
        <p:nvSpPr>
          <p:cNvPr id="43012" name="Rectangle 2"/>
          <p:cNvSpPr>
            <a:spLocks/>
          </p:cNvSpPr>
          <p:nvPr/>
        </p:nvSpPr>
        <p:spPr bwMode="auto">
          <a:xfrm>
            <a:off x="603250" y="3733800"/>
            <a:ext cx="7937500" cy="2451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/>
          <a:lstStyle/>
          <a:p>
            <a:pPr marL="268288" indent="-228600">
              <a:buClr>
                <a:srgbClr val="008000"/>
              </a:buClr>
              <a:buSzPct val="100000"/>
              <a:buFont typeface="Courier New" pitchFamily="49" charset="0"/>
              <a:buChar char="•"/>
            </a:pPr>
            <a:r>
              <a:rPr lang="en-US" b="1">
                <a:solidFill>
                  <a:srgbClr val="008000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IPuzzle</a:t>
            </a:r>
            <a:r>
              <a:rPr lang="en-US">
                <a:solidFill>
                  <a:schemeClr val="tx1"/>
                </a:solidFill>
                <a:cs typeface="Arial" pitchFamily="34" charset="0"/>
              </a:rPr>
              <a:t> is a superinterface of </a:t>
            </a:r>
            <a:r>
              <a:rPr lang="en-US" b="1">
                <a:solidFill>
                  <a:srgbClr val="008000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ImprovedPuzzle</a:t>
            </a:r>
          </a:p>
          <a:p>
            <a:pPr marL="268288" indent="-228600">
              <a:buClr>
                <a:srgbClr val="008000"/>
              </a:buClr>
              <a:buSzPct val="100000"/>
              <a:buFont typeface="Courier New" pitchFamily="49" charset="0"/>
              <a:buChar char="•"/>
            </a:pPr>
            <a:r>
              <a:rPr lang="en-US" b="1">
                <a:solidFill>
                  <a:srgbClr val="008000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ImprovedPuzzle</a:t>
            </a:r>
            <a:r>
              <a:rPr lang="en-US">
                <a:solidFill>
                  <a:schemeClr val="tx1"/>
                </a:solidFill>
                <a:cs typeface="Arial" pitchFamily="34" charset="0"/>
              </a:rPr>
              <a:t> is a subinterface of </a:t>
            </a:r>
            <a:r>
              <a:rPr lang="en-US" b="1">
                <a:solidFill>
                  <a:srgbClr val="008000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IPuzzle</a:t>
            </a:r>
            <a:r>
              <a:rPr lang="en-US">
                <a:solidFill>
                  <a:schemeClr val="tx1"/>
                </a:solidFill>
                <a:cs typeface="Arial" pitchFamily="34" charset="0"/>
              </a:rPr>
              <a:t> </a:t>
            </a:r>
          </a:p>
          <a:p>
            <a:pPr marL="268288" indent="-228600">
              <a:buClr>
                <a:srgbClr val="008000"/>
              </a:buClr>
              <a:buSzPct val="100000"/>
              <a:buFont typeface="Courier New" pitchFamily="49" charset="0"/>
              <a:buChar char="•"/>
            </a:pPr>
            <a:r>
              <a:rPr lang="en-US" b="1">
                <a:solidFill>
                  <a:srgbClr val="008000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ImprovedPuzzle</a:t>
            </a:r>
            <a:r>
              <a:rPr lang="en-US">
                <a:solidFill>
                  <a:schemeClr val="tx1"/>
                </a:solidFill>
                <a:cs typeface="Arial" pitchFamily="34" charset="0"/>
              </a:rPr>
              <a:t> is a subtype of </a:t>
            </a:r>
            <a:r>
              <a:rPr lang="en-US" b="1">
                <a:solidFill>
                  <a:srgbClr val="008000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IPuzzle</a:t>
            </a:r>
          </a:p>
          <a:p>
            <a:pPr marL="268288" indent="-228600">
              <a:spcBef>
                <a:spcPts val="550"/>
              </a:spcBef>
              <a:buClr>
                <a:srgbClr val="000000"/>
              </a:buClr>
              <a:buSzPct val="100000"/>
              <a:buFont typeface="Arial" pitchFamily="34" charset="0"/>
              <a:buChar char="•"/>
            </a:pPr>
            <a:r>
              <a:rPr lang="en-US">
                <a:solidFill>
                  <a:schemeClr val="tx1"/>
                </a:solidFill>
                <a:cs typeface="Arial" pitchFamily="34" charset="0"/>
              </a:rPr>
              <a:t>An interface can extend multiple superinterfaces</a:t>
            </a:r>
          </a:p>
          <a:p>
            <a:pPr marL="268288" indent="-228600">
              <a:spcBef>
                <a:spcPts val="550"/>
              </a:spcBef>
              <a:buClr>
                <a:srgbClr val="000000"/>
              </a:buClr>
              <a:buSzPct val="100000"/>
              <a:buFont typeface="Arial" pitchFamily="34" charset="0"/>
              <a:buChar char="•"/>
            </a:pPr>
            <a:r>
              <a:rPr lang="en-US">
                <a:solidFill>
                  <a:schemeClr val="tx1"/>
                </a:solidFill>
                <a:cs typeface="Arial" pitchFamily="34" charset="0"/>
              </a:rPr>
              <a:t>A class that implements an interface must implement all methods declared in all superinterfaces</a:t>
            </a:r>
          </a:p>
        </p:txBody>
      </p:sp>
    </p:spTree>
  </p:cSld>
  <p:clrMapOvr>
    <a:masterClrMapping/>
  </p:clrMapOvr>
  <p:transition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C272403D-E1EC-405B-B103-0CD1DABBF91F}" type="slidenum">
              <a:rPr lang="en-US"/>
              <a:pPr>
                <a:defRPr/>
              </a:pPr>
              <a:t>48</a:t>
            </a:fld>
            <a:endParaRPr lang="en-US"/>
          </a:p>
        </p:txBody>
      </p:sp>
      <p:sp>
        <p:nvSpPr>
          <p:cNvPr id="44035" name="Rectangle 1"/>
          <p:cNvSpPr>
            <a:spLocks/>
          </p:cNvSpPr>
          <p:nvPr/>
        </p:nvSpPr>
        <p:spPr bwMode="auto">
          <a:xfrm>
            <a:off x="5438775" y="811213"/>
            <a:ext cx="428625" cy="622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 algn="ctr"/>
            <a:r>
              <a:rPr lang="en-US" sz="3600" b="1">
                <a:solidFill>
                  <a:srgbClr val="3333CC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D</a:t>
            </a:r>
          </a:p>
        </p:txBody>
      </p:sp>
      <p:sp>
        <p:nvSpPr>
          <p:cNvPr id="44036" name="Rectangle 2"/>
          <p:cNvSpPr>
            <a:spLocks/>
          </p:cNvSpPr>
          <p:nvPr/>
        </p:nvSpPr>
        <p:spPr bwMode="auto">
          <a:xfrm>
            <a:off x="4673600" y="1589088"/>
            <a:ext cx="428625" cy="622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 algn="ctr"/>
            <a:r>
              <a:rPr lang="en-US" sz="3600" b="1">
                <a:solidFill>
                  <a:srgbClr val="3333CC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E</a:t>
            </a:r>
          </a:p>
        </p:txBody>
      </p:sp>
      <p:sp>
        <p:nvSpPr>
          <p:cNvPr id="44037" name="Rectangle 3"/>
          <p:cNvSpPr>
            <a:spLocks/>
          </p:cNvSpPr>
          <p:nvPr/>
        </p:nvSpPr>
        <p:spPr bwMode="auto">
          <a:xfrm>
            <a:off x="5935663" y="1576388"/>
            <a:ext cx="428625" cy="622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 algn="ctr"/>
            <a:r>
              <a:rPr lang="en-US" sz="3600" b="1">
                <a:solidFill>
                  <a:srgbClr val="3333CC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F</a:t>
            </a:r>
          </a:p>
        </p:txBody>
      </p:sp>
      <p:sp>
        <p:nvSpPr>
          <p:cNvPr id="44038" name="Rectangle 4"/>
          <p:cNvSpPr>
            <a:spLocks/>
          </p:cNvSpPr>
          <p:nvPr/>
        </p:nvSpPr>
        <p:spPr bwMode="auto">
          <a:xfrm>
            <a:off x="5478463" y="2640013"/>
            <a:ext cx="428625" cy="622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 algn="ctr"/>
            <a:r>
              <a:rPr lang="en-US" sz="3600" b="1">
                <a:solidFill>
                  <a:srgbClr val="3333CC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G</a:t>
            </a:r>
          </a:p>
        </p:txBody>
      </p:sp>
      <p:sp>
        <p:nvSpPr>
          <p:cNvPr id="44039" name="Rectangle 5"/>
          <p:cNvSpPr>
            <a:spLocks/>
          </p:cNvSpPr>
          <p:nvPr/>
        </p:nvSpPr>
        <p:spPr bwMode="auto">
          <a:xfrm>
            <a:off x="7032625" y="3303588"/>
            <a:ext cx="428625" cy="622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 algn="ctr"/>
            <a:r>
              <a:rPr lang="en-US" sz="3600" b="1">
                <a:solidFill>
                  <a:srgbClr val="3333CC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I</a:t>
            </a:r>
          </a:p>
        </p:txBody>
      </p:sp>
      <p:sp>
        <p:nvSpPr>
          <p:cNvPr id="44040" name="Oval 6"/>
          <p:cNvSpPr>
            <a:spLocks/>
          </p:cNvSpPr>
          <p:nvPr/>
        </p:nvSpPr>
        <p:spPr bwMode="auto">
          <a:xfrm>
            <a:off x="5324475" y="909638"/>
            <a:ext cx="620713" cy="428625"/>
          </a:xfrm>
          <a:prstGeom prst="ellipse">
            <a:avLst/>
          </a:prstGeom>
          <a:noFill/>
          <a:ln w="25400">
            <a:solidFill>
              <a:srgbClr val="3333CC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fr-BE"/>
          </a:p>
        </p:txBody>
      </p:sp>
      <p:sp>
        <p:nvSpPr>
          <p:cNvPr id="44041" name="Oval 7"/>
          <p:cNvSpPr>
            <a:spLocks/>
          </p:cNvSpPr>
          <p:nvPr/>
        </p:nvSpPr>
        <p:spPr bwMode="auto">
          <a:xfrm>
            <a:off x="4572000" y="1682750"/>
            <a:ext cx="619125" cy="428625"/>
          </a:xfrm>
          <a:prstGeom prst="ellipse">
            <a:avLst/>
          </a:prstGeom>
          <a:noFill/>
          <a:ln w="25400">
            <a:solidFill>
              <a:srgbClr val="3333CC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fr-BE"/>
          </a:p>
        </p:txBody>
      </p:sp>
      <p:sp>
        <p:nvSpPr>
          <p:cNvPr id="44042" name="Oval 8"/>
          <p:cNvSpPr>
            <a:spLocks/>
          </p:cNvSpPr>
          <p:nvPr/>
        </p:nvSpPr>
        <p:spPr bwMode="auto">
          <a:xfrm>
            <a:off x="5838825" y="1663700"/>
            <a:ext cx="619125" cy="428625"/>
          </a:xfrm>
          <a:prstGeom prst="ellipse">
            <a:avLst/>
          </a:prstGeom>
          <a:noFill/>
          <a:ln w="25400">
            <a:solidFill>
              <a:srgbClr val="3333CC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fr-BE"/>
          </a:p>
        </p:txBody>
      </p:sp>
      <p:sp>
        <p:nvSpPr>
          <p:cNvPr id="44043" name="Oval 9"/>
          <p:cNvSpPr>
            <a:spLocks/>
          </p:cNvSpPr>
          <p:nvPr/>
        </p:nvSpPr>
        <p:spPr bwMode="auto">
          <a:xfrm>
            <a:off x="6934200" y="3390900"/>
            <a:ext cx="619125" cy="428625"/>
          </a:xfrm>
          <a:prstGeom prst="ellipse">
            <a:avLst/>
          </a:prstGeom>
          <a:noFill/>
          <a:ln w="25400">
            <a:solidFill>
              <a:srgbClr val="3333CC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fr-BE"/>
          </a:p>
        </p:txBody>
      </p:sp>
      <p:sp>
        <p:nvSpPr>
          <p:cNvPr id="44044" name="Oval 10"/>
          <p:cNvSpPr>
            <a:spLocks/>
          </p:cNvSpPr>
          <p:nvPr/>
        </p:nvSpPr>
        <p:spPr bwMode="auto">
          <a:xfrm>
            <a:off x="5399088" y="2735263"/>
            <a:ext cx="619125" cy="428625"/>
          </a:xfrm>
          <a:prstGeom prst="ellipse">
            <a:avLst/>
          </a:prstGeom>
          <a:noFill/>
          <a:ln w="25400">
            <a:solidFill>
              <a:srgbClr val="3333CC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fr-BE"/>
          </a:p>
        </p:txBody>
      </p:sp>
      <p:sp>
        <p:nvSpPr>
          <p:cNvPr id="44045" name="Line 11"/>
          <p:cNvSpPr>
            <a:spLocks noChangeShapeType="1"/>
          </p:cNvSpPr>
          <p:nvPr/>
        </p:nvSpPr>
        <p:spPr bwMode="auto">
          <a:xfrm rot="10800000" flipH="1">
            <a:off x="5018088" y="1292225"/>
            <a:ext cx="395287" cy="428625"/>
          </a:xfrm>
          <a:prstGeom prst="line">
            <a:avLst/>
          </a:prstGeom>
          <a:noFill/>
          <a:ln w="25400">
            <a:solidFill>
              <a:srgbClr val="3333CC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BE"/>
          </a:p>
        </p:txBody>
      </p:sp>
      <p:sp>
        <p:nvSpPr>
          <p:cNvPr id="44046" name="Line 12"/>
          <p:cNvSpPr>
            <a:spLocks noChangeShapeType="1"/>
          </p:cNvSpPr>
          <p:nvPr/>
        </p:nvSpPr>
        <p:spPr bwMode="auto">
          <a:xfrm rot="10800000">
            <a:off x="5807075" y="1292225"/>
            <a:ext cx="338138" cy="366713"/>
          </a:xfrm>
          <a:prstGeom prst="line">
            <a:avLst/>
          </a:prstGeom>
          <a:noFill/>
          <a:ln w="25400">
            <a:solidFill>
              <a:srgbClr val="3333CC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BE"/>
          </a:p>
        </p:txBody>
      </p:sp>
      <p:sp>
        <p:nvSpPr>
          <p:cNvPr id="44047" name="Line 13"/>
          <p:cNvSpPr>
            <a:spLocks noChangeShapeType="1"/>
          </p:cNvSpPr>
          <p:nvPr/>
        </p:nvSpPr>
        <p:spPr bwMode="auto">
          <a:xfrm rot="10800000" flipH="1">
            <a:off x="5807075" y="2089150"/>
            <a:ext cx="225425" cy="673100"/>
          </a:xfrm>
          <a:prstGeom prst="line">
            <a:avLst/>
          </a:prstGeom>
          <a:noFill/>
          <a:ln w="25400">
            <a:solidFill>
              <a:srgbClr val="3333CC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BE"/>
          </a:p>
        </p:txBody>
      </p:sp>
      <p:sp>
        <p:nvSpPr>
          <p:cNvPr id="44048" name="Line 14"/>
          <p:cNvSpPr>
            <a:spLocks noChangeShapeType="1"/>
          </p:cNvSpPr>
          <p:nvPr/>
        </p:nvSpPr>
        <p:spPr bwMode="auto">
          <a:xfrm rot="10800000">
            <a:off x="6280150" y="2060575"/>
            <a:ext cx="833438" cy="1336675"/>
          </a:xfrm>
          <a:prstGeom prst="line">
            <a:avLst/>
          </a:prstGeom>
          <a:noFill/>
          <a:ln w="25400">
            <a:solidFill>
              <a:srgbClr val="3333CC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BE"/>
          </a:p>
        </p:txBody>
      </p:sp>
      <p:sp>
        <p:nvSpPr>
          <p:cNvPr id="44049" name="AutoShape 15"/>
          <p:cNvSpPr>
            <a:spLocks/>
          </p:cNvSpPr>
          <p:nvPr/>
        </p:nvSpPr>
        <p:spPr bwMode="auto">
          <a:xfrm>
            <a:off x="2138363" y="612775"/>
            <a:ext cx="965200" cy="739775"/>
          </a:xfrm>
          <a:custGeom>
            <a:avLst/>
            <a:gdLst>
              <a:gd name="T0" fmla="*/ 0 w 20375"/>
              <a:gd name="T1" fmla="*/ 0 h 20577"/>
              <a:gd name="T2" fmla="*/ 20375 w 20375"/>
              <a:gd name="T3" fmla="*/ 20577 h 20577"/>
            </a:gdLst>
            <a:ahLst/>
            <a:cxnLst>
              <a:cxn ang="0">
                <a:pos x="145" y="5221"/>
              </a:cxn>
              <a:cxn ang="0">
                <a:pos x="10846" y="106"/>
              </a:cxn>
              <a:cxn ang="0">
                <a:pos x="20358" y="10337"/>
              </a:cxn>
              <a:cxn ang="0">
                <a:pos x="8468" y="20569"/>
              </a:cxn>
              <a:cxn ang="0">
                <a:pos x="4901" y="8632"/>
              </a:cxn>
              <a:cxn ang="0">
                <a:pos x="145" y="5221"/>
              </a:cxn>
              <a:cxn ang="0">
                <a:pos x="145" y="5221"/>
              </a:cxn>
            </a:cxnLst>
            <a:rect l="T0" t="T1" r="T2" b="T3"/>
            <a:pathLst>
              <a:path w="20375" h="20577">
                <a:moveTo>
                  <a:pt x="145" y="5221"/>
                </a:moveTo>
                <a:cubicBezTo>
                  <a:pt x="1136" y="3800"/>
                  <a:pt x="7477" y="-747"/>
                  <a:pt x="10846" y="106"/>
                </a:cubicBezTo>
                <a:cubicBezTo>
                  <a:pt x="14215" y="958"/>
                  <a:pt x="20754" y="6927"/>
                  <a:pt x="20358" y="10337"/>
                </a:cubicBezTo>
                <a:cubicBezTo>
                  <a:pt x="19961" y="13748"/>
                  <a:pt x="11044" y="20853"/>
                  <a:pt x="8468" y="20569"/>
                </a:cubicBezTo>
                <a:cubicBezTo>
                  <a:pt x="5892" y="20285"/>
                  <a:pt x="6288" y="10906"/>
                  <a:pt x="4901" y="8632"/>
                </a:cubicBezTo>
                <a:cubicBezTo>
                  <a:pt x="3514" y="6358"/>
                  <a:pt x="-846" y="6642"/>
                  <a:pt x="145" y="5221"/>
                </a:cubicBezTo>
                <a:close/>
                <a:moveTo>
                  <a:pt x="145" y="5221"/>
                </a:moveTo>
              </a:path>
            </a:pathLst>
          </a:custGeom>
          <a:noFill/>
          <a:ln w="127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fr-BE"/>
          </a:p>
        </p:txBody>
      </p:sp>
      <p:sp>
        <p:nvSpPr>
          <p:cNvPr id="44050" name="Rectangle 16"/>
          <p:cNvSpPr>
            <a:spLocks/>
          </p:cNvSpPr>
          <p:nvPr/>
        </p:nvSpPr>
        <p:spPr bwMode="auto">
          <a:xfrm>
            <a:off x="2460625" y="619125"/>
            <a:ext cx="428625" cy="622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 algn="ctr"/>
            <a:r>
              <a:rPr lang="en-US" sz="36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A</a:t>
            </a:r>
          </a:p>
        </p:txBody>
      </p:sp>
      <p:sp>
        <p:nvSpPr>
          <p:cNvPr id="44051" name="AutoShape 17"/>
          <p:cNvSpPr>
            <a:spLocks/>
          </p:cNvSpPr>
          <p:nvPr/>
        </p:nvSpPr>
        <p:spPr bwMode="auto">
          <a:xfrm>
            <a:off x="2841625" y="1684338"/>
            <a:ext cx="963613" cy="739775"/>
          </a:xfrm>
          <a:custGeom>
            <a:avLst/>
            <a:gdLst>
              <a:gd name="T0" fmla="*/ 0 w 20375"/>
              <a:gd name="T1" fmla="*/ 0 h 20577"/>
              <a:gd name="T2" fmla="*/ 20375 w 20375"/>
              <a:gd name="T3" fmla="*/ 20577 h 20577"/>
            </a:gdLst>
            <a:ahLst/>
            <a:cxnLst>
              <a:cxn ang="0">
                <a:pos x="145" y="5221"/>
              </a:cxn>
              <a:cxn ang="0">
                <a:pos x="10846" y="106"/>
              </a:cxn>
              <a:cxn ang="0">
                <a:pos x="20358" y="10337"/>
              </a:cxn>
              <a:cxn ang="0">
                <a:pos x="8468" y="20569"/>
              </a:cxn>
              <a:cxn ang="0">
                <a:pos x="4901" y="8632"/>
              </a:cxn>
              <a:cxn ang="0">
                <a:pos x="145" y="5221"/>
              </a:cxn>
              <a:cxn ang="0">
                <a:pos x="145" y="5221"/>
              </a:cxn>
            </a:cxnLst>
            <a:rect l="T0" t="T1" r="T2" b="T3"/>
            <a:pathLst>
              <a:path w="20375" h="20577">
                <a:moveTo>
                  <a:pt x="145" y="5221"/>
                </a:moveTo>
                <a:cubicBezTo>
                  <a:pt x="1136" y="3800"/>
                  <a:pt x="7477" y="-747"/>
                  <a:pt x="10846" y="106"/>
                </a:cubicBezTo>
                <a:cubicBezTo>
                  <a:pt x="14215" y="958"/>
                  <a:pt x="20754" y="6927"/>
                  <a:pt x="20358" y="10337"/>
                </a:cubicBezTo>
                <a:cubicBezTo>
                  <a:pt x="19961" y="13748"/>
                  <a:pt x="11044" y="20853"/>
                  <a:pt x="8468" y="20569"/>
                </a:cubicBezTo>
                <a:cubicBezTo>
                  <a:pt x="5892" y="20285"/>
                  <a:pt x="6288" y="10906"/>
                  <a:pt x="4901" y="8632"/>
                </a:cubicBezTo>
                <a:cubicBezTo>
                  <a:pt x="3514" y="6358"/>
                  <a:pt x="-846" y="6642"/>
                  <a:pt x="145" y="5221"/>
                </a:cubicBezTo>
                <a:close/>
                <a:moveTo>
                  <a:pt x="145" y="5221"/>
                </a:moveTo>
              </a:path>
            </a:pathLst>
          </a:custGeom>
          <a:noFill/>
          <a:ln w="127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fr-BE"/>
          </a:p>
        </p:txBody>
      </p:sp>
      <p:sp>
        <p:nvSpPr>
          <p:cNvPr id="44052" name="Rectangle 18"/>
          <p:cNvSpPr>
            <a:spLocks/>
          </p:cNvSpPr>
          <p:nvPr/>
        </p:nvSpPr>
        <p:spPr bwMode="auto">
          <a:xfrm>
            <a:off x="3167063" y="1717675"/>
            <a:ext cx="428625" cy="622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 algn="ctr"/>
            <a:r>
              <a:rPr lang="en-US" sz="36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B</a:t>
            </a:r>
          </a:p>
        </p:txBody>
      </p:sp>
      <p:sp>
        <p:nvSpPr>
          <p:cNvPr id="44053" name="AutoShape 19"/>
          <p:cNvSpPr>
            <a:spLocks/>
          </p:cNvSpPr>
          <p:nvPr/>
        </p:nvSpPr>
        <p:spPr bwMode="auto">
          <a:xfrm>
            <a:off x="1725613" y="2205038"/>
            <a:ext cx="965200" cy="739775"/>
          </a:xfrm>
          <a:custGeom>
            <a:avLst/>
            <a:gdLst>
              <a:gd name="T0" fmla="*/ 0 w 20375"/>
              <a:gd name="T1" fmla="*/ 0 h 20577"/>
              <a:gd name="T2" fmla="*/ 20375 w 20375"/>
              <a:gd name="T3" fmla="*/ 20577 h 20577"/>
            </a:gdLst>
            <a:ahLst/>
            <a:cxnLst>
              <a:cxn ang="0">
                <a:pos x="145" y="5221"/>
              </a:cxn>
              <a:cxn ang="0">
                <a:pos x="10846" y="106"/>
              </a:cxn>
              <a:cxn ang="0">
                <a:pos x="20358" y="10337"/>
              </a:cxn>
              <a:cxn ang="0">
                <a:pos x="8468" y="20569"/>
              </a:cxn>
              <a:cxn ang="0">
                <a:pos x="4901" y="8632"/>
              </a:cxn>
              <a:cxn ang="0">
                <a:pos x="145" y="5221"/>
              </a:cxn>
              <a:cxn ang="0">
                <a:pos x="145" y="5221"/>
              </a:cxn>
            </a:cxnLst>
            <a:rect l="T0" t="T1" r="T2" b="T3"/>
            <a:pathLst>
              <a:path w="20375" h="20577">
                <a:moveTo>
                  <a:pt x="145" y="5221"/>
                </a:moveTo>
                <a:cubicBezTo>
                  <a:pt x="1136" y="3800"/>
                  <a:pt x="7477" y="-747"/>
                  <a:pt x="10846" y="106"/>
                </a:cubicBezTo>
                <a:cubicBezTo>
                  <a:pt x="14215" y="958"/>
                  <a:pt x="20754" y="6927"/>
                  <a:pt x="20358" y="10337"/>
                </a:cubicBezTo>
                <a:cubicBezTo>
                  <a:pt x="19961" y="13748"/>
                  <a:pt x="11044" y="20853"/>
                  <a:pt x="8468" y="20569"/>
                </a:cubicBezTo>
                <a:cubicBezTo>
                  <a:pt x="5892" y="20285"/>
                  <a:pt x="6288" y="10906"/>
                  <a:pt x="4901" y="8632"/>
                </a:cubicBezTo>
                <a:cubicBezTo>
                  <a:pt x="3514" y="6358"/>
                  <a:pt x="-846" y="6642"/>
                  <a:pt x="145" y="5221"/>
                </a:cubicBezTo>
                <a:close/>
                <a:moveTo>
                  <a:pt x="145" y="5221"/>
                </a:moveTo>
              </a:path>
            </a:pathLst>
          </a:custGeom>
          <a:noFill/>
          <a:ln w="127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fr-BE"/>
          </a:p>
        </p:txBody>
      </p:sp>
      <p:sp>
        <p:nvSpPr>
          <p:cNvPr id="44054" name="Rectangle 20"/>
          <p:cNvSpPr>
            <a:spLocks/>
          </p:cNvSpPr>
          <p:nvPr/>
        </p:nvSpPr>
        <p:spPr bwMode="auto">
          <a:xfrm>
            <a:off x="2030413" y="2244725"/>
            <a:ext cx="428625" cy="622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 algn="ctr"/>
            <a:r>
              <a:rPr lang="en-US" sz="36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C</a:t>
            </a:r>
          </a:p>
        </p:txBody>
      </p:sp>
      <p:sp>
        <p:nvSpPr>
          <p:cNvPr id="44055" name="Line 21"/>
          <p:cNvSpPr>
            <a:spLocks noChangeShapeType="1"/>
          </p:cNvSpPr>
          <p:nvPr/>
        </p:nvSpPr>
        <p:spPr bwMode="auto">
          <a:xfrm rot="10800000" flipH="1">
            <a:off x="2146300" y="923925"/>
            <a:ext cx="225425" cy="12874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BE"/>
          </a:p>
        </p:txBody>
      </p:sp>
      <p:sp>
        <p:nvSpPr>
          <p:cNvPr id="44056" name="Line 22"/>
          <p:cNvSpPr>
            <a:spLocks noChangeShapeType="1"/>
          </p:cNvSpPr>
          <p:nvPr/>
        </p:nvSpPr>
        <p:spPr bwMode="auto">
          <a:xfrm rot="10800000" flipH="1">
            <a:off x="2663825" y="1947863"/>
            <a:ext cx="338138" cy="5476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BE"/>
          </a:p>
        </p:txBody>
      </p:sp>
      <p:sp>
        <p:nvSpPr>
          <p:cNvPr id="44057" name="Line 23"/>
          <p:cNvSpPr>
            <a:spLocks noChangeShapeType="1"/>
          </p:cNvSpPr>
          <p:nvPr/>
        </p:nvSpPr>
        <p:spPr bwMode="auto">
          <a:xfrm rot="10800000">
            <a:off x="3046413" y="1046163"/>
            <a:ext cx="1577975" cy="736600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fr-BE"/>
          </a:p>
        </p:txBody>
      </p:sp>
      <p:sp>
        <p:nvSpPr>
          <p:cNvPr id="44058" name="Line 24"/>
          <p:cNvSpPr>
            <a:spLocks noChangeShapeType="1"/>
          </p:cNvSpPr>
          <p:nvPr/>
        </p:nvSpPr>
        <p:spPr bwMode="auto">
          <a:xfrm rot="10800000">
            <a:off x="3824288" y="2027238"/>
            <a:ext cx="855662" cy="61912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fr-BE"/>
          </a:p>
        </p:txBody>
      </p:sp>
      <p:sp>
        <p:nvSpPr>
          <p:cNvPr id="44059" name="Line 25"/>
          <p:cNvSpPr>
            <a:spLocks noChangeShapeType="1"/>
          </p:cNvSpPr>
          <p:nvPr/>
        </p:nvSpPr>
        <p:spPr bwMode="auto">
          <a:xfrm rot="10800000">
            <a:off x="3667125" y="2211388"/>
            <a:ext cx="1746250" cy="735012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fr-BE"/>
          </a:p>
        </p:txBody>
      </p:sp>
      <p:sp>
        <p:nvSpPr>
          <p:cNvPr id="44060" name="Line 26"/>
          <p:cNvSpPr>
            <a:spLocks noChangeShapeType="1"/>
          </p:cNvSpPr>
          <p:nvPr/>
        </p:nvSpPr>
        <p:spPr bwMode="auto">
          <a:xfrm rot="10800000">
            <a:off x="2436813" y="2824163"/>
            <a:ext cx="4487862" cy="835025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fr-BE"/>
          </a:p>
        </p:txBody>
      </p:sp>
      <p:sp>
        <p:nvSpPr>
          <p:cNvPr id="44061" name="Line 27"/>
          <p:cNvSpPr>
            <a:spLocks noChangeShapeType="1"/>
          </p:cNvSpPr>
          <p:nvPr/>
        </p:nvSpPr>
        <p:spPr bwMode="auto">
          <a:xfrm rot="10800000">
            <a:off x="3090863" y="923925"/>
            <a:ext cx="2773362" cy="919163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fr-BE"/>
          </a:p>
        </p:txBody>
      </p:sp>
      <p:sp>
        <p:nvSpPr>
          <p:cNvPr id="44062" name="Rectangle 28"/>
          <p:cNvSpPr>
            <a:spLocks/>
          </p:cNvSpPr>
          <p:nvPr/>
        </p:nvSpPr>
        <p:spPr bwMode="auto">
          <a:xfrm>
            <a:off x="1004888" y="4903788"/>
            <a:ext cx="7162800" cy="11557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/>
            <a:r>
              <a:rPr lang="en-US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interface C extends A,B {...}</a:t>
            </a:r>
          </a:p>
          <a:p>
            <a:pPr marL="39688"/>
            <a:r>
              <a:rPr lang="en-US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class F extends D implements A {...}</a:t>
            </a:r>
          </a:p>
          <a:p>
            <a:pPr marL="39688"/>
            <a:r>
              <a:rPr lang="en-US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class E extends D implements A,B {...}</a:t>
            </a:r>
          </a:p>
        </p:txBody>
      </p:sp>
      <p:sp>
        <p:nvSpPr>
          <p:cNvPr id="44063" name="Rectangle 29"/>
          <p:cNvSpPr>
            <a:spLocks/>
          </p:cNvSpPr>
          <p:nvPr/>
        </p:nvSpPr>
        <p:spPr bwMode="auto">
          <a:xfrm>
            <a:off x="2130425" y="3940175"/>
            <a:ext cx="1492250" cy="444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>
                <a:solidFill>
                  <a:schemeClr val="tx1"/>
                </a:solidFill>
                <a:cs typeface="Arial" pitchFamily="34" charset="0"/>
              </a:rPr>
              <a:t>Interfaces</a:t>
            </a:r>
          </a:p>
        </p:txBody>
      </p:sp>
      <p:sp>
        <p:nvSpPr>
          <p:cNvPr id="44064" name="Rectangle 30"/>
          <p:cNvSpPr>
            <a:spLocks/>
          </p:cNvSpPr>
          <p:nvPr/>
        </p:nvSpPr>
        <p:spPr bwMode="auto">
          <a:xfrm>
            <a:off x="5251450" y="3940175"/>
            <a:ext cx="1238250" cy="444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>
                <a:solidFill>
                  <a:srgbClr val="3333CC"/>
                </a:solidFill>
                <a:cs typeface="Arial" pitchFamily="34" charset="0"/>
              </a:rPr>
              <a:t>Classes</a:t>
            </a:r>
          </a:p>
        </p:txBody>
      </p:sp>
    </p:spTree>
  </p:cSld>
  <p:clrMapOvr>
    <a:masterClrMapping/>
  </p:clrMapOvr>
  <p:transition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1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 rIns="132080"/>
          <a:lstStyle/>
          <a:p>
            <a:r>
              <a:rPr lang="en-US" sz="4000" smtClean="0"/>
              <a:t>Conclusion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A174D88A-A2BE-46DA-B5BA-70F03C6E972B}" type="slidenum">
              <a:rPr lang="en-US"/>
              <a:pPr>
                <a:defRPr/>
              </a:pPr>
              <a:t>49</a:t>
            </a:fld>
            <a:endParaRPr lang="en-US"/>
          </a:p>
        </p:txBody>
      </p:sp>
      <p:sp>
        <p:nvSpPr>
          <p:cNvPr id="45060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12774" y="1600200"/>
            <a:ext cx="8302625" cy="4495800"/>
          </a:xfrm>
        </p:spPr>
        <p:txBody>
          <a:bodyPr rIns="132080">
            <a:normAutofit fontScale="92500"/>
          </a:bodyPr>
          <a:lstStyle/>
          <a:p>
            <a:pPr marL="268288" indent="-228600">
              <a:lnSpc>
                <a:spcPct val="130000"/>
              </a:lnSpc>
              <a:buClr>
                <a:srgbClr val="000000"/>
              </a:buClr>
            </a:pPr>
            <a:r>
              <a:rPr lang="en-US" dirty="0" smtClean="0"/>
              <a:t>Relationships between classes are a “tool” in Java</a:t>
            </a:r>
          </a:p>
          <a:p>
            <a:pPr marL="588328" lvl="1" indent="-228600">
              <a:lnSpc>
                <a:spcPct val="130000"/>
              </a:lnSpc>
              <a:buClr>
                <a:srgbClr val="000000"/>
              </a:buClr>
            </a:pPr>
            <a:r>
              <a:rPr lang="en-US" dirty="0" smtClean="0"/>
              <a:t>This tool lets us, for example, talk about “Living creatures”, “all animals” “animals in the Bronx zoo”, “Lenny the Lion”, etc.</a:t>
            </a:r>
          </a:p>
          <a:p>
            <a:pPr marL="588328" lvl="1" indent="-228600">
              <a:lnSpc>
                <a:spcPct val="130000"/>
              </a:lnSpc>
              <a:buClr>
                <a:srgbClr val="000000"/>
              </a:buClr>
            </a:pPr>
            <a:r>
              <a:rPr lang="en-US" dirty="0" smtClean="0"/>
              <a:t>Java is sophisticated about these relationships: subclasses, inheritance, interfaces, overriding, shadowing…  We need to understand these mechanisms to use Java well.</a:t>
            </a:r>
          </a:p>
          <a:p>
            <a:pPr marL="268288" indent="-228600">
              <a:lnSpc>
                <a:spcPct val="130000"/>
              </a:lnSpc>
              <a:buClr>
                <a:srgbClr val="000000"/>
              </a:buClr>
            </a:pPr>
            <a:r>
              <a:rPr lang="en-US" dirty="0" smtClean="0"/>
              <a:t>But we also need to use them carefully!</a:t>
            </a:r>
          </a:p>
          <a:p>
            <a:pPr marL="588328" lvl="1" indent="-228600">
              <a:lnSpc>
                <a:spcPct val="130000"/>
              </a:lnSpc>
              <a:buClr>
                <a:srgbClr val="000000"/>
              </a:buClr>
            </a:pPr>
            <a:r>
              <a:rPr lang="en-US" dirty="0" smtClean="0"/>
              <a:t>Very easy to create confusing situations!</a:t>
            </a: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Inheritance</a:t>
            </a:r>
            <a:endParaRPr lang="fr-BE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2362200"/>
            <a:ext cx="8458200" cy="3733800"/>
          </a:xfrm>
        </p:spPr>
        <p:txBody>
          <a:bodyPr/>
          <a:lstStyle/>
          <a:p>
            <a:r>
              <a:rPr lang="en-US" dirty="0" smtClean="0"/>
              <a:t>A subclass </a:t>
            </a:r>
            <a:r>
              <a:rPr lang="en-US" i="1" dirty="0" smtClean="0"/>
              <a:t>inherits </a:t>
            </a:r>
            <a:r>
              <a:rPr lang="en-US" dirty="0" smtClean="0"/>
              <a:t>the methods of its </a:t>
            </a:r>
            <a:r>
              <a:rPr lang="en-US" dirty="0" err="1" smtClean="0"/>
              <a:t>superclass</a:t>
            </a:r>
            <a:endParaRPr lang="en-US" dirty="0" smtClean="0"/>
          </a:p>
          <a:p>
            <a:r>
              <a:rPr lang="en-US" dirty="0" smtClean="0"/>
              <a:t>Example: methods of the Object </a:t>
            </a:r>
            <a:r>
              <a:rPr lang="en-US" dirty="0" err="1" smtClean="0"/>
              <a:t>superclass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equals(), as in </a:t>
            </a:r>
            <a:r>
              <a:rPr lang="en-US" dirty="0" err="1" smtClean="0"/>
              <a:t>A.equals</a:t>
            </a:r>
            <a:r>
              <a:rPr lang="en-US" dirty="0" smtClean="0"/>
              <a:t>(B)</a:t>
            </a:r>
          </a:p>
          <a:p>
            <a:pPr lvl="1"/>
            <a:r>
              <a:rPr lang="en-US" dirty="0" err="1" smtClean="0"/>
              <a:t>toString</a:t>
            </a:r>
            <a:r>
              <a:rPr lang="en-US" dirty="0" smtClean="0"/>
              <a:t>(), as in </a:t>
            </a:r>
            <a:r>
              <a:rPr lang="en-US" dirty="0" err="1" smtClean="0"/>
              <a:t>A.toString</a:t>
            </a:r>
            <a:r>
              <a:rPr lang="en-US" dirty="0" smtClean="0"/>
              <a:t>()</a:t>
            </a:r>
          </a:p>
          <a:p>
            <a:pPr lvl="1"/>
            <a:r>
              <a:rPr lang="en-US" dirty="0" smtClean="0"/>
              <a:t>… others we’ll learn about later in the course</a:t>
            </a:r>
          </a:p>
          <a:p>
            <a:r>
              <a:rPr lang="en-US" dirty="0" smtClean="0"/>
              <a:t>… every object thus supports </a:t>
            </a:r>
            <a:r>
              <a:rPr lang="en-US" dirty="0" err="1" smtClean="0"/>
              <a:t>toString</a:t>
            </a:r>
            <a:r>
              <a:rPr lang="en-US" dirty="0" smtClean="0"/>
              <a:t>()!</a:t>
            </a:r>
            <a:endParaRPr lang="fr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err="1" smtClean="0"/>
              <a:t>Overriding</a:t>
            </a:r>
            <a:endParaRPr lang="fr-BE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method in a subclass </a:t>
            </a:r>
            <a:r>
              <a:rPr lang="en-US" dirty="0" smtClean="0">
                <a:solidFill>
                  <a:srgbClr val="00B050"/>
                </a:solidFill>
              </a:rPr>
              <a:t>overrides</a:t>
            </a:r>
            <a:r>
              <a:rPr lang="en-US" dirty="0" smtClean="0"/>
              <a:t> a method in </a:t>
            </a:r>
            <a:r>
              <a:rPr lang="fr-BE" dirty="0" err="1" smtClean="0"/>
              <a:t>superclass</a:t>
            </a:r>
            <a:r>
              <a:rPr lang="fr-BE" dirty="0" smtClean="0"/>
              <a:t> if:</a:t>
            </a:r>
          </a:p>
          <a:p>
            <a:pPr lvl="1"/>
            <a:r>
              <a:rPr lang="en-US" dirty="0" smtClean="0"/>
              <a:t>both methods have the same name,</a:t>
            </a:r>
          </a:p>
          <a:p>
            <a:pPr lvl="1"/>
            <a:r>
              <a:rPr lang="en-US" dirty="0" smtClean="0"/>
              <a:t>both methods have the same signature (number and type of parameters and return type), and</a:t>
            </a:r>
          </a:p>
          <a:p>
            <a:pPr lvl="1"/>
            <a:r>
              <a:rPr lang="en-US" dirty="0" smtClean="0"/>
              <a:t>both are static methods or both are instance methods</a:t>
            </a:r>
          </a:p>
          <a:p>
            <a:r>
              <a:rPr lang="en-US" dirty="0" smtClean="0"/>
              <a:t>Methods are </a:t>
            </a:r>
            <a:r>
              <a:rPr lang="en-US" dirty="0" smtClean="0">
                <a:solidFill>
                  <a:srgbClr val="00B050"/>
                </a:solidFill>
              </a:rPr>
              <a:t>dispatched</a:t>
            </a:r>
            <a:r>
              <a:rPr lang="en-US" dirty="0" smtClean="0"/>
              <a:t> according to the runtime type </a:t>
            </a:r>
            <a:r>
              <a:rPr lang="fr-BE" dirty="0" smtClean="0"/>
              <a:t>of the </a:t>
            </a:r>
            <a:r>
              <a:rPr lang="fr-BE" dirty="0" err="1" smtClean="0"/>
              <a:t>actual</a:t>
            </a:r>
            <a:r>
              <a:rPr lang="fr-BE" dirty="0" smtClean="0"/>
              <a:t>, </a:t>
            </a:r>
            <a:r>
              <a:rPr lang="fr-BE" dirty="0" err="1" smtClean="0"/>
              <a:t>underlying</a:t>
            </a:r>
            <a:r>
              <a:rPr lang="fr-BE" dirty="0" smtClean="0"/>
              <a:t> </a:t>
            </a:r>
            <a:r>
              <a:rPr lang="fr-BE" dirty="0" err="1" smtClean="0"/>
              <a:t>object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Inheritance and Overriding let us create families of related classes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For example</a:t>
            </a:r>
          </a:p>
          <a:p>
            <a:pPr lvl="1"/>
            <a:r>
              <a:rPr lang="en-US" dirty="0" smtClean="0"/>
              <a:t>Sets</a:t>
            </a:r>
          </a:p>
          <a:p>
            <a:pPr lvl="1"/>
            <a:r>
              <a:rPr lang="en-US" dirty="0" smtClean="0"/>
              <a:t>Array is a primitive reference type</a:t>
            </a:r>
          </a:p>
          <a:p>
            <a:pPr lvl="1"/>
            <a:r>
              <a:rPr lang="en-US" dirty="0" err="1" smtClean="0"/>
              <a:t>ArrayList</a:t>
            </a:r>
            <a:r>
              <a:rPr lang="en-US" dirty="0" smtClean="0"/>
              <a:t> is a subclass of Set</a:t>
            </a:r>
          </a:p>
          <a:p>
            <a:pPr lvl="1"/>
            <a:r>
              <a:rPr lang="en-US" dirty="0" err="1" smtClean="0"/>
              <a:t>HashMap</a:t>
            </a:r>
            <a:r>
              <a:rPr lang="en-US" dirty="0" smtClean="0"/>
              <a:t> is a subclass of Map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All of these classes support similar functionality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b="1" dirty="0" err="1" smtClean="0"/>
              <a:t>Array</a:t>
            </a:r>
            <a:r>
              <a:rPr lang="fr-BE" dirty="0" smtClean="0"/>
              <a:t> vs </a:t>
            </a:r>
            <a:r>
              <a:rPr lang="fr-BE" b="1" dirty="0" err="1" smtClean="0"/>
              <a:t>ArrayList</a:t>
            </a:r>
            <a:r>
              <a:rPr lang="fr-BE" dirty="0" smtClean="0"/>
              <a:t> vs </a:t>
            </a:r>
            <a:r>
              <a:rPr lang="fr-BE" b="1" dirty="0" err="1" smtClean="0"/>
              <a:t>HashMap</a:t>
            </a:r>
            <a:endParaRPr lang="fr-BE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8153400" cy="609600"/>
          </a:xfrm>
          <a:solidFill>
            <a:srgbClr val="FFFFD5"/>
          </a:solidFill>
          <a:ln>
            <a:solidFill>
              <a:srgbClr val="0000FF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lang="fr-BE" sz="2800" dirty="0" err="1" smtClean="0"/>
              <a:t>Three</a:t>
            </a:r>
            <a:r>
              <a:rPr lang="fr-BE" sz="2800" dirty="0" smtClean="0"/>
              <a:t> </a:t>
            </a:r>
            <a:r>
              <a:rPr lang="fr-BE" sz="2800" dirty="0" err="1" smtClean="0"/>
              <a:t>extremely</a:t>
            </a:r>
            <a:r>
              <a:rPr lang="fr-BE" sz="2800" dirty="0" smtClean="0"/>
              <a:t> </a:t>
            </a:r>
            <a:r>
              <a:rPr lang="fr-BE" sz="2800" dirty="0" err="1" smtClean="0"/>
              <a:t>useful</a:t>
            </a:r>
            <a:r>
              <a:rPr lang="fr-BE" sz="2800" dirty="0" smtClean="0"/>
              <a:t> </a:t>
            </a:r>
            <a:r>
              <a:rPr lang="fr-BE" sz="2800" dirty="0" err="1" smtClean="0"/>
              <a:t>constructs</a:t>
            </a:r>
            <a:r>
              <a:rPr lang="fr-BE" sz="2800" dirty="0" smtClean="0"/>
              <a:t> (</a:t>
            </a:r>
            <a:r>
              <a:rPr lang="fr-BE" sz="2800" dirty="0" err="1" smtClean="0"/>
              <a:t>see</a:t>
            </a:r>
            <a:r>
              <a:rPr lang="fr-BE" sz="2800" dirty="0" smtClean="0"/>
              <a:t> Java API)</a:t>
            </a:r>
            <a:endParaRPr lang="fr-BE" sz="28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2514600"/>
            <a:ext cx="4038600" cy="3048000"/>
          </a:xfrm>
          <a:prstGeom prst="rect">
            <a:avLst/>
          </a:prstGeom>
        </p:spPr>
        <p:txBody>
          <a:bodyPr vert="horz">
            <a:normAutofit fontScale="92500" lnSpcReduction="10000"/>
          </a:bodyPr>
          <a:lstStyle/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tabLst/>
              <a:defRPr/>
            </a:pPr>
            <a:r>
              <a:rPr lang="fr-BE" sz="2000" b="1" dirty="0" err="1" smtClean="0"/>
              <a:t>Array</a:t>
            </a:r>
            <a:endParaRPr lang="fr-BE" sz="2000" b="1" dirty="0" smtClean="0"/>
          </a:p>
          <a:p>
            <a:pPr marL="640080" marR="0" lvl="1" indent="-274320" algn="l" defTabSz="914400" rtl="0" eaLnBrk="1" fontAlgn="auto" latinLnBrk="0" hangingPunct="1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"/>
              <a:tabLst/>
              <a:defRPr/>
            </a:pPr>
            <a:r>
              <a:rPr lang="fr-BE" dirty="0" smtClean="0"/>
              <a:t>Storage </a:t>
            </a:r>
            <a:r>
              <a:rPr lang="fr-BE" dirty="0" err="1" smtClean="0"/>
              <a:t>is</a:t>
            </a:r>
            <a:r>
              <a:rPr lang="fr-BE" dirty="0" smtClean="0"/>
              <a:t> </a:t>
            </a:r>
            <a:r>
              <a:rPr lang="fr-BE" dirty="0" err="1" smtClean="0"/>
              <a:t>allocated</a:t>
            </a:r>
            <a:r>
              <a:rPr lang="fr-BE" dirty="0" smtClean="0"/>
              <a:t> </a:t>
            </a:r>
            <a:r>
              <a:rPr lang="fr-BE" dirty="0" err="1" smtClean="0"/>
              <a:t>when</a:t>
            </a:r>
            <a:r>
              <a:rPr lang="fr-BE" dirty="0" smtClean="0"/>
              <a:t> </a:t>
            </a:r>
            <a:r>
              <a:rPr lang="fr-BE" dirty="0" err="1" smtClean="0"/>
              <a:t>array</a:t>
            </a:r>
            <a:r>
              <a:rPr lang="fr-BE" dirty="0" smtClean="0"/>
              <a:t> </a:t>
            </a:r>
            <a:r>
              <a:rPr lang="fr-BE" dirty="0" err="1" smtClean="0"/>
              <a:t>created</a:t>
            </a:r>
            <a:r>
              <a:rPr lang="fr-BE" dirty="0" smtClean="0"/>
              <a:t>; </a:t>
            </a:r>
            <a:r>
              <a:rPr lang="fr-BE" dirty="0" err="1" smtClean="0"/>
              <a:t>cannot</a:t>
            </a:r>
            <a:r>
              <a:rPr lang="fr-BE" dirty="0" smtClean="0"/>
              <a:t> change</a:t>
            </a:r>
          </a:p>
          <a:p>
            <a:pPr marL="640080" marR="0" lvl="1" indent="-274320" algn="l" defTabSz="914400" rtl="0" eaLnBrk="1" fontAlgn="auto" latinLnBrk="0" hangingPunct="1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"/>
              <a:tabLst/>
              <a:defRPr/>
            </a:pPr>
            <a:r>
              <a:rPr lang="en-US" dirty="0" smtClean="0"/>
              <a:t>Extremely fast lookups</a:t>
            </a:r>
            <a:endParaRPr lang="fr-BE" dirty="0" smtClean="0"/>
          </a:p>
          <a:p>
            <a:pPr marL="640080" marR="0" lvl="1" indent="-274320" algn="l" defTabSz="914400" rtl="0" eaLnBrk="1" fontAlgn="auto" latinLnBrk="0" hangingPunct="1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"/>
              <a:tabLst/>
              <a:defRPr/>
            </a:pPr>
            <a:endParaRPr lang="fr-BE" dirty="0" smtClean="0"/>
          </a:p>
          <a:p>
            <a:pPr marL="182880" indent="-274320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</a:pPr>
            <a:r>
              <a:rPr lang="fr-BE" sz="2000" b="1" dirty="0" err="1" smtClean="0"/>
              <a:t>ArrayList</a:t>
            </a:r>
            <a:r>
              <a:rPr lang="fr-BE" sz="2000" b="1" dirty="0" smtClean="0"/>
              <a:t> (</a:t>
            </a:r>
            <a:r>
              <a:rPr lang="fr-BE" sz="2000" dirty="0" smtClean="0"/>
              <a:t>in </a:t>
            </a:r>
            <a:r>
              <a:rPr lang="fr-BE" sz="2000" b="1" dirty="0" err="1" smtClean="0"/>
              <a:t>java.util</a:t>
            </a:r>
            <a:r>
              <a:rPr lang="fr-BE" sz="2000" b="1" dirty="0" smtClean="0"/>
              <a:t>)</a:t>
            </a:r>
          </a:p>
          <a:p>
            <a:pPr marL="640080" marR="0" lvl="1" indent="-274320" algn="l" defTabSz="914400" rtl="0" eaLnBrk="1" fontAlgn="auto" latinLnBrk="0" hangingPunct="1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"/>
              <a:tabLst/>
              <a:defRPr/>
            </a:pPr>
            <a:r>
              <a:rPr lang="fr-BE" dirty="0" smtClean="0"/>
              <a:t>An “extensible” </a:t>
            </a:r>
            <a:r>
              <a:rPr lang="fr-BE" dirty="0" err="1" smtClean="0"/>
              <a:t>array</a:t>
            </a:r>
            <a:endParaRPr lang="fr-BE" dirty="0" smtClean="0"/>
          </a:p>
          <a:p>
            <a:pPr marL="640080" marR="0" lvl="1" indent="-274320" algn="l" defTabSz="914400" rtl="0" eaLnBrk="1" fontAlgn="auto" latinLnBrk="0" hangingPunct="1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"/>
              <a:tabLst/>
              <a:defRPr/>
            </a:pPr>
            <a:r>
              <a:rPr lang="fr-BE" dirty="0" smtClean="0"/>
              <a:t>Can append or insert </a:t>
            </a:r>
            <a:r>
              <a:rPr lang="fr-BE" dirty="0" err="1" smtClean="0"/>
              <a:t>elements</a:t>
            </a:r>
            <a:r>
              <a:rPr lang="fr-BE" dirty="0" smtClean="0"/>
              <a:t>, </a:t>
            </a:r>
            <a:r>
              <a:rPr lang="fr-BE" dirty="0" err="1" smtClean="0"/>
              <a:t>access</a:t>
            </a:r>
            <a:r>
              <a:rPr lang="fr-BE" dirty="0" smtClean="0"/>
              <a:t> </a:t>
            </a:r>
            <a:r>
              <a:rPr lang="fr-BE" dirty="0" err="1" smtClean="0"/>
              <a:t>i’th</a:t>
            </a:r>
            <a:r>
              <a:rPr lang="fr-BE" dirty="0" smtClean="0"/>
              <a:t> </a:t>
            </a:r>
            <a:r>
              <a:rPr lang="en-US" dirty="0" smtClean="0"/>
              <a:t>element, reset to 0 length</a:t>
            </a:r>
          </a:p>
          <a:p>
            <a:pPr marL="640080" marR="0" lvl="1" indent="-274320" algn="l" defTabSz="914400" rtl="0" eaLnBrk="1" fontAlgn="auto" latinLnBrk="0" hangingPunct="1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"/>
              <a:tabLst/>
              <a:defRPr/>
            </a:pPr>
            <a:r>
              <a:rPr lang="en-US" dirty="0" smtClean="0"/>
              <a:t>Lookup is slower than an </a:t>
            </a:r>
            <a:r>
              <a:rPr lang="en-US" b="1" dirty="0" smtClean="0"/>
              <a:t>array</a:t>
            </a:r>
            <a:endParaRPr lang="fr-BE" b="1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953000" y="2514600"/>
            <a:ext cx="4038600" cy="3048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20040" lvl="0" indent="-320040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</a:pPr>
            <a:r>
              <a:rPr lang="en-US" sz="2000" b="1" dirty="0" err="1" smtClean="0"/>
              <a:t>HashMap</a:t>
            </a:r>
            <a:r>
              <a:rPr lang="en-US" sz="2000" b="1" dirty="0" smtClean="0"/>
              <a:t> </a:t>
            </a:r>
            <a:r>
              <a:rPr lang="fr-BE" sz="2000" dirty="0" smtClean="0"/>
              <a:t>(in </a:t>
            </a:r>
            <a:r>
              <a:rPr lang="fr-BE" sz="2000" b="1" dirty="0" err="1" smtClean="0"/>
              <a:t>java.util</a:t>
            </a:r>
            <a:r>
              <a:rPr lang="fr-BE" sz="2000" b="1" dirty="0" smtClean="0"/>
              <a:t>)</a:t>
            </a:r>
          </a:p>
          <a:p>
            <a:pPr marL="640080" lvl="1" indent="-274320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</a:pPr>
            <a:r>
              <a:rPr lang="en-US" dirty="0" smtClean="0"/>
              <a:t>Save data indexed by keys</a:t>
            </a:r>
          </a:p>
          <a:p>
            <a:pPr marL="640080" lvl="1" indent="-274320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</a:pPr>
            <a:r>
              <a:rPr lang="en-US" dirty="0" smtClean="0"/>
              <a:t>Can lookup data by its key</a:t>
            </a:r>
          </a:p>
          <a:p>
            <a:pPr marL="640080" lvl="1" indent="-274320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</a:pPr>
            <a:r>
              <a:rPr lang="en-US" dirty="0" smtClean="0"/>
              <a:t>Can get an iteration of the keys or values</a:t>
            </a:r>
          </a:p>
          <a:p>
            <a:pPr marL="640080" lvl="1" indent="-274320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</a:pPr>
            <a:r>
              <a:rPr lang="en-US" dirty="0" smtClean="0"/>
              <a:t>Storage allocated as needed but works best if you can anticipate need and tell it at creation time.</a:t>
            </a:r>
            <a:endParaRPr lang="fr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b="1" dirty="0" err="1" smtClean="0"/>
              <a:t>HashMap</a:t>
            </a:r>
            <a:r>
              <a:rPr lang="fr-BE" dirty="0" smtClean="0"/>
              <a:t> </a:t>
            </a:r>
            <a:r>
              <a:rPr lang="fr-BE" dirty="0" err="1" smtClean="0"/>
              <a:t>Example</a:t>
            </a:r>
            <a:endParaRPr lang="fr-BE" dirty="0"/>
          </a:p>
        </p:txBody>
      </p:sp>
      <p:sp>
        <p:nvSpPr>
          <p:cNvPr id="4" name="Rectangle 3"/>
          <p:cNvSpPr/>
          <p:nvPr/>
        </p:nvSpPr>
        <p:spPr>
          <a:xfrm>
            <a:off x="1219200" y="2362200"/>
            <a:ext cx="7239000" cy="1752600"/>
          </a:xfrm>
          <a:prstGeom prst="rect">
            <a:avLst/>
          </a:prstGeom>
          <a:solidFill>
            <a:srgbClr val="FFFFD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219200" y="4495800"/>
            <a:ext cx="7239000" cy="457200"/>
          </a:xfrm>
          <a:prstGeom prst="rect">
            <a:avLst/>
          </a:prstGeom>
          <a:solidFill>
            <a:srgbClr val="FFFFD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378952" cy="44958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Create a </a:t>
            </a:r>
            <a:r>
              <a:rPr lang="en-US" dirty="0" err="1" smtClean="0"/>
              <a:t>HashMap</a:t>
            </a:r>
            <a:r>
              <a:rPr lang="en-US" dirty="0" smtClean="0"/>
              <a:t> of numbers, using the names of the numbers </a:t>
            </a:r>
            <a:r>
              <a:rPr lang="fr-BE" dirty="0" smtClean="0"/>
              <a:t>as </a:t>
            </a:r>
            <a:r>
              <a:rPr lang="fr-BE" dirty="0" err="1" smtClean="0"/>
              <a:t>keys</a:t>
            </a:r>
            <a:r>
              <a:rPr lang="fr-BE" dirty="0" smtClean="0"/>
              <a:t>:</a:t>
            </a:r>
          </a:p>
          <a:p>
            <a:pPr lvl="2">
              <a:buNone/>
            </a:pPr>
            <a:r>
              <a:rPr lang="fr-BE" b="1" dirty="0" err="1" smtClean="0">
                <a:solidFill>
                  <a:srgbClr val="00B050"/>
                </a:solidFill>
                <a:latin typeface="Comic Sans MS" pitchFamily="66" charset="0"/>
              </a:rPr>
              <a:t>Map</a:t>
            </a:r>
            <a:r>
              <a:rPr lang="fr-BE" b="1" dirty="0" smtClean="0">
                <a:solidFill>
                  <a:srgbClr val="00B050"/>
                </a:solidFill>
                <a:latin typeface="Comic Sans MS" pitchFamily="66" charset="0"/>
              </a:rPr>
              <a:t>&lt;String, </a:t>
            </a:r>
            <a:r>
              <a:rPr lang="fr-BE" b="1" dirty="0" err="1" smtClean="0">
                <a:solidFill>
                  <a:srgbClr val="00B050"/>
                </a:solidFill>
                <a:latin typeface="Comic Sans MS" pitchFamily="66" charset="0"/>
              </a:rPr>
              <a:t>Integer</a:t>
            </a:r>
            <a:r>
              <a:rPr lang="fr-BE" b="1" dirty="0" smtClean="0">
                <a:solidFill>
                  <a:srgbClr val="00B050"/>
                </a:solidFill>
                <a:latin typeface="Comic Sans MS" pitchFamily="66" charset="0"/>
              </a:rPr>
              <a:t>&gt; </a:t>
            </a:r>
            <a:r>
              <a:rPr lang="fr-BE" b="1" dirty="0" err="1" smtClean="0">
                <a:solidFill>
                  <a:srgbClr val="00B050"/>
                </a:solidFill>
                <a:latin typeface="Comic Sans MS" pitchFamily="66" charset="0"/>
              </a:rPr>
              <a:t>numbers</a:t>
            </a:r>
            <a:r>
              <a:rPr lang="fr-BE" b="1" dirty="0" smtClean="0">
                <a:solidFill>
                  <a:srgbClr val="00B050"/>
                </a:solidFill>
                <a:latin typeface="Comic Sans MS" pitchFamily="66" charset="0"/>
              </a:rPr>
              <a:t> </a:t>
            </a:r>
            <a:br>
              <a:rPr lang="fr-BE" b="1" dirty="0" smtClean="0">
                <a:solidFill>
                  <a:srgbClr val="00B050"/>
                </a:solidFill>
                <a:latin typeface="Comic Sans MS" pitchFamily="66" charset="0"/>
              </a:rPr>
            </a:br>
            <a:r>
              <a:rPr lang="fr-BE" b="1" dirty="0" smtClean="0">
                <a:solidFill>
                  <a:srgbClr val="00B050"/>
                </a:solidFill>
                <a:latin typeface="Comic Sans MS" pitchFamily="66" charset="0"/>
              </a:rPr>
              <a:t>                 = new </a:t>
            </a:r>
            <a:r>
              <a:rPr lang="fr-BE" b="1" dirty="0" err="1" smtClean="0">
                <a:solidFill>
                  <a:srgbClr val="00B050"/>
                </a:solidFill>
                <a:latin typeface="Comic Sans MS" pitchFamily="66" charset="0"/>
              </a:rPr>
              <a:t>HashMap</a:t>
            </a:r>
            <a:r>
              <a:rPr lang="fr-BE" b="1" dirty="0" smtClean="0">
                <a:solidFill>
                  <a:srgbClr val="00B050"/>
                </a:solidFill>
                <a:latin typeface="Comic Sans MS" pitchFamily="66" charset="0"/>
              </a:rPr>
              <a:t>&lt;String, </a:t>
            </a:r>
            <a:r>
              <a:rPr lang="fr-BE" b="1" dirty="0" err="1" smtClean="0">
                <a:solidFill>
                  <a:srgbClr val="00B050"/>
                </a:solidFill>
                <a:latin typeface="Comic Sans MS" pitchFamily="66" charset="0"/>
              </a:rPr>
              <a:t>Integer</a:t>
            </a:r>
            <a:r>
              <a:rPr lang="fr-BE" b="1" dirty="0" smtClean="0">
                <a:solidFill>
                  <a:srgbClr val="00B050"/>
                </a:solidFill>
                <a:latin typeface="Comic Sans MS" pitchFamily="66" charset="0"/>
              </a:rPr>
              <a:t>&gt;();</a:t>
            </a:r>
          </a:p>
          <a:p>
            <a:pPr lvl="2">
              <a:buNone/>
            </a:pPr>
            <a:r>
              <a:rPr lang="fr-BE" b="1" dirty="0" smtClean="0">
                <a:solidFill>
                  <a:srgbClr val="00B050"/>
                </a:solidFill>
                <a:latin typeface="Comic Sans MS" pitchFamily="66" charset="0"/>
              </a:rPr>
              <a:t>numbers.put("one", new </a:t>
            </a:r>
            <a:r>
              <a:rPr lang="fr-BE" b="1" dirty="0" err="1" smtClean="0">
                <a:solidFill>
                  <a:srgbClr val="00B050"/>
                </a:solidFill>
                <a:latin typeface="Comic Sans MS" pitchFamily="66" charset="0"/>
              </a:rPr>
              <a:t>Integer</a:t>
            </a:r>
            <a:r>
              <a:rPr lang="fr-BE" b="1" dirty="0" smtClean="0">
                <a:solidFill>
                  <a:srgbClr val="00B050"/>
                </a:solidFill>
                <a:latin typeface="Comic Sans MS" pitchFamily="66" charset="0"/>
              </a:rPr>
              <a:t>(1));</a:t>
            </a:r>
          </a:p>
          <a:p>
            <a:pPr lvl="2">
              <a:buNone/>
            </a:pPr>
            <a:r>
              <a:rPr lang="fr-BE" b="1" dirty="0" smtClean="0">
                <a:solidFill>
                  <a:srgbClr val="00B050"/>
                </a:solidFill>
                <a:latin typeface="Comic Sans MS" pitchFamily="66" charset="0"/>
              </a:rPr>
              <a:t>numbers.put("</a:t>
            </a:r>
            <a:r>
              <a:rPr lang="fr-BE" b="1" dirty="0" err="1" smtClean="0">
                <a:solidFill>
                  <a:srgbClr val="00B050"/>
                </a:solidFill>
                <a:latin typeface="Comic Sans MS" pitchFamily="66" charset="0"/>
              </a:rPr>
              <a:t>two</a:t>
            </a:r>
            <a:r>
              <a:rPr lang="fr-BE" b="1" dirty="0" smtClean="0">
                <a:solidFill>
                  <a:srgbClr val="00B050"/>
                </a:solidFill>
                <a:latin typeface="Comic Sans MS" pitchFamily="66" charset="0"/>
              </a:rPr>
              <a:t>", new </a:t>
            </a:r>
            <a:r>
              <a:rPr lang="fr-BE" b="1" dirty="0" err="1" smtClean="0">
                <a:solidFill>
                  <a:srgbClr val="00B050"/>
                </a:solidFill>
                <a:latin typeface="Comic Sans MS" pitchFamily="66" charset="0"/>
              </a:rPr>
              <a:t>Integer</a:t>
            </a:r>
            <a:r>
              <a:rPr lang="fr-BE" b="1" dirty="0" smtClean="0">
                <a:solidFill>
                  <a:srgbClr val="00B050"/>
                </a:solidFill>
                <a:latin typeface="Comic Sans MS" pitchFamily="66" charset="0"/>
              </a:rPr>
              <a:t>(2));</a:t>
            </a:r>
          </a:p>
          <a:p>
            <a:pPr lvl="2">
              <a:buNone/>
            </a:pPr>
            <a:r>
              <a:rPr lang="fr-BE" b="1" dirty="0" smtClean="0">
                <a:solidFill>
                  <a:srgbClr val="00B050"/>
                </a:solidFill>
                <a:latin typeface="Comic Sans MS" pitchFamily="66" charset="0"/>
              </a:rPr>
              <a:t>numbers.put("</a:t>
            </a:r>
            <a:r>
              <a:rPr lang="fr-BE" b="1" dirty="0" err="1" smtClean="0">
                <a:solidFill>
                  <a:srgbClr val="00B050"/>
                </a:solidFill>
                <a:latin typeface="Comic Sans MS" pitchFamily="66" charset="0"/>
              </a:rPr>
              <a:t>three</a:t>
            </a:r>
            <a:r>
              <a:rPr lang="fr-BE" b="1" dirty="0" smtClean="0">
                <a:solidFill>
                  <a:srgbClr val="00B050"/>
                </a:solidFill>
                <a:latin typeface="Comic Sans MS" pitchFamily="66" charset="0"/>
              </a:rPr>
              <a:t>", new </a:t>
            </a:r>
            <a:r>
              <a:rPr lang="fr-BE" b="1" dirty="0" err="1" smtClean="0">
                <a:solidFill>
                  <a:srgbClr val="00B050"/>
                </a:solidFill>
                <a:latin typeface="Comic Sans MS" pitchFamily="66" charset="0"/>
              </a:rPr>
              <a:t>Integer</a:t>
            </a:r>
            <a:r>
              <a:rPr lang="fr-BE" b="1" dirty="0" smtClean="0">
                <a:solidFill>
                  <a:srgbClr val="00B050"/>
                </a:solidFill>
                <a:latin typeface="Comic Sans MS" pitchFamily="66" charset="0"/>
              </a:rPr>
              <a:t>(3));</a:t>
            </a:r>
          </a:p>
          <a:p>
            <a:r>
              <a:rPr lang="fr-BE" dirty="0" smtClean="0"/>
              <a:t>To </a:t>
            </a:r>
            <a:r>
              <a:rPr lang="fr-BE" dirty="0" err="1" smtClean="0"/>
              <a:t>retrieve</a:t>
            </a:r>
            <a:r>
              <a:rPr lang="fr-BE" dirty="0" smtClean="0"/>
              <a:t> a </a:t>
            </a:r>
            <a:r>
              <a:rPr lang="fr-BE" dirty="0" err="1" smtClean="0"/>
              <a:t>number</a:t>
            </a:r>
            <a:r>
              <a:rPr lang="fr-BE" dirty="0" smtClean="0"/>
              <a:t>:</a:t>
            </a:r>
          </a:p>
          <a:p>
            <a:pPr lvl="2">
              <a:buNone/>
            </a:pPr>
            <a:r>
              <a:rPr lang="fr-BE" b="1" dirty="0" err="1" smtClean="0">
                <a:solidFill>
                  <a:srgbClr val="00B050"/>
                </a:solidFill>
                <a:latin typeface="Comic Sans MS" pitchFamily="66" charset="0"/>
              </a:rPr>
              <a:t>Integer</a:t>
            </a:r>
            <a:r>
              <a:rPr lang="fr-BE" b="1" dirty="0" smtClean="0">
                <a:solidFill>
                  <a:srgbClr val="00B050"/>
                </a:solidFill>
                <a:latin typeface="Comic Sans MS" pitchFamily="66" charset="0"/>
              </a:rPr>
              <a:t> n = numbers.get("</a:t>
            </a:r>
            <a:r>
              <a:rPr lang="fr-BE" b="1" dirty="0" err="1" smtClean="0">
                <a:solidFill>
                  <a:srgbClr val="00B050"/>
                </a:solidFill>
                <a:latin typeface="Comic Sans MS" pitchFamily="66" charset="0"/>
              </a:rPr>
              <a:t>two</a:t>
            </a:r>
            <a:r>
              <a:rPr lang="fr-BE" b="1" dirty="0" smtClean="0">
                <a:solidFill>
                  <a:srgbClr val="00B050"/>
                </a:solidFill>
                <a:latin typeface="Comic Sans MS" pitchFamily="66" charset="0"/>
              </a:rPr>
              <a:t>");</a:t>
            </a:r>
          </a:p>
          <a:p>
            <a:r>
              <a:rPr lang="en-US" dirty="0" smtClean="0"/>
              <a:t>Returns null if the </a:t>
            </a:r>
            <a:r>
              <a:rPr lang="en-US" dirty="0" err="1" smtClean="0"/>
              <a:t>HashMap</a:t>
            </a:r>
            <a:r>
              <a:rPr lang="en-US" dirty="0" smtClean="0"/>
              <a:t> doesn’t contain key</a:t>
            </a:r>
          </a:p>
          <a:p>
            <a:pPr lvl="1"/>
            <a:r>
              <a:rPr lang="en-US" dirty="0" smtClean="0"/>
              <a:t>Can use </a:t>
            </a:r>
            <a:r>
              <a:rPr lang="en-US" dirty="0" err="1" smtClean="0"/>
              <a:t>numbers.containsKey</a:t>
            </a:r>
            <a:r>
              <a:rPr lang="en-US" dirty="0" smtClean="0"/>
              <a:t>(key) to check this</a:t>
            </a:r>
            <a:endParaRPr lang="fr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1231</TotalTime>
  <Words>3197</Words>
  <Application>Microsoft Office PowerPoint</Application>
  <PresentationFormat>On-screen Show (4:3)</PresentationFormat>
  <Paragraphs>593</Paragraphs>
  <Slides>49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49</vt:i4>
      </vt:variant>
    </vt:vector>
  </HeadingPairs>
  <TitlesOfParts>
    <vt:vector size="50" baseType="lpstr">
      <vt:lpstr>Median</vt:lpstr>
      <vt:lpstr>More on subclasses, inheritance, interfaces, etc</vt:lpstr>
      <vt:lpstr>Primitive vs Reference Types</vt:lpstr>
      <vt:lpstr>Comparing/copying primitive types</vt:lpstr>
      <vt:lpstr>Comparing/Copying Reference Types</vt:lpstr>
      <vt:lpstr>Inheritance</vt:lpstr>
      <vt:lpstr>Overriding</vt:lpstr>
      <vt:lpstr>Inheritance and Overriding let us create families of related classes</vt:lpstr>
      <vt:lpstr>Array vs ArrayList vs HashMap</vt:lpstr>
      <vt:lpstr>HashMap Example</vt:lpstr>
      <vt:lpstr>Accessing Array Elements Sequentially</vt:lpstr>
      <vt:lpstr>Generics and Autoboxing</vt:lpstr>
      <vt:lpstr>Shadowing</vt:lpstr>
      <vt:lpstr>… a nasty example</vt:lpstr>
      <vt:lpstr>… a nasty example</vt:lpstr>
      <vt:lpstr>Interfaces</vt:lpstr>
      <vt:lpstr>Java interface</vt:lpstr>
      <vt:lpstr>Notes</vt:lpstr>
      <vt:lpstr>Why an interface construct?</vt:lpstr>
      <vt:lpstr>Why an interface construct?</vt:lpstr>
      <vt:lpstr>Example of code duplication</vt:lpstr>
      <vt:lpstr>Slide 21</vt:lpstr>
      <vt:lpstr>Observation</vt:lpstr>
      <vt:lpstr>One Solution ― Abstract Classes</vt:lpstr>
      <vt:lpstr>Another Solution ― Interfaces</vt:lpstr>
      <vt:lpstr>Slide 25</vt:lpstr>
      <vt:lpstr>Slide 26</vt:lpstr>
      <vt:lpstr>Extending a Class vs Implementing an Interface</vt:lpstr>
      <vt:lpstr>Static vs Dynamic Types</vt:lpstr>
      <vt:lpstr>Example</vt:lpstr>
      <vt:lpstr>Reference vs Primitive Types</vt:lpstr>
      <vt:lpstr>Why Both int and Integer?</vt:lpstr>
      <vt:lpstr>Upcasting and Downcasting</vt:lpstr>
      <vt:lpstr>Upcasting</vt:lpstr>
      <vt:lpstr>Downcasting</vt:lpstr>
      <vt:lpstr>Some type checking can only be done at runtime</vt:lpstr>
      <vt:lpstr>Upcasting with Interfaces</vt:lpstr>
      <vt:lpstr>Why Upcasting?</vt:lpstr>
      <vt:lpstr>Solution</vt:lpstr>
      <vt:lpstr>Method Dispatch</vt:lpstr>
      <vt:lpstr>Method Dispatch</vt:lpstr>
      <vt:lpstr>Note on Casting</vt:lpstr>
      <vt:lpstr>Another Use of Upcasting</vt:lpstr>
      <vt:lpstr>Java instanceof</vt:lpstr>
      <vt:lpstr>Example</vt:lpstr>
      <vt:lpstr>Avoid Useless Downcasting</vt:lpstr>
      <vt:lpstr>Subinterfaces</vt:lpstr>
      <vt:lpstr>Slide 47</vt:lpstr>
      <vt:lpstr>Slide 48</vt:lpstr>
      <vt:lpstr>Conclusion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Java Review</dc:title>
  <dc:creator>Ken Birman</dc:creator>
  <cp:lastModifiedBy>Ken Birman</cp:lastModifiedBy>
  <cp:revision>43</cp:revision>
  <dcterms:created xsi:type="dcterms:W3CDTF">2009-08-19T18:21:45Z</dcterms:created>
  <dcterms:modified xsi:type="dcterms:W3CDTF">2009-09-03T19:03:44Z</dcterms:modified>
</cp:coreProperties>
</file>