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6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79" r:id="rId4"/>
    <p:sldId id="280" r:id="rId5"/>
    <p:sldId id="286" r:id="rId6"/>
    <p:sldId id="288" r:id="rId7"/>
    <p:sldId id="289" r:id="rId8"/>
    <p:sldId id="290" r:id="rId9"/>
    <p:sldId id="293" r:id="rId10"/>
    <p:sldId id="294" r:id="rId11"/>
    <p:sldId id="295" r:id="rId12"/>
    <p:sldId id="296" r:id="rId13"/>
    <p:sldId id="297" r:id="rId14"/>
    <p:sldId id="291" r:id="rId15"/>
    <p:sldId id="282" r:id="rId16"/>
    <p:sldId id="298" r:id="rId17"/>
    <p:sldId id="283" r:id="rId18"/>
    <p:sldId id="259" r:id="rId19"/>
    <p:sldId id="292" r:id="rId20"/>
    <p:sldId id="263" r:id="rId21"/>
    <p:sldId id="260" r:id="rId22"/>
    <p:sldId id="277" r:id="rId23"/>
    <p:sldId id="278" r:id="rId24"/>
    <p:sldId id="261" r:id="rId25"/>
    <p:sldId id="284" r:id="rId26"/>
    <p:sldId id="262" r:id="rId27"/>
    <p:sldId id="268" r:id="rId28"/>
    <p:sldId id="269" r:id="rId29"/>
    <p:sldId id="266" r:id="rId30"/>
    <p:sldId id="270" r:id="rId31"/>
    <p:sldId id="271" r:id="rId32"/>
    <p:sldId id="272" r:id="rId33"/>
    <p:sldId id="267" r:id="rId34"/>
    <p:sldId id="273" r:id="rId35"/>
    <p:sldId id="258" r:id="rId36"/>
    <p:sldId id="274" r:id="rId37"/>
    <p:sldId id="264" r:id="rId38"/>
    <p:sldId id="285" r:id="rId39"/>
    <p:sldId id="265" r:id="rId40"/>
    <p:sldId id="275" r:id="rId41"/>
    <p:sldId id="276" r:id="rId42"/>
    <p:sldId id="299" r:id="rId43"/>
  </p:sldIdLst>
  <p:sldSz cx="10160000" cy="7620000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164" y="-114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28" y="-10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C0ACA22-E3FC-4156-8484-FA0B2D1F3D6D}" type="datetimeFigureOut">
              <a:rPr lang="fr-FR" smtClean="0"/>
              <a:pPr/>
              <a:t>23/08/2009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A0615A1-1EFD-4FF6-94EB-C757C487305E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6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z="1700" dirty="0">
              <a:solidFill>
                <a:srgbClr val="FF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z="17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z="17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z="17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z="17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z="17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z="17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z="17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z="17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z="17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z="17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z="17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z="17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z="17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6634480"/>
            <a:ext cx="10160000" cy="9855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0160" y="6725920"/>
            <a:ext cx="2499360" cy="7924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621280" y="6715760"/>
            <a:ext cx="7538720" cy="7924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624667" y="4487333"/>
            <a:ext cx="7196667" cy="20320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624667" y="6722263"/>
            <a:ext cx="7450667" cy="76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7995" indent="0" algn="ctr">
              <a:buNone/>
            </a:lvl2pPr>
            <a:lvl3pPr marL="1015990" indent="0" algn="ctr">
              <a:buNone/>
            </a:lvl3pPr>
            <a:lvl4pPr marL="1523985" indent="0" algn="ctr">
              <a:buNone/>
            </a:lvl4pPr>
            <a:lvl5pPr marL="2031980" indent="0" algn="ctr">
              <a:buNone/>
            </a:lvl5pPr>
            <a:lvl6pPr marL="2539975" indent="0" algn="ctr">
              <a:buNone/>
            </a:lvl6pPr>
            <a:lvl7pPr marL="3047970" indent="0" algn="ctr">
              <a:buNone/>
            </a:lvl7pPr>
            <a:lvl8pPr marL="3555964" indent="0" algn="ctr">
              <a:buNone/>
            </a:lvl8pPr>
            <a:lvl9pPr marL="4063959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4667" y="6742999"/>
            <a:ext cx="2286000" cy="762000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8/23/2009</a:t>
            </a:fld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317104" y="262821"/>
            <a:ext cx="6519333" cy="40569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890000" y="254000"/>
            <a:ext cx="931333" cy="42333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333" y="677334"/>
            <a:ext cx="2286000" cy="612951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677333"/>
            <a:ext cx="6180667" cy="612951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34" y="6942670"/>
            <a:ext cx="2455333" cy="405694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8/23/2009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2" y="6942453"/>
            <a:ext cx="6192759" cy="40569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773687" y="0"/>
            <a:ext cx="355600" cy="7620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824487" y="677333"/>
            <a:ext cx="254000" cy="6942667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24487" y="0"/>
            <a:ext cx="254000" cy="592667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655153" y="160513"/>
            <a:ext cx="592667" cy="271640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20" y="254000"/>
            <a:ext cx="9059333" cy="1100667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8/23/2009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80720" y="1778000"/>
            <a:ext cx="9059333" cy="499533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1" y="3048000"/>
            <a:ext cx="7914570" cy="1859139"/>
          </a:xfrm>
        </p:spPr>
        <p:txBody>
          <a:bodyPr anchor="t"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693333"/>
            <a:ext cx="10160000" cy="1270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778000"/>
            <a:ext cx="1439333" cy="110066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524000" y="1778000"/>
            <a:ext cx="8636000" cy="110066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78000"/>
            <a:ext cx="8466667" cy="1100667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8/23/2009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947333"/>
            <a:ext cx="1439333" cy="779640"/>
          </a:xfrm>
        </p:spPr>
        <p:txBody>
          <a:bodyPr>
            <a:noAutofit/>
          </a:bodyPr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7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77333" y="1766186"/>
            <a:ext cx="4318000" cy="5080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383223" y="1766186"/>
            <a:ext cx="4318000" cy="5080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8/23/2009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7" y="303389"/>
            <a:ext cx="9059333" cy="96661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77333" y="2709334"/>
            <a:ext cx="4318000" cy="397933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334000" y="2709334"/>
            <a:ext cx="4318000" cy="397933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8/23/2009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77333" y="1947333"/>
            <a:ext cx="4318000" cy="71120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334000" y="1947333"/>
            <a:ext cx="4318000" cy="71120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942667"/>
            <a:ext cx="592667" cy="42333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03389"/>
            <a:ext cx="8974667" cy="966611"/>
          </a:xfrm>
        </p:spPr>
        <p:txBody>
          <a:bodyPr anchor="ctr"/>
          <a:lstStyle>
            <a:lvl1pPr algn="l">
              <a:buNone/>
              <a:defRPr sz="49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7333" y="1947333"/>
            <a:ext cx="1778000" cy="48260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2398" tIns="203198" rIns="152398" bIns="101599"/>
          <a:lstStyle>
            <a:lvl1pPr marL="0" indent="0">
              <a:spcAft>
                <a:spcPts val="1111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624667" y="1947333"/>
            <a:ext cx="7112000" cy="4910667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8000" y="6096000"/>
            <a:ext cx="8128000" cy="762000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0160" y="5080000"/>
            <a:ext cx="10160000" cy="9855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0160" y="5181600"/>
            <a:ext cx="1625600" cy="7924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717040" y="5171440"/>
            <a:ext cx="8442960" cy="7924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5164667"/>
            <a:ext cx="8128000" cy="762000"/>
          </a:xfrm>
        </p:spPr>
        <p:txBody>
          <a:bodyPr anchor="ctr"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608667" y="0"/>
            <a:ext cx="111760" cy="763016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942667" y="6942667"/>
            <a:ext cx="2963333" cy="405694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8/23/2009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5185832"/>
            <a:ext cx="1608667" cy="737309"/>
          </a:xfrm>
        </p:spPr>
        <p:txBody>
          <a:bodyPr rtlCol="0"/>
          <a:lstStyle>
            <a:lvl1pPr>
              <a:defRPr sz="31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31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78000" y="6942452"/>
            <a:ext cx="5080000" cy="405694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33973" y="0"/>
            <a:ext cx="8426027" cy="507661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77334" y="254000"/>
            <a:ext cx="9059333" cy="1100667"/>
          </a:xfrm>
          <a:prstGeom prst="rect">
            <a:avLst/>
          </a:prstGeom>
        </p:spPr>
        <p:txBody>
          <a:bodyPr vert="horz" lIns="101599" tIns="50799" rIns="101599" bIns="50799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80720" y="1778000"/>
            <a:ext cx="9059333" cy="5029200"/>
          </a:xfrm>
          <a:prstGeom prst="rect">
            <a:avLst/>
          </a:prstGeom>
        </p:spPr>
        <p:txBody>
          <a:bodyPr vert="horz" lIns="101599" tIns="50799" rIns="101599" bIns="50799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773334" y="6942667"/>
            <a:ext cx="2963333" cy="405694"/>
          </a:xfrm>
          <a:prstGeom prst="rect">
            <a:avLst/>
          </a:prstGeom>
        </p:spPr>
        <p:txBody>
          <a:bodyPr vert="horz" lIns="101599" tIns="50799" rIns="101599" bIns="50799" anchor="ctr" anchorCtr="0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8/23/2009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7334" y="6942452"/>
            <a:ext cx="6023426" cy="405694"/>
          </a:xfrm>
          <a:prstGeom prst="rect">
            <a:avLst/>
          </a:prstGeom>
        </p:spPr>
        <p:txBody>
          <a:bodyPr vert="horz" lIns="101599" tIns="50799" rIns="101599" bIns="50799" anchor="ctr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371600"/>
            <a:ext cx="10160000" cy="3556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422400"/>
            <a:ext cx="592667" cy="254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56167" y="1422400"/>
            <a:ext cx="9503833" cy="254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413580"/>
            <a:ext cx="592667" cy="271640"/>
          </a:xfrm>
          <a:prstGeom prst="rect">
            <a:avLst/>
          </a:prstGeom>
        </p:spPr>
        <p:txBody>
          <a:bodyPr vert="horz" lIns="101599" tIns="50799" rIns="101599" bIns="50799" anchor="ctr" anchorCtr="0">
            <a:norm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6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9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596" indent="-355596" algn="l" rtl="0" eaLnBrk="1" latinLnBrk="0" hangingPunct="1">
        <a:spcBef>
          <a:spcPts val="778"/>
        </a:spcBef>
        <a:buClr>
          <a:schemeClr val="accent2"/>
        </a:buClr>
        <a:buSzPct val="60000"/>
        <a:buFont typeface="Wingdings"/>
        <a:buChar char="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1193" indent="-304797" algn="l" rtl="0" eaLnBrk="1" latinLnBrk="0" hangingPunct="1">
        <a:spcBef>
          <a:spcPts val="611"/>
        </a:spcBef>
        <a:buClr>
          <a:schemeClr val="accent1"/>
        </a:buClr>
        <a:buSzPct val="70000"/>
        <a:buFont typeface="Wingdings 2"/>
        <a:buChar char="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indent="-253997" algn="l" rtl="0" eaLnBrk="1" latinLnBrk="0" hangingPunct="1">
        <a:spcBef>
          <a:spcPts val="556"/>
        </a:spcBef>
        <a:buClr>
          <a:schemeClr val="accent2"/>
        </a:buClr>
        <a:buSzPct val="75000"/>
        <a:buFont typeface="Wingdings"/>
        <a:buChar char="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indent="-253997" algn="l" rtl="0" eaLnBrk="1" latinLnBrk="0" hangingPunct="1">
        <a:spcBef>
          <a:spcPts val="444"/>
        </a:spcBef>
        <a:buClr>
          <a:schemeClr val="accent3"/>
        </a:buClr>
        <a:buSzPct val="7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indent="-253997" algn="l" rtl="0" eaLnBrk="1" latinLnBrk="0" hangingPunct="1">
        <a:spcBef>
          <a:spcPts val="444"/>
        </a:spcBef>
        <a:buClr>
          <a:schemeClr val="accent4"/>
        </a:buClr>
        <a:buSzPct val="6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36777" indent="-253997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41574" indent="-253997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46371" indent="-253997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51167" indent="-253997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realbakingwithrose.com/churrant_pie_hope-thumb.jpg&amp;imgrefurl=http://www.realbakingwithrose.com/recipes/pie/&amp;usg=__cSViar1oIOAc53mAnZrFwwaZAxs=&amp;h=360&amp;w=480&amp;sz=58&amp;hl=en&amp;start=8&amp;um=1&amp;tbnid=8HSmv3cs-XzZmM:&amp;tbnh=97&amp;tbnw=129&amp;prev=/images?q=pie&amp;hl=en&amp;rls=com.microsoft:en-us:IE-SearchBox&amp;rlz=1I7GGLD&amp;um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en-US" dirty="0"/>
              <a:t>CS 2110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r>
              <a:rPr lang="en-US"/>
              <a:t>Software Design Principles I</a:t>
            </a: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6923087" y="5715000"/>
            <a:ext cx="3236913" cy="92333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Based on a slide set by Juan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Altmayer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Pizzorno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/>
            </a:r>
            <a:b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</a:b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port25.com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ride is in a separate file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Sort of like a set of documents</a:t>
            </a:r>
          </a:p>
          <a:p>
            <a:endParaRPr lang="en-US" dirty="0" smtClean="0"/>
          </a:p>
          <a:p>
            <a:r>
              <a:rPr lang="en-US" dirty="0" smtClean="0"/>
              <a:t>I want to find the ones that “describe” the same route – the same list of roads in the same order, turns at the same place, etc</a:t>
            </a:r>
          </a:p>
          <a:p>
            <a:endParaRPr lang="en-US" dirty="0" smtClean="0"/>
          </a:p>
          <a:p>
            <a:r>
              <a:rPr lang="en-US" dirty="0" smtClean="0"/>
              <a:t>But the GPS unit won’t have collected snapshots at identical spots</a:t>
            </a:r>
            <a:endParaRPr lang="fr-B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idea!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Think of each ride as a curve that we</a:t>
            </a:r>
            <a:br>
              <a:rPr lang="en-US" dirty="0" smtClean="0"/>
            </a:br>
            <a:r>
              <a:rPr lang="en-US" dirty="0" smtClean="0"/>
              <a:t>represent as a graph (nodes are GPS data, edges link successive points)</a:t>
            </a:r>
          </a:p>
          <a:p>
            <a:r>
              <a:rPr lang="en-US" dirty="0" smtClean="0"/>
              <a:t>If two rides were on the same route, then these curves should overlap closely, provided we </a:t>
            </a:r>
            <a:r>
              <a:rPr lang="en-US" i="1" dirty="0" smtClean="0"/>
              <a:t>ignore the timestamp</a:t>
            </a:r>
          </a:p>
          <a:p>
            <a:pPr lvl="1"/>
            <a:r>
              <a:rPr lang="en-US" dirty="0" smtClean="0"/>
              <a:t>(This is because the rides were different days and perhaps different speeds)</a:t>
            </a:r>
          </a:p>
          <a:p>
            <a:endParaRPr lang="fr-BE" dirty="0"/>
          </a:p>
        </p:txBody>
      </p:sp>
      <p:pic>
        <p:nvPicPr>
          <p:cNvPr id="1026" name="Picture 2" descr="idea_130_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1400" y="533400"/>
            <a:ext cx="971550" cy="152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rides were similar?</a:t>
            </a:r>
            <a:endParaRPr lang="fr-BE" dirty="0"/>
          </a:p>
        </p:txBody>
      </p:sp>
      <p:sp>
        <p:nvSpPr>
          <p:cNvPr id="4" name="Freeform 3"/>
          <p:cNvSpPr/>
          <p:nvPr/>
        </p:nvSpPr>
        <p:spPr>
          <a:xfrm>
            <a:off x="1048624" y="2372115"/>
            <a:ext cx="3363985" cy="2638080"/>
          </a:xfrm>
          <a:custGeom>
            <a:avLst/>
            <a:gdLst>
              <a:gd name="connsiteX0" fmla="*/ 176169 w 3363985"/>
              <a:gd name="connsiteY0" fmla="*/ 228472 h 2638080"/>
              <a:gd name="connsiteX1" fmla="*/ 310393 w 3363985"/>
              <a:gd name="connsiteY1" fmla="*/ 253639 h 2638080"/>
              <a:gd name="connsiteX2" fmla="*/ 369115 w 3363985"/>
              <a:gd name="connsiteY2" fmla="*/ 270417 h 2638080"/>
              <a:gd name="connsiteX3" fmla="*/ 427838 w 3363985"/>
              <a:gd name="connsiteY3" fmla="*/ 278806 h 2638080"/>
              <a:gd name="connsiteX4" fmla="*/ 528506 w 3363985"/>
              <a:gd name="connsiteY4" fmla="*/ 303973 h 2638080"/>
              <a:gd name="connsiteX5" fmla="*/ 771787 w 3363985"/>
              <a:gd name="connsiteY5" fmla="*/ 337529 h 2638080"/>
              <a:gd name="connsiteX6" fmla="*/ 947956 w 3363985"/>
              <a:gd name="connsiteY6" fmla="*/ 362696 h 2638080"/>
              <a:gd name="connsiteX7" fmla="*/ 1098958 w 3363985"/>
              <a:gd name="connsiteY7" fmla="*/ 337529 h 2638080"/>
              <a:gd name="connsiteX8" fmla="*/ 1140903 w 3363985"/>
              <a:gd name="connsiteY8" fmla="*/ 287195 h 2638080"/>
              <a:gd name="connsiteX9" fmla="*/ 1166070 w 3363985"/>
              <a:gd name="connsiteY9" fmla="*/ 270417 h 2638080"/>
              <a:gd name="connsiteX10" fmla="*/ 1182848 w 3363985"/>
              <a:gd name="connsiteY10" fmla="*/ 245250 h 2638080"/>
              <a:gd name="connsiteX11" fmla="*/ 1191237 w 3363985"/>
              <a:gd name="connsiteY11" fmla="*/ 220083 h 2638080"/>
              <a:gd name="connsiteX12" fmla="*/ 1208015 w 3363985"/>
              <a:gd name="connsiteY12" fmla="*/ 186527 h 2638080"/>
              <a:gd name="connsiteX13" fmla="*/ 1233182 w 3363985"/>
              <a:gd name="connsiteY13" fmla="*/ 102637 h 2638080"/>
              <a:gd name="connsiteX14" fmla="*/ 1300293 w 3363985"/>
              <a:gd name="connsiteY14" fmla="*/ 27136 h 2638080"/>
              <a:gd name="connsiteX15" fmla="*/ 1367405 w 3363985"/>
              <a:gd name="connsiteY15" fmla="*/ 18747 h 2638080"/>
              <a:gd name="connsiteX16" fmla="*/ 1442906 w 3363985"/>
              <a:gd name="connsiteY16" fmla="*/ 1969 h 2638080"/>
              <a:gd name="connsiteX17" fmla="*/ 1493240 w 3363985"/>
              <a:gd name="connsiteY17" fmla="*/ 18747 h 2638080"/>
              <a:gd name="connsiteX18" fmla="*/ 1510018 w 3363985"/>
              <a:gd name="connsiteY18" fmla="*/ 60692 h 2638080"/>
              <a:gd name="connsiteX19" fmla="*/ 1535185 w 3363985"/>
              <a:gd name="connsiteY19" fmla="*/ 77470 h 2638080"/>
              <a:gd name="connsiteX20" fmla="*/ 1543574 w 3363985"/>
              <a:gd name="connsiteY20" fmla="*/ 102637 h 2638080"/>
              <a:gd name="connsiteX21" fmla="*/ 1560352 w 3363985"/>
              <a:gd name="connsiteY21" fmla="*/ 136193 h 2638080"/>
              <a:gd name="connsiteX22" fmla="*/ 1577130 w 3363985"/>
              <a:gd name="connsiteY22" fmla="*/ 220083 h 2638080"/>
              <a:gd name="connsiteX23" fmla="*/ 1593908 w 3363985"/>
              <a:gd name="connsiteY23" fmla="*/ 245250 h 2638080"/>
              <a:gd name="connsiteX24" fmla="*/ 1602297 w 3363985"/>
              <a:gd name="connsiteY24" fmla="*/ 295584 h 2638080"/>
              <a:gd name="connsiteX25" fmla="*/ 1627464 w 3363985"/>
              <a:gd name="connsiteY25" fmla="*/ 320751 h 2638080"/>
              <a:gd name="connsiteX26" fmla="*/ 1644242 w 3363985"/>
              <a:gd name="connsiteY26" fmla="*/ 345918 h 2638080"/>
              <a:gd name="connsiteX27" fmla="*/ 1694576 w 3363985"/>
              <a:gd name="connsiteY27" fmla="*/ 379474 h 2638080"/>
              <a:gd name="connsiteX28" fmla="*/ 1753299 w 3363985"/>
              <a:gd name="connsiteY28" fmla="*/ 421419 h 2638080"/>
              <a:gd name="connsiteX29" fmla="*/ 1786855 w 3363985"/>
              <a:gd name="connsiteY29" fmla="*/ 429808 h 2638080"/>
              <a:gd name="connsiteX30" fmla="*/ 2055303 w 3363985"/>
              <a:gd name="connsiteY30" fmla="*/ 404641 h 2638080"/>
              <a:gd name="connsiteX31" fmla="*/ 2231471 w 3363985"/>
              <a:gd name="connsiteY31" fmla="*/ 379474 h 2638080"/>
              <a:gd name="connsiteX32" fmla="*/ 2290194 w 3363985"/>
              <a:gd name="connsiteY32" fmla="*/ 354307 h 2638080"/>
              <a:gd name="connsiteX33" fmla="*/ 2306972 w 3363985"/>
              <a:gd name="connsiteY33" fmla="*/ 329140 h 2638080"/>
              <a:gd name="connsiteX34" fmla="*/ 2332139 w 3363985"/>
              <a:gd name="connsiteY34" fmla="*/ 262028 h 2638080"/>
              <a:gd name="connsiteX35" fmla="*/ 2348917 w 3363985"/>
              <a:gd name="connsiteY35" fmla="*/ 194916 h 2638080"/>
              <a:gd name="connsiteX36" fmla="*/ 2374084 w 3363985"/>
              <a:gd name="connsiteY36" fmla="*/ 169749 h 2638080"/>
              <a:gd name="connsiteX37" fmla="*/ 2390862 w 3363985"/>
              <a:gd name="connsiteY37" fmla="*/ 144582 h 2638080"/>
              <a:gd name="connsiteX38" fmla="*/ 2416029 w 3363985"/>
              <a:gd name="connsiteY38" fmla="*/ 85859 h 2638080"/>
              <a:gd name="connsiteX39" fmla="*/ 2457974 w 3363985"/>
              <a:gd name="connsiteY39" fmla="*/ 69081 h 2638080"/>
              <a:gd name="connsiteX40" fmla="*/ 2483141 w 3363985"/>
              <a:gd name="connsiteY40" fmla="*/ 60692 h 2638080"/>
              <a:gd name="connsiteX41" fmla="*/ 2525086 w 3363985"/>
              <a:gd name="connsiteY41" fmla="*/ 43914 h 2638080"/>
              <a:gd name="connsiteX42" fmla="*/ 2885813 w 3363985"/>
              <a:gd name="connsiteY42" fmla="*/ 60692 h 2638080"/>
              <a:gd name="connsiteX43" fmla="*/ 3120704 w 3363985"/>
              <a:gd name="connsiteY43" fmla="*/ 85859 h 2638080"/>
              <a:gd name="connsiteX44" fmla="*/ 3162649 w 3363985"/>
              <a:gd name="connsiteY44" fmla="*/ 94248 h 2638080"/>
              <a:gd name="connsiteX45" fmla="*/ 3204594 w 3363985"/>
              <a:gd name="connsiteY45" fmla="*/ 111026 h 2638080"/>
              <a:gd name="connsiteX46" fmla="*/ 3221372 w 3363985"/>
              <a:gd name="connsiteY46" fmla="*/ 136193 h 2638080"/>
              <a:gd name="connsiteX47" fmla="*/ 3229761 w 3363985"/>
              <a:gd name="connsiteY47" fmla="*/ 161360 h 2638080"/>
              <a:gd name="connsiteX48" fmla="*/ 3246539 w 3363985"/>
              <a:gd name="connsiteY48" fmla="*/ 194916 h 2638080"/>
              <a:gd name="connsiteX49" fmla="*/ 3238150 w 3363985"/>
              <a:gd name="connsiteY49" fmla="*/ 236861 h 2638080"/>
              <a:gd name="connsiteX50" fmla="*/ 3187816 w 3363985"/>
              <a:gd name="connsiteY50" fmla="*/ 345918 h 2638080"/>
              <a:gd name="connsiteX51" fmla="*/ 3154260 w 3363985"/>
              <a:gd name="connsiteY51" fmla="*/ 488531 h 2638080"/>
              <a:gd name="connsiteX52" fmla="*/ 3137482 w 3363985"/>
              <a:gd name="connsiteY52" fmla="*/ 547254 h 2638080"/>
              <a:gd name="connsiteX53" fmla="*/ 3120704 w 3363985"/>
              <a:gd name="connsiteY53" fmla="*/ 723423 h 2638080"/>
              <a:gd name="connsiteX54" fmla="*/ 3129093 w 3363985"/>
              <a:gd name="connsiteY54" fmla="*/ 857646 h 2638080"/>
              <a:gd name="connsiteX55" fmla="*/ 3137482 w 3363985"/>
              <a:gd name="connsiteY55" fmla="*/ 882813 h 2638080"/>
              <a:gd name="connsiteX56" fmla="*/ 3162649 w 3363985"/>
              <a:gd name="connsiteY56" fmla="*/ 916369 h 2638080"/>
              <a:gd name="connsiteX57" fmla="*/ 3179427 w 3363985"/>
              <a:gd name="connsiteY57" fmla="*/ 958314 h 2638080"/>
              <a:gd name="connsiteX58" fmla="*/ 3238150 w 3363985"/>
              <a:gd name="connsiteY58" fmla="*/ 1008648 h 2638080"/>
              <a:gd name="connsiteX59" fmla="*/ 3322040 w 3363985"/>
              <a:gd name="connsiteY59" fmla="*/ 1184817 h 2638080"/>
              <a:gd name="connsiteX60" fmla="*/ 3338818 w 3363985"/>
              <a:gd name="connsiteY60" fmla="*/ 1243540 h 2638080"/>
              <a:gd name="connsiteX61" fmla="*/ 3347207 w 3363985"/>
              <a:gd name="connsiteY61" fmla="*/ 1277096 h 2638080"/>
              <a:gd name="connsiteX62" fmla="*/ 3363985 w 3363985"/>
              <a:gd name="connsiteY62" fmla="*/ 1302263 h 2638080"/>
              <a:gd name="connsiteX63" fmla="*/ 3355596 w 3363985"/>
              <a:gd name="connsiteY63" fmla="*/ 1369375 h 2638080"/>
              <a:gd name="connsiteX64" fmla="*/ 3330429 w 3363985"/>
              <a:gd name="connsiteY64" fmla="*/ 1436487 h 2638080"/>
              <a:gd name="connsiteX65" fmla="*/ 3296873 w 3363985"/>
              <a:gd name="connsiteY65" fmla="*/ 1461654 h 2638080"/>
              <a:gd name="connsiteX66" fmla="*/ 3271706 w 3363985"/>
              <a:gd name="connsiteY66" fmla="*/ 1520377 h 2638080"/>
              <a:gd name="connsiteX67" fmla="*/ 3162649 w 3363985"/>
              <a:gd name="connsiteY67" fmla="*/ 1553933 h 2638080"/>
              <a:gd name="connsiteX68" fmla="*/ 3011648 w 3363985"/>
              <a:gd name="connsiteY68" fmla="*/ 1587489 h 2638080"/>
              <a:gd name="connsiteX69" fmla="*/ 2952925 w 3363985"/>
              <a:gd name="connsiteY69" fmla="*/ 1595878 h 2638080"/>
              <a:gd name="connsiteX70" fmla="*/ 2885813 w 3363985"/>
              <a:gd name="connsiteY70" fmla="*/ 1604267 h 2638080"/>
              <a:gd name="connsiteX71" fmla="*/ 2751589 w 3363985"/>
              <a:gd name="connsiteY71" fmla="*/ 1612656 h 2638080"/>
              <a:gd name="connsiteX72" fmla="*/ 2692866 w 3363985"/>
              <a:gd name="connsiteY72" fmla="*/ 1621045 h 2638080"/>
              <a:gd name="connsiteX73" fmla="*/ 2659310 w 3363985"/>
              <a:gd name="connsiteY73" fmla="*/ 1738491 h 2638080"/>
              <a:gd name="connsiteX74" fmla="*/ 2583809 w 3363985"/>
              <a:gd name="connsiteY74" fmla="*/ 1772046 h 2638080"/>
              <a:gd name="connsiteX75" fmla="*/ 2541864 w 3363985"/>
              <a:gd name="connsiteY75" fmla="*/ 1755268 h 2638080"/>
              <a:gd name="connsiteX76" fmla="*/ 2516697 w 3363985"/>
              <a:gd name="connsiteY76" fmla="*/ 1746879 h 2638080"/>
              <a:gd name="connsiteX77" fmla="*/ 2491530 w 3363985"/>
              <a:gd name="connsiteY77" fmla="*/ 1721713 h 2638080"/>
              <a:gd name="connsiteX78" fmla="*/ 2432807 w 3363985"/>
              <a:gd name="connsiteY78" fmla="*/ 1679768 h 2638080"/>
              <a:gd name="connsiteX79" fmla="*/ 2407640 w 3363985"/>
              <a:gd name="connsiteY79" fmla="*/ 1621045 h 2638080"/>
              <a:gd name="connsiteX80" fmla="*/ 2390862 w 3363985"/>
              <a:gd name="connsiteY80" fmla="*/ 1587489 h 2638080"/>
              <a:gd name="connsiteX81" fmla="*/ 2365695 w 3363985"/>
              <a:gd name="connsiteY81" fmla="*/ 1562322 h 2638080"/>
              <a:gd name="connsiteX82" fmla="*/ 2298583 w 3363985"/>
              <a:gd name="connsiteY82" fmla="*/ 1486821 h 2638080"/>
              <a:gd name="connsiteX83" fmla="*/ 2239860 w 3363985"/>
              <a:gd name="connsiteY83" fmla="*/ 1461654 h 2638080"/>
              <a:gd name="connsiteX84" fmla="*/ 2030136 w 3363985"/>
              <a:gd name="connsiteY84" fmla="*/ 1470043 h 2638080"/>
              <a:gd name="connsiteX85" fmla="*/ 1979802 w 3363985"/>
              <a:gd name="connsiteY85" fmla="*/ 1495210 h 2638080"/>
              <a:gd name="connsiteX86" fmla="*/ 1954635 w 3363985"/>
              <a:gd name="connsiteY86" fmla="*/ 1503599 h 2638080"/>
              <a:gd name="connsiteX87" fmla="*/ 1921079 w 3363985"/>
              <a:gd name="connsiteY87" fmla="*/ 1562322 h 2638080"/>
              <a:gd name="connsiteX88" fmla="*/ 1912690 w 3363985"/>
              <a:gd name="connsiteY88" fmla="*/ 1604267 h 2638080"/>
              <a:gd name="connsiteX89" fmla="*/ 1895912 w 3363985"/>
              <a:gd name="connsiteY89" fmla="*/ 1662990 h 2638080"/>
              <a:gd name="connsiteX90" fmla="*/ 1887523 w 3363985"/>
              <a:gd name="connsiteY90" fmla="*/ 1855936 h 2638080"/>
              <a:gd name="connsiteX91" fmla="*/ 1904301 w 3363985"/>
              <a:gd name="connsiteY91" fmla="*/ 2032105 h 2638080"/>
              <a:gd name="connsiteX92" fmla="*/ 1921079 w 3363985"/>
              <a:gd name="connsiteY92" fmla="*/ 2074050 h 2638080"/>
              <a:gd name="connsiteX93" fmla="*/ 1996580 w 3363985"/>
              <a:gd name="connsiteY93" fmla="*/ 2149551 h 2638080"/>
              <a:gd name="connsiteX94" fmla="*/ 2063692 w 3363985"/>
              <a:gd name="connsiteY94" fmla="*/ 2216663 h 2638080"/>
              <a:gd name="connsiteX95" fmla="*/ 2147582 w 3363985"/>
              <a:gd name="connsiteY95" fmla="*/ 2241830 h 2638080"/>
              <a:gd name="connsiteX96" fmla="*/ 2256638 w 3363985"/>
              <a:gd name="connsiteY96" fmla="*/ 2275386 h 2638080"/>
              <a:gd name="connsiteX97" fmla="*/ 2424418 w 3363985"/>
              <a:gd name="connsiteY97" fmla="*/ 2266997 h 2638080"/>
              <a:gd name="connsiteX98" fmla="*/ 2499919 w 3363985"/>
              <a:gd name="connsiteY98" fmla="*/ 2258608 h 2638080"/>
              <a:gd name="connsiteX99" fmla="*/ 2617365 w 3363985"/>
              <a:gd name="connsiteY99" fmla="*/ 2266997 h 2638080"/>
              <a:gd name="connsiteX100" fmla="*/ 2801923 w 3363985"/>
              <a:gd name="connsiteY100" fmla="*/ 2258608 h 2638080"/>
              <a:gd name="connsiteX101" fmla="*/ 2818701 w 3363985"/>
              <a:gd name="connsiteY101" fmla="*/ 2208274 h 2638080"/>
              <a:gd name="connsiteX102" fmla="*/ 2835479 w 3363985"/>
              <a:gd name="connsiteY102" fmla="*/ 2183107 h 2638080"/>
              <a:gd name="connsiteX103" fmla="*/ 2860646 w 3363985"/>
              <a:gd name="connsiteY103" fmla="*/ 2115995 h 2638080"/>
              <a:gd name="connsiteX104" fmla="*/ 2885813 w 3363985"/>
              <a:gd name="connsiteY104" fmla="*/ 2090828 h 2638080"/>
              <a:gd name="connsiteX105" fmla="*/ 2902591 w 3363985"/>
              <a:gd name="connsiteY105" fmla="*/ 2057272 h 2638080"/>
              <a:gd name="connsiteX106" fmla="*/ 2927758 w 3363985"/>
              <a:gd name="connsiteY106" fmla="*/ 2015327 h 2638080"/>
              <a:gd name="connsiteX107" fmla="*/ 2986481 w 3363985"/>
              <a:gd name="connsiteY107" fmla="*/ 1931437 h 2638080"/>
              <a:gd name="connsiteX108" fmla="*/ 3003259 w 3363985"/>
              <a:gd name="connsiteY108" fmla="*/ 1906270 h 2638080"/>
              <a:gd name="connsiteX109" fmla="*/ 3036815 w 3363985"/>
              <a:gd name="connsiteY109" fmla="*/ 1939826 h 2638080"/>
              <a:gd name="connsiteX110" fmla="*/ 3061982 w 3363985"/>
              <a:gd name="connsiteY110" fmla="*/ 1956604 h 2638080"/>
              <a:gd name="connsiteX111" fmla="*/ 3154260 w 3363985"/>
              <a:gd name="connsiteY111" fmla="*/ 2065661 h 2638080"/>
              <a:gd name="connsiteX112" fmla="*/ 3196205 w 3363985"/>
              <a:gd name="connsiteY112" fmla="*/ 2157940 h 2638080"/>
              <a:gd name="connsiteX113" fmla="*/ 3187816 w 3363985"/>
              <a:gd name="connsiteY113" fmla="*/ 2384443 h 2638080"/>
              <a:gd name="connsiteX114" fmla="*/ 3162649 w 3363985"/>
              <a:gd name="connsiteY114" fmla="*/ 2401221 h 2638080"/>
              <a:gd name="connsiteX115" fmla="*/ 3137482 w 3363985"/>
              <a:gd name="connsiteY115" fmla="*/ 2443166 h 2638080"/>
              <a:gd name="connsiteX116" fmla="*/ 3120704 w 3363985"/>
              <a:gd name="connsiteY116" fmla="*/ 2468333 h 2638080"/>
              <a:gd name="connsiteX117" fmla="*/ 3095537 w 3363985"/>
              <a:gd name="connsiteY117" fmla="*/ 2535445 h 2638080"/>
              <a:gd name="connsiteX118" fmla="*/ 3078759 w 3363985"/>
              <a:gd name="connsiteY118" fmla="*/ 2560612 h 2638080"/>
              <a:gd name="connsiteX119" fmla="*/ 3070370 w 3363985"/>
              <a:gd name="connsiteY119" fmla="*/ 2585779 h 2638080"/>
              <a:gd name="connsiteX120" fmla="*/ 3053593 w 3363985"/>
              <a:gd name="connsiteY120" fmla="*/ 2610946 h 2638080"/>
              <a:gd name="connsiteX121" fmla="*/ 2969703 w 3363985"/>
              <a:gd name="connsiteY121" fmla="*/ 2619335 h 2638080"/>
              <a:gd name="connsiteX122" fmla="*/ 2944536 w 3363985"/>
              <a:gd name="connsiteY122" fmla="*/ 2636113 h 2638080"/>
              <a:gd name="connsiteX123" fmla="*/ 2885813 w 3363985"/>
              <a:gd name="connsiteY123" fmla="*/ 2627724 h 2638080"/>
              <a:gd name="connsiteX124" fmla="*/ 2801923 w 3363985"/>
              <a:gd name="connsiteY124" fmla="*/ 2610946 h 2638080"/>
              <a:gd name="connsiteX125" fmla="*/ 2659310 w 3363985"/>
              <a:gd name="connsiteY125" fmla="*/ 2585779 h 2638080"/>
              <a:gd name="connsiteX126" fmla="*/ 2558642 w 3363985"/>
              <a:gd name="connsiteY126" fmla="*/ 2560612 h 2638080"/>
              <a:gd name="connsiteX127" fmla="*/ 2533475 w 3363985"/>
              <a:gd name="connsiteY127" fmla="*/ 2535445 h 2638080"/>
              <a:gd name="connsiteX128" fmla="*/ 2499919 w 3363985"/>
              <a:gd name="connsiteY128" fmla="*/ 2493500 h 2638080"/>
              <a:gd name="connsiteX129" fmla="*/ 2457974 w 3363985"/>
              <a:gd name="connsiteY129" fmla="*/ 2451555 h 2638080"/>
              <a:gd name="connsiteX130" fmla="*/ 2416029 w 3363985"/>
              <a:gd name="connsiteY130" fmla="*/ 2409610 h 2638080"/>
              <a:gd name="connsiteX131" fmla="*/ 2390862 w 3363985"/>
              <a:gd name="connsiteY131" fmla="*/ 2359276 h 2638080"/>
              <a:gd name="connsiteX132" fmla="*/ 2365695 w 3363985"/>
              <a:gd name="connsiteY132" fmla="*/ 2325720 h 2638080"/>
              <a:gd name="connsiteX133" fmla="*/ 2357306 w 3363985"/>
              <a:gd name="connsiteY133" fmla="*/ 2300553 h 2638080"/>
              <a:gd name="connsiteX134" fmla="*/ 2340528 w 3363985"/>
              <a:gd name="connsiteY134" fmla="*/ 2275386 h 2638080"/>
              <a:gd name="connsiteX135" fmla="*/ 2332139 w 3363985"/>
              <a:gd name="connsiteY135" fmla="*/ 2216663 h 2638080"/>
              <a:gd name="connsiteX136" fmla="*/ 2315361 w 3363985"/>
              <a:gd name="connsiteY136" fmla="*/ 2132773 h 2638080"/>
              <a:gd name="connsiteX137" fmla="*/ 2298583 w 3363985"/>
              <a:gd name="connsiteY137" fmla="*/ 2082439 h 2638080"/>
              <a:gd name="connsiteX138" fmla="*/ 2265027 w 3363985"/>
              <a:gd name="connsiteY138" fmla="*/ 2015327 h 2638080"/>
              <a:gd name="connsiteX139" fmla="*/ 2231471 w 3363985"/>
              <a:gd name="connsiteY139" fmla="*/ 1956604 h 2638080"/>
              <a:gd name="connsiteX140" fmla="*/ 2206304 w 3363985"/>
              <a:gd name="connsiteY140" fmla="*/ 1939826 h 2638080"/>
              <a:gd name="connsiteX141" fmla="*/ 2147582 w 3363985"/>
              <a:gd name="connsiteY141" fmla="*/ 1864325 h 2638080"/>
              <a:gd name="connsiteX142" fmla="*/ 2122415 w 3363985"/>
              <a:gd name="connsiteY142" fmla="*/ 1830769 h 2638080"/>
              <a:gd name="connsiteX143" fmla="*/ 2097248 w 3363985"/>
              <a:gd name="connsiteY143" fmla="*/ 1813991 h 2638080"/>
              <a:gd name="connsiteX144" fmla="*/ 2063692 w 3363985"/>
              <a:gd name="connsiteY144" fmla="*/ 1788824 h 2638080"/>
              <a:gd name="connsiteX145" fmla="*/ 2004969 w 3363985"/>
              <a:gd name="connsiteY145" fmla="*/ 1730102 h 2638080"/>
              <a:gd name="connsiteX146" fmla="*/ 1971413 w 3363985"/>
              <a:gd name="connsiteY146" fmla="*/ 1696546 h 2638080"/>
              <a:gd name="connsiteX147" fmla="*/ 1929468 w 3363985"/>
              <a:gd name="connsiteY147" fmla="*/ 1671379 h 2638080"/>
              <a:gd name="connsiteX148" fmla="*/ 1895912 w 3363985"/>
              <a:gd name="connsiteY148" fmla="*/ 1646212 h 2638080"/>
              <a:gd name="connsiteX149" fmla="*/ 1845578 w 3363985"/>
              <a:gd name="connsiteY149" fmla="*/ 1612656 h 2638080"/>
              <a:gd name="connsiteX150" fmla="*/ 1820411 w 3363985"/>
              <a:gd name="connsiteY150" fmla="*/ 1595878 h 2638080"/>
              <a:gd name="connsiteX151" fmla="*/ 1795244 w 3363985"/>
              <a:gd name="connsiteY151" fmla="*/ 1579100 h 2638080"/>
              <a:gd name="connsiteX152" fmla="*/ 1744910 w 3363985"/>
              <a:gd name="connsiteY152" fmla="*/ 1537155 h 2638080"/>
              <a:gd name="connsiteX153" fmla="*/ 1711354 w 3363985"/>
              <a:gd name="connsiteY153" fmla="*/ 1528766 h 2638080"/>
              <a:gd name="connsiteX154" fmla="*/ 1669409 w 3363985"/>
              <a:gd name="connsiteY154" fmla="*/ 1511988 h 2638080"/>
              <a:gd name="connsiteX155" fmla="*/ 1484851 w 3363985"/>
              <a:gd name="connsiteY155" fmla="*/ 1503599 h 2638080"/>
              <a:gd name="connsiteX156" fmla="*/ 1417739 w 3363985"/>
              <a:gd name="connsiteY156" fmla="*/ 1478432 h 2638080"/>
              <a:gd name="connsiteX157" fmla="*/ 1384183 w 3363985"/>
              <a:gd name="connsiteY157" fmla="*/ 1470043 h 2638080"/>
              <a:gd name="connsiteX158" fmla="*/ 1350627 w 3363985"/>
              <a:gd name="connsiteY158" fmla="*/ 1444876 h 2638080"/>
              <a:gd name="connsiteX159" fmla="*/ 1300293 w 3363985"/>
              <a:gd name="connsiteY159" fmla="*/ 1436487 h 2638080"/>
              <a:gd name="connsiteX160" fmla="*/ 1233182 w 3363985"/>
              <a:gd name="connsiteY160" fmla="*/ 1419709 h 2638080"/>
              <a:gd name="connsiteX161" fmla="*/ 1107347 w 3363985"/>
              <a:gd name="connsiteY161" fmla="*/ 1386153 h 2638080"/>
              <a:gd name="connsiteX162" fmla="*/ 998290 w 3363985"/>
              <a:gd name="connsiteY162" fmla="*/ 1344208 h 2638080"/>
              <a:gd name="connsiteX163" fmla="*/ 931178 w 3363985"/>
              <a:gd name="connsiteY163" fmla="*/ 1310652 h 2638080"/>
              <a:gd name="connsiteX164" fmla="*/ 880844 w 3363985"/>
              <a:gd name="connsiteY164" fmla="*/ 1293874 h 2638080"/>
              <a:gd name="connsiteX165" fmla="*/ 822121 w 3363985"/>
              <a:gd name="connsiteY165" fmla="*/ 1268707 h 2638080"/>
              <a:gd name="connsiteX166" fmla="*/ 771787 w 3363985"/>
              <a:gd name="connsiteY166" fmla="*/ 1209984 h 2638080"/>
              <a:gd name="connsiteX167" fmla="*/ 746620 w 3363985"/>
              <a:gd name="connsiteY167" fmla="*/ 1176428 h 2638080"/>
              <a:gd name="connsiteX168" fmla="*/ 738231 w 3363985"/>
              <a:gd name="connsiteY168" fmla="*/ 1151261 h 2638080"/>
              <a:gd name="connsiteX169" fmla="*/ 729842 w 3363985"/>
              <a:gd name="connsiteY169" fmla="*/ 1117705 h 2638080"/>
              <a:gd name="connsiteX170" fmla="*/ 713064 w 3363985"/>
              <a:gd name="connsiteY170" fmla="*/ 1092538 h 2638080"/>
              <a:gd name="connsiteX171" fmla="*/ 704675 w 3363985"/>
              <a:gd name="connsiteY171" fmla="*/ 1067371 h 2638080"/>
              <a:gd name="connsiteX172" fmla="*/ 696286 w 3363985"/>
              <a:gd name="connsiteY172" fmla="*/ 991870 h 2638080"/>
              <a:gd name="connsiteX173" fmla="*/ 687897 w 3363985"/>
              <a:gd name="connsiteY173" fmla="*/ 849257 h 2638080"/>
              <a:gd name="connsiteX174" fmla="*/ 662730 w 3363985"/>
              <a:gd name="connsiteY174" fmla="*/ 815702 h 2638080"/>
              <a:gd name="connsiteX175" fmla="*/ 645952 w 3363985"/>
              <a:gd name="connsiteY175" fmla="*/ 790535 h 2638080"/>
              <a:gd name="connsiteX176" fmla="*/ 578840 w 3363985"/>
              <a:gd name="connsiteY176" fmla="*/ 748590 h 2638080"/>
              <a:gd name="connsiteX177" fmla="*/ 545284 w 3363985"/>
              <a:gd name="connsiteY177" fmla="*/ 723423 h 2638080"/>
              <a:gd name="connsiteX178" fmla="*/ 520117 w 3363985"/>
              <a:gd name="connsiteY178" fmla="*/ 706645 h 2638080"/>
              <a:gd name="connsiteX179" fmla="*/ 411060 w 3363985"/>
              <a:gd name="connsiteY179" fmla="*/ 698256 h 2638080"/>
              <a:gd name="connsiteX180" fmla="*/ 293615 w 3363985"/>
              <a:gd name="connsiteY180" fmla="*/ 706645 h 2638080"/>
              <a:gd name="connsiteX181" fmla="*/ 260059 w 3363985"/>
              <a:gd name="connsiteY181" fmla="*/ 723423 h 2638080"/>
              <a:gd name="connsiteX182" fmla="*/ 251670 w 3363985"/>
              <a:gd name="connsiteY182" fmla="*/ 765368 h 2638080"/>
              <a:gd name="connsiteX183" fmla="*/ 234892 w 3363985"/>
              <a:gd name="connsiteY183" fmla="*/ 815702 h 2638080"/>
              <a:gd name="connsiteX184" fmla="*/ 218114 w 3363985"/>
              <a:gd name="connsiteY184" fmla="*/ 1017037 h 2638080"/>
              <a:gd name="connsiteX185" fmla="*/ 209725 w 3363985"/>
              <a:gd name="connsiteY185" fmla="*/ 1058982 h 2638080"/>
              <a:gd name="connsiteX186" fmla="*/ 176169 w 3363985"/>
              <a:gd name="connsiteY186" fmla="*/ 1084149 h 2638080"/>
              <a:gd name="connsiteX187" fmla="*/ 159391 w 3363985"/>
              <a:gd name="connsiteY187" fmla="*/ 1109316 h 2638080"/>
              <a:gd name="connsiteX188" fmla="*/ 125835 w 3363985"/>
              <a:gd name="connsiteY188" fmla="*/ 1126094 h 2638080"/>
              <a:gd name="connsiteX189" fmla="*/ 100668 w 3363985"/>
              <a:gd name="connsiteY189" fmla="*/ 1142872 h 2638080"/>
              <a:gd name="connsiteX190" fmla="*/ 50334 w 3363985"/>
              <a:gd name="connsiteY190" fmla="*/ 1117705 h 2638080"/>
              <a:gd name="connsiteX191" fmla="*/ 0 w 3363985"/>
              <a:gd name="connsiteY191" fmla="*/ 1067371 h 2638080"/>
              <a:gd name="connsiteX192" fmla="*/ 8389 w 3363985"/>
              <a:gd name="connsiteY192" fmla="*/ 891202 h 2638080"/>
              <a:gd name="connsiteX193" fmla="*/ 0 w 3363985"/>
              <a:gd name="connsiteY193" fmla="*/ 840868 h 26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3363985" h="2638080">
                <a:moveTo>
                  <a:pt x="176169" y="228472"/>
                </a:moveTo>
                <a:cubicBezTo>
                  <a:pt x="241562" y="237814"/>
                  <a:pt x="240170" y="236083"/>
                  <a:pt x="310393" y="253639"/>
                </a:cubicBezTo>
                <a:cubicBezTo>
                  <a:pt x="330142" y="258576"/>
                  <a:pt x="349210" y="266152"/>
                  <a:pt x="369115" y="270417"/>
                </a:cubicBezTo>
                <a:cubicBezTo>
                  <a:pt x="388449" y="274560"/>
                  <a:pt x="408489" y="274733"/>
                  <a:pt x="427838" y="278806"/>
                </a:cubicBezTo>
                <a:cubicBezTo>
                  <a:pt x="461685" y="285932"/>
                  <a:pt x="494475" y="297786"/>
                  <a:pt x="528506" y="303973"/>
                </a:cubicBezTo>
                <a:cubicBezTo>
                  <a:pt x="648447" y="325780"/>
                  <a:pt x="675666" y="324271"/>
                  <a:pt x="771787" y="337529"/>
                </a:cubicBezTo>
                <a:lnTo>
                  <a:pt x="947956" y="362696"/>
                </a:lnTo>
                <a:cubicBezTo>
                  <a:pt x="998290" y="354307"/>
                  <a:pt x="1049728" y="350955"/>
                  <a:pt x="1098958" y="337529"/>
                </a:cubicBezTo>
                <a:cubicBezTo>
                  <a:pt x="1156016" y="321968"/>
                  <a:pt x="1117703" y="316195"/>
                  <a:pt x="1140903" y="287195"/>
                </a:cubicBezTo>
                <a:cubicBezTo>
                  <a:pt x="1147201" y="279322"/>
                  <a:pt x="1157681" y="276010"/>
                  <a:pt x="1166070" y="270417"/>
                </a:cubicBezTo>
                <a:cubicBezTo>
                  <a:pt x="1171663" y="262028"/>
                  <a:pt x="1178339" y="254268"/>
                  <a:pt x="1182848" y="245250"/>
                </a:cubicBezTo>
                <a:cubicBezTo>
                  <a:pt x="1186803" y="237341"/>
                  <a:pt x="1187754" y="228211"/>
                  <a:pt x="1191237" y="220083"/>
                </a:cubicBezTo>
                <a:cubicBezTo>
                  <a:pt x="1196163" y="208589"/>
                  <a:pt x="1202422" y="197712"/>
                  <a:pt x="1208015" y="186527"/>
                </a:cubicBezTo>
                <a:cubicBezTo>
                  <a:pt x="1220672" y="110587"/>
                  <a:pt x="1207171" y="161163"/>
                  <a:pt x="1233182" y="102637"/>
                </a:cubicBezTo>
                <a:cubicBezTo>
                  <a:pt x="1248337" y="68537"/>
                  <a:pt x="1249629" y="33469"/>
                  <a:pt x="1300293" y="27136"/>
                </a:cubicBezTo>
                <a:lnTo>
                  <a:pt x="1367405" y="18747"/>
                </a:lnTo>
                <a:cubicBezTo>
                  <a:pt x="1390287" y="11120"/>
                  <a:pt x="1419283" y="0"/>
                  <a:pt x="1442906" y="1969"/>
                </a:cubicBezTo>
                <a:cubicBezTo>
                  <a:pt x="1460530" y="3438"/>
                  <a:pt x="1476462" y="13154"/>
                  <a:pt x="1493240" y="18747"/>
                </a:cubicBezTo>
                <a:cubicBezTo>
                  <a:pt x="1498833" y="32729"/>
                  <a:pt x="1501265" y="48438"/>
                  <a:pt x="1510018" y="60692"/>
                </a:cubicBezTo>
                <a:cubicBezTo>
                  <a:pt x="1515878" y="68896"/>
                  <a:pt x="1528887" y="69597"/>
                  <a:pt x="1535185" y="77470"/>
                </a:cubicBezTo>
                <a:cubicBezTo>
                  <a:pt x="1540709" y="84375"/>
                  <a:pt x="1540091" y="94509"/>
                  <a:pt x="1543574" y="102637"/>
                </a:cubicBezTo>
                <a:cubicBezTo>
                  <a:pt x="1548500" y="114131"/>
                  <a:pt x="1554759" y="125008"/>
                  <a:pt x="1560352" y="136193"/>
                </a:cubicBezTo>
                <a:cubicBezTo>
                  <a:pt x="1562244" y="147548"/>
                  <a:pt x="1570304" y="204156"/>
                  <a:pt x="1577130" y="220083"/>
                </a:cubicBezTo>
                <a:cubicBezTo>
                  <a:pt x="1581102" y="229350"/>
                  <a:pt x="1588315" y="236861"/>
                  <a:pt x="1593908" y="245250"/>
                </a:cubicBezTo>
                <a:cubicBezTo>
                  <a:pt x="1596704" y="262028"/>
                  <a:pt x="1595389" y="280041"/>
                  <a:pt x="1602297" y="295584"/>
                </a:cubicBezTo>
                <a:cubicBezTo>
                  <a:pt x="1607115" y="306425"/>
                  <a:pt x="1619869" y="311637"/>
                  <a:pt x="1627464" y="320751"/>
                </a:cubicBezTo>
                <a:cubicBezTo>
                  <a:pt x="1633919" y="328496"/>
                  <a:pt x="1636654" y="339279"/>
                  <a:pt x="1644242" y="345918"/>
                </a:cubicBezTo>
                <a:cubicBezTo>
                  <a:pt x="1659417" y="359197"/>
                  <a:pt x="1678056" y="367910"/>
                  <a:pt x="1694576" y="379474"/>
                </a:cubicBezTo>
                <a:cubicBezTo>
                  <a:pt x="1699099" y="382640"/>
                  <a:pt x="1743251" y="417113"/>
                  <a:pt x="1753299" y="421419"/>
                </a:cubicBezTo>
                <a:cubicBezTo>
                  <a:pt x="1763896" y="425961"/>
                  <a:pt x="1775670" y="427012"/>
                  <a:pt x="1786855" y="429808"/>
                </a:cubicBezTo>
                <a:cubicBezTo>
                  <a:pt x="1958314" y="416619"/>
                  <a:pt x="1846266" y="426266"/>
                  <a:pt x="2055303" y="404641"/>
                </a:cubicBezTo>
                <a:cubicBezTo>
                  <a:pt x="2142301" y="395641"/>
                  <a:pt x="2142693" y="398498"/>
                  <a:pt x="2231471" y="379474"/>
                </a:cubicBezTo>
                <a:cubicBezTo>
                  <a:pt x="2253072" y="374845"/>
                  <a:pt x="2270549" y="364129"/>
                  <a:pt x="2290194" y="354307"/>
                </a:cubicBezTo>
                <a:cubicBezTo>
                  <a:pt x="2295787" y="345918"/>
                  <a:pt x="2303432" y="338580"/>
                  <a:pt x="2306972" y="329140"/>
                </a:cubicBezTo>
                <a:cubicBezTo>
                  <a:pt x="2338071" y="246210"/>
                  <a:pt x="2292792" y="321049"/>
                  <a:pt x="2332139" y="262028"/>
                </a:cubicBezTo>
                <a:cubicBezTo>
                  <a:pt x="2333349" y="255978"/>
                  <a:pt x="2341547" y="205971"/>
                  <a:pt x="2348917" y="194916"/>
                </a:cubicBezTo>
                <a:cubicBezTo>
                  <a:pt x="2355498" y="185045"/>
                  <a:pt x="2366489" y="178863"/>
                  <a:pt x="2374084" y="169749"/>
                </a:cubicBezTo>
                <a:cubicBezTo>
                  <a:pt x="2380539" y="162004"/>
                  <a:pt x="2385269" y="152971"/>
                  <a:pt x="2390862" y="144582"/>
                </a:cubicBezTo>
                <a:cubicBezTo>
                  <a:pt x="2395359" y="126592"/>
                  <a:pt x="2398397" y="98453"/>
                  <a:pt x="2416029" y="85859"/>
                </a:cubicBezTo>
                <a:cubicBezTo>
                  <a:pt x="2428283" y="77106"/>
                  <a:pt x="2443874" y="74368"/>
                  <a:pt x="2457974" y="69081"/>
                </a:cubicBezTo>
                <a:cubicBezTo>
                  <a:pt x="2466254" y="65976"/>
                  <a:pt x="2474861" y="63797"/>
                  <a:pt x="2483141" y="60692"/>
                </a:cubicBezTo>
                <a:cubicBezTo>
                  <a:pt x="2497241" y="55405"/>
                  <a:pt x="2511104" y="49507"/>
                  <a:pt x="2525086" y="43914"/>
                </a:cubicBezTo>
                <a:lnTo>
                  <a:pt x="2885813" y="60692"/>
                </a:lnTo>
                <a:cubicBezTo>
                  <a:pt x="2964274" y="67370"/>
                  <a:pt x="3043488" y="70416"/>
                  <a:pt x="3120704" y="85859"/>
                </a:cubicBezTo>
                <a:cubicBezTo>
                  <a:pt x="3134686" y="88655"/>
                  <a:pt x="3148992" y="90151"/>
                  <a:pt x="3162649" y="94248"/>
                </a:cubicBezTo>
                <a:cubicBezTo>
                  <a:pt x="3177073" y="98575"/>
                  <a:pt x="3190612" y="105433"/>
                  <a:pt x="3204594" y="111026"/>
                </a:cubicBezTo>
                <a:cubicBezTo>
                  <a:pt x="3210187" y="119415"/>
                  <a:pt x="3216863" y="127175"/>
                  <a:pt x="3221372" y="136193"/>
                </a:cubicBezTo>
                <a:cubicBezTo>
                  <a:pt x="3225327" y="144102"/>
                  <a:pt x="3226278" y="153232"/>
                  <a:pt x="3229761" y="161360"/>
                </a:cubicBezTo>
                <a:cubicBezTo>
                  <a:pt x="3234687" y="172854"/>
                  <a:pt x="3240946" y="183731"/>
                  <a:pt x="3246539" y="194916"/>
                </a:cubicBezTo>
                <a:cubicBezTo>
                  <a:pt x="3243743" y="208898"/>
                  <a:pt x="3243269" y="223553"/>
                  <a:pt x="3238150" y="236861"/>
                </a:cubicBezTo>
                <a:cubicBezTo>
                  <a:pt x="3191542" y="358041"/>
                  <a:pt x="3217686" y="256307"/>
                  <a:pt x="3187816" y="345918"/>
                </a:cubicBezTo>
                <a:cubicBezTo>
                  <a:pt x="3164152" y="416910"/>
                  <a:pt x="3173702" y="405903"/>
                  <a:pt x="3154260" y="488531"/>
                </a:cubicBezTo>
                <a:cubicBezTo>
                  <a:pt x="3149597" y="508347"/>
                  <a:pt x="3143075" y="527680"/>
                  <a:pt x="3137482" y="547254"/>
                </a:cubicBezTo>
                <a:cubicBezTo>
                  <a:pt x="3133264" y="585212"/>
                  <a:pt x="3120704" y="691947"/>
                  <a:pt x="3120704" y="723423"/>
                </a:cubicBezTo>
                <a:cubicBezTo>
                  <a:pt x="3120704" y="768251"/>
                  <a:pt x="3124400" y="813064"/>
                  <a:pt x="3129093" y="857646"/>
                </a:cubicBezTo>
                <a:cubicBezTo>
                  <a:pt x="3130019" y="866440"/>
                  <a:pt x="3133095" y="875135"/>
                  <a:pt x="3137482" y="882813"/>
                </a:cubicBezTo>
                <a:cubicBezTo>
                  <a:pt x="3144419" y="894952"/>
                  <a:pt x="3155859" y="904147"/>
                  <a:pt x="3162649" y="916369"/>
                </a:cubicBezTo>
                <a:cubicBezTo>
                  <a:pt x="3169962" y="929533"/>
                  <a:pt x="3169891" y="946659"/>
                  <a:pt x="3179427" y="958314"/>
                </a:cubicBezTo>
                <a:cubicBezTo>
                  <a:pt x="3195752" y="978267"/>
                  <a:pt x="3218576" y="991870"/>
                  <a:pt x="3238150" y="1008648"/>
                </a:cubicBezTo>
                <a:cubicBezTo>
                  <a:pt x="3284847" y="1094259"/>
                  <a:pt x="3290994" y="1096854"/>
                  <a:pt x="3322040" y="1184817"/>
                </a:cubicBezTo>
                <a:cubicBezTo>
                  <a:pt x="3328815" y="1204014"/>
                  <a:pt x="3333462" y="1223900"/>
                  <a:pt x="3338818" y="1243540"/>
                </a:cubicBezTo>
                <a:cubicBezTo>
                  <a:pt x="3341852" y="1254663"/>
                  <a:pt x="3342665" y="1266499"/>
                  <a:pt x="3347207" y="1277096"/>
                </a:cubicBezTo>
                <a:cubicBezTo>
                  <a:pt x="3351179" y="1286363"/>
                  <a:pt x="3358392" y="1293874"/>
                  <a:pt x="3363985" y="1302263"/>
                </a:cubicBezTo>
                <a:cubicBezTo>
                  <a:pt x="3361189" y="1324634"/>
                  <a:pt x="3359024" y="1347092"/>
                  <a:pt x="3355596" y="1369375"/>
                </a:cubicBezTo>
                <a:cubicBezTo>
                  <a:pt x="3351231" y="1397749"/>
                  <a:pt x="3350873" y="1416043"/>
                  <a:pt x="3330429" y="1436487"/>
                </a:cubicBezTo>
                <a:cubicBezTo>
                  <a:pt x="3320542" y="1446374"/>
                  <a:pt x="3308058" y="1453265"/>
                  <a:pt x="3296873" y="1461654"/>
                </a:cubicBezTo>
                <a:cubicBezTo>
                  <a:pt x="3288484" y="1481228"/>
                  <a:pt x="3286765" y="1505318"/>
                  <a:pt x="3271706" y="1520377"/>
                </a:cubicBezTo>
                <a:cubicBezTo>
                  <a:pt x="3267083" y="1525000"/>
                  <a:pt x="3163529" y="1553698"/>
                  <a:pt x="3162649" y="1553933"/>
                </a:cubicBezTo>
                <a:cubicBezTo>
                  <a:pt x="3107852" y="1568546"/>
                  <a:pt x="3068705" y="1577420"/>
                  <a:pt x="3011648" y="1587489"/>
                </a:cubicBezTo>
                <a:cubicBezTo>
                  <a:pt x="2992176" y="1590925"/>
                  <a:pt x="2972525" y="1593265"/>
                  <a:pt x="2952925" y="1595878"/>
                </a:cubicBezTo>
                <a:cubicBezTo>
                  <a:pt x="2930578" y="1598858"/>
                  <a:pt x="2908280" y="1602395"/>
                  <a:pt x="2885813" y="1604267"/>
                </a:cubicBezTo>
                <a:cubicBezTo>
                  <a:pt x="2841139" y="1607990"/>
                  <a:pt x="2796330" y="1609860"/>
                  <a:pt x="2751589" y="1612656"/>
                </a:cubicBezTo>
                <a:cubicBezTo>
                  <a:pt x="2732015" y="1615452"/>
                  <a:pt x="2711225" y="1613701"/>
                  <a:pt x="2692866" y="1621045"/>
                </a:cubicBezTo>
                <a:cubicBezTo>
                  <a:pt x="2643040" y="1640975"/>
                  <a:pt x="2676111" y="1704889"/>
                  <a:pt x="2659310" y="1738491"/>
                </a:cubicBezTo>
                <a:cubicBezTo>
                  <a:pt x="2653486" y="1750138"/>
                  <a:pt x="2602061" y="1765962"/>
                  <a:pt x="2583809" y="1772046"/>
                </a:cubicBezTo>
                <a:cubicBezTo>
                  <a:pt x="2569827" y="1766453"/>
                  <a:pt x="2555964" y="1760555"/>
                  <a:pt x="2541864" y="1755268"/>
                </a:cubicBezTo>
                <a:cubicBezTo>
                  <a:pt x="2533584" y="1752163"/>
                  <a:pt x="2524055" y="1751784"/>
                  <a:pt x="2516697" y="1746879"/>
                </a:cubicBezTo>
                <a:cubicBezTo>
                  <a:pt x="2506826" y="1740298"/>
                  <a:pt x="2500538" y="1729434"/>
                  <a:pt x="2491530" y="1721713"/>
                </a:cubicBezTo>
                <a:cubicBezTo>
                  <a:pt x="2473319" y="1706104"/>
                  <a:pt x="2452726" y="1693047"/>
                  <a:pt x="2432807" y="1679768"/>
                </a:cubicBezTo>
                <a:cubicBezTo>
                  <a:pt x="2419028" y="1624653"/>
                  <a:pt x="2433388" y="1666105"/>
                  <a:pt x="2407640" y="1621045"/>
                </a:cubicBezTo>
                <a:cubicBezTo>
                  <a:pt x="2401435" y="1610187"/>
                  <a:pt x="2398131" y="1597665"/>
                  <a:pt x="2390862" y="1587489"/>
                </a:cubicBezTo>
                <a:cubicBezTo>
                  <a:pt x="2383966" y="1577835"/>
                  <a:pt x="2373507" y="1571250"/>
                  <a:pt x="2365695" y="1562322"/>
                </a:cubicBezTo>
                <a:cubicBezTo>
                  <a:pt x="2343701" y="1537186"/>
                  <a:pt x="2325855" y="1507275"/>
                  <a:pt x="2298583" y="1486821"/>
                </a:cubicBezTo>
                <a:cubicBezTo>
                  <a:pt x="2281997" y="1474381"/>
                  <a:pt x="2259299" y="1468134"/>
                  <a:pt x="2239860" y="1461654"/>
                </a:cubicBezTo>
                <a:cubicBezTo>
                  <a:pt x="2169952" y="1464450"/>
                  <a:pt x="2099922" y="1465058"/>
                  <a:pt x="2030136" y="1470043"/>
                </a:cubicBezTo>
                <a:cubicBezTo>
                  <a:pt x="2005536" y="1471800"/>
                  <a:pt x="2000775" y="1484724"/>
                  <a:pt x="1979802" y="1495210"/>
                </a:cubicBezTo>
                <a:cubicBezTo>
                  <a:pt x="1971893" y="1499165"/>
                  <a:pt x="1963024" y="1500803"/>
                  <a:pt x="1954635" y="1503599"/>
                </a:cubicBezTo>
                <a:cubicBezTo>
                  <a:pt x="1942362" y="1522009"/>
                  <a:pt x="1928175" y="1541035"/>
                  <a:pt x="1921079" y="1562322"/>
                </a:cubicBezTo>
                <a:cubicBezTo>
                  <a:pt x="1916570" y="1575849"/>
                  <a:pt x="1916148" y="1590434"/>
                  <a:pt x="1912690" y="1604267"/>
                </a:cubicBezTo>
                <a:cubicBezTo>
                  <a:pt x="1907753" y="1624017"/>
                  <a:pt x="1901505" y="1643416"/>
                  <a:pt x="1895912" y="1662990"/>
                </a:cubicBezTo>
                <a:cubicBezTo>
                  <a:pt x="1893116" y="1727305"/>
                  <a:pt x="1887523" y="1791560"/>
                  <a:pt x="1887523" y="1855936"/>
                </a:cubicBezTo>
                <a:cubicBezTo>
                  <a:pt x="1887523" y="1945853"/>
                  <a:pt x="1881528" y="1971377"/>
                  <a:pt x="1904301" y="2032105"/>
                </a:cubicBezTo>
                <a:cubicBezTo>
                  <a:pt x="1909588" y="2046205"/>
                  <a:pt x="1913331" y="2061137"/>
                  <a:pt x="1921079" y="2074050"/>
                </a:cubicBezTo>
                <a:cubicBezTo>
                  <a:pt x="1954635" y="2129977"/>
                  <a:pt x="1951839" y="2104810"/>
                  <a:pt x="1996580" y="2149551"/>
                </a:cubicBezTo>
                <a:cubicBezTo>
                  <a:pt x="2036491" y="2189462"/>
                  <a:pt x="1981746" y="2175690"/>
                  <a:pt x="2063692" y="2216663"/>
                </a:cubicBezTo>
                <a:cubicBezTo>
                  <a:pt x="2089804" y="2229719"/>
                  <a:pt x="2119886" y="2232598"/>
                  <a:pt x="2147582" y="2241830"/>
                </a:cubicBezTo>
                <a:cubicBezTo>
                  <a:pt x="2253190" y="2277033"/>
                  <a:pt x="2176258" y="2259310"/>
                  <a:pt x="2256638" y="2275386"/>
                </a:cubicBezTo>
                <a:lnTo>
                  <a:pt x="2424418" y="2266997"/>
                </a:lnTo>
                <a:cubicBezTo>
                  <a:pt x="2449680" y="2265255"/>
                  <a:pt x="2474597" y="2258608"/>
                  <a:pt x="2499919" y="2258608"/>
                </a:cubicBezTo>
                <a:cubicBezTo>
                  <a:pt x="2539167" y="2258608"/>
                  <a:pt x="2578216" y="2264201"/>
                  <a:pt x="2617365" y="2266997"/>
                </a:cubicBezTo>
                <a:cubicBezTo>
                  <a:pt x="2678884" y="2264201"/>
                  <a:pt x="2742803" y="2275851"/>
                  <a:pt x="2801923" y="2258608"/>
                </a:cubicBezTo>
                <a:cubicBezTo>
                  <a:pt x="2818901" y="2253656"/>
                  <a:pt x="2808891" y="2222989"/>
                  <a:pt x="2818701" y="2208274"/>
                </a:cubicBezTo>
                <a:lnTo>
                  <a:pt x="2835479" y="2183107"/>
                </a:lnTo>
                <a:cubicBezTo>
                  <a:pt x="2842234" y="2156086"/>
                  <a:pt x="2843774" y="2139616"/>
                  <a:pt x="2860646" y="2115995"/>
                </a:cubicBezTo>
                <a:cubicBezTo>
                  <a:pt x="2867542" y="2106341"/>
                  <a:pt x="2878917" y="2100482"/>
                  <a:pt x="2885813" y="2090828"/>
                </a:cubicBezTo>
                <a:cubicBezTo>
                  <a:pt x="2893082" y="2080652"/>
                  <a:pt x="2896518" y="2068204"/>
                  <a:pt x="2902591" y="2057272"/>
                </a:cubicBezTo>
                <a:cubicBezTo>
                  <a:pt x="2910510" y="2043019"/>
                  <a:pt x="2920028" y="2029683"/>
                  <a:pt x="2927758" y="2015327"/>
                </a:cubicBezTo>
                <a:cubicBezTo>
                  <a:pt x="2970391" y="1936152"/>
                  <a:pt x="2938662" y="1963316"/>
                  <a:pt x="2986481" y="1931437"/>
                </a:cubicBezTo>
                <a:cubicBezTo>
                  <a:pt x="2992074" y="1923048"/>
                  <a:pt x="2993898" y="1910014"/>
                  <a:pt x="3003259" y="1906270"/>
                </a:cubicBezTo>
                <a:cubicBezTo>
                  <a:pt x="3033764" y="1894068"/>
                  <a:pt x="3028680" y="1929658"/>
                  <a:pt x="3036815" y="1939826"/>
                </a:cubicBezTo>
                <a:cubicBezTo>
                  <a:pt x="3043113" y="1947699"/>
                  <a:pt x="3053593" y="1951011"/>
                  <a:pt x="3061982" y="1956604"/>
                </a:cubicBezTo>
                <a:cubicBezTo>
                  <a:pt x="3135023" y="2057037"/>
                  <a:pt x="3097447" y="2027786"/>
                  <a:pt x="3154260" y="2065661"/>
                </a:cubicBezTo>
                <a:cubicBezTo>
                  <a:pt x="3191771" y="2140682"/>
                  <a:pt x="3179907" y="2109045"/>
                  <a:pt x="3196205" y="2157940"/>
                </a:cubicBezTo>
                <a:cubicBezTo>
                  <a:pt x="3193409" y="2233441"/>
                  <a:pt x="3198139" y="2309599"/>
                  <a:pt x="3187816" y="2384443"/>
                </a:cubicBezTo>
                <a:cubicBezTo>
                  <a:pt x="3186438" y="2394431"/>
                  <a:pt x="3169210" y="2393566"/>
                  <a:pt x="3162649" y="2401221"/>
                </a:cubicBezTo>
                <a:cubicBezTo>
                  <a:pt x="3152038" y="2413601"/>
                  <a:pt x="3146124" y="2429339"/>
                  <a:pt x="3137482" y="2443166"/>
                </a:cubicBezTo>
                <a:cubicBezTo>
                  <a:pt x="3132138" y="2451716"/>
                  <a:pt x="3124876" y="2459154"/>
                  <a:pt x="3120704" y="2468333"/>
                </a:cubicBezTo>
                <a:cubicBezTo>
                  <a:pt x="3110817" y="2490083"/>
                  <a:pt x="3105424" y="2513695"/>
                  <a:pt x="3095537" y="2535445"/>
                </a:cubicBezTo>
                <a:cubicBezTo>
                  <a:pt x="3091365" y="2544624"/>
                  <a:pt x="3083268" y="2551594"/>
                  <a:pt x="3078759" y="2560612"/>
                </a:cubicBezTo>
                <a:cubicBezTo>
                  <a:pt x="3074804" y="2568521"/>
                  <a:pt x="3074324" y="2577870"/>
                  <a:pt x="3070370" y="2585779"/>
                </a:cubicBezTo>
                <a:cubicBezTo>
                  <a:pt x="3065861" y="2594797"/>
                  <a:pt x="3063158" y="2607758"/>
                  <a:pt x="3053593" y="2610946"/>
                </a:cubicBezTo>
                <a:cubicBezTo>
                  <a:pt x="3026932" y="2619833"/>
                  <a:pt x="2997666" y="2616539"/>
                  <a:pt x="2969703" y="2619335"/>
                </a:cubicBezTo>
                <a:cubicBezTo>
                  <a:pt x="2961314" y="2624928"/>
                  <a:pt x="2954568" y="2635110"/>
                  <a:pt x="2944536" y="2636113"/>
                </a:cubicBezTo>
                <a:cubicBezTo>
                  <a:pt x="2924861" y="2638080"/>
                  <a:pt x="2905356" y="2630731"/>
                  <a:pt x="2885813" y="2627724"/>
                </a:cubicBezTo>
                <a:cubicBezTo>
                  <a:pt x="2725699" y="2603091"/>
                  <a:pt x="2918685" y="2633186"/>
                  <a:pt x="2801923" y="2610946"/>
                </a:cubicBezTo>
                <a:cubicBezTo>
                  <a:pt x="2754503" y="2601914"/>
                  <a:pt x="2659310" y="2585779"/>
                  <a:pt x="2659310" y="2585779"/>
                </a:cubicBezTo>
                <a:cubicBezTo>
                  <a:pt x="2590373" y="2539821"/>
                  <a:pt x="2701178" y="2608124"/>
                  <a:pt x="2558642" y="2560612"/>
                </a:cubicBezTo>
                <a:cubicBezTo>
                  <a:pt x="2547387" y="2556860"/>
                  <a:pt x="2541864" y="2543834"/>
                  <a:pt x="2533475" y="2535445"/>
                </a:cubicBezTo>
                <a:cubicBezTo>
                  <a:pt x="2517143" y="2486450"/>
                  <a:pt x="2537864" y="2531445"/>
                  <a:pt x="2499919" y="2493500"/>
                </a:cubicBezTo>
                <a:cubicBezTo>
                  <a:pt x="2443992" y="2437573"/>
                  <a:pt x="2525086" y="2496296"/>
                  <a:pt x="2457974" y="2451555"/>
                </a:cubicBezTo>
                <a:cubicBezTo>
                  <a:pt x="2413233" y="2384443"/>
                  <a:pt x="2471956" y="2465537"/>
                  <a:pt x="2416029" y="2409610"/>
                </a:cubicBezTo>
                <a:cubicBezTo>
                  <a:pt x="2386801" y="2380382"/>
                  <a:pt x="2409057" y="2391117"/>
                  <a:pt x="2390862" y="2359276"/>
                </a:cubicBezTo>
                <a:cubicBezTo>
                  <a:pt x="2383925" y="2347137"/>
                  <a:pt x="2374084" y="2336905"/>
                  <a:pt x="2365695" y="2325720"/>
                </a:cubicBezTo>
                <a:cubicBezTo>
                  <a:pt x="2362899" y="2317331"/>
                  <a:pt x="2361261" y="2308462"/>
                  <a:pt x="2357306" y="2300553"/>
                </a:cubicBezTo>
                <a:cubicBezTo>
                  <a:pt x="2352797" y="2291535"/>
                  <a:pt x="2343425" y="2285043"/>
                  <a:pt x="2340528" y="2275386"/>
                </a:cubicBezTo>
                <a:cubicBezTo>
                  <a:pt x="2334846" y="2256447"/>
                  <a:pt x="2335575" y="2236135"/>
                  <a:pt x="2332139" y="2216663"/>
                </a:cubicBezTo>
                <a:cubicBezTo>
                  <a:pt x="2327183" y="2188580"/>
                  <a:pt x="2324379" y="2159827"/>
                  <a:pt x="2315361" y="2132773"/>
                </a:cubicBezTo>
                <a:cubicBezTo>
                  <a:pt x="2309768" y="2115995"/>
                  <a:pt x="2302051" y="2099781"/>
                  <a:pt x="2298583" y="2082439"/>
                </a:cubicBezTo>
                <a:cubicBezTo>
                  <a:pt x="2287867" y="2028861"/>
                  <a:pt x="2300276" y="2050576"/>
                  <a:pt x="2265027" y="2015327"/>
                </a:cubicBezTo>
                <a:cubicBezTo>
                  <a:pt x="2255429" y="1986532"/>
                  <a:pt x="2256865" y="1981998"/>
                  <a:pt x="2231471" y="1956604"/>
                </a:cubicBezTo>
                <a:cubicBezTo>
                  <a:pt x="2224342" y="1949475"/>
                  <a:pt x="2214693" y="1945419"/>
                  <a:pt x="2206304" y="1939826"/>
                </a:cubicBezTo>
                <a:cubicBezTo>
                  <a:pt x="2186194" y="1879497"/>
                  <a:pt x="2215484" y="1954861"/>
                  <a:pt x="2147582" y="1864325"/>
                </a:cubicBezTo>
                <a:cubicBezTo>
                  <a:pt x="2139193" y="1853140"/>
                  <a:pt x="2132302" y="1840656"/>
                  <a:pt x="2122415" y="1830769"/>
                </a:cubicBezTo>
                <a:cubicBezTo>
                  <a:pt x="2115286" y="1823640"/>
                  <a:pt x="2105452" y="1819851"/>
                  <a:pt x="2097248" y="1813991"/>
                </a:cubicBezTo>
                <a:cubicBezTo>
                  <a:pt x="2085871" y="1805864"/>
                  <a:pt x="2074038" y="1798229"/>
                  <a:pt x="2063692" y="1788824"/>
                </a:cubicBezTo>
                <a:cubicBezTo>
                  <a:pt x="2043209" y="1770203"/>
                  <a:pt x="2024543" y="1749676"/>
                  <a:pt x="2004969" y="1730102"/>
                </a:cubicBezTo>
                <a:cubicBezTo>
                  <a:pt x="1993784" y="1718917"/>
                  <a:pt x="1984977" y="1704685"/>
                  <a:pt x="1971413" y="1696546"/>
                </a:cubicBezTo>
                <a:cubicBezTo>
                  <a:pt x="1957431" y="1688157"/>
                  <a:pt x="1943035" y="1680424"/>
                  <a:pt x="1929468" y="1671379"/>
                </a:cubicBezTo>
                <a:cubicBezTo>
                  <a:pt x="1917835" y="1663623"/>
                  <a:pt x="1907366" y="1654230"/>
                  <a:pt x="1895912" y="1646212"/>
                </a:cubicBezTo>
                <a:cubicBezTo>
                  <a:pt x="1879392" y="1634648"/>
                  <a:pt x="1862356" y="1623841"/>
                  <a:pt x="1845578" y="1612656"/>
                </a:cubicBezTo>
                <a:lnTo>
                  <a:pt x="1820411" y="1595878"/>
                </a:lnTo>
                <a:cubicBezTo>
                  <a:pt x="1812022" y="1590285"/>
                  <a:pt x="1802373" y="1586229"/>
                  <a:pt x="1795244" y="1579100"/>
                </a:cubicBezTo>
                <a:cubicBezTo>
                  <a:pt x="1780127" y="1563983"/>
                  <a:pt x="1765349" y="1545915"/>
                  <a:pt x="1744910" y="1537155"/>
                </a:cubicBezTo>
                <a:cubicBezTo>
                  <a:pt x="1734313" y="1532613"/>
                  <a:pt x="1722292" y="1532412"/>
                  <a:pt x="1711354" y="1528766"/>
                </a:cubicBezTo>
                <a:cubicBezTo>
                  <a:pt x="1697068" y="1524004"/>
                  <a:pt x="1684376" y="1513651"/>
                  <a:pt x="1669409" y="1511988"/>
                </a:cubicBezTo>
                <a:cubicBezTo>
                  <a:pt x="1608203" y="1505187"/>
                  <a:pt x="1546370" y="1506395"/>
                  <a:pt x="1484851" y="1503599"/>
                </a:cubicBezTo>
                <a:cubicBezTo>
                  <a:pt x="1398718" y="1482066"/>
                  <a:pt x="1505476" y="1511333"/>
                  <a:pt x="1417739" y="1478432"/>
                </a:cubicBezTo>
                <a:cubicBezTo>
                  <a:pt x="1406944" y="1474384"/>
                  <a:pt x="1395368" y="1472839"/>
                  <a:pt x="1384183" y="1470043"/>
                </a:cubicBezTo>
                <a:cubicBezTo>
                  <a:pt x="1372998" y="1461654"/>
                  <a:pt x="1363609" y="1450069"/>
                  <a:pt x="1350627" y="1444876"/>
                </a:cubicBezTo>
                <a:cubicBezTo>
                  <a:pt x="1334834" y="1438559"/>
                  <a:pt x="1316925" y="1440051"/>
                  <a:pt x="1300293" y="1436487"/>
                </a:cubicBezTo>
                <a:cubicBezTo>
                  <a:pt x="1277746" y="1431655"/>
                  <a:pt x="1255058" y="1427001"/>
                  <a:pt x="1233182" y="1419709"/>
                </a:cubicBezTo>
                <a:cubicBezTo>
                  <a:pt x="1117421" y="1381122"/>
                  <a:pt x="1234036" y="1401989"/>
                  <a:pt x="1107347" y="1386153"/>
                </a:cubicBezTo>
                <a:cubicBezTo>
                  <a:pt x="957971" y="1311465"/>
                  <a:pt x="1162775" y="1410002"/>
                  <a:pt x="998290" y="1344208"/>
                </a:cubicBezTo>
                <a:cubicBezTo>
                  <a:pt x="975068" y="1334919"/>
                  <a:pt x="954167" y="1320504"/>
                  <a:pt x="931178" y="1310652"/>
                </a:cubicBezTo>
                <a:cubicBezTo>
                  <a:pt x="914922" y="1303685"/>
                  <a:pt x="897351" y="1300223"/>
                  <a:pt x="880844" y="1293874"/>
                </a:cubicBezTo>
                <a:cubicBezTo>
                  <a:pt x="860967" y="1286229"/>
                  <a:pt x="841695" y="1277096"/>
                  <a:pt x="822121" y="1268707"/>
                </a:cubicBezTo>
                <a:cubicBezTo>
                  <a:pt x="748525" y="1170579"/>
                  <a:pt x="841894" y="1291776"/>
                  <a:pt x="771787" y="1209984"/>
                </a:cubicBezTo>
                <a:cubicBezTo>
                  <a:pt x="762688" y="1199368"/>
                  <a:pt x="755009" y="1187613"/>
                  <a:pt x="746620" y="1176428"/>
                </a:cubicBezTo>
                <a:cubicBezTo>
                  <a:pt x="743824" y="1168039"/>
                  <a:pt x="740660" y="1159764"/>
                  <a:pt x="738231" y="1151261"/>
                </a:cubicBezTo>
                <a:cubicBezTo>
                  <a:pt x="735064" y="1140175"/>
                  <a:pt x="734384" y="1128302"/>
                  <a:pt x="729842" y="1117705"/>
                </a:cubicBezTo>
                <a:cubicBezTo>
                  <a:pt x="725870" y="1108438"/>
                  <a:pt x="717573" y="1101556"/>
                  <a:pt x="713064" y="1092538"/>
                </a:cubicBezTo>
                <a:cubicBezTo>
                  <a:pt x="709109" y="1084629"/>
                  <a:pt x="707471" y="1075760"/>
                  <a:pt x="704675" y="1067371"/>
                </a:cubicBezTo>
                <a:cubicBezTo>
                  <a:pt x="701879" y="1042204"/>
                  <a:pt x="698228" y="1017117"/>
                  <a:pt x="696286" y="991870"/>
                </a:cubicBezTo>
                <a:cubicBezTo>
                  <a:pt x="692634" y="944390"/>
                  <a:pt x="696807" y="896036"/>
                  <a:pt x="687897" y="849257"/>
                </a:cubicBezTo>
                <a:cubicBezTo>
                  <a:pt x="685281" y="835523"/>
                  <a:pt x="670857" y="827079"/>
                  <a:pt x="662730" y="815702"/>
                </a:cubicBezTo>
                <a:cubicBezTo>
                  <a:pt x="656870" y="807498"/>
                  <a:pt x="653081" y="797664"/>
                  <a:pt x="645952" y="790535"/>
                </a:cubicBezTo>
                <a:cubicBezTo>
                  <a:pt x="614266" y="758849"/>
                  <a:pt x="614281" y="770741"/>
                  <a:pt x="578840" y="748590"/>
                </a:cubicBezTo>
                <a:cubicBezTo>
                  <a:pt x="566984" y="741180"/>
                  <a:pt x="556661" y="731550"/>
                  <a:pt x="545284" y="723423"/>
                </a:cubicBezTo>
                <a:cubicBezTo>
                  <a:pt x="537080" y="717563"/>
                  <a:pt x="530027" y="708503"/>
                  <a:pt x="520117" y="706645"/>
                </a:cubicBezTo>
                <a:cubicBezTo>
                  <a:pt x="484282" y="699926"/>
                  <a:pt x="447412" y="701052"/>
                  <a:pt x="411060" y="698256"/>
                </a:cubicBezTo>
                <a:cubicBezTo>
                  <a:pt x="371912" y="701052"/>
                  <a:pt x="332329" y="700193"/>
                  <a:pt x="293615" y="706645"/>
                </a:cubicBezTo>
                <a:cubicBezTo>
                  <a:pt x="281280" y="708701"/>
                  <a:pt x="267328" y="713247"/>
                  <a:pt x="260059" y="723423"/>
                </a:cubicBezTo>
                <a:cubicBezTo>
                  <a:pt x="251771" y="735026"/>
                  <a:pt x="255422" y="751612"/>
                  <a:pt x="251670" y="765368"/>
                </a:cubicBezTo>
                <a:cubicBezTo>
                  <a:pt x="247017" y="782430"/>
                  <a:pt x="234892" y="815702"/>
                  <a:pt x="234892" y="815702"/>
                </a:cubicBezTo>
                <a:cubicBezTo>
                  <a:pt x="229299" y="882814"/>
                  <a:pt x="225044" y="950050"/>
                  <a:pt x="218114" y="1017037"/>
                </a:cubicBezTo>
                <a:cubicBezTo>
                  <a:pt x="216647" y="1031220"/>
                  <a:pt x="217282" y="1046891"/>
                  <a:pt x="209725" y="1058982"/>
                </a:cubicBezTo>
                <a:cubicBezTo>
                  <a:pt x="202315" y="1070838"/>
                  <a:pt x="186056" y="1074262"/>
                  <a:pt x="176169" y="1084149"/>
                </a:cubicBezTo>
                <a:cubicBezTo>
                  <a:pt x="169040" y="1091278"/>
                  <a:pt x="167136" y="1102861"/>
                  <a:pt x="159391" y="1109316"/>
                </a:cubicBezTo>
                <a:cubicBezTo>
                  <a:pt x="149784" y="1117322"/>
                  <a:pt x="136693" y="1119889"/>
                  <a:pt x="125835" y="1126094"/>
                </a:cubicBezTo>
                <a:cubicBezTo>
                  <a:pt x="117081" y="1131096"/>
                  <a:pt x="109057" y="1137279"/>
                  <a:pt x="100668" y="1142872"/>
                </a:cubicBezTo>
                <a:cubicBezTo>
                  <a:pt x="77346" y="1135098"/>
                  <a:pt x="69849" y="1135051"/>
                  <a:pt x="50334" y="1117705"/>
                </a:cubicBezTo>
                <a:cubicBezTo>
                  <a:pt x="32600" y="1101941"/>
                  <a:pt x="0" y="1067371"/>
                  <a:pt x="0" y="1067371"/>
                </a:cubicBezTo>
                <a:cubicBezTo>
                  <a:pt x="2796" y="1008648"/>
                  <a:pt x="8389" y="949992"/>
                  <a:pt x="8389" y="891202"/>
                </a:cubicBezTo>
                <a:cubicBezTo>
                  <a:pt x="8389" y="874193"/>
                  <a:pt x="0" y="840868"/>
                  <a:pt x="0" y="840868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Freeform 4"/>
          <p:cNvSpPr/>
          <p:nvPr/>
        </p:nvSpPr>
        <p:spPr>
          <a:xfrm rot="21347991">
            <a:off x="1133491" y="2405648"/>
            <a:ext cx="3363985" cy="2638080"/>
          </a:xfrm>
          <a:custGeom>
            <a:avLst/>
            <a:gdLst>
              <a:gd name="connsiteX0" fmla="*/ 176169 w 3363985"/>
              <a:gd name="connsiteY0" fmla="*/ 228472 h 2638080"/>
              <a:gd name="connsiteX1" fmla="*/ 310393 w 3363985"/>
              <a:gd name="connsiteY1" fmla="*/ 253639 h 2638080"/>
              <a:gd name="connsiteX2" fmla="*/ 369115 w 3363985"/>
              <a:gd name="connsiteY2" fmla="*/ 270417 h 2638080"/>
              <a:gd name="connsiteX3" fmla="*/ 427838 w 3363985"/>
              <a:gd name="connsiteY3" fmla="*/ 278806 h 2638080"/>
              <a:gd name="connsiteX4" fmla="*/ 528506 w 3363985"/>
              <a:gd name="connsiteY4" fmla="*/ 303973 h 2638080"/>
              <a:gd name="connsiteX5" fmla="*/ 771787 w 3363985"/>
              <a:gd name="connsiteY5" fmla="*/ 337529 h 2638080"/>
              <a:gd name="connsiteX6" fmla="*/ 947956 w 3363985"/>
              <a:gd name="connsiteY6" fmla="*/ 362696 h 2638080"/>
              <a:gd name="connsiteX7" fmla="*/ 1098958 w 3363985"/>
              <a:gd name="connsiteY7" fmla="*/ 337529 h 2638080"/>
              <a:gd name="connsiteX8" fmla="*/ 1140903 w 3363985"/>
              <a:gd name="connsiteY8" fmla="*/ 287195 h 2638080"/>
              <a:gd name="connsiteX9" fmla="*/ 1166070 w 3363985"/>
              <a:gd name="connsiteY9" fmla="*/ 270417 h 2638080"/>
              <a:gd name="connsiteX10" fmla="*/ 1182848 w 3363985"/>
              <a:gd name="connsiteY10" fmla="*/ 245250 h 2638080"/>
              <a:gd name="connsiteX11" fmla="*/ 1191237 w 3363985"/>
              <a:gd name="connsiteY11" fmla="*/ 220083 h 2638080"/>
              <a:gd name="connsiteX12" fmla="*/ 1208015 w 3363985"/>
              <a:gd name="connsiteY12" fmla="*/ 186527 h 2638080"/>
              <a:gd name="connsiteX13" fmla="*/ 1233182 w 3363985"/>
              <a:gd name="connsiteY13" fmla="*/ 102637 h 2638080"/>
              <a:gd name="connsiteX14" fmla="*/ 1300293 w 3363985"/>
              <a:gd name="connsiteY14" fmla="*/ 27136 h 2638080"/>
              <a:gd name="connsiteX15" fmla="*/ 1367405 w 3363985"/>
              <a:gd name="connsiteY15" fmla="*/ 18747 h 2638080"/>
              <a:gd name="connsiteX16" fmla="*/ 1442906 w 3363985"/>
              <a:gd name="connsiteY16" fmla="*/ 1969 h 2638080"/>
              <a:gd name="connsiteX17" fmla="*/ 1493240 w 3363985"/>
              <a:gd name="connsiteY17" fmla="*/ 18747 h 2638080"/>
              <a:gd name="connsiteX18" fmla="*/ 1510018 w 3363985"/>
              <a:gd name="connsiteY18" fmla="*/ 60692 h 2638080"/>
              <a:gd name="connsiteX19" fmla="*/ 1535185 w 3363985"/>
              <a:gd name="connsiteY19" fmla="*/ 77470 h 2638080"/>
              <a:gd name="connsiteX20" fmla="*/ 1543574 w 3363985"/>
              <a:gd name="connsiteY20" fmla="*/ 102637 h 2638080"/>
              <a:gd name="connsiteX21" fmla="*/ 1560352 w 3363985"/>
              <a:gd name="connsiteY21" fmla="*/ 136193 h 2638080"/>
              <a:gd name="connsiteX22" fmla="*/ 1577130 w 3363985"/>
              <a:gd name="connsiteY22" fmla="*/ 220083 h 2638080"/>
              <a:gd name="connsiteX23" fmla="*/ 1593908 w 3363985"/>
              <a:gd name="connsiteY23" fmla="*/ 245250 h 2638080"/>
              <a:gd name="connsiteX24" fmla="*/ 1602297 w 3363985"/>
              <a:gd name="connsiteY24" fmla="*/ 295584 h 2638080"/>
              <a:gd name="connsiteX25" fmla="*/ 1627464 w 3363985"/>
              <a:gd name="connsiteY25" fmla="*/ 320751 h 2638080"/>
              <a:gd name="connsiteX26" fmla="*/ 1644242 w 3363985"/>
              <a:gd name="connsiteY26" fmla="*/ 345918 h 2638080"/>
              <a:gd name="connsiteX27" fmla="*/ 1694576 w 3363985"/>
              <a:gd name="connsiteY27" fmla="*/ 379474 h 2638080"/>
              <a:gd name="connsiteX28" fmla="*/ 1753299 w 3363985"/>
              <a:gd name="connsiteY28" fmla="*/ 421419 h 2638080"/>
              <a:gd name="connsiteX29" fmla="*/ 1786855 w 3363985"/>
              <a:gd name="connsiteY29" fmla="*/ 429808 h 2638080"/>
              <a:gd name="connsiteX30" fmla="*/ 2055303 w 3363985"/>
              <a:gd name="connsiteY30" fmla="*/ 404641 h 2638080"/>
              <a:gd name="connsiteX31" fmla="*/ 2231471 w 3363985"/>
              <a:gd name="connsiteY31" fmla="*/ 379474 h 2638080"/>
              <a:gd name="connsiteX32" fmla="*/ 2290194 w 3363985"/>
              <a:gd name="connsiteY32" fmla="*/ 354307 h 2638080"/>
              <a:gd name="connsiteX33" fmla="*/ 2306972 w 3363985"/>
              <a:gd name="connsiteY33" fmla="*/ 329140 h 2638080"/>
              <a:gd name="connsiteX34" fmla="*/ 2332139 w 3363985"/>
              <a:gd name="connsiteY34" fmla="*/ 262028 h 2638080"/>
              <a:gd name="connsiteX35" fmla="*/ 2348917 w 3363985"/>
              <a:gd name="connsiteY35" fmla="*/ 194916 h 2638080"/>
              <a:gd name="connsiteX36" fmla="*/ 2374084 w 3363985"/>
              <a:gd name="connsiteY36" fmla="*/ 169749 h 2638080"/>
              <a:gd name="connsiteX37" fmla="*/ 2390862 w 3363985"/>
              <a:gd name="connsiteY37" fmla="*/ 144582 h 2638080"/>
              <a:gd name="connsiteX38" fmla="*/ 2416029 w 3363985"/>
              <a:gd name="connsiteY38" fmla="*/ 85859 h 2638080"/>
              <a:gd name="connsiteX39" fmla="*/ 2457974 w 3363985"/>
              <a:gd name="connsiteY39" fmla="*/ 69081 h 2638080"/>
              <a:gd name="connsiteX40" fmla="*/ 2483141 w 3363985"/>
              <a:gd name="connsiteY40" fmla="*/ 60692 h 2638080"/>
              <a:gd name="connsiteX41" fmla="*/ 2525086 w 3363985"/>
              <a:gd name="connsiteY41" fmla="*/ 43914 h 2638080"/>
              <a:gd name="connsiteX42" fmla="*/ 2885813 w 3363985"/>
              <a:gd name="connsiteY42" fmla="*/ 60692 h 2638080"/>
              <a:gd name="connsiteX43" fmla="*/ 3120704 w 3363985"/>
              <a:gd name="connsiteY43" fmla="*/ 85859 h 2638080"/>
              <a:gd name="connsiteX44" fmla="*/ 3162649 w 3363985"/>
              <a:gd name="connsiteY44" fmla="*/ 94248 h 2638080"/>
              <a:gd name="connsiteX45" fmla="*/ 3204594 w 3363985"/>
              <a:gd name="connsiteY45" fmla="*/ 111026 h 2638080"/>
              <a:gd name="connsiteX46" fmla="*/ 3221372 w 3363985"/>
              <a:gd name="connsiteY46" fmla="*/ 136193 h 2638080"/>
              <a:gd name="connsiteX47" fmla="*/ 3229761 w 3363985"/>
              <a:gd name="connsiteY47" fmla="*/ 161360 h 2638080"/>
              <a:gd name="connsiteX48" fmla="*/ 3246539 w 3363985"/>
              <a:gd name="connsiteY48" fmla="*/ 194916 h 2638080"/>
              <a:gd name="connsiteX49" fmla="*/ 3238150 w 3363985"/>
              <a:gd name="connsiteY49" fmla="*/ 236861 h 2638080"/>
              <a:gd name="connsiteX50" fmla="*/ 3187816 w 3363985"/>
              <a:gd name="connsiteY50" fmla="*/ 345918 h 2638080"/>
              <a:gd name="connsiteX51" fmla="*/ 3154260 w 3363985"/>
              <a:gd name="connsiteY51" fmla="*/ 488531 h 2638080"/>
              <a:gd name="connsiteX52" fmla="*/ 3137482 w 3363985"/>
              <a:gd name="connsiteY52" fmla="*/ 547254 h 2638080"/>
              <a:gd name="connsiteX53" fmla="*/ 3120704 w 3363985"/>
              <a:gd name="connsiteY53" fmla="*/ 723423 h 2638080"/>
              <a:gd name="connsiteX54" fmla="*/ 3129093 w 3363985"/>
              <a:gd name="connsiteY54" fmla="*/ 857646 h 2638080"/>
              <a:gd name="connsiteX55" fmla="*/ 3137482 w 3363985"/>
              <a:gd name="connsiteY55" fmla="*/ 882813 h 2638080"/>
              <a:gd name="connsiteX56" fmla="*/ 3162649 w 3363985"/>
              <a:gd name="connsiteY56" fmla="*/ 916369 h 2638080"/>
              <a:gd name="connsiteX57" fmla="*/ 3179427 w 3363985"/>
              <a:gd name="connsiteY57" fmla="*/ 958314 h 2638080"/>
              <a:gd name="connsiteX58" fmla="*/ 3238150 w 3363985"/>
              <a:gd name="connsiteY58" fmla="*/ 1008648 h 2638080"/>
              <a:gd name="connsiteX59" fmla="*/ 3322040 w 3363985"/>
              <a:gd name="connsiteY59" fmla="*/ 1184817 h 2638080"/>
              <a:gd name="connsiteX60" fmla="*/ 3338818 w 3363985"/>
              <a:gd name="connsiteY60" fmla="*/ 1243540 h 2638080"/>
              <a:gd name="connsiteX61" fmla="*/ 3347207 w 3363985"/>
              <a:gd name="connsiteY61" fmla="*/ 1277096 h 2638080"/>
              <a:gd name="connsiteX62" fmla="*/ 3363985 w 3363985"/>
              <a:gd name="connsiteY62" fmla="*/ 1302263 h 2638080"/>
              <a:gd name="connsiteX63" fmla="*/ 3355596 w 3363985"/>
              <a:gd name="connsiteY63" fmla="*/ 1369375 h 2638080"/>
              <a:gd name="connsiteX64" fmla="*/ 3330429 w 3363985"/>
              <a:gd name="connsiteY64" fmla="*/ 1436487 h 2638080"/>
              <a:gd name="connsiteX65" fmla="*/ 3296873 w 3363985"/>
              <a:gd name="connsiteY65" fmla="*/ 1461654 h 2638080"/>
              <a:gd name="connsiteX66" fmla="*/ 3271706 w 3363985"/>
              <a:gd name="connsiteY66" fmla="*/ 1520377 h 2638080"/>
              <a:gd name="connsiteX67" fmla="*/ 3162649 w 3363985"/>
              <a:gd name="connsiteY67" fmla="*/ 1553933 h 2638080"/>
              <a:gd name="connsiteX68" fmla="*/ 3011648 w 3363985"/>
              <a:gd name="connsiteY68" fmla="*/ 1587489 h 2638080"/>
              <a:gd name="connsiteX69" fmla="*/ 2952925 w 3363985"/>
              <a:gd name="connsiteY69" fmla="*/ 1595878 h 2638080"/>
              <a:gd name="connsiteX70" fmla="*/ 2885813 w 3363985"/>
              <a:gd name="connsiteY70" fmla="*/ 1604267 h 2638080"/>
              <a:gd name="connsiteX71" fmla="*/ 2751589 w 3363985"/>
              <a:gd name="connsiteY71" fmla="*/ 1612656 h 2638080"/>
              <a:gd name="connsiteX72" fmla="*/ 2692866 w 3363985"/>
              <a:gd name="connsiteY72" fmla="*/ 1621045 h 2638080"/>
              <a:gd name="connsiteX73" fmla="*/ 2659310 w 3363985"/>
              <a:gd name="connsiteY73" fmla="*/ 1738491 h 2638080"/>
              <a:gd name="connsiteX74" fmla="*/ 2583809 w 3363985"/>
              <a:gd name="connsiteY74" fmla="*/ 1772046 h 2638080"/>
              <a:gd name="connsiteX75" fmla="*/ 2541864 w 3363985"/>
              <a:gd name="connsiteY75" fmla="*/ 1755268 h 2638080"/>
              <a:gd name="connsiteX76" fmla="*/ 2516697 w 3363985"/>
              <a:gd name="connsiteY76" fmla="*/ 1746879 h 2638080"/>
              <a:gd name="connsiteX77" fmla="*/ 2491530 w 3363985"/>
              <a:gd name="connsiteY77" fmla="*/ 1721713 h 2638080"/>
              <a:gd name="connsiteX78" fmla="*/ 2432807 w 3363985"/>
              <a:gd name="connsiteY78" fmla="*/ 1679768 h 2638080"/>
              <a:gd name="connsiteX79" fmla="*/ 2407640 w 3363985"/>
              <a:gd name="connsiteY79" fmla="*/ 1621045 h 2638080"/>
              <a:gd name="connsiteX80" fmla="*/ 2390862 w 3363985"/>
              <a:gd name="connsiteY80" fmla="*/ 1587489 h 2638080"/>
              <a:gd name="connsiteX81" fmla="*/ 2365695 w 3363985"/>
              <a:gd name="connsiteY81" fmla="*/ 1562322 h 2638080"/>
              <a:gd name="connsiteX82" fmla="*/ 2298583 w 3363985"/>
              <a:gd name="connsiteY82" fmla="*/ 1486821 h 2638080"/>
              <a:gd name="connsiteX83" fmla="*/ 2239860 w 3363985"/>
              <a:gd name="connsiteY83" fmla="*/ 1461654 h 2638080"/>
              <a:gd name="connsiteX84" fmla="*/ 2030136 w 3363985"/>
              <a:gd name="connsiteY84" fmla="*/ 1470043 h 2638080"/>
              <a:gd name="connsiteX85" fmla="*/ 1979802 w 3363985"/>
              <a:gd name="connsiteY85" fmla="*/ 1495210 h 2638080"/>
              <a:gd name="connsiteX86" fmla="*/ 1954635 w 3363985"/>
              <a:gd name="connsiteY86" fmla="*/ 1503599 h 2638080"/>
              <a:gd name="connsiteX87" fmla="*/ 1921079 w 3363985"/>
              <a:gd name="connsiteY87" fmla="*/ 1562322 h 2638080"/>
              <a:gd name="connsiteX88" fmla="*/ 1912690 w 3363985"/>
              <a:gd name="connsiteY88" fmla="*/ 1604267 h 2638080"/>
              <a:gd name="connsiteX89" fmla="*/ 1895912 w 3363985"/>
              <a:gd name="connsiteY89" fmla="*/ 1662990 h 2638080"/>
              <a:gd name="connsiteX90" fmla="*/ 1887523 w 3363985"/>
              <a:gd name="connsiteY90" fmla="*/ 1855936 h 2638080"/>
              <a:gd name="connsiteX91" fmla="*/ 1904301 w 3363985"/>
              <a:gd name="connsiteY91" fmla="*/ 2032105 h 2638080"/>
              <a:gd name="connsiteX92" fmla="*/ 1921079 w 3363985"/>
              <a:gd name="connsiteY92" fmla="*/ 2074050 h 2638080"/>
              <a:gd name="connsiteX93" fmla="*/ 1996580 w 3363985"/>
              <a:gd name="connsiteY93" fmla="*/ 2149551 h 2638080"/>
              <a:gd name="connsiteX94" fmla="*/ 2063692 w 3363985"/>
              <a:gd name="connsiteY94" fmla="*/ 2216663 h 2638080"/>
              <a:gd name="connsiteX95" fmla="*/ 2147582 w 3363985"/>
              <a:gd name="connsiteY95" fmla="*/ 2241830 h 2638080"/>
              <a:gd name="connsiteX96" fmla="*/ 2256638 w 3363985"/>
              <a:gd name="connsiteY96" fmla="*/ 2275386 h 2638080"/>
              <a:gd name="connsiteX97" fmla="*/ 2424418 w 3363985"/>
              <a:gd name="connsiteY97" fmla="*/ 2266997 h 2638080"/>
              <a:gd name="connsiteX98" fmla="*/ 2499919 w 3363985"/>
              <a:gd name="connsiteY98" fmla="*/ 2258608 h 2638080"/>
              <a:gd name="connsiteX99" fmla="*/ 2617365 w 3363985"/>
              <a:gd name="connsiteY99" fmla="*/ 2266997 h 2638080"/>
              <a:gd name="connsiteX100" fmla="*/ 2801923 w 3363985"/>
              <a:gd name="connsiteY100" fmla="*/ 2258608 h 2638080"/>
              <a:gd name="connsiteX101" fmla="*/ 2818701 w 3363985"/>
              <a:gd name="connsiteY101" fmla="*/ 2208274 h 2638080"/>
              <a:gd name="connsiteX102" fmla="*/ 2835479 w 3363985"/>
              <a:gd name="connsiteY102" fmla="*/ 2183107 h 2638080"/>
              <a:gd name="connsiteX103" fmla="*/ 2860646 w 3363985"/>
              <a:gd name="connsiteY103" fmla="*/ 2115995 h 2638080"/>
              <a:gd name="connsiteX104" fmla="*/ 2885813 w 3363985"/>
              <a:gd name="connsiteY104" fmla="*/ 2090828 h 2638080"/>
              <a:gd name="connsiteX105" fmla="*/ 2902591 w 3363985"/>
              <a:gd name="connsiteY105" fmla="*/ 2057272 h 2638080"/>
              <a:gd name="connsiteX106" fmla="*/ 2927758 w 3363985"/>
              <a:gd name="connsiteY106" fmla="*/ 2015327 h 2638080"/>
              <a:gd name="connsiteX107" fmla="*/ 2986481 w 3363985"/>
              <a:gd name="connsiteY107" fmla="*/ 1931437 h 2638080"/>
              <a:gd name="connsiteX108" fmla="*/ 3003259 w 3363985"/>
              <a:gd name="connsiteY108" fmla="*/ 1906270 h 2638080"/>
              <a:gd name="connsiteX109" fmla="*/ 3036815 w 3363985"/>
              <a:gd name="connsiteY109" fmla="*/ 1939826 h 2638080"/>
              <a:gd name="connsiteX110" fmla="*/ 3061982 w 3363985"/>
              <a:gd name="connsiteY110" fmla="*/ 1956604 h 2638080"/>
              <a:gd name="connsiteX111" fmla="*/ 3154260 w 3363985"/>
              <a:gd name="connsiteY111" fmla="*/ 2065661 h 2638080"/>
              <a:gd name="connsiteX112" fmla="*/ 3196205 w 3363985"/>
              <a:gd name="connsiteY112" fmla="*/ 2157940 h 2638080"/>
              <a:gd name="connsiteX113" fmla="*/ 3187816 w 3363985"/>
              <a:gd name="connsiteY113" fmla="*/ 2384443 h 2638080"/>
              <a:gd name="connsiteX114" fmla="*/ 3162649 w 3363985"/>
              <a:gd name="connsiteY114" fmla="*/ 2401221 h 2638080"/>
              <a:gd name="connsiteX115" fmla="*/ 3137482 w 3363985"/>
              <a:gd name="connsiteY115" fmla="*/ 2443166 h 2638080"/>
              <a:gd name="connsiteX116" fmla="*/ 3120704 w 3363985"/>
              <a:gd name="connsiteY116" fmla="*/ 2468333 h 2638080"/>
              <a:gd name="connsiteX117" fmla="*/ 3095537 w 3363985"/>
              <a:gd name="connsiteY117" fmla="*/ 2535445 h 2638080"/>
              <a:gd name="connsiteX118" fmla="*/ 3078759 w 3363985"/>
              <a:gd name="connsiteY118" fmla="*/ 2560612 h 2638080"/>
              <a:gd name="connsiteX119" fmla="*/ 3070370 w 3363985"/>
              <a:gd name="connsiteY119" fmla="*/ 2585779 h 2638080"/>
              <a:gd name="connsiteX120" fmla="*/ 3053593 w 3363985"/>
              <a:gd name="connsiteY120" fmla="*/ 2610946 h 2638080"/>
              <a:gd name="connsiteX121" fmla="*/ 2969703 w 3363985"/>
              <a:gd name="connsiteY121" fmla="*/ 2619335 h 2638080"/>
              <a:gd name="connsiteX122" fmla="*/ 2944536 w 3363985"/>
              <a:gd name="connsiteY122" fmla="*/ 2636113 h 2638080"/>
              <a:gd name="connsiteX123" fmla="*/ 2885813 w 3363985"/>
              <a:gd name="connsiteY123" fmla="*/ 2627724 h 2638080"/>
              <a:gd name="connsiteX124" fmla="*/ 2801923 w 3363985"/>
              <a:gd name="connsiteY124" fmla="*/ 2610946 h 2638080"/>
              <a:gd name="connsiteX125" fmla="*/ 2659310 w 3363985"/>
              <a:gd name="connsiteY125" fmla="*/ 2585779 h 2638080"/>
              <a:gd name="connsiteX126" fmla="*/ 2558642 w 3363985"/>
              <a:gd name="connsiteY126" fmla="*/ 2560612 h 2638080"/>
              <a:gd name="connsiteX127" fmla="*/ 2533475 w 3363985"/>
              <a:gd name="connsiteY127" fmla="*/ 2535445 h 2638080"/>
              <a:gd name="connsiteX128" fmla="*/ 2499919 w 3363985"/>
              <a:gd name="connsiteY128" fmla="*/ 2493500 h 2638080"/>
              <a:gd name="connsiteX129" fmla="*/ 2457974 w 3363985"/>
              <a:gd name="connsiteY129" fmla="*/ 2451555 h 2638080"/>
              <a:gd name="connsiteX130" fmla="*/ 2416029 w 3363985"/>
              <a:gd name="connsiteY130" fmla="*/ 2409610 h 2638080"/>
              <a:gd name="connsiteX131" fmla="*/ 2390862 w 3363985"/>
              <a:gd name="connsiteY131" fmla="*/ 2359276 h 2638080"/>
              <a:gd name="connsiteX132" fmla="*/ 2365695 w 3363985"/>
              <a:gd name="connsiteY132" fmla="*/ 2325720 h 2638080"/>
              <a:gd name="connsiteX133" fmla="*/ 2357306 w 3363985"/>
              <a:gd name="connsiteY133" fmla="*/ 2300553 h 2638080"/>
              <a:gd name="connsiteX134" fmla="*/ 2340528 w 3363985"/>
              <a:gd name="connsiteY134" fmla="*/ 2275386 h 2638080"/>
              <a:gd name="connsiteX135" fmla="*/ 2332139 w 3363985"/>
              <a:gd name="connsiteY135" fmla="*/ 2216663 h 2638080"/>
              <a:gd name="connsiteX136" fmla="*/ 2315361 w 3363985"/>
              <a:gd name="connsiteY136" fmla="*/ 2132773 h 2638080"/>
              <a:gd name="connsiteX137" fmla="*/ 2298583 w 3363985"/>
              <a:gd name="connsiteY137" fmla="*/ 2082439 h 2638080"/>
              <a:gd name="connsiteX138" fmla="*/ 2265027 w 3363985"/>
              <a:gd name="connsiteY138" fmla="*/ 2015327 h 2638080"/>
              <a:gd name="connsiteX139" fmla="*/ 2231471 w 3363985"/>
              <a:gd name="connsiteY139" fmla="*/ 1956604 h 2638080"/>
              <a:gd name="connsiteX140" fmla="*/ 2206304 w 3363985"/>
              <a:gd name="connsiteY140" fmla="*/ 1939826 h 2638080"/>
              <a:gd name="connsiteX141" fmla="*/ 2147582 w 3363985"/>
              <a:gd name="connsiteY141" fmla="*/ 1864325 h 2638080"/>
              <a:gd name="connsiteX142" fmla="*/ 2122415 w 3363985"/>
              <a:gd name="connsiteY142" fmla="*/ 1830769 h 2638080"/>
              <a:gd name="connsiteX143" fmla="*/ 2097248 w 3363985"/>
              <a:gd name="connsiteY143" fmla="*/ 1813991 h 2638080"/>
              <a:gd name="connsiteX144" fmla="*/ 2063692 w 3363985"/>
              <a:gd name="connsiteY144" fmla="*/ 1788824 h 2638080"/>
              <a:gd name="connsiteX145" fmla="*/ 2004969 w 3363985"/>
              <a:gd name="connsiteY145" fmla="*/ 1730102 h 2638080"/>
              <a:gd name="connsiteX146" fmla="*/ 1971413 w 3363985"/>
              <a:gd name="connsiteY146" fmla="*/ 1696546 h 2638080"/>
              <a:gd name="connsiteX147" fmla="*/ 1929468 w 3363985"/>
              <a:gd name="connsiteY147" fmla="*/ 1671379 h 2638080"/>
              <a:gd name="connsiteX148" fmla="*/ 1895912 w 3363985"/>
              <a:gd name="connsiteY148" fmla="*/ 1646212 h 2638080"/>
              <a:gd name="connsiteX149" fmla="*/ 1845578 w 3363985"/>
              <a:gd name="connsiteY149" fmla="*/ 1612656 h 2638080"/>
              <a:gd name="connsiteX150" fmla="*/ 1820411 w 3363985"/>
              <a:gd name="connsiteY150" fmla="*/ 1595878 h 2638080"/>
              <a:gd name="connsiteX151" fmla="*/ 1795244 w 3363985"/>
              <a:gd name="connsiteY151" fmla="*/ 1579100 h 2638080"/>
              <a:gd name="connsiteX152" fmla="*/ 1744910 w 3363985"/>
              <a:gd name="connsiteY152" fmla="*/ 1537155 h 2638080"/>
              <a:gd name="connsiteX153" fmla="*/ 1711354 w 3363985"/>
              <a:gd name="connsiteY153" fmla="*/ 1528766 h 2638080"/>
              <a:gd name="connsiteX154" fmla="*/ 1669409 w 3363985"/>
              <a:gd name="connsiteY154" fmla="*/ 1511988 h 2638080"/>
              <a:gd name="connsiteX155" fmla="*/ 1484851 w 3363985"/>
              <a:gd name="connsiteY155" fmla="*/ 1503599 h 2638080"/>
              <a:gd name="connsiteX156" fmla="*/ 1417739 w 3363985"/>
              <a:gd name="connsiteY156" fmla="*/ 1478432 h 2638080"/>
              <a:gd name="connsiteX157" fmla="*/ 1384183 w 3363985"/>
              <a:gd name="connsiteY157" fmla="*/ 1470043 h 2638080"/>
              <a:gd name="connsiteX158" fmla="*/ 1350627 w 3363985"/>
              <a:gd name="connsiteY158" fmla="*/ 1444876 h 2638080"/>
              <a:gd name="connsiteX159" fmla="*/ 1300293 w 3363985"/>
              <a:gd name="connsiteY159" fmla="*/ 1436487 h 2638080"/>
              <a:gd name="connsiteX160" fmla="*/ 1233182 w 3363985"/>
              <a:gd name="connsiteY160" fmla="*/ 1419709 h 2638080"/>
              <a:gd name="connsiteX161" fmla="*/ 1107347 w 3363985"/>
              <a:gd name="connsiteY161" fmla="*/ 1386153 h 2638080"/>
              <a:gd name="connsiteX162" fmla="*/ 998290 w 3363985"/>
              <a:gd name="connsiteY162" fmla="*/ 1344208 h 2638080"/>
              <a:gd name="connsiteX163" fmla="*/ 931178 w 3363985"/>
              <a:gd name="connsiteY163" fmla="*/ 1310652 h 2638080"/>
              <a:gd name="connsiteX164" fmla="*/ 880844 w 3363985"/>
              <a:gd name="connsiteY164" fmla="*/ 1293874 h 2638080"/>
              <a:gd name="connsiteX165" fmla="*/ 822121 w 3363985"/>
              <a:gd name="connsiteY165" fmla="*/ 1268707 h 2638080"/>
              <a:gd name="connsiteX166" fmla="*/ 771787 w 3363985"/>
              <a:gd name="connsiteY166" fmla="*/ 1209984 h 2638080"/>
              <a:gd name="connsiteX167" fmla="*/ 746620 w 3363985"/>
              <a:gd name="connsiteY167" fmla="*/ 1176428 h 2638080"/>
              <a:gd name="connsiteX168" fmla="*/ 738231 w 3363985"/>
              <a:gd name="connsiteY168" fmla="*/ 1151261 h 2638080"/>
              <a:gd name="connsiteX169" fmla="*/ 729842 w 3363985"/>
              <a:gd name="connsiteY169" fmla="*/ 1117705 h 2638080"/>
              <a:gd name="connsiteX170" fmla="*/ 713064 w 3363985"/>
              <a:gd name="connsiteY170" fmla="*/ 1092538 h 2638080"/>
              <a:gd name="connsiteX171" fmla="*/ 704675 w 3363985"/>
              <a:gd name="connsiteY171" fmla="*/ 1067371 h 2638080"/>
              <a:gd name="connsiteX172" fmla="*/ 696286 w 3363985"/>
              <a:gd name="connsiteY172" fmla="*/ 991870 h 2638080"/>
              <a:gd name="connsiteX173" fmla="*/ 687897 w 3363985"/>
              <a:gd name="connsiteY173" fmla="*/ 849257 h 2638080"/>
              <a:gd name="connsiteX174" fmla="*/ 662730 w 3363985"/>
              <a:gd name="connsiteY174" fmla="*/ 815702 h 2638080"/>
              <a:gd name="connsiteX175" fmla="*/ 645952 w 3363985"/>
              <a:gd name="connsiteY175" fmla="*/ 790535 h 2638080"/>
              <a:gd name="connsiteX176" fmla="*/ 578840 w 3363985"/>
              <a:gd name="connsiteY176" fmla="*/ 748590 h 2638080"/>
              <a:gd name="connsiteX177" fmla="*/ 545284 w 3363985"/>
              <a:gd name="connsiteY177" fmla="*/ 723423 h 2638080"/>
              <a:gd name="connsiteX178" fmla="*/ 520117 w 3363985"/>
              <a:gd name="connsiteY178" fmla="*/ 706645 h 2638080"/>
              <a:gd name="connsiteX179" fmla="*/ 411060 w 3363985"/>
              <a:gd name="connsiteY179" fmla="*/ 698256 h 2638080"/>
              <a:gd name="connsiteX180" fmla="*/ 293615 w 3363985"/>
              <a:gd name="connsiteY180" fmla="*/ 706645 h 2638080"/>
              <a:gd name="connsiteX181" fmla="*/ 260059 w 3363985"/>
              <a:gd name="connsiteY181" fmla="*/ 723423 h 2638080"/>
              <a:gd name="connsiteX182" fmla="*/ 251670 w 3363985"/>
              <a:gd name="connsiteY182" fmla="*/ 765368 h 2638080"/>
              <a:gd name="connsiteX183" fmla="*/ 234892 w 3363985"/>
              <a:gd name="connsiteY183" fmla="*/ 815702 h 2638080"/>
              <a:gd name="connsiteX184" fmla="*/ 218114 w 3363985"/>
              <a:gd name="connsiteY184" fmla="*/ 1017037 h 2638080"/>
              <a:gd name="connsiteX185" fmla="*/ 209725 w 3363985"/>
              <a:gd name="connsiteY185" fmla="*/ 1058982 h 2638080"/>
              <a:gd name="connsiteX186" fmla="*/ 176169 w 3363985"/>
              <a:gd name="connsiteY186" fmla="*/ 1084149 h 2638080"/>
              <a:gd name="connsiteX187" fmla="*/ 159391 w 3363985"/>
              <a:gd name="connsiteY187" fmla="*/ 1109316 h 2638080"/>
              <a:gd name="connsiteX188" fmla="*/ 125835 w 3363985"/>
              <a:gd name="connsiteY188" fmla="*/ 1126094 h 2638080"/>
              <a:gd name="connsiteX189" fmla="*/ 100668 w 3363985"/>
              <a:gd name="connsiteY189" fmla="*/ 1142872 h 2638080"/>
              <a:gd name="connsiteX190" fmla="*/ 50334 w 3363985"/>
              <a:gd name="connsiteY190" fmla="*/ 1117705 h 2638080"/>
              <a:gd name="connsiteX191" fmla="*/ 0 w 3363985"/>
              <a:gd name="connsiteY191" fmla="*/ 1067371 h 2638080"/>
              <a:gd name="connsiteX192" fmla="*/ 8389 w 3363985"/>
              <a:gd name="connsiteY192" fmla="*/ 891202 h 2638080"/>
              <a:gd name="connsiteX193" fmla="*/ 0 w 3363985"/>
              <a:gd name="connsiteY193" fmla="*/ 840868 h 26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3363985" h="2638080">
                <a:moveTo>
                  <a:pt x="176169" y="228472"/>
                </a:moveTo>
                <a:cubicBezTo>
                  <a:pt x="241562" y="237814"/>
                  <a:pt x="240170" y="236083"/>
                  <a:pt x="310393" y="253639"/>
                </a:cubicBezTo>
                <a:cubicBezTo>
                  <a:pt x="330142" y="258576"/>
                  <a:pt x="349210" y="266152"/>
                  <a:pt x="369115" y="270417"/>
                </a:cubicBezTo>
                <a:cubicBezTo>
                  <a:pt x="388449" y="274560"/>
                  <a:pt x="408489" y="274733"/>
                  <a:pt x="427838" y="278806"/>
                </a:cubicBezTo>
                <a:cubicBezTo>
                  <a:pt x="461685" y="285932"/>
                  <a:pt x="494475" y="297786"/>
                  <a:pt x="528506" y="303973"/>
                </a:cubicBezTo>
                <a:cubicBezTo>
                  <a:pt x="648447" y="325780"/>
                  <a:pt x="675666" y="324271"/>
                  <a:pt x="771787" y="337529"/>
                </a:cubicBezTo>
                <a:lnTo>
                  <a:pt x="947956" y="362696"/>
                </a:lnTo>
                <a:cubicBezTo>
                  <a:pt x="998290" y="354307"/>
                  <a:pt x="1049728" y="350955"/>
                  <a:pt x="1098958" y="337529"/>
                </a:cubicBezTo>
                <a:cubicBezTo>
                  <a:pt x="1156016" y="321968"/>
                  <a:pt x="1117703" y="316195"/>
                  <a:pt x="1140903" y="287195"/>
                </a:cubicBezTo>
                <a:cubicBezTo>
                  <a:pt x="1147201" y="279322"/>
                  <a:pt x="1157681" y="276010"/>
                  <a:pt x="1166070" y="270417"/>
                </a:cubicBezTo>
                <a:cubicBezTo>
                  <a:pt x="1171663" y="262028"/>
                  <a:pt x="1178339" y="254268"/>
                  <a:pt x="1182848" y="245250"/>
                </a:cubicBezTo>
                <a:cubicBezTo>
                  <a:pt x="1186803" y="237341"/>
                  <a:pt x="1187754" y="228211"/>
                  <a:pt x="1191237" y="220083"/>
                </a:cubicBezTo>
                <a:cubicBezTo>
                  <a:pt x="1196163" y="208589"/>
                  <a:pt x="1202422" y="197712"/>
                  <a:pt x="1208015" y="186527"/>
                </a:cubicBezTo>
                <a:cubicBezTo>
                  <a:pt x="1220672" y="110587"/>
                  <a:pt x="1207171" y="161163"/>
                  <a:pt x="1233182" y="102637"/>
                </a:cubicBezTo>
                <a:cubicBezTo>
                  <a:pt x="1248337" y="68537"/>
                  <a:pt x="1249629" y="33469"/>
                  <a:pt x="1300293" y="27136"/>
                </a:cubicBezTo>
                <a:lnTo>
                  <a:pt x="1367405" y="18747"/>
                </a:lnTo>
                <a:cubicBezTo>
                  <a:pt x="1390287" y="11120"/>
                  <a:pt x="1419283" y="0"/>
                  <a:pt x="1442906" y="1969"/>
                </a:cubicBezTo>
                <a:cubicBezTo>
                  <a:pt x="1460530" y="3438"/>
                  <a:pt x="1476462" y="13154"/>
                  <a:pt x="1493240" y="18747"/>
                </a:cubicBezTo>
                <a:cubicBezTo>
                  <a:pt x="1498833" y="32729"/>
                  <a:pt x="1501265" y="48438"/>
                  <a:pt x="1510018" y="60692"/>
                </a:cubicBezTo>
                <a:cubicBezTo>
                  <a:pt x="1515878" y="68896"/>
                  <a:pt x="1528887" y="69597"/>
                  <a:pt x="1535185" y="77470"/>
                </a:cubicBezTo>
                <a:cubicBezTo>
                  <a:pt x="1540709" y="84375"/>
                  <a:pt x="1540091" y="94509"/>
                  <a:pt x="1543574" y="102637"/>
                </a:cubicBezTo>
                <a:cubicBezTo>
                  <a:pt x="1548500" y="114131"/>
                  <a:pt x="1554759" y="125008"/>
                  <a:pt x="1560352" y="136193"/>
                </a:cubicBezTo>
                <a:cubicBezTo>
                  <a:pt x="1562244" y="147548"/>
                  <a:pt x="1570304" y="204156"/>
                  <a:pt x="1577130" y="220083"/>
                </a:cubicBezTo>
                <a:cubicBezTo>
                  <a:pt x="1581102" y="229350"/>
                  <a:pt x="1588315" y="236861"/>
                  <a:pt x="1593908" y="245250"/>
                </a:cubicBezTo>
                <a:cubicBezTo>
                  <a:pt x="1596704" y="262028"/>
                  <a:pt x="1595389" y="280041"/>
                  <a:pt x="1602297" y="295584"/>
                </a:cubicBezTo>
                <a:cubicBezTo>
                  <a:pt x="1607115" y="306425"/>
                  <a:pt x="1619869" y="311637"/>
                  <a:pt x="1627464" y="320751"/>
                </a:cubicBezTo>
                <a:cubicBezTo>
                  <a:pt x="1633919" y="328496"/>
                  <a:pt x="1636654" y="339279"/>
                  <a:pt x="1644242" y="345918"/>
                </a:cubicBezTo>
                <a:cubicBezTo>
                  <a:pt x="1659417" y="359197"/>
                  <a:pt x="1678056" y="367910"/>
                  <a:pt x="1694576" y="379474"/>
                </a:cubicBezTo>
                <a:cubicBezTo>
                  <a:pt x="1699099" y="382640"/>
                  <a:pt x="1743251" y="417113"/>
                  <a:pt x="1753299" y="421419"/>
                </a:cubicBezTo>
                <a:cubicBezTo>
                  <a:pt x="1763896" y="425961"/>
                  <a:pt x="1775670" y="427012"/>
                  <a:pt x="1786855" y="429808"/>
                </a:cubicBezTo>
                <a:cubicBezTo>
                  <a:pt x="1958314" y="416619"/>
                  <a:pt x="1846266" y="426266"/>
                  <a:pt x="2055303" y="404641"/>
                </a:cubicBezTo>
                <a:cubicBezTo>
                  <a:pt x="2142301" y="395641"/>
                  <a:pt x="2142693" y="398498"/>
                  <a:pt x="2231471" y="379474"/>
                </a:cubicBezTo>
                <a:cubicBezTo>
                  <a:pt x="2253072" y="374845"/>
                  <a:pt x="2270549" y="364129"/>
                  <a:pt x="2290194" y="354307"/>
                </a:cubicBezTo>
                <a:cubicBezTo>
                  <a:pt x="2295787" y="345918"/>
                  <a:pt x="2303432" y="338580"/>
                  <a:pt x="2306972" y="329140"/>
                </a:cubicBezTo>
                <a:cubicBezTo>
                  <a:pt x="2338071" y="246210"/>
                  <a:pt x="2292792" y="321049"/>
                  <a:pt x="2332139" y="262028"/>
                </a:cubicBezTo>
                <a:cubicBezTo>
                  <a:pt x="2333349" y="255978"/>
                  <a:pt x="2341547" y="205971"/>
                  <a:pt x="2348917" y="194916"/>
                </a:cubicBezTo>
                <a:cubicBezTo>
                  <a:pt x="2355498" y="185045"/>
                  <a:pt x="2366489" y="178863"/>
                  <a:pt x="2374084" y="169749"/>
                </a:cubicBezTo>
                <a:cubicBezTo>
                  <a:pt x="2380539" y="162004"/>
                  <a:pt x="2385269" y="152971"/>
                  <a:pt x="2390862" y="144582"/>
                </a:cubicBezTo>
                <a:cubicBezTo>
                  <a:pt x="2395359" y="126592"/>
                  <a:pt x="2398397" y="98453"/>
                  <a:pt x="2416029" y="85859"/>
                </a:cubicBezTo>
                <a:cubicBezTo>
                  <a:pt x="2428283" y="77106"/>
                  <a:pt x="2443874" y="74368"/>
                  <a:pt x="2457974" y="69081"/>
                </a:cubicBezTo>
                <a:cubicBezTo>
                  <a:pt x="2466254" y="65976"/>
                  <a:pt x="2474861" y="63797"/>
                  <a:pt x="2483141" y="60692"/>
                </a:cubicBezTo>
                <a:cubicBezTo>
                  <a:pt x="2497241" y="55405"/>
                  <a:pt x="2511104" y="49507"/>
                  <a:pt x="2525086" y="43914"/>
                </a:cubicBezTo>
                <a:lnTo>
                  <a:pt x="2885813" y="60692"/>
                </a:lnTo>
                <a:cubicBezTo>
                  <a:pt x="2964274" y="67370"/>
                  <a:pt x="3043488" y="70416"/>
                  <a:pt x="3120704" y="85859"/>
                </a:cubicBezTo>
                <a:cubicBezTo>
                  <a:pt x="3134686" y="88655"/>
                  <a:pt x="3148992" y="90151"/>
                  <a:pt x="3162649" y="94248"/>
                </a:cubicBezTo>
                <a:cubicBezTo>
                  <a:pt x="3177073" y="98575"/>
                  <a:pt x="3190612" y="105433"/>
                  <a:pt x="3204594" y="111026"/>
                </a:cubicBezTo>
                <a:cubicBezTo>
                  <a:pt x="3210187" y="119415"/>
                  <a:pt x="3216863" y="127175"/>
                  <a:pt x="3221372" y="136193"/>
                </a:cubicBezTo>
                <a:cubicBezTo>
                  <a:pt x="3225327" y="144102"/>
                  <a:pt x="3226278" y="153232"/>
                  <a:pt x="3229761" y="161360"/>
                </a:cubicBezTo>
                <a:cubicBezTo>
                  <a:pt x="3234687" y="172854"/>
                  <a:pt x="3240946" y="183731"/>
                  <a:pt x="3246539" y="194916"/>
                </a:cubicBezTo>
                <a:cubicBezTo>
                  <a:pt x="3243743" y="208898"/>
                  <a:pt x="3243269" y="223553"/>
                  <a:pt x="3238150" y="236861"/>
                </a:cubicBezTo>
                <a:cubicBezTo>
                  <a:pt x="3191542" y="358041"/>
                  <a:pt x="3217686" y="256307"/>
                  <a:pt x="3187816" y="345918"/>
                </a:cubicBezTo>
                <a:cubicBezTo>
                  <a:pt x="3164152" y="416910"/>
                  <a:pt x="3173702" y="405903"/>
                  <a:pt x="3154260" y="488531"/>
                </a:cubicBezTo>
                <a:cubicBezTo>
                  <a:pt x="3149597" y="508347"/>
                  <a:pt x="3143075" y="527680"/>
                  <a:pt x="3137482" y="547254"/>
                </a:cubicBezTo>
                <a:cubicBezTo>
                  <a:pt x="3133264" y="585212"/>
                  <a:pt x="3120704" y="691947"/>
                  <a:pt x="3120704" y="723423"/>
                </a:cubicBezTo>
                <a:cubicBezTo>
                  <a:pt x="3120704" y="768251"/>
                  <a:pt x="3124400" y="813064"/>
                  <a:pt x="3129093" y="857646"/>
                </a:cubicBezTo>
                <a:cubicBezTo>
                  <a:pt x="3130019" y="866440"/>
                  <a:pt x="3133095" y="875135"/>
                  <a:pt x="3137482" y="882813"/>
                </a:cubicBezTo>
                <a:cubicBezTo>
                  <a:pt x="3144419" y="894952"/>
                  <a:pt x="3155859" y="904147"/>
                  <a:pt x="3162649" y="916369"/>
                </a:cubicBezTo>
                <a:cubicBezTo>
                  <a:pt x="3169962" y="929533"/>
                  <a:pt x="3169891" y="946659"/>
                  <a:pt x="3179427" y="958314"/>
                </a:cubicBezTo>
                <a:cubicBezTo>
                  <a:pt x="3195752" y="978267"/>
                  <a:pt x="3218576" y="991870"/>
                  <a:pt x="3238150" y="1008648"/>
                </a:cubicBezTo>
                <a:cubicBezTo>
                  <a:pt x="3284847" y="1094259"/>
                  <a:pt x="3290994" y="1096854"/>
                  <a:pt x="3322040" y="1184817"/>
                </a:cubicBezTo>
                <a:cubicBezTo>
                  <a:pt x="3328815" y="1204014"/>
                  <a:pt x="3333462" y="1223900"/>
                  <a:pt x="3338818" y="1243540"/>
                </a:cubicBezTo>
                <a:cubicBezTo>
                  <a:pt x="3341852" y="1254663"/>
                  <a:pt x="3342665" y="1266499"/>
                  <a:pt x="3347207" y="1277096"/>
                </a:cubicBezTo>
                <a:cubicBezTo>
                  <a:pt x="3351179" y="1286363"/>
                  <a:pt x="3358392" y="1293874"/>
                  <a:pt x="3363985" y="1302263"/>
                </a:cubicBezTo>
                <a:cubicBezTo>
                  <a:pt x="3361189" y="1324634"/>
                  <a:pt x="3359024" y="1347092"/>
                  <a:pt x="3355596" y="1369375"/>
                </a:cubicBezTo>
                <a:cubicBezTo>
                  <a:pt x="3351231" y="1397749"/>
                  <a:pt x="3350873" y="1416043"/>
                  <a:pt x="3330429" y="1436487"/>
                </a:cubicBezTo>
                <a:cubicBezTo>
                  <a:pt x="3320542" y="1446374"/>
                  <a:pt x="3308058" y="1453265"/>
                  <a:pt x="3296873" y="1461654"/>
                </a:cubicBezTo>
                <a:cubicBezTo>
                  <a:pt x="3288484" y="1481228"/>
                  <a:pt x="3286765" y="1505318"/>
                  <a:pt x="3271706" y="1520377"/>
                </a:cubicBezTo>
                <a:cubicBezTo>
                  <a:pt x="3267083" y="1525000"/>
                  <a:pt x="3163529" y="1553698"/>
                  <a:pt x="3162649" y="1553933"/>
                </a:cubicBezTo>
                <a:cubicBezTo>
                  <a:pt x="3107852" y="1568546"/>
                  <a:pt x="3068705" y="1577420"/>
                  <a:pt x="3011648" y="1587489"/>
                </a:cubicBezTo>
                <a:cubicBezTo>
                  <a:pt x="2992176" y="1590925"/>
                  <a:pt x="2972525" y="1593265"/>
                  <a:pt x="2952925" y="1595878"/>
                </a:cubicBezTo>
                <a:cubicBezTo>
                  <a:pt x="2930578" y="1598858"/>
                  <a:pt x="2908280" y="1602395"/>
                  <a:pt x="2885813" y="1604267"/>
                </a:cubicBezTo>
                <a:cubicBezTo>
                  <a:pt x="2841139" y="1607990"/>
                  <a:pt x="2796330" y="1609860"/>
                  <a:pt x="2751589" y="1612656"/>
                </a:cubicBezTo>
                <a:cubicBezTo>
                  <a:pt x="2732015" y="1615452"/>
                  <a:pt x="2711225" y="1613701"/>
                  <a:pt x="2692866" y="1621045"/>
                </a:cubicBezTo>
                <a:cubicBezTo>
                  <a:pt x="2643040" y="1640975"/>
                  <a:pt x="2676111" y="1704889"/>
                  <a:pt x="2659310" y="1738491"/>
                </a:cubicBezTo>
                <a:cubicBezTo>
                  <a:pt x="2653486" y="1750138"/>
                  <a:pt x="2602061" y="1765962"/>
                  <a:pt x="2583809" y="1772046"/>
                </a:cubicBezTo>
                <a:cubicBezTo>
                  <a:pt x="2569827" y="1766453"/>
                  <a:pt x="2555964" y="1760555"/>
                  <a:pt x="2541864" y="1755268"/>
                </a:cubicBezTo>
                <a:cubicBezTo>
                  <a:pt x="2533584" y="1752163"/>
                  <a:pt x="2524055" y="1751784"/>
                  <a:pt x="2516697" y="1746879"/>
                </a:cubicBezTo>
                <a:cubicBezTo>
                  <a:pt x="2506826" y="1740298"/>
                  <a:pt x="2500538" y="1729434"/>
                  <a:pt x="2491530" y="1721713"/>
                </a:cubicBezTo>
                <a:cubicBezTo>
                  <a:pt x="2473319" y="1706104"/>
                  <a:pt x="2452726" y="1693047"/>
                  <a:pt x="2432807" y="1679768"/>
                </a:cubicBezTo>
                <a:cubicBezTo>
                  <a:pt x="2419028" y="1624653"/>
                  <a:pt x="2433388" y="1666105"/>
                  <a:pt x="2407640" y="1621045"/>
                </a:cubicBezTo>
                <a:cubicBezTo>
                  <a:pt x="2401435" y="1610187"/>
                  <a:pt x="2398131" y="1597665"/>
                  <a:pt x="2390862" y="1587489"/>
                </a:cubicBezTo>
                <a:cubicBezTo>
                  <a:pt x="2383966" y="1577835"/>
                  <a:pt x="2373507" y="1571250"/>
                  <a:pt x="2365695" y="1562322"/>
                </a:cubicBezTo>
                <a:cubicBezTo>
                  <a:pt x="2343701" y="1537186"/>
                  <a:pt x="2325855" y="1507275"/>
                  <a:pt x="2298583" y="1486821"/>
                </a:cubicBezTo>
                <a:cubicBezTo>
                  <a:pt x="2281997" y="1474381"/>
                  <a:pt x="2259299" y="1468134"/>
                  <a:pt x="2239860" y="1461654"/>
                </a:cubicBezTo>
                <a:cubicBezTo>
                  <a:pt x="2169952" y="1464450"/>
                  <a:pt x="2099922" y="1465058"/>
                  <a:pt x="2030136" y="1470043"/>
                </a:cubicBezTo>
                <a:cubicBezTo>
                  <a:pt x="2005536" y="1471800"/>
                  <a:pt x="2000775" y="1484724"/>
                  <a:pt x="1979802" y="1495210"/>
                </a:cubicBezTo>
                <a:cubicBezTo>
                  <a:pt x="1971893" y="1499165"/>
                  <a:pt x="1963024" y="1500803"/>
                  <a:pt x="1954635" y="1503599"/>
                </a:cubicBezTo>
                <a:cubicBezTo>
                  <a:pt x="1942362" y="1522009"/>
                  <a:pt x="1928175" y="1541035"/>
                  <a:pt x="1921079" y="1562322"/>
                </a:cubicBezTo>
                <a:cubicBezTo>
                  <a:pt x="1916570" y="1575849"/>
                  <a:pt x="1916148" y="1590434"/>
                  <a:pt x="1912690" y="1604267"/>
                </a:cubicBezTo>
                <a:cubicBezTo>
                  <a:pt x="1907753" y="1624017"/>
                  <a:pt x="1901505" y="1643416"/>
                  <a:pt x="1895912" y="1662990"/>
                </a:cubicBezTo>
                <a:cubicBezTo>
                  <a:pt x="1893116" y="1727305"/>
                  <a:pt x="1887523" y="1791560"/>
                  <a:pt x="1887523" y="1855936"/>
                </a:cubicBezTo>
                <a:cubicBezTo>
                  <a:pt x="1887523" y="1945853"/>
                  <a:pt x="1881528" y="1971377"/>
                  <a:pt x="1904301" y="2032105"/>
                </a:cubicBezTo>
                <a:cubicBezTo>
                  <a:pt x="1909588" y="2046205"/>
                  <a:pt x="1913331" y="2061137"/>
                  <a:pt x="1921079" y="2074050"/>
                </a:cubicBezTo>
                <a:cubicBezTo>
                  <a:pt x="1954635" y="2129977"/>
                  <a:pt x="1951839" y="2104810"/>
                  <a:pt x="1996580" y="2149551"/>
                </a:cubicBezTo>
                <a:cubicBezTo>
                  <a:pt x="2036491" y="2189462"/>
                  <a:pt x="1981746" y="2175690"/>
                  <a:pt x="2063692" y="2216663"/>
                </a:cubicBezTo>
                <a:cubicBezTo>
                  <a:pt x="2089804" y="2229719"/>
                  <a:pt x="2119886" y="2232598"/>
                  <a:pt x="2147582" y="2241830"/>
                </a:cubicBezTo>
                <a:cubicBezTo>
                  <a:pt x="2253190" y="2277033"/>
                  <a:pt x="2176258" y="2259310"/>
                  <a:pt x="2256638" y="2275386"/>
                </a:cubicBezTo>
                <a:lnTo>
                  <a:pt x="2424418" y="2266997"/>
                </a:lnTo>
                <a:cubicBezTo>
                  <a:pt x="2449680" y="2265255"/>
                  <a:pt x="2474597" y="2258608"/>
                  <a:pt x="2499919" y="2258608"/>
                </a:cubicBezTo>
                <a:cubicBezTo>
                  <a:pt x="2539167" y="2258608"/>
                  <a:pt x="2578216" y="2264201"/>
                  <a:pt x="2617365" y="2266997"/>
                </a:cubicBezTo>
                <a:cubicBezTo>
                  <a:pt x="2678884" y="2264201"/>
                  <a:pt x="2742803" y="2275851"/>
                  <a:pt x="2801923" y="2258608"/>
                </a:cubicBezTo>
                <a:cubicBezTo>
                  <a:pt x="2818901" y="2253656"/>
                  <a:pt x="2808891" y="2222989"/>
                  <a:pt x="2818701" y="2208274"/>
                </a:cubicBezTo>
                <a:lnTo>
                  <a:pt x="2835479" y="2183107"/>
                </a:lnTo>
                <a:cubicBezTo>
                  <a:pt x="2842234" y="2156086"/>
                  <a:pt x="2843774" y="2139616"/>
                  <a:pt x="2860646" y="2115995"/>
                </a:cubicBezTo>
                <a:cubicBezTo>
                  <a:pt x="2867542" y="2106341"/>
                  <a:pt x="2878917" y="2100482"/>
                  <a:pt x="2885813" y="2090828"/>
                </a:cubicBezTo>
                <a:cubicBezTo>
                  <a:pt x="2893082" y="2080652"/>
                  <a:pt x="2896518" y="2068204"/>
                  <a:pt x="2902591" y="2057272"/>
                </a:cubicBezTo>
                <a:cubicBezTo>
                  <a:pt x="2910510" y="2043019"/>
                  <a:pt x="2920028" y="2029683"/>
                  <a:pt x="2927758" y="2015327"/>
                </a:cubicBezTo>
                <a:cubicBezTo>
                  <a:pt x="2970391" y="1936152"/>
                  <a:pt x="2938662" y="1963316"/>
                  <a:pt x="2986481" y="1931437"/>
                </a:cubicBezTo>
                <a:cubicBezTo>
                  <a:pt x="2992074" y="1923048"/>
                  <a:pt x="2993898" y="1910014"/>
                  <a:pt x="3003259" y="1906270"/>
                </a:cubicBezTo>
                <a:cubicBezTo>
                  <a:pt x="3033764" y="1894068"/>
                  <a:pt x="3028680" y="1929658"/>
                  <a:pt x="3036815" y="1939826"/>
                </a:cubicBezTo>
                <a:cubicBezTo>
                  <a:pt x="3043113" y="1947699"/>
                  <a:pt x="3053593" y="1951011"/>
                  <a:pt x="3061982" y="1956604"/>
                </a:cubicBezTo>
                <a:cubicBezTo>
                  <a:pt x="3135023" y="2057037"/>
                  <a:pt x="3097447" y="2027786"/>
                  <a:pt x="3154260" y="2065661"/>
                </a:cubicBezTo>
                <a:cubicBezTo>
                  <a:pt x="3191771" y="2140682"/>
                  <a:pt x="3179907" y="2109045"/>
                  <a:pt x="3196205" y="2157940"/>
                </a:cubicBezTo>
                <a:cubicBezTo>
                  <a:pt x="3193409" y="2233441"/>
                  <a:pt x="3198139" y="2309599"/>
                  <a:pt x="3187816" y="2384443"/>
                </a:cubicBezTo>
                <a:cubicBezTo>
                  <a:pt x="3186438" y="2394431"/>
                  <a:pt x="3169210" y="2393566"/>
                  <a:pt x="3162649" y="2401221"/>
                </a:cubicBezTo>
                <a:cubicBezTo>
                  <a:pt x="3152038" y="2413601"/>
                  <a:pt x="3146124" y="2429339"/>
                  <a:pt x="3137482" y="2443166"/>
                </a:cubicBezTo>
                <a:cubicBezTo>
                  <a:pt x="3132138" y="2451716"/>
                  <a:pt x="3124876" y="2459154"/>
                  <a:pt x="3120704" y="2468333"/>
                </a:cubicBezTo>
                <a:cubicBezTo>
                  <a:pt x="3110817" y="2490083"/>
                  <a:pt x="3105424" y="2513695"/>
                  <a:pt x="3095537" y="2535445"/>
                </a:cubicBezTo>
                <a:cubicBezTo>
                  <a:pt x="3091365" y="2544624"/>
                  <a:pt x="3083268" y="2551594"/>
                  <a:pt x="3078759" y="2560612"/>
                </a:cubicBezTo>
                <a:cubicBezTo>
                  <a:pt x="3074804" y="2568521"/>
                  <a:pt x="3074324" y="2577870"/>
                  <a:pt x="3070370" y="2585779"/>
                </a:cubicBezTo>
                <a:cubicBezTo>
                  <a:pt x="3065861" y="2594797"/>
                  <a:pt x="3063158" y="2607758"/>
                  <a:pt x="3053593" y="2610946"/>
                </a:cubicBezTo>
                <a:cubicBezTo>
                  <a:pt x="3026932" y="2619833"/>
                  <a:pt x="2997666" y="2616539"/>
                  <a:pt x="2969703" y="2619335"/>
                </a:cubicBezTo>
                <a:cubicBezTo>
                  <a:pt x="2961314" y="2624928"/>
                  <a:pt x="2954568" y="2635110"/>
                  <a:pt x="2944536" y="2636113"/>
                </a:cubicBezTo>
                <a:cubicBezTo>
                  <a:pt x="2924861" y="2638080"/>
                  <a:pt x="2905356" y="2630731"/>
                  <a:pt x="2885813" y="2627724"/>
                </a:cubicBezTo>
                <a:cubicBezTo>
                  <a:pt x="2725699" y="2603091"/>
                  <a:pt x="2918685" y="2633186"/>
                  <a:pt x="2801923" y="2610946"/>
                </a:cubicBezTo>
                <a:cubicBezTo>
                  <a:pt x="2754503" y="2601914"/>
                  <a:pt x="2659310" y="2585779"/>
                  <a:pt x="2659310" y="2585779"/>
                </a:cubicBezTo>
                <a:cubicBezTo>
                  <a:pt x="2590373" y="2539821"/>
                  <a:pt x="2701178" y="2608124"/>
                  <a:pt x="2558642" y="2560612"/>
                </a:cubicBezTo>
                <a:cubicBezTo>
                  <a:pt x="2547387" y="2556860"/>
                  <a:pt x="2541864" y="2543834"/>
                  <a:pt x="2533475" y="2535445"/>
                </a:cubicBezTo>
                <a:cubicBezTo>
                  <a:pt x="2517143" y="2486450"/>
                  <a:pt x="2537864" y="2531445"/>
                  <a:pt x="2499919" y="2493500"/>
                </a:cubicBezTo>
                <a:cubicBezTo>
                  <a:pt x="2443992" y="2437573"/>
                  <a:pt x="2525086" y="2496296"/>
                  <a:pt x="2457974" y="2451555"/>
                </a:cubicBezTo>
                <a:cubicBezTo>
                  <a:pt x="2413233" y="2384443"/>
                  <a:pt x="2471956" y="2465537"/>
                  <a:pt x="2416029" y="2409610"/>
                </a:cubicBezTo>
                <a:cubicBezTo>
                  <a:pt x="2386801" y="2380382"/>
                  <a:pt x="2409057" y="2391117"/>
                  <a:pt x="2390862" y="2359276"/>
                </a:cubicBezTo>
                <a:cubicBezTo>
                  <a:pt x="2383925" y="2347137"/>
                  <a:pt x="2374084" y="2336905"/>
                  <a:pt x="2365695" y="2325720"/>
                </a:cubicBezTo>
                <a:cubicBezTo>
                  <a:pt x="2362899" y="2317331"/>
                  <a:pt x="2361261" y="2308462"/>
                  <a:pt x="2357306" y="2300553"/>
                </a:cubicBezTo>
                <a:cubicBezTo>
                  <a:pt x="2352797" y="2291535"/>
                  <a:pt x="2343425" y="2285043"/>
                  <a:pt x="2340528" y="2275386"/>
                </a:cubicBezTo>
                <a:cubicBezTo>
                  <a:pt x="2334846" y="2256447"/>
                  <a:pt x="2335575" y="2236135"/>
                  <a:pt x="2332139" y="2216663"/>
                </a:cubicBezTo>
                <a:cubicBezTo>
                  <a:pt x="2327183" y="2188580"/>
                  <a:pt x="2324379" y="2159827"/>
                  <a:pt x="2315361" y="2132773"/>
                </a:cubicBezTo>
                <a:cubicBezTo>
                  <a:pt x="2309768" y="2115995"/>
                  <a:pt x="2302051" y="2099781"/>
                  <a:pt x="2298583" y="2082439"/>
                </a:cubicBezTo>
                <a:cubicBezTo>
                  <a:pt x="2287867" y="2028861"/>
                  <a:pt x="2300276" y="2050576"/>
                  <a:pt x="2265027" y="2015327"/>
                </a:cubicBezTo>
                <a:cubicBezTo>
                  <a:pt x="2255429" y="1986532"/>
                  <a:pt x="2256865" y="1981998"/>
                  <a:pt x="2231471" y="1956604"/>
                </a:cubicBezTo>
                <a:cubicBezTo>
                  <a:pt x="2224342" y="1949475"/>
                  <a:pt x="2214693" y="1945419"/>
                  <a:pt x="2206304" y="1939826"/>
                </a:cubicBezTo>
                <a:cubicBezTo>
                  <a:pt x="2186194" y="1879497"/>
                  <a:pt x="2215484" y="1954861"/>
                  <a:pt x="2147582" y="1864325"/>
                </a:cubicBezTo>
                <a:cubicBezTo>
                  <a:pt x="2139193" y="1853140"/>
                  <a:pt x="2132302" y="1840656"/>
                  <a:pt x="2122415" y="1830769"/>
                </a:cubicBezTo>
                <a:cubicBezTo>
                  <a:pt x="2115286" y="1823640"/>
                  <a:pt x="2105452" y="1819851"/>
                  <a:pt x="2097248" y="1813991"/>
                </a:cubicBezTo>
                <a:cubicBezTo>
                  <a:pt x="2085871" y="1805864"/>
                  <a:pt x="2074038" y="1798229"/>
                  <a:pt x="2063692" y="1788824"/>
                </a:cubicBezTo>
                <a:cubicBezTo>
                  <a:pt x="2043209" y="1770203"/>
                  <a:pt x="2024543" y="1749676"/>
                  <a:pt x="2004969" y="1730102"/>
                </a:cubicBezTo>
                <a:cubicBezTo>
                  <a:pt x="1993784" y="1718917"/>
                  <a:pt x="1984977" y="1704685"/>
                  <a:pt x="1971413" y="1696546"/>
                </a:cubicBezTo>
                <a:cubicBezTo>
                  <a:pt x="1957431" y="1688157"/>
                  <a:pt x="1943035" y="1680424"/>
                  <a:pt x="1929468" y="1671379"/>
                </a:cubicBezTo>
                <a:cubicBezTo>
                  <a:pt x="1917835" y="1663623"/>
                  <a:pt x="1907366" y="1654230"/>
                  <a:pt x="1895912" y="1646212"/>
                </a:cubicBezTo>
                <a:cubicBezTo>
                  <a:pt x="1879392" y="1634648"/>
                  <a:pt x="1862356" y="1623841"/>
                  <a:pt x="1845578" y="1612656"/>
                </a:cubicBezTo>
                <a:lnTo>
                  <a:pt x="1820411" y="1595878"/>
                </a:lnTo>
                <a:cubicBezTo>
                  <a:pt x="1812022" y="1590285"/>
                  <a:pt x="1802373" y="1586229"/>
                  <a:pt x="1795244" y="1579100"/>
                </a:cubicBezTo>
                <a:cubicBezTo>
                  <a:pt x="1780127" y="1563983"/>
                  <a:pt x="1765349" y="1545915"/>
                  <a:pt x="1744910" y="1537155"/>
                </a:cubicBezTo>
                <a:cubicBezTo>
                  <a:pt x="1734313" y="1532613"/>
                  <a:pt x="1722292" y="1532412"/>
                  <a:pt x="1711354" y="1528766"/>
                </a:cubicBezTo>
                <a:cubicBezTo>
                  <a:pt x="1697068" y="1524004"/>
                  <a:pt x="1684376" y="1513651"/>
                  <a:pt x="1669409" y="1511988"/>
                </a:cubicBezTo>
                <a:cubicBezTo>
                  <a:pt x="1608203" y="1505187"/>
                  <a:pt x="1546370" y="1506395"/>
                  <a:pt x="1484851" y="1503599"/>
                </a:cubicBezTo>
                <a:cubicBezTo>
                  <a:pt x="1398718" y="1482066"/>
                  <a:pt x="1505476" y="1511333"/>
                  <a:pt x="1417739" y="1478432"/>
                </a:cubicBezTo>
                <a:cubicBezTo>
                  <a:pt x="1406944" y="1474384"/>
                  <a:pt x="1395368" y="1472839"/>
                  <a:pt x="1384183" y="1470043"/>
                </a:cubicBezTo>
                <a:cubicBezTo>
                  <a:pt x="1372998" y="1461654"/>
                  <a:pt x="1363609" y="1450069"/>
                  <a:pt x="1350627" y="1444876"/>
                </a:cubicBezTo>
                <a:cubicBezTo>
                  <a:pt x="1334834" y="1438559"/>
                  <a:pt x="1316925" y="1440051"/>
                  <a:pt x="1300293" y="1436487"/>
                </a:cubicBezTo>
                <a:cubicBezTo>
                  <a:pt x="1277746" y="1431655"/>
                  <a:pt x="1255058" y="1427001"/>
                  <a:pt x="1233182" y="1419709"/>
                </a:cubicBezTo>
                <a:cubicBezTo>
                  <a:pt x="1117421" y="1381122"/>
                  <a:pt x="1234036" y="1401989"/>
                  <a:pt x="1107347" y="1386153"/>
                </a:cubicBezTo>
                <a:cubicBezTo>
                  <a:pt x="957971" y="1311465"/>
                  <a:pt x="1162775" y="1410002"/>
                  <a:pt x="998290" y="1344208"/>
                </a:cubicBezTo>
                <a:cubicBezTo>
                  <a:pt x="975068" y="1334919"/>
                  <a:pt x="954167" y="1320504"/>
                  <a:pt x="931178" y="1310652"/>
                </a:cubicBezTo>
                <a:cubicBezTo>
                  <a:pt x="914922" y="1303685"/>
                  <a:pt x="897351" y="1300223"/>
                  <a:pt x="880844" y="1293874"/>
                </a:cubicBezTo>
                <a:cubicBezTo>
                  <a:pt x="860967" y="1286229"/>
                  <a:pt x="841695" y="1277096"/>
                  <a:pt x="822121" y="1268707"/>
                </a:cubicBezTo>
                <a:cubicBezTo>
                  <a:pt x="748525" y="1170579"/>
                  <a:pt x="841894" y="1291776"/>
                  <a:pt x="771787" y="1209984"/>
                </a:cubicBezTo>
                <a:cubicBezTo>
                  <a:pt x="762688" y="1199368"/>
                  <a:pt x="755009" y="1187613"/>
                  <a:pt x="746620" y="1176428"/>
                </a:cubicBezTo>
                <a:cubicBezTo>
                  <a:pt x="743824" y="1168039"/>
                  <a:pt x="740660" y="1159764"/>
                  <a:pt x="738231" y="1151261"/>
                </a:cubicBezTo>
                <a:cubicBezTo>
                  <a:pt x="735064" y="1140175"/>
                  <a:pt x="734384" y="1128302"/>
                  <a:pt x="729842" y="1117705"/>
                </a:cubicBezTo>
                <a:cubicBezTo>
                  <a:pt x="725870" y="1108438"/>
                  <a:pt x="717573" y="1101556"/>
                  <a:pt x="713064" y="1092538"/>
                </a:cubicBezTo>
                <a:cubicBezTo>
                  <a:pt x="709109" y="1084629"/>
                  <a:pt x="707471" y="1075760"/>
                  <a:pt x="704675" y="1067371"/>
                </a:cubicBezTo>
                <a:cubicBezTo>
                  <a:pt x="701879" y="1042204"/>
                  <a:pt x="698228" y="1017117"/>
                  <a:pt x="696286" y="991870"/>
                </a:cubicBezTo>
                <a:cubicBezTo>
                  <a:pt x="692634" y="944390"/>
                  <a:pt x="696807" y="896036"/>
                  <a:pt x="687897" y="849257"/>
                </a:cubicBezTo>
                <a:cubicBezTo>
                  <a:pt x="685281" y="835523"/>
                  <a:pt x="670857" y="827079"/>
                  <a:pt x="662730" y="815702"/>
                </a:cubicBezTo>
                <a:cubicBezTo>
                  <a:pt x="656870" y="807498"/>
                  <a:pt x="653081" y="797664"/>
                  <a:pt x="645952" y="790535"/>
                </a:cubicBezTo>
                <a:cubicBezTo>
                  <a:pt x="614266" y="758849"/>
                  <a:pt x="614281" y="770741"/>
                  <a:pt x="578840" y="748590"/>
                </a:cubicBezTo>
                <a:cubicBezTo>
                  <a:pt x="566984" y="741180"/>
                  <a:pt x="556661" y="731550"/>
                  <a:pt x="545284" y="723423"/>
                </a:cubicBezTo>
                <a:cubicBezTo>
                  <a:pt x="537080" y="717563"/>
                  <a:pt x="530027" y="708503"/>
                  <a:pt x="520117" y="706645"/>
                </a:cubicBezTo>
                <a:cubicBezTo>
                  <a:pt x="484282" y="699926"/>
                  <a:pt x="447412" y="701052"/>
                  <a:pt x="411060" y="698256"/>
                </a:cubicBezTo>
                <a:cubicBezTo>
                  <a:pt x="371912" y="701052"/>
                  <a:pt x="332329" y="700193"/>
                  <a:pt x="293615" y="706645"/>
                </a:cubicBezTo>
                <a:cubicBezTo>
                  <a:pt x="281280" y="708701"/>
                  <a:pt x="267328" y="713247"/>
                  <a:pt x="260059" y="723423"/>
                </a:cubicBezTo>
                <a:cubicBezTo>
                  <a:pt x="251771" y="735026"/>
                  <a:pt x="255422" y="751612"/>
                  <a:pt x="251670" y="765368"/>
                </a:cubicBezTo>
                <a:cubicBezTo>
                  <a:pt x="247017" y="782430"/>
                  <a:pt x="234892" y="815702"/>
                  <a:pt x="234892" y="815702"/>
                </a:cubicBezTo>
                <a:cubicBezTo>
                  <a:pt x="229299" y="882814"/>
                  <a:pt x="225044" y="950050"/>
                  <a:pt x="218114" y="1017037"/>
                </a:cubicBezTo>
                <a:cubicBezTo>
                  <a:pt x="216647" y="1031220"/>
                  <a:pt x="217282" y="1046891"/>
                  <a:pt x="209725" y="1058982"/>
                </a:cubicBezTo>
                <a:cubicBezTo>
                  <a:pt x="202315" y="1070838"/>
                  <a:pt x="186056" y="1074262"/>
                  <a:pt x="176169" y="1084149"/>
                </a:cubicBezTo>
                <a:cubicBezTo>
                  <a:pt x="169040" y="1091278"/>
                  <a:pt x="167136" y="1102861"/>
                  <a:pt x="159391" y="1109316"/>
                </a:cubicBezTo>
                <a:cubicBezTo>
                  <a:pt x="149784" y="1117322"/>
                  <a:pt x="136693" y="1119889"/>
                  <a:pt x="125835" y="1126094"/>
                </a:cubicBezTo>
                <a:cubicBezTo>
                  <a:pt x="117081" y="1131096"/>
                  <a:pt x="109057" y="1137279"/>
                  <a:pt x="100668" y="1142872"/>
                </a:cubicBezTo>
                <a:cubicBezTo>
                  <a:pt x="77346" y="1135098"/>
                  <a:pt x="69849" y="1135051"/>
                  <a:pt x="50334" y="1117705"/>
                </a:cubicBezTo>
                <a:cubicBezTo>
                  <a:pt x="32600" y="1101941"/>
                  <a:pt x="0" y="1067371"/>
                  <a:pt x="0" y="1067371"/>
                </a:cubicBezTo>
                <a:cubicBezTo>
                  <a:pt x="2796" y="1008648"/>
                  <a:pt x="8389" y="949992"/>
                  <a:pt x="8389" y="891202"/>
                </a:cubicBezTo>
                <a:cubicBezTo>
                  <a:pt x="8389" y="874193"/>
                  <a:pt x="0" y="840868"/>
                  <a:pt x="0" y="840868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Freeform 5"/>
          <p:cNvSpPr/>
          <p:nvPr/>
        </p:nvSpPr>
        <p:spPr>
          <a:xfrm>
            <a:off x="5596178" y="2382473"/>
            <a:ext cx="3447154" cy="1702966"/>
          </a:xfrm>
          <a:custGeom>
            <a:avLst/>
            <a:gdLst>
              <a:gd name="connsiteX0" fmla="*/ 32835 w 3447154"/>
              <a:gd name="connsiteY0" fmla="*/ 327171 h 1702966"/>
              <a:gd name="connsiteX1" fmla="*/ 7668 w 3447154"/>
              <a:gd name="connsiteY1" fmla="*/ 167780 h 1702966"/>
              <a:gd name="connsiteX2" fmla="*/ 32835 w 3447154"/>
              <a:gd name="connsiteY2" fmla="*/ 75501 h 1702966"/>
              <a:gd name="connsiteX3" fmla="*/ 83169 w 3447154"/>
              <a:gd name="connsiteY3" fmla="*/ 41945 h 1702966"/>
              <a:gd name="connsiteX4" fmla="*/ 108336 w 3447154"/>
              <a:gd name="connsiteY4" fmla="*/ 25167 h 1702966"/>
              <a:gd name="connsiteX5" fmla="*/ 133503 w 3447154"/>
              <a:gd name="connsiteY5" fmla="*/ 8389 h 1702966"/>
              <a:gd name="connsiteX6" fmla="*/ 158670 w 3447154"/>
              <a:gd name="connsiteY6" fmla="*/ 0 h 1702966"/>
              <a:gd name="connsiteX7" fmla="*/ 200615 w 3447154"/>
              <a:gd name="connsiteY7" fmla="*/ 16778 h 1702966"/>
              <a:gd name="connsiteX8" fmla="*/ 225782 w 3447154"/>
              <a:gd name="connsiteY8" fmla="*/ 41945 h 1702966"/>
              <a:gd name="connsiteX9" fmla="*/ 250949 w 3447154"/>
              <a:gd name="connsiteY9" fmla="*/ 58723 h 1702966"/>
              <a:gd name="connsiteX10" fmla="*/ 259338 w 3447154"/>
              <a:gd name="connsiteY10" fmla="*/ 92279 h 1702966"/>
              <a:gd name="connsiteX11" fmla="*/ 276116 w 3447154"/>
              <a:gd name="connsiteY11" fmla="*/ 167780 h 1702966"/>
              <a:gd name="connsiteX12" fmla="*/ 292894 w 3447154"/>
              <a:gd name="connsiteY12" fmla="*/ 352338 h 1702966"/>
              <a:gd name="connsiteX13" fmla="*/ 309672 w 3447154"/>
              <a:gd name="connsiteY13" fmla="*/ 377505 h 1702966"/>
              <a:gd name="connsiteX14" fmla="*/ 351616 w 3447154"/>
              <a:gd name="connsiteY14" fmla="*/ 419450 h 1702966"/>
              <a:gd name="connsiteX15" fmla="*/ 376783 w 3447154"/>
              <a:gd name="connsiteY15" fmla="*/ 444617 h 1702966"/>
              <a:gd name="connsiteX16" fmla="*/ 401950 w 3447154"/>
              <a:gd name="connsiteY16" fmla="*/ 453006 h 1702966"/>
              <a:gd name="connsiteX17" fmla="*/ 435506 w 3447154"/>
              <a:gd name="connsiteY17" fmla="*/ 469784 h 1702966"/>
              <a:gd name="connsiteX18" fmla="*/ 460673 w 3447154"/>
              <a:gd name="connsiteY18" fmla="*/ 478173 h 1702966"/>
              <a:gd name="connsiteX19" fmla="*/ 485840 w 3447154"/>
              <a:gd name="connsiteY19" fmla="*/ 494951 h 1702966"/>
              <a:gd name="connsiteX20" fmla="*/ 544563 w 3447154"/>
              <a:gd name="connsiteY20" fmla="*/ 503340 h 1702966"/>
              <a:gd name="connsiteX21" fmla="*/ 678787 w 3447154"/>
              <a:gd name="connsiteY21" fmla="*/ 494951 h 1702966"/>
              <a:gd name="connsiteX22" fmla="*/ 779455 w 3447154"/>
              <a:gd name="connsiteY22" fmla="*/ 461395 h 1702966"/>
              <a:gd name="connsiteX23" fmla="*/ 888512 w 3447154"/>
              <a:gd name="connsiteY23" fmla="*/ 444617 h 1702966"/>
              <a:gd name="connsiteX24" fmla="*/ 922068 w 3447154"/>
              <a:gd name="connsiteY24" fmla="*/ 427839 h 1702966"/>
              <a:gd name="connsiteX25" fmla="*/ 947235 w 3447154"/>
              <a:gd name="connsiteY25" fmla="*/ 411061 h 1702966"/>
              <a:gd name="connsiteX26" fmla="*/ 1022736 w 3447154"/>
              <a:gd name="connsiteY26" fmla="*/ 402672 h 1702966"/>
              <a:gd name="connsiteX27" fmla="*/ 1089848 w 3447154"/>
              <a:gd name="connsiteY27" fmla="*/ 369116 h 1702966"/>
              <a:gd name="connsiteX28" fmla="*/ 1115015 w 3447154"/>
              <a:gd name="connsiteY28" fmla="*/ 360727 h 1702966"/>
              <a:gd name="connsiteX29" fmla="*/ 1266016 w 3447154"/>
              <a:gd name="connsiteY29" fmla="*/ 260059 h 1702966"/>
              <a:gd name="connsiteX30" fmla="*/ 1324739 w 3447154"/>
              <a:gd name="connsiteY30" fmla="*/ 251670 h 1702966"/>
              <a:gd name="connsiteX31" fmla="*/ 1391851 w 3447154"/>
              <a:gd name="connsiteY31" fmla="*/ 218114 h 1702966"/>
              <a:gd name="connsiteX32" fmla="*/ 1417018 w 3447154"/>
              <a:gd name="connsiteY32" fmla="*/ 192947 h 1702966"/>
              <a:gd name="connsiteX33" fmla="*/ 1534464 w 3447154"/>
              <a:gd name="connsiteY33" fmla="*/ 184558 h 1702966"/>
              <a:gd name="connsiteX34" fmla="*/ 1584798 w 3447154"/>
              <a:gd name="connsiteY34" fmla="*/ 159391 h 1702966"/>
              <a:gd name="connsiteX35" fmla="*/ 1651910 w 3447154"/>
              <a:gd name="connsiteY35" fmla="*/ 134224 h 1702966"/>
              <a:gd name="connsiteX36" fmla="*/ 1735800 w 3447154"/>
              <a:gd name="connsiteY36" fmla="*/ 117446 h 1702966"/>
              <a:gd name="connsiteX37" fmla="*/ 1760967 w 3447154"/>
              <a:gd name="connsiteY37" fmla="*/ 109057 h 1702966"/>
              <a:gd name="connsiteX38" fmla="*/ 1844857 w 3447154"/>
              <a:gd name="connsiteY38" fmla="*/ 92279 h 1702966"/>
              <a:gd name="connsiteX39" fmla="*/ 1970692 w 3447154"/>
              <a:gd name="connsiteY39" fmla="*/ 75501 h 1702966"/>
              <a:gd name="connsiteX40" fmla="*/ 2616644 w 3447154"/>
              <a:gd name="connsiteY40" fmla="*/ 100668 h 1702966"/>
              <a:gd name="connsiteX41" fmla="*/ 2683756 w 3447154"/>
              <a:gd name="connsiteY41" fmla="*/ 117446 h 1702966"/>
              <a:gd name="connsiteX42" fmla="*/ 2792813 w 3447154"/>
              <a:gd name="connsiteY42" fmla="*/ 134224 h 1702966"/>
              <a:gd name="connsiteX43" fmla="*/ 2885092 w 3447154"/>
              <a:gd name="connsiteY43" fmla="*/ 159391 h 1702966"/>
              <a:gd name="connsiteX44" fmla="*/ 2960593 w 3447154"/>
              <a:gd name="connsiteY44" fmla="*/ 176169 h 1702966"/>
              <a:gd name="connsiteX45" fmla="*/ 3036094 w 3447154"/>
              <a:gd name="connsiteY45" fmla="*/ 201336 h 1702966"/>
              <a:gd name="connsiteX46" fmla="*/ 3170317 w 3447154"/>
              <a:gd name="connsiteY46" fmla="*/ 226503 h 1702966"/>
              <a:gd name="connsiteX47" fmla="*/ 3237429 w 3447154"/>
              <a:gd name="connsiteY47" fmla="*/ 260059 h 1702966"/>
              <a:gd name="connsiteX48" fmla="*/ 3380042 w 3447154"/>
              <a:gd name="connsiteY48" fmla="*/ 310393 h 1702966"/>
              <a:gd name="connsiteX49" fmla="*/ 3430376 w 3447154"/>
              <a:gd name="connsiteY49" fmla="*/ 360727 h 1702966"/>
              <a:gd name="connsiteX50" fmla="*/ 3447154 w 3447154"/>
              <a:gd name="connsiteY50" fmla="*/ 411061 h 1702966"/>
              <a:gd name="connsiteX51" fmla="*/ 3405209 w 3447154"/>
              <a:gd name="connsiteY51" fmla="*/ 469784 h 1702966"/>
              <a:gd name="connsiteX52" fmla="*/ 3371653 w 3447154"/>
              <a:gd name="connsiteY52" fmla="*/ 478173 h 1702966"/>
              <a:gd name="connsiteX53" fmla="*/ 3069650 w 3447154"/>
              <a:gd name="connsiteY53" fmla="*/ 486562 h 1702966"/>
              <a:gd name="connsiteX54" fmla="*/ 2742479 w 3447154"/>
              <a:gd name="connsiteY54" fmla="*/ 486562 h 1702966"/>
              <a:gd name="connsiteX55" fmla="*/ 2574699 w 3447154"/>
              <a:gd name="connsiteY55" fmla="*/ 494951 h 1702966"/>
              <a:gd name="connsiteX56" fmla="*/ 2541143 w 3447154"/>
              <a:gd name="connsiteY56" fmla="*/ 503340 h 1702966"/>
              <a:gd name="connsiteX57" fmla="*/ 2507587 w 3447154"/>
              <a:gd name="connsiteY57" fmla="*/ 528507 h 1702966"/>
              <a:gd name="connsiteX58" fmla="*/ 2490809 w 3447154"/>
              <a:gd name="connsiteY58" fmla="*/ 562063 h 1702966"/>
              <a:gd name="connsiteX59" fmla="*/ 2474031 w 3447154"/>
              <a:gd name="connsiteY59" fmla="*/ 587230 h 1702966"/>
              <a:gd name="connsiteX60" fmla="*/ 2490809 w 3447154"/>
              <a:gd name="connsiteY60" fmla="*/ 671120 h 1702966"/>
              <a:gd name="connsiteX61" fmla="*/ 2574699 w 3447154"/>
              <a:gd name="connsiteY61" fmla="*/ 729843 h 1702966"/>
              <a:gd name="connsiteX62" fmla="*/ 2658589 w 3447154"/>
              <a:gd name="connsiteY62" fmla="*/ 763399 h 1702966"/>
              <a:gd name="connsiteX63" fmla="*/ 2683756 w 3447154"/>
              <a:gd name="connsiteY63" fmla="*/ 771788 h 1702966"/>
              <a:gd name="connsiteX64" fmla="*/ 2801202 w 3447154"/>
              <a:gd name="connsiteY64" fmla="*/ 788566 h 1702966"/>
              <a:gd name="connsiteX65" fmla="*/ 2893481 w 3447154"/>
              <a:gd name="connsiteY65" fmla="*/ 796955 h 1702966"/>
              <a:gd name="connsiteX66" fmla="*/ 3061261 w 3447154"/>
              <a:gd name="connsiteY66" fmla="*/ 805344 h 1702966"/>
              <a:gd name="connsiteX67" fmla="*/ 3212262 w 3447154"/>
              <a:gd name="connsiteY67" fmla="*/ 813733 h 1702966"/>
              <a:gd name="connsiteX68" fmla="*/ 3254207 w 3447154"/>
              <a:gd name="connsiteY68" fmla="*/ 864066 h 1702966"/>
              <a:gd name="connsiteX69" fmla="*/ 3287763 w 3447154"/>
              <a:gd name="connsiteY69" fmla="*/ 922789 h 1702966"/>
              <a:gd name="connsiteX70" fmla="*/ 3279374 w 3447154"/>
              <a:gd name="connsiteY70" fmla="*/ 1031846 h 1702966"/>
              <a:gd name="connsiteX71" fmla="*/ 3270985 w 3447154"/>
              <a:gd name="connsiteY71" fmla="*/ 1057013 h 1702966"/>
              <a:gd name="connsiteX72" fmla="*/ 3212262 w 3447154"/>
              <a:gd name="connsiteY72" fmla="*/ 1082180 h 1702966"/>
              <a:gd name="connsiteX73" fmla="*/ 2901870 w 3447154"/>
              <a:gd name="connsiteY73" fmla="*/ 1073791 h 1702966"/>
              <a:gd name="connsiteX74" fmla="*/ 2868314 w 3447154"/>
              <a:gd name="connsiteY74" fmla="*/ 1065402 h 1702966"/>
              <a:gd name="connsiteX75" fmla="*/ 2750868 w 3447154"/>
              <a:gd name="connsiteY75" fmla="*/ 1048624 h 1702966"/>
              <a:gd name="connsiteX76" fmla="*/ 2591477 w 3447154"/>
              <a:gd name="connsiteY76" fmla="*/ 1057013 h 1702966"/>
              <a:gd name="connsiteX77" fmla="*/ 2566310 w 3447154"/>
              <a:gd name="connsiteY77" fmla="*/ 1065402 h 1702966"/>
              <a:gd name="connsiteX78" fmla="*/ 2557921 w 3447154"/>
              <a:gd name="connsiteY78" fmla="*/ 1090569 h 1702966"/>
              <a:gd name="connsiteX79" fmla="*/ 2574699 w 3447154"/>
              <a:gd name="connsiteY79" fmla="*/ 1140903 h 1702966"/>
              <a:gd name="connsiteX80" fmla="*/ 2625033 w 3447154"/>
              <a:gd name="connsiteY80" fmla="*/ 1191237 h 1702966"/>
              <a:gd name="connsiteX81" fmla="*/ 2700534 w 3447154"/>
              <a:gd name="connsiteY81" fmla="*/ 1208015 h 1702966"/>
              <a:gd name="connsiteX82" fmla="*/ 2868314 w 3447154"/>
              <a:gd name="connsiteY82" fmla="*/ 1216404 h 1702966"/>
              <a:gd name="connsiteX83" fmla="*/ 2893481 w 3447154"/>
              <a:gd name="connsiteY83" fmla="*/ 1241571 h 1702966"/>
              <a:gd name="connsiteX84" fmla="*/ 2977371 w 3447154"/>
              <a:gd name="connsiteY84" fmla="*/ 1258349 h 1702966"/>
              <a:gd name="connsiteX85" fmla="*/ 3019316 w 3447154"/>
              <a:gd name="connsiteY85" fmla="*/ 1283516 h 1702966"/>
              <a:gd name="connsiteX86" fmla="*/ 3052872 w 3447154"/>
              <a:gd name="connsiteY86" fmla="*/ 1300294 h 1702966"/>
              <a:gd name="connsiteX87" fmla="*/ 3069650 w 3447154"/>
              <a:gd name="connsiteY87" fmla="*/ 1350628 h 1702966"/>
              <a:gd name="connsiteX88" fmla="*/ 3044483 w 3447154"/>
              <a:gd name="connsiteY88" fmla="*/ 1526797 h 1702966"/>
              <a:gd name="connsiteX89" fmla="*/ 3010927 w 3447154"/>
              <a:gd name="connsiteY89" fmla="*/ 1577131 h 1702966"/>
              <a:gd name="connsiteX90" fmla="*/ 2935426 w 3447154"/>
              <a:gd name="connsiteY90" fmla="*/ 1593909 h 1702966"/>
              <a:gd name="connsiteX91" fmla="*/ 2742479 w 3447154"/>
              <a:gd name="connsiteY91" fmla="*/ 1585520 h 1702966"/>
              <a:gd name="connsiteX92" fmla="*/ 2650200 w 3447154"/>
              <a:gd name="connsiteY92" fmla="*/ 1568742 h 1702966"/>
              <a:gd name="connsiteX93" fmla="*/ 2625033 w 3447154"/>
              <a:gd name="connsiteY93" fmla="*/ 1560353 h 1702966"/>
              <a:gd name="connsiteX94" fmla="*/ 2541143 w 3447154"/>
              <a:gd name="connsiteY94" fmla="*/ 1543575 h 1702966"/>
              <a:gd name="connsiteX95" fmla="*/ 2515976 w 3447154"/>
              <a:gd name="connsiteY95" fmla="*/ 1518408 h 1702966"/>
              <a:gd name="connsiteX96" fmla="*/ 2490809 w 3447154"/>
              <a:gd name="connsiteY96" fmla="*/ 1501630 h 1702966"/>
              <a:gd name="connsiteX97" fmla="*/ 2457253 w 3447154"/>
              <a:gd name="connsiteY97" fmla="*/ 1476463 h 1702966"/>
              <a:gd name="connsiteX98" fmla="*/ 2406919 w 3447154"/>
              <a:gd name="connsiteY98" fmla="*/ 1442907 h 1702966"/>
              <a:gd name="connsiteX99" fmla="*/ 2373363 w 3447154"/>
              <a:gd name="connsiteY99" fmla="*/ 1409351 h 1702966"/>
              <a:gd name="connsiteX100" fmla="*/ 2348196 w 3447154"/>
              <a:gd name="connsiteY100" fmla="*/ 1392573 h 1702966"/>
              <a:gd name="connsiteX101" fmla="*/ 2297862 w 3447154"/>
              <a:gd name="connsiteY101" fmla="*/ 1342239 h 1702966"/>
              <a:gd name="connsiteX102" fmla="*/ 2272695 w 3447154"/>
              <a:gd name="connsiteY102" fmla="*/ 1317072 h 1702966"/>
              <a:gd name="connsiteX103" fmla="*/ 2247528 w 3447154"/>
              <a:gd name="connsiteY103" fmla="*/ 1283516 h 1702966"/>
              <a:gd name="connsiteX104" fmla="*/ 2188805 w 3447154"/>
              <a:gd name="connsiteY104" fmla="*/ 1241571 h 1702966"/>
              <a:gd name="connsiteX105" fmla="*/ 2163639 w 3447154"/>
              <a:gd name="connsiteY105" fmla="*/ 1191237 h 1702966"/>
              <a:gd name="connsiteX106" fmla="*/ 2155250 w 3447154"/>
              <a:gd name="connsiteY106" fmla="*/ 1166070 h 1702966"/>
              <a:gd name="connsiteX107" fmla="*/ 2121694 w 3447154"/>
              <a:gd name="connsiteY107" fmla="*/ 1115736 h 1702966"/>
              <a:gd name="connsiteX108" fmla="*/ 2104916 w 3447154"/>
              <a:gd name="connsiteY108" fmla="*/ 1090569 h 1702966"/>
              <a:gd name="connsiteX109" fmla="*/ 2054582 w 3447154"/>
              <a:gd name="connsiteY109" fmla="*/ 1040235 h 1702966"/>
              <a:gd name="connsiteX110" fmla="*/ 2037804 w 3447154"/>
              <a:gd name="connsiteY110" fmla="*/ 1015068 h 1702966"/>
              <a:gd name="connsiteX111" fmla="*/ 1987470 w 3447154"/>
              <a:gd name="connsiteY111" fmla="*/ 981512 h 1702966"/>
              <a:gd name="connsiteX112" fmla="*/ 1970692 w 3447154"/>
              <a:gd name="connsiteY112" fmla="*/ 956345 h 1702966"/>
              <a:gd name="connsiteX113" fmla="*/ 1870024 w 3447154"/>
              <a:gd name="connsiteY113" fmla="*/ 914400 h 1702966"/>
              <a:gd name="connsiteX114" fmla="*/ 1836468 w 3447154"/>
              <a:gd name="connsiteY114" fmla="*/ 906011 h 1702966"/>
              <a:gd name="connsiteX115" fmla="*/ 1693855 w 3447154"/>
              <a:gd name="connsiteY115" fmla="*/ 889233 h 1702966"/>
              <a:gd name="connsiteX116" fmla="*/ 1609965 w 3447154"/>
              <a:gd name="connsiteY116" fmla="*/ 872455 h 1702966"/>
              <a:gd name="connsiteX117" fmla="*/ 1425407 w 3447154"/>
              <a:gd name="connsiteY117" fmla="*/ 864066 h 1702966"/>
              <a:gd name="connsiteX118" fmla="*/ 1358295 w 3447154"/>
              <a:gd name="connsiteY118" fmla="*/ 872455 h 1702966"/>
              <a:gd name="connsiteX119" fmla="*/ 1333128 w 3447154"/>
              <a:gd name="connsiteY119" fmla="*/ 906011 h 1702966"/>
              <a:gd name="connsiteX120" fmla="*/ 1307961 w 3447154"/>
              <a:gd name="connsiteY120" fmla="*/ 931178 h 1702966"/>
              <a:gd name="connsiteX121" fmla="*/ 1291183 w 3447154"/>
              <a:gd name="connsiteY121" fmla="*/ 956345 h 1702966"/>
              <a:gd name="connsiteX122" fmla="*/ 1266016 w 3447154"/>
              <a:gd name="connsiteY122" fmla="*/ 964734 h 1702966"/>
              <a:gd name="connsiteX123" fmla="*/ 1207294 w 3447154"/>
              <a:gd name="connsiteY123" fmla="*/ 1040235 h 1702966"/>
              <a:gd name="connsiteX124" fmla="*/ 1198905 w 3447154"/>
              <a:gd name="connsiteY124" fmla="*/ 1065402 h 1702966"/>
              <a:gd name="connsiteX125" fmla="*/ 1156960 w 3447154"/>
              <a:gd name="connsiteY125" fmla="*/ 1115736 h 1702966"/>
              <a:gd name="connsiteX126" fmla="*/ 1148571 w 3447154"/>
              <a:gd name="connsiteY126" fmla="*/ 1140903 h 1702966"/>
              <a:gd name="connsiteX127" fmla="*/ 1098237 w 3447154"/>
              <a:gd name="connsiteY127" fmla="*/ 1157681 h 1702966"/>
              <a:gd name="connsiteX128" fmla="*/ 1073070 w 3447154"/>
              <a:gd name="connsiteY128" fmla="*/ 1174459 h 1702966"/>
              <a:gd name="connsiteX129" fmla="*/ 1056292 w 3447154"/>
              <a:gd name="connsiteY129" fmla="*/ 1249960 h 1702966"/>
              <a:gd name="connsiteX130" fmla="*/ 1047903 w 3447154"/>
              <a:gd name="connsiteY130" fmla="*/ 1275127 h 1702966"/>
              <a:gd name="connsiteX131" fmla="*/ 1047903 w 3447154"/>
              <a:gd name="connsiteY131" fmla="*/ 1325461 h 1702966"/>
              <a:gd name="connsiteX132" fmla="*/ 1056292 w 3447154"/>
              <a:gd name="connsiteY132" fmla="*/ 1350628 h 1702966"/>
              <a:gd name="connsiteX133" fmla="*/ 1064681 w 3447154"/>
              <a:gd name="connsiteY133" fmla="*/ 1417740 h 1702966"/>
              <a:gd name="connsiteX134" fmla="*/ 1106626 w 3447154"/>
              <a:gd name="connsiteY134" fmla="*/ 1451296 h 1702966"/>
              <a:gd name="connsiteX135" fmla="*/ 1156960 w 3447154"/>
              <a:gd name="connsiteY135" fmla="*/ 1493241 h 1702966"/>
              <a:gd name="connsiteX136" fmla="*/ 1182127 w 3447154"/>
              <a:gd name="connsiteY136" fmla="*/ 1501630 h 1702966"/>
              <a:gd name="connsiteX137" fmla="*/ 1232461 w 3447154"/>
              <a:gd name="connsiteY137" fmla="*/ 1493241 h 1702966"/>
              <a:gd name="connsiteX138" fmla="*/ 1207294 w 3447154"/>
              <a:gd name="connsiteY138" fmla="*/ 1484852 h 1702966"/>
              <a:gd name="connsiteX139" fmla="*/ 1257628 w 3447154"/>
              <a:gd name="connsiteY139" fmla="*/ 1493241 h 1702966"/>
              <a:gd name="connsiteX140" fmla="*/ 1307961 w 3447154"/>
              <a:gd name="connsiteY140" fmla="*/ 1518408 h 1702966"/>
              <a:gd name="connsiteX141" fmla="*/ 1324739 w 3447154"/>
              <a:gd name="connsiteY141" fmla="*/ 1568742 h 1702966"/>
              <a:gd name="connsiteX142" fmla="*/ 1307961 w 3447154"/>
              <a:gd name="connsiteY142" fmla="*/ 1635854 h 1702966"/>
              <a:gd name="connsiteX143" fmla="*/ 1299572 w 3447154"/>
              <a:gd name="connsiteY143" fmla="*/ 1677799 h 1702966"/>
              <a:gd name="connsiteX144" fmla="*/ 1249239 w 3447154"/>
              <a:gd name="connsiteY144" fmla="*/ 1702966 h 1702966"/>
              <a:gd name="connsiteX145" fmla="*/ 1098237 w 3447154"/>
              <a:gd name="connsiteY145" fmla="*/ 1686188 h 1702966"/>
              <a:gd name="connsiteX146" fmla="*/ 1031125 w 3447154"/>
              <a:gd name="connsiteY146" fmla="*/ 1661021 h 1702966"/>
              <a:gd name="connsiteX147" fmla="*/ 1005958 w 3447154"/>
              <a:gd name="connsiteY147" fmla="*/ 1652632 h 1702966"/>
              <a:gd name="connsiteX148" fmla="*/ 938846 w 3447154"/>
              <a:gd name="connsiteY148" fmla="*/ 1610687 h 1702966"/>
              <a:gd name="connsiteX149" fmla="*/ 888512 w 3447154"/>
              <a:gd name="connsiteY149" fmla="*/ 1585520 h 1702966"/>
              <a:gd name="connsiteX150" fmla="*/ 779455 w 3447154"/>
              <a:gd name="connsiteY150" fmla="*/ 1535186 h 1702966"/>
              <a:gd name="connsiteX151" fmla="*/ 754288 w 3447154"/>
              <a:gd name="connsiteY151" fmla="*/ 1518408 h 1702966"/>
              <a:gd name="connsiteX152" fmla="*/ 737510 w 3447154"/>
              <a:gd name="connsiteY152" fmla="*/ 1493241 h 1702966"/>
              <a:gd name="connsiteX153" fmla="*/ 729121 w 3447154"/>
              <a:gd name="connsiteY153" fmla="*/ 1468074 h 1702966"/>
              <a:gd name="connsiteX154" fmla="*/ 712343 w 3447154"/>
              <a:gd name="connsiteY154" fmla="*/ 1359017 h 1702966"/>
              <a:gd name="connsiteX155" fmla="*/ 703954 w 3447154"/>
              <a:gd name="connsiteY155" fmla="*/ 1317072 h 1702966"/>
              <a:gd name="connsiteX156" fmla="*/ 695565 w 3447154"/>
              <a:gd name="connsiteY156" fmla="*/ 1258349 h 1702966"/>
              <a:gd name="connsiteX157" fmla="*/ 703954 w 3447154"/>
              <a:gd name="connsiteY157" fmla="*/ 1233182 h 1702966"/>
              <a:gd name="connsiteX158" fmla="*/ 720732 w 3447154"/>
              <a:gd name="connsiteY158" fmla="*/ 1115736 h 1702966"/>
              <a:gd name="connsiteX159" fmla="*/ 729121 w 3447154"/>
              <a:gd name="connsiteY159" fmla="*/ 1082180 h 1702966"/>
              <a:gd name="connsiteX160" fmla="*/ 754288 w 3447154"/>
              <a:gd name="connsiteY160" fmla="*/ 1057013 h 1702966"/>
              <a:gd name="connsiteX161" fmla="*/ 779455 w 3447154"/>
              <a:gd name="connsiteY161" fmla="*/ 1006679 h 1702966"/>
              <a:gd name="connsiteX162" fmla="*/ 796233 w 3447154"/>
              <a:gd name="connsiteY162" fmla="*/ 947956 h 1702966"/>
              <a:gd name="connsiteX163" fmla="*/ 771066 w 3447154"/>
              <a:gd name="connsiteY163" fmla="*/ 897622 h 1702966"/>
              <a:gd name="connsiteX164" fmla="*/ 720732 w 3447154"/>
              <a:gd name="connsiteY164" fmla="*/ 880844 h 1702966"/>
              <a:gd name="connsiteX165" fmla="*/ 385172 w 3447154"/>
              <a:gd name="connsiteY165" fmla="*/ 889233 h 1702966"/>
              <a:gd name="connsiteX166" fmla="*/ 360005 w 3447154"/>
              <a:gd name="connsiteY166" fmla="*/ 897622 h 1702966"/>
              <a:gd name="connsiteX167" fmla="*/ 309672 w 3447154"/>
              <a:gd name="connsiteY167" fmla="*/ 906011 h 1702966"/>
              <a:gd name="connsiteX168" fmla="*/ 284505 w 3447154"/>
              <a:gd name="connsiteY168" fmla="*/ 914400 h 1702966"/>
              <a:gd name="connsiteX169" fmla="*/ 234171 w 3447154"/>
              <a:gd name="connsiteY169" fmla="*/ 922789 h 1702966"/>
              <a:gd name="connsiteX170" fmla="*/ 209004 w 3447154"/>
              <a:gd name="connsiteY170" fmla="*/ 931178 h 1702966"/>
              <a:gd name="connsiteX171" fmla="*/ 108336 w 3447154"/>
              <a:gd name="connsiteY171" fmla="*/ 939567 h 1702966"/>
              <a:gd name="connsiteX172" fmla="*/ 49613 w 3447154"/>
              <a:gd name="connsiteY172" fmla="*/ 922789 h 17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3447154" h="1702966">
                <a:moveTo>
                  <a:pt x="32835" y="327171"/>
                </a:moveTo>
                <a:cubicBezTo>
                  <a:pt x="0" y="261501"/>
                  <a:pt x="7668" y="287651"/>
                  <a:pt x="7668" y="167780"/>
                </a:cubicBezTo>
                <a:cubicBezTo>
                  <a:pt x="7668" y="147345"/>
                  <a:pt x="13638" y="94698"/>
                  <a:pt x="32835" y="75501"/>
                </a:cubicBezTo>
                <a:cubicBezTo>
                  <a:pt x="47094" y="61242"/>
                  <a:pt x="66391" y="53130"/>
                  <a:pt x="83169" y="41945"/>
                </a:cubicBezTo>
                <a:lnTo>
                  <a:pt x="108336" y="25167"/>
                </a:lnTo>
                <a:cubicBezTo>
                  <a:pt x="116725" y="19574"/>
                  <a:pt x="123938" y="11577"/>
                  <a:pt x="133503" y="8389"/>
                </a:cubicBezTo>
                <a:lnTo>
                  <a:pt x="158670" y="0"/>
                </a:lnTo>
                <a:cubicBezTo>
                  <a:pt x="172652" y="5593"/>
                  <a:pt x="187845" y="8797"/>
                  <a:pt x="200615" y="16778"/>
                </a:cubicBezTo>
                <a:cubicBezTo>
                  <a:pt x="210676" y="23066"/>
                  <a:pt x="216668" y="34350"/>
                  <a:pt x="225782" y="41945"/>
                </a:cubicBezTo>
                <a:cubicBezTo>
                  <a:pt x="233527" y="48400"/>
                  <a:pt x="242560" y="53130"/>
                  <a:pt x="250949" y="58723"/>
                </a:cubicBezTo>
                <a:cubicBezTo>
                  <a:pt x="253745" y="69908"/>
                  <a:pt x="256837" y="81024"/>
                  <a:pt x="259338" y="92279"/>
                </a:cubicBezTo>
                <a:cubicBezTo>
                  <a:pt x="280638" y="188130"/>
                  <a:pt x="255657" y="85944"/>
                  <a:pt x="276116" y="167780"/>
                </a:cubicBezTo>
                <a:cubicBezTo>
                  <a:pt x="276243" y="169678"/>
                  <a:pt x="283065" y="319574"/>
                  <a:pt x="292894" y="352338"/>
                </a:cubicBezTo>
                <a:cubicBezTo>
                  <a:pt x="295791" y="361995"/>
                  <a:pt x="304670" y="368751"/>
                  <a:pt x="309672" y="377505"/>
                </a:cubicBezTo>
                <a:cubicBezTo>
                  <a:pt x="334063" y="420190"/>
                  <a:pt x="311999" y="406244"/>
                  <a:pt x="351616" y="419450"/>
                </a:cubicBezTo>
                <a:cubicBezTo>
                  <a:pt x="360005" y="427839"/>
                  <a:pt x="366912" y="438036"/>
                  <a:pt x="376783" y="444617"/>
                </a:cubicBezTo>
                <a:cubicBezTo>
                  <a:pt x="384141" y="449522"/>
                  <a:pt x="393822" y="449523"/>
                  <a:pt x="401950" y="453006"/>
                </a:cubicBezTo>
                <a:cubicBezTo>
                  <a:pt x="413444" y="457932"/>
                  <a:pt x="424012" y="464858"/>
                  <a:pt x="435506" y="469784"/>
                </a:cubicBezTo>
                <a:cubicBezTo>
                  <a:pt x="443634" y="473267"/>
                  <a:pt x="452764" y="474218"/>
                  <a:pt x="460673" y="478173"/>
                </a:cubicBezTo>
                <a:cubicBezTo>
                  <a:pt x="469691" y="482682"/>
                  <a:pt x="476183" y="492054"/>
                  <a:pt x="485840" y="494951"/>
                </a:cubicBezTo>
                <a:cubicBezTo>
                  <a:pt x="504779" y="500633"/>
                  <a:pt x="524989" y="500544"/>
                  <a:pt x="544563" y="503340"/>
                </a:cubicBezTo>
                <a:cubicBezTo>
                  <a:pt x="589304" y="500544"/>
                  <a:pt x="634160" y="499201"/>
                  <a:pt x="678787" y="494951"/>
                </a:cubicBezTo>
                <a:cubicBezTo>
                  <a:pt x="754576" y="487733"/>
                  <a:pt x="688268" y="484192"/>
                  <a:pt x="779455" y="461395"/>
                </a:cubicBezTo>
                <a:cubicBezTo>
                  <a:pt x="815137" y="452475"/>
                  <a:pt x="852160" y="450210"/>
                  <a:pt x="888512" y="444617"/>
                </a:cubicBezTo>
                <a:cubicBezTo>
                  <a:pt x="899697" y="439024"/>
                  <a:pt x="911210" y="434044"/>
                  <a:pt x="922068" y="427839"/>
                </a:cubicBezTo>
                <a:cubicBezTo>
                  <a:pt x="930822" y="422837"/>
                  <a:pt x="937454" y="413506"/>
                  <a:pt x="947235" y="411061"/>
                </a:cubicBezTo>
                <a:cubicBezTo>
                  <a:pt x="971801" y="404920"/>
                  <a:pt x="997569" y="405468"/>
                  <a:pt x="1022736" y="402672"/>
                </a:cubicBezTo>
                <a:cubicBezTo>
                  <a:pt x="1045107" y="391487"/>
                  <a:pt x="1067079" y="379466"/>
                  <a:pt x="1089848" y="369116"/>
                </a:cubicBezTo>
                <a:cubicBezTo>
                  <a:pt x="1097898" y="365457"/>
                  <a:pt x="1107745" y="365760"/>
                  <a:pt x="1115015" y="360727"/>
                </a:cubicBezTo>
                <a:cubicBezTo>
                  <a:pt x="1183554" y="313277"/>
                  <a:pt x="1191237" y="284986"/>
                  <a:pt x="1266016" y="260059"/>
                </a:cubicBezTo>
                <a:cubicBezTo>
                  <a:pt x="1284774" y="253806"/>
                  <a:pt x="1305165" y="254466"/>
                  <a:pt x="1324739" y="251670"/>
                </a:cubicBezTo>
                <a:cubicBezTo>
                  <a:pt x="1360355" y="198246"/>
                  <a:pt x="1315709" y="251955"/>
                  <a:pt x="1391851" y="218114"/>
                </a:cubicBezTo>
                <a:cubicBezTo>
                  <a:pt x="1402692" y="213296"/>
                  <a:pt x="1405470" y="195664"/>
                  <a:pt x="1417018" y="192947"/>
                </a:cubicBezTo>
                <a:cubicBezTo>
                  <a:pt x="1455223" y="183958"/>
                  <a:pt x="1495315" y="187354"/>
                  <a:pt x="1534464" y="184558"/>
                </a:cubicBezTo>
                <a:cubicBezTo>
                  <a:pt x="1572646" y="159103"/>
                  <a:pt x="1545104" y="174276"/>
                  <a:pt x="1584798" y="159391"/>
                </a:cubicBezTo>
                <a:cubicBezTo>
                  <a:pt x="1595870" y="155239"/>
                  <a:pt x="1635407" y="138032"/>
                  <a:pt x="1651910" y="134224"/>
                </a:cubicBezTo>
                <a:cubicBezTo>
                  <a:pt x="1679697" y="127812"/>
                  <a:pt x="1708746" y="126464"/>
                  <a:pt x="1735800" y="117446"/>
                </a:cubicBezTo>
                <a:cubicBezTo>
                  <a:pt x="1744189" y="114650"/>
                  <a:pt x="1752351" y="111045"/>
                  <a:pt x="1760967" y="109057"/>
                </a:cubicBezTo>
                <a:cubicBezTo>
                  <a:pt x="1788754" y="102645"/>
                  <a:pt x="1816626" y="96312"/>
                  <a:pt x="1844857" y="92279"/>
                </a:cubicBezTo>
                <a:cubicBezTo>
                  <a:pt x="1925898" y="80702"/>
                  <a:pt x="1883960" y="86343"/>
                  <a:pt x="1970692" y="75501"/>
                </a:cubicBezTo>
                <a:cubicBezTo>
                  <a:pt x="2179789" y="79522"/>
                  <a:pt x="2405285" y="75049"/>
                  <a:pt x="2616644" y="100668"/>
                </a:cubicBezTo>
                <a:cubicBezTo>
                  <a:pt x="2639536" y="103443"/>
                  <a:pt x="2661104" y="113131"/>
                  <a:pt x="2683756" y="117446"/>
                </a:cubicBezTo>
                <a:cubicBezTo>
                  <a:pt x="2719886" y="124328"/>
                  <a:pt x="2756806" y="126723"/>
                  <a:pt x="2792813" y="134224"/>
                </a:cubicBezTo>
                <a:cubicBezTo>
                  <a:pt x="2824026" y="140727"/>
                  <a:pt x="2854161" y="151658"/>
                  <a:pt x="2885092" y="159391"/>
                </a:cubicBezTo>
                <a:cubicBezTo>
                  <a:pt x="2910103" y="165644"/>
                  <a:pt x="2935753" y="169269"/>
                  <a:pt x="2960593" y="176169"/>
                </a:cubicBezTo>
                <a:cubicBezTo>
                  <a:pt x="2986154" y="183269"/>
                  <a:pt x="3010298" y="195145"/>
                  <a:pt x="3036094" y="201336"/>
                </a:cubicBezTo>
                <a:cubicBezTo>
                  <a:pt x="3080358" y="211959"/>
                  <a:pt x="3125576" y="218114"/>
                  <a:pt x="3170317" y="226503"/>
                </a:cubicBezTo>
                <a:cubicBezTo>
                  <a:pt x="3192688" y="237688"/>
                  <a:pt x="3214207" y="250770"/>
                  <a:pt x="3237429" y="260059"/>
                </a:cubicBezTo>
                <a:cubicBezTo>
                  <a:pt x="3284235" y="278781"/>
                  <a:pt x="3380042" y="310393"/>
                  <a:pt x="3380042" y="310393"/>
                </a:cubicBezTo>
                <a:cubicBezTo>
                  <a:pt x="3404653" y="328851"/>
                  <a:pt x="3418109" y="333127"/>
                  <a:pt x="3430376" y="360727"/>
                </a:cubicBezTo>
                <a:cubicBezTo>
                  <a:pt x="3437559" y="376888"/>
                  <a:pt x="3447154" y="411061"/>
                  <a:pt x="3447154" y="411061"/>
                </a:cubicBezTo>
                <a:cubicBezTo>
                  <a:pt x="3440356" y="421258"/>
                  <a:pt x="3411831" y="465054"/>
                  <a:pt x="3405209" y="469784"/>
                </a:cubicBezTo>
                <a:cubicBezTo>
                  <a:pt x="3395827" y="476485"/>
                  <a:pt x="3383168" y="477597"/>
                  <a:pt x="3371653" y="478173"/>
                </a:cubicBezTo>
                <a:cubicBezTo>
                  <a:pt x="3271072" y="483202"/>
                  <a:pt x="3170318" y="483766"/>
                  <a:pt x="3069650" y="486562"/>
                </a:cubicBezTo>
                <a:cubicBezTo>
                  <a:pt x="2756013" y="506164"/>
                  <a:pt x="3145592" y="486562"/>
                  <a:pt x="2742479" y="486562"/>
                </a:cubicBezTo>
                <a:cubicBezTo>
                  <a:pt x="2686482" y="486562"/>
                  <a:pt x="2630626" y="492155"/>
                  <a:pt x="2574699" y="494951"/>
                </a:cubicBezTo>
                <a:cubicBezTo>
                  <a:pt x="2563514" y="497747"/>
                  <a:pt x="2551455" y="498184"/>
                  <a:pt x="2541143" y="503340"/>
                </a:cubicBezTo>
                <a:cubicBezTo>
                  <a:pt x="2528637" y="509593"/>
                  <a:pt x="2516686" y="517891"/>
                  <a:pt x="2507587" y="528507"/>
                </a:cubicBezTo>
                <a:cubicBezTo>
                  <a:pt x="2499448" y="538002"/>
                  <a:pt x="2497014" y="551205"/>
                  <a:pt x="2490809" y="562063"/>
                </a:cubicBezTo>
                <a:cubicBezTo>
                  <a:pt x="2485807" y="570817"/>
                  <a:pt x="2479624" y="578841"/>
                  <a:pt x="2474031" y="587230"/>
                </a:cubicBezTo>
                <a:cubicBezTo>
                  <a:pt x="2474245" y="588515"/>
                  <a:pt x="2485121" y="662019"/>
                  <a:pt x="2490809" y="671120"/>
                </a:cubicBezTo>
                <a:cubicBezTo>
                  <a:pt x="2510540" y="702690"/>
                  <a:pt x="2542340" y="715686"/>
                  <a:pt x="2574699" y="729843"/>
                </a:cubicBezTo>
                <a:cubicBezTo>
                  <a:pt x="2602291" y="741915"/>
                  <a:pt x="2630479" y="752587"/>
                  <a:pt x="2658589" y="763399"/>
                </a:cubicBezTo>
                <a:cubicBezTo>
                  <a:pt x="2666842" y="766573"/>
                  <a:pt x="2675177" y="769643"/>
                  <a:pt x="2683756" y="771788"/>
                </a:cubicBezTo>
                <a:cubicBezTo>
                  <a:pt x="2724532" y="781982"/>
                  <a:pt x="2757701" y="784216"/>
                  <a:pt x="2801202" y="788566"/>
                </a:cubicBezTo>
                <a:cubicBezTo>
                  <a:pt x="2831935" y="791639"/>
                  <a:pt x="2862659" y="794966"/>
                  <a:pt x="2893481" y="796955"/>
                </a:cubicBezTo>
                <a:cubicBezTo>
                  <a:pt x="2949361" y="800560"/>
                  <a:pt x="3005342" y="802401"/>
                  <a:pt x="3061261" y="805344"/>
                </a:cubicBezTo>
                <a:lnTo>
                  <a:pt x="3212262" y="813733"/>
                </a:lnTo>
                <a:cubicBezTo>
                  <a:pt x="3230816" y="832286"/>
                  <a:pt x="3242527" y="840706"/>
                  <a:pt x="3254207" y="864066"/>
                </a:cubicBezTo>
                <a:cubicBezTo>
                  <a:pt x="3286233" y="928118"/>
                  <a:pt x="3226908" y="841649"/>
                  <a:pt x="3287763" y="922789"/>
                </a:cubicBezTo>
                <a:cubicBezTo>
                  <a:pt x="3284967" y="959141"/>
                  <a:pt x="3283896" y="995668"/>
                  <a:pt x="3279374" y="1031846"/>
                </a:cubicBezTo>
                <a:cubicBezTo>
                  <a:pt x="3278277" y="1040620"/>
                  <a:pt x="3277238" y="1050760"/>
                  <a:pt x="3270985" y="1057013"/>
                </a:cubicBezTo>
                <a:cubicBezTo>
                  <a:pt x="3260619" y="1067379"/>
                  <a:pt x="3227303" y="1077166"/>
                  <a:pt x="3212262" y="1082180"/>
                </a:cubicBezTo>
                <a:cubicBezTo>
                  <a:pt x="3108798" y="1079384"/>
                  <a:pt x="3005249" y="1078834"/>
                  <a:pt x="2901870" y="1073791"/>
                </a:cubicBezTo>
                <a:cubicBezTo>
                  <a:pt x="2890354" y="1073229"/>
                  <a:pt x="2879710" y="1067155"/>
                  <a:pt x="2868314" y="1065402"/>
                </a:cubicBezTo>
                <a:cubicBezTo>
                  <a:pt x="2695612" y="1038832"/>
                  <a:pt x="2864397" y="1071330"/>
                  <a:pt x="2750868" y="1048624"/>
                </a:cubicBezTo>
                <a:cubicBezTo>
                  <a:pt x="2697738" y="1051420"/>
                  <a:pt x="2644462" y="1052196"/>
                  <a:pt x="2591477" y="1057013"/>
                </a:cubicBezTo>
                <a:cubicBezTo>
                  <a:pt x="2582671" y="1057814"/>
                  <a:pt x="2572563" y="1059149"/>
                  <a:pt x="2566310" y="1065402"/>
                </a:cubicBezTo>
                <a:cubicBezTo>
                  <a:pt x="2560057" y="1071655"/>
                  <a:pt x="2560717" y="1082180"/>
                  <a:pt x="2557921" y="1090569"/>
                </a:cubicBezTo>
                <a:cubicBezTo>
                  <a:pt x="2563514" y="1107347"/>
                  <a:pt x="2562193" y="1128397"/>
                  <a:pt x="2574699" y="1140903"/>
                </a:cubicBezTo>
                <a:cubicBezTo>
                  <a:pt x="2591477" y="1157681"/>
                  <a:pt x="2602014" y="1185482"/>
                  <a:pt x="2625033" y="1191237"/>
                </a:cubicBezTo>
                <a:cubicBezTo>
                  <a:pt x="2642027" y="1195486"/>
                  <a:pt x="2684872" y="1206762"/>
                  <a:pt x="2700534" y="1208015"/>
                </a:cubicBezTo>
                <a:cubicBezTo>
                  <a:pt x="2756352" y="1212480"/>
                  <a:pt x="2812387" y="1213608"/>
                  <a:pt x="2868314" y="1216404"/>
                </a:cubicBezTo>
                <a:cubicBezTo>
                  <a:pt x="2876703" y="1224793"/>
                  <a:pt x="2882408" y="1237312"/>
                  <a:pt x="2893481" y="1241571"/>
                </a:cubicBezTo>
                <a:cubicBezTo>
                  <a:pt x="2920097" y="1251808"/>
                  <a:pt x="2977371" y="1258349"/>
                  <a:pt x="2977371" y="1258349"/>
                </a:cubicBezTo>
                <a:cubicBezTo>
                  <a:pt x="2991353" y="1266738"/>
                  <a:pt x="3005063" y="1275597"/>
                  <a:pt x="3019316" y="1283516"/>
                </a:cubicBezTo>
                <a:cubicBezTo>
                  <a:pt x="3030248" y="1289589"/>
                  <a:pt x="3045369" y="1290290"/>
                  <a:pt x="3052872" y="1300294"/>
                </a:cubicBezTo>
                <a:cubicBezTo>
                  <a:pt x="3063483" y="1314442"/>
                  <a:pt x="3069650" y="1350628"/>
                  <a:pt x="3069650" y="1350628"/>
                </a:cubicBezTo>
                <a:cubicBezTo>
                  <a:pt x="3065798" y="1404561"/>
                  <a:pt x="3068938" y="1473811"/>
                  <a:pt x="3044483" y="1526797"/>
                </a:cubicBezTo>
                <a:cubicBezTo>
                  <a:pt x="3036033" y="1545106"/>
                  <a:pt x="3030490" y="1572240"/>
                  <a:pt x="3010927" y="1577131"/>
                </a:cubicBezTo>
                <a:cubicBezTo>
                  <a:pt x="2963538" y="1588978"/>
                  <a:pt x="2988677" y="1583259"/>
                  <a:pt x="2935426" y="1593909"/>
                </a:cubicBezTo>
                <a:cubicBezTo>
                  <a:pt x="2871110" y="1591113"/>
                  <a:pt x="2806713" y="1589802"/>
                  <a:pt x="2742479" y="1585520"/>
                </a:cubicBezTo>
                <a:cubicBezTo>
                  <a:pt x="2711484" y="1583454"/>
                  <a:pt x="2680115" y="1577289"/>
                  <a:pt x="2650200" y="1568742"/>
                </a:cubicBezTo>
                <a:cubicBezTo>
                  <a:pt x="2641697" y="1566313"/>
                  <a:pt x="2633649" y="1562341"/>
                  <a:pt x="2625033" y="1560353"/>
                </a:cubicBezTo>
                <a:cubicBezTo>
                  <a:pt x="2597246" y="1553941"/>
                  <a:pt x="2569106" y="1549168"/>
                  <a:pt x="2541143" y="1543575"/>
                </a:cubicBezTo>
                <a:cubicBezTo>
                  <a:pt x="2532754" y="1535186"/>
                  <a:pt x="2525090" y="1526003"/>
                  <a:pt x="2515976" y="1518408"/>
                </a:cubicBezTo>
                <a:cubicBezTo>
                  <a:pt x="2508231" y="1511953"/>
                  <a:pt x="2499013" y="1507490"/>
                  <a:pt x="2490809" y="1501630"/>
                </a:cubicBezTo>
                <a:cubicBezTo>
                  <a:pt x="2479432" y="1493503"/>
                  <a:pt x="2468707" y="1484481"/>
                  <a:pt x="2457253" y="1476463"/>
                </a:cubicBezTo>
                <a:cubicBezTo>
                  <a:pt x="2440733" y="1464899"/>
                  <a:pt x="2421178" y="1457166"/>
                  <a:pt x="2406919" y="1442907"/>
                </a:cubicBezTo>
                <a:cubicBezTo>
                  <a:pt x="2395734" y="1431722"/>
                  <a:pt x="2385373" y="1419646"/>
                  <a:pt x="2373363" y="1409351"/>
                </a:cubicBezTo>
                <a:cubicBezTo>
                  <a:pt x="2365708" y="1402790"/>
                  <a:pt x="2355732" y="1399271"/>
                  <a:pt x="2348196" y="1392573"/>
                </a:cubicBezTo>
                <a:cubicBezTo>
                  <a:pt x="2330462" y="1376809"/>
                  <a:pt x="2314640" y="1359017"/>
                  <a:pt x="2297862" y="1342239"/>
                </a:cubicBezTo>
                <a:cubicBezTo>
                  <a:pt x="2289473" y="1333850"/>
                  <a:pt x="2279813" y="1326563"/>
                  <a:pt x="2272695" y="1317072"/>
                </a:cubicBezTo>
                <a:cubicBezTo>
                  <a:pt x="2264306" y="1305887"/>
                  <a:pt x="2257415" y="1293403"/>
                  <a:pt x="2247528" y="1283516"/>
                </a:cubicBezTo>
                <a:cubicBezTo>
                  <a:pt x="2237123" y="1273111"/>
                  <a:pt x="2203095" y="1251098"/>
                  <a:pt x="2188805" y="1241571"/>
                </a:cubicBezTo>
                <a:cubicBezTo>
                  <a:pt x="2167719" y="1178313"/>
                  <a:pt x="2196162" y="1256287"/>
                  <a:pt x="2163639" y="1191237"/>
                </a:cubicBezTo>
                <a:cubicBezTo>
                  <a:pt x="2159685" y="1183328"/>
                  <a:pt x="2159544" y="1173800"/>
                  <a:pt x="2155250" y="1166070"/>
                </a:cubicBezTo>
                <a:cubicBezTo>
                  <a:pt x="2145457" y="1148443"/>
                  <a:pt x="2132879" y="1132514"/>
                  <a:pt x="2121694" y="1115736"/>
                </a:cubicBezTo>
                <a:cubicBezTo>
                  <a:pt x="2116101" y="1107347"/>
                  <a:pt x="2112045" y="1097698"/>
                  <a:pt x="2104916" y="1090569"/>
                </a:cubicBezTo>
                <a:cubicBezTo>
                  <a:pt x="2088138" y="1073791"/>
                  <a:pt x="2067744" y="1059978"/>
                  <a:pt x="2054582" y="1040235"/>
                </a:cubicBezTo>
                <a:cubicBezTo>
                  <a:pt x="2048989" y="1031846"/>
                  <a:pt x="2045392" y="1021707"/>
                  <a:pt x="2037804" y="1015068"/>
                </a:cubicBezTo>
                <a:cubicBezTo>
                  <a:pt x="2022629" y="1001789"/>
                  <a:pt x="1987470" y="981512"/>
                  <a:pt x="1987470" y="981512"/>
                </a:cubicBezTo>
                <a:cubicBezTo>
                  <a:pt x="1981877" y="973123"/>
                  <a:pt x="1978280" y="962984"/>
                  <a:pt x="1970692" y="956345"/>
                </a:cubicBezTo>
                <a:cubicBezTo>
                  <a:pt x="1921997" y="913737"/>
                  <a:pt x="1926927" y="925781"/>
                  <a:pt x="1870024" y="914400"/>
                </a:cubicBezTo>
                <a:cubicBezTo>
                  <a:pt x="1858718" y="912139"/>
                  <a:pt x="1847841" y="907906"/>
                  <a:pt x="1836468" y="906011"/>
                </a:cubicBezTo>
                <a:cubicBezTo>
                  <a:pt x="1813408" y="902168"/>
                  <a:pt x="1714063" y="891478"/>
                  <a:pt x="1693855" y="889233"/>
                </a:cubicBezTo>
                <a:cubicBezTo>
                  <a:pt x="1666105" y="882296"/>
                  <a:pt x="1638761" y="874512"/>
                  <a:pt x="1609965" y="872455"/>
                </a:cubicBezTo>
                <a:cubicBezTo>
                  <a:pt x="1548539" y="868067"/>
                  <a:pt x="1486926" y="866862"/>
                  <a:pt x="1425407" y="864066"/>
                </a:cubicBezTo>
                <a:cubicBezTo>
                  <a:pt x="1403036" y="866862"/>
                  <a:pt x="1378819" y="863126"/>
                  <a:pt x="1358295" y="872455"/>
                </a:cubicBezTo>
                <a:cubicBezTo>
                  <a:pt x="1345567" y="878241"/>
                  <a:pt x="1342227" y="895395"/>
                  <a:pt x="1333128" y="906011"/>
                </a:cubicBezTo>
                <a:cubicBezTo>
                  <a:pt x="1325407" y="915019"/>
                  <a:pt x="1315556" y="922064"/>
                  <a:pt x="1307961" y="931178"/>
                </a:cubicBezTo>
                <a:cubicBezTo>
                  <a:pt x="1301506" y="938923"/>
                  <a:pt x="1299056" y="950047"/>
                  <a:pt x="1291183" y="956345"/>
                </a:cubicBezTo>
                <a:cubicBezTo>
                  <a:pt x="1284278" y="961869"/>
                  <a:pt x="1274405" y="961938"/>
                  <a:pt x="1266016" y="964734"/>
                </a:cubicBezTo>
                <a:cubicBezTo>
                  <a:pt x="1225880" y="1024939"/>
                  <a:pt x="1246719" y="1000810"/>
                  <a:pt x="1207294" y="1040235"/>
                </a:cubicBezTo>
                <a:cubicBezTo>
                  <a:pt x="1204498" y="1048624"/>
                  <a:pt x="1202860" y="1057493"/>
                  <a:pt x="1198905" y="1065402"/>
                </a:cubicBezTo>
                <a:cubicBezTo>
                  <a:pt x="1187226" y="1088761"/>
                  <a:pt x="1175513" y="1097183"/>
                  <a:pt x="1156960" y="1115736"/>
                </a:cubicBezTo>
                <a:cubicBezTo>
                  <a:pt x="1154164" y="1124125"/>
                  <a:pt x="1155767" y="1135763"/>
                  <a:pt x="1148571" y="1140903"/>
                </a:cubicBezTo>
                <a:cubicBezTo>
                  <a:pt x="1134180" y="1151183"/>
                  <a:pt x="1112952" y="1147871"/>
                  <a:pt x="1098237" y="1157681"/>
                </a:cubicBezTo>
                <a:lnTo>
                  <a:pt x="1073070" y="1174459"/>
                </a:lnTo>
                <a:cubicBezTo>
                  <a:pt x="1054185" y="1231114"/>
                  <a:pt x="1075977" y="1161375"/>
                  <a:pt x="1056292" y="1249960"/>
                </a:cubicBezTo>
                <a:cubicBezTo>
                  <a:pt x="1054374" y="1258592"/>
                  <a:pt x="1050699" y="1266738"/>
                  <a:pt x="1047903" y="1275127"/>
                </a:cubicBezTo>
                <a:cubicBezTo>
                  <a:pt x="1070274" y="1342239"/>
                  <a:pt x="1047903" y="1258349"/>
                  <a:pt x="1047903" y="1325461"/>
                </a:cubicBezTo>
                <a:cubicBezTo>
                  <a:pt x="1047903" y="1334304"/>
                  <a:pt x="1053496" y="1342239"/>
                  <a:pt x="1056292" y="1350628"/>
                </a:cubicBezTo>
                <a:cubicBezTo>
                  <a:pt x="1059088" y="1372999"/>
                  <a:pt x="1058749" y="1395990"/>
                  <a:pt x="1064681" y="1417740"/>
                </a:cubicBezTo>
                <a:cubicBezTo>
                  <a:pt x="1073613" y="1450489"/>
                  <a:pt x="1083078" y="1439522"/>
                  <a:pt x="1106626" y="1451296"/>
                </a:cubicBezTo>
                <a:cubicBezTo>
                  <a:pt x="1161519" y="1478743"/>
                  <a:pt x="1101301" y="1456135"/>
                  <a:pt x="1156960" y="1493241"/>
                </a:cubicBezTo>
                <a:cubicBezTo>
                  <a:pt x="1164318" y="1498146"/>
                  <a:pt x="1173738" y="1498834"/>
                  <a:pt x="1182127" y="1501630"/>
                </a:cubicBezTo>
                <a:cubicBezTo>
                  <a:pt x="1198905" y="1498834"/>
                  <a:pt x="1218308" y="1502676"/>
                  <a:pt x="1232461" y="1493241"/>
                </a:cubicBezTo>
                <a:cubicBezTo>
                  <a:pt x="1239819" y="1488336"/>
                  <a:pt x="1198451" y="1484852"/>
                  <a:pt x="1207294" y="1484852"/>
                </a:cubicBezTo>
                <a:cubicBezTo>
                  <a:pt x="1224303" y="1484852"/>
                  <a:pt x="1240850" y="1490445"/>
                  <a:pt x="1257628" y="1493241"/>
                </a:cubicBezTo>
                <a:cubicBezTo>
                  <a:pt x="1271340" y="1497812"/>
                  <a:pt x="1299402" y="1504714"/>
                  <a:pt x="1307961" y="1518408"/>
                </a:cubicBezTo>
                <a:cubicBezTo>
                  <a:pt x="1317334" y="1533405"/>
                  <a:pt x="1324739" y="1568742"/>
                  <a:pt x="1324739" y="1568742"/>
                </a:cubicBezTo>
                <a:cubicBezTo>
                  <a:pt x="1319146" y="1591113"/>
                  <a:pt x="1312483" y="1613243"/>
                  <a:pt x="1307961" y="1635854"/>
                </a:cubicBezTo>
                <a:cubicBezTo>
                  <a:pt x="1305165" y="1649836"/>
                  <a:pt x="1306646" y="1665419"/>
                  <a:pt x="1299572" y="1677799"/>
                </a:cubicBezTo>
                <a:cubicBezTo>
                  <a:pt x="1291919" y="1691191"/>
                  <a:pt x="1262157" y="1698660"/>
                  <a:pt x="1249239" y="1702966"/>
                </a:cubicBezTo>
                <a:cubicBezTo>
                  <a:pt x="1197778" y="1698678"/>
                  <a:pt x="1148366" y="1697328"/>
                  <a:pt x="1098237" y="1686188"/>
                </a:cubicBezTo>
                <a:cubicBezTo>
                  <a:pt x="1082658" y="1682726"/>
                  <a:pt x="1040625" y="1664584"/>
                  <a:pt x="1031125" y="1661021"/>
                </a:cubicBezTo>
                <a:cubicBezTo>
                  <a:pt x="1022845" y="1657916"/>
                  <a:pt x="1014086" y="1656115"/>
                  <a:pt x="1005958" y="1652632"/>
                </a:cubicBezTo>
                <a:cubicBezTo>
                  <a:pt x="944997" y="1626506"/>
                  <a:pt x="999064" y="1646818"/>
                  <a:pt x="938846" y="1610687"/>
                </a:cubicBezTo>
                <a:cubicBezTo>
                  <a:pt x="922761" y="1601036"/>
                  <a:pt x="905511" y="1593453"/>
                  <a:pt x="888512" y="1585520"/>
                </a:cubicBezTo>
                <a:cubicBezTo>
                  <a:pt x="870518" y="1577123"/>
                  <a:pt x="806343" y="1550550"/>
                  <a:pt x="779455" y="1535186"/>
                </a:cubicBezTo>
                <a:cubicBezTo>
                  <a:pt x="770701" y="1530184"/>
                  <a:pt x="762677" y="1524001"/>
                  <a:pt x="754288" y="1518408"/>
                </a:cubicBezTo>
                <a:cubicBezTo>
                  <a:pt x="748695" y="1510019"/>
                  <a:pt x="742019" y="1502259"/>
                  <a:pt x="737510" y="1493241"/>
                </a:cubicBezTo>
                <a:cubicBezTo>
                  <a:pt x="733555" y="1485332"/>
                  <a:pt x="731266" y="1476653"/>
                  <a:pt x="729121" y="1468074"/>
                </a:cubicBezTo>
                <a:cubicBezTo>
                  <a:pt x="717580" y="1421911"/>
                  <a:pt x="720493" y="1411993"/>
                  <a:pt x="712343" y="1359017"/>
                </a:cubicBezTo>
                <a:cubicBezTo>
                  <a:pt x="710175" y="1344924"/>
                  <a:pt x="706298" y="1331137"/>
                  <a:pt x="703954" y="1317072"/>
                </a:cubicBezTo>
                <a:cubicBezTo>
                  <a:pt x="700703" y="1297568"/>
                  <a:pt x="698361" y="1277923"/>
                  <a:pt x="695565" y="1258349"/>
                </a:cubicBezTo>
                <a:cubicBezTo>
                  <a:pt x="698361" y="1249960"/>
                  <a:pt x="702372" y="1241882"/>
                  <a:pt x="703954" y="1233182"/>
                </a:cubicBezTo>
                <a:cubicBezTo>
                  <a:pt x="734884" y="1063069"/>
                  <a:pt x="693222" y="1253285"/>
                  <a:pt x="720732" y="1115736"/>
                </a:cubicBezTo>
                <a:cubicBezTo>
                  <a:pt x="722993" y="1104430"/>
                  <a:pt x="723401" y="1092190"/>
                  <a:pt x="729121" y="1082180"/>
                </a:cubicBezTo>
                <a:cubicBezTo>
                  <a:pt x="735007" y="1071879"/>
                  <a:pt x="745899" y="1065402"/>
                  <a:pt x="754288" y="1057013"/>
                </a:cubicBezTo>
                <a:cubicBezTo>
                  <a:pt x="775374" y="993755"/>
                  <a:pt x="746930" y="1071728"/>
                  <a:pt x="779455" y="1006679"/>
                </a:cubicBezTo>
                <a:cubicBezTo>
                  <a:pt x="785472" y="994644"/>
                  <a:pt x="793545" y="958707"/>
                  <a:pt x="796233" y="947956"/>
                </a:cubicBezTo>
                <a:cubicBezTo>
                  <a:pt x="791662" y="934243"/>
                  <a:pt x="784761" y="906181"/>
                  <a:pt x="771066" y="897622"/>
                </a:cubicBezTo>
                <a:cubicBezTo>
                  <a:pt x="756069" y="888249"/>
                  <a:pt x="720732" y="880844"/>
                  <a:pt x="720732" y="880844"/>
                </a:cubicBezTo>
                <a:cubicBezTo>
                  <a:pt x="608879" y="883640"/>
                  <a:pt x="496939" y="884035"/>
                  <a:pt x="385172" y="889233"/>
                </a:cubicBezTo>
                <a:cubicBezTo>
                  <a:pt x="376339" y="889644"/>
                  <a:pt x="368637" y="895704"/>
                  <a:pt x="360005" y="897622"/>
                </a:cubicBezTo>
                <a:cubicBezTo>
                  <a:pt x="343401" y="901312"/>
                  <a:pt x="326276" y="902321"/>
                  <a:pt x="309672" y="906011"/>
                </a:cubicBezTo>
                <a:cubicBezTo>
                  <a:pt x="301040" y="907929"/>
                  <a:pt x="293137" y="912482"/>
                  <a:pt x="284505" y="914400"/>
                </a:cubicBezTo>
                <a:cubicBezTo>
                  <a:pt x="267901" y="918090"/>
                  <a:pt x="250775" y="919099"/>
                  <a:pt x="234171" y="922789"/>
                </a:cubicBezTo>
                <a:cubicBezTo>
                  <a:pt x="225539" y="924707"/>
                  <a:pt x="217769" y="930009"/>
                  <a:pt x="209004" y="931178"/>
                </a:cubicBezTo>
                <a:cubicBezTo>
                  <a:pt x="175627" y="935628"/>
                  <a:pt x="141892" y="936771"/>
                  <a:pt x="108336" y="939567"/>
                </a:cubicBezTo>
                <a:cubicBezTo>
                  <a:pt x="37300" y="930687"/>
                  <a:pt x="25282" y="947120"/>
                  <a:pt x="49613" y="922789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Freeform 6"/>
          <p:cNvSpPr/>
          <p:nvPr/>
        </p:nvSpPr>
        <p:spPr>
          <a:xfrm>
            <a:off x="1238430" y="3887675"/>
            <a:ext cx="6194216" cy="3050020"/>
          </a:xfrm>
          <a:custGeom>
            <a:avLst/>
            <a:gdLst>
              <a:gd name="connsiteX0" fmla="*/ 95420 w 6194216"/>
              <a:gd name="connsiteY0" fmla="*/ 1892340 h 3050020"/>
              <a:gd name="connsiteX1" fmla="*/ 162531 w 6194216"/>
              <a:gd name="connsiteY1" fmla="*/ 1909118 h 3050020"/>
              <a:gd name="connsiteX2" fmla="*/ 196087 w 6194216"/>
              <a:gd name="connsiteY2" fmla="*/ 1925896 h 3050020"/>
              <a:gd name="connsiteX3" fmla="*/ 221254 w 6194216"/>
              <a:gd name="connsiteY3" fmla="*/ 1942674 h 3050020"/>
              <a:gd name="connsiteX4" fmla="*/ 271588 w 6194216"/>
              <a:gd name="connsiteY4" fmla="*/ 1959452 h 3050020"/>
              <a:gd name="connsiteX5" fmla="*/ 355478 w 6194216"/>
              <a:gd name="connsiteY5" fmla="*/ 1951063 h 3050020"/>
              <a:gd name="connsiteX6" fmla="*/ 414201 w 6194216"/>
              <a:gd name="connsiteY6" fmla="*/ 1892340 h 3050020"/>
              <a:gd name="connsiteX7" fmla="*/ 456146 w 6194216"/>
              <a:gd name="connsiteY7" fmla="*/ 1875562 h 3050020"/>
              <a:gd name="connsiteX8" fmla="*/ 472924 w 6194216"/>
              <a:gd name="connsiteY8" fmla="*/ 1850395 h 3050020"/>
              <a:gd name="connsiteX9" fmla="*/ 506480 w 6194216"/>
              <a:gd name="connsiteY9" fmla="*/ 1825228 h 3050020"/>
              <a:gd name="connsiteX10" fmla="*/ 548425 w 6194216"/>
              <a:gd name="connsiteY10" fmla="*/ 1732949 h 3050020"/>
              <a:gd name="connsiteX11" fmla="*/ 565203 w 6194216"/>
              <a:gd name="connsiteY11" fmla="*/ 1699393 h 3050020"/>
              <a:gd name="connsiteX12" fmla="*/ 573592 w 6194216"/>
              <a:gd name="connsiteY12" fmla="*/ 1632281 h 3050020"/>
              <a:gd name="connsiteX13" fmla="*/ 607148 w 6194216"/>
              <a:gd name="connsiteY13" fmla="*/ 1581947 h 3050020"/>
              <a:gd name="connsiteX14" fmla="*/ 632315 w 6194216"/>
              <a:gd name="connsiteY14" fmla="*/ 1531613 h 3050020"/>
              <a:gd name="connsiteX15" fmla="*/ 640704 w 6194216"/>
              <a:gd name="connsiteY15" fmla="*/ 1464501 h 3050020"/>
              <a:gd name="connsiteX16" fmla="*/ 665871 w 6194216"/>
              <a:gd name="connsiteY16" fmla="*/ 1380611 h 3050020"/>
              <a:gd name="connsiteX17" fmla="*/ 682649 w 6194216"/>
              <a:gd name="connsiteY17" fmla="*/ 1305110 h 3050020"/>
              <a:gd name="connsiteX18" fmla="*/ 699427 w 6194216"/>
              <a:gd name="connsiteY18" fmla="*/ 1279943 h 3050020"/>
              <a:gd name="connsiteX19" fmla="*/ 707816 w 6194216"/>
              <a:gd name="connsiteY19" fmla="*/ 1254776 h 3050020"/>
              <a:gd name="connsiteX20" fmla="*/ 724594 w 6194216"/>
              <a:gd name="connsiteY20" fmla="*/ 1229609 h 3050020"/>
              <a:gd name="connsiteX21" fmla="*/ 741372 w 6194216"/>
              <a:gd name="connsiteY21" fmla="*/ 1196053 h 3050020"/>
              <a:gd name="connsiteX22" fmla="*/ 766539 w 6194216"/>
              <a:gd name="connsiteY22" fmla="*/ 1179275 h 3050020"/>
              <a:gd name="connsiteX23" fmla="*/ 783317 w 6194216"/>
              <a:gd name="connsiteY23" fmla="*/ 1154108 h 3050020"/>
              <a:gd name="connsiteX24" fmla="*/ 816873 w 6194216"/>
              <a:gd name="connsiteY24" fmla="*/ 1128942 h 3050020"/>
              <a:gd name="connsiteX25" fmla="*/ 892374 w 6194216"/>
              <a:gd name="connsiteY25" fmla="*/ 1086997 h 3050020"/>
              <a:gd name="connsiteX26" fmla="*/ 951097 w 6194216"/>
              <a:gd name="connsiteY26" fmla="*/ 1103775 h 3050020"/>
              <a:gd name="connsiteX27" fmla="*/ 1001431 w 6194216"/>
              <a:gd name="connsiteY27" fmla="*/ 1154108 h 3050020"/>
              <a:gd name="connsiteX28" fmla="*/ 1018209 w 6194216"/>
              <a:gd name="connsiteY28" fmla="*/ 1179275 h 3050020"/>
              <a:gd name="connsiteX29" fmla="*/ 1102098 w 6194216"/>
              <a:gd name="connsiteY29" fmla="*/ 1246387 h 3050020"/>
              <a:gd name="connsiteX30" fmla="*/ 1118876 w 6194216"/>
              <a:gd name="connsiteY30" fmla="*/ 1279943 h 3050020"/>
              <a:gd name="connsiteX31" fmla="*/ 1127265 w 6194216"/>
              <a:gd name="connsiteY31" fmla="*/ 1305110 h 3050020"/>
              <a:gd name="connsiteX32" fmla="*/ 1152432 w 6194216"/>
              <a:gd name="connsiteY32" fmla="*/ 1330277 h 3050020"/>
              <a:gd name="connsiteX33" fmla="*/ 1169210 w 6194216"/>
              <a:gd name="connsiteY33" fmla="*/ 1372222 h 3050020"/>
              <a:gd name="connsiteX34" fmla="*/ 1194377 w 6194216"/>
              <a:gd name="connsiteY34" fmla="*/ 1389000 h 3050020"/>
              <a:gd name="connsiteX35" fmla="*/ 1211155 w 6194216"/>
              <a:gd name="connsiteY35" fmla="*/ 1414167 h 3050020"/>
              <a:gd name="connsiteX36" fmla="*/ 1253100 w 6194216"/>
              <a:gd name="connsiteY36" fmla="*/ 1447723 h 3050020"/>
              <a:gd name="connsiteX37" fmla="*/ 1286656 w 6194216"/>
              <a:gd name="connsiteY37" fmla="*/ 1489668 h 3050020"/>
              <a:gd name="connsiteX38" fmla="*/ 1328601 w 6194216"/>
              <a:gd name="connsiteY38" fmla="*/ 1531613 h 3050020"/>
              <a:gd name="connsiteX39" fmla="*/ 1370546 w 6194216"/>
              <a:gd name="connsiteY39" fmla="*/ 1590336 h 3050020"/>
              <a:gd name="connsiteX40" fmla="*/ 1387324 w 6194216"/>
              <a:gd name="connsiteY40" fmla="*/ 1615503 h 3050020"/>
              <a:gd name="connsiteX41" fmla="*/ 1446047 w 6194216"/>
              <a:gd name="connsiteY41" fmla="*/ 1649059 h 3050020"/>
              <a:gd name="connsiteX42" fmla="*/ 1471214 w 6194216"/>
              <a:gd name="connsiteY42" fmla="*/ 1665837 h 3050020"/>
              <a:gd name="connsiteX43" fmla="*/ 1496381 w 6194216"/>
              <a:gd name="connsiteY43" fmla="*/ 1674226 h 3050020"/>
              <a:gd name="connsiteX44" fmla="*/ 1555104 w 6194216"/>
              <a:gd name="connsiteY44" fmla="*/ 1691004 h 3050020"/>
              <a:gd name="connsiteX45" fmla="*/ 2385614 w 6194216"/>
              <a:gd name="connsiteY45" fmla="*/ 1674226 h 3050020"/>
              <a:gd name="connsiteX46" fmla="*/ 2603728 w 6194216"/>
              <a:gd name="connsiteY46" fmla="*/ 1665837 h 3050020"/>
              <a:gd name="connsiteX47" fmla="*/ 2628895 w 6194216"/>
              <a:gd name="connsiteY47" fmla="*/ 1657448 h 3050020"/>
              <a:gd name="connsiteX48" fmla="*/ 2662451 w 6194216"/>
              <a:gd name="connsiteY48" fmla="*/ 1649059 h 3050020"/>
              <a:gd name="connsiteX49" fmla="*/ 2721174 w 6194216"/>
              <a:gd name="connsiteY49" fmla="*/ 1640670 h 3050020"/>
              <a:gd name="connsiteX50" fmla="*/ 2947676 w 6194216"/>
              <a:gd name="connsiteY50" fmla="*/ 1649059 h 3050020"/>
              <a:gd name="connsiteX51" fmla="*/ 2981232 w 6194216"/>
              <a:gd name="connsiteY51" fmla="*/ 1657448 h 3050020"/>
              <a:gd name="connsiteX52" fmla="*/ 3132234 w 6194216"/>
              <a:gd name="connsiteY52" fmla="*/ 1674226 h 3050020"/>
              <a:gd name="connsiteX53" fmla="*/ 3333570 w 6194216"/>
              <a:gd name="connsiteY53" fmla="*/ 1674226 h 3050020"/>
              <a:gd name="connsiteX54" fmla="*/ 3476183 w 6194216"/>
              <a:gd name="connsiteY54" fmla="*/ 1665837 h 3050020"/>
              <a:gd name="connsiteX55" fmla="*/ 3585240 w 6194216"/>
              <a:gd name="connsiteY55" fmla="*/ 1623892 h 3050020"/>
              <a:gd name="connsiteX56" fmla="*/ 3702686 w 6194216"/>
              <a:gd name="connsiteY56" fmla="*/ 1540002 h 3050020"/>
              <a:gd name="connsiteX57" fmla="*/ 3711075 w 6194216"/>
              <a:gd name="connsiteY57" fmla="*/ 1514835 h 3050020"/>
              <a:gd name="connsiteX58" fmla="*/ 3736242 w 6194216"/>
              <a:gd name="connsiteY58" fmla="*/ 1506446 h 3050020"/>
              <a:gd name="connsiteX59" fmla="*/ 3744631 w 6194216"/>
              <a:gd name="connsiteY59" fmla="*/ 1456112 h 3050020"/>
              <a:gd name="connsiteX60" fmla="*/ 3769798 w 6194216"/>
              <a:gd name="connsiteY60" fmla="*/ 1430945 h 3050020"/>
              <a:gd name="connsiteX61" fmla="*/ 3803353 w 6194216"/>
              <a:gd name="connsiteY61" fmla="*/ 1363833 h 3050020"/>
              <a:gd name="connsiteX62" fmla="*/ 3836909 w 6194216"/>
              <a:gd name="connsiteY62" fmla="*/ 1305110 h 3050020"/>
              <a:gd name="connsiteX63" fmla="*/ 3870465 w 6194216"/>
              <a:gd name="connsiteY63" fmla="*/ 1145719 h 3050020"/>
              <a:gd name="connsiteX64" fmla="*/ 3895632 w 6194216"/>
              <a:gd name="connsiteY64" fmla="*/ 1112164 h 3050020"/>
              <a:gd name="connsiteX65" fmla="*/ 3904021 w 6194216"/>
              <a:gd name="connsiteY65" fmla="*/ 1061830 h 3050020"/>
              <a:gd name="connsiteX66" fmla="*/ 3929188 w 6194216"/>
              <a:gd name="connsiteY66" fmla="*/ 994718 h 3050020"/>
              <a:gd name="connsiteX67" fmla="*/ 3954355 w 6194216"/>
              <a:gd name="connsiteY67" fmla="*/ 852105 h 3050020"/>
              <a:gd name="connsiteX68" fmla="*/ 3979522 w 6194216"/>
              <a:gd name="connsiteY68" fmla="*/ 759826 h 3050020"/>
              <a:gd name="connsiteX69" fmla="*/ 3987911 w 6194216"/>
              <a:gd name="connsiteY69" fmla="*/ 726270 h 3050020"/>
              <a:gd name="connsiteX70" fmla="*/ 4004689 w 6194216"/>
              <a:gd name="connsiteY70" fmla="*/ 583657 h 3050020"/>
              <a:gd name="connsiteX71" fmla="*/ 4013078 w 6194216"/>
              <a:gd name="connsiteY71" fmla="*/ 550101 h 3050020"/>
              <a:gd name="connsiteX72" fmla="*/ 4029856 w 6194216"/>
              <a:gd name="connsiteY72" fmla="*/ 214542 h 3050020"/>
              <a:gd name="connsiteX73" fmla="*/ 4021467 w 6194216"/>
              <a:gd name="connsiteY73" fmla="*/ 130652 h 3050020"/>
              <a:gd name="connsiteX74" fmla="*/ 4029856 w 6194216"/>
              <a:gd name="connsiteY74" fmla="*/ 29984 h 3050020"/>
              <a:gd name="connsiteX75" fmla="*/ 4055023 w 6194216"/>
              <a:gd name="connsiteY75" fmla="*/ 4817 h 3050020"/>
              <a:gd name="connsiteX76" fmla="*/ 4214414 w 6194216"/>
              <a:gd name="connsiteY76" fmla="*/ 13206 h 3050020"/>
              <a:gd name="connsiteX77" fmla="*/ 4239581 w 6194216"/>
              <a:gd name="connsiteY77" fmla="*/ 29984 h 3050020"/>
              <a:gd name="connsiteX78" fmla="*/ 4273137 w 6194216"/>
              <a:gd name="connsiteY78" fmla="*/ 113874 h 3050020"/>
              <a:gd name="connsiteX79" fmla="*/ 4281526 w 6194216"/>
              <a:gd name="connsiteY79" fmla="*/ 139041 h 3050020"/>
              <a:gd name="connsiteX80" fmla="*/ 4315082 w 6194216"/>
              <a:gd name="connsiteY80" fmla="*/ 189375 h 3050020"/>
              <a:gd name="connsiteX81" fmla="*/ 4340249 w 6194216"/>
              <a:gd name="connsiteY81" fmla="*/ 239708 h 3050020"/>
              <a:gd name="connsiteX82" fmla="*/ 4382194 w 6194216"/>
              <a:gd name="connsiteY82" fmla="*/ 340376 h 3050020"/>
              <a:gd name="connsiteX83" fmla="*/ 4398972 w 6194216"/>
              <a:gd name="connsiteY83" fmla="*/ 382321 h 3050020"/>
              <a:gd name="connsiteX84" fmla="*/ 4407361 w 6194216"/>
              <a:gd name="connsiteY84" fmla="*/ 407488 h 3050020"/>
              <a:gd name="connsiteX85" fmla="*/ 4432528 w 6194216"/>
              <a:gd name="connsiteY85" fmla="*/ 432655 h 3050020"/>
              <a:gd name="connsiteX86" fmla="*/ 4474473 w 6194216"/>
              <a:gd name="connsiteY86" fmla="*/ 499767 h 3050020"/>
              <a:gd name="connsiteX87" fmla="*/ 4508029 w 6194216"/>
              <a:gd name="connsiteY87" fmla="*/ 516545 h 3050020"/>
              <a:gd name="connsiteX88" fmla="*/ 4524807 w 6194216"/>
              <a:gd name="connsiteY88" fmla="*/ 550101 h 3050020"/>
              <a:gd name="connsiteX89" fmla="*/ 4692587 w 6194216"/>
              <a:gd name="connsiteY89" fmla="*/ 633991 h 3050020"/>
              <a:gd name="connsiteX90" fmla="*/ 4784865 w 6194216"/>
              <a:gd name="connsiteY90" fmla="*/ 667547 h 3050020"/>
              <a:gd name="connsiteX91" fmla="*/ 4843588 w 6194216"/>
              <a:gd name="connsiteY91" fmla="*/ 675936 h 3050020"/>
              <a:gd name="connsiteX92" fmla="*/ 4893922 w 6194216"/>
              <a:gd name="connsiteY92" fmla="*/ 684325 h 3050020"/>
              <a:gd name="connsiteX93" fmla="*/ 4986201 w 6194216"/>
              <a:gd name="connsiteY93" fmla="*/ 701103 h 3050020"/>
              <a:gd name="connsiteX94" fmla="*/ 5162370 w 6194216"/>
              <a:gd name="connsiteY94" fmla="*/ 709492 h 3050020"/>
              <a:gd name="connsiteX95" fmla="*/ 5237871 w 6194216"/>
              <a:gd name="connsiteY95" fmla="*/ 743048 h 3050020"/>
              <a:gd name="connsiteX96" fmla="*/ 5263038 w 6194216"/>
              <a:gd name="connsiteY96" fmla="*/ 751437 h 3050020"/>
              <a:gd name="connsiteX97" fmla="*/ 5296594 w 6194216"/>
              <a:gd name="connsiteY97" fmla="*/ 768215 h 3050020"/>
              <a:gd name="connsiteX98" fmla="*/ 5363706 w 6194216"/>
              <a:gd name="connsiteY98" fmla="*/ 793382 h 3050020"/>
              <a:gd name="connsiteX99" fmla="*/ 5397262 w 6194216"/>
              <a:gd name="connsiteY99" fmla="*/ 818549 h 3050020"/>
              <a:gd name="connsiteX100" fmla="*/ 5430818 w 6194216"/>
              <a:gd name="connsiteY100" fmla="*/ 885661 h 3050020"/>
              <a:gd name="connsiteX101" fmla="*/ 5455985 w 6194216"/>
              <a:gd name="connsiteY101" fmla="*/ 927606 h 3050020"/>
              <a:gd name="connsiteX102" fmla="*/ 5464374 w 6194216"/>
              <a:gd name="connsiteY102" fmla="*/ 952773 h 3050020"/>
              <a:gd name="connsiteX103" fmla="*/ 5481152 w 6194216"/>
              <a:gd name="connsiteY103" fmla="*/ 994718 h 3050020"/>
              <a:gd name="connsiteX104" fmla="*/ 5497930 w 6194216"/>
              <a:gd name="connsiteY104" fmla="*/ 1019885 h 3050020"/>
              <a:gd name="connsiteX105" fmla="*/ 5506319 w 6194216"/>
              <a:gd name="connsiteY105" fmla="*/ 1061830 h 3050020"/>
              <a:gd name="connsiteX106" fmla="*/ 5523097 w 6194216"/>
              <a:gd name="connsiteY106" fmla="*/ 1128942 h 3050020"/>
              <a:gd name="connsiteX107" fmla="*/ 5506319 w 6194216"/>
              <a:gd name="connsiteY107" fmla="*/ 1372222 h 3050020"/>
              <a:gd name="connsiteX108" fmla="*/ 5531486 w 6194216"/>
              <a:gd name="connsiteY108" fmla="*/ 1632281 h 3050020"/>
              <a:gd name="connsiteX109" fmla="*/ 5556653 w 6194216"/>
              <a:gd name="connsiteY109" fmla="*/ 1657448 h 3050020"/>
              <a:gd name="connsiteX110" fmla="*/ 5581820 w 6194216"/>
              <a:gd name="connsiteY110" fmla="*/ 1674226 h 3050020"/>
              <a:gd name="connsiteX111" fmla="*/ 5640542 w 6194216"/>
              <a:gd name="connsiteY111" fmla="*/ 1682615 h 3050020"/>
              <a:gd name="connsiteX112" fmla="*/ 5892212 w 6194216"/>
              <a:gd name="connsiteY112" fmla="*/ 1691004 h 3050020"/>
              <a:gd name="connsiteX113" fmla="*/ 5925768 w 6194216"/>
              <a:gd name="connsiteY113" fmla="*/ 1707782 h 3050020"/>
              <a:gd name="connsiteX114" fmla="*/ 5992880 w 6194216"/>
              <a:gd name="connsiteY114" fmla="*/ 1758116 h 3050020"/>
              <a:gd name="connsiteX115" fmla="*/ 6043214 w 6194216"/>
              <a:gd name="connsiteY115" fmla="*/ 1858784 h 3050020"/>
              <a:gd name="connsiteX116" fmla="*/ 6051603 w 6194216"/>
              <a:gd name="connsiteY116" fmla="*/ 1909118 h 3050020"/>
              <a:gd name="connsiteX117" fmla="*/ 6076770 w 6194216"/>
              <a:gd name="connsiteY117" fmla="*/ 1951063 h 3050020"/>
              <a:gd name="connsiteX118" fmla="*/ 6110326 w 6194216"/>
              <a:gd name="connsiteY118" fmla="*/ 2026564 h 3050020"/>
              <a:gd name="connsiteX119" fmla="*/ 6127104 w 6194216"/>
              <a:gd name="connsiteY119" fmla="*/ 2110453 h 3050020"/>
              <a:gd name="connsiteX120" fmla="*/ 6160660 w 6194216"/>
              <a:gd name="connsiteY120" fmla="*/ 2202732 h 3050020"/>
              <a:gd name="connsiteX121" fmla="*/ 6194216 w 6194216"/>
              <a:gd name="connsiteY121" fmla="*/ 2454402 h 3050020"/>
              <a:gd name="connsiteX122" fmla="*/ 6185827 w 6194216"/>
              <a:gd name="connsiteY122" fmla="*/ 2773184 h 3050020"/>
              <a:gd name="connsiteX123" fmla="*/ 6177438 w 6194216"/>
              <a:gd name="connsiteY123" fmla="*/ 2823518 h 3050020"/>
              <a:gd name="connsiteX124" fmla="*/ 6135493 w 6194216"/>
              <a:gd name="connsiteY124" fmla="*/ 2915797 h 3050020"/>
              <a:gd name="connsiteX125" fmla="*/ 6051603 w 6194216"/>
              <a:gd name="connsiteY125" fmla="*/ 2949353 h 3050020"/>
              <a:gd name="connsiteX126" fmla="*/ 6026436 w 6194216"/>
              <a:gd name="connsiteY126" fmla="*/ 2982908 h 3050020"/>
              <a:gd name="connsiteX127" fmla="*/ 5934157 w 6194216"/>
              <a:gd name="connsiteY127" fmla="*/ 3016464 h 3050020"/>
              <a:gd name="connsiteX128" fmla="*/ 5825100 w 6194216"/>
              <a:gd name="connsiteY128" fmla="*/ 3033242 h 3050020"/>
              <a:gd name="connsiteX129" fmla="*/ 5699265 w 6194216"/>
              <a:gd name="connsiteY129" fmla="*/ 3041631 h 3050020"/>
              <a:gd name="connsiteX130" fmla="*/ 5455985 w 6194216"/>
              <a:gd name="connsiteY130" fmla="*/ 3050020 h 3050020"/>
              <a:gd name="connsiteX131" fmla="*/ 4952645 w 6194216"/>
              <a:gd name="connsiteY131" fmla="*/ 3033242 h 3050020"/>
              <a:gd name="connsiteX132" fmla="*/ 4407361 w 6194216"/>
              <a:gd name="connsiteY132" fmla="*/ 3024853 h 3050020"/>
              <a:gd name="connsiteX133" fmla="*/ 4331860 w 6194216"/>
              <a:gd name="connsiteY133" fmla="*/ 3016464 h 3050020"/>
              <a:gd name="connsiteX134" fmla="*/ 4197636 w 6194216"/>
              <a:gd name="connsiteY134" fmla="*/ 2999686 h 3050020"/>
              <a:gd name="connsiteX135" fmla="*/ 4105357 w 6194216"/>
              <a:gd name="connsiteY135" fmla="*/ 2966131 h 3050020"/>
              <a:gd name="connsiteX136" fmla="*/ 3962744 w 6194216"/>
              <a:gd name="connsiteY136" fmla="*/ 2932575 h 3050020"/>
              <a:gd name="connsiteX137" fmla="*/ 3845298 w 6194216"/>
              <a:gd name="connsiteY137" fmla="*/ 2907408 h 3050020"/>
              <a:gd name="connsiteX138" fmla="*/ 3786576 w 6194216"/>
              <a:gd name="connsiteY138" fmla="*/ 2890630 h 3050020"/>
              <a:gd name="connsiteX139" fmla="*/ 3685908 w 6194216"/>
              <a:gd name="connsiteY139" fmla="*/ 2873852 h 3050020"/>
              <a:gd name="connsiteX140" fmla="*/ 3602018 w 6194216"/>
              <a:gd name="connsiteY140" fmla="*/ 2848685 h 3050020"/>
              <a:gd name="connsiteX141" fmla="*/ 3509739 w 6194216"/>
              <a:gd name="connsiteY141" fmla="*/ 2831907 h 3050020"/>
              <a:gd name="connsiteX142" fmla="*/ 3341959 w 6194216"/>
              <a:gd name="connsiteY142" fmla="*/ 2798351 h 3050020"/>
              <a:gd name="connsiteX143" fmla="*/ 3266458 w 6194216"/>
              <a:gd name="connsiteY143" fmla="*/ 2756406 h 3050020"/>
              <a:gd name="connsiteX144" fmla="*/ 3190957 w 6194216"/>
              <a:gd name="connsiteY144" fmla="*/ 2739628 h 3050020"/>
              <a:gd name="connsiteX145" fmla="*/ 3056733 w 6194216"/>
              <a:gd name="connsiteY145" fmla="*/ 2714461 h 3050020"/>
              <a:gd name="connsiteX146" fmla="*/ 3014788 w 6194216"/>
              <a:gd name="connsiteY146" fmla="*/ 2689294 h 3050020"/>
              <a:gd name="connsiteX147" fmla="*/ 2922509 w 6194216"/>
              <a:gd name="connsiteY147" fmla="*/ 2680905 h 3050020"/>
              <a:gd name="connsiteX148" fmla="*/ 2847009 w 6194216"/>
              <a:gd name="connsiteY148" fmla="*/ 2613793 h 3050020"/>
              <a:gd name="connsiteX149" fmla="*/ 2679229 w 6194216"/>
              <a:gd name="connsiteY149" fmla="*/ 2588626 h 3050020"/>
              <a:gd name="connsiteX150" fmla="*/ 2654062 w 6194216"/>
              <a:gd name="connsiteY150" fmla="*/ 2580237 h 3050020"/>
              <a:gd name="connsiteX151" fmla="*/ 2402392 w 6194216"/>
              <a:gd name="connsiteY151" fmla="*/ 2588626 h 3050020"/>
              <a:gd name="connsiteX152" fmla="*/ 2352058 w 6194216"/>
              <a:gd name="connsiteY152" fmla="*/ 2613793 h 3050020"/>
              <a:gd name="connsiteX153" fmla="*/ 2284946 w 6194216"/>
              <a:gd name="connsiteY153" fmla="*/ 2638960 h 3050020"/>
              <a:gd name="connsiteX154" fmla="*/ 2259779 w 6194216"/>
              <a:gd name="connsiteY154" fmla="*/ 2655738 h 3050020"/>
              <a:gd name="connsiteX155" fmla="*/ 2142333 w 6194216"/>
              <a:gd name="connsiteY155" fmla="*/ 2680905 h 3050020"/>
              <a:gd name="connsiteX156" fmla="*/ 1689328 w 6194216"/>
              <a:gd name="connsiteY156" fmla="*/ 2672516 h 3050020"/>
              <a:gd name="connsiteX157" fmla="*/ 1378935 w 6194216"/>
              <a:gd name="connsiteY157" fmla="*/ 2664127 h 3050020"/>
              <a:gd name="connsiteX158" fmla="*/ 1345379 w 6194216"/>
              <a:gd name="connsiteY158" fmla="*/ 2655738 h 3050020"/>
              <a:gd name="connsiteX159" fmla="*/ 1303434 w 6194216"/>
              <a:gd name="connsiteY159" fmla="*/ 2647349 h 3050020"/>
              <a:gd name="connsiteX160" fmla="*/ 1236322 w 6194216"/>
              <a:gd name="connsiteY160" fmla="*/ 2605404 h 3050020"/>
              <a:gd name="connsiteX161" fmla="*/ 1211155 w 6194216"/>
              <a:gd name="connsiteY161" fmla="*/ 2580237 h 3050020"/>
              <a:gd name="connsiteX162" fmla="*/ 1169210 w 6194216"/>
              <a:gd name="connsiteY162" fmla="*/ 2555070 h 3050020"/>
              <a:gd name="connsiteX163" fmla="*/ 1144043 w 6194216"/>
              <a:gd name="connsiteY163" fmla="*/ 2521514 h 3050020"/>
              <a:gd name="connsiteX164" fmla="*/ 1110487 w 6194216"/>
              <a:gd name="connsiteY164" fmla="*/ 2496347 h 3050020"/>
              <a:gd name="connsiteX165" fmla="*/ 1068542 w 6194216"/>
              <a:gd name="connsiteY165" fmla="*/ 2429235 h 3050020"/>
              <a:gd name="connsiteX166" fmla="*/ 1009820 w 6194216"/>
              <a:gd name="connsiteY166" fmla="*/ 2404068 h 3050020"/>
              <a:gd name="connsiteX167" fmla="*/ 883985 w 6194216"/>
              <a:gd name="connsiteY167" fmla="*/ 2295011 h 3050020"/>
              <a:gd name="connsiteX168" fmla="*/ 858818 w 6194216"/>
              <a:gd name="connsiteY168" fmla="*/ 2261455 h 3050020"/>
              <a:gd name="connsiteX169" fmla="*/ 825262 w 6194216"/>
              <a:gd name="connsiteY169" fmla="*/ 2244677 h 3050020"/>
              <a:gd name="connsiteX170" fmla="*/ 766539 w 6194216"/>
              <a:gd name="connsiteY170" fmla="*/ 2185954 h 3050020"/>
              <a:gd name="connsiteX171" fmla="*/ 749761 w 6194216"/>
              <a:gd name="connsiteY171" fmla="*/ 2144009 h 3050020"/>
              <a:gd name="connsiteX172" fmla="*/ 732983 w 6194216"/>
              <a:gd name="connsiteY172" fmla="*/ 2118842 h 3050020"/>
              <a:gd name="connsiteX173" fmla="*/ 724594 w 6194216"/>
              <a:gd name="connsiteY173" fmla="*/ 2093675 h 3050020"/>
              <a:gd name="connsiteX174" fmla="*/ 691038 w 6194216"/>
              <a:gd name="connsiteY174" fmla="*/ 2034953 h 3050020"/>
              <a:gd name="connsiteX175" fmla="*/ 665871 w 6194216"/>
              <a:gd name="connsiteY175" fmla="*/ 1959452 h 3050020"/>
              <a:gd name="connsiteX176" fmla="*/ 615537 w 6194216"/>
              <a:gd name="connsiteY176" fmla="*/ 1825228 h 3050020"/>
              <a:gd name="connsiteX177" fmla="*/ 581981 w 6194216"/>
              <a:gd name="connsiteY177" fmla="*/ 1615503 h 3050020"/>
              <a:gd name="connsiteX178" fmla="*/ 565203 w 6194216"/>
              <a:gd name="connsiteY178" fmla="*/ 1581947 h 3050020"/>
              <a:gd name="connsiteX179" fmla="*/ 556814 w 6194216"/>
              <a:gd name="connsiteY179" fmla="*/ 1498057 h 3050020"/>
              <a:gd name="connsiteX180" fmla="*/ 548425 w 6194216"/>
              <a:gd name="connsiteY180" fmla="*/ 1472890 h 3050020"/>
              <a:gd name="connsiteX181" fmla="*/ 540036 w 6194216"/>
              <a:gd name="connsiteY181" fmla="*/ 1389000 h 3050020"/>
              <a:gd name="connsiteX182" fmla="*/ 523258 w 6194216"/>
              <a:gd name="connsiteY182" fmla="*/ 1296721 h 3050020"/>
              <a:gd name="connsiteX183" fmla="*/ 464535 w 6194216"/>
              <a:gd name="connsiteY183" fmla="*/ 1036663 h 3050020"/>
              <a:gd name="connsiteX184" fmla="*/ 447757 w 6194216"/>
              <a:gd name="connsiteY184" fmla="*/ 1003107 h 3050020"/>
              <a:gd name="connsiteX185" fmla="*/ 430979 w 6194216"/>
              <a:gd name="connsiteY185" fmla="*/ 919217 h 3050020"/>
              <a:gd name="connsiteX186" fmla="*/ 414201 w 6194216"/>
              <a:gd name="connsiteY186" fmla="*/ 860494 h 3050020"/>
              <a:gd name="connsiteX187" fmla="*/ 405812 w 6194216"/>
              <a:gd name="connsiteY187" fmla="*/ 826938 h 3050020"/>
              <a:gd name="connsiteX188" fmla="*/ 397423 w 6194216"/>
              <a:gd name="connsiteY188" fmla="*/ 751437 h 3050020"/>
              <a:gd name="connsiteX189" fmla="*/ 380645 w 6194216"/>
              <a:gd name="connsiteY189" fmla="*/ 717881 h 3050020"/>
              <a:gd name="connsiteX190" fmla="*/ 372256 w 6194216"/>
              <a:gd name="connsiteY190" fmla="*/ 642380 h 3050020"/>
              <a:gd name="connsiteX191" fmla="*/ 363867 w 6194216"/>
              <a:gd name="connsiteY191" fmla="*/ 608824 h 3050020"/>
              <a:gd name="connsiteX192" fmla="*/ 330311 w 6194216"/>
              <a:gd name="connsiteY192" fmla="*/ 491378 h 3050020"/>
              <a:gd name="connsiteX193" fmla="*/ 313533 w 6194216"/>
              <a:gd name="connsiteY193" fmla="*/ 466211 h 3050020"/>
              <a:gd name="connsiteX194" fmla="*/ 305144 w 6194216"/>
              <a:gd name="connsiteY194" fmla="*/ 424266 h 3050020"/>
              <a:gd name="connsiteX195" fmla="*/ 263199 w 6194216"/>
              <a:gd name="connsiteY195" fmla="*/ 357154 h 3050020"/>
              <a:gd name="connsiteX196" fmla="*/ 238032 w 6194216"/>
              <a:gd name="connsiteY196" fmla="*/ 348765 h 3050020"/>
              <a:gd name="connsiteX197" fmla="*/ 154142 w 6194216"/>
              <a:gd name="connsiteY197" fmla="*/ 357154 h 3050020"/>
              <a:gd name="connsiteX198" fmla="*/ 78642 w 6194216"/>
              <a:gd name="connsiteY198" fmla="*/ 365543 h 3050020"/>
              <a:gd name="connsiteX199" fmla="*/ 28308 w 6194216"/>
              <a:gd name="connsiteY199" fmla="*/ 399099 h 3050020"/>
              <a:gd name="connsiteX200" fmla="*/ 3141 w 6194216"/>
              <a:gd name="connsiteY200" fmla="*/ 558490 h 3050020"/>
              <a:gd name="connsiteX201" fmla="*/ 11530 w 6194216"/>
              <a:gd name="connsiteY201" fmla="*/ 877272 h 3050020"/>
              <a:gd name="connsiteX202" fmla="*/ 11530 w 6194216"/>
              <a:gd name="connsiteY202" fmla="*/ 927606 h 305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6194216" h="3050020">
                <a:moveTo>
                  <a:pt x="95420" y="1892340"/>
                </a:moveTo>
                <a:cubicBezTo>
                  <a:pt x="120039" y="1897264"/>
                  <a:pt x="139960" y="1899445"/>
                  <a:pt x="162531" y="1909118"/>
                </a:cubicBezTo>
                <a:cubicBezTo>
                  <a:pt x="174025" y="1914044"/>
                  <a:pt x="185229" y="1919691"/>
                  <a:pt x="196087" y="1925896"/>
                </a:cubicBezTo>
                <a:cubicBezTo>
                  <a:pt x="204841" y="1930898"/>
                  <a:pt x="212041" y="1938579"/>
                  <a:pt x="221254" y="1942674"/>
                </a:cubicBezTo>
                <a:cubicBezTo>
                  <a:pt x="237415" y="1949857"/>
                  <a:pt x="271588" y="1959452"/>
                  <a:pt x="271588" y="1959452"/>
                </a:cubicBezTo>
                <a:cubicBezTo>
                  <a:pt x="299551" y="1956656"/>
                  <a:pt x="330050" y="1963029"/>
                  <a:pt x="355478" y="1951063"/>
                </a:cubicBezTo>
                <a:cubicBezTo>
                  <a:pt x="380525" y="1939276"/>
                  <a:pt x="388499" y="1902621"/>
                  <a:pt x="414201" y="1892340"/>
                </a:cubicBezTo>
                <a:lnTo>
                  <a:pt x="456146" y="1875562"/>
                </a:lnTo>
                <a:cubicBezTo>
                  <a:pt x="461739" y="1867173"/>
                  <a:pt x="465795" y="1857524"/>
                  <a:pt x="472924" y="1850395"/>
                </a:cubicBezTo>
                <a:cubicBezTo>
                  <a:pt x="482811" y="1840508"/>
                  <a:pt x="498256" y="1836535"/>
                  <a:pt x="506480" y="1825228"/>
                </a:cubicBezTo>
                <a:cubicBezTo>
                  <a:pt x="551596" y="1763194"/>
                  <a:pt x="529438" y="1777252"/>
                  <a:pt x="548425" y="1732949"/>
                </a:cubicBezTo>
                <a:cubicBezTo>
                  <a:pt x="553351" y="1721455"/>
                  <a:pt x="559610" y="1710578"/>
                  <a:pt x="565203" y="1699393"/>
                </a:cubicBezTo>
                <a:cubicBezTo>
                  <a:pt x="567999" y="1677022"/>
                  <a:pt x="566009" y="1653512"/>
                  <a:pt x="573592" y="1632281"/>
                </a:cubicBezTo>
                <a:cubicBezTo>
                  <a:pt x="580374" y="1613291"/>
                  <a:pt x="600771" y="1601077"/>
                  <a:pt x="607148" y="1581947"/>
                </a:cubicBezTo>
                <a:cubicBezTo>
                  <a:pt x="618725" y="1547215"/>
                  <a:pt x="610632" y="1564138"/>
                  <a:pt x="632315" y="1531613"/>
                </a:cubicBezTo>
                <a:cubicBezTo>
                  <a:pt x="635111" y="1509242"/>
                  <a:pt x="636998" y="1486739"/>
                  <a:pt x="640704" y="1464501"/>
                </a:cubicBezTo>
                <a:cubicBezTo>
                  <a:pt x="646551" y="1429419"/>
                  <a:pt x="655926" y="1417905"/>
                  <a:pt x="665871" y="1380611"/>
                </a:cubicBezTo>
                <a:cubicBezTo>
                  <a:pt x="672514" y="1355701"/>
                  <a:pt x="674496" y="1329568"/>
                  <a:pt x="682649" y="1305110"/>
                </a:cubicBezTo>
                <a:cubicBezTo>
                  <a:pt x="685837" y="1295545"/>
                  <a:pt x="694918" y="1288961"/>
                  <a:pt x="699427" y="1279943"/>
                </a:cubicBezTo>
                <a:cubicBezTo>
                  <a:pt x="703382" y="1272034"/>
                  <a:pt x="703861" y="1262685"/>
                  <a:pt x="707816" y="1254776"/>
                </a:cubicBezTo>
                <a:cubicBezTo>
                  <a:pt x="712325" y="1245758"/>
                  <a:pt x="719592" y="1238363"/>
                  <a:pt x="724594" y="1229609"/>
                </a:cubicBezTo>
                <a:cubicBezTo>
                  <a:pt x="730799" y="1218751"/>
                  <a:pt x="733366" y="1205660"/>
                  <a:pt x="741372" y="1196053"/>
                </a:cubicBezTo>
                <a:cubicBezTo>
                  <a:pt x="747827" y="1188308"/>
                  <a:pt x="758150" y="1184868"/>
                  <a:pt x="766539" y="1179275"/>
                </a:cubicBezTo>
                <a:cubicBezTo>
                  <a:pt x="772132" y="1170886"/>
                  <a:pt x="776188" y="1161237"/>
                  <a:pt x="783317" y="1154108"/>
                </a:cubicBezTo>
                <a:cubicBezTo>
                  <a:pt x="793203" y="1144222"/>
                  <a:pt x="805419" y="1136960"/>
                  <a:pt x="816873" y="1128942"/>
                </a:cubicBezTo>
                <a:cubicBezTo>
                  <a:pt x="869322" y="1092229"/>
                  <a:pt x="850376" y="1100996"/>
                  <a:pt x="892374" y="1086997"/>
                </a:cubicBezTo>
                <a:cubicBezTo>
                  <a:pt x="894867" y="1087620"/>
                  <a:pt x="945396" y="1099341"/>
                  <a:pt x="951097" y="1103775"/>
                </a:cubicBezTo>
                <a:cubicBezTo>
                  <a:pt x="969826" y="1118342"/>
                  <a:pt x="984653" y="1137330"/>
                  <a:pt x="1001431" y="1154108"/>
                </a:cubicBezTo>
                <a:cubicBezTo>
                  <a:pt x="1008560" y="1161237"/>
                  <a:pt x="1010464" y="1172820"/>
                  <a:pt x="1018209" y="1179275"/>
                </a:cubicBezTo>
                <a:cubicBezTo>
                  <a:pt x="1061905" y="1215689"/>
                  <a:pt x="1063948" y="1170088"/>
                  <a:pt x="1102098" y="1246387"/>
                </a:cubicBezTo>
                <a:cubicBezTo>
                  <a:pt x="1107691" y="1257572"/>
                  <a:pt x="1113950" y="1268449"/>
                  <a:pt x="1118876" y="1279943"/>
                </a:cubicBezTo>
                <a:cubicBezTo>
                  <a:pt x="1122359" y="1288071"/>
                  <a:pt x="1122360" y="1297752"/>
                  <a:pt x="1127265" y="1305110"/>
                </a:cubicBezTo>
                <a:cubicBezTo>
                  <a:pt x="1133846" y="1314981"/>
                  <a:pt x="1144043" y="1321888"/>
                  <a:pt x="1152432" y="1330277"/>
                </a:cubicBezTo>
                <a:cubicBezTo>
                  <a:pt x="1158025" y="1344259"/>
                  <a:pt x="1160457" y="1359968"/>
                  <a:pt x="1169210" y="1372222"/>
                </a:cubicBezTo>
                <a:cubicBezTo>
                  <a:pt x="1175070" y="1380426"/>
                  <a:pt x="1187248" y="1381871"/>
                  <a:pt x="1194377" y="1389000"/>
                </a:cubicBezTo>
                <a:cubicBezTo>
                  <a:pt x="1201506" y="1396129"/>
                  <a:pt x="1204026" y="1407038"/>
                  <a:pt x="1211155" y="1414167"/>
                </a:cubicBezTo>
                <a:cubicBezTo>
                  <a:pt x="1223816" y="1426828"/>
                  <a:pt x="1239118" y="1436538"/>
                  <a:pt x="1253100" y="1447723"/>
                </a:cubicBezTo>
                <a:cubicBezTo>
                  <a:pt x="1269432" y="1496718"/>
                  <a:pt x="1248711" y="1451723"/>
                  <a:pt x="1286656" y="1489668"/>
                </a:cubicBezTo>
                <a:cubicBezTo>
                  <a:pt x="1342583" y="1545595"/>
                  <a:pt x="1261489" y="1486872"/>
                  <a:pt x="1328601" y="1531613"/>
                </a:cubicBezTo>
                <a:cubicBezTo>
                  <a:pt x="1359647" y="1593705"/>
                  <a:pt x="1328034" y="1539321"/>
                  <a:pt x="1370546" y="1590336"/>
                </a:cubicBezTo>
                <a:cubicBezTo>
                  <a:pt x="1377001" y="1598081"/>
                  <a:pt x="1380195" y="1608374"/>
                  <a:pt x="1387324" y="1615503"/>
                </a:cubicBezTo>
                <a:cubicBezTo>
                  <a:pt x="1427894" y="1656073"/>
                  <a:pt x="1407654" y="1629862"/>
                  <a:pt x="1446047" y="1649059"/>
                </a:cubicBezTo>
                <a:cubicBezTo>
                  <a:pt x="1455065" y="1653568"/>
                  <a:pt x="1462196" y="1661328"/>
                  <a:pt x="1471214" y="1665837"/>
                </a:cubicBezTo>
                <a:cubicBezTo>
                  <a:pt x="1479123" y="1669792"/>
                  <a:pt x="1487911" y="1671685"/>
                  <a:pt x="1496381" y="1674226"/>
                </a:cubicBezTo>
                <a:cubicBezTo>
                  <a:pt x="1515880" y="1680076"/>
                  <a:pt x="1535530" y="1685411"/>
                  <a:pt x="1555104" y="1691004"/>
                </a:cubicBezTo>
                <a:lnTo>
                  <a:pt x="2385614" y="1674226"/>
                </a:lnTo>
                <a:cubicBezTo>
                  <a:pt x="2458351" y="1672480"/>
                  <a:pt x="2531142" y="1670843"/>
                  <a:pt x="2603728" y="1665837"/>
                </a:cubicBezTo>
                <a:cubicBezTo>
                  <a:pt x="2612550" y="1665229"/>
                  <a:pt x="2620392" y="1659877"/>
                  <a:pt x="2628895" y="1657448"/>
                </a:cubicBezTo>
                <a:cubicBezTo>
                  <a:pt x="2639981" y="1654281"/>
                  <a:pt x="2651107" y="1651121"/>
                  <a:pt x="2662451" y="1649059"/>
                </a:cubicBezTo>
                <a:cubicBezTo>
                  <a:pt x="2681905" y="1645522"/>
                  <a:pt x="2701600" y="1643466"/>
                  <a:pt x="2721174" y="1640670"/>
                </a:cubicBezTo>
                <a:cubicBezTo>
                  <a:pt x="2796675" y="1643466"/>
                  <a:pt x="2872280" y="1644195"/>
                  <a:pt x="2947676" y="1649059"/>
                </a:cubicBezTo>
                <a:cubicBezTo>
                  <a:pt x="2959182" y="1649801"/>
                  <a:pt x="2969888" y="1655386"/>
                  <a:pt x="2981232" y="1657448"/>
                </a:cubicBezTo>
                <a:cubicBezTo>
                  <a:pt x="3032260" y="1666726"/>
                  <a:pt x="3080044" y="1669481"/>
                  <a:pt x="3132234" y="1674226"/>
                </a:cubicBezTo>
                <a:cubicBezTo>
                  <a:pt x="3219622" y="1696073"/>
                  <a:pt x="3156665" y="1683788"/>
                  <a:pt x="3333570" y="1674226"/>
                </a:cubicBezTo>
                <a:lnTo>
                  <a:pt x="3476183" y="1665837"/>
                </a:lnTo>
                <a:cubicBezTo>
                  <a:pt x="3516447" y="1655771"/>
                  <a:pt x="3547001" y="1650181"/>
                  <a:pt x="3585240" y="1623892"/>
                </a:cubicBezTo>
                <a:cubicBezTo>
                  <a:pt x="3748069" y="1511947"/>
                  <a:pt x="3550014" y="1605433"/>
                  <a:pt x="3702686" y="1540002"/>
                </a:cubicBezTo>
                <a:cubicBezTo>
                  <a:pt x="3705482" y="1531613"/>
                  <a:pt x="3704822" y="1521088"/>
                  <a:pt x="3711075" y="1514835"/>
                </a:cubicBezTo>
                <a:cubicBezTo>
                  <a:pt x="3717328" y="1508582"/>
                  <a:pt x="3731855" y="1514124"/>
                  <a:pt x="3736242" y="1506446"/>
                </a:cubicBezTo>
                <a:cubicBezTo>
                  <a:pt x="3744681" y="1491678"/>
                  <a:pt x="3737723" y="1471655"/>
                  <a:pt x="3744631" y="1456112"/>
                </a:cubicBezTo>
                <a:cubicBezTo>
                  <a:pt x="3749449" y="1445271"/>
                  <a:pt x="3762680" y="1440436"/>
                  <a:pt x="3769798" y="1430945"/>
                </a:cubicBezTo>
                <a:cubicBezTo>
                  <a:pt x="3806258" y="1382331"/>
                  <a:pt x="3786150" y="1403973"/>
                  <a:pt x="3803353" y="1363833"/>
                </a:cubicBezTo>
                <a:cubicBezTo>
                  <a:pt x="3847475" y="1260882"/>
                  <a:pt x="3794784" y="1389360"/>
                  <a:pt x="3836909" y="1305110"/>
                </a:cubicBezTo>
                <a:cubicBezTo>
                  <a:pt x="3862636" y="1253656"/>
                  <a:pt x="3828519" y="1201646"/>
                  <a:pt x="3870465" y="1145719"/>
                </a:cubicBezTo>
                <a:lnTo>
                  <a:pt x="3895632" y="1112164"/>
                </a:lnTo>
                <a:cubicBezTo>
                  <a:pt x="3898428" y="1095386"/>
                  <a:pt x="3900331" y="1078434"/>
                  <a:pt x="3904021" y="1061830"/>
                </a:cubicBezTo>
                <a:cubicBezTo>
                  <a:pt x="3910505" y="1032653"/>
                  <a:pt x="3920480" y="1027374"/>
                  <a:pt x="3929188" y="994718"/>
                </a:cubicBezTo>
                <a:cubicBezTo>
                  <a:pt x="3957852" y="887227"/>
                  <a:pt x="3936380" y="941979"/>
                  <a:pt x="3954355" y="852105"/>
                </a:cubicBezTo>
                <a:cubicBezTo>
                  <a:pt x="3974293" y="752416"/>
                  <a:pt x="3963452" y="816072"/>
                  <a:pt x="3979522" y="759826"/>
                </a:cubicBezTo>
                <a:cubicBezTo>
                  <a:pt x="3982689" y="748740"/>
                  <a:pt x="3985115" y="737455"/>
                  <a:pt x="3987911" y="726270"/>
                </a:cubicBezTo>
                <a:cubicBezTo>
                  <a:pt x="3992410" y="681277"/>
                  <a:pt x="3996447" y="628989"/>
                  <a:pt x="4004689" y="583657"/>
                </a:cubicBezTo>
                <a:cubicBezTo>
                  <a:pt x="4006751" y="572313"/>
                  <a:pt x="4010282" y="561286"/>
                  <a:pt x="4013078" y="550101"/>
                </a:cubicBezTo>
                <a:cubicBezTo>
                  <a:pt x="4025215" y="416597"/>
                  <a:pt x="4029856" y="384703"/>
                  <a:pt x="4029856" y="214542"/>
                </a:cubicBezTo>
                <a:cubicBezTo>
                  <a:pt x="4029856" y="186439"/>
                  <a:pt x="4024263" y="158615"/>
                  <a:pt x="4021467" y="130652"/>
                </a:cubicBezTo>
                <a:cubicBezTo>
                  <a:pt x="4024263" y="97096"/>
                  <a:pt x="4021180" y="62519"/>
                  <a:pt x="4029856" y="29984"/>
                </a:cubicBezTo>
                <a:cubicBezTo>
                  <a:pt x="4032913" y="18521"/>
                  <a:pt x="4043208" y="5891"/>
                  <a:pt x="4055023" y="4817"/>
                </a:cubicBezTo>
                <a:cubicBezTo>
                  <a:pt x="4108008" y="0"/>
                  <a:pt x="4161284" y="10410"/>
                  <a:pt x="4214414" y="13206"/>
                </a:cubicBezTo>
                <a:cubicBezTo>
                  <a:pt x="4222803" y="18799"/>
                  <a:pt x="4233126" y="22239"/>
                  <a:pt x="4239581" y="29984"/>
                </a:cubicBezTo>
                <a:cubicBezTo>
                  <a:pt x="4253296" y="46442"/>
                  <a:pt x="4267921" y="98227"/>
                  <a:pt x="4273137" y="113874"/>
                </a:cubicBezTo>
                <a:cubicBezTo>
                  <a:pt x="4275933" y="122263"/>
                  <a:pt x="4276621" y="131683"/>
                  <a:pt x="4281526" y="139041"/>
                </a:cubicBezTo>
                <a:cubicBezTo>
                  <a:pt x="4292711" y="155819"/>
                  <a:pt x="4308705" y="170245"/>
                  <a:pt x="4315082" y="189375"/>
                </a:cubicBezTo>
                <a:cubicBezTo>
                  <a:pt x="4326659" y="224107"/>
                  <a:pt x="4318566" y="207184"/>
                  <a:pt x="4340249" y="239708"/>
                </a:cubicBezTo>
                <a:cubicBezTo>
                  <a:pt x="4362314" y="372099"/>
                  <a:pt x="4326920" y="202190"/>
                  <a:pt x="4382194" y="340376"/>
                </a:cubicBezTo>
                <a:cubicBezTo>
                  <a:pt x="4387787" y="354358"/>
                  <a:pt x="4393685" y="368221"/>
                  <a:pt x="4398972" y="382321"/>
                </a:cubicBezTo>
                <a:cubicBezTo>
                  <a:pt x="4402077" y="390601"/>
                  <a:pt x="4402456" y="400130"/>
                  <a:pt x="4407361" y="407488"/>
                </a:cubicBezTo>
                <a:cubicBezTo>
                  <a:pt x="4413942" y="417359"/>
                  <a:pt x="4425632" y="423001"/>
                  <a:pt x="4432528" y="432655"/>
                </a:cubicBezTo>
                <a:cubicBezTo>
                  <a:pt x="4455381" y="464649"/>
                  <a:pt x="4442001" y="471934"/>
                  <a:pt x="4474473" y="499767"/>
                </a:cubicBezTo>
                <a:cubicBezTo>
                  <a:pt x="4483968" y="507906"/>
                  <a:pt x="4496844" y="510952"/>
                  <a:pt x="4508029" y="516545"/>
                </a:cubicBezTo>
                <a:cubicBezTo>
                  <a:pt x="4513622" y="527730"/>
                  <a:pt x="4515964" y="541258"/>
                  <a:pt x="4524807" y="550101"/>
                </a:cubicBezTo>
                <a:cubicBezTo>
                  <a:pt x="4560360" y="585654"/>
                  <a:pt x="4662684" y="621400"/>
                  <a:pt x="4692587" y="633991"/>
                </a:cubicBezTo>
                <a:cubicBezTo>
                  <a:pt x="4714840" y="643361"/>
                  <a:pt x="4762657" y="662422"/>
                  <a:pt x="4784865" y="667547"/>
                </a:cubicBezTo>
                <a:cubicBezTo>
                  <a:pt x="4804132" y="671993"/>
                  <a:pt x="4824045" y="672929"/>
                  <a:pt x="4843588" y="675936"/>
                </a:cubicBezTo>
                <a:cubicBezTo>
                  <a:pt x="4860400" y="678522"/>
                  <a:pt x="4877187" y="681282"/>
                  <a:pt x="4893922" y="684325"/>
                </a:cubicBezTo>
                <a:cubicBezTo>
                  <a:pt x="4916047" y="688348"/>
                  <a:pt x="4965344" y="699558"/>
                  <a:pt x="4986201" y="701103"/>
                </a:cubicBezTo>
                <a:cubicBezTo>
                  <a:pt x="5044830" y="705446"/>
                  <a:pt x="5103647" y="706696"/>
                  <a:pt x="5162370" y="709492"/>
                </a:cubicBezTo>
                <a:cubicBezTo>
                  <a:pt x="5200500" y="728557"/>
                  <a:pt x="5195026" y="726981"/>
                  <a:pt x="5237871" y="743048"/>
                </a:cubicBezTo>
                <a:cubicBezTo>
                  <a:pt x="5246151" y="746153"/>
                  <a:pt x="5254910" y="747954"/>
                  <a:pt x="5263038" y="751437"/>
                </a:cubicBezTo>
                <a:cubicBezTo>
                  <a:pt x="5274532" y="756363"/>
                  <a:pt x="5285100" y="763289"/>
                  <a:pt x="5296594" y="768215"/>
                </a:cubicBezTo>
                <a:cubicBezTo>
                  <a:pt x="5329558" y="782342"/>
                  <a:pt x="5324601" y="771657"/>
                  <a:pt x="5363706" y="793382"/>
                </a:cubicBezTo>
                <a:cubicBezTo>
                  <a:pt x="5375928" y="800172"/>
                  <a:pt x="5386077" y="810160"/>
                  <a:pt x="5397262" y="818549"/>
                </a:cubicBezTo>
                <a:cubicBezTo>
                  <a:pt x="5408447" y="840920"/>
                  <a:pt x="5417950" y="864214"/>
                  <a:pt x="5430818" y="885661"/>
                </a:cubicBezTo>
                <a:cubicBezTo>
                  <a:pt x="5439207" y="899643"/>
                  <a:pt x="5448693" y="913022"/>
                  <a:pt x="5455985" y="927606"/>
                </a:cubicBezTo>
                <a:cubicBezTo>
                  <a:pt x="5459940" y="935515"/>
                  <a:pt x="5461269" y="944493"/>
                  <a:pt x="5464374" y="952773"/>
                </a:cubicBezTo>
                <a:cubicBezTo>
                  <a:pt x="5469661" y="966873"/>
                  <a:pt x="5474418" y="981249"/>
                  <a:pt x="5481152" y="994718"/>
                </a:cubicBezTo>
                <a:cubicBezTo>
                  <a:pt x="5485661" y="1003736"/>
                  <a:pt x="5492337" y="1011496"/>
                  <a:pt x="5497930" y="1019885"/>
                </a:cubicBezTo>
                <a:cubicBezTo>
                  <a:pt x="5500726" y="1033867"/>
                  <a:pt x="5503113" y="1047937"/>
                  <a:pt x="5506319" y="1061830"/>
                </a:cubicBezTo>
                <a:cubicBezTo>
                  <a:pt x="5511504" y="1084299"/>
                  <a:pt x="5522244" y="1105899"/>
                  <a:pt x="5523097" y="1128942"/>
                </a:cubicBezTo>
                <a:cubicBezTo>
                  <a:pt x="5525497" y="1193737"/>
                  <a:pt x="5513523" y="1300183"/>
                  <a:pt x="5506319" y="1372222"/>
                </a:cubicBezTo>
                <a:cubicBezTo>
                  <a:pt x="5508011" y="1417900"/>
                  <a:pt x="5482105" y="1563147"/>
                  <a:pt x="5531486" y="1632281"/>
                </a:cubicBezTo>
                <a:cubicBezTo>
                  <a:pt x="5538382" y="1641935"/>
                  <a:pt x="5547539" y="1649853"/>
                  <a:pt x="5556653" y="1657448"/>
                </a:cubicBezTo>
                <a:cubicBezTo>
                  <a:pt x="5564398" y="1663903"/>
                  <a:pt x="5572163" y="1671329"/>
                  <a:pt x="5581820" y="1674226"/>
                </a:cubicBezTo>
                <a:cubicBezTo>
                  <a:pt x="5600759" y="1679908"/>
                  <a:pt x="5620798" y="1681548"/>
                  <a:pt x="5640542" y="1682615"/>
                </a:cubicBezTo>
                <a:cubicBezTo>
                  <a:pt x="5724356" y="1687146"/>
                  <a:pt x="5808322" y="1688208"/>
                  <a:pt x="5892212" y="1691004"/>
                </a:cubicBezTo>
                <a:cubicBezTo>
                  <a:pt x="5903397" y="1696597"/>
                  <a:pt x="5915363" y="1700845"/>
                  <a:pt x="5925768" y="1707782"/>
                </a:cubicBezTo>
                <a:cubicBezTo>
                  <a:pt x="5949035" y="1723293"/>
                  <a:pt x="5992880" y="1758116"/>
                  <a:pt x="5992880" y="1758116"/>
                </a:cubicBezTo>
                <a:cubicBezTo>
                  <a:pt x="6013086" y="1899556"/>
                  <a:pt x="5978267" y="1739714"/>
                  <a:pt x="6043214" y="1858784"/>
                </a:cubicBezTo>
                <a:cubicBezTo>
                  <a:pt x="6051359" y="1873717"/>
                  <a:pt x="6045790" y="1893133"/>
                  <a:pt x="6051603" y="1909118"/>
                </a:cubicBezTo>
                <a:cubicBezTo>
                  <a:pt x="6057175" y="1924442"/>
                  <a:pt x="6069478" y="1936479"/>
                  <a:pt x="6076770" y="1951063"/>
                </a:cubicBezTo>
                <a:cubicBezTo>
                  <a:pt x="6089087" y="1975696"/>
                  <a:pt x="6100439" y="2000859"/>
                  <a:pt x="6110326" y="2026564"/>
                </a:cubicBezTo>
                <a:cubicBezTo>
                  <a:pt x="6119436" y="2050250"/>
                  <a:pt x="6121842" y="2087651"/>
                  <a:pt x="6127104" y="2110453"/>
                </a:cubicBezTo>
                <a:cubicBezTo>
                  <a:pt x="6140098" y="2166762"/>
                  <a:pt x="6139212" y="2159837"/>
                  <a:pt x="6160660" y="2202732"/>
                </a:cubicBezTo>
                <a:cubicBezTo>
                  <a:pt x="6189408" y="2403968"/>
                  <a:pt x="6179276" y="2319945"/>
                  <a:pt x="6194216" y="2454402"/>
                </a:cubicBezTo>
                <a:cubicBezTo>
                  <a:pt x="6191420" y="2560663"/>
                  <a:pt x="6190654" y="2666996"/>
                  <a:pt x="6185827" y="2773184"/>
                </a:cubicBezTo>
                <a:cubicBezTo>
                  <a:pt x="6185055" y="2790176"/>
                  <a:pt x="6181263" y="2806944"/>
                  <a:pt x="6177438" y="2823518"/>
                </a:cubicBezTo>
                <a:cubicBezTo>
                  <a:pt x="6170156" y="2855073"/>
                  <a:pt x="6163715" y="2893847"/>
                  <a:pt x="6135493" y="2915797"/>
                </a:cubicBezTo>
                <a:cubicBezTo>
                  <a:pt x="6106766" y="2938140"/>
                  <a:pt x="6083739" y="2941319"/>
                  <a:pt x="6051603" y="2949353"/>
                </a:cubicBezTo>
                <a:cubicBezTo>
                  <a:pt x="6043214" y="2960538"/>
                  <a:pt x="6038575" y="2975971"/>
                  <a:pt x="6026436" y="2982908"/>
                </a:cubicBezTo>
                <a:cubicBezTo>
                  <a:pt x="5998018" y="2999147"/>
                  <a:pt x="5965208" y="3006114"/>
                  <a:pt x="5934157" y="3016464"/>
                </a:cubicBezTo>
                <a:cubicBezTo>
                  <a:pt x="5899809" y="3027913"/>
                  <a:pt x="5859848" y="3030346"/>
                  <a:pt x="5825100" y="3033242"/>
                </a:cubicBezTo>
                <a:cubicBezTo>
                  <a:pt x="5783207" y="3036733"/>
                  <a:pt x="5741260" y="3039722"/>
                  <a:pt x="5699265" y="3041631"/>
                </a:cubicBezTo>
                <a:cubicBezTo>
                  <a:pt x="5618207" y="3045315"/>
                  <a:pt x="5537078" y="3047224"/>
                  <a:pt x="5455985" y="3050020"/>
                </a:cubicBezTo>
                <a:lnTo>
                  <a:pt x="4952645" y="3033242"/>
                </a:lnTo>
                <a:lnTo>
                  <a:pt x="4407361" y="3024853"/>
                </a:lnTo>
                <a:cubicBezTo>
                  <a:pt x="4382048" y="3024169"/>
                  <a:pt x="4357002" y="3019481"/>
                  <a:pt x="4331860" y="3016464"/>
                </a:cubicBezTo>
                <a:lnTo>
                  <a:pt x="4197636" y="2999686"/>
                </a:lnTo>
                <a:cubicBezTo>
                  <a:pt x="4150130" y="2968016"/>
                  <a:pt x="4189460" y="2990160"/>
                  <a:pt x="4105357" y="2966131"/>
                </a:cubicBezTo>
                <a:cubicBezTo>
                  <a:pt x="3988690" y="2932799"/>
                  <a:pt x="4137253" y="2964304"/>
                  <a:pt x="3962744" y="2932575"/>
                </a:cubicBezTo>
                <a:cubicBezTo>
                  <a:pt x="3877948" y="2898656"/>
                  <a:pt x="3968287" y="2930469"/>
                  <a:pt x="3845298" y="2907408"/>
                </a:cubicBezTo>
                <a:cubicBezTo>
                  <a:pt x="3825289" y="2903656"/>
                  <a:pt x="3806497" y="2894824"/>
                  <a:pt x="3786576" y="2890630"/>
                </a:cubicBezTo>
                <a:cubicBezTo>
                  <a:pt x="3753287" y="2883622"/>
                  <a:pt x="3719081" y="2881391"/>
                  <a:pt x="3685908" y="2873852"/>
                </a:cubicBezTo>
                <a:cubicBezTo>
                  <a:pt x="3657439" y="2867382"/>
                  <a:pt x="3630419" y="2855447"/>
                  <a:pt x="3602018" y="2848685"/>
                </a:cubicBezTo>
                <a:cubicBezTo>
                  <a:pt x="3571604" y="2841444"/>
                  <a:pt x="3540332" y="2838348"/>
                  <a:pt x="3509739" y="2831907"/>
                </a:cubicBezTo>
                <a:cubicBezTo>
                  <a:pt x="3319520" y="2791861"/>
                  <a:pt x="3598301" y="2841075"/>
                  <a:pt x="3341959" y="2798351"/>
                </a:cubicBezTo>
                <a:cubicBezTo>
                  <a:pt x="3316792" y="2784369"/>
                  <a:pt x="3293290" y="2766841"/>
                  <a:pt x="3266458" y="2756406"/>
                </a:cubicBezTo>
                <a:cubicBezTo>
                  <a:pt x="3242430" y="2747062"/>
                  <a:pt x="3215968" y="2745881"/>
                  <a:pt x="3190957" y="2739628"/>
                </a:cubicBezTo>
                <a:cubicBezTo>
                  <a:pt x="3086525" y="2713520"/>
                  <a:pt x="3179037" y="2728050"/>
                  <a:pt x="3056733" y="2714461"/>
                </a:cubicBezTo>
                <a:cubicBezTo>
                  <a:pt x="3042751" y="2706072"/>
                  <a:pt x="3030606" y="2693249"/>
                  <a:pt x="3014788" y="2689294"/>
                </a:cubicBezTo>
                <a:cubicBezTo>
                  <a:pt x="2984824" y="2681803"/>
                  <a:pt x="2950675" y="2693580"/>
                  <a:pt x="2922509" y="2680905"/>
                </a:cubicBezTo>
                <a:cubicBezTo>
                  <a:pt x="2891803" y="2667087"/>
                  <a:pt x="2878492" y="2625735"/>
                  <a:pt x="2847009" y="2613793"/>
                </a:cubicBezTo>
                <a:cubicBezTo>
                  <a:pt x="2794133" y="2593736"/>
                  <a:pt x="2679229" y="2588626"/>
                  <a:pt x="2679229" y="2588626"/>
                </a:cubicBezTo>
                <a:cubicBezTo>
                  <a:pt x="2670840" y="2585830"/>
                  <a:pt x="2662905" y="2580237"/>
                  <a:pt x="2654062" y="2580237"/>
                </a:cubicBezTo>
                <a:cubicBezTo>
                  <a:pt x="2570125" y="2580237"/>
                  <a:pt x="2486175" y="2583548"/>
                  <a:pt x="2402392" y="2588626"/>
                </a:cubicBezTo>
                <a:cubicBezTo>
                  <a:pt x="2380885" y="2589929"/>
                  <a:pt x="2369504" y="2603824"/>
                  <a:pt x="2352058" y="2613793"/>
                </a:cubicBezTo>
                <a:cubicBezTo>
                  <a:pt x="2317938" y="2633290"/>
                  <a:pt x="2321647" y="2629785"/>
                  <a:pt x="2284946" y="2638960"/>
                </a:cubicBezTo>
                <a:cubicBezTo>
                  <a:pt x="2276557" y="2644553"/>
                  <a:pt x="2268992" y="2651643"/>
                  <a:pt x="2259779" y="2655738"/>
                </a:cubicBezTo>
                <a:cubicBezTo>
                  <a:pt x="2213004" y="2676527"/>
                  <a:pt x="2195193" y="2674297"/>
                  <a:pt x="2142333" y="2680905"/>
                </a:cubicBezTo>
                <a:lnTo>
                  <a:pt x="1689328" y="2672516"/>
                </a:lnTo>
                <a:cubicBezTo>
                  <a:pt x="1585851" y="2670242"/>
                  <a:pt x="1482314" y="2669170"/>
                  <a:pt x="1378935" y="2664127"/>
                </a:cubicBezTo>
                <a:cubicBezTo>
                  <a:pt x="1367419" y="2663565"/>
                  <a:pt x="1356634" y="2658239"/>
                  <a:pt x="1345379" y="2655738"/>
                </a:cubicBezTo>
                <a:cubicBezTo>
                  <a:pt x="1331460" y="2652645"/>
                  <a:pt x="1317416" y="2650145"/>
                  <a:pt x="1303434" y="2647349"/>
                </a:cubicBezTo>
                <a:cubicBezTo>
                  <a:pt x="1269061" y="2630162"/>
                  <a:pt x="1266814" y="2631540"/>
                  <a:pt x="1236322" y="2605404"/>
                </a:cubicBezTo>
                <a:cubicBezTo>
                  <a:pt x="1227314" y="2597683"/>
                  <a:pt x="1220646" y="2587355"/>
                  <a:pt x="1211155" y="2580237"/>
                </a:cubicBezTo>
                <a:cubicBezTo>
                  <a:pt x="1198111" y="2570454"/>
                  <a:pt x="1183192" y="2563459"/>
                  <a:pt x="1169210" y="2555070"/>
                </a:cubicBezTo>
                <a:cubicBezTo>
                  <a:pt x="1160821" y="2543885"/>
                  <a:pt x="1153930" y="2531401"/>
                  <a:pt x="1144043" y="2521514"/>
                </a:cubicBezTo>
                <a:cubicBezTo>
                  <a:pt x="1134156" y="2511627"/>
                  <a:pt x="1119586" y="2506963"/>
                  <a:pt x="1110487" y="2496347"/>
                </a:cubicBezTo>
                <a:cubicBezTo>
                  <a:pt x="1085987" y="2467763"/>
                  <a:pt x="1102855" y="2453255"/>
                  <a:pt x="1068542" y="2429235"/>
                </a:cubicBezTo>
                <a:cubicBezTo>
                  <a:pt x="1051096" y="2417022"/>
                  <a:pt x="1029394" y="2412457"/>
                  <a:pt x="1009820" y="2404068"/>
                </a:cubicBezTo>
                <a:cubicBezTo>
                  <a:pt x="932090" y="2279700"/>
                  <a:pt x="1014243" y="2385190"/>
                  <a:pt x="883985" y="2295011"/>
                </a:cubicBezTo>
                <a:cubicBezTo>
                  <a:pt x="872489" y="2287052"/>
                  <a:pt x="869434" y="2270554"/>
                  <a:pt x="858818" y="2261455"/>
                </a:cubicBezTo>
                <a:cubicBezTo>
                  <a:pt x="849323" y="2253316"/>
                  <a:pt x="834941" y="2252596"/>
                  <a:pt x="825262" y="2244677"/>
                </a:cubicBezTo>
                <a:cubicBezTo>
                  <a:pt x="803837" y="2227148"/>
                  <a:pt x="766539" y="2185954"/>
                  <a:pt x="766539" y="2185954"/>
                </a:cubicBezTo>
                <a:cubicBezTo>
                  <a:pt x="760946" y="2171972"/>
                  <a:pt x="756495" y="2157478"/>
                  <a:pt x="749761" y="2144009"/>
                </a:cubicBezTo>
                <a:cubicBezTo>
                  <a:pt x="745252" y="2134991"/>
                  <a:pt x="737492" y="2127860"/>
                  <a:pt x="732983" y="2118842"/>
                </a:cubicBezTo>
                <a:cubicBezTo>
                  <a:pt x="729028" y="2110933"/>
                  <a:pt x="728549" y="2101584"/>
                  <a:pt x="724594" y="2093675"/>
                </a:cubicBezTo>
                <a:cubicBezTo>
                  <a:pt x="714512" y="2073511"/>
                  <a:pt x="702223" y="2054527"/>
                  <a:pt x="691038" y="2034953"/>
                </a:cubicBezTo>
                <a:cubicBezTo>
                  <a:pt x="662872" y="1922290"/>
                  <a:pt x="707991" y="2096342"/>
                  <a:pt x="665871" y="1959452"/>
                </a:cubicBezTo>
                <a:cubicBezTo>
                  <a:pt x="629320" y="1840663"/>
                  <a:pt x="674272" y="1942698"/>
                  <a:pt x="615537" y="1825228"/>
                </a:cubicBezTo>
                <a:cubicBezTo>
                  <a:pt x="609462" y="1776626"/>
                  <a:pt x="593292" y="1638125"/>
                  <a:pt x="581981" y="1615503"/>
                </a:cubicBezTo>
                <a:lnTo>
                  <a:pt x="565203" y="1581947"/>
                </a:lnTo>
                <a:cubicBezTo>
                  <a:pt x="562407" y="1553984"/>
                  <a:pt x="561087" y="1525833"/>
                  <a:pt x="556814" y="1498057"/>
                </a:cubicBezTo>
                <a:cubicBezTo>
                  <a:pt x="555469" y="1489317"/>
                  <a:pt x="549770" y="1481630"/>
                  <a:pt x="548425" y="1472890"/>
                </a:cubicBezTo>
                <a:cubicBezTo>
                  <a:pt x="544152" y="1445114"/>
                  <a:pt x="543320" y="1416910"/>
                  <a:pt x="540036" y="1389000"/>
                </a:cubicBezTo>
                <a:cubicBezTo>
                  <a:pt x="525944" y="1269219"/>
                  <a:pt x="538817" y="1378407"/>
                  <a:pt x="523258" y="1296721"/>
                </a:cubicBezTo>
                <a:cubicBezTo>
                  <a:pt x="512500" y="1240242"/>
                  <a:pt x="493231" y="1094056"/>
                  <a:pt x="464535" y="1036663"/>
                </a:cubicBezTo>
                <a:lnTo>
                  <a:pt x="447757" y="1003107"/>
                </a:lnTo>
                <a:cubicBezTo>
                  <a:pt x="442164" y="975144"/>
                  <a:pt x="437511" y="946976"/>
                  <a:pt x="430979" y="919217"/>
                </a:cubicBezTo>
                <a:cubicBezTo>
                  <a:pt x="426316" y="899401"/>
                  <a:pt x="419557" y="880134"/>
                  <a:pt x="414201" y="860494"/>
                </a:cubicBezTo>
                <a:cubicBezTo>
                  <a:pt x="411167" y="849371"/>
                  <a:pt x="408608" y="838123"/>
                  <a:pt x="405812" y="826938"/>
                </a:cubicBezTo>
                <a:cubicBezTo>
                  <a:pt x="403016" y="801771"/>
                  <a:pt x="403117" y="776110"/>
                  <a:pt x="397423" y="751437"/>
                </a:cubicBezTo>
                <a:cubicBezTo>
                  <a:pt x="394611" y="739252"/>
                  <a:pt x="383457" y="730066"/>
                  <a:pt x="380645" y="717881"/>
                </a:cubicBezTo>
                <a:cubicBezTo>
                  <a:pt x="374951" y="693208"/>
                  <a:pt x="376106" y="667407"/>
                  <a:pt x="372256" y="642380"/>
                </a:cubicBezTo>
                <a:cubicBezTo>
                  <a:pt x="370503" y="630984"/>
                  <a:pt x="366368" y="620079"/>
                  <a:pt x="363867" y="608824"/>
                </a:cubicBezTo>
                <a:cubicBezTo>
                  <a:pt x="355985" y="573356"/>
                  <a:pt x="349364" y="519957"/>
                  <a:pt x="330311" y="491378"/>
                </a:cubicBezTo>
                <a:lnTo>
                  <a:pt x="313533" y="466211"/>
                </a:lnTo>
                <a:cubicBezTo>
                  <a:pt x="310737" y="452229"/>
                  <a:pt x="308896" y="438022"/>
                  <a:pt x="305144" y="424266"/>
                </a:cubicBezTo>
                <a:cubicBezTo>
                  <a:pt x="293063" y="379969"/>
                  <a:pt x="298586" y="374847"/>
                  <a:pt x="263199" y="357154"/>
                </a:cubicBezTo>
                <a:cubicBezTo>
                  <a:pt x="255290" y="353199"/>
                  <a:pt x="246421" y="351561"/>
                  <a:pt x="238032" y="348765"/>
                </a:cubicBezTo>
                <a:lnTo>
                  <a:pt x="154142" y="357154"/>
                </a:lnTo>
                <a:cubicBezTo>
                  <a:pt x="128960" y="359805"/>
                  <a:pt x="102664" y="357536"/>
                  <a:pt x="78642" y="365543"/>
                </a:cubicBezTo>
                <a:cubicBezTo>
                  <a:pt x="59512" y="371920"/>
                  <a:pt x="28308" y="399099"/>
                  <a:pt x="28308" y="399099"/>
                </a:cubicBezTo>
                <a:cubicBezTo>
                  <a:pt x="0" y="484022"/>
                  <a:pt x="12886" y="431800"/>
                  <a:pt x="3141" y="558490"/>
                </a:cubicBezTo>
                <a:cubicBezTo>
                  <a:pt x="5937" y="664751"/>
                  <a:pt x="6703" y="771084"/>
                  <a:pt x="11530" y="877272"/>
                </a:cubicBezTo>
                <a:cubicBezTo>
                  <a:pt x="13943" y="930364"/>
                  <a:pt x="37986" y="927606"/>
                  <a:pt x="11530" y="927606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rides were similar?</a:t>
            </a:r>
            <a:endParaRPr lang="fr-BE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Could match the curves “edge by edge” and compute area between them….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Similar rides should</a:t>
            </a:r>
            <a:br>
              <a:rPr lang="en-US" dirty="0" smtClean="0"/>
            </a:br>
            <a:r>
              <a:rPr lang="en-US" dirty="0" smtClean="0"/>
              <a:t>have small area difference</a:t>
            </a:r>
          </a:p>
          <a:p>
            <a:r>
              <a:rPr lang="en-US" dirty="0" smtClean="0"/>
              <a:t>Different rides won’t match at all….</a:t>
            </a:r>
            <a:endParaRPr lang="fr-BE" dirty="0"/>
          </a:p>
        </p:txBody>
      </p:sp>
      <p:sp>
        <p:nvSpPr>
          <p:cNvPr id="4" name="TextBox 3"/>
          <p:cNvSpPr txBox="1"/>
          <p:nvPr/>
        </p:nvSpPr>
        <p:spPr>
          <a:xfrm>
            <a:off x="1270000" y="3200400"/>
            <a:ext cx="495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dirty="0" smtClean="0">
                <a:solidFill>
                  <a:srgbClr val="0070C0"/>
                </a:solidFill>
              </a:rPr>
              <a:t>(Time=</a:t>
            </a:r>
            <a:r>
              <a:rPr lang="fr-BE" sz="800" b="1" dirty="0" smtClean="0">
                <a:solidFill>
                  <a:srgbClr val="0070C0"/>
                </a:solidFill>
              </a:rPr>
              <a:t>2009-08-22T13:17:03Z,</a:t>
            </a:r>
            <a:r>
              <a:rPr lang="en-US" sz="800" b="1" dirty="0" smtClean="0">
                <a:solidFill>
                  <a:srgbClr val="0070C0"/>
                </a:solidFill>
              </a:rPr>
              <a:t>Latitude=</a:t>
            </a:r>
            <a:r>
              <a:rPr lang="fr-BE" sz="800" b="1" dirty="0" smtClean="0">
                <a:solidFill>
                  <a:srgbClr val="0070C0"/>
                </a:solidFill>
              </a:rPr>
              <a:t>42.5619387, Longitude=- 76.6450787,Altitude=229.4117432)</a:t>
            </a:r>
            <a:endParaRPr lang="fr-BE" sz="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9000" y="3581400"/>
            <a:ext cx="495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dirty="0" smtClean="0">
                <a:solidFill>
                  <a:srgbClr val="0070C0"/>
                </a:solidFill>
              </a:rPr>
              <a:t>(Time=</a:t>
            </a:r>
            <a:r>
              <a:rPr lang="fr-BE" sz="800" b="1" dirty="0" smtClean="0">
                <a:solidFill>
                  <a:srgbClr val="0070C0"/>
                </a:solidFill>
              </a:rPr>
              <a:t>2009-08-22T13:17:06Z,</a:t>
            </a:r>
            <a:r>
              <a:rPr lang="en-US" sz="800" b="1" dirty="0" smtClean="0">
                <a:solidFill>
                  <a:srgbClr val="0070C0"/>
                </a:solidFill>
              </a:rPr>
              <a:t>Latitude=</a:t>
            </a:r>
            <a:r>
              <a:rPr lang="fr-BE" sz="800" b="1" dirty="0" smtClean="0">
                <a:solidFill>
                  <a:srgbClr val="0070C0"/>
                </a:solidFill>
              </a:rPr>
              <a:t>42.5618390, Longitude=-76.6449268,Altitude=227.4891357)</a:t>
            </a:r>
            <a:endParaRPr lang="fr-BE" sz="800" b="1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36800" y="3352800"/>
            <a:ext cx="4495800" cy="838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32600" y="4191000"/>
            <a:ext cx="1295400" cy="990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327900" y="6057900"/>
            <a:ext cx="1600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99000" y="5105400"/>
            <a:ext cx="495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dirty="0" smtClean="0">
                <a:solidFill>
                  <a:srgbClr val="0070C0"/>
                </a:solidFill>
              </a:rPr>
              <a:t>(Time=</a:t>
            </a:r>
            <a:r>
              <a:rPr lang="fr-BE" sz="800" b="1" dirty="0" smtClean="0">
                <a:solidFill>
                  <a:srgbClr val="0070C0"/>
                </a:solidFill>
              </a:rPr>
              <a:t>2009-08-22T13:17:09Z,</a:t>
            </a:r>
            <a:r>
              <a:rPr lang="en-US" sz="800" b="1" dirty="0" smtClean="0">
                <a:solidFill>
                  <a:srgbClr val="0070C0"/>
                </a:solidFill>
              </a:rPr>
              <a:t>Latitude=</a:t>
            </a:r>
            <a:r>
              <a:rPr lang="fr-BE" sz="800" b="1" dirty="0" smtClean="0">
                <a:solidFill>
                  <a:srgbClr val="0070C0"/>
                </a:solidFill>
              </a:rPr>
              <a:t>42.5619781, </a:t>
            </a:r>
            <a:r>
              <a:rPr lang="fr-BE" sz="800" b="1" dirty="0" smtClean="0">
                <a:solidFill>
                  <a:srgbClr val="0070C0"/>
                </a:solidFill>
              </a:rPr>
              <a:t>Longitude=- </a:t>
            </a:r>
            <a:r>
              <a:rPr lang="fr-BE" sz="800" b="1" dirty="0" smtClean="0">
                <a:solidFill>
                  <a:srgbClr val="0070C0"/>
                </a:solidFill>
              </a:rPr>
              <a:t>76.6450671,Altitude=199.4117432</a:t>
            </a:r>
            <a:r>
              <a:rPr lang="fr-BE" sz="800" b="1" dirty="0" smtClean="0">
                <a:solidFill>
                  <a:srgbClr val="0070C0"/>
                </a:solidFill>
              </a:rPr>
              <a:t>)</a:t>
            </a:r>
            <a:endParaRPr lang="fr-BE" sz="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99000" y="6871156"/>
            <a:ext cx="495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dirty="0" smtClean="0">
                <a:solidFill>
                  <a:srgbClr val="0070C0"/>
                </a:solidFill>
              </a:rPr>
              <a:t>(Time=</a:t>
            </a:r>
            <a:r>
              <a:rPr lang="fr-BE" sz="800" b="1" dirty="0" smtClean="0">
                <a:solidFill>
                  <a:srgbClr val="0070C0"/>
                </a:solidFill>
              </a:rPr>
              <a:t>2009-08-22T13:17:13Z,</a:t>
            </a:r>
            <a:r>
              <a:rPr lang="en-US" sz="800" b="1" dirty="0" smtClean="0">
                <a:solidFill>
                  <a:srgbClr val="0070C0"/>
                </a:solidFill>
              </a:rPr>
              <a:t>Latitude=</a:t>
            </a:r>
            <a:r>
              <a:rPr lang="fr-BE" sz="800" b="1" dirty="0" smtClean="0">
                <a:solidFill>
                  <a:srgbClr val="0070C0"/>
                </a:solidFill>
              </a:rPr>
              <a:t>42.5619513, </a:t>
            </a:r>
            <a:r>
              <a:rPr lang="fr-BE" sz="800" b="1" dirty="0" smtClean="0">
                <a:solidFill>
                  <a:srgbClr val="0070C0"/>
                </a:solidFill>
              </a:rPr>
              <a:t>Longitude=-</a:t>
            </a:r>
            <a:r>
              <a:rPr lang="fr-BE" sz="800" b="1" dirty="0" smtClean="0">
                <a:solidFill>
                  <a:srgbClr val="0070C0"/>
                </a:solidFill>
              </a:rPr>
              <a:t>76.6440188,Altitude=118.4891357</a:t>
            </a:r>
            <a:r>
              <a:rPr lang="fr-BE" sz="800" b="1" dirty="0" smtClean="0">
                <a:solidFill>
                  <a:srgbClr val="0070C0"/>
                </a:solidFill>
              </a:rPr>
              <a:t>)</a:t>
            </a:r>
            <a:endParaRPr lang="fr-BE" sz="8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0000" y="3352800"/>
            <a:ext cx="4953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800" b="1" dirty="0" smtClean="0">
                <a:solidFill>
                  <a:srgbClr val="C00000"/>
                </a:solidFill>
              </a:rPr>
              <a:t>(Time=</a:t>
            </a:r>
            <a:r>
              <a:rPr lang="fr-BE" sz="800" b="1" dirty="0" smtClean="0">
                <a:solidFill>
                  <a:srgbClr val="C00000"/>
                </a:solidFill>
              </a:rPr>
              <a:t>2009-08-22T13:17:03Z,</a:t>
            </a:r>
            <a:r>
              <a:rPr lang="en-US" sz="800" b="1" dirty="0" smtClean="0">
                <a:solidFill>
                  <a:srgbClr val="C00000"/>
                </a:solidFill>
              </a:rPr>
              <a:t>Latitude=</a:t>
            </a:r>
            <a:r>
              <a:rPr lang="fr-BE" sz="800" b="1" dirty="0" smtClean="0">
                <a:solidFill>
                  <a:srgbClr val="C00000"/>
                </a:solidFill>
              </a:rPr>
              <a:t>42.5619387, Longitude=- 76.6450787,Altitude=229.4117432)</a:t>
            </a:r>
            <a:endParaRPr lang="fr-BE" sz="8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7400" y="3962400"/>
            <a:ext cx="4953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800" b="1" dirty="0" smtClean="0">
                <a:solidFill>
                  <a:srgbClr val="C00000"/>
                </a:solidFill>
              </a:rPr>
              <a:t>(Time=</a:t>
            </a:r>
            <a:r>
              <a:rPr lang="fr-BE" sz="800" b="1" dirty="0" smtClean="0">
                <a:solidFill>
                  <a:srgbClr val="C00000"/>
                </a:solidFill>
              </a:rPr>
              <a:t>2009-08-22T13:17:06Z,</a:t>
            </a:r>
            <a:r>
              <a:rPr lang="en-US" sz="800" b="1" dirty="0" smtClean="0">
                <a:solidFill>
                  <a:srgbClr val="C00000"/>
                </a:solidFill>
              </a:rPr>
              <a:t>Latitude=</a:t>
            </a:r>
            <a:r>
              <a:rPr lang="fr-BE" sz="800" b="1" dirty="0" smtClean="0">
                <a:solidFill>
                  <a:srgbClr val="C00000"/>
                </a:solidFill>
              </a:rPr>
              <a:t>42.5618390, Longitude=-76.6449268,Altitude=227.4891357)</a:t>
            </a:r>
            <a:endParaRPr lang="fr-BE" sz="800" b="1" dirty="0">
              <a:solidFill>
                <a:srgbClr val="C0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260600" y="3429000"/>
            <a:ext cx="3581400" cy="609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2000" y="4038600"/>
            <a:ext cx="2362200" cy="914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7366000" y="5638800"/>
            <a:ext cx="1524000" cy="152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80000" y="4800600"/>
            <a:ext cx="4953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800" b="1" dirty="0" smtClean="0">
                <a:solidFill>
                  <a:srgbClr val="C00000"/>
                </a:solidFill>
              </a:rPr>
              <a:t>(Time=</a:t>
            </a:r>
            <a:r>
              <a:rPr lang="fr-BE" sz="800" b="1" dirty="0" smtClean="0">
                <a:solidFill>
                  <a:srgbClr val="C00000"/>
                </a:solidFill>
              </a:rPr>
              <a:t>2009-08-22T13:17:09Z,</a:t>
            </a:r>
            <a:r>
              <a:rPr lang="en-US" sz="800" b="1" dirty="0" smtClean="0">
                <a:solidFill>
                  <a:srgbClr val="C00000"/>
                </a:solidFill>
              </a:rPr>
              <a:t>Latitude=</a:t>
            </a:r>
            <a:r>
              <a:rPr lang="fr-BE" sz="800" b="1" dirty="0" smtClean="0">
                <a:solidFill>
                  <a:srgbClr val="C00000"/>
                </a:solidFill>
              </a:rPr>
              <a:t>42.5619781, </a:t>
            </a:r>
            <a:r>
              <a:rPr lang="fr-BE" sz="800" b="1" dirty="0" smtClean="0">
                <a:solidFill>
                  <a:srgbClr val="C00000"/>
                </a:solidFill>
              </a:rPr>
              <a:t>Longitude=- </a:t>
            </a:r>
            <a:r>
              <a:rPr lang="fr-BE" sz="800" b="1" dirty="0" smtClean="0">
                <a:solidFill>
                  <a:srgbClr val="C00000"/>
                </a:solidFill>
              </a:rPr>
              <a:t>76.6450671,Altitude=199.4117432</a:t>
            </a:r>
            <a:r>
              <a:rPr lang="fr-BE" sz="800" b="1" dirty="0" smtClean="0">
                <a:solidFill>
                  <a:srgbClr val="C00000"/>
                </a:solidFill>
              </a:rPr>
              <a:t>)</a:t>
            </a:r>
            <a:endParaRPr lang="fr-BE" sz="8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1400" y="6400800"/>
            <a:ext cx="4953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800" b="1" dirty="0" smtClean="0">
                <a:solidFill>
                  <a:srgbClr val="C00000"/>
                </a:solidFill>
              </a:rPr>
              <a:t>(Time=</a:t>
            </a:r>
            <a:r>
              <a:rPr lang="fr-BE" sz="800" b="1" dirty="0" smtClean="0">
                <a:solidFill>
                  <a:srgbClr val="C00000"/>
                </a:solidFill>
              </a:rPr>
              <a:t>2009-08-22T13:17:13Z,</a:t>
            </a:r>
            <a:r>
              <a:rPr lang="en-US" sz="800" b="1" dirty="0" smtClean="0">
                <a:solidFill>
                  <a:srgbClr val="C00000"/>
                </a:solidFill>
              </a:rPr>
              <a:t>Latitude=</a:t>
            </a:r>
            <a:r>
              <a:rPr lang="fr-BE" sz="800" b="1" dirty="0" smtClean="0">
                <a:solidFill>
                  <a:srgbClr val="C00000"/>
                </a:solidFill>
              </a:rPr>
              <a:t>42.5619513, </a:t>
            </a:r>
            <a:r>
              <a:rPr lang="fr-BE" sz="800" b="1" dirty="0" smtClean="0">
                <a:solidFill>
                  <a:srgbClr val="C00000"/>
                </a:solidFill>
              </a:rPr>
              <a:t>Longitude=-</a:t>
            </a:r>
            <a:r>
              <a:rPr lang="fr-BE" sz="800" b="1" dirty="0" smtClean="0">
                <a:solidFill>
                  <a:srgbClr val="C00000"/>
                </a:solidFill>
              </a:rPr>
              <a:t>76.6440188,Altitude=118.4891357</a:t>
            </a:r>
            <a:r>
              <a:rPr lang="fr-BE" sz="800" b="1" dirty="0" smtClean="0">
                <a:solidFill>
                  <a:srgbClr val="C00000"/>
                </a:solidFill>
              </a:rPr>
              <a:t>)</a:t>
            </a:r>
            <a:endParaRPr lang="fr-BE" sz="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 of abstraction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goal is to learn to think very abstractly</a:t>
            </a:r>
          </a:p>
          <a:p>
            <a:pPr lvl="1"/>
            <a:r>
              <a:rPr lang="en-US" dirty="0" smtClean="0"/>
              <a:t>A “ride” that followed some “route”</a:t>
            </a:r>
          </a:p>
          <a:p>
            <a:pPr lvl="1"/>
            <a:r>
              <a:rPr lang="en-US" dirty="0" smtClean="0"/>
              <a:t>The ride may differ (faster, slower, paused to wait for a car to pass) and yet the “route” is essentially the same</a:t>
            </a:r>
          </a:p>
          <a:p>
            <a:pPr lvl="1"/>
            <a:r>
              <a:rPr lang="en-US" dirty="0" smtClean="0"/>
              <a:t>Yet even the route won’t be identical (depends on how you define identical…)</a:t>
            </a:r>
          </a:p>
          <a:p>
            <a:r>
              <a:rPr lang="en-US" dirty="0" smtClean="0"/>
              <a:t>Finding the “same route” </a:t>
            </a:r>
            <a:r>
              <a:rPr lang="en-US" dirty="0" smtClean="0">
                <a:solidFill>
                  <a:srgbClr val="FF0000"/>
                </a:solidFill>
              </a:rPr>
              <a:t>is like </a:t>
            </a:r>
            <a:r>
              <a:rPr lang="en-US" dirty="0" smtClean="0"/>
              <a:t>“searching files for some term” yet all the details are different!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2565400" y="3352800"/>
            <a:ext cx="7594600" cy="1374648"/>
          </a:xfrm>
          <a:prstGeom prst="wedgeRectCallout">
            <a:avLst>
              <a:gd name="adj1" fmla="val 1086"/>
              <a:gd name="adj2" fmla="val 104613"/>
            </a:avLst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This gets at the idea of abstraction.  In some sense we can use the idea of searching files to think about the search for rides on the same route!</a:t>
            </a:r>
            <a:endParaRPr lang="fr-BE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Engineering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4200" y="2133600"/>
            <a:ext cx="9059333" cy="4995333"/>
          </a:xfrm>
        </p:spPr>
        <p:txBody>
          <a:bodyPr>
            <a:normAutofit/>
          </a:bodyPr>
          <a:lstStyle/>
          <a:p>
            <a:r>
              <a:rPr lang="en-US" dirty="0" smtClean="0"/>
              <a:t>Actually, more like an “art”!</a:t>
            </a:r>
          </a:p>
          <a:p>
            <a:pPr lvl="1"/>
            <a:r>
              <a:rPr lang="en-US" dirty="0" smtClean="0"/>
              <a:t>Elegantly expresses the necessary logic</a:t>
            </a:r>
          </a:p>
          <a:p>
            <a:pPr lvl="1"/>
            <a:r>
              <a:rPr lang="en-US" dirty="0" smtClean="0"/>
              <a:t>Built with minimum effort… “obviously” correct…</a:t>
            </a:r>
          </a:p>
          <a:p>
            <a:pPr lvl="1"/>
            <a:r>
              <a:rPr lang="en-US" dirty="0" smtClean="0"/>
              <a:t>Self-testing</a:t>
            </a:r>
          </a:p>
          <a:p>
            <a:pPr lvl="1"/>
            <a:r>
              <a:rPr lang="en-US" dirty="0" smtClean="0"/>
              <a:t>Flexible and extensible: can be understood and maintained by someone years after you retire</a:t>
            </a:r>
          </a:p>
          <a:p>
            <a:r>
              <a:rPr lang="en-US" dirty="0" smtClean="0"/>
              <a:t>The go-it-alone style is fine too, but even if a program is for your own use, quality matters</a:t>
            </a:r>
            <a:endParaRPr lang="fr-BE" dirty="0"/>
          </a:p>
        </p:txBody>
      </p:sp>
      <p:pic>
        <p:nvPicPr>
          <p:cNvPr id="55300" name="Picture 4" descr="minority-re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5600" y="609600"/>
            <a:ext cx="1171575" cy="152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to bike riding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have an idea for how we might find similar bike rides in a set of bike rides</a:t>
            </a:r>
          </a:p>
          <a:p>
            <a:r>
              <a:rPr lang="en-US" dirty="0" smtClean="0"/>
              <a:t>But to turn this into software we need to decide</a:t>
            </a:r>
          </a:p>
          <a:p>
            <a:pPr lvl="1"/>
            <a:r>
              <a:rPr lang="en-US" dirty="0" smtClean="0"/>
              <a:t>What Java classes to create and what methods to support in each</a:t>
            </a:r>
          </a:p>
          <a:p>
            <a:pPr lvl="1"/>
            <a:r>
              <a:rPr lang="en-US" dirty="0" smtClean="0"/>
              <a:t>We want this to “fit” with our mental image of how the comparison algorithm needs to work</a:t>
            </a:r>
          </a:p>
          <a:p>
            <a:pPr lvl="1"/>
            <a:r>
              <a:rPr lang="en-US" dirty="0" smtClean="0"/>
              <a:t>There are many ways to do this, but some might be awkward to implement or might be confusing to actually work with…</a:t>
            </a:r>
            <a:endParaRPr lang="fr-BE" dirty="0"/>
          </a:p>
        </p:txBody>
      </p:sp>
      <p:pic>
        <p:nvPicPr>
          <p:cNvPr id="76802" name="Picture 2" descr="idea_130_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1400" y="228600"/>
            <a:ext cx="971550" cy="15240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Engineering: History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early days, wasn’t recognized as a real need</a:t>
            </a:r>
          </a:p>
          <a:p>
            <a:r>
              <a:rPr lang="en-US" dirty="0" smtClean="0"/>
              <a:t>Then studies revealed that the best computer scientists were often 10x or even 100x more productive than the average code hacker!</a:t>
            </a:r>
            <a:endParaRPr lang="fr-BE" dirty="0" smtClean="0"/>
          </a:p>
          <a:p>
            <a:pPr lvl="1"/>
            <a:r>
              <a:rPr lang="en-US" dirty="0" smtClean="0"/>
              <a:t>Moreover, some languages seemed to encourage better code quality</a:t>
            </a:r>
          </a:p>
          <a:p>
            <a:pPr lvl="1"/>
            <a:r>
              <a:rPr lang="en-US" dirty="0" smtClean="0"/>
              <a:t>Java was one of them…</a:t>
            </a:r>
          </a:p>
          <a:p>
            <a:r>
              <a:rPr lang="en-US" dirty="0" smtClean="0"/>
              <a:t>Software Engineering emerged from the effort to reduce this to a kind of science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Top-Down Design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lnSpcReduction="10000"/>
          </a:bodyPr>
          <a:lstStyle/>
          <a:p>
            <a:pPr marL="698500"/>
            <a:r>
              <a:rPr lang="en-US" dirty="0" smtClean="0"/>
              <a:t>Garmin GPS software</a:t>
            </a:r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r>
              <a:rPr lang="en-US" dirty="0"/>
              <a:t>Refine the design at each step</a:t>
            </a:r>
          </a:p>
          <a:p>
            <a:pPr marL="698500"/>
            <a:r>
              <a:rPr lang="en-US" dirty="0">
                <a:solidFill>
                  <a:srgbClr val="FF0000"/>
                </a:solidFill>
              </a:rPr>
              <a:t>Decomposition</a:t>
            </a:r>
            <a:r>
              <a:rPr lang="en-US" dirty="0"/>
              <a:t> / “Divide and Conquer”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rot="10800000">
            <a:off x="9131300" y="1782763"/>
            <a:ext cx="1588" cy="4068762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  <p:txBody>
          <a:bodyPr/>
          <a:lstStyle/>
          <a:p>
            <a:endParaRPr lang="fr-BE"/>
          </a:p>
        </p:txBody>
      </p:sp>
      <p:sp>
        <p:nvSpPr>
          <p:cNvPr id="6" name="Rounded Rectangle 5"/>
          <p:cNvSpPr/>
          <p:nvPr/>
        </p:nvSpPr>
        <p:spPr>
          <a:xfrm>
            <a:off x="3937000" y="2514600"/>
            <a:ext cx="1447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User Interface</a:t>
            </a:r>
            <a:endParaRPr lang="fr-BE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1574800" y="3200400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Show </a:t>
            </a:r>
            <a:r>
              <a:rPr lang="en-US" sz="2000" dirty="0" err="1" smtClean="0"/>
              <a:t>Ridec</a:t>
            </a:r>
            <a:endParaRPr lang="fr-BE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251200" y="3200400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Export to Google</a:t>
            </a:r>
            <a:endParaRPr lang="fr-BE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4927600" y="3200400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Find Similar</a:t>
            </a:r>
            <a:endParaRPr lang="fr-BE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6604000" y="3200400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Compare</a:t>
            </a:r>
            <a:endParaRPr lang="fr-BE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2336800" y="3962400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Rides List</a:t>
            </a:r>
            <a:endParaRPr lang="fr-BE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4089400" y="3962400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One Ride</a:t>
            </a:r>
            <a:endParaRPr lang="fr-BE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3175000" y="4800600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Track Point List</a:t>
            </a:r>
            <a:endParaRPr lang="fr-BE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4851400" y="4800600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Track Point Object</a:t>
            </a:r>
            <a:endParaRPr lang="fr-BE" sz="2000" dirty="0"/>
          </a:p>
        </p:txBody>
      </p:sp>
      <p:sp>
        <p:nvSpPr>
          <p:cNvPr id="15" name="Rounded Rectangle 14"/>
          <p:cNvSpPr/>
          <p:nvPr/>
        </p:nvSpPr>
        <p:spPr>
          <a:xfrm>
            <a:off x="5765800" y="3962400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Route</a:t>
            </a:r>
            <a:endParaRPr lang="fr-BE" sz="20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perfect, pretty picture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Boxes at lower levels are “more concrete” and contain things like GPS records, actual strings</a:t>
            </a:r>
          </a:p>
          <a:p>
            <a:r>
              <a:rPr lang="en-US" dirty="0" smtClean="0"/>
              <a:t>Boxes at higher levels are more abstract and closer to dealing with the user</a:t>
            </a:r>
          </a:p>
          <a:p>
            <a:r>
              <a:rPr lang="en-US" dirty="0" smtClean="0"/>
              <a:t>In between are “worker bees” that do things like file storage and waking up Google Earth</a:t>
            </a:r>
          </a:p>
          <a:p>
            <a:r>
              <a:rPr lang="en-US" dirty="0" smtClean="0"/>
              <a:t>But don’t take the hierarchy too seriously</a:t>
            </a:r>
          </a:p>
          <a:p>
            <a:pPr lvl="1"/>
            <a:r>
              <a:rPr lang="en-US" dirty="0" smtClean="0"/>
              <a:t>Most things don’t fit perfectly </a:t>
            </a:r>
            <a:r>
              <a:rPr lang="en-US" smtClean="0"/>
              <a:t>into trees</a:t>
            </a:r>
            <a:endParaRPr lang="fr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/>
          <a:lstStyle/>
          <a:p>
            <a:pPr marL="698500"/>
            <a:r>
              <a:rPr lang="en-US">
                <a:solidFill>
                  <a:srgbClr val="FF0000"/>
                </a:solidFill>
              </a:rPr>
              <a:t>Today</a:t>
            </a:r>
            <a:r>
              <a:rPr lang="en-US"/>
              <a:t>:   Design Concepts &amp; Principles</a:t>
            </a:r>
          </a:p>
          <a:p>
            <a:pPr marL="1384300" lvl="2"/>
            <a:r>
              <a:rPr lang="en-US"/>
              <a:t>Top-Down, Bottom-Up Design</a:t>
            </a:r>
          </a:p>
          <a:p>
            <a:pPr marL="1384300" lvl="2"/>
            <a:r>
              <a:rPr lang="en-US"/>
              <a:t>Software Process </a:t>
            </a:r>
            <a:r>
              <a:rPr lang="en-US" sz="2000"/>
              <a:t>(briefly)</a:t>
            </a:r>
            <a:endParaRPr lang="en-US"/>
          </a:p>
          <a:p>
            <a:pPr marL="1384300" lvl="2"/>
            <a:r>
              <a:rPr lang="en-US"/>
              <a:t>Modularity</a:t>
            </a:r>
          </a:p>
          <a:p>
            <a:pPr marL="1384300" lvl="2"/>
            <a:r>
              <a:rPr lang="en-US"/>
              <a:t>Information Hiding, Encapsulation</a:t>
            </a:r>
          </a:p>
          <a:p>
            <a:pPr marL="1384300" lvl="2"/>
            <a:r>
              <a:rPr lang="en-US"/>
              <a:t>Principles of Least Astonishment and “DRY”</a:t>
            </a:r>
          </a:p>
          <a:p>
            <a:pPr marL="1384300" lvl="2"/>
            <a:r>
              <a:rPr lang="en-US"/>
              <a:t>Refactoring </a:t>
            </a:r>
            <a:r>
              <a:rPr lang="en-US" sz="2000"/>
              <a:t>(if there’s time)</a:t>
            </a:r>
            <a:endParaRPr lang="en-US"/>
          </a:p>
          <a:p>
            <a:pPr marL="1384300" lvl="2"/>
            <a:endParaRPr lang="en-US"/>
          </a:p>
          <a:p>
            <a:pPr marL="698500"/>
            <a:r>
              <a:rPr lang="en-US"/>
              <a:t>Next week: Test-Driven Development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Bottom-Up Design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lnSpcReduction="10000"/>
          </a:bodyPr>
          <a:lstStyle/>
          <a:p>
            <a:pPr marL="698500"/>
            <a:r>
              <a:rPr lang="en-US"/>
              <a:t>Just the opposite: start with parts</a:t>
            </a:r>
          </a:p>
          <a:p>
            <a:pPr marL="698500"/>
            <a:endParaRPr lang="en-US"/>
          </a:p>
          <a:p>
            <a:pPr marL="698500"/>
            <a:endParaRPr lang="en-US"/>
          </a:p>
          <a:p>
            <a:pPr marL="698500"/>
            <a:endParaRPr lang="en-US"/>
          </a:p>
          <a:p>
            <a:pPr marL="698500"/>
            <a:endParaRPr lang="en-US"/>
          </a:p>
          <a:p>
            <a:pPr marL="698500"/>
            <a:endParaRPr lang="en-US"/>
          </a:p>
          <a:p>
            <a:pPr marL="698500"/>
            <a:endParaRPr lang="en-US"/>
          </a:p>
          <a:p>
            <a:pPr marL="698500"/>
            <a:r>
              <a:rPr lang="en-US">
                <a:solidFill>
                  <a:srgbClr val="FF0000"/>
                </a:solidFill>
              </a:rPr>
              <a:t>Composition</a:t>
            </a:r>
            <a:endParaRPr lang="en-US"/>
          </a:p>
          <a:p>
            <a:pPr marL="698500"/>
            <a:r>
              <a:rPr lang="en-US"/>
              <a:t>Build-It-Yourself (e.g. IKEA furniture)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rot="10800000">
            <a:off x="9131300" y="1782763"/>
            <a:ext cx="1588" cy="4068762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fr-BE"/>
          </a:p>
        </p:txBody>
      </p:sp>
      <p:sp>
        <p:nvSpPr>
          <p:cNvPr id="6" name="Rounded Rectangle 5"/>
          <p:cNvSpPr/>
          <p:nvPr/>
        </p:nvSpPr>
        <p:spPr>
          <a:xfrm>
            <a:off x="3937000" y="2514600"/>
            <a:ext cx="1447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User Interface</a:t>
            </a:r>
            <a:endParaRPr lang="fr-BE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1574800" y="3200400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Show </a:t>
            </a:r>
            <a:r>
              <a:rPr lang="en-US" sz="2000" dirty="0" err="1" smtClean="0"/>
              <a:t>Ridec</a:t>
            </a:r>
            <a:endParaRPr lang="fr-BE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251200" y="3200400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Export to Google</a:t>
            </a:r>
            <a:endParaRPr lang="fr-BE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4927600" y="3200400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Find Similar</a:t>
            </a:r>
            <a:endParaRPr lang="fr-BE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6604000" y="3200400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Compare</a:t>
            </a:r>
            <a:endParaRPr lang="fr-BE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2336800" y="3962400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Rides List</a:t>
            </a:r>
            <a:endParaRPr lang="fr-BE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4089400" y="3962400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One Ride</a:t>
            </a:r>
            <a:endParaRPr lang="fr-BE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3175000" y="4800600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Track Point List</a:t>
            </a:r>
            <a:endParaRPr lang="fr-BE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4851400" y="4800600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Track Point Object</a:t>
            </a:r>
            <a:endParaRPr lang="fr-BE" sz="2000" dirty="0"/>
          </a:p>
        </p:txBody>
      </p:sp>
      <p:sp>
        <p:nvSpPr>
          <p:cNvPr id="15" name="Rounded Rectangle 14"/>
          <p:cNvSpPr/>
          <p:nvPr/>
        </p:nvSpPr>
        <p:spPr>
          <a:xfrm>
            <a:off x="5765800" y="3962400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Route</a:t>
            </a:r>
            <a:endParaRPr lang="fr-BE" sz="2000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Top-Down vs. Bottom-Up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fontScale="92500"/>
          </a:bodyPr>
          <a:lstStyle/>
          <a:p>
            <a:pPr marL="698500"/>
            <a:r>
              <a:rPr lang="en-US" dirty="0" smtClean="0"/>
              <a:t>Is one of these ways better?  Not really!</a:t>
            </a:r>
          </a:p>
          <a:p>
            <a:pPr marL="1384300" lvl="2"/>
            <a:r>
              <a:rPr lang="en-US" dirty="0" smtClean="0"/>
              <a:t>It’s </a:t>
            </a:r>
            <a:r>
              <a:rPr lang="en-US" dirty="0"/>
              <a:t>sometimes good to </a:t>
            </a:r>
            <a:r>
              <a:rPr lang="en-US" dirty="0" smtClean="0"/>
              <a:t>alternate</a:t>
            </a:r>
          </a:p>
          <a:p>
            <a:pPr marL="1384300" lvl="2"/>
            <a:r>
              <a:rPr lang="en-US" dirty="0" smtClean="0"/>
              <a:t>By coming to a problem from multiple angles you might notice something you had previously overlooked</a:t>
            </a:r>
            <a:endParaRPr lang="en-US" dirty="0"/>
          </a:p>
          <a:p>
            <a:pPr marL="1384300" lvl="2"/>
            <a:r>
              <a:rPr lang="en-US" dirty="0"/>
              <a:t>Not the only ways to go about it</a:t>
            </a:r>
          </a:p>
          <a:p>
            <a:pPr marL="1384300" lvl="2"/>
            <a:endParaRPr lang="en-US" dirty="0"/>
          </a:p>
          <a:p>
            <a:pPr marL="698500"/>
            <a:r>
              <a:rPr lang="en-US" dirty="0"/>
              <a:t>With</a:t>
            </a:r>
            <a:r>
              <a:rPr lang="en-US" dirty="0">
                <a:solidFill>
                  <a:srgbClr val="FF0000"/>
                </a:solidFill>
              </a:rPr>
              <a:t> Top-Down</a:t>
            </a:r>
            <a:r>
              <a:rPr lang="en-US" dirty="0"/>
              <a:t> it’s </a:t>
            </a:r>
            <a:r>
              <a:rPr lang="en-US" dirty="0">
                <a:solidFill>
                  <a:srgbClr val="FF0000"/>
                </a:solidFill>
              </a:rPr>
              <a:t>harder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test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early</a:t>
            </a:r>
            <a:r>
              <a:rPr lang="en-US" dirty="0"/>
              <a:t> because parts needed may not have been designed yet </a:t>
            </a:r>
            <a:endParaRPr lang="en-US" dirty="0">
              <a:solidFill>
                <a:srgbClr val="FF0000"/>
              </a:solidFill>
            </a:endParaRPr>
          </a:p>
          <a:p>
            <a:pPr marL="698500"/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Bottom-Up</a:t>
            </a:r>
            <a:r>
              <a:rPr lang="en-US" dirty="0"/>
              <a:t>, you may end up </a:t>
            </a:r>
            <a:r>
              <a:rPr lang="en-US" dirty="0">
                <a:solidFill>
                  <a:srgbClr val="FF0000"/>
                </a:solidFill>
              </a:rPr>
              <a:t>needing</a:t>
            </a:r>
            <a:r>
              <a:rPr lang="en-US" dirty="0"/>
              <a:t> things </a:t>
            </a:r>
            <a:r>
              <a:rPr lang="en-US" dirty="0">
                <a:solidFill>
                  <a:srgbClr val="FF0000"/>
                </a:solidFill>
              </a:rPr>
              <a:t>different</a:t>
            </a:r>
            <a:r>
              <a:rPr lang="en-US" dirty="0"/>
              <a:t> from how you built them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Software Process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0720" y="1778000"/>
            <a:ext cx="9059333" cy="5537200"/>
          </a:xfrm>
          <a:ln/>
        </p:spPr>
        <p:txBody>
          <a:bodyPr>
            <a:normAutofit fontScale="85000" lnSpcReduction="10000"/>
          </a:bodyPr>
          <a:lstStyle/>
          <a:p>
            <a:pPr marL="698500"/>
            <a:r>
              <a:rPr lang="en-US" dirty="0" smtClean="0"/>
              <a:t>For simple programs, a simple process…</a:t>
            </a:r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r>
              <a:rPr lang="en-US" dirty="0" smtClean="0"/>
              <a:t>But to use this process, you need to be sure that the </a:t>
            </a:r>
            <a:r>
              <a:rPr lang="en-US" dirty="0" smtClean="0">
                <a:solidFill>
                  <a:srgbClr val="FF0000"/>
                </a:solidFill>
              </a:rPr>
              <a:t>requirements are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fixed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well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understood!</a:t>
            </a:r>
            <a:endParaRPr lang="en-US" b="1" dirty="0" smtClean="0"/>
          </a:p>
          <a:p>
            <a:pPr marL="1054097" lvl="1"/>
            <a:r>
              <a:rPr lang="en-US" dirty="0" smtClean="0"/>
              <a:t>Many software </a:t>
            </a:r>
            <a:r>
              <a:rPr lang="en-US" dirty="0"/>
              <a:t>problems are not like that</a:t>
            </a:r>
          </a:p>
          <a:p>
            <a:pPr marL="1054097" lvl="1"/>
            <a:r>
              <a:rPr lang="en-US" dirty="0" smtClean="0"/>
              <a:t>Often customer refines the requirements when you try to deliver the initial solution!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8200" y="2286000"/>
            <a:ext cx="3896252" cy="26050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/>
          </p:cNvSpPr>
          <p:nvPr/>
        </p:nvSpPr>
        <p:spPr bwMode="auto">
          <a:xfrm>
            <a:off x="6270625" y="2717800"/>
            <a:ext cx="1776413" cy="5080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Gill Sans" charset="0"/>
                <a:cs typeface="Gill Sans" charset="0"/>
              </a:rPr>
              <a:t>“Waterfall”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Incremental &amp; Iterative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fontScale="85000" lnSpcReduction="10000"/>
          </a:bodyPr>
          <a:lstStyle/>
          <a:p>
            <a:pPr marL="698500"/>
            <a:r>
              <a:rPr lang="en-US" dirty="0"/>
              <a:t>Deliver </a:t>
            </a:r>
            <a:r>
              <a:rPr lang="en-US" dirty="0" smtClean="0">
                <a:solidFill>
                  <a:srgbClr val="FF0000"/>
                </a:solidFill>
              </a:rPr>
              <a:t>versions of the system </a:t>
            </a:r>
            <a:r>
              <a:rPr lang="en-US" dirty="0" smtClean="0"/>
              <a:t>in </a:t>
            </a:r>
            <a:r>
              <a:rPr lang="en-US" dirty="0"/>
              <a:t>several </a:t>
            </a:r>
            <a:r>
              <a:rPr lang="en-US" dirty="0">
                <a:solidFill>
                  <a:srgbClr val="FF0000"/>
                </a:solidFill>
              </a:rPr>
              <a:t>small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cycles</a:t>
            </a:r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 smtClean="0"/>
          </a:p>
          <a:p>
            <a:pPr marL="698500"/>
            <a:endParaRPr lang="en-US" dirty="0" smtClean="0"/>
          </a:p>
          <a:p>
            <a:pPr marL="698500"/>
            <a:r>
              <a:rPr lang="en-US" dirty="0" smtClean="0"/>
              <a:t>Recognizes that for some settings, software </a:t>
            </a:r>
            <a:r>
              <a:rPr lang="en-US" dirty="0"/>
              <a:t>development is </a:t>
            </a:r>
            <a:r>
              <a:rPr lang="en-US" dirty="0" smtClean="0"/>
              <a:t>like gardening </a:t>
            </a:r>
          </a:p>
          <a:p>
            <a:pPr marL="698500"/>
            <a:r>
              <a:rPr lang="en-US" dirty="0" smtClean="0"/>
              <a:t>You plant seeds… see what does well… then replace the plants that did poorly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0" y="2209800"/>
            <a:ext cx="4978400" cy="267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Modularity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/>
          </a:bodyPr>
          <a:lstStyle/>
          <a:p>
            <a:pPr marL="698500"/>
            <a:r>
              <a:rPr lang="en-US" dirty="0">
                <a:solidFill>
                  <a:srgbClr val="0000FF"/>
                </a:solidFill>
              </a:rPr>
              <a:t>Module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component</a:t>
            </a:r>
            <a:r>
              <a:rPr lang="en-US" dirty="0"/>
              <a:t> of a system with a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well-defined interface</a:t>
            </a:r>
            <a:r>
              <a:rPr lang="en-US" dirty="0"/>
              <a:t>.  Examples:</a:t>
            </a:r>
          </a:p>
          <a:p>
            <a:pPr marL="1384300" lvl="2"/>
            <a:r>
              <a:rPr lang="en-US" dirty="0"/>
              <a:t>Tires in a </a:t>
            </a:r>
            <a:r>
              <a:rPr lang="en-US" dirty="0" smtClean="0"/>
              <a:t>car (standard size, many vendors)</a:t>
            </a:r>
            <a:endParaRPr lang="en-US" dirty="0"/>
          </a:p>
          <a:p>
            <a:pPr marL="1384300" lvl="2"/>
            <a:r>
              <a:rPr lang="en-US" dirty="0" smtClean="0"/>
              <a:t>Cable adaptor for TV (standard input/output)</a:t>
            </a:r>
            <a:endParaRPr lang="en-US" dirty="0"/>
          </a:p>
          <a:p>
            <a:pPr marL="1384300" lvl="2"/>
            <a:r>
              <a:rPr lang="en-US" dirty="0" smtClean="0"/>
              <a:t>External storage for computer</a:t>
            </a:r>
            <a:endParaRPr lang="en-US" dirty="0"/>
          </a:p>
          <a:p>
            <a:pPr marL="1384300" lvl="2"/>
            <a:r>
              <a:rPr lang="en-US" dirty="0"/>
              <a:t>...</a:t>
            </a:r>
          </a:p>
          <a:p>
            <a:pPr marL="1384300" lvl="2"/>
            <a:endParaRPr lang="en-US" dirty="0" smtClean="0"/>
          </a:p>
          <a:p>
            <a:pPr marL="698500"/>
            <a:r>
              <a:rPr lang="en-US" dirty="0" smtClean="0"/>
              <a:t>Modules </a:t>
            </a:r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hide information</a:t>
            </a:r>
            <a:r>
              <a:rPr lang="en-US" dirty="0"/>
              <a:t>” behind their interfaces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module isn’t just an object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B050"/>
                </a:solidFill>
              </a:rPr>
              <a:t>We’re using the term to capture what could be one object, but will often be a larger component constructed using many objects</a:t>
            </a:r>
          </a:p>
          <a:p>
            <a:endParaRPr lang="en-US" dirty="0" smtClean="0"/>
          </a:p>
          <a:p>
            <a:r>
              <a:rPr lang="en-US" dirty="0" smtClean="0"/>
              <a:t>In fact Java has a module subsystem for this reason (we won’t use it in cs2110)</a:t>
            </a:r>
          </a:p>
          <a:p>
            <a:pPr lvl="1"/>
            <a:r>
              <a:rPr lang="en-US" dirty="0" smtClean="0"/>
              <a:t>A module implements some “abstraction”</a:t>
            </a:r>
          </a:p>
          <a:p>
            <a:pPr lvl="1"/>
            <a:r>
              <a:rPr lang="en-US" dirty="0" smtClean="0"/>
              <a:t>You think of the whole module as a kind of big object</a:t>
            </a:r>
            <a:endParaRPr lang="fr-B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Information Hiding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fontScale="92500" lnSpcReduction="10000"/>
          </a:bodyPr>
          <a:lstStyle/>
          <a:p>
            <a:pPr marL="698500"/>
            <a:r>
              <a:rPr lang="en-US" dirty="0"/>
              <a:t>What “information” do modules hide?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Internal</a:t>
            </a:r>
            <a:r>
              <a:rPr lang="en-US" dirty="0"/>
              <a:t>” </a:t>
            </a:r>
            <a:r>
              <a:rPr lang="en-US" dirty="0">
                <a:solidFill>
                  <a:srgbClr val="FF0000"/>
                </a:solidFill>
              </a:rPr>
              <a:t>design decisions</a:t>
            </a:r>
            <a:r>
              <a:rPr lang="en-US" dirty="0"/>
              <a:t>.</a:t>
            </a:r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r>
              <a:rPr lang="en-US" dirty="0"/>
              <a:t>A class’s </a:t>
            </a:r>
            <a:r>
              <a:rPr lang="en-US" dirty="0">
                <a:solidFill>
                  <a:srgbClr val="FF0000"/>
                </a:solidFill>
              </a:rPr>
              <a:t>interface</a:t>
            </a:r>
            <a:r>
              <a:rPr lang="en-US" dirty="0"/>
              <a:t> is everything in it that is </a:t>
            </a:r>
            <a:r>
              <a:rPr lang="en-US" dirty="0">
                <a:solidFill>
                  <a:srgbClr val="FF0000"/>
                </a:solidFill>
              </a:rPr>
              <a:t>externally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accessible</a:t>
            </a:r>
          </a:p>
        </p:txBody>
      </p:sp>
      <p:sp>
        <p:nvSpPr>
          <p:cNvPr id="28675" name="Rectangle 3"/>
          <p:cNvSpPr>
            <a:spLocks/>
          </p:cNvSpPr>
          <p:nvPr/>
        </p:nvSpPr>
        <p:spPr bwMode="auto">
          <a:xfrm>
            <a:off x="1824038" y="2711956"/>
            <a:ext cx="6826250" cy="30469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class Set {</a:t>
            </a:r>
          </a:p>
          <a:p>
            <a:pPr marL="533400" lvl="1"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...</a:t>
            </a:r>
          </a:p>
          <a:p>
            <a:pPr marL="533400" lvl="1" algn="l"/>
            <a:endParaRPr lang="en-US" sz="2200" dirty="0">
              <a:solidFill>
                <a:schemeClr val="tx1"/>
              </a:solidFill>
              <a:latin typeface="Comic Sans MS" pitchFamily="66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public void add(Object o) ...</a:t>
            </a:r>
          </a:p>
          <a:p>
            <a:pPr marL="533400" lvl="1" algn="l"/>
            <a:endParaRPr lang="en-US" sz="2200" dirty="0">
              <a:solidFill>
                <a:schemeClr val="tx1"/>
              </a:solidFill>
              <a:latin typeface="Comic Sans MS" pitchFamily="66" charset="0"/>
              <a:ea typeface="Courier" charset="0"/>
              <a:cs typeface="Courier" charset="0"/>
              <a:sym typeface="Courier" charset="0"/>
            </a:endParaRPr>
          </a:p>
          <a:p>
            <a:pPr marL="533400" lvl="1"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public </a:t>
            </a:r>
            <a:r>
              <a:rPr lang="en-US" sz="22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boolean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contains(Object o) ...</a:t>
            </a:r>
          </a:p>
          <a:p>
            <a:pPr marL="800100" lvl="2" algn="l"/>
            <a:endParaRPr lang="en-US" sz="2200" dirty="0">
              <a:solidFill>
                <a:schemeClr val="tx1"/>
              </a:solidFill>
              <a:latin typeface="Comic Sans MS" pitchFamily="66" charset="0"/>
              <a:ea typeface="Courier" charset="0"/>
              <a:cs typeface="Courier" charset="0"/>
              <a:sym typeface="Courier" charset="0"/>
            </a:endParaRPr>
          </a:p>
          <a:p>
            <a:pPr marL="533400" lvl="1"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public </a:t>
            </a:r>
            <a:r>
              <a:rPr lang="en-US" sz="22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size() ...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Encapsulation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/>
          <a:lstStyle/>
          <a:p>
            <a:pPr marL="698500"/>
            <a:r>
              <a:rPr lang="en-US" dirty="0"/>
              <a:t>By hiding code and data behind its interface, a class encapsulates its “inner workings”</a:t>
            </a:r>
          </a:p>
          <a:p>
            <a:pPr marL="698500"/>
            <a:r>
              <a:rPr lang="en-US" dirty="0"/>
              <a:t>Why is that good?</a:t>
            </a:r>
          </a:p>
          <a:p>
            <a:pPr marL="1384300" lvl="2"/>
            <a:r>
              <a:rPr lang="en-US" dirty="0" smtClean="0"/>
              <a:t>Lets us change the implementation later without invalidating the code that uses the class</a:t>
            </a:r>
            <a:endParaRPr lang="en-US" dirty="0"/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985838" y="4851400"/>
            <a:ext cx="3560762" cy="2092881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class </a:t>
            </a:r>
            <a:r>
              <a:rPr lang="en-US" sz="17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LineSegment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{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private Point2D _p1, _p2;</a:t>
            </a:r>
          </a:p>
          <a:p>
            <a:pPr algn="l"/>
            <a:endParaRPr lang="en-US" sz="1700" dirty="0">
              <a:solidFill>
                <a:schemeClr val="tx1"/>
              </a:solidFill>
              <a:latin typeface="Comic Sans MS" pitchFamily="66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...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public double length() {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   return _p1.distance(_p2);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}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}</a:t>
            </a:r>
          </a:p>
        </p:txBody>
      </p:sp>
      <p:sp>
        <p:nvSpPr>
          <p:cNvPr id="30724" name="Rectangle 4"/>
          <p:cNvSpPr>
            <a:spLocks/>
          </p:cNvSpPr>
          <p:nvPr/>
        </p:nvSpPr>
        <p:spPr bwMode="auto">
          <a:xfrm>
            <a:off x="5773738" y="4851400"/>
            <a:ext cx="3116262" cy="2616101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class </a:t>
            </a:r>
            <a:r>
              <a:rPr lang="en-US" sz="17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LineSegment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{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private Point2D _p;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private double _length;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private double _phi;</a:t>
            </a:r>
          </a:p>
          <a:p>
            <a:pPr algn="l"/>
            <a:endParaRPr lang="en-US" sz="1700" dirty="0">
              <a:solidFill>
                <a:schemeClr val="tx1"/>
              </a:solidFill>
              <a:latin typeface="Comic Sans MS" pitchFamily="66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...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public double length() {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   return _length;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}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Encapsulation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0720" y="1778000"/>
            <a:ext cx="9059333" cy="5842000"/>
          </a:xfrm>
          <a:ln/>
        </p:spPr>
        <p:txBody>
          <a:bodyPr>
            <a:normAutofit fontScale="92500" lnSpcReduction="10000"/>
          </a:bodyPr>
          <a:lstStyle/>
          <a:p>
            <a:pPr marL="698500"/>
            <a:r>
              <a:rPr lang="en-US" dirty="0"/>
              <a:t>Why is that good? </a:t>
            </a:r>
            <a:r>
              <a:rPr lang="en-US" sz="1900" dirty="0"/>
              <a:t>(continued</a:t>
            </a:r>
            <a:r>
              <a:rPr lang="en-US" sz="1900" dirty="0" smtClean="0"/>
              <a:t>)</a:t>
            </a:r>
            <a:endParaRPr lang="en-US" dirty="0">
              <a:latin typeface="Courier" charset="0"/>
              <a:sym typeface="Courier" charset="0"/>
            </a:endParaRPr>
          </a:p>
          <a:p>
            <a:pPr marL="1054097" lvl="1"/>
            <a:r>
              <a:rPr lang="en-US" dirty="0" smtClean="0">
                <a:sym typeface="Courier" charset="0"/>
              </a:rPr>
              <a:t>Sometimes, we want a few different classes to implement some shared functionality</a:t>
            </a:r>
          </a:p>
          <a:p>
            <a:pPr marL="1054097" lvl="1"/>
            <a:r>
              <a:rPr lang="en-US" dirty="0" smtClean="0">
                <a:sym typeface="Courier" charset="0"/>
              </a:rPr>
              <a:t>For example, recall the “</a:t>
            </a:r>
            <a:r>
              <a:rPr lang="en-US" dirty="0" err="1" smtClean="0">
                <a:sym typeface="Courier" charset="0"/>
              </a:rPr>
              <a:t>iterator</a:t>
            </a:r>
            <a:r>
              <a:rPr lang="en-US" dirty="0" smtClean="0">
                <a:sym typeface="Courier" charset="0"/>
              </a:rPr>
              <a:t>” construct we saw in connection with collections:</a:t>
            </a:r>
          </a:p>
          <a:p>
            <a:pPr marL="1054097" lvl="1">
              <a:buNone/>
            </a:pPr>
            <a:endParaRPr lang="en-US" dirty="0" smtClean="0">
              <a:latin typeface="Courier" charset="0"/>
              <a:sym typeface="Courier" charset="0"/>
            </a:endParaRPr>
          </a:p>
          <a:p>
            <a:pPr marL="1054097" lvl="1"/>
            <a:endParaRPr lang="en-US" dirty="0" smtClean="0">
              <a:latin typeface="Courier" charset="0"/>
              <a:sym typeface="Courier" charset="0"/>
            </a:endParaRPr>
          </a:p>
          <a:p>
            <a:pPr marL="1054097" lvl="1"/>
            <a:endParaRPr lang="en-US" dirty="0" smtClean="0">
              <a:latin typeface="Courier" charset="0"/>
              <a:sym typeface="Courier" charset="0"/>
            </a:endParaRPr>
          </a:p>
          <a:p>
            <a:pPr marL="1054097" lvl="1"/>
            <a:endParaRPr lang="en-US" dirty="0" smtClean="0">
              <a:latin typeface="Courier" charset="0"/>
              <a:sym typeface="Courier" charset="0"/>
            </a:endParaRPr>
          </a:p>
          <a:p>
            <a:pPr marL="698500"/>
            <a:endParaRPr lang="en-US" dirty="0" smtClean="0"/>
          </a:p>
          <a:p>
            <a:pPr marL="698500"/>
            <a:r>
              <a:rPr lang="en-US" dirty="0" smtClean="0"/>
              <a:t>To support iteration, a class simply needs to implement the </a:t>
            </a:r>
            <a:r>
              <a:rPr lang="en-US" dirty="0" err="1" smtClean="0"/>
              <a:t>Iterable</a:t>
            </a:r>
            <a:r>
              <a:rPr lang="en-US" dirty="0" smtClean="0"/>
              <a:t> interface</a:t>
            </a:r>
            <a:endParaRPr lang="en-US" dirty="0"/>
          </a:p>
        </p:txBody>
      </p:sp>
      <p:sp>
        <p:nvSpPr>
          <p:cNvPr id="32771" name="Rectangle 3"/>
          <p:cNvSpPr>
            <a:spLocks/>
          </p:cNvSpPr>
          <p:nvPr/>
        </p:nvSpPr>
        <p:spPr bwMode="auto">
          <a:xfrm>
            <a:off x="203200" y="4038600"/>
            <a:ext cx="4495800" cy="20313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sz="22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Iterator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it = </a:t>
            </a:r>
            <a:r>
              <a:rPr lang="en-US" sz="22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collection.iterator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();</a:t>
            </a:r>
          </a:p>
          <a:p>
            <a:pPr algn="l"/>
            <a:endParaRPr lang="en-US" sz="2200" dirty="0">
              <a:solidFill>
                <a:schemeClr val="tx1"/>
              </a:solidFill>
              <a:latin typeface="Comic Sans MS" pitchFamily="66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while (</a:t>
            </a:r>
            <a:r>
              <a:rPr lang="en-US" sz="22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it.hasNext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()) {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Object next = </a:t>
            </a:r>
            <a:r>
              <a:rPr lang="en-US" sz="22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it.next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();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sz="22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doSomething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(next);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}</a:t>
            </a: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4775200" y="4343400"/>
            <a:ext cx="5105400" cy="1354217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pPr algn="l"/>
            <a:endParaRPr lang="en-US" sz="22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for (String s: </a:t>
            </a:r>
            <a:r>
              <a:rPr lang="en-US" sz="2200" dirty="0" err="1" smtClean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args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) 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{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sz="2200" dirty="0" err="1" smtClean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System.out.println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(“Argument “+s);</a:t>
            </a:r>
            <a:endParaRPr lang="en-US" sz="2200" dirty="0">
              <a:solidFill>
                <a:schemeClr val="tx1"/>
              </a:solidFill>
              <a:latin typeface="Comic Sans MS" pitchFamily="66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Degenerate Interfaces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lnSpcReduction="10000"/>
          </a:bodyPr>
          <a:lstStyle/>
          <a:p>
            <a:pPr marL="698500"/>
            <a:r>
              <a:rPr lang="en-US" dirty="0"/>
              <a:t>Public fields are usually a </a:t>
            </a:r>
            <a:r>
              <a:rPr lang="en-US" dirty="0">
                <a:solidFill>
                  <a:srgbClr val="FF0000"/>
                </a:solidFill>
              </a:rPr>
              <a:t>Bad Thing</a:t>
            </a:r>
            <a:r>
              <a:rPr lang="en-US" dirty="0"/>
              <a:t>:</a:t>
            </a:r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r>
              <a:rPr lang="en-US" dirty="0"/>
              <a:t>Anybody can change them; the class has no control</a:t>
            </a: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1811338" y="2362200"/>
            <a:ext cx="5216172" cy="30469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class Set {</a:t>
            </a:r>
          </a:p>
          <a:p>
            <a:pPr marL="533400" lvl="1"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public </a:t>
            </a:r>
            <a:r>
              <a:rPr lang="en-US" sz="22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_count = 0;</a:t>
            </a:r>
          </a:p>
          <a:p>
            <a:pPr marL="533400" lvl="1" algn="l"/>
            <a:endParaRPr lang="en-US" sz="2200" dirty="0">
              <a:solidFill>
                <a:schemeClr val="tx1"/>
              </a:solidFill>
              <a:latin typeface="Comic Sans MS" pitchFamily="66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public void add(Object o) ...</a:t>
            </a:r>
          </a:p>
          <a:p>
            <a:pPr marL="533400" lvl="1" algn="l"/>
            <a:endParaRPr lang="en-US" sz="2200" dirty="0">
              <a:solidFill>
                <a:schemeClr val="tx1"/>
              </a:solidFill>
              <a:latin typeface="Comic Sans MS" pitchFamily="66" charset="0"/>
              <a:ea typeface="Courier" charset="0"/>
              <a:cs typeface="Courier" charset="0"/>
              <a:sym typeface="Courier" charset="0"/>
            </a:endParaRPr>
          </a:p>
          <a:p>
            <a:pPr marL="533400" lvl="1"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public </a:t>
            </a:r>
            <a:r>
              <a:rPr lang="en-US" sz="22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boolean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contains(Object o) ...</a:t>
            </a:r>
          </a:p>
          <a:p>
            <a:pPr marL="800100" lvl="2" algn="l"/>
            <a:endParaRPr lang="en-US" sz="2200" dirty="0">
              <a:solidFill>
                <a:schemeClr val="tx1"/>
              </a:solidFill>
              <a:latin typeface="Comic Sans MS" pitchFamily="66" charset="0"/>
              <a:ea typeface="Courier" charset="0"/>
              <a:cs typeface="Courier" charset="0"/>
              <a:sym typeface="Courier" charset="0"/>
            </a:endParaRPr>
          </a:p>
          <a:p>
            <a:pPr marL="533400" lvl="1"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public </a:t>
            </a:r>
            <a:r>
              <a:rPr lang="en-US" sz="22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size() ...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Challenge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simple applications, writing code is “linear”</a:t>
            </a:r>
          </a:p>
          <a:p>
            <a:pPr lvl="1"/>
            <a:r>
              <a:rPr lang="en-US" dirty="0" smtClean="0"/>
              <a:t>You pin down the problem</a:t>
            </a:r>
          </a:p>
          <a:p>
            <a:pPr lvl="2"/>
            <a:r>
              <a:rPr lang="en-US" dirty="0" smtClean="0"/>
              <a:t>Example: “search files and list lines that contain the string </a:t>
            </a:r>
            <a:r>
              <a:rPr lang="en-US" dirty="0" err="1" smtClean="0"/>
              <a:t>SnortBlat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You make minor decisions, such as where the list of files will come from, and whether </a:t>
            </a:r>
            <a:r>
              <a:rPr lang="en-US" dirty="0" err="1" smtClean="0"/>
              <a:t>SnortBlat</a:t>
            </a:r>
            <a:r>
              <a:rPr lang="en-US" dirty="0" smtClean="0"/>
              <a:t> will be a constant or an input to the program</a:t>
            </a:r>
          </a:p>
          <a:p>
            <a:pPr lvl="1"/>
            <a:r>
              <a:rPr lang="en-US" dirty="0" smtClean="0"/>
              <a:t>And then you write the code</a:t>
            </a:r>
          </a:p>
          <a:p>
            <a:r>
              <a:rPr lang="en-US" dirty="0" smtClean="0"/>
              <a:t>Easy as pie!</a:t>
            </a:r>
            <a:endParaRPr lang="fr-BE" dirty="0"/>
          </a:p>
        </p:txBody>
      </p:sp>
      <p:pic>
        <p:nvPicPr>
          <p:cNvPr id="2050" name="Picture 2" descr="http://tbn2.google.com/images?q=tbn:8HSmv3cs-XzZmM:http://www.realbakingwithrose.com/churrant_pie_hope-thum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4200" y="5867400"/>
            <a:ext cx="1981200" cy="1489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Interfaces vs. Implementations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fontScale="92500"/>
          </a:bodyPr>
          <a:lstStyle/>
          <a:p>
            <a:pPr marL="698500"/>
            <a:r>
              <a:rPr lang="en-US" dirty="0"/>
              <a:t>This says “I need this specific implementation”:</a:t>
            </a:r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r>
              <a:rPr lang="en-US" dirty="0"/>
              <a:t>This says </a:t>
            </a:r>
            <a:r>
              <a:rPr lang="en-US" dirty="0" smtClean="0"/>
              <a:t>“I can operate on anything that supports the </a:t>
            </a:r>
            <a:r>
              <a:rPr lang="en-US" dirty="0" err="1" smtClean="0"/>
              <a:t>Iterable</a:t>
            </a:r>
            <a:r>
              <a:rPr lang="en-US" dirty="0" smtClean="0"/>
              <a:t> interface”</a:t>
            </a:r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r>
              <a:rPr lang="en-US" dirty="0">
                <a:sym typeface="Courier" charset="0"/>
              </a:rPr>
              <a:t>Interface</a:t>
            </a:r>
            <a:r>
              <a:rPr lang="en-US" dirty="0"/>
              <a:t>s represent higher levels of abstraction</a:t>
            </a:r>
            <a:br>
              <a:rPr lang="en-US" dirty="0"/>
            </a:br>
            <a:r>
              <a:rPr lang="en-US" dirty="0" smtClean="0"/>
              <a:t>(they focus </a:t>
            </a:r>
            <a:r>
              <a:rPr lang="en-US" dirty="0"/>
              <a:t>on “what” and leave out the “how”)</a:t>
            </a:r>
          </a:p>
        </p:txBody>
      </p:sp>
      <p:sp>
        <p:nvSpPr>
          <p:cNvPr id="36867" name="Rectangle 3"/>
          <p:cNvSpPr>
            <a:spLocks/>
          </p:cNvSpPr>
          <p:nvPr/>
        </p:nvSpPr>
        <p:spPr bwMode="auto">
          <a:xfrm>
            <a:off x="1722438" y="2645946"/>
            <a:ext cx="5839740" cy="338554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public void </a:t>
            </a:r>
            <a:r>
              <a:rPr lang="en-US" sz="22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doSomething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LinkedList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items) ...</a:t>
            </a:r>
          </a:p>
        </p:txBody>
      </p:sp>
      <p:sp>
        <p:nvSpPr>
          <p:cNvPr id="36868" name="Rectangle 4"/>
          <p:cNvSpPr>
            <a:spLocks/>
          </p:cNvSpPr>
          <p:nvPr/>
        </p:nvSpPr>
        <p:spPr bwMode="auto">
          <a:xfrm>
            <a:off x="1722438" y="4766846"/>
            <a:ext cx="5616922" cy="338554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public void </a:t>
            </a:r>
            <a:r>
              <a:rPr lang="en-US" sz="22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doSomething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Iterable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items) ...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Principle of Least Astonishment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0720" y="2006600"/>
            <a:ext cx="9059333" cy="5537200"/>
          </a:xfrm>
          <a:ln/>
        </p:spPr>
        <p:txBody>
          <a:bodyPr>
            <a:normAutofit/>
          </a:bodyPr>
          <a:lstStyle/>
          <a:p>
            <a:pPr marL="698500"/>
            <a:r>
              <a:rPr lang="en-US" dirty="0"/>
              <a:t>Have your designs work how a user would expect</a:t>
            </a:r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r>
              <a:rPr lang="en-US" dirty="0"/>
              <a:t>Names and </a:t>
            </a:r>
            <a:r>
              <a:rPr lang="en-US" dirty="0" smtClean="0"/>
              <a:t>comments matter!</a:t>
            </a:r>
            <a:endParaRPr lang="en-US" dirty="0"/>
          </a:p>
        </p:txBody>
      </p:sp>
      <p:sp>
        <p:nvSpPr>
          <p:cNvPr id="38915" name="Rectangle 3"/>
          <p:cNvSpPr>
            <a:spLocks/>
          </p:cNvSpPr>
          <p:nvPr/>
        </p:nvSpPr>
        <p:spPr bwMode="auto">
          <a:xfrm>
            <a:off x="1722438" y="2844800"/>
            <a:ext cx="6253162" cy="132343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sz="2000" u="sng" dirty="0">
                <a:solidFill>
                  <a:schemeClr val="tx1"/>
                </a:solidFill>
                <a:ea typeface="Gill Sans" charset="0"/>
                <a:cs typeface="Gill Sans" charset="0"/>
              </a:rPr>
              <a:t>Bad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:</a:t>
            </a:r>
            <a:endParaRPr lang="en-US" sz="18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 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public </a:t>
            </a:r>
            <a:r>
              <a:rPr lang="en-US" sz="22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product(</a:t>
            </a:r>
            <a:r>
              <a:rPr lang="en-US" sz="22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a, </a:t>
            </a:r>
            <a:r>
              <a:rPr lang="en-US" sz="22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b) {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        return 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a*b &gt; 0 ? a*b : -a*b;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     }</a:t>
            </a:r>
            <a:endParaRPr lang="en-US" sz="2200" dirty="0">
              <a:solidFill>
                <a:schemeClr val="tx1"/>
              </a:solidFill>
              <a:latin typeface="Comic Sans MS" pitchFamily="66" charset="0"/>
              <a:ea typeface="Courier" charset="0"/>
              <a:cs typeface="Courier" charset="0"/>
              <a:sym typeface="Courier" charset="0"/>
            </a:endParaRPr>
          </a:p>
        </p:txBody>
      </p:sp>
      <p:sp>
        <p:nvSpPr>
          <p:cNvPr id="38916" name="Rectangle 4"/>
          <p:cNvSpPr>
            <a:spLocks/>
          </p:cNvSpPr>
          <p:nvPr/>
        </p:nvSpPr>
        <p:spPr bwMode="auto">
          <a:xfrm>
            <a:off x="1722438" y="4712325"/>
            <a:ext cx="6329362" cy="132343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sz="2000" u="sng" dirty="0">
                <a:solidFill>
                  <a:schemeClr val="tx1"/>
                </a:solidFill>
                <a:ea typeface="Gill Sans" charset="0"/>
                <a:cs typeface="Gill Sans" charset="0"/>
              </a:rPr>
              <a:t>Better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:</a:t>
            </a:r>
            <a:endParaRPr lang="en-US" sz="18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 public </a:t>
            </a:r>
            <a:r>
              <a:rPr lang="en-US" sz="22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absProduct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sz="22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a, </a:t>
            </a:r>
            <a:r>
              <a:rPr lang="en-US" sz="22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b) {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   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return a*b &gt; 0 ? a*b : -a*b;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 }    </a:t>
            </a:r>
            <a:endParaRPr lang="en-US" sz="2200" dirty="0">
              <a:solidFill>
                <a:schemeClr val="tx1"/>
              </a:solidFill>
              <a:latin typeface="Comic Sans MS" pitchFamily="66" charset="0"/>
              <a:ea typeface="Courier" charset="0"/>
              <a:cs typeface="Courier" charset="0"/>
              <a:sym typeface="Courier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Principle of Least Astonishment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/>
          <a:lstStyle/>
          <a:p>
            <a:pPr marL="698500"/>
            <a:r>
              <a:rPr lang="en-US" dirty="0"/>
              <a:t>Unexpected </a:t>
            </a:r>
            <a:r>
              <a:rPr lang="en-US" dirty="0">
                <a:solidFill>
                  <a:srgbClr val="FF0000"/>
                </a:solidFill>
              </a:rPr>
              <a:t>side effects</a:t>
            </a:r>
            <a:r>
              <a:rPr lang="en-US" dirty="0"/>
              <a:t> are a Bad Thing</a:t>
            </a:r>
          </a:p>
        </p:txBody>
      </p:sp>
      <p:sp>
        <p:nvSpPr>
          <p:cNvPr id="40963" name="Rectangle 3"/>
          <p:cNvSpPr>
            <a:spLocks/>
          </p:cNvSpPr>
          <p:nvPr/>
        </p:nvSpPr>
        <p:spPr bwMode="auto">
          <a:xfrm>
            <a:off x="1879600" y="2938551"/>
            <a:ext cx="5334000" cy="3724096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class Integer {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private </a:t>
            </a:r>
            <a:r>
              <a:rPr lang="en-US" sz="22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_value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;</a:t>
            </a:r>
            <a:endParaRPr lang="en-US" sz="2200" dirty="0">
              <a:solidFill>
                <a:schemeClr val="tx1"/>
              </a:solidFill>
              <a:latin typeface="Comic Sans MS" pitchFamily="66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...</a:t>
            </a:r>
            <a:endParaRPr lang="en-US" sz="2200" dirty="0">
              <a:solidFill>
                <a:schemeClr val="tx1"/>
              </a:solidFill>
              <a:latin typeface="Comic Sans MS" pitchFamily="66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public Integer times(</a:t>
            </a:r>
            <a:r>
              <a:rPr lang="en-US" sz="22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factor) {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   _value *= factor;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   return new Integer(_value);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}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}</a:t>
            </a:r>
            <a:endParaRPr lang="en-US" sz="2200" dirty="0">
              <a:solidFill>
                <a:schemeClr val="tx1"/>
              </a:solidFill>
              <a:latin typeface="Comic Sans MS" pitchFamily="66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...</a:t>
            </a:r>
            <a:endParaRPr lang="en-US" sz="2200" dirty="0">
              <a:solidFill>
                <a:schemeClr val="tx1"/>
              </a:solidFill>
              <a:latin typeface="Comic Sans MS" pitchFamily="66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Integer </a:t>
            </a:r>
            <a:r>
              <a:rPr lang="en-US" sz="22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= new Integer(100);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Integer j = </a:t>
            </a:r>
            <a:r>
              <a:rPr lang="en-US" sz="22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i.times</a:t>
            </a:r>
            <a:r>
              <a:rPr lang="en-US" sz="22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(10);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5232400" y="4953000"/>
            <a:ext cx="3962400" cy="1295400"/>
          </a:xfrm>
          <a:prstGeom prst="borderCallout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Developer was trying to be clever.  But what does this code do to </a:t>
            </a:r>
            <a:r>
              <a:rPr lang="en-US" sz="2400" dirty="0" err="1" smtClean="0">
                <a:solidFill>
                  <a:srgbClr val="00B050"/>
                </a:solidFill>
              </a:rPr>
              <a:t>i</a:t>
            </a:r>
            <a:r>
              <a:rPr lang="en-US" sz="2400" dirty="0" smtClean="0">
                <a:solidFill>
                  <a:srgbClr val="00B050"/>
                </a:solidFill>
              </a:rPr>
              <a:t>?</a:t>
            </a:r>
            <a:endParaRPr lang="fr-BE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Duplication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fontScale="92500" lnSpcReduction="10000"/>
          </a:bodyPr>
          <a:lstStyle/>
          <a:p>
            <a:pPr marL="698500"/>
            <a:r>
              <a:rPr lang="en-US" dirty="0" smtClean="0"/>
              <a:t>It is very common to find some chunk of working code, make a replica, and then edit the replica</a:t>
            </a:r>
          </a:p>
          <a:p>
            <a:pPr marL="698500"/>
            <a:r>
              <a:rPr lang="en-US" dirty="0" smtClean="0"/>
              <a:t>But this makes your software fragile: later, when the code you copied needs to be revised, </a:t>
            </a:r>
            <a:r>
              <a:rPr lang="en-US" dirty="0"/>
              <a:t>either</a:t>
            </a:r>
          </a:p>
          <a:p>
            <a:pPr marL="1384300" lvl="2"/>
            <a:r>
              <a:rPr lang="en-US" dirty="0" smtClean="0"/>
              <a:t>The person doing that changes all instances, or</a:t>
            </a:r>
            <a:endParaRPr lang="en-US" dirty="0"/>
          </a:p>
          <a:p>
            <a:pPr marL="1384300" lvl="2"/>
            <a:r>
              <a:rPr lang="en-US" dirty="0"/>
              <a:t>some become inconsistent</a:t>
            </a:r>
          </a:p>
          <a:p>
            <a:pPr marL="698500"/>
            <a:r>
              <a:rPr lang="en-US" dirty="0"/>
              <a:t>Duplication can arise in many ways:</a:t>
            </a:r>
          </a:p>
          <a:p>
            <a:pPr marL="1384300" lvl="2"/>
            <a:r>
              <a:rPr lang="en-US" dirty="0"/>
              <a:t>constants </a:t>
            </a:r>
            <a:r>
              <a:rPr lang="en-US" sz="2300" dirty="0"/>
              <a:t>(repeated “magic numbers”)</a:t>
            </a:r>
            <a:endParaRPr lang="en-US" dirty="0"/>
          </a:p>
          <a:p>
            <a:pPr marL="1384300" lvl="2"/>
            <a:r>
              <a:rPr lang="en-US" dirty="0"/>
              <a:t>code vs. comment</a:t>
            </a:r>
          </a:p>
          <a:p>
            <a:pPr marL="1384300" lvl="2"/>
            <a:r>
              <a:rPr lang="en-US" dirty="0"/>
              <a:t>within an object’s state</a:t>
            </a:r>
          </a:p>
          <a:p>
            <a:pPr marL="1384300" lvl="2"/>
            <a:r>
              <a:rPr lang="en-US" dirty="0"/>
              <a:t>...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Duplication in Comments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31800" y="1778000"/>
            <a:ext cx="9479280" cy="5613400"/>
          </a:xfrm>
          <a:ln/>
        </p:spPr>
        <p:txBody>
          <a:bodyPr>
            <a:normAutofit fontScale="92500" lnSpcReduction="10000"/>
          </a:bodyPr>
          <a:lstStyle/>
          <a:p>
            <a:pPr marL="698500"/>
            <a:endParaRPr lang="en-US" dirty="0">
              <a:solidFill>
                <a:srgbClr val="FF0000"/>
              </a:solidFill>
            </a:endParaRPr>
          </a:p>
          <a:p>
            <a:pPr marL="698500"/>
            <a:endParaRPr lang="en-US" dirty="0">
              <a:solidFill>
                <a:srgbClr val="FF0000"/>
              </a:solidFill>
            </a:endParaRPr>
          </a:p>
          <a:p>
            <a:pPr marL="698500"/>
            <a:endParaRPr lang="en-US" dirty="0">
              <a:solidFill>
                <a:srgbClr val="FF0000"/>
              </a:solidFill>
            </a:endParaRPr>
          </a:p>
          <a:p>
            <a:pPr marL="698500"/>
            <a:endParaRPr lang="en-US" dirty="0">
              <a:solidFill>
                <a:srgbClr val="FF0000"/>
              </a:solidFill>
            </a:endParaRPr>
          </a:p>
          <a:p>
            <a:pPr marL="698500"/>
            <a:endParaRPr lang="en-US" dirty="0">
              <a:solidFill>
                <a:srgbClr val="FF0000"/>
              </a:solidFill>
            </a:endParaRPr>
          </a:p>
          <a:p>
            <a:pPr marL="698500"/>
            <a:r>
              <a:rPr lang="en-US" dirty="0" smtClean="0"/>
              <a:t>Some people use comments when they should be creating a new method to do the thing the comment “says” you are doing!</a:t>
            </a:r>
          </a:p>
          <a:p>
            <a:pPr marL="1054097" lvl="1"/>
            <a:r>
              <a:rPr lang="en-US" dirty="0" smtClean="0"/>
              <a:t>If the thing you are doing captures some idea (here, it involves the formula for the area of a circle), create a method and use that</a:t>
            </a:r>
          </a:p>
          <a:p>
            <a:pPr marL="1054097" lvl="1"/>
            <a:r>
              <a:rPr lang="en-US" dirty="0" smtClean="0"/>
              <a:t>The code itself becomes “self documenting”</a:t>
            </a:r>
            <a:endParaRPr lang="en-US" dirty="0"/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584200" y="2178050"/>
            <a:ext cx="3581400" cy="1477328"/>
          </a:xfrm>
          <a:prstGeom prst="rect">
            <a:avLst/>
          </a:prstGeom>
          <a:solidFill>
            <a:srgbClr val="FFFF00"/>
          </a:solidFill>
          <a:ln w="12700">
            <a:solidFill>
              <a:srgbClr val="0070C0"/>
            </a:solidFill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public double </a:t>
            </a:r>
            <a:r>
              <a:rPr lang="en-US" sz="16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totalArea</a:t>
            </a:r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() {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...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sz="1600" b="1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// now add the circle</a:t>
            </a:r>
            <a:endParaRPr lang="en-US" sz="1600" dirty="0">
              <a:solidFill>
                <a:schemeClr val="tx1"/>
              </a:solidFill>
              <a:latin typeface="Comic Sans MS" pitchFamily="66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area += PI * </a:t>
            </a:r>
            <a:r>
              <a:rPr lang="en-US" sz="16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pow</a:t>
            </a:r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(radius,2);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...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}</a:t>
            </a: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4318000" y="1905000"/>
            <a:ext cx="4953000" cy="22479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70C0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public double </a:t>
            </a:r>
            <a:r>
              <a:rPr lang="en-US" sz="16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totalArea</a:t>
            </a:r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() {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...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area += </a:t>
            </a:r>
            <a:r>
              <a:rPr lang="en-US" sz="16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circleArea</a:t>
            </a:r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(radius);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...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pPr algn="l"/>
            <a:endParaRPr lang="en-US" sz="1600" dirty="0">
              <a:solidFill>
                <a:schemeClr val="tx1"/>
              </a:solidFill>
              <a:latin typeface="Comic Sans MS" pitchFamily="66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private double </a:t>
            </a:r>
            <a:r>
              <a:rPr lang="en-US" sz="16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circleArea</a:t>
            </a:r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(double radius) {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return PI * </a:t>
            </a:r>
            <a:r>
              <a:rPr lang="en-US" sz="16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pow</a:t>
            </a:r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(radius, 2);</a:t>
            </a:r>
            <a:b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</a:br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Duplication of State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0720" y="1778000"/>
            <a:ext cx="9059333" cy="5537200"/>
          </a:xfrm>
          <a:ln/>
        </p:spPr>
        <p:txBody>
          <a:bodyPr>
            <a:normAutofit fontScale="92500" lnSpcReduction="10000"/>
          </a:bodyPr>
          <a:lstStyle/>
          <a:p>
            <a:pPr marL="698500"/>
            <a:r>
              <a:rPr lang="en-US" dirty="0"/>
              <a:t>Duplication of state can lead to inconsistency within an object:</a:t>
            </a:r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r>
              <a:rPr lang="en-US" dirty="0"/>
              <a:t>Can you see how </a:t>
            </a:r>
            <a:r>
              <a:rPr lang="en-US" dirty="0" smtClean="0"/>
              <a:t>this code could evolve later and accidentally become </a:t>
            </a:r>
            <a:r>
              <a:rPr lang="en-US" dirty="0"/>
              <a:t>inconsistent?</a:t>
            </a:r>
          </a:p>
          <a:p>
            <a:pPr marL="698500"/>
            <a:r>
              <a:rPr lang="en-US" dirty="0"/>
              <a:t>Duplication may be desirable for performance, but don’t optimize too soon</a:t>
            </a:r>
          </a:p>
        </p:txBody>
      </p:sp>
      <p:sp>
        <p:nvSpPr>
          <p:cNvPr id="45059" name="Rectangle 3"/>
          <p:cNvSpPr>
            <a:spLocks/>
          </p:cNvSpPr>
          <p:nvPr/>
        </p:nvSpPr>
        <p:spPr bwMode="auto">
          <a:xfrm>
            <a:off x="1354138" y="2819400"/>
            <a:ext cx="3192462" cy="2354491"/>
          </a:xfrm>
          <a:prstGeom prst="rect">
            <a:avLst/>
          </a:prstGeom>
          <a:solidFill>
            <a:srgbClr val="FFFF00"/>
          </a:solidFill>
          <a:ln w="12700">
            <a:solidFill>
              <a:srgbClr val="0070C0"/>
            </a:solidFill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class </a:t>
            </a:r>
            <a:r>
              <a:rPr lang="en-US" sz="17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LineSegment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{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private Point2D _p1, _p2;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private double _length;</a:t>
            </a:r>
          </a:p>
          <a:p>
            <a:pPr algn="l"/>
            <a:endParaRPr lang="en-US" sz="1700" dirty="0">
              <a:solidFill>
                <a:schemeClr val="tx1"/>
              </a:solidFill>
              <a:latin typeface="Comic Sans MS" pitchFamily="66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...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public double length() {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   return _length;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}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}</a:t>
            </a:r>
          </a:p>
        </p:txBody>
      </p:sp>
      <p:sp>
        <p:nvSpPr>
          <p:cNvPr id="45060" name="Rectangle 4"/>
          <p:cNvSpPr>
            <a:spLocks/>
          </p:cNvSpPr>
          <p:nvPr/>
        </p:nvSpPr>
        <p:spPr bwMode="auto">
          <a:xfrm>
            <a:off x="5354638" y="2819400"/>
            <a:ext cx="3382962" cy="2354491"/>
          </a:xfrm>
          <a:prstGeom prst="rect">
            <a:avLst/>
          </a:prstGeom>
          <a:solidFill>
            <a:srgbClr val="FFFF00"/>
          </a:solidFill>
          <a:ln w="12700">
            <a:solidFill>
              <a:srgbClr val="0070C0"/>
            </a:solidFill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class </a:t>
            </a:r>
            <a:r>
              <a:rPr lang="en-US" sz="17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LineSegment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{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private Point2D _p1, _p2;</a:t>
            </a:r>
          </a:p>
          <a:p>
            <a:pPr algn="l"/>
            <a:endParaRPr lang="en-US" sz="1700" dirty="0">
              <a:solidFill>
                <a:schemeClr val="tx1"/>
              </a:solidFill>
              <a:latin typeface="Comic Sans MS" pitchFamily="66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endParaRPr lang="en-US" sz="1700" dirty="0">
              <a:solidFill>
                <a:schemeClr val="tx1"/>
              </a:solidFill>
              <a:latin typeface="Comic Sans MS" pitchFamily="66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...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public double length() {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   return _p1.distance(_p2);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}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“DRY” Principle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/>
          </a:bodyPr>
          <a:lstStyle/>
          <a:p>
            <a:pPr marL="698500"/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on’t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epeat </a:t>
            </a:r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dirty="0"/>
              <a:t>ourself </a:t>
            </a:r>
          </a:p>
          <a:p>
            <a:pPr marL="698500"/>
            <a:endParaRPr lang="en-US" dirty="0" smtClean="0"/>
          </a:p>
          <a:p>
            <a:pPr marL="698500"/>
            <a:r>
              <a:rPr lang="en-US" dirty="0" smtClean="0"/>
              <a:t>A nice goal is to </a:t>
            </a:r>
            <a:r>
              <a:rPr lang="en-US" dirty="0" err="1" smtClean="0"/>
              <a:t>to</a:t>
            </a:r>
            <a:r>
              <a:rPr lang="en-US" dirty="0" smtClean="0"/>
              <a:t> </a:t>
            </a:r>
            <a:r>
              <a:rPr lang="en-US" dirty="0"/>
              <a:t>have each piece of knowledge </a:t>
            </a:r>
            <a:r>
              <a:rPr lang="en-US" dirty="0" smtClean="0"/>
              <a:t>live in </a:t>
            </a:r>
            <a:r>
              <a:rPr lang="en-US" dirty="0"/>
              <a:t>one place</a:t>
            </a:r>
          </a:p>
          <a:p>
            <a:pPr marL="698500"/>
            <a:r>
              <a:rPr lang="en-US" dirty="0" smtClean="0"/>
              <a:t>But </a:t>
            </a:r>
            <a:r>
              <a:rPr lang="en-US" dirty="0"/>
              <a:t>don’t go crazy over </a:t>
            </a:r>
            <a:r>
              <a:rPr lang="en-US" dirty="0" smtClean="0"/>
              <a:t>it</a:t>
            </a:r>
          </a:p>
          <a:p>
            <a:pPr marL="1054097" lvl="1"/>
            <a:r>
              <a:rPr lang="en-US" dirty="0" err="1" smtClean="0"/>
              <a:t>DRYing</a:t>
            </a:r>
            <a:r>
              <a:rPr lang="en-US" dirty="0" smtClean="0"/>
              <a:t> </a:t>
            </a:r>
            <a:r>
              <a:rPr lang="en-US" dirty="0"/>
              <a:t>up at any cost can increase dependencies between </a:t>
            </a:r>
            <a:r>
              <a:rPr lang="en-US" dirty="0" smtClean="0"/>
              <a:t>code</a:t>
            </a:r>
          </a:p>
          <a:p>
            <a:pPr marL="1054097" lvl="1"/>
            <a:r>
              <a:rPr lang="en-US" dirty="0" smtClean="0"/>
              <a:t>“3 </a:t>
            </a:r>
            <a:r>
              <a:rPr lang="en-US" dirty="0"/>
              <a:t>strikes and you </a:t>
            </a:r>
            <a:r>
              <a:rPr lang="en-US" dirty="0" err="1"/>
              <a:t>refactor</a:t>
            </a:r>
            <a:r>
              <a:rPr lang="en-US" dirty="0"/>
              <a:t>” (i.e., clean up)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Refactoring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0720" y="1778000"/>
            <a:ext cx="9059333" cy="5461000"/>
          </a:xfrm>
          <a:ln/>
        </p:spPr>
        <p:txBody>
          <a:bodyPr>
            <a:normAutofit fontScale="92500" lnSpcReduction="10000"/>
          </a:bodyPr>
          <a:lstStyle/>
          <a:p>
            <a:pPr marL="698500"/>
            <a:r>
              <a:rPr lang="en-US" dirty="0" err="1">
                <a:solidFill>
                  <a:srgbClr val="0000FF"/>
                </a:solidFill>
              </a:rPr>
              <a:t>Refactor</a:t>
            </a:r>
            <a:r>
              <a:rPr lang="en-US" dirty="0"/>
              <a:t>: to </a:t>
            </a:r>
            <a:r>
              <a:rPr lang="en-US" dirty="0">
                <a:solidFill>
                  <a:srgbClr val="FF0000"/>
                </a:solidFill>
              </a:rPr>
              <a:t>improve</a:t>
            </a:r>
            <a:r>
              <a:rPr lang="en-US" dirty="0"/>
              <a:t> code’s internal </a:t>
            </a:r>
            <a:r>
              <a:rPr lang="en-US" dirty="0">
                <a:solidFill>
                  <a:srgbClr val="FF0000"/>
                </a:solidFill>
              </a:rPr>
              <a:t>structure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without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changing</a:t>
            </a:r>
            <a:r>
              <a:rPr lang="en-US" dirty="0"/>
              <a:t> its external </a:t>
            </a:r>
            <a:r>
              <a:rPr lang="en-US" dirty="0">
                <a:solidFill>
                  <a:srgbClr val="FF0000"/>
                </a:solidFill>
              </a:rPr>
              <a:t>behavior</a:t>
            </a:r>
            <a:endParaRPr lang="en-US" dirty="0"/>
          </a:p>
          <a:p>
            <a:pPr marL="698500"/>
            <a:r>
              <a:rPr lang="en-US" dirty="0"/>
              <a:t>Most of the time we’re modifying existing software</a:t>
            </a:r>
          </a:p>
          <a:p>
            <a:pPr marL="698500"/>
            <a:r>
              <a:rPr lang="en-US" dirty="0"/>
              <a:t>“Improving the design after it has been written”</a:t>
            </a:r>
          </a:p>
          <a:p>
            <a:pPr marL="698500"/>
            <a:r>
              <a:rPr lang="en-US" dirty="0"/>
              <a:t>Refactoring steps can be very simple:</a:t>
            </a:r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r>
              <a:rPr lang="en-US" dirty="0"/>
              <a:t>Other examples: renaming variables, methods, classes</a:t>
            </a:r>
          </a:p>
        </p:txBody>
      </p:sp>
      <p:sp>
        <p:nvSpPr>
          <p:cNvPr id="48131" name="Rectangle 3"/>
          <p:cNvSpPr>
            <a:spLocks/>
          </p:cNvSpPr>
          <p:nvPr/>
        </p:nvSpPr>
        <p:spPr bwMode="auto">
          <a:xfrm>
            <a:off x="274638" y="4737100"/>
            <a:ext cx="3375924" cy="738664"/>
          </a:xfrm>
          <a:prstGeom prst="rect">
            <a:avLst/>
          </a:prstGeom>
          <a:solidFill>
            <a:srgbClr val="FFFF00"/>
          </a:solidFill>
          <a:ln w="12700">
            <a:solidFill>
              <a:srgbClr val="0070C0"/>
            </a:solidFill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public double weight(double mass) {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return mass * 9.80665;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}</a:t>
            </a:r>
          </a:p>
        </p:txBody>
      </p:sp>
      <p:sp>
        <p:nvSpPr>
          <p:cNvPr id="48132" name="Rectangle 4"/>
          <p:cNvSpPr>
            <a:spLocks/>
          </p:cNvSpPr>
          <p:nvPr/>
        </p:nvSpPr>
        <p:spPr bwMode="auto">
          <a:xfrm>
            <a:off x="5189538" y="4737100"/>
            <a:ext cx="4737100" cy="12827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70C0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static final double GRAVITY = 9.80665;</a:t>
            </a:r>
          </a:p>
          <a:p>
            <a:pPr algn="l"/>
            <a:endParaRPr lang="en-US" sz="1600" dirty="0">
              <a:solidFill>
                <a:schemeClr val="tx1"/>
              </a:solidFill>
              <a:latin typeface="Comic Sans MS" pitchFamily="66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public double weight(double mass) {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return mass * GRAVITY;</a:t>
            </a:r>
            <a:b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</a:br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refactoring good?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0720" y="2133600"/>
            <a:ext cx="9059333" cy="4639733"/>
          </a:xfrm>
        </p:spPr>
        <p:txBody>
          <a:bodyPr/>
          <a:lstStyle/>
          <a:p>
            <a:r>
              <a:rPr lang="en-US" dirty="0" smtClean="0"/>
              <a:t>If your application later gets used as part of a </a:t>
            </a:r>
            <a:r>
              <a:rPr lang="en-US" dirty="0" err="1" smtClean="0"/>
              <a:t>Nasa</a:t>
            </a:r>
            <a:r>
              <a:rPr lang="en-US" dirty="0" smtClean="0"/>
              <a:t> mission to Mars, it won’t make mistakes</a:t>
            </a:r>
          </a:p>
          <a:p>
            <a:r>
              <a:rPr lang="en-US" dirty="0" smtClean="0"/>
              <a:t>Every place that the gravitational constant shows up in your program a reader will realize that this is what she is looking at</a:t>
            </a:r>
          </a:p>
          <a:p>
            <a:r>
              <a:rPr lang="en-US" dirty="0" smtClean="0"/>
              <a:t>The compiler may actually produce better code</a:t>
            </a:r>
            <a:endParaRPr lang="fr-BE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Extract Method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lnSpcReduction="10000"/>
          </a:bodyPr>
          <a:lstStyle/>
          <a:p>
            <a:pPr marL="698500"/>
            <a:r>
              <a:rPr lang="en-US"/>
              <a:t>A comment explaining </a:t>
            </a:r>
            <a:r>
              <a:rPr lang="en-US">
                <a:solidFill>
                  <a:srgbClr val="FF0000"/>
                </a:solidFill>
              </a:rPr>
              <a:t>what</a:t>
            </a:r>
            <a:r>
              <a:rPr lang="en-US"/>
              <a:t> is being done usually indicates the </a:t>
            </a:r>
            <a:r>
              <a:rPr lang="en-US">
                <a:solidFill>
                  <a:srgbClr val="FF0000"/>
                </a:solidFill>
              </a:rPr>
              <a:t>need</a:t>
            </a:r>
            <a:r>
              <a:rPr lang="en-US"/>
              <a:t> to </a:t>
            </a:r>
            <a:r>
              <a:rPr lang="en-US">
                <a:solidFill>
                  <a:srgbClr val="FF0000"/>
                </a:solidFill>
              </a:rPr>
              <a:t>extract</a:t>
            </a:r>
            <a:r>
              <a:rPr lang="en-US"/>
              <a:t> a </a:t>
            </a:r>
            <a:r>
              <a:rPr lang="en-US">
                <a:solidFill>
                  <a:srgbClr val="FF0000"/>
                </a:solidFill>
              </a:rPr>
              <a:t>method</a:t>
            </a:r>
          </a:p>
          <a:p>
            <a:pPr marL="698500"/>
            <a:endParaRPr lang="en-US">
              <a:solidFill>
                <a:srgbClr val="FF0000"/>
              </a:solidFill>
            </a:endParaRPr>
          </a:p>
          <a:p>
            <a:pPr marL="698500"/>
            <a:endParaRPr lang="en-US"/>
          </a:p>
          <a:p>
            <a:pPr marL="698500"/>
            <a:endParaRPr lang="en-US"/>
          </a:p>
          <a:p>
            <a:pPr marL="698500"/>
            <a:endParaRPr lang="en-US"/>
          </a:p>
          <a:p>
            <a:pPr marL="698500"/>
            <a:endParaRPr lang="en-US"/>
          </a:p>
          <a:p>
            <a:pPr marL="698500"/>
            <a:r>
              <a:rPr lang="en-US"/>
              <a:t>One of the most common refactorings</a:t>
            </a:r>
          </a:p>
        </p:txBody>
      </p:sp>
      <p:sp>
        <p:nvSpPr>
          <p:cNvPr id="50179" name="Rectangle 3"/>
          <p:cNvSpPr>
            <a:spLocks/>
          </p:cNvSpPr>
          <p:nvPr/>
        </p:nvSpPr>
        <p:spPr bwMode="auto">
          <a:xfrm>
            <a:off x="579438" y="3473450"/>
            <a:ext cx="3509962" cy="1477328"/>
          </a:xfrm>
          <a:prstGeom prst="rect">
            <a:avLst/>
          </a:prstGeom>
          <a:solidFill>
            <a:srgbClr val="FFFF00"/>
          </a:solidFill>
          <a:ln w="12700">
            <a:solidFill>
              <a:srgbClr val="0070C0"/>
            </a:solidFill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public double </a:t>
            </a:r>
            <a:r>
              <a:rPr lang="en-US" sz="16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totalArea</a:t>
            </a:r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() {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...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// now add the circle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area += PI * </a:t>
            </a:r>
            <a:r>
              <a:rPr lang="en-US" sz="16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pow</a:t>
            </a:r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(radius,2);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...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}</a:t>
            </a:r>
          </a:p>
        </p:txBody>
      </p:sp>
      <p:sp>
        <p:nvSpPr>
          <p:cNvPr id="50180" name="Rectangle 4"/>
          <p:cNvSpPr>
            <a:spLocks/>
          </p:cNvSpPr>
          <p:nvPr/>
        </p:nvSpPr>
        <p:spPr bwMode="auto">
          <a:xfrm>
            <a:off x="4745038" y="3467100"/>
            <a:ext cx="5270500" cy="22479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70C0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public double </a:t>
            </a:r>
            <a:r>
              <a:rPr lang="en-US" sz="16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totalArea</a:t>
            </a:r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() {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...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area += </a:t>
            </a:r>
            <a:r>
              <a:rPr lang="en-US" sz="16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circleArea</a:t>
            </a:r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(radius);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...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}</a:t>
            </a:r>
          </a:p>
          <a:p>
            <a:pPr algn="l"/>
            <a:endParaRPr lang="en-US" sz="1600" dirty="0">
              <a:solidFill>
                <a:schemeClr val="tx1"/>
              </a:solidFill>
              <a:latin typeface="Comic Sans MS" pitchFamily="66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private double </a:t>
            </a:r>
            <a:r>
              <a:rPr lang="en-US" sz="16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circleArea</a:t>
            </a:r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(double radius) {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return PI * </a:t>
            </a:r>
            <a:r>
              <a:rPr lang="en-US" sz="16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pow</a:t>
            </a:r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(radius, 2);</a:t>
            </a:r>
            <a:b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</a:br>
            <a:r>
              <a:rPr lang="en-US" sz="16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it isn’t always so easy!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Interesting applications are often challenging in ways that simple ones aren’t</a:t>
            </a:r>
          </a:p>
          <a:p>
            <a:pPr lvl="1"/>
            <a:r>
              <a:rPr lang="en-US" dirty="0" smtClean="0"/>
              <a:t>Data sets may be enormous</a:t>
            </a:r>
          </a:p>
          <a:p>
            <a:pPr lvl="1"/>
            <a:r>
              <a:rPr lang="en-US" dirty="0" smtClean="0"/>
              <a:t>The thing being computed may be complex</a:t>
            </a:r>
          </a:p>
          <a:p>
            <a:pPr lvl="1"/>
            <a:r>
              <a:rPr lang="en-US" dirty="0" smtClean="0"/>
              <a:t>The amount of code required to do it in the most obvious way may seem huge (and perhaps also, repetitious)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Extract Method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/>
          <a:lstStyle/>
          <a:p>
            <a:pPr marL="698500"/>
            <a:r>
              <a:rPr lang="en-US" dirty="0"/>
              <a:t>Simplifying </a:t>
            </a:r>
            <a:r>
              <a:rPr lang="en-US" dirty="0">
                <a:solidFill>
                  <a:srgbClr val="FF0000"/>
                </a:solidFill>
              </a:rPr>
              <a:t>conditionals</a:t>
            </a:r>
            <a:r>
              <a:rPr lang="en-US" dirty="0"/>
              <a:t> with Extract Method</a:t>
            </a:r>
          </a:p>
        </p:txBody>
      </p:sp>
      <p:sp>
        <p:nvSpPr>
          <p:cNvPr id="51203" name="Rectangle 3"/>
          <p:cNvSpPr>
            <a:spLocks/>
          </p:cNvSpPr>
          <p:nvPr/>
        </p:nvSpPr>
        <p:spPr bwMode="auto">
          <a:xfrm>
            <a:off x="1354138" y="2670026"/>
            <a:ext cx="7383462" cy="1846659"/>
          </a:xfrm>
          <a:prstGeom prst="rect">
            <a:avLst/>
          </a:prstGeom>
          <a:solidFill>
            <a:srgbClr val="FFFF00"/>
          </a:solidFill>
          <a:ln w="12700">
            <a:solidFill>
              <a:srgbClr val="0070C0"/>
            </a:solidFill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sz="1800" u="sng" dirty="0">
                <a:solidFill>
                  <a:schemeClr val="tx1"/>
                </a:solidFill>
                <a:ea typeface="Gill Sans" charset="0"/>
                <a:cs typeface="Gill Sans" charset="0"/>
              </a:rPr>
              <a:t>before</a:t>
            </a:r>
            <a:endParaRPr lang="en-US" sz="12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7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 </a:t>
            </a:r>
            <a:r>
              <a:rPr lang="en-US" sz="1700" dirty="0" smtClean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if 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sz="17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date.before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(SUMMER_START) || </a:t>
            </a:r>
            <a:r>
              <a:rPr lang="en-US" sz="17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date.after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(SUMMER_END)) {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sz="1700" dirty="0" smtClean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 charge 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= quantity * _</a:t>
            </a:r>
            <a:r>
              <a:rPr lang="en-US" sz="17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winterRate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+ _</a:t>
            </a:r>
            <a:r>
              <a:rPr lang="en-US" sz="17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winterServiceCharge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1700" dirty="0" smtClean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 }</a:t>
            </a:r>
            <a:endParaRPr lang="en-US" sz="1700" dirty="0">
              <a:solidFill>
                <a:schemeClr val="tx1"/>
              </a:solidFill>
              <a:latin typeface="Comic Sans MS" pitchFamily="66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700" dirty="0" smtClean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 else 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{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sz="1700" dirty="0" smtClean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 charge 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= quantity * _</a:t>
            </a:r>
            <a:r>
              <a:rPr lang="en-US" sz="17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summerRate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;</a:t>
            </a:r>
            <a:b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</a:br>
            <a:r>
              <a:rPr lang="en-US" sz="1700" dirty="0" smtClean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 }  </a:t>
            </a:r>
            <a:endParaRPr lang="en-US" sz="1700" dirty="0">
              <a:solidFill>
                <a:schemeClr val="tx1"/>
              </a:solidFill>
              <a:latin typeface="Comic Sans MS" pitchFamily="66" charset="0"/>
              <a:ea typeface="Courier" charset="0"/>
              <a:cs typeface="Courier" charset="0"/>
              <a:sym typeface="Courier" charset="0"/>
            </a:endParaRPr>
          </a:p>
        </p:txBody>
      </p:sp>
      <p:sp>
        <p:nvSpPr>
          <p:cNvPr id="51204" name="Rectangle 4"/>
          <p:cNvSpPr>
            <a:spLocks/>
          </p:cNvSpPr>
          <p:nvPr/>
        </p:nvSpPr>
        <p:spPr bwMode="auto">
          <a:xfrm>
            <a:off x="1354138" y="4851400"/>
            <a:ext cx="7383462" cy="20066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70C0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800" u="sng" dirty="0">
                <a:solidFill>
                  <a:schemeClr val="tx1"/>
                </a:solidFill>
                <a:latin typeface="Comic Sans MS" pitchFamily="66" charset="0"/>
                <a:ea typeface="Gill Sans" charset="0"/>
                <a:cs typeface="Gill Sans" charset="0"/>
              </a:rPr>
              <a:t>after</a:t>
            </a:r>
            <a:endParaRPr lang="en-US" sz="1800" dirty="0">
              <a:solidFill>
                <a:schemeClr val="tx1"/>
              </a:solidFill>
              <a:latin typeface="Comic Sans MS" pitchFamily="66" charset="0"/>
              <a:ea typeface="Gill Sans" charset="0"/>
              <a:cs typeface="Gill Sans" charset="0"/>
            </a:endParaRPr>
          </a:p>
          <a:p>
            <a:pPr algn="l"/>
            <a:r>
              <a:rPr lang="en-US" sz="1700" dirty="0" smtClean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 if 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sz="17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isSummer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(date)) {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sz="1700" dirty="0" smtClean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  charge 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= </a:t>
            </a:r>
            <a:r>
              <a:rPr lang="en-US" sz="17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summerCharge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(quantity);</a:t>
            </a:r>
          </a:p>
          <a:p>
            <a:pPr algn="l"/>
            <a:r>
              <a:rPr lang="en-US" sz="1700" dirty="0" smtClean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 }</a:t>
            </a:r>
            <a:endParaRPr lang="en-US" sz="1700" dirty="0">
              <a:solidFill>
                <a:schemeClr val="tx1"/>
              </a:solidFill>
              <a:latin typeface="Comic Sans MS" pitchFamily="66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700" dirty="0" smtClean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 else 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{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</a:t>
            </a:r>
            <a:r>
              <a:rPr lang="en-US" sz="1700" dirty="0" smtClean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  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charge = </a:t>
            </a:r>
            <a:r>
              <a:rPr lang="en-US" sz="1700" dirty="0" err="1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winterCharge</a:t>
            </a:r>
            <a: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(quantity);</a:t>
            </a:r>
            <a:br>
              <a:rPr lang="en-US" sz="1700" dirty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</a:br>
            <a:r>
              <a:rPr lang="en-US" sz="1700" dirty="0" smtClean="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    }   </a:t>
            </a:r>
            <a:endParaRPr lang="en-US" sz="1700" dirty="0">
              <a:solidFill>
                <a:schemeClr val="tx1"/>
              </a:solidFill>
              <a:latin typeface="Comic Sans MS" pitchFamily="66" charset="0"/>
              <a:ea typeface="Courier" charset="0"/>
              <a:cs typeface="Courier" charset="0"/>
              <a:sym typeface="Courier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Refactoring &amp; Tests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fontScale="92500" lnSpcReduction="10000"/>
          </a:bodyPr>
          <a:lstStyle/>
          <a:p>
            <a:pPr marL="698500"/>
            <a:r>
              <a:rPr lang="en-US" dirty="0">
                <a:solidFill>
                  <a:srgbClr val="FF0000"/>
                </a:solidFill>
              </a:rPr>
              <a:t>Eclipse</a:t>
            </a:r>
            <a:r>
              <a:rPr lang="en-US" dirty="0"/>
              <a:t> supports various </a:t>
            </a:r>
            <a:r>
              <a:rPr lang="en-US" dirty="0" err="1"/>
              <a:t>refactorings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698500"/>
            <a:r>
              <a:rPr lang="en-US" dirty="0"/>
              <a:t>You can </a:t>
            </a:r>
            <a:r>
              <a:rPr lang="en-US" dirty="0" err="1"/>
              <a:t>refactor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manually</a:t>
            </a:r>
            <a:endParaRPr lang="en-US" dirty="0"/>
          </a:p>
          <a:p>
            <a:pPr marL="1384300" lvl="2"/>
            <a:r>
              <a:rPr lang="en-US" dirty="0">
                <a:solidFill>
                  <a:srgbClr val="FF0000"/>
                </a:solidFill>
              </a:rPr>
              <a:t>Automated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tests</a:t>
            </a:r>
            <a:r>
              <a:rPr lang="en-US" dirty="0"/>
              <a:t> are </a:t>
            </a:r>
            <a:r>
              <a:rPr lang="en-US" dirty="0">
                <a:solidFill>
                  <a:srgbClr val="FF0000"/>
                </a:solidFill>
              </a:rPr>
              <a:t>essential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 ensure external behavior</a:t>
            </a:r>
            <a:br>
              <a:rPr lang="en-US" dirty="0"/>
            </a:br>
            <a:r>
              <a:rPr lang="en-US" dirty="0"/>
              <a:t>doesn’t change</a:t>
            </a:r>
          </a:p>
          <a:p>
            <a:pPr marL="1384300" lvl="2"/>
            <a:r>
              <a:rPr lang="en-US" dirty="0"/>
              <a:t>Don’t </a:t>
            </a:r>
            <a:r>
              <a:rPr lang="en-US" dirty="0" err="1"/>
              <a:t>refactor</a:t>
            </a:r>
            <a:r>
              <a:rPr lang="en-US" dirty="0"/>
              <a:t> manually without</a:t>
            </a:r>
            <a:br>
              <a:rPr lang="en-US" dirty="0"/>
            </a:br>
            <a:r>
              <a:rPr lang="en-US" dirty="0" smtClean="0"/>
              <a:t>retesting to make sure you didn’t</a:t>
            </a:r>
            <a:br>
              <a:rPr lang="en-US" dirty="0" smtClean="0"/>
            </a:br>
            <a:r>
              <a:rPr lang="en-US" dirty="0" smtClean="0"/>
              <a:t>break the code you were “improving”!</a:t>
            </a:r>
            <a:endParaRPr lang="en-US" dirty="0"/>
          </a:p>
          <a:p>
            <a:pPr marL="1384300" lvl="2"/>
            <a:endParaRPr lang="en-US" dirty="0"/>
          </a:p>
          <a:p>
            <a:pPr marL="698500"/>
            <a:r>
              <a:rPr lang="en-US" dirty="0"/>
              <a:t>More about tests and how to drive</a:t>
            </a:r>
            <a:br>
              <a:rPr lang="en-US" dirty="0"/>
            </a:br>
            <a:r>
              <a:rPr lang="en-US" dirty="0"/>
              <a:t>development with tests next week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862" y="381000"/>
            <a:ext cx="2497138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9059333" cy="1100667"/>
          </a:xfrm>
        </p:spPr>
        <p:txBody>
          <a:bodyPr/>
          <a:lstStyle/>
          <a:p>
            <a:r>
              <a:rPr lang="en-US" dirty="0" smtClean="0"/>
              <a:t>Back to the future…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All of this leads back to</a:t>
            </a:r>
            <a:br>
              <a:rPr lang="en-US" dirty="0" smtClean="0"/>
            </a:br>
            <a:r>
              <a:rPr lang="en-US" dirty="0" smtClean="0"/>
              <a:t>solving problems like our</a:t>
            </a:r>
            <a:br>
              <a:rPr lang="en-US" dirty="0" smtClean="0"/>
            </a:br>
            <a:r>
              <a:rPr lang="en-US" dirty="0" smtClean="0"/>
              <a:t>bike-ride comparisons</a:t>
            </a:r>
          </a:p>
          <a:p>
            <a:r>
              <a:rPr lang="en-US" dirty="0" smtClean="0"/>
              <a:t>In fact we’ll solve a similar problem for homework!</a:t>
            </a:r>
          </a:p>
          <a:p>
            <a:pPr lvl="1"/>
            <a:r>
              <a:rPr lang="en-US" dirty="0" smtClean="0"/>
              <a:t>Animals with DNA containing genes</a:t>
            </a:r>
          </a:p>
          <a:p>
            <a:pPr lvl="1"/>
            <a:r>
              <a:rPr lang="en-US" dirty="0" smtClean="0"/>
              <a:t>Comparing genes is like comparing bike routes</a:t>
            </a:r>
          </a:p>
          <a:p>
            <a:pPr lvl="1"/>
            <a:r>
              <a:rPr lang="en-US" dirty="0" smtClean="0"/>
              <a:t>Comparing animals is like finding people who rode similar sets of bike routes</a:t>
            </a:r>
          </a:p>
          <a:p>
            <a:r>
              <a:rPr lang="en-US" dirty="0" smtClean="0"/>
              <a:t>But solution will need some “tricks of the trade” that we’ll cover in the next few weeks of classes… </a:t>
            </a:r>
            <a:endParaRPr lang="fr-BE" dirty="0"/>
          </a:p>
        </p:txBody>
      </p:sp>
      <p:pic>
        <p:nvPicPr>
          <p:cNvPr id="75778" name="Picture 2" descr="http://www.pezcyclingnews.com/photos/races07/giro07/tdf00-pantaniizoard.jpg"/>
          <p:cNvPicPr>
            <a:picLocks noChangeAspect="1" noChangeArrowheads="1"/>
          </p:cNvPicPr>
          <p:nvPr/>
        </p:nvPicPr>
        <p:blipFill>
          <a:blip r:embed="rId2" cstate="print">
            <a:lum bright="44000"/>
          </a:blip>
          <a:srcRect/>
          <a:stretch>
            <a:fillRect/>
          </a:stretch>
        </p:blipFill>
        <p:spPr bwMode="auto">
          <a:xfrm>
            <a:off x="5765800" y="152400"/>
            <a:ext cx="4286250" cy="31623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more complex example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Garmin GPS unit tracks your bike ride</a:t>
            </a:r>
            <a:endParaRPr lang="fr-B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2514600"/>
            <a:ext cx="771144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making display easy</a:t>
            </a:r>
            <a:endParaRPr lang="fr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2200" y="3581400"/>
            <a:ext cx="603504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2286000"/>
            <a:ext cx="573024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or comparisons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did I do today compared to the last time I rode this same route?</a:t>
            </a:r>
            <a:endParaRPr lang="fr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0" y="2895600"/>
            <a:ext cx="717804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or comparisons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we wanted to automate “finding previous rides on the same route”</a:t>
            </a:r>
          </a:p>
          <a:p>
            <a:pPr lvl="1"/>
            <a:r>
              <a:rPr lang="en-US" dirty="0" smtClean="0"/>
              <a:t>A rides is a long list of location points and won’t be identical each time</a:t>
            </a:r>
          </a:p>
          <a:p>
            <a:pPr lvl="1"/>
            <a:r>
              <a:rPr lang="en-US" dirty="0" smtClean="0"/>
              <a:t>How could we search a list of “rides” to see which ones were rides on the same route?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Is this problem similar to search files for the word </a:t>
            </a:r>
            <a:r>
              <a:rPr lang="en-US" dirty="0" err="1" smtClean="0"/>
              <a:t>SnortBlat</a:t>
            </a:r>
            <a:r>
              <a:rPr lang="en-US" dirty="0" smtClean="0"/>
              <a:t>, or different?</a:t>
            </a:r>
            <a:endParaRPr lang="fr-B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Actual data is an XML document containing a list of “track points”</a:t>
            </a:r>
            <a:endParaRPr lang="fr-BE" dirty="0"/>
          </a:p>
        </p:txBody>
      </p:sp>
      <p:sp>
        <p:nvSpPr>
          <p:cNvPr id="9" name="TextBox 8"/>
          <p:cNvSpPr txBox="1"/>
          <p:nvPr/>
        </p:nvSpPr>
        <p:spPr>
          <a:xfrm>
            <a:off x="965200" y="1981200"/>
            <a:ext cx="8534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800" dirty="0" smtClean="0"/>
              <a:t>&lt;?</a:t>
            </a:r>
            <a:r>
              <a:rPr lang="fr-BE" sz="800" dirty="0" err="1" smtClean="0"/>
              <a:t>xml</a:t>
            </a:r>
            <a:r>
              <a:rPr lang="fr-BE" sz="800" dirty="0" smtClean="0"/>
              <a:t> version="1.0" </a:t>
            </a:r>
            <a:r>
              <a:rPr lang="fr-BE" sz="800" dirty="0" err="1" smtClean="0"/>
              <a:t>encoding</a:t>
            </a:r>
            <a:r>
              <a:rPr lang="fr-BE" sz="800" dirty="0" smtClean="0"/>
              <a:t>="UTF-8" </a:t>
            </a:r>
            <a:r>
              <a:rPr lang="fr-BE" sz="800" dirty="0" err="1" smtClean="0"/>
              <a:t>standalone</a:t>
            </a:r>
            <a:r>
              <a:rPr lang="fr-BE" sz="800" dirty="0" smtClean="0"/>
              <a:t>="no" ?&gt;</a:t>
            </a:r>
          </a:p>
          <a:p>
            <a:pPr algn="l"/>
            <a:r>
              <a:rPr lang="fr-BE" sz="800" dirty="0" smtClean="0"/>
              <a:t>&lt;</a:t>
            </a:r>
            <a:r>
              <a:rPr lang="fr-BE" sz="800" dirty="0" err="1" smtClean="0"/>
              <a:t>TrainingCenterDatabase</a:t>
            </a:r>
            <a:r>
              <a:rPr lang="fr-BE" sz="800" dirty="0" smtClean="0"/>
              <a:t> </a:t>
            </a:r>
            <a:r>
              <a:rPr lang="fr-BE" sz="800" dirty="0" err="1" smtClean="0"/>
              <a:t>xmlns</a:t>
            </a:r>
            <a:r>
              <a:rPr lang="fr-BE" sz="800" dirty="0" smtClean="0"/>
              <a:t>="http://www.garmin.com/xmlschemas/TrainingCenterDatabase/v2" </a:t>
            </a:r>
            <a:r>
              <a:rPr lang="fr-BE" sz="800" dirty="0" err="1" smtClean="0"/>
              <a:t>xmlns:xsi</a:t>
            </a:r>
            <a:r>
              <a:rPr lang="fr-BE" sz="800" dirty="0" smtClean="0"/>
              <a:t>="http://www.w3.org/2001/XMLSchema-instance" </a:t>
            </a:r>
            <a:r>
              <a:rPr lang="fr-BE" sz="800" dirty="0" err="1" smtClean="0"/>
              <a:t>xsi:schemaLocation</a:t>
            </a:r>
            <a:r>
              <a:rPr lang="fr-BE" sz="800" dirty="0" smtClean="0"/>
              <a:t>="http://www.garmin.com/xmlschemas/TrainingCenterDatabase/v2 http://www.garmin.com/xmlschemas/TrainingCenterDatabasev2.xsd"&gt;</a:t>
            </a:r>
          </a:p>
          <a:p>
            <a:pPr algn="l"/>
            <a:endParaRPr lang="fr-BE" sz="800" dirty="0" smtClean="0"/>
          </a:p>
          <a:p>
            <a:pPr algn="l"/>
            <a:r>
              <a:rPr lang="fr-BE" sz="800" dirty="0" smtClean="0"/>
              <a:t>  &lt;</a:t>
            </a:r>
            <a:r>
              <a:rPr lang="fr-BE" sz="800" dirty="0" err="1" smtClean="0"/>
              <a:t>Activities</a:t>
            </a:r>
            <a:r>
              <a:rPr lang="fr-BE" sz="800" dirty="0" smtClean="0"/>
              <a:t>&gt;</a:t>
            </a:r>
          </a:p>
          <a:p>
            <a:pPr algn="l"/>
            <a:r>
              <a:rPr lang="fr-BE" sz="800" dirty="0" smtClean="0"/>
              <a:t>    &lt;</a:t>
            </a:r>
            <a:r>
              <a:rPr lang="fr-BE" sz="800" dirty="0" err="1" smtClean="0"/>
              <a:t>Activity</a:t>
            </a:r>
            <a:r>
              <a:rPr lang="fr-BE" sz="800" dirty="0" smtClean="0"/>
              <a:t> Sport="</a:t>
            </a:r>
            <a:r>
              <a:rPr lang="fr-BE" sz="800" dirty="0" err="1" smtClean="0"/>
              <a:t>Biking</a:t>
            </a:r>
            <a:r>
              <a:rPr lang="fr-BE" sz="800" dirty="0" smtClean="0"/>
              <a:t>"&gt;</a:t>
            </a:r>
          </a:p>
          <a:p>
            <a:pPr algn="l"/>
            <a:r>
              <a:rPr lang="fr-BE" sz="800" dirty="0" smtClean="0"/>
              <a:t>      &lt;Id&gt;2009-08-22T13:17:02Z&lt;/Id&gt;</a:t>
            </a:r>
          </a:p>
          <a:p>
            <a:pPr algn="l"/>
            <a:r>
              <a:rPr lang="fr-BE" sz="800" dirty="0" smtClean="0"/>
              <a:t>      &lt;Lap </a:t>
            </a:r>
            <a:r>
              <a:rPr lang="fr-BE" sz="800" dirty="0" err="1" smtClean="0"/>
              <a:t>StartTime</a:t>
            </a:r>
            <a:r>
              <a:rPr lang="fr-BE" sz="800" dirty="0" smtClean="0"/>
              <a:t>="2009-08-22T13:17:02Z"&gt;</a:t>
            </a:r>
          </a:p>
          <a:p>
            <a:pPr algn="l"/>
            <a:r>
              <a:rPr lang="fr-BE" sz="800" dirty="0" smtClean="0"/>
              <a:t>        &lt;</a:t>
            </a:r>
            <a:r>
              <a:rPr lang="fr-BE" sz="800" dirty="0" err="1" smtClean="0"/>
              <a:t>TotalTimeSeconds</a:t>
            </a:r>
            <a:r>
              <a:rPr lang="fr-BE" sz="800" dirty="0" smtClean="0"/>
              <a:t>&gt;4625.0800000&lt;/</a:t>
            </a:r>
            <a:r>
              <a:rPr lang="fr-BE" sz="800" dirty="0" err="1" smtClean="0"/>
              <a:t>TotalTimeSeconds</a:t>
            </a:r>
            <a:r>
              <a:rPr lang="fr-BE" sz="800" dirty="0" smtClean="0"/>
              <a:t>&gt;</a:t>
            </a:r>
          </a:p>
          <a:p>
            <a:pPr algn="l"/>
            <a:r>
              <a:rPr lang="fr-BE" sz="800" dirty="0" smtClean="0"/>
              <a:t>        &lt;</a:t>
            </a:r>
            <a:r>
              <a:rPr lang="fr-BE" sz="800" dirty="0" err="1" smtClean="0"/>
              <a:t>DistanceMeters</a:t>
            </a:r>
            <a:r>
              <a:rPr lang="fr-BE" sz="800" dirty="0" smtClean="0"/>
              <a:t>&gt;30319.2753906&lt;/</a:t>
            </a:r>
            <a:r>
              <a:rPr lang="fr-BE" sz="800" dirty="0" err="1" smtClean="0"/>
              <a:t>DistanceMeters</a:t>
            </a:r>
            <a:r>
              <a:rPr lang="fr-BE" sz="800" dirty="0" smtClean="0"/>
              <a:t>&gt;</a:t>
            </a:r>
          </a:p>
          <a:p>
            <a:pPr algn="l"/>
            <a:r>
              <a:rPr lang="fr-BE" sz="800" dirty="0" smtClean="0"/>
              <a:t>        &lt;</a:t>
            </a:r>
            <a:r>
              <a:rPr lang="fr-BE" sz="800" dirty="0" err="1" smtClean="0"/>
              <a:t>MaximumSpeed</a:t>
            </a:r>
            <a:r>
              <a:rPr lang="fr-BE" sz="800" dirty="0" smtClean="0"/>
              <a:t>&gt;17.7600002&lt;/</a:t>
            </a:r>
            <a:r>
              <a:rPr lang="fr-BE" sz="800" dirty="0" err="1" smtClean="0"/>
              <a:t>MaximumSpeed</a:t>
            </a:r>
            <a:r>
              <a:rPr lang="fr-BE" sz="800" dirty="0" smtClean="0"/>
              <a:t>&gt;</a:t>
            </a:r>
          </a:p>
          <a:p>
            <a:pPr algn="l"/>
            <a:r>
              <a:rPr lang="fr-BE" sz="800" dirty="0" smtClean="0"/>
              <a:t>        &lt;Calories&gt;1451&lt;/Calories&gt;</a:t>
            </a:r>
          </a:p>
          <a:p>
            <a:pPr algn="l"/>
            <a:r>
              <a:rPr lang="fr-BE" sz="800" dirty="0" smtClean="0"/>
              <a:t>        &lt;</a:t>
            </a:r>
            <a:r>
              <a:rPr lang="fr-BE" sz="800" dirty="0" err="1" smtClean="0"/>
              <a:t>Intensity</a:t>
            </a:r>
            <a:r>
              <a:rPr lang="fr-BE" sz="800" dirty="0" smtClean="0"/>
              <a:t>&gt;Active&lt;/</a:t>
            </a:r>
            <a:r>
              <a:rPr lang="fr-BE" sz="800" dirty="0" err="1" smtClean="0"/>
              <a:t>Intensity</a:t>
            </a:r>
            <a:r>
              <a:rPr lang="fr-BE" sz="800" dirty="0" smtClean="0"/>
              <a:t>&gt;</a:t>
            </a:r>
          </a:p>
          <a:p>
            <a:pPr algn="l"/>
            <a:r>
              <a:rPr lang="fr-BE" sz="800" dirty="0" smtClean="0"/>
              <a:t>        &lt;Cadence&gt;0&lt;/Cadence&gt;</a:t>
            </a:r>
          </a:p>
          <a:p>
            <a:pPr algn="l"/>
            <a:r>
              <a:rPr lang="fr-BE" sz="800" dirty="0" smtClean="0"/>
              <a:t>        &lt;</a:t>
            </a:r>
            <a:r>
              <a:rPr lang="fr-BE" sz="800" dirty="0" err="1" smtClean="0"/>
              <a:t>TriggerMethod</a:t>
            </a:r>
            <a:r>
              <a:rPr lang="fr-BE" sz="800" dirty="0" smtClean="0"/>
              <a:t>&gt;</a:t>
            </a:r>
            <a:r>
              <a:rPr lang="fr-BE" sz="800" dirty="0" err="1" smtClean="0"/>
              <a:t>Manual</a:t>
            </a:r>
            <a:r>
              <a:rPr lang="fr-BE" sz="800" dirty="0" smtClean="0"/>
              <a:t>&lt;/</a:t>
            </a:r>
            <a:r>
              <a:rPr lang="fr-BE" sz="800" dirty="0" err="1" smtClean="0"/>
              <a:t>TriggerMethod</a:t>
            </a:r>
            <a:r>
              <a:rPr lang="fr-BE" sz="800" dirty="0" smtClean="0"/>
              <a:t>&gt;</a:t>
            </a:r>
          </a:p>
          <a:p>
            <a:pPr algn="l"/>
            <a:r>
              <a:rPr lang="fr-BE" sz="800" dirty="0" smtClean="0"/>
              <a:t>        &lt;</a:t>
            </a:r>
            <a:r>
              <a:rPr lang="fr-BE" sz="800" dirty="0" err="1" smtClean="0"/>
              <a:t>Track</a:t>
            </a:r>
            <a:r>
              <a:rPr lang="fr-BE" sz="800" dirty="0" smtClean="0"/>
              <a:t>&gt;</a:t>
            </a:r>
          </a:p>
          <a:p>
            <a:pPr algn="l"/>
            <a:r>
              <a:rPr lang="fr-BE" sz="800" dirty="0" smtClean="0">
                <a:solidFill>
                  <a:srgbClr val="C00000"/>
                </a:solidFill>
              </a:rPr>
              <a:t>          &lt;</a:t>
            </a:r>
            <a:r>
              <a:rPr lang="fr-BE" sz="800" dirty="0" err="1" smtClean="0">
                <a:solidFill>
                  <a:srgbClr val="C00000"/>
                </a:solidFill>
              </a:rPr>
              <a:t>Trackpoint</a:t>
            </a:r>
            <a:r>
              <a:rPr lang="fr-BE" sz="800" dirty="0" smtClean="0">
                <a:solidFill>
                  <a:srgbClr val="C00000"/>
                </a:solidFill>
              </a:rPr>
              <a:t>&gt;</a:t>
            </a:r>
          </a:p>
          <a:p>
            <a:pPr algn="l"/>
            <a:r>
              <a:rPr lang="fr-BE" sz="800" dirty="0" smtClean="0">
                <a:solidFill>
                  <a:srgbClr val="C00000"/>
                </a:solidFill>
              </a:rPr>
              <a:t>            &lt;Time&gt;2009-08-22T13:17:03Z&lt;/Time&gt;</a:t>
            </a:r>
          </a:p>
          <a:p>
            <a:pPr algn="l"/>
            <a:r>
              <a:rPr lang="fr-BE" sz="800" dirty="0" smtClean="0">
                <a:solidFill>
                  <a:srgbClr val="C00000"/>
                </a:solidFill>
              </a:rPr>
              <a:t>            &lt;Position&gt;</a:t>
            </a:r>
          </a:p>
          <a:p>
            <a:pPr algn="l"/>
            <a:r>
              <a:rPr lang="fr-BE" sz="800" dirty="0" smtClean="0">
                <a:solidFill>
                  <a:srgbClr val="C00000"/>
                </a:solidFill>
              </a:rPr>
              <a:t>              &lt;</a:t>
            </a:r>
            <a:r>
              <a:rPr lang="fr-BE" sz="800" dirty="0" err="1" smtClean="0">
                <a:solidFill>
                  <a:srgbClr val="C00000"/>
                </a:solidFill>
              </a:rPr>
              <a:t>LatitudeDegrees</a:t>
            </a:r>
            <a:r>
              <a:rPr lang="fr-BE" sz="800" dirty="0" smtClean="0">
                <a:solidFill>
                  <a:srgbClr val="C00000"/>
                </a:solidFill>
              </a:rPr>
              <a:t>&gt;42.5619387&lt;/</a:t>
            </a:r>
            <a:r>
              <a:rPr lang="fr-BE" sz="800" dirty="0" err="1" smtClean="0">
                <a:solidFill>
                  <a:srgbClr val="C00000"/>
                </a:solidFill>
              </a:rPr>
              <a:t>LatitudeDegrees</a:t>
            </a:r>
            <a:r>
              <a:rPr lang="fr-BE" sz="800" dirty="0" smtClean="0">
                <a:solidFill>
                  <a:srgbClr val="C00000"/>
                </a:solidFill>
              </a:rPr>
              <a:t>&gt;</a:t>
            </a:r>
          </a:p>
          <a:p>
            <a:pPr algn="l"/>
            <a:r>
              <a:rPr lang="fr-BE" sz="800" dirty="0" smtClean="0">
                <a:solidFill>
                  <a:srgbClr val="C00000"/>
                </a:solidFill>
              </a:rPr>
              <a:t>              &lt;</a:t>
            </a:r>
            <a:r>
              <a:rPr lang="fr-BE" sz="800" dirty="0" err="1" smtClean="0">
                <a:solidFill>
                  <a:srgbClr val="C00000"/>
                </a:solidFill>
              </a:rPr>
              <a:t>LongitudeDegrees</a:t>
            </a:r>
            <a:r>
              <a:rPr lang="fr-BE" sz="800" dirty="0" smtClean="0">
                <a:solidFill>
                  <a:srgbClr val="C00000"/>
                </a:solidFill>
              </a:rPr>
              <a:t>&gt;-76.6450787&lt;/</a:t>
            </a:r>
            <a:r>
              <a:rPr lang="fr-BE" sz="800" dirty="0" err="1" smtClean="0">
                <a:solidFill>
                  <a:srgbClr val="C00000"/>
                </a:solidFill>
              </a:rPr>
              <a:t>LongitudeDegrees</a:t>
            </a:r>
            <a:r>
              <a:rPr lang="fr-BE" sz="800" dirty="0" smtClean="0">
                <a:solidFill>
                  <a:srgbClr val="C00000"/>
                </a:solidFill>
              </a:rPr>
              <a:t>&gt;</a:t>
            </a:r>
          </a:p>
          <a:p>
            <a:pPr algn="l"/>
            <a:r>
              <a:rPr lang="fr-BE" sz="800" dirty="0" smtClean="0">
                <a:solidFill>
                  <a:srgbClr val="C00000"/>
                </a:solidFill>
              </a:rPr>
              <a:t>            &lt;/Position&gt;</a:t>
            </a:r>
          </a:p>
          <a:p>
            <a:pPr algn="l"/>
            <a:r>
              <a:rPr lang="fr-BE" sz="800" dirty="0" smtClean="0">
                <a:solidFill>
                  <a:srgbClr val="C00000"/>
                </a:solidFill>
              </a:rPr>
              <a:t>            &lt;</a:t>
            </a:r>
            <a:r>
              <a:rPr lang="fr-BE" sz="800" dirty="0" err="1" smtClean="0">
                <a:solidFill>
                  <a:srgbClr val="C00000"/>
                </a:solidFill>
              </a:rPr>
              <a:t>AltitudeMeters</a:t>
            </a:r>
            <a:r>
              <a:rPr lang="fr-BE" sz="800" dirty="0" smtClean="0">
                <a:solidFill>
                  <a:srgbClr val="C00000"/>
                </a:solidFill>
              </a:rPr>
              <a:t>&gt;229.4117432&lt;/</a:t>
            </a:r>
            <a:r>
              <a:rPr lang="fr-BE" sz="800" dirty="0" err="1" smtClean="0">
                <a:solidFill>
                  <a:srgbClr val="C00000"/>
                </a:solidFill>
              </a:rPr>
              <a:t>AltitudeMeters</a:t>
            </a:r>
            <a:r>
              <a:rPr lang="fr-BE" sz="800" dirty="0" smtClean="0">
                <a:solidFill>
                  <a:srgbClr val="C00000"/>
                </a:solidFill>
              </a:rPr>
              <a:t>&gt;</a:t>
            </a:r>
          </a:p>
          <a:p>
            <a:pPr algn="l"/>
            <a:r>
              <a:rPr lang="fr-BE" sz="800" dirty="0" smtClean="0">
                <a:solidFill>
                  <a:srgbClr val="C00000"/>
                </a:solidFill>
              </a:rPr>
              <a:t>            &lt;</a:t>
            </a:r>
            <a:r>
              <a:rPr lang="fr-BE" sz="800" dirty="0" err="1" smtClean="0">
                <a:solidFill>
                  <a:srgbClr val="C00000"/>
                </a:solidFill>
              </a:rPr>
              <a:t>DistanceMeters</a:t>
            </a:r>
            <a:r>
              <a:rPr lang="fr-BE" sz="800" dirty="0" smtClean="0">
                <a:solidFill>
                  <a:srgbClr val="C00000"/>
                </a:solidFill>
              </a:rPr>
              <a:t>&gt;9.2514458&lt;/</a:t>
            </a:r>
            <a:r>
              <a:rPr lang="fr-BE" sz="800" dirty="0" err="1" smtClean="0">
                <a:solidFill>
                  <a:srgbClr val="C00000"/>
                </a:solidFill>
              </a:rPr>
              <a:t>DistanceMeters</a:t>
            </a:r>
            <a:r>
              <a:rPr lang="fr-BE" sz="800" dirty="0" smtClean="0">
                <a:solidFill>
                  <a:srgbClr val="C00000"/>
                </a:solidFill>
              </a:rPr>
              <a:t>&gt;</a:t>
            </a:r>
          </a:p>
          <a:p>
            <a:pPr algn="l"/>
            <a:r>
              <a:rPr lang="fr-BE" sz="800" dirty="0" smtClean="0">
                <a:solidFill>
                  <a:srgbClr val="C00000"/>
                </a:solidFill>
              </a:rPr>
              <a:t>            &lt;</a:t>
            </a:r>
            <a:r>
              <a:rPr lang="fr-BE" sz="800" dirty="0" err="1" smtClean="0">
                <a:solidFill>
                  <a:srgbClr val="C00000"/>
                </a:solidFill>
              </a:rPr>
              <a:t>SensorState</a:t>
            </a:r>
            <a:r>
              <a:rPr lang="fr-BE" sz="800" dirty="0" smtClean="0">
                <a:solidFill>
                  <a:srgbClr val="C00000"/>
                </a:solidFill>
              </a:rPr>
              <a:t>&gt;Absent&lt;/</a:t>
            </a:r>
            <a:r>
              <a:rPr lang="fr-BE" sz="800" dirty="0" err="1" smtClean="0">
                <a:solidFill>
                  <a:srgbClr val="C00000"/>
                </a:solidFill>
              </a:rPr>
              <a:t>SensorState</a:t>
            </a:r>
            <a:r>
              <a:rPr lang="fr-BE" sz="800" dirty="0" smtClean="0">
                <a:solidFill>
                  <a:srgbClr val="C00000"/>
                </a:solidFill>
              </a:rPr>
              <a:t>&gt;</a:t>
            </a:r>
          </a:p>
          <a:p>
            <a:pPr algn="l"/>
            <a:r>
              <a:rPr lang="fr-BE" sz="800" dirty="0" smtClean="0">
                <a:solidFill>
                  <a:srgbClr val="C00000"/>
                </a:solidFill>
              </a:rPr>
              <a:t>          &lt;/</a:t>
            </a:r>
            <a:r>
              <a:rPr lang="fr-BE" sz="800" dirty="0" err="1" smtClean="0">
                <a:solidFill>
                  <a:srgbClr val="C00000"/>
                </a:solidFill>
              </a:rPr>
              <a:t>Trackpoint</a:t>
            </a:r>
            <a:r>
              <a:rPr lang="fr-BE" sz="800" dirty="0" smtClean="0">
                <a:solidFill>
                  <a:srgbClr val="C00000"/>
                </a:solidFill>
              </a:rPr>
              <a:t>&gt;</a:t>
            </a:r>
          </a:p>
          <a:p>
            <a:pPr algn="l"/>
            <a:r>
              <a:rPr lang="fr-BE" sz="800" dirty="0" smtClean="0">
                <a:solidFill>
                  <a:srgbClr val="00B050"/>
                </a:solidFill>
              </a:rPr>
              <a:t>          &lt;</a:t>
            </a:r>
            <a:r>
              <a:rPr lang="fr-BE" sz="800" dirty="0" err="1" smtClean="0">
                <a:solidFill>
                  <a:srgbClr val="00B050"/>
                </a:solidFill>
              </a:rPr>
              <a:t>Trackpoint</a:t>
            </a:r>
            <a:r>
              <a:rPr lang="fr-BE" sz="800" dirty="0" smtClean="0">
                <a:solidFill>
                  <a:srgbClr val="00B050"/>
                </a:solidFill>
              </a:rPr>
              <a:t>&gt;</a:t>
            </a:r>
          </a:p>
          <a:p>
            <a:pPr algn="l"/>
            <a:r>
              <a:rPr lang="fr-BE" sz="800" dirty="0" smtClean="0">
                <a:solidFill>
                  <a:srgbClr val="00B050"/>
                </a:solidFill>
              </a:rPr>
              <a:t>            &lt;Time&gt;2009-08-22T13:17:06Z&lt;/Time&gt;</a:t>
            </a:r>
          </a:p>
          <a:p>
            <a:pPr algn="l"/>
            <a:r>
              <a:rPr lang="fr-BE" sz="800" dirty="0" smtClean="0">
                <a:solidFill>
                  <a:srgbClr val="00B050"/>
                </a:solidFill>
              </a:rPr>
              <a:t>            &lt;Position&gt;</a:t>
            </a:r>
          </a:p>
          <a:p>
            <a:pPr algn="l"/>
            <a:r>
              <a:rPr lang="fr-BE" sz="800" dirty="0" smtClean="0">
                <a:solidFill>
                  <a:srgbClr val="00B050"/>
                </a:solidFill>
              </a:rPr>
              <a:t>              &lt;</a:t>
            </a:r>
            <a:r>
              <a:rPr lang="fr-BE" sz="800" dirty="0" err="1" smtClean="0">
                <a:solidFill>
                  <a:srgbClr val="00B050"/>
                </a:solidFill>
              </a:rPr>
              <a:t>LatitudeDegrees</a:t>
            </a:r>
            <a:r>
              <a:rPr lang="fr-BE" sz="800" dirty="0" smtClean="0">
                <a:solidFill>
                  <a:srgbClr val="00B050"/>
                </a:solidFill>
              </a:rPr>
              <a:t>&gt;42.5618390&lt;/</a:t>
            </a:r>
            <a:r>
              <a:rPr lang="fr-BE" sz="800" dirty="0" err="1" smtClean="0">
                <a:solidFill>
                  <a:srgbClr val="00B050"/>
                </a:solidFill>
              </a:rPr>
              <a:t>LatitudeDegrees</a:t>
            </a:r>
            <a:r>
              <a:rPr lang="fr-BE" sz="800" dirty="0" smtClean="0">
                <a:solidFill>
                  <a:srgbClr val="00B050"/>
                </a:solidFill>
              </a:rPr>
              <a:t>&gt;</a:t>
            </a:r>
          </a:p>
          <a:p>
            <a:pPr algn="l"/>
            <a:r>
              <a:rPr lang="fr-BE" sz="800" dirty="0" smtClean="0">
                <a:solidFill>
                  <a:srgbClr val="00B050"/>
                </a:solidFill>
              </a:rPr>
              <a:t>              &lt;</a:t>
            </a:r>
            <a:r>
              <a:rPr lang="fr-BE" sz="800" dirty="0" err="1" smtClean="0">
                <a:solidFill>
                  <a:srgbClr val="00B050"/>
                </a:solidFill>
              </a:rPr>
              <a:t>LongitudeDegrees</a:t>
            </a:r>
            <a:r>
              <a:rPr lang="fr-BE" sz="800" dirty="0" smtClean="0">
                <a:solidFill>
                  <a:srgbClr val="00B050"/>
                </a:solidFill>
              </a:rPr>
              <a:t>&gt;-76.6449268&lt;/</a:t>
            </a:r>
            <a:r>
              <a:rPr lang="fr-BE" sz="800" dirty="0" err="1" smtClean="0">
                <a:solidFill>
                  <a:srgbClr val="00B050"/>
                </a:solidFill>
              </a:rPr>
              <a:t>LongitudeDegrees</a:t>
            </a:r>
            <a:r>
              <a:rPr lang="fr-BE" sz="800" dirty="0" smtClean="0">
                <a:solidFill>
                  <a:srgbClr val="00B050"/>
                </a:solidFill>
              </a:rPr>
              <a:t>&gt;</a:t>
            </a:r>
          </a:p>
          <a:p>
            <a:pPr algn="l"/>
            <a:r>
              <a:rPr lang="fr-BE" sz="800" dirty="0" smtClean="0">
                <a:solidFill>
                  <a:srgbClr val="00B050"/>
                </a:solidFill>
              </a:rPr>
              <a:t>            &lt;/Position&gt;</a:t>
            </a:r>
          </a:p>
          <a:p>
            <a:pPr algn="l"/>
            <a:r>
              <a:rPr lang="fr-BE" sz="800" dirty="0" smtClean="0">
                <a:solidFill>
                  <a:srgbClr val="00B050"/>
                </a:solidFill>
              </a:rPr>
              <a:t>            &lt;</a:t>
            </a:r>
            <a:r>
              <a:rPr lang="fr-BE" sz="800" dirty="0" err="1" smtClean="0">
                <a:solidFill>
                  <a:srgbClr val="00B050"/>
                </a:solidFill>
              </a:rPr>
              <a:t>AltitudeMeters</a:t>
            </a:r>
            <a:r>
              <a:rPr lang="fr-BE" sz="800" dirty="0" smtClean="0">
                <a:solidFill>
                  <a:srgbClr val="00B050"/>
                </a:solidFill>
              </a:rPr>
              <a:t>&gt;227.4891357&lt;/</a:t>
            </a:r>
            <a:r>
              <a:rPr lang="fr-BE" sz="800" dirty="0" err="1" smtClean="0">
                <a:solidFill>
                  <a:srgbClr val="00B050"/>
                </a:solidFill>
              </a:rPr>
              <a:t>AltitudeMeters</a:t>
            </a:r>
            <a:r>
              <a:rPr lang="fr-BE" sz="800" dirty="0" smtClean="0">
                <a:solidFill>
                  <a:srgbClr val="00B050"/>
                </a:solidFill>
              </a:rPr>
              <a:t>&gt;</a:t>
            </a:r>
          </a:p>
          <a:p>
            <a:pPr algn="l"/>
            <a:r>
              <a:rPr lang="fr-BE" sz="800" dirty="0" smtClean="0">
                <a:solidFill>
                  <a:srgbClr val="00B050"/>
                </a:solidFill>
              </a:rPr>
              <a:t>            &lt;</a:t>
            </a:r>
            <a:r>
              <a:rPr lang="fr-BE" sz="800" dirty="0" err="1" smtClean="0">
                <a:solidFill>
                  <a:srgbClr val="00B050"/>
                </a:solidFill>
              </a:rPr>
              <a:t>DistanceMeters</a:t>
            </a:r>
            <a:r>
              <a:rPr lang="fr-BE" sz="800" dirty="0" smtClean="0">
                <a:solidFill>
                  <a:srgbClr val="00B050"/>
                </a:solidFill>
              </a:rPr>
              <a:t>&gt;26.0653191&lt;/</a:t>
            </a:r>
            <a:r>
              <a:rPr lang="fr-BE" sz="800" dirty="0" err="1" smtClean="0">
                <a:solidFill>
                  <a:srgbClr val="00B050"/>
                </a:solidFill>
              </a:rPr>
              <a:t>DistanceMeters</a:t>
            </a:r>
            <a:r>
              <a:rPr lang="fr-BE" sz="800" dirty="0" smtClean="0">
                <a:solidFill>
                  <a:srgbClr val="00B050"/>
                </a:solidFill>
              </a:rPr>
              <a:t>&gt;</a:t>
            </a:r>
          </a:p>
          <a:p>
            <a:pPr algn="l"/>
            <a:r>
              <a:rPr lang="fr-BE" sz="800" dirty="0" smtClean="0">
                <a:solidFill>
                  <a:srgbClr val="00B050"/>
                </a:solidFill>
              </a:rPr>
              <a:t>            &lt;</a:t>
            </a:r>
            <a:r>
              <a:rPr lang="fr-BE" sz="800" dirty="0" err="1" smtClean="0">
                <a:solidFill>
                  <a:srgbClr val="00B050"/>
                </a:solidFill>
              </a:rPr>
              <a:t>SensorState</a:t>
            </a:r>
            <a:r>
              <a:rPr lang="fr-BE" sz="800" dirty="0" smtClean="0">
                <a:solidFill>
                  <a:srgbClr val="00B050"/>
                </a:solidFill>
              </a:rPr>
              <a:t>&gt;Absent&lt;/</a:t>
            </a:r>
            <a:r>
              <a:rPr lang="fr-BE" sz="800" dirty="0" err="1" smtClean="0">
                <a:solidFill>
                  <a:srgbClr val="00B050"/>
                </a:solidFill>
              </a:rPr>
              <a:t>SensorState</a:t>
            </a:r>
            <a:r>
              <a:rPr lang="fr-BE" sz="800" dirty="0" smtClean="0">
                <a:solidFill>
                  <a:srgbClr val="00B050"/>
                </a:solidFill>
              </a:rPr>
              <a:t>&gt;</a:t>
            </a:r>
          </a:p>
          <a:p>
            <a:pPr algn="l"/>
            <a:r>
              <a:rPr lang="fr-BE" sz="800" dirty="0" smtClean="0">
                <a:solidFill>
                  <a:srgbClr val="00B050"/>
                </a:solidFill>
              </a:rPr>
              <a:t>          &lt;/</a:t>
            </a:r>
            <a:r>
              <a:rPr lang="fr-BE" sz="800" dirty="0" err="1" smtClean="0">
                <a:solidFill>
                  <a:srgbClr val="00B050"/>
                </a:solidFill>
              </a:rPr>
              <a:t>Trackpoint</a:t>
            </a:r>
            <a:r>
              <a:rPr lang="fr-BE" sz="800" dirty="0" smtClean="0">
                <a:solidFill>
                  <a:srgbClr val="00B050"/>
                </a:solidFill>
              </a:rPr>
              <a:t>&gt;</a:t>
            </a:r>
          </a:p>
          <a:p>
            <a:pPr algn="l"/>
            <a:r>
              <a:rPr lang="en-US" sz="800" dirty="0" smtClean="0">
                <a:solidFill>
                  <a:srgbClr val="00B050"/>
                </a:solidFill>
              </a:rPr>
              <a:t>           …..</a:t>
            </a:r>
          </a:p>
          <a:p>
            <a:pPr algn="l"/>
            <a:r>
              <a:rPr lang="en-US" sz="800" dirty="0" smtClean="0">
                <a:solidFill>
                  <a:srgbClr val="00B050"/>
                </a:solidFill>
              </a:rPr>
              <a:t>     &lt;/Track&gt;</a:t>
            </a:r>
          </a:p>
          <a:p>
            <a:pPr algn="l"/>
            <a:r>
              <a:rPr lang="en-US" sz="800" dirty="0" smtClean="0">
                <a:solidFill>
                  <a:srgbClr val="00B050"/>
                </a:solidFill>
              </a:rPr>
              <a:t>     …</a:t>
            </a:r>
            <a:endParaRPr lang="fr-BE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4394200" y="3886200"/>
            <a:ext cx="495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dirty="0" smtClean="0">
                <a:solidFill>
                  <a:schemeClr val="tx1"/>
                </a:solidFill>
              </a:rPr>
              <a:t>(Time=</a:t>
            </a:r>
            <a:r>
              <a:rPr lang="fr-BE" sz="800" b="1" dirty="0" smtClean="0">
                <a:solidFill>
                  <a:schemeClr val="tx1"/>
                </a:solidFill>
              </a:rPr>
              <a:t>2009-08-22T13:17:03Z,</a:t>
            </a:r>
            <a:r>
              <a:rPr lang="en-US" sz="800" b="1" dirty="0" smtClean="0">
                <a:solidFill>
                  <a:schemeClr val="tx1"/>
                </a:solidFill>
              </a:rPr>
              <a:t>Latitude=</a:t>
            </a:r>
            <a:r>
              <a:rPr lang="fr-BE" sz="800" b="1" dirty="0" smtClean="0">
                <a:solidFill>
                  <a:schemeClr val="tx1"/>
                </a:solidFill>
              </a:rPr>
              <a:t>42.5619387, Longitude=- 76.6450787,Altitude=229.4117432)</a:t>
            </a:r>
            <a:endParaRPr lang="fr-BE" sz="8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4200" y="5651956"/>
            <a:ext cx="495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dirty="0" smtClean="0">
                <a:solidFill>
                  <a:schemeClr val="tx1"/>
                </a:solidFill>
              </a:rPr>
              <a:t>(Time=</a:t>
            </a:r>
            <a:r>
              <a:rPr lang="fr-BE" sz="800" b="1" dirty="0" smtClean="0">
                <a:solidFill>
                  <a:schemeClr val="tx1"/>
                </a:solidFill>
              </a:rPr>
              <a:t>2009-08-22T13:17:06Z,</a:t>
            </a:r>
            <a:r>
              <a:rPr lang="en-US" sz="800" b="1" dirty="0" smtClean="0">
                <a:solidFill>
                  <a:schemeClr val="tx1"/>
                </a:solidFill>
              </a:rPr>
              <a:t>Latitude=</a:t>
            </a:r>
            <a:r>
              <a:rPr lang="fr-BE" sz="800" b="1" dirty="0" smtClean="0">
                <a:solidFill>
                  <a:schemeClr val="tx1"/>
                </a:solidFill>
              </a:rPr>
              <a:t>42.5618390, Longitude=-76.6449268,Altitude=227.4891357)</a:t>
            </a:r>
            <a:endParaRPr lang="fr-BE" sz="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Pages>0</Pages>
  <Words>2491</Words>
  <Characters>0</Characters>
  <Application>Microsoft Office PowerPoint</Application>
  <PresentationFormat>Custom</PresentationFormat>
  <Lines>0</Lines>
  <Paragraphs>475</Paragraphs>
  <Slides>42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Median</vt:lpstr>
      <vt:lpstr>CS 2110</vt:lpstr>
      <vt:lpstr>Overview</vt:lpstr>
      <vt:lpstr>Our Challenge</vt:lpstr>
      <vt:lpstr>But it isn’t always so easy!</vt:lpstr>
      <vt:lpstr>A more complex example</vt:lpstr>
      <vt:lpstr>… making display easy</vt:lpstr>
      <vt:lpstr>… or comparisons</vt:lpstr>
      <vt:lpstr>… or comparisons</vt:lpstr>
      <vt:lpstr>Actual data is an XML document containing a list of “track points”</vt:lpstr>
      <vt:lpstr>Each ride is in a separate file</vt:lpstr>
      <vt:lpstr>An idea!</vt:lpstr>
      <vt:lpstr>Which rides were similar?</vt:lpstr>
      <vt:lpstr>Which rides were similar?</vt:lpstr>
      <vt:lpstr>The idea of abstraction</vt:lpstr>
      <vt:lpstr>Software Engineering</vt:lpstr>
      <vt:lpstr>Applied to bike riding</vt:lpstr>
      <vt:lpstr>Software Engineering: History</vt:lpstr>
      <vt:lpstr>Top-Down Design</vt:lpstr>
      <vt:lpstr>Not a perfect, pretty picture</vt:lpstr>
      <vt:lpstr>Bottom-Up Design</vt:lpstr>
      <vt:lpstr>Top-Down vs. Bottom-Up</vt:lpstr>
      <vt:lpstr>Software Process</vt:lpstr>
      <vt:lpstr>Incremental &amp; Iterative</vt:lpstr>
      <vt:lpstr>Modularity</vt:lpstr>
      <vt:lpstr>A module isn’t just an object</vt:lpstr>
      <vt:lpstr>Information Hiding</vt:lpstr>
      <vt:lpstr>Encapsulation</vt:lpstr>
      <vt:lpstr>Encapsulation</vt:lpstr>
      <vt:lpstr>Degenerate Interfaces</vt:lpstr>
      <vt:lpstr>Interfaces vs. Implementations</vt:lpstr>
      <vt:lpstr>Principle of Least Astonishment</vt:lpstr>
      <vt:lpstr>Principle of Least Astonishment</vt:lpstr>
      <vt:lpstr>Duplication</vt:lpstr>
      <vt:lpstr>Duplication in Comments</vt:lpstr>
      <vt:lpstr>Duplication of State</vt:lpstr>
      <vt:lpstr>“DRY” Principle</vt:lpstr>
      <vt:lpstr>Refactoring</vt:lpstr>
      <vt:lpstr>Why is refactoring good?</vt:lpstr>
      <vt:lpstr>Extract Method</vt:lpstr>
      <vt:lpstr>Extract Method</vt:lpstr>
      <vt:lpstr>Refactoring &amp; Tests</vt:lpstr>
      <vt:lpstr>Back to the future…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2110</dc:title>
  <dc:creator>Ken</dc:creator>
  <cp:lastModifiedBy>ken</cp:lastModifiedBy>
  <cp:revision>16</cp:revision>
  <dcterms:modified xsi:type="dcterms:W3CDTF">2009-08-23T14:59:41Z</dcterms:modified>
</cp:coreProperties>
</file>