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0" r:id="rId15"/>
    <p:sldId id="308" r:id="rId16"/>
    <p:sldId id="309" r:id="rId17"/>
    <p:sldId id="310" r:id="rId18"/>
    <p:sldId id="311" r:id="rId19"/>
    <p:sldId id="315" r:id="rId20"/>
    <p:sldId id="318" r:id="rId21"/>
    <p:sldId id="316" r:id="rId22"/>
    <p:sldId id="317" r:id="rId23"/>
    <p:sldId id="312" r:id="rId24"/>
    <p:sldId id="271" r:id="rId25"/>
    <p:sldId id="314" r:id="rId26"/>
    <p:sldId id="307" r:id="rId27"/>
    <p:sldId id="274" r:id="rId28"/>
    <p:sldId id="275" r:id="rId29"/>
    <p:sldId id="282" r:id="rId30"/>
    <p:sldId id="283" r:id="rId31"/>
    <p:sldId id="319" r:id="rId32"/>
    <p:sldId id="284" r:id="rId33"/>
    <p:sldId id="285" r:id="rId34"/>
    <p:sldId id="286" r:id="rId35"/>
    <p:sldId id="287" r:id="rId36"/>
    <p:sldId id="288" r:id="rId37"/>
    <p:sldId id="292" r:id="rId38"/>
    <p:sldId id="289" r:id="rId39"/>
    <p:sldId id="293" r:id="rId40"/>
    <p:sldId id="313" r:id="rId41"/>
    <p:sldId id="295" r:id="rId42"/>
    <p:sldId id="296" r:id="rId43"/>
    <p:sldId id="298" r:id="rId44"/>
    <p:sldId id="299" r:id="rId45"/>
    <p:sldId id="297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D5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D8F911-4044-41B3-A5CE-B0E34773112B}" type="datetimeFigureOut">
              <a:rPr lang="fr-FR" smtClean="0"/>
              <a:pPr/>
              <a:t>15/10/2009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8B0A81-B683-42EE-AA51-7C551E138AD0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CB23CD-1F62-4EEB-8464-E67BE5599D92}" type="datetimeFigureOut">
              <a:rPr lang="fr-FR" smtClean="0"/>
              <a:pPr/>
              <a:t>15/10/2009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DF5ED9-00B4-4A58-9ED5-AAB30ED565CC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5ED9-00B4-4A58-9ED5-AAB30ED565CC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733E71-9D07-477E-B471-0855385C281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25E1C2-690F-4FF9-86CC-DA758283C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ames_Gosling_2008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CS2110 Fall 2008</a:t>
            </a:r>
            <a:endParaRPr lang="en-US" dirty="0"/>
          </a:p>
        </p:txBody>
      </p:sp>
      <p:pic>
        <p:nvPicPr>
          <p:cNvPr id="30724" name="Picture 4" descr="http://www.fontiswater.com/images/pic_coffe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876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COBOL = </a:t>
            </a:r>
            <a:br>
              <a:rPr lang="en-US" sz="1800" dirty="0" smtClean="0"/>
            </a:br>
            <a:r>
              <a:rPr lang="en-US" sz="1800" dirty="0" err="1" smtClean="0">
                <a:solidFill>
                  <a:srgbClr val="00B050"/>
                </a:solidFill>
              </a:rPr>
              <a:t>CO</a:t>
            </a:r>
            <a:r>
              <a:rPr lang="en-US" sz="1800" dirty="0" err="1" smtClean="0"/>
              <a:t>mmon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B</a:t>
            </a:r>
            <a:r>
              <a:rPr lang="en-US" sz="1800" dirty="0" smtClean="0"/>
              <a:t>usiness </a:t>
            </a:r>
            <a:r>
              <a:rPr lang="en-US" sz="1800" dirty="0" smtClean="0">
                <a:solidFill>
                  <a:srgbClr val="00B050"/>
                </a:solidFill>
              </a:rPr>
              <a:t>O</a:t>
            </a:r>
            <a:r>
              <a:rPr lang="en-US" sz="1800" dirty="0" smtClean="0"/>
              <a:t>riented </a:t>
            </a:r>
            <a:r>
              <a:rPr lang="en-US" sz="1800" dirty="0" smtClean="0">
                <a:solidFill>
                  <a:srgbClr val="00B050"/>
                </a:solidFill>
              </a:rPr>
              <a:t>L</a:t>
            </a:r>
            <a:r>
              <a:rPr lang="en-US" sz="1800" dirty="0" smtClean="0"/>
              <a:t>anguage</a:t>
            </a:r>
          </a:p>
          <a:p>
            <a:r>
              <a:rPr lang="en-US" sz="1800" dirty="0" smtClean="0"/>
              <a:t>Developed by the US government (about 1960)</a:t>
            </a:r>
          </a:p>
          <a:p>
            <a:pPr lvl="1"/>
            <a:r>
              <a:rPr lang="en-US" sz="1800" dirty="0" smtClean="0"/>
              <a:t>Design was greatly influenced by Grace Hopper</a:t>
            </a:r>
          </a:p>
          <a:p>
            <a:r>
              <a:rPr lang="en-US" sz="1800" dirty="0" smtClean="0"/>
              <a:t>Goal: Programs should look like English</a:t>
            </a:r>
          </a:p>
          <a:p>
            <a:pPr lvl="1"/>
            <a:r>
              <a:rPr lang="en-US" sz="1800" dirty="0" smtClean="0"/>
              <a:t>Idea was that </a:t>
            </a:r>
            <a:r>
              <a:rPr lang="en-US" sz="1800" i="1" dirty="0" smtClean="0"/>
              <a:t>anyone </a:t>
            </a:r>
            <a:r>
              <a:rPr lang="en-US" sz="1800" dirty="0" smtClean="0"/>
              <a:t>should be able to read and understand a COBOL program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COBOL included the idea of </a:t>
            </a:r>
            <a:r>
              <a:rPr lang="en-US" sz="2000" i="1" dirty="0" smtClean="0"/>
              <a:t>records</a:t>
            </a:r>
            <a:r>
              <a:rPr lang="en-US" sz="2000" dirty="0" smtClean="0"/>
              <a:t> (a single data structure with multiple </a:t>
            </a:r>
            <a:r>
              <a:rPr lang="en-US" sz="2000" i="1" dirty="0" smtClean="0"/>
              <a:t>fields, </a:t>
            </a:r>
            <a:r>
              <a:rPr lang="en-US" sz="2000" dirty="0" smtClean="0"/>
              <a:t>each field holding a value)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86200"/>
            <a:ext cx="2108611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1196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</a:t>
            </a:r>
            <a:r>
              <a:rPr lang="en-US" dirty="0" smtClean="0"/>
              <a:t> &amp; Smalltalk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These languages introduced and popularized </a:t>
            </a:r>
            <a:r>
              <a:rPr lang="en-US" i="1" dirty="0" smtClean="0"/>
              <a:t>Object Oriented Programming (OOP)</a:t>
            </a:r>
          </a:p>
          <a:p>
            <a:pPr lvl="1"/>
            <a:r>
              <a:rPr lang="en-US" dirty="0" err="1" smtClean="0"/>
              <a:t>Simula</a:t>
            </a:r>
            <a:r>
              <a:rPr lang="en-US" dirty="0" smtClean="0"/>
              <a:t> was developed in Norway as a language for simulation in the 60s</a:t>
            </a:r>
          </a:p>
          <a:p>
            <a:pPr lvl="1"/>
            <a:r>
              <a:rPr lang="en-US" dirty="0" smtClean="0"/>
              <a:t>Smalltalk was developed at Xerox PARC in the 70s</a:t>
            </a:r>
          </a:p>
          <a:p>
            <a:r>
              <a:rPr lang="en-US" dirty="0" smtClean="0"/>
              <a:t>These languages included</a:t>
            </a:r>
          </a:p>
          <a:p>
            <a:pPr lvl="1"/>
            <a:r>
              <a:rPr lang="en-US" dirty="0" smtClean="0"/>
              <a:t>Classes 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err="1" smtClean="0"/>
              <a:t>Subclassing</a:t>
            </a:r>
            <a:r>
              <a:rPr lang="en-US" dirty="0" smtClean="0"/>
              <a:t> and inheritance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2577421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– 1995 (James Gosling)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Java includes</a:t>
            </a:r>
          </a:p>
          <a:p>
            <a:pPr lvl="1"/>
            <a:r>
              <a:rPr lang="en-US" dirty="0" smtClean="0"/>
              <a:t>Assignment statements, loops, conditionals from FORTRAN (but syntax from C)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Recursion from ALGOL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Fields from COBOL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OOP from </a:t>
            </a:r>
            <a:r>
              <a:rPr lang="en-US" dirty="0" err="1" smtClean="0"/>
              <a:t>Simula</a:t>
            </a:r>
            <a:r>
              <a:rPr lang="en-US" dirty="0" smtClean="0"/>
              <a:t> &amp; Smalltalk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2819400" cy="41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6096000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JavaTM</a:t>
            </a:r>
            <a:r>
              <a:rPr lang="en-US" sz="900" dirty="0"/>
              <a:t> and logo © Sun Microsystems, Inc</a:t>
            </a:r>
            <a:r>
              <a:rPr lang="en-US" dirty="0"/>
              <a:t>.</a:t>
            </a:r>
          </a:p>
        </p:txBody>
      </p:sp>
      <p:pic>
        <p:nvPicPr>
          <p:cNvPr id="19458" name="Picture 2" descr="http://upload.wikimedia.org/wikipedia/commons/thumb/1/14/James_Gosling_2008.jpg/180px-James_Gosling_2008.jpg">
            <a:hlinkClick r:id="rId3" tooltip="James Gosling in Australia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7239000" y="1905000"/>
            <a:ext cx="1714500" cy="17240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theory, you already know Java…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Classes and objects</a:t>
            </a:r>
          </a:p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instance fields and methods</a:t>
            </a:r>
          </a:p>
          <a:p>
            <a:r>
              <a:rPr lang="en-US" dirty="0" smtClean="0"/>
              <a:t>Primitive </a:t>
            </a:r>
            <a:r>
              <a:rPr lang="en-US" dirty="0" err="1" smtClean="0"/>
              <a:t>vs</a:t>
            </a:r>
            <a:r>
              <a:rPr lang="en-US" dirty="0" smtClean="0"/>
              <a:t> reference types</a:t>
            </a:r>
          </a:p>
          <a:p>
            <a:r>
              <a:rPr lang="fr-FR" dirty="0" err="1" smtClean="0"/>
              <a:t>Private</a:t>
            </a:r>
            <a:r>
              <a:rPr lang="fr-FR" dirty="0" smtClean="0"/>
              <a:t> vs public vs package</a:t>
            </a:r>
          </a:p>
          <a:p>
            <a:r>
              <a:rPr lang="en-US" dirty="0" smtClean="0"/>
              <a:t>Constructors</a:t>
            </a:r>
          </a:p>
          <a:p>
            <a:r>
              <a:rPr lang="en-US" dirty="0" smtClean="0"/>
              <a:t>Method signatures</a:t>
            </a:r>
          </a:p>
          <a:p>
            <a:r>
              <a:rPr lang="en-US" dirty="0" smtClean="0"/>
              <a:t>Local variables</a:t>
            </a:r>
          </a:p>
          <a:p>
            <a:r>
              <a:rPr lang="en-US" dirty="0" smtClean="0"/>
              <a:t>Arrays</a:t>
            </a:r>
          </a:p>
          <a:p>
            <a:r>
              <a:rPr lang="en-US" dirty="0" smtClean="0"/>
              <a:t>Subtypes and Inheritance, Shadowing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even so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 standard Java features have some subtle aspects relating to object orientation and the way the type system works</a:t>
            </a:r>
          </a:p>
          <a:p>
            <a:r>
              <a:rPr lang="en-US" dirty="0" smtClean="0"/>
              <a:t>Let’s touch on a few of these today</a:t>
            </a:r>
          </a:p>
          <a:p>
            <a:r>
              <a:rPr lang="en-US" dirty="0" smtClean="0"/>
              <a:t>We picked topics that will get you thinking about Java the way that we think about it!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is object oriented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most prior languages, code was executed line by line and accessed variables or record</a:t>
            </a:r>
          </a:p>
          <a:p>
            <a:endParaRPr lang="en-US" dirty="0" smtClean="0"/>
          </a:p>
          <a:p>
            <a:r>
              <a:rPr lang="en-US" dirty="0" smtClean="0"/>
              <a:t>In Java, we think of the data as being organized into objects that come with their own methods, which are used to access them</a:t>
            </a:r>
          </a:p>
          <a:p>
            <a:pPr lvl="1"/>
            <a:r>
              <a:rPr lang="en-US" dirty="0" smtClean="0"/>
              <a:t>This shift in perspective is critical </a:t>
            </a:r>
          </a:p>
          <a:p>
            <a:pPr lvl="1"/>
            <a:r>
              <a:rPr lang="en-US" dirty="0" smtClean="0"/>
              <a:t>When coding in Java one is always thinking about “which object is running this code?”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and Static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kinds of information is “static”</a:t>
            </a:r>
          </a:p>
          <a:p>
            <a:pPr lvl="1"/>
            <a:r>
              <a:rPr lang="en-US" dirty="0" smtClean="0"/>
              <a:t>There can only be one instance</a:t>
            </a:r>
          </a:p>
          <a:p>
            <a:pPr lvl="1"/>
            <a:r>
              <a:rPr lang="en-US" dirty="0" smtClean="0"/>
              <a:t>Like a “global variable” in C or C++ (or assembler)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Object-oriented information is more “dynamic”</a:t>
            </a:r>
          </a:p>
          <a:p>
            <a:pPr lvl="1"/>
            <a:r>
              <a:rPr lang="en-US" dirty="0" smtClean="0"/>
              <a:t>Each object has its own private copy</a:t>
            </a:r>
          </a:p>
          <a:p>
            <a:pPr lvl="1"/>
            <a:r>
              <a:rPr lang="en-US" dirty="0" smtClean="0"/>
              <a:t>When we create a new object, we make new copies of the variables it uses to keep its state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Java this distinction becomes very important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Names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role of a name is to tell us</a:t>
            </a:r>
          </a:p>
          <a:p>
            <a:pPr lvl="1"/>
            <a:r>
              <a:rPr lang="en-US" sz="2100" dirty="0" smtClean="0"/>
              <a:t>Which class is being referenced, although sometimes this is clear from the context</a:t>
            </a:r>
          </a:p>
          <a:p>
            <a:pPr lvl="1"/>
            <a:r>
              <a:rPr lang="en-US" sz="2100" dirty="0" smtClean="0"/>
              <a:t>Which object is being referenced, unless we’re talking about a static method or a static variable</a:t>
            </a:r>
            <a:endParaRPr lang="fr-BE" sz="2100" dirty="0" smtClean="0"/>
          </a:p>
          <a:p>
            <a:r>
              <a:rPr lang="fr-BE" sz="2400" dirty="0" err="1" smtClean="0"/>
              <a:t>Example</a:t>
            </a:r>
            <a:endParaRPr lang="fr-BE" sz="2400" dirty="0" smtClean="0"/>
          </a:p>
          <a:p>
            <a:pPr lvl="1"/>
            <a:r>
              <a:rPr lang="fr-BE" sz="2000" dirty="0" smtClean="0">
                <a:solidFill>
                  <a:srgbClr val="7030A0"/>
                </a:solidFill>
              </a:rPr>
              <a:t>System.out.println(</a:t>
            </a:r>
            <a:r>
              <a:rPr lang="fr-BE" sz="2000" dirty="0" err="1" smtClean="0">
                <a:solidFill>
                  <a:srgbClr val="7030A0"/>
                </a:solidFill>
              </a:rPr>
              <a:t>a.serialNumber</a:t>
            </a:r>
            <a:r>
              <a:rPr lang="fr-BE" sz="2000" dirty="0" smtClean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out is a static field in class System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The value of </a:t>
            </a:r>
            <a:r>
              <a:rPr lang="en-US" sz="1800" dirty="0" err="1" smtClean="0">
                <a:solidFill>
                  <a:srgbClr val="00B050"/>
                </a:solidFill>
              </a:rPr>
              <a:t>System.out</a:t>
            </a:r>
            <a:r>
              <a:rPr lang="en-US" sz="1800" dirty="0" smtClean="0">
                <a:solidFill>
                  <a:srgbClr val="00B050"/>
                </a:solidFill>
              </a:rPr>
              <a:t> is an instance of a class that has an </a:t>
            </a:r>
            <a:r>
              <a:rPr lang="fr-BE" sz="1800" dirty="0" smtClean="0">
                <a:solidFill>
                  <a:srgbClr val="00B050"/>
                </a:solidFill>
              </a:rPr>
              <a:t>instance </a:t>
            </a:r>
            <a:r>
              <a:rPr lang="fr-BE" sz="1800" dirty="0" err="1" smtClean="0">
                <a:solidFill>
                  <a:srgbClr val="00B050"/>
                </a:solidFill>
              </a:rPr>
              <a:t>method</a:t>
            </a:r>
            <a:r>
              <a:rPr lang="fr-BE" sz="1800" dirty="0" smtClean="0">
                <a:solidFill>
                  <a:srgbClr val="00B050"/>
                </a:solidFill>
              </a:rPr>
              <a:t> </a:t>
            </a:r>
            <a:r>
              <a:rPr lang="fr-BE" sz="1800" dirty="0" err="1" smtClean="0">
                <a:solidFill>
                  <a:srgbClr val="00B050"/>
                </a:solidFill>
              </a:rPr>
              <a:t>println</a:t>
            </a:r>
            <a:r>
              <a:rPr lang="fr-BE" sz="1800" dirty="0" smtClean="0">
                <a:solidFill>
                  <a:srgbClr val="00B050"/>
                </a:solidFill>
              </a:rPr>
              <a:t>(</a:t>
            </a:r>
            <a:r>
              <a:rPr lang="fr-BE" sz="1800" dirty="0" err="1" smtClean="0">
                <a:solidFill>
                  <a:srgbClr val="00B050"/>
                </a:solidFill>
              </a:rPr>
              <a:t>int</a:t>
            </a:r>
            <a:r>
              <a:rPr lang="fr-BE" sz="1800" dirty="0" smtClean="0"/>
              <a:t>)</a:t>
            </a:r>
          </a:p>
          <a:p>
            <a:r>
              <a:rPr lang="en-US" sz="2400" dirty="0" smtClean="0"/>
              <a:t>If an object must refer to itself, use </a:t>
            </a:r>
            <a:r>
              <a:rPr lang="en-US" sz="2400" dirty="0" smtClean="0">
                <a:solidFill>
                  <a:srgbClr val="7030A0"/>
                </a:solidFill>
              </a:rPr>
              <a:t>this</a:t>
            </a:r>
          </a:p>
          <a:p>
            <a:pPr lvl="1"/>
            <a:r>
              <a:rPr lang="en-US" sz="2100" dirty="0" err="1" smtClean="0">
                <a:solidFill>
                  <a:srgbClr val="7030A0"/>
                </a:solidFill>
              </a:rPr>
              <a:t>this.i</a:t>
            </a:r>
            <a:r>
              <a:rPr lang="en-US" sz="2100" dirty="0" smtClean="0">
                <a:solidFill>
                  <a:srgbClr val="7030A0"/>
                </a:solidFill>
              </a:rPr>
              <a:t> = </a:t>
            </a:r>
            <a:r>
              <a:rPr lang="en-US" sz="2100" dirty="0" err="1" smtClean="0">
                <a:solidFill>
                  <a:srgbClr val="7030A0"/>
                </a:solidFill>
              </a:rPr>
              <a:t>i</a:t>
            </a:r>
            <a:r>
              <a:rPr lang="en-US" sz="2100" dirty="0" smtClean="0">
                <a:solidFill>
                  <a:srgbClr val="7030A0"/>
                </a:solidFill>
              </a:rPr>
              <a:t>;</a:t>
            </a:r>
            <a:endParaRPr lang="fr-BE" sz="2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main </a:t>
            </a:r>
            <a:r>
              <a:rPr lang="fr-BE" dirty="0" err="1" smtClean="0"/>
              <a:t>Method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762000" y="42672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public static void </a:t>
            </a:r>
            <a:r>
              <a:rPr lang="en-US" b="1" dirty="0" smtClean="0"/>
              <a:t>main(</a:t>
            </a:r>
            <a:r>
              <a:rPr lang="en-US" b="1" dirty="0" smtClean="0">
                <a:solidFill>
                  <a:srgbClr val="7030A0"/>
                </a:solidFill>
              </a:rPr>
              <a:t>String</a:t>
            </a:r>
            <a:r>
              <a:rPr lang="en-US" b="1" dirty="0" smtClean="0"/>
              <a:t>[] </a:t>
            </a:r>
            <a:r>
              <a:rPr lang="en-US" b="1" dirty="0" err="1" smtClean="0">
                <a:solidFill>
                  <a:srgbClr val="0000FF"/>
                </a:solidFill>
              </a:rPr>
              <a:t>args</a:t>
            </a:r>
            <a:r>
              <a:rPr lang="en-US" b="1" dirty="0" smtClean="0"/>
              <a:t>) {</a:t>
            </a:r>
          </a:p>
          <a:p>
            <a:r>
              <a:rPr lang="fr-BE" b="1" dirty="0" smtClean="0"/>
              <a:t>...</a:t>
            </a:r>
          </a:p>
          <a:p>
            <a:r>
              <a:rPr lang="fr-BE" b="1" dirty="0" smtClean="0"/>
              <a:t>}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be called from anywhere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286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Associated with the class; don’t need an instance (an object) to invoke it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0480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No return value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35052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Method must be named </a:t>
            </a:r>
            <a:r>
              <a:rPr lang="en-US" b="1" dirty="0" smtClean="0">
                <a:solidFill>
                  <a:srgbClr val="FF0000"/>
                </a:solidFill>
              </a:rPr>
              <a:t>main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4864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Parameters passed to program on command line or, in Eclipse, can be defined in the “Run” configuration dialog box (which the same as the “Debug” one…)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647700" y="2781300"/>
            <a:ext cx="1981200" cy="9906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828800" y="3048000"/>
            <a:ext cx="1447800" cy="1143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3429000"/>
            <a:ext cx="2362200" cy="9144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00400" y="3810000"/>
            <a:ext cx="2590800" cy="5334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14600" y="4648200"/>
            <a:ext cx="1981200" cy="9144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methods and variables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method or a variable is declared “static” there will be just one instance for the class</a:t>
            </a:r>
          </a:p>
          <a:p>
            <a:pPr lvl="1"/>
            <a:r>
              <a:rPr lang="en-US" dirty="0" smtClean="0"/>
              <a:t>Otherwise, we think of each object as having its own “version” of the method or variable</a:t>
            </a:r>
          </a:p>
          <a:p>
            <a:r>
              <a:rPr lang="en-US" dirty="0" smtClean="0"/>
              <a:t>Anyone can call a static method or access a static variable</a:t>
            </a:r>
          </a:p>
          <a:p>
            <a:r>
              <a:rPr lang="en-US" dirty="0" smtClean="0"/>
              <a:t>But to access a dynamic method or variable Java needs to know which object you mean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Assignment 1 has been posted</a:t>
            </a:r>
          </a:p>
          <a:p>
            <a:pPr lvl="1"/>
            <a:r>
              <a:rPr lang="en-US" dirty="0" smtClean="0"/>
              <a:t>Due Wednesday, September 9, 11:59pm.  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No partners on A1.  (Groups of 2 allowed on A2-A5).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Check that you are in CMS</a:t>
            </a:r>
          </a:p>
          <a:p>
            <a:pPr lvl="1"/>
            <a:r>
              <a:rPr lang="en-US" dirty="0" smtClean="0"/>
              <a:t>Materials available in CMS</a:t>
            </a:r>
          </a:p>
          <a:p>
            <a:pPr lvl="1"/>
            <a:r>
              <a:rPr lang="en-US" dirty="0" smtClean="0"/>
              <a:t>Report any problems to Bill Hogan, cs22110 administrative assistant (whh@cs.cornell.edu)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methods and variables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2057400" y="2362200"/>
            <a:ext cx="6705600" cy="4114800"/>
          </a:xfrm>
          <a:prstGeom prst="ellipse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Foo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3581400" y="5029200"/>
            <a:ext cx="1600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static method bar()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5029200"/>
            <a:ext cx="1600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static variable xyz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4953000"/>
            <a:ext cx="6553200" cy="0"/>
          </a:xfrm>
          <a:prstGeom prst="line">
            <a:avLst/>
          </a:prstGeom>
          <a:ln w="3810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52800" y="2667000"/>
            <a:ext cx="18288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35052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Foo</a:t>
            </a:r>
            <a:r>
              <a:rPr lang="en-US" dirty="0" smtClean="0"/>
              <a:t> instance</a:t>
            </a:r>
            <a:br>
              <a:rPr lang="en-US" dirty="0" smtClean="0"/>
            </a:br>
            <a:r>
              <a:rPr lang="en-US" dirty="0" smtClean="0"/>
              <a:t>a</a:t>
            </a:r>
            <a:endParaRPr lang="fr-BE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124200"/>
            <a:ext cx="1219200" cy="46166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Dynamic method </a:t>
            </a:r>
            <a:r>
              <a:rPr lang="en-US" sz="1200" dirty="0" err="1" smtClean="0"/>
              <a:t>abc</a:t>
            </a:r>
            <a:r>
              <a:rPr lang="en-US" sz="1200" dirty="0" smtClean="0"/>
              <a:t>()</a:t>
            </a:r>
            <a:endParaRPr lang="fr-B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653135"/>
            <a:ext cx="1219200" cy="46166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Dynamic variable </a:t>
            </a:r>
            <a:r>
              <a:rPr lang="en-US" sz="1200" dirty="0" err="1" smtClean="0"/>
              <a:t>zyx</a:t>
            </a:r>
            <a:endParaRPr lang="fr-BE" sz="1200" dirty="0"/>
          </a:p>
        </p:txBody>
      </p:sp>
      <p:sp>
        <p:nvSpPr>
          <p:cNvPr id="14" name="Oval 13"/>
          <p:cNvSpPr/>
          <p:nvPr/>
        </p:nvSpPr>
        <p:spPr>
          <a:xfrm>
            <a:off x="5410200" y="2667000"/>
            <a:ext cx="18288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55626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Foo</a:t>
            </a:r>
            <a:r>
              <a:rPr lang="en-US" dirty="0" smtClean="0"/>
              <a:t> instance</a:t>
            </a:r>
            <a:br>
              <a:rPr lang="en-US" dirty="0" smtClean="0"/>
            </a:br>
            <a:r>
              <a:rPr lang="en-US" dirty="0" smtClean="0"/>
              <a:t>b</a:t>
            </a:r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3124200"/>
            <a:ext cx="1219200" cy="46166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Dynamic method </a:t>
            </a:r>
            <a:r>
              <a:rPr lang="en-US" sz="1200" dirty="0" err="1" smtClean="0"/>
              <a:t>abc</a:t>
            </a:r>
            <a:r>
              <a:rPr lang="en-US" sz="1200" dirty="0" smtClean="0"/>
              <a:t>()</a:t>
            </a:r>
            <a:endParaRPr lang="fr-B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53135"/>
            <a:ext cx="1219200" cy="46166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Dynamic variable </a:t>
            </a:r>
            <a:r>
              <a:rPr lang="en-US" sz="1200" dirty="0" err="1" smtClean="0"/>
              <a:t>zyx</a:t>
            </a:r>
            <a:endParaRPr lang="fr-BE" sz="1200" dirty="0"/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3048000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class </a:t>
            </a:r>
            <a:r>
              <a:rPr lang="en-US" sz="1600" b="1" dirty="0" err="1" smtClean="0">
                <a:latin typeface="Comic Sans MS" pitchFamily="66" charset="0"/>
              </a:rPr>
              <a:t>Foo</a:t>
            </a:r>
            <a:r>
              <a:rPr lang="en-US" sz="1600" b="1" dirty="0" smtClean="0">
                <a:latin typeface="Comic Sans MS" pitchFamily="66" charset="0"/>
              </a:rPr>
              <a:t> {</a:t>
            </a:r>
          </a:p>
          <a:p>
            <a:r>
              <a:rPr lang="en-US" sz="1600" b="1" dirty="0" smtClean="0">
                <a:latin typeface="Comic Sans MS" pitchFamily="66" charset="0"/>
              </a:rPr>
              <a:t>   static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xyz;</a:t>
            </a:r>
          </a:p>
          <a:p>
            <a:r>
              <a:rPr lang="en-US" sz="1600" b="1" dirty="0" smtClean="0">
                <a:latin typeface="Comic Sans MS" pitchFamily="66" charset="0"/>
              </a:rPr>
              <a:t>   static void bar(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</a:t>
            </a:r>
            <a:r>
              <a:rPr lang="en-US" sz="1600" b="1" dirty="0" smtClean="0">
                <a:latin typeface="Comic Sans MS" pitchFamily="66" charset="0"/>
              </a:rPr>
              <a:t>) { … }</a:t>
            </a:r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zyx</a:t>
            </a:r>
            <a:r>
              <a:rPr lang="en-US" sz="1600" b="1" dirty="0" smtClean="0">
                <a:latin typeface="Comic Sans MS" pitchFamily="66" charset="0"/>
              </a:rPr>
              <a:t>;</a:t>
            </a:r>
          </a:p>
          <a:p>
            <a:r>
              <a:rPr lang="en-US" sz="1600" b="1" dirty="0" smtClean="0">
                <a:latin typeface="Comic Sans MS" pitchFamily="66" charset="0"/>
              </a:rPr>
              <a:t>   void </a:t>
            </a:r>
            <a:r>
              <a:rPr lang="en-US" sz="1600" b="1" dirty="0" err="1" smtClean="0">
                <a:latin typeface="Comic Sans MS" pitchFamily="66" charset="0"/>
              </a:rPr>
              <a:t>abc</a:t>
            </a:r>
            <a:r>
              <a:rPr lang="en-US" sz="1600" b="1" dirty="0" smtClean="0">
                <a:latin typeface="Comic Sans MS" pitchFamily="66" charset="0"/>
              </a:rPr>
              <a:t>() { … }</a:t>
            </a:r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}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err="1" smtClean="0">
                <a:latin typeface="Comic Sans MS" pitchFamily="66" charset="0"/>
              </a:rPr>
              <a:t>Foo</a:t>
            </a:r>
            <a:r>
              <a:rPr lang="en-US" sz="1600" b="1" dirty="0" smtClean="0">
                <a:latin typeface="Comic Sans MS" pitchFamily="66" charset="0"/>
              </a:rPr>
              <a:t> a = new </a:t>
            </a:r>
            <a:r>
              <a:rPr lang="en-US" sz="1600" b="1" dirty="0" err="1" smtClean="0">
                <a:latin typeface="Comic Sans MS" pitchFamily="66" charset="0"/>
              </a:rPr>
              <a:t>Foo</a:t>
            </a:r>
            <a:r>
              <a:rPr lang="en-US" sz="1600" b="1" dirty="0" smtClean="0">
                <a:latin typeface="Comic Sans MS" pitchFamily="66" charset="0"/>
              </a:rPr>
              <a:t>();</a:t>
            </a:r>
          </a:p>
          <a:p>
            <a:r>
              <a:rPr lang="en-US" sz="1600" b="1" dirty="0" err="1" smtClean="0">
                <a:latin typeface="Comic Sans MS" pitchFamily="66" charset="0"/>
              </a:rPr>
              <a:t>Foo</a:t>
            </a:r>
            <a:r>
              <a:rPr lang="en-US" sz="1600" b="1" dirty="0" smtClean="0">
                <a:latin typeface="Comic Sans MS" pitchFamily="66" charset="0"/>
              </a:rPr>
              <a:t> b = new </a:t>
            </a:r>
            <a:r>
              <a:rPr lang="en-US" sz="1600" b="1" dirty="0" err="1" smtClean="0">
                <a:latin typeface="Comic Sans MS" pitchFamily="66" charset="0"/>
              </a:rPr>
              <a:t>Foo</a:t>
            </a:r>
            <a:r>
              <a:rPr lang="en-US" sz="1600" b="1" dirty="0" smtClean="0">
                <a:latin typeface="Comic Sans MS" pitchFamily="66" charset="0"/>
              </a:rPr>
              <a:t>();</a:t>
            </a:r>
          </a:p>
          <a:p>
            <a:r>
              <a:rPr lang="en-US" sz="1600" b="1" dirty="0" smtClean="0">
                <a:latin typeface="Comic Sans MS" pitchFamily="66" charset="0"/>
              </a:rPr>
              <a:t>a.bar(b.zyx);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methods and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924800" cy="50167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class Thing {</a:t>
            </a:r>
          </a:p>
          <a:p>
            <a:r>
              <a:rPr lang="en-US" sz="1600" b="1" dirty="0" smtClean="0">
                <a:latin typeface="Comic Sans MS" pitchFamily="66" charset="0"/>
              </a:rPr>
              <a:t>     static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r>
              <a:rPr lang="en-US" sz="1600" b="1" dirty="0" smtClean="0">
                <a:latin typeface="Comic Sans MS" pitchFamily="66" charset="0"/>
              </a:rPr>
              <a:t>;         // One for the whole class</a:t>
            </a:r>
          </a:p>
          <a:p>
            <a:r>
              <a:rPr lang="en-US" sz="1600" b="1" dirty="0" smtClean="0">
                <a:latin typeface="Comic Sans MS" pitchFamily="66" charset="0"/>
              </a:rPr>
              <a:t>    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o_val</a:t>
            </a:r>
            <a:r>
              <a:rPr lang="en-US" sz="1600" b="1" dirty="0" smtClean="0">
                <a:latin typeface="Comic Sans MS" pitchFamily="66" charset="0"/>
              </a:rPr>
              <a:t>;                //  Each object will have its own personal copy</a:t>
            </a:r>
          </a:p>
          <a:p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static void </a:t>
            </a:r>
            <a:r>
              <a:rPr lang="en-US" sz="1600" b="1" dirty="0" err="1" smtClean="0">
                <a:latin typeface="Comic Sans MS" pitchFamily="66" charset="0"/>
              </a:rPr>
              <a:t>s_method</a:t>
            </a:r>
            <a:r>
              <a:rPr lang="en-US" sz="1600" b="1" dirty="0" smtClean="0">
                <a:latin typeface="Comic Sans MS" pitchFamily="66" charset="0"/>
              </a:rPr>
              <a:t>()  // Anyone can call this</a:t>
            </a:r>
          </a:p>
          <a:p>
            <a:r>
              <a:rPr lang="en-US" sz="1600" b="1" dirty="0" smtClean="0">
                <a:latin typeface="Comic Sans MS" pitchFamily="66" charset="0"/>
              </a:rPr>
              <a:t>     {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    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r>
              <a:rPr lang="en-US" sz="1600" b="1" dirty="0" smtClean="0">
                <a:latin typeface="Comic Sans MS" pitchFamily="66" charset="0"/>
              </a:rPr>
              <a:t>++;            // Legal: increments the shared variable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     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o_val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s_val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;      // Illegal: Which version of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o_val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do we mean?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o_method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s_val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);   // Illegal: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o_method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needs an object reference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}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 void </a:t>
            </a:r>
            <a:r>
              <a:rPr lang="en-US" sz="1600" b="1" dirty="0" err="1" smtClean="0">
                <a:latin typeface="Comic Sans MS" pitchFamily="66" charset="0"/>
              </a:rPr>
              <a:t>o_method</a:t>
            </a:r>
            <a:r>
              <a:rPr lang="en-US" sz="1600" b="1" dirty="0" smtClean="0">
                <a:latin typeface="Comic Sans MS" pitchFamily="66" charset="0"/>
              </a:rPr>
              <a:t>()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{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      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r>
              <a:rPr lang="en-US" sz="1600" b="1" dirty="0" smtClean="0">
                <a:latin typeface="Comic Sans MS" pitchFamily="66" charset="0"/>
              </a:rPr>
              <a:t>++;        // Legal</a:t>
            </a:r>
            <a:endParaRPr lang="en-US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this.s_val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++;   // Illegal: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s_val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belongs to the class, not object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       </a:t>
            </a:r>
            <a:r>
              <a:rPr lang="en-US" sz="1600" b="1" dirty="0" err="1" smtClean="0">
                <a:latin typeface="Comic Sans MS" pitchFamily="66" charset="0"/>
              </a:rPr>
              <a:t>o_val</a:t>
            </a:r>
            <a:r>
              <a:rPr lang="en-US" sz="1600" b="1" dirty="0" smtClean="0">
                <a:latin typeface="Comic Sans MS" pitchFamily="66" charset="0"/>
              </a:rPr>
              <a:t> =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r>
              <a:rPr lang="en-US" sz="1600" b="1" dirty="0" smtClean="0">
                <a:latin typeface="Comic Sans MS" pitchFamily="66" charset="0"/>
              </a:rPr>
              <a:t>;  // Legal:  same as </a:t>
            </a:r>
            <a:r>
              <a:rPr lang="en-US" sz="1600" b="1" dirty="0" err="1" smtClean="0">
                <a:latin typeface="Comic Sans MS" pitchFamily="66" charset="0"/>
              </a:rPr>
              <a:t>this.o_val</a:t>
            </a:r>
            <a:r>
              <a:rPr lang="en-US" sz="1600" b="1" dirty="0" smtClean="0">
                <a:latin typeface="Comic Sans MS" pitchFamily="66" charset="0"/>
              </a:rPr>
              <a:t> = </a:t>
            </a:r>
            <a:r>
              <a:rPr lang="en-US" sz="1600" b="1" dirty="0" err="1" smtClean="0">
                <a:latin typeface="Comic Sans MS" pitchFamily="66" charset="0"/>
              </a:rPr>
              <a:t>s_val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        </a:t>
            </a:r>
            <a:r>
              <a:rPr lang="en-US" sz="1600" b="1" dirty="0" err="1" smtClean="0">
                <a:latin typeface="Comic Sans MS" pitchFamily="66" charset="0"/>
              </a:rPr>
              <a:t>s_method</a:t>
            </a:r>
            <a:r>
              <a:rPr lang="en-US" sz="1600" b="1" dirty="0" smtClean="0">
                <a:latin typeface="Comic Sans MS" pitchFamily="66" charset="0"/>
              </a:rPr>
              <a:t>();    // Legal:  calls the class method </a:t>
            </a:r>
            <a:r>
              <a:rPr lang="en-US" sz="1600" b="1" dirty="0" err="1" smtClean="0">
                <a:latin typeface="Comic Sans MS" pitchFamily="66" charset="0"/>
              </a:rPr>
              <a:t>s_method</a:t>
            </a:r>
            <a:r>
              <a:rPr lang="en-US" sz="1600" b="1" dirty="0" smtClean="0">
                <a:latin typeface="Comic Sans MS" pitchFamily="66" charset="0"/>
              </a:rPr>
              <a:t>()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       </a:t>
            </a:r>
            <a:r>
              <a:rPr lang="en-US" sz="1600" b="1" dirty="0" err="1" smtClean="0">
                <a:latin typeface="Comic Sans MS" pitchFamily="66" charset="0"/>
              </a:rPr>
              <a:t>o_method</a:t>
            </a:r>
            <a:r>
              <a:rPr lang="en-US" sz="1600" b="1" dirty="0" smtClean="0">
                <a:latin typeface="Comic Sans MS" pitchFamily="66" charset="0"/>
              </a:rPr>
              <a:t>();    // Legal:  same as </a:t>
            </a:r>
            <a:r>
              <a:rPr lang="en-US" sz="1600" b="1" dirty="0" err="1" smtClean="0">
                <a:latin typeface="Comic Sans MS" pitchFamily="66" charset="0"/>
              </a:rPr>
              <a:t>this.o_method</a:t>
            </a:r>
            <a:r>
              <a:rPr lang="en-US" sz="1600" b="1" dirty="0" smtClean="0">
                <a:latin typeface="Comic Sans MS" pitchFamily="66" charset="0"/>
              </a:rPr>
              <a:t>();</a:t>
            </a:r>
          </a:p>
          <a:p>
            <a:r>
              <a:rPr lang="en-US" sz="1600" b="1" dirty="0" smtClean="0">
                <a:latin typeface="Comic Sans MS" pitchFamily="66" charset="0"/>
              </a:rPr>
              <a:t>       }</a:t>
            </a:r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>
                <a:latin typeface="Comic Sans MS" pitchFamily="66" charset="0"/>
              </a:rPr>
              <a:t>}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trouble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static methods is discouraged</a:t>
            </a:r>
          </a:p>
          <a:p>
            <a:r>
              <a:rPr lang="en-US" dirty="0" smtClean="0"/>
              <a:t>Keep in mind that “main” is a static method</a:t>
            </a:r>
          </a:p>
          <a:p>
            <a:pPr lvl="1"/>
            <a:r>
              <a:rPr lang="en-US" dirty="0" smtClean="0"/>
              <a:t>Hence anything main calls needs to have an associated object instance, or itself be static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8077200" cy="28007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class Thing </a:t>
            </a:r>
            <a:r>
              <a:rPr lang="en-US" sz="1600" b="1" dirty="0" smtClean="0">
                <a:latin typeface="Comic Sans MS" pitchFamily="66" charset="0"/>
              </a:rPr>
              <a:t>{</a:t>
            </a:r>
          </a:p>
          <a:p>
            <a:r>
              <a:rPr lang="en-US" sz="1600" b="1" dirty="0" smtClean="0">
                <a:latin typeface="Comic Sans MS" pitchFamily="66" charset="0"/>
              </a:rPr>
              <a:t>    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counter;</a:t>
            </a:r>
          </a:p>
          <a:p>
            <a:r>
              <a:rPr lang="en-US" sz="1600" b="1" dirty="0" smtClean="0">
                <a:latin typeface="Comic Sans MS" pitchFamily="66" charset="0"/>
              </a:rPr>
              <a:t>     static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sequence;</a:t>
            </a:r>
          </a:p>
          <a:p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public static void main(String[] </a:t>
            </a:r>
            <a:r>
              <a:rPr lang="en-US" sz="1600" b="1" dirty="0" err="1" smtClean="0">
                <a:latin typeface="Comic Sans MS" pitchFamily="66" charset="0"/>
              </a:rPr>
              <a:t>args</a:t>
            </a:r>
            <a:r>
              <a:rPr lang="en-US" sz="1600" b="1" dirty="0" smtClean="0">
                <a:latin typeface="Comic Sans MS" pitchFamily="66" charset="0"/>
              </a:rPr>
              <a:t>)</a:t>
            </a:r>
          </a:p>
          <a:p>
            <a:r>
              <a:rPr lang="en-US" sz="1600" b="1" dirty="0" smtClean="0">
                <a:latin typeface="Comic Sans MS" pitchFamily="66" charset="0"/>
              </a:rPr>
              <a:t>     {</a:t>
            </a:r>
            <a:endParaRPr lang="en-US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c = ++counter;     // Illegal: counter is associated with an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// object of type Thing.  But which object?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         </a:t>
            </a:r>
            <a:r>
              <a:rPr lang="en-US" sz="1600" b="1" dirty="0" err="1" smtClean="0">
                <a:latin typeface="Comic Sans MS" pitchFamily="66" charset="0"/>
              </a:rPr>
              <a:t>int</a:t>
            </a:r>
            <a:r>
              <a:rPr lang="en-US" sz="1600" b="1" dirty="0" smtClean="0">
                <a:latin typeface="Comic Sans MS" pitchFamily="66" charset="0"/>
              </a:rPr>
              <a:t> s = ++sequence;    // Legal: sequence is static too</a:t>
            </a:r>
          </a:p>
          <a:p>
            <a:r>
              <a:rPr lang="en-US" sz="1600" b="1" dirty="0" smtClean="0">
                <a:latin typeface="Comic Sans MS" pitchFamily="66" charset="0"/>
              </a:rPr>
              <a:t>     }</a:t>
            </a:r>
            <a:endParaRPr lang="en-US" sz="1600" b="1" dirty="0">
              <a:latin typeface="Comic Sans MS" pitchFamily="66" charset="0"/>
            </a:endParaRPr>
          </a:p>
          <a:p>
            <a:r>
              <a:rPr lang="en-US" sz="1600" b="1" dirty="0">
                <a:latin typeface="Comic Sans MS" pitchFamily="66" charset="0"/>
              </a:rPr>
              <a:t>}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Hierarchy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5410200" y="23622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35814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Puzzle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8768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EPuzzle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10400" y="35052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Array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94674" y="3034926"/>
            <a:ext cx="503751" cy="682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518274" y="4254126"/>
            <a:ext cx="503751" cy="682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018050" y="3579650"/>
            <a:ext cx="762000" cy="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7235500" y="3048000"/>
            <a:ext cx="803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Every class (except </a:t>
            </a:r>
            <a:r>
              <a:rPr lang="en-US" b="1" dirty="0" smtClean="0">
                <a:solidFill>
                  <a:srgbClr val="00B050"/>
                </a:solidFill>
              </a:rPr>
              <a:t>Object</a:t>
            </a:r>
            <a:r>
              <a:rPr lang="en-US" b="1" dirty="0" smtClean="0"/>
              <a:t>) </a:t>
            </a:r>
            <a:r>
              <a:rPr lang="en-US" dirty="0" smtClean="0"/>
              <a:t>has a unique</a:t>
            </a:r>
          </a:p>
          <a:p>
            <a:r>
              <a:rPr lang="en-US" dirty="0" smtClean="0"/>
              <a:t>immediate </a:t>
            </a:r>
            <a:r>
              <a:rPr lang="en-US" dirty="0" err="1" smtClean="0"/>
              <a:t>superclass</a:t>
            </a:r>
            <a:r>
              <a:rPr lang="en-US" dirty="0" smtClean="0"/>
              <a:t>, called its </a:t>
            </a:r>
            <a:r>
              <a:rPr lang="en-US" i="1" dirty="0" smtClean="0">
                <a:solidFill>
                  <a:srgbClr val="0000FF"/>
                </a:solidFill>
              </a:rPr>
              <a:t>parent</a:t>
            </a:r>
            <a:endParaRPr lang="fr-BE" dirty="0">
              <a:solidFill>
                <a:srgbClr val="0000FF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362200" y="17526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superclass</a:t>
            </a:r>
            <a:r>
              <a:rPr lang="en-US" dirty="0" smtClean="0">
                <a:solidFill>
                  <a:srgbClr val="0000FF"/>
                </a:solidFill>
              </a:rPr>
              <a:t> of </a:t>
            </a:r>
            <a:r>
              <a:rPr lang="en-US" dirty="0" smtClean="0">
                <a:solidFill>
                  <a:srgbClr val="00B050"/>
                </a:solidFill>
              </a:rPr>
              <a:t>Puzzle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00B050"/>
                </a:solidFill>
              </a:rPr>
              <a:t>Array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B050"/>
                </a:solidFill>
              </a:rPr>
              <a:t>EPuzzle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066800" y="27432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superclass</a:t>
            </a:r>
            <a:r>
              <a:rPr lang="en-US" dirty="0" smtClean="0">
                <a:solidFill>
                  <a:srgbClr val="0000FF"/>
                </a:solidFill>
              </a:rPr>
              <a:t> of </a:t>
            </a:r>
            <a:r>
              <a:rPr lang="en-US" dirty="0" err="1" smtClean="0">
                <a:solidFill>
                  <a:srgbClr val="00B050"/>
                </a:solidFill>
              </a:rPr>
              <a:t>EPuzzle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subclass of </a:t>
            </a:r>
            <a:r>
              <a:rPr lang="en-US" dirty="0" smtClean="0">
                <a:solidFill>
                  <a:srgbClr val="00B050"/>
                </a:solidFill>
              </a:rPr>
              <a:t>Object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04800" y="40386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subclass of </a:t>
            </a:r>
            <a:r>
              <a:rPr lang="en-US" dirty="0" smtClean="0">
                <a:solidFill>
                  <a:srgbClr val="00B050"/>
                </a:solidFill>
              </a:rPr>
              <a:t>Puzzle</a:t>
            </a:r>
            <a:r>
              <a:rPr lang="en-US" dirty="0" smtClean="0">
                <a:solidFill>
                  <a:srgbClr val="0000FF"/>
                </a:solidFill>
              </a:rPr>
              <a:t> and  </a:t>
            </a:r>
            <a:r>
              <a:rPr lang="en-US" dirty="0" smtClean="0">
                <a:solidFill>
                  <a:srgbClr val="00B050"/>
                </a:solidFill>
              </a:rPr>
              <a:t>Object</a:t>
            </a:r>
            <a:endParaRPr lang="fr-B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Called to create new instances of a class</a:t>
            </a:r>
          </a:p>
          <a:p>
            <a:r>
              <a:rPr lang="en-US" dirty="0" smtClean="0"/>
              <a:t>Default constructor initializes all fields of the class  to default values (0 or null)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429000"/>
            <a:ext cx="4572000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class Thing {</a:t>
            </a:r>
          </a:p>
          <a:p>
            <a:r>
              <a:rPr lang="en-US" b="1" dirty="0" smtClean="0"/>
              <a:t>   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val</a:t>
            </a:r>
            <a:r>
              <a:rPr lang="en-US" b="1" dirty="0" smtClean="0"/>
              <a:t>;</a:t>
            </a:r>
          </a:p>
          <a:p>
            <a:endParaRPr lang="en-US" b="1" dirty="0"/>
          </a:p>
          <a:p>
            <a:r>
              <a:rPr lang="en-US" b="1" dirty="0" smtClean="0"/>
              <a:t>     Thing(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val</a:t>
            </a:r>
            <a:r>
              <a:rPr lang="en-US" b="1" dirty="0"/>
              <a:t>) {</a:t>
            </a:r>
          </a:p>
          <a:p>
            <a:r>
              <a:rPr lang="en-US" b="1" dirty="0" smtClean="0"/>
              <a:t>          this.val </a:t>
            </a:r>
            <a:r>
              <a:rPr lang="en-US" b="1" dirty="0"/>
              <a:t>= </a:t>
            </a:r>
            <a:r>
              <a:rPr lang="en-US" b="1" dirty="0" err="1"/>
              <a:t>val</a:t>
            </a:r>
            <a:r>
              <a:rPr lang="en-US" b="1" dirty="0"/>
              <a:t>;</a:t>
            </a:r>
          </a:p>
          <a:p>
            <a:r>
              <a:rPr lang="en-US" b="1" dirty="0" smtClean="0"/>
              <a:t>      }</a:t>
            </a:r>
          </a:p>
          <a:p>
            <a:endParaRPr lang="en-US" b="1" dirty="0"/>
          </a:p>
          <a:p>
            <a:r>
              <a:rPr lang="en-US" b="1" dirty="0" smtClean="0"/>
              <a:t>      Thing</a:t>
            </a:r>
            <a:r>
              <a:rPr lang="en-US" b="1" dirty="0"/>
              <a:t>() {</a:t>
            </a:r>
          </a:p>
          <a:p>
            <a:r>
              <a:rPr lang="en-US" b="1" dirty="0" smtClean="0"/>
              <a:t>           this(3</a:t>
            </a:r>
            <a:r>
              <a:rPr lang="en-US" b="1" dirty="0"/>
              <a:t>);</a:t>
            </a:r>
          </a:p>
          <a:p>
            <a:r>
              <a:rPr lang="en-US" b="1" dirty="0" smtClean="0"/>
              <a:t>      }</a:t>
            </a:r>
            <a:endParaRPr lang="en-US" b="1" dirty="0"/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648200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Thing one = new Thing(1);</a:t>
            </a:r>
          </a:p>
          <a:p>
            <a:r>
              <a:rPr lang="en-US" b="1" dirty="0"/>
              <a:t>Thing two = new Thing(2);</a:t>
            </a:r>
          </a:p>
          <a:p>
            <a:r>
              <a:rPr lang="en-US" b="1" dirty="0"/>
              <a:t>Thing three = new Thing();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non-class variables?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Those are </a:t>
            </a:r>
            <a:r>
              <a:rPr lang="en-US" i="1" dirty="0" smtClean="0"/>
              <a:t>not </a:t>
            </a:r>
            <a:r>
              <a:rPr lang="en-US" dirty="0" smtClean="0"/>
              <a:t>automatically initialized, you need to do it yourself!</a:t>
            </a:r>
          </a:p>
          <a:p>
            <a:r>
              <a:rPr lang="en-US" dirty="0" smtClean="0"/>
              <a:t>Can cause confusion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447800" y="3124200"/>
            <a:ext cx="4572000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class Thing {</a:t>
            </a:r>
          </a:p>
          <a:p>
            <a:r>
              <a:rPr lang="en-US" b="1" dirty="0" smtClean="0"/>
              <a:t>   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val</a:t>
            </a:r>
            <a:r>
              <a:rPr lang="en-US" b="1" dirty="0" smtClean="0"/>
              <a:t>;</a:t>
            </a:r>
          </a:p>
          <a:p>
            <a:endParaRPr lang="en-US" b="1" dirty="0"/>
          </a:p>
          <a:p>
            <a:r>
              <a:rPr lang="en-US" b="1" dirty="0" smtClean="0"/>
              <a:t>     Thing(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/>
              <a:t>val</a:t>
            </a:r>
            <a:r>
              <a:rPr lang="en-US" b="1" dirty="0"/>
              <a:t>) </a:t>
            </a:r>
            <a:r>
              <a:rPr lang="en-US" b="1" dirty="0" smtClean="0"/>
              <a:t>{</a:t>
            </a:r>
          </a:p>
          <a:p>
            <a:r>
              <a:rPr lang="en-US" b="1" dirty="0" smtClean="0"/>
              <a:t>          </a:t>
            </a:r>
            <a:r>
              <a:rPr lang="en-US" b="1" dirty="0" err="1" smtClean="0">
                <a:solidFill>
                  <a:srgbClr val="FF0000"/>
                </a:solidFill>
              </a:rPr>
              <a:t>int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undef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          this.val </a:t>
            </a:r>
            <a:r>
              <a:rPr lang="en-US" b="1" dirty="0"/>
              <a:t>= </a:t>
            </a:r>
            <a:r>
              <a:rPr lang="en-US" b="1" dirty="0" err="1" smtClean="0"/>
              <a:t>val</a:t>
            </a:r>
            <a:r>
              <a:rPr lang="en-US" b="1" dirty="0" err="1" smtClean="0">
                <a:solidFill>
                  <a:srgbClr val="FF0000"/>
                </a:solidFill>
              </a:rPr>
              <a:t>+undef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smtClean="0"/>
              <a:t>      }</a:t>
            </a:r>
          </a:p>
          <a:p>
            <a:endParaRPr lang="en-US" b="1" dirty="0"/>
          </a:p>
          <a:p>
            <a:r>
              <a:rPr lang="en-US" b="1" dirty="0" smtClean="0"/>
              <a:t>      Thing</a:t>
            </a:r>
            <a:r>
              <a:rPr lang="en-US" b="1" dirty="0"/>
              <a:t>() {</a:t>
            </a:r>
          </a:p>
          <a:p>
            <a:r>
              <a:rPr lang="en-US" b="1" dirty="0" smtClean="0"/>
              <a:t>           this(3</a:t>
            </a:r>
            <a:r>
              <a:rPr lang="en-US" b="1" dirty="0"/>
              <a:t>);</a:t>
            </a:r>
          </a:p>
          <a:p>
            <a:r>
              <a:rPr lang="en-US" b="1" dirty="0" smtClean="0"/>
              <a:t>      }</a:t>
            </a:r>
            <a:endParaRPr lang="en-US" b="1" dirty="0"/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648200" y="2819400"/>
            <a:ext cx="3657600" cy="1371600"/>
          </a:xfrm>
          <a:prstGeom prst="borderCallout1">
            <a:avLst/>
          </a:prstGeom>
          <a:solidFill>
            <a:srgbClr val="FFFFD5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this.val was automatically initialized to zero, but </a:t>
            </a:r>
            <a:r>
              <a:rPr lang="en-US" dirty="0" err="1" smtClean="0">
                <a:solidFill>
                  <a:schemeClr val="tx1"/>
                </a:solidFill>
              </a:rPr>
              <a:t>undef</a:t>
            </a:r>
            <a:r>
              <a:rPr lang="en-US" dirty="0" smtClean="0">
                <a:solidFill>
                  <a:schemeClr val="tx1"/>
                </a:solidFill>
              </a:rPr>
              <a:t> has no defined value!  Yet the declaration looks very similar!  In what way did it differ?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Finalizers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Like constructors but called when the object is </a:t>
            </a:r>
            <a:r>
              <a:rPr lang="en-US" dirty="0" err="1" smtClean="0"/>
              <a:t>deallocated</a:t>
            </a:r>
            <a:endParaRPr lang="en-US" dirty="0" smtClean="0"/>
          </a:p>
          <a:p>
            <a:r>
              <a:rPr lang="en-US" dirty="0" smtClean="0"/>
              <a:t>Might not happen when you expected</a:t>
            </a:r>
          </a:p>
          <a:p>
            <a:pPr lvl="1"/>
            <a:r>
              <a:rPr lang="en-US" dirty="0" smtClean="0"/>
              <a:t>Garbage collector decides when to actually </a:t>
            </a:r>
            <a:r>
              <a:rPr lang="en-US" dirty="0" err="1" smtClean="0"/>
              <a:t>deallocate</a:t>
            </a:r>
            <a:r>
              <a:rPr lang="en-US" dirty="0" smtClean="0"/>
              <a:t> an object</a:t>
            </a:r>
          </a:p>
          <a:p>
            <a:pPr lvl="1"/>
            <a:r>
              <a:rPr lang="en-US" dirty="0" smtClean="0"/>
              <a:t>So objects can linger even when you no longer have a reference to them!</a:t>
            </a:r>
          </a:p>
          <a:p>
            <a:pPr lvl="1"/>
            <a:r>
              <a:rPr lang="en-US" dirty="0" smtClean="0"/>
              <a:t>For this reason, we tend not to use </a:t>
            </a:r>
            <a:r>
              <a:rPr lang="en-US" dirty="0" err="1" smtClean="0"/>
              <a:t>finalizers</a:t>
            </a:r>
            <a:r>
              <a:rPr lang="en-US" dirty="0" smtClean="0"/>
              <a:t> – they add an undesired form of unpredictability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Initializers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 once when class is loaded</a:t>
            </a:r>
          </a:p>
          <a:p>
            <a:r>
              <a:rPr lang="en-US" dirty="0" smtClean="0"/>
              <a:t>Used to initialize static objects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609600" y="2971800"/>
            <a:ext cx="8077200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/>
              <a:t>class </a:t>
            </a:r>
            <a:r>
              <a:rPr lang="fr-BE" b="1" dirty="0" err="1" smtClean="0"/>
              <a:t>StaticInit</a:t>
            </a:r>
            <a:r>
              <a:rPr lang="fr-BE" b="1" dirty="0" smtClean="0"/>
              <a:t> {</a:t>
            </a:r>
          </a:p>
          <a:p>
            <a:r>
              <a:rPr lang="en-US" b="1" dirty="0" smtClean="0"/>
              <a:t>    static Set&lt;String&gt; courses = new </a:t>
            </a:r>
            <a:r>
              <a:rPr lang="en-US" b="1" dirty="0" err="1" smtClean="0"/>
              <a:t>HashSet</a:t>
            </a:r>
            <a:r>
              <a:rPr lang="en-US" b="1" dirty="0" smtClean="0"/>
              <a:t>&lt;String&gt;();</a:t>
            </a:r>
          </a:p>
          <a:p>
            <a:r>
              <a:rPr lang="fr-BE" b="1" dirty="0" smtClean="0"/>
              <a:t>    </a:t>
            </a:r>
            <a:r>
              <a:rPr lang="fr-BE" b="1" dirty="0" err="1" smtClean="0"/>
              <a:t>static</a:t>
            </a:r>
            <a:r>
              <a:rPr lang="fr-BE" b="1" dirty="0" smtClean="0"/>
              <a:t> {</a:t>
            </a:r>
          </a:p>
          <a:p>
            <a:r>
              <a:rPr lang="fr-BE" b="1" dirty="0" smtClean="0"/>
              <a:t>        courses.add("CS 2110");</a:t>
            </a:r>
          </a:p>
          <a:p>
            <a:r>
              <a:rPr lang="fr-BE" b="1" dirty="0" smtClean="0"/>
              <a:t>        courses.add("CS 2111");</a:t>
            </a:r>
          </a:p>
          <a:p>
            <a:r>
              <a:rPr lang="fr-BE" b="1" dirty="0" smtClean="0"/>
              <a:t>    }</a:t>
            </a:r>
          </a:p>
          <a:p>
            <a:endParaRPr lang="fr-BE" b="1" dirty="0" smtClean="0"/>
          </a:p>
          <a:p>
            <a:r>
              <a:rPr lang="en-US" b="1" dirty="0" smtClean="0"/>
              <a:t>    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fr-BE" b="1" dirty="0" smtClean="0"/>
              <a:t>         ...</a:t>
            </a:r>
          </a:p>
          <a:p>
            <a:r>
              <a:rPr lang="fr-BE" b="1" dirty="0" smtClean="0"/>
              <a:t>    }</a:t>
            </a:r>
          </a:p>
          <a:p>
            <a:r>
              <a:rPr lang="fr-BE" b="1" dirty="0" smtClean="0"/>
              <a:t>}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Static</a:t>
            </a:r>
            <a:r>
              <a:rPr lang="fr-BE" dirty="0" smtClean="0"/>
              <a:t> vs Instance </a:t>
            </a:r>
            <a:r>
              <a:rPr lang="fr-BE" dirty="0" err="1" smtClean="0"/>
              <a:t>Example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458200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BE" dirty="0" smtClean="0"/>
              <a:t>16</a:t>
            </a:r>
          </a:p>
          <a:p>
            <a:r>
              <a:rPr lang="fr-BE" b="1" dirty="0" smtClean="0">
                <a:solidFill>
                  <a:srgbClr val="7030A0"/>
                </a:solidFill>
              </a:rPr>
              <a:t>class</a:t>
            </a:r>
            <a:r>
              <a:rPr lang="fr-BE" b="1" dirty="0" smtClean="0"/>
              <a:t> </a:t>
            </a:r>
            <a:r>
              <a:rPr lang="fr-BE" b="1" dirty="0" err="1" smtClean="0">
                <a:solidFill>
                  <a:srgbClr val="0000FF"/>
                </a:solidFill>
              </a:rPr>
              <a:t>Widget</a:t>
            </a:r>
            <a:r>
              <a:rPr lang="fr-BE" b="1" dirty="0" smtClean="0"/>
              <a:t> {</a:t>
            </a:r>
          </a:p>
          <a:p>
            <a:r>
              <a:rPr lang="fr-BE" b="1" dirty="0" smtClean="0"/>
              <a:t>    </a:t>
            </a:r>
            <a:r>
              <a:rPr lang="fr-BE" b="1" dirty="0" err="1" smtClean="0">
                <a:solidFill>
                  <a:srgbClr val="7030A0"/>
                </a:solidFill>
              </a:rPr>
              <a:t>static</a:t>
            </a:r>
            <a:r>
              <a:rPr lang="fr-BE" b="1" dirty="0" smtClean="0">
                <a:solidFill>
                  <a:srgbClr val="7030A0"/>
                </a:solidFill>
              </a:rPr>
              <a:t> </a:t>
            </a:r>
            <a:r>
              <a:rPr lang="fr-BE" b="1" dirty="0" err="1" smtClean="0">
                <a:solidFill>
                  <a:srgbClr val="7030A0"/>
                </a:solidFill>
              </a:rPr>
              <a:t>int</a:t>
            </a:r>
            <a:r>
              <a:rPr lang="fr-BE" b="1" dirty="0" smtClean="0">
                <a:solidFill>
                  <a:srgbClr val="7030A0"/>
                </a:solidFill>
              </a:rPr>
              <a:t> </a:t>
            </a:r>
            <a:r>
              <a:rPr lang="fr-BE" b="1" dirty="0" err="1" smtClean="0">
                <a:solidFill>
                  <a:srgbClr val="0000FF"/>
                </a:solidFill>
              </a:rPr>
              <a:t>nextSerialNumber</a:t>
            </a:r>
            <a:r>
              <a:rPr lang="fr-BE" b="1" dirty="0" smtClean="0"/>
              <a:t> = 10000;</a:t>
            </a:r>
          </a:p>
          <a:p>
            <a:r>
              <a:rPr lang="fr-BE" b="1" dirty="0" smtClean="0"/>
              <a:t>    </a:t>
            </a:r>
            <a:r>
              <a:rPr lang="fr-BE" b="1" dirty="0" err="1" smtClean="0">
                <a:solidFill>
                  <a:srgbClr val="7030A0"/>
                </a:solidFill>
              </a:rPr>
              <a:t>int</a:t>
            </a:r>
            <a:r>
              <a:rPr lang="fr-BE" b="1" dirty="0" smtClean="0"/>
              <a:t> </a:t>
            </a:r>
            <a:r>
              <a:rPr lang="fr-BE" b="1" dirty="0" err="1" smtClean="0">
                <a:solidFill>
                  <a:srgbClr val="0000FF"/>
                </a:solidFill>
              </a:rPr>
              <a:t>serialNumber</a:t>
            </a:r>
            <a:r>
              <a:rPr lang="fr-BE" b="1" dirty="0" smtClean="0"/>
              <a:t>;</a:t>
            </a:r>
          </a:p>
          <a:p>
            <a:r>
              <a:rPr lang="fr-BE" b="1" dirty="0" smtClean="0"/>
              <a:t>    </a:t>
            </a:r>
            <a:r>
              <a:rPr lang="fr-BE" b="1" dirty="0" err="1" smtClean="0"/>
              <a:t>Widget</a:t>
            </a:r>
            <a:r>
              <a:rPr lang="fr-BE" b="1" dirty="0" smtClean="0"/>
              <a:t>() {</a:t>
            </a:r>
          </a:p>
          <a:p>
            <a:r>
              <a:rPr lang="fr-BE" b="1" dirty="0" smtClean="0"/>
              <a:t>        </a:t>
            </a:r>
            <a:r>
              <a:rPr lang="fr-BE" b="1" dirty="0" err="1" smtClean="0">
                <a:solidFill>
                  <a:srgbClr val="0000FF"/>
                </a:solidFill>
              </a:rPr>
              <a:t>serialNumber</a:t>
            </a:r>
            <a:r>
              <a:rPr lang="fr-BE" b="1" dirty="0" smtClean="0"/>
              <a:t> = </a:t>
            </a:r>
            <a:r>
              <a:rPr lang="fr-BE" b="1" dirty="0" err="1" smtClean="0">
                <a:solidFill>
                  <a:srgbClr val="0000FF"/>
                </a:solidFill>
              </a:rPr>
              <a:t>nextSerialNumber</a:t>
            </a:r>
            <a:r>
              <a:rPr lang="fr-BE" b="1" dirty="0" smtClean="0"/>
              <a:t>++;</a:t>
            </a:r>
          </a:p>
          <a:p>
            <a:r>
              <a:rPr lang="fr-BE" b="1" dirty="0" smtClean="0"/>
              <a:t>    }</a:t>
            </a:r>
          </a:p>
          <a:p>
            <a:r>
              <a:rPr lang="fr-BE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public static void </a:t>
            </a:r>
            <a:r>
              <a:rPr lang="en-US" b="1" dirty="0" smtClean="0"/>
              <a:t>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fr-BE" b="1" dirty="0" smtClean="0"/>
              <a:t>        </a:t>
            </a:r>
            <a:r>
              <a:rPr lang="fr-BE" b="1" dirty="0" err="1" smtClean="0"/>
              <a:t>Widget</a:t>
            </a:r>
            <a:r>
              <a:rPr lang="fr-BE" b="1" dirty="0" smtClean="0"/>
              <a:t> a = </a:t>
            </a:r>
            <a:r>
              <a:rPr lang="fr-BE" b="1" dirty="0" smtClean="0">
                <a:solidFill>
                  <a:srgbClr val="7030A0"/>
                </a:solidFill>
              </a:rPr>
              <a:t>new</a:t>
            </a:r>
            <a:r>
              <a:rPr lang="fr-BE" b="1" dirty="0" smtClean="0"/>
              <a:t> </a:t>
            </a:r>
            <a:r>
              <a:rPr lang="fr-BE" b="1" dirty="0" err="1" smtClean="0"/>
              <a:t>Widget</a:t>
            </a:r>
            <a:r>
              <a:rPr lang="fr-BE" b="1" dirty="0" smtClean="0"/>
              <a:t>();</a:t>
            </a:r>
          </a:p>
          <a:p>
            <a:r>
              <a:rPr lang="fr-BE" b="1" dirty="0" smtClean="0"/>
              <a:t>        </a:t>
            </a:r>
            <a:r>
              <a:rPr lang="fr-BE" b="1" dirty="0" err="1" smtClean="0"/>
              <a:t>Widget</a:t>
            </a:r>
            <a:r>
              <a:rPr lang="fr-BE" b="1" dirty="0" smtClean="0"/>
              <a:t> b = </a:t>
            </a:r>
            <a:r>
              <a:rPr lang="fr-BE" b="1" dirty="0" smtClean="0">
                <a:solidFill>
                  <a:srgbClr val="7030A0"/>
                </a:solidFill>
              </a:rPr>
              <a:t>new</a:t>
            </a:r>
            <a:r>
              <a:rPr lang="fr-BE" b="1" dirty="0" smtClean="0"/>
              <a:t> </a:t>
            </a:r>
            <a:r>
              <a:rPr lang="fr-BE" b="1" dirty="0" err="1" smtClean="0"/>
              <a:t>Widget</a:t>
            </a:r>
            <a:r>
              <a:rPr lang="fr-BE" b="1" dirty="0" smtClean="0"/>
              <a:t>();</a:t>
            </a:r>
          </a:p>
          <a:p>
            <a:r>
              <a:rPr lang="fr-BE" b="1" dirty="0" smtClean="0"/>
              <a:t>        </a:t>
            </a:r>
            <a:r>
              <a:rPr lang="fr-BE" b="1" dirty="0" err="1" smtClean="0"/>
              <a:t>Widget</a:t>
            </a:r>
            <a:r>
              <a:rPr lang="fr-BE" b="1" dirty="0" smtClean="0"/>
              <a:t> c = </a:t>
            </a:r>
            <a:r>
              <a:rPr lang="fr-BE" b="1" dirty="0" smtClean="0">
                <a:solidFill>
                  <a:srgbClr val="7030A0"/>
                </a:solidFill>
              </a:rPr>
              <a:t>new</a:t>
            </a:r>
            <a:r>
              <a:rPr lang="fr-BE" b="1" dirty="0" smtClean="0"/>
              <a:t> </a:t>
            </a:r>
            <a:r>
              <a:rPr lang="fr-BE" b="1" dirty="0" err="1" smtClean="0"/>
              <a:t>Widget</a:t>
            </a:r>
            <a:r>
              <a:rPr lang="fr-BE" b="1" dirty="0" smtClean="0"/>
              <a:t>();</a:t>
            </a:r>
          </a:p>
          <a:p>
            <a:r>
              <a:rPr lang="fr-BE" b="1" dirty="0" smtClean="0"/>
              <a:t>        System.</a:t>
            </a:r>
            <a:r>
              <a:rPr lang="fr-BE" b="1" dirty="0" smtClean="0">
                <a:solidFill>
                  <a:srgbClr val="0000FF"/>
                </a:solidFill>
              </a:rPr>
              <a:t>out</a:t>
            </a:r>
            <a:r>
              <a:rPr lang="fr-BE" b="1" dirty="0" smtClean="0"/>
              <a:t>.println(</a:t>
            </a:r>
            <a:r>
              <a:rPr lang="fr-BE" b="1" dirty="0" err="1" smtClean="0"/>
              <a:t>a.</a:t>
            </a:r>
            <a:r>
              <a:rPr lang="fr-BE" b="1" dirty="0" err="1" smtClean="0">
                <a:solidFill>
                  <a:srgbClr val="0000FF"/>
                </a:solidFill>
              </a:rPr>
              <a:t>serialNumber</a:t>
            </a:r>
            <a:r>
              <a:rPr lang="fr-BE" b="1" dirty="0" smtClean="0"/>
              <a:t>);</a:t>
            </a:r>
          </a:p>
          <a:p>
            <a:r>
              <a:rPr lang="fr-BE" b="1" dirty="0" smtClean="0"/>
              <a:t>        System.</a:t>
            </a:r>
            <a:r>
              <a:rPr lang="fr-BE" b="1" dirty="0" smtClean="0">
                <a:solidFill>
                  <a:srgbClr val="0000FF"/>
                </a:solidFill>
              </a:rPr>
              <a:t>out</a:t>
            </a:r>
            <a:r>
              <a:rPr lang="fr-BE" b="1" dirty="0" smtClean="0"/>
              <a:t>.println(</a:t>
            </a:r>
            <a:r>
              <a:rPr lang="fr-BE" b="1" dirty="0" err="1" smtClean="0"/>
              <a:t>b.</a:t>
            </a:r>
            <a:r>
              <a:rPr lang="fr-BE" b="1" dirty="0" err="1" smtClean="0">
                <a:solidFill>
                  <a:srgbClr val="0000FF"/>
                </a:solidFill>
              </a:rPr>
              <a:t>serialNumber</a:t>
            </a:r>
            <a:r>
              <a:rPr lang="fr-BE" b="1" dirty="0" smtClean="0"/>
              <a:t>);</a:t>
            </a:r>
          </a:p>
          <a:p>
            <a:r>
              <a:rPr lang="fr-BE" b="1" dirty="0" smtClean="0"/>
              <a:t>        System.</a:t>
            </a:r>
            <a:r>
              <a:rPr lang="fr-BE" b="1" dirty="0" smtClean="0">
                <a:solidFill>
                  <a:srgbClr val="0000FF"/>
                </a:solidFill>
              </a:rPr>
              <a:t>out</a:t>
            </a:r>
            <a:r>
              <a:rPr lang="fr-BE" b="1" dirty="0" smtClean="0"/>
              <a:t>.println(</a:t>
            </a:r>
            <a:r>
              <a:rPr lang="fr-BE" b="1" dirty="0" err="1" smtClean="0"/>
              <a:t>c.</a:t>
            </a:r>
            <a:r>
              <a:rPr lang="fr-BE" b="1" dirty="0" err="1" smtClean="0">
                <a:solidFill>
                  <a:srgbClr val="0000FF"/>
                </a:solidFill>
              </a:rPr>
              <a:t>serialNumber</a:t>
            </a:r>
            <a:r>
              <a:rPr lang="fr-BE" b="1" dirty="0" smtClean="0"/>
              <a:t>);</a:t>
            </a:r>
          </a:p>
          <a:p>
            <a:r>
              <a:rPr lang="fr-BE" b="1" dirty="0" smtClean="0"/>
              <a:t>     }</a:t>
            </a:r>
          </a:p>
          <a:p>
            <a:r>
              <a:rPr lang="fr-BE" b="1" dirty="0" smtClean="0"/>
              <a:t>}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Names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4676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Refer to my static and instance fields &amp; methods by (unqualified) </a:t>
            </a:r>
            <a:r>
              <a:rPr lang="fr-BE" sz="2400" dirty="0" err="1" smtClean="0"/>
              <a:t>name</a:t>
            </a:r>
            <a:r>
              <a:rPr lang="fr-BE" sz="2400" dirty="0" smtClean="0"/>
              <a:t>:</a:t>
            </a:r>
          </a:p>
          <a:p>
            <a:pPr lvl="1"/>
            <a:r>
              <a:rPr lang="fr-BE" sz="2000" dirty="0" err="1" smtClean="0">
                <a:solidFill>
                  <a:srgbClr val="7030A0"/>
                </a:solidFill>
              </a:rPr>
              <a:t>serialNumber</a:t>
            </a:r>
            <a:endParaRPr lang="fr-BE" sz="2000" dirty="0" smtClean="0">
              <a:solidFill>
                <a:srgbClr val="7030A0"/>
              </a:solidFill>
            </a:endParaRPr>
          </a:p>
          <a:p>
            <a:pPr lvl="1"/>
            <a:r>
              <a:rPr lang="fr-BE" sz="2000" dirty="0" err="1" smtClean="0">
                <a:solidFill>
                  <a:srgbClr val="7030A0"/>
                </a:solidFill>
              </a:rPr>
              <a:t>nextSerialNumber</a:t>
            </a:r>
            <a:endParaRPr lang="fr-BE" sz="2000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Refer to static fields &amp; methods in another class using name of </a:t>
            </a:r>
            <a:r>
              <a:rPr lang="fr-BE" sz="2400" dirty="0" smtClean="0"/>
              <a:t>the class</a:t>
            </a:r>
          </a:p>
          <a:p>
            <a:pPr lvl="1"/>
            <a:r>
              <a:rPr lang="fr-BE" sz="2000" dirty="0" err="1" smtClean="0">
                <a:solidFill>
                  <a:srgbClr val="7030A0"/>
                </a:solidFill>
              </a:rPr>
              <a:t>Widget.nextSerialNumber</a:t>
            </a:r>
            <a:endParaRPr lang="fr-BE" sz="2000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Refer to instance fields &amp; methods of another object using name </a:t>
            </a:r>
            <a:r>
              <a:rPr lang="fr-BE" sz="2400" dirty="0" smtClean="0"/>
              <a:t>of the </a:t>
            </a:r>
            <a:r>
              <a:rPr lang="fr-BE" sz="2400" dirty="0" err="1" smtClean="0"/>
              <a:t>object</a:t>
            </a:r>
            <a:endParaRPr lang="fr-BE" sz="2400" dirty="0" smtClean="0"/>
          </a:p>
          <a:p>
            <a:pPr lvl="1"/>
            <a:r>
              <a:rPr lang="fr-BE" sz="2000" dirty="0" err="1" smtClean="0">
                <a:solidFill>
                  <a:srgbClr val="7030A0"/>
                </a:solidFill>
              </a:rPr>
              <a:t>a.serialNumber</a:t>
            </a:r>
            <a:endParaRPr lang="fr-BE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It’s </a:t>
            </a:r>
            <a:r>
              <a:rPr lang="en-US" i="1" dirty="0" smtClean="0"/>
              <a:t>really </a:t>
            </a:r>
            <a:r>
              <a:rPr lang="en-US" dirty="0" smtClean="0"/>
              <a:t>a good idea to start on A1 and check CMS </a:t>
            </a:r>
            <a:r>
              <a:rPr lang="en-US" i="1" dirty="0" smtClean="0"/>
              <a:t>this week </a:t>
            </a:r>
            <a:r>
              <a:rPr lang="en-US" dirty="0" smtClean="0"/>
              <a:t>(well before the assignment is due)</a:t>
            </a:r>
          </a:p>
          <a:p>
            <a:r>
              <a:rPr lang="en-US" dirty="0" smtClean="0"/>
              <a:t>Sections start this week</a:t>
            </a:r>
          </a:p>
          <a:p>
            <a:pPr lvl="1"/>
            <a:r>
              <a:rPr lang="en-US" dirty="0" smtClean="0"/>
              <a:t>Section material will be useful for A1</a:t>
            </a:r>
          </a:p>
          <a:p>
            <a:r>
              <a:rPr lang="en-US" dirty="0" smtClean="0"/>
              <a:t>Available help</a:t>
            </a:r>
          </a:p>
          <a:p>
            <a:pPr lvl="1"/>
            <a:r>
              <a:rPr lang="en-US" dirty="0" smtClean="0"/>
              <a:t>Consulting will start very soon—watch for announcements</a:t>
            </a:r>
          </a:p>
          <a:p>
            <a:pPr lvl="1"/>
            <a:r>
              <a:rPr lang="en-US" dirty="0" smtClean="0"/>
              <a:t>Instructor &amp; TA office hours are in effect</a:t>
            </a:r>
          </a:p>
          <a:p>
            <a:r>
              <a:rPr lang="en-US" dirty="0" smtClean="0"/>
              <a:t>Check daily for announcements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http://courses.cs.cornell.edu/cs2110</a:t>
            </a:r>
          </a:p>
          <a:p>
            <a:pPr lvl="2">
              <a:buNone/>
            </a:pPr>
            <a:r>
              <a:rPr lang="en-US" dirty="0" smtClean="0"/>
              <a:t>     Newsgroup also worth watching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Overloading</a:t>
            </a:r>
            <a:r>
              <a:rPr lang="fr-BE" dirty="0" smtClean="0"/>
              <a:t> of </a:t>
            </a:r>
            <a:r>
              <a:rPr lang="fr-BE" dirty="0" err="1" smtClean="0"/>
              <a:t>Methods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class can have several methods of the same name</a:t>
            </a:r>
          </a:p>
          <a:p>
            <a:pPr lvl="1"/>
            <a:r>
              <a:rPr lang="en-US" dirty="0" smtClean="0"/>
              <a:t>But all methods must have different </a:t>
            </a:r>
            <a:r>
              <a:rPr lang="en-US" i="1" dirty="0" smtClean="0"/>
              <a:t>signatures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signature </a:t>
            </a:r>
            <a:r>
              <a:rPr lang="en-US" dirty="0" smtClean="0"/>
              <a:t>of a method is its name plus the types of its </a:t>
            </a:r>
            <a:r>
              <a:rPr lang="fr-BE" dirty="0" err="1" smtClean="0"/>
              <a:t>parameters</a:t>
            </a:r>
            <a:endParaRPr lang="fr-BE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String.valueOf</a:t>
            </a:r>
            <a:r>
              <a:rPr lang="en-US" dirty="0" smtClean="0"/>
              <a:t>(...) in Java API</a:t>
            </a:r>
          </a:p>
          <a:p>
            <a:r>
              <a:rPr lang="en-US" dirty="0" smtClean="0"/>
              <a:t>There are 9 of them:</a:t>
            </a:r>
          </a:p>
          <a:p>
            <a:pPr lvl="1"/>
            <a:r>
              <a:rPr lang="fr-BE" dirty="0" err="1" smtClean="0">
                <a:solidFill>
                  <a:srgbClr val="00B050"/>
                </a:solidFill>
              </a:rPr>
              <a:t>valueOf</a:t>
            </a:r>
            <a:r>
              <a:rPr lang="fr-BE" dirty="0" smtClean="0">
                <a:solidFill>
                  <a:srgbClr val="00B050"/>
                </a:solidFill>
              </a:rPr>
              <a:t>(</a:t>
            </a:r>
            <a:r>
              <a:rPr lang="fr-BE" dirty="0" err="1" smtClean="0">
                <a:solidFill>
                  <a:srgbClr val="00B050"/>
                </a:solidFill>
              </a:rPr>
              <a:t>boolean</a:t>
            </a:r>
            <a:r>
              <a:rPr lang="fr-BE" dirty="0" smtClean="0">
                <a:solidFill>
                  <a:srgbClr val="00B050"/>
                </a:solidFill>
              </a:rPr>
              <a:t>);</a:t>
            </a:r>
          </a:p>
          <a:p>
            <a:pPr lvl="1"/>
            <a:r>
              <a:rPr lang="fr-BE" dirty="0" err="1" smtClean="0">
                <a:solidFill>
                  <a:srgbClr val="00B050"/>
                </a:solidFill>
              </a:rPr>
              <a:t>valueOf</a:t>
            </a:r>
            <a:r>
              <a:rPr lang="fr-BE" dirty="0" smtClean="0">
                <a:solidFill>
                  <a:srgbClr val="00B050"/>
                </a:solidFill>
              </a:rPr>
              <a:t>(</a:t>
            </a:r>
            <a:r>
              <a:rPr lang="fr-BE" dirty="0" err="1" smtClean="0">
                <a:solidFill>
                  <a:srgbClr val="00B050"/>
                </a:solidFill>
              </a:rPr>
              <a:t>int</a:t>
            </a:r>
            <a:r>
              <a:rPr lang="fr-BE" dirty="0" smtClean="0">
                <a:solidFill>
                  <a:srgbClr val="00B050"/>
                </a:solidFill>
              </a:rPr>
              <a:t>);</a:t>
            </a:r>
          </a:p>
          <a:p>
            <a:pPr lvl="1"/>
            <a:r>
              <a:rPr lang="fr-BE" dirty="0" err="1" smtClean="0">
                <a:solidFill>
                  <a:srgbClr val="00B050"/>
                </a:solidFill>
              </a:rPr>
              <a:t>valueOf</a:t>
            </a:r>
            <a:r>
              <a:rPr lang="fr-BE" dirty="0" smtClean="0">
                <a:solidFill>
                  <a:srgbClr val="00B050"/>
                </a:solidFill>
              </a:rPr>
              <a:t>(long);</a:t>
            </a:r>
          </a:p>
          <a:p>
            <a:pPr lvl="1"/>
            <a:r>
              <a:rPr lang="fr-BE" dirty="0" smtClean="0">
                <a:solidFill>
                  <a:srgbClr val="00B050"/>
                </a:solidFill>
              </a:rPr>
              <a:t>...</a:t>
            </a:r>
          </a:p>
          <a:p>
            <a:r>
              <a:rPr lang="en-US" dirty="0" smtClean="0"/>
              <a:t>Parameter types are part of the method’s signature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Overloading “</a:t>
            </a:r>
            <a:r>
              <a:rPr lang="en-US" sz="3600" dirty="0" err="1" smtClean="0"/>
              <a:t>compareTo</a:t>
            </a:r>
            <a:r>
              <a:rPr lang="en-US" sz="3600" dirty="0" smtClean="0"/>
              <a:t>”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classes extend an object that supports an interface called “comparable”.  If you do this you can override these methods:</a:t>
            </a:r>
          </a:p>
          <a:p>
            <a:pPr lvl="1"/>
            <a:r>
              <a:rPr lang="en-US" b="1" dirty="0" smtClean="0"/>
              <a:t>equals()</a:t>
            </a:r>
            <a:r>
              <a:rPr lang="en-US" dirty="0" smtClean="0"/>
              <a:t>:  </a:t>
            </a:r>
            <a:r>
              <a:rPr lang="en-US" dirty="0" err="1" smtClean="0"/>
              <a:t>a.equals</a:t>
            </a:r>
            <a:r>
              <a:rPr lang="en-US" dirty="0" smtClean="0"/>
              <a:t>(b), returns true/false</a:t>
            </a:r>
          </a:p>
          <a:p>
            <a:pPr lvl="1"/>
            <a:r>
              <a:rPr lang="en-US" b="1" dirty="0" err="1" smtClean="0"/>
              <a:t>compareTo</a:t>
            </a:r>
            <a:r>
              <a:rPr lang="en-US" b="1" dirty="0" smtClean="0"/>
              <a:t>()</a:t>
            </a:r>
            <a:r>
              <a:rPr lang="en-US" dirty="0" smtClean="0"/>
              <a:t>:  </a:t>
            </a:r>
            <a:r>
              <a:rPr lang="en-US" dirty="0" err="1" smtClean="0"/>
              <a:t>a.compareTo</a:t>
            </a:r>
            <a:r>
              <a:rPr lang="en-US" dirty="0" smtClean="0"/>
              <a:t>(b): returns -/0/+</a:t>
            </a:r>
          </a:p>
          <a:p>
            <a:pPr lvl="1"/>
            <a:r>
              <a:rPr lang="en-US" b="1" dirty="0" err="1" smtClean="0"/>
              <a:t>hashCode</a:t>
            </a:r>
            <a:r>
              <a:rPr lang="en-US" b="1" smtClean="0"/>
              <a:t>()</a:t>
            </a:r>
            <a:r>
              <a:rPr lang="en-US" smtClean="0"/>
              <a:t>: </a:t>
            </a:r>
            <a:r>
              <a:rPr lang="en-US" dirty="0" err="1" smtClean="0"/>
              <a:t>a.hashCode</a:t>
            </a:r>
            <a:r>
              <a:rPr lang="en-US" dirty="0" smtClean="0"/>
              <a:t>: usually you return </a:t>
            </a:r>
            <a:r>
              <a:rPr lang="en-US" dirty="0" err="1" smtClean="0"/>
              <a:t>data.hashCode</a:t>
            </a:r>
            <a:r>
              <a:rPr lang="en-US" dirty="0" smtClean="0"/>
              <a:t>() for some data object in a that represents </a:t>
            </a:r>
            <a:r>
              <a:rPr lang="en-US" dirty="0" err="1" smtClean="0"/>
              <a:t>a’s</a:t>
            </a:r>
            <a:r>
              <a:rPr lang="en-US" dirty="0" smtClean="0"/>
              <a:t> “value” (perhaps a string or a number)</a:t>
            </a:r>
          </a:p>
          <a:p>
            <a:r>
              <a:rPr lang="en-US" dirty="0" smtClean="0"/>
              <a:t>Overriding </a:t>
            </a:r>
            <a:r>
              <a:rPr lang="en-US" i="1" dirty="0" smtClean="0"/>
              <a:t>all three </a:t>
            </a:r>
            <a:r>
              <a:rPr lang="en-US" dirty="0" smtClean="0"/>
              <a:t>methods allows Java utilities that sort arrays to operate on your class</a:t>
            </a:r>
          </a:p>
          <a:p>
            <a:r>
              <a:rPr lang="en-US" dirty="0" smtClean="0"/>
              <a:t>But one warning: if you override these methods you must override </a:t>
            </a:r>
            <a:r>
              <a:rPr lang="en-US" i="1" dirty="0" smtClean="0"/>
              <a:t>all </a:t>
            </a:r>
            <a:r>
              <a:rPr lang="en-US" dirty="0" smtClean="0"/>
              <a:t>of them</a:t>
            </a:r>
            <a:endParaRPr lang="fr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Primitive vs </a:t>
            </a:r>
            <a:r>
              <a:rPr lang="fr-BE" dirty="0" err="1" smtClean="0"/>
              <a:t>Reference</a:t>
            </a:r>
            <a:r>
              <a:rPr lang="fr-BE" dirty="0" smtClean="0"/>
              <a:t> Types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 smtClean="0"/>
              <a:t>Primitive types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, short, long, float, byte,</a:t>
            </a:r>
          </a:p>
          <a:p>
            <a:pPr lvl="1"/>
            <a:r>
              <a:rPr lang="fr-BE" dirty="0" smtClean="0"/>
              <a:t>char, </a:t>
            </a:r>
            <a:r>
              <a:rPr lang="fr-BE" dirty="0" err="1" smtClean="0"/>
              <a:t>boolean</a:t>
            </a:r>
            <a:r>
              <a:rPr lang="fr-BE" dirty="0" smtClean="0"/>
              <a:t>, double</a:t>
            </a:r>
          </a:p>
          <a:p>
            <a:r>
              <a:rPr lang="fr-BE" dirty="0" smtClean="0"/>
              <a:t>Efficient</a:t>
            </a:r>
          </a:p>
          <a:p>
            <a:pPr lvl="1"/>
            <a:r>
              <a:rPr lang="fr-BE" dirty="0" smtClean="0"/>
              <a:t>1 or 2 </a:t>
            </a:r>
            <a:r>
              <a:rPr lang="fr-BE" dirty="0" err="1" smtClean="0"/>
              <a:t>words</a:t>
            </a:r>
            <a:endParaRPr lang="fr-BE" dirty="0" smtClean="0"/>
          </a:p>
          <a:p>
            <a:pPr lvl="1"/>
            <a:r>
              <a:rPr lang="fr-BE" dirty="0" smtClean="0"/>
              <a:t>Not an Object—</a:t>
            </a:r>
            <a:r>
              <a:rPr lang="fr-BE" dirty="0" err="1" smtClean="0"/>
              <a:t>unboxed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err="1" smtClean="0"/>
              <a:t>Reference</a:t>
            </a:r>
            <a:r>
              <a:rPr lang="fr-BE" dirty="0" smtClean="0"/>
              <a:t> types</a:t>
            </a:r>
          </a:p>
          <a:p>
            <a:pPr lvl="1"/>
            <a:r>
              <a:rPr lang="fr-BE" dirty="0" err="1" smtClean="0"/>
              <a:t>Objects</a:t>
            </a:r>
            <a:r>
              <a:rPr lang="fr-BE" dirty="0" smtClean="0"/>
              <a:t> and </a:t>
            </a:r>
            <a:r>
              <a:rPr lang="fr-BE" dirty="0" err="1" smtClean="0"/>
              <a:t>arrays</a:t>
            </a:r>
            <a:endParaRPr lang="fr-BE" dirty="0" smtClean="0"/>
          </a:p>
          <a:p>
            <a:pPr lvl="1"/>
            <a:r>
              <a:rPr lang="fr-BE" dirty="0" smtClean="0"/>
              <a:t>String, </a:t>
            </a:r>
            <a:r>
              <a:rPr lang="fr-BE" dirty="0" err="1" smtClean="0"/>
              <a:t>int</a:t>
            </a:r>
            <a:r>
              <a:rPr lang="fr-BE" dirty="0" smtClean="0"/>
              <a:t>[], </a:t>
            </a:r>
            <a:r>
              <a:rPr lang="fr-BE" dirty="0" err="1" smtClean="0"/>
              <a:t>HashSet</a:t>
            </a:r>
            <a:endParaRPr lang="fr-BE" dirty="0" smtClean="0"/>
          </a:p>
          <a:p>
            <a:pPr lvl="1"/>
            <a:r>
              <a:rPr lang="fr-BE" dirty="0" err="1" smtClean="0"/>
              <a:t>Usually</a:t>
            </a:r>
            <a:r>
              <a:rPr lang="fr-BE" dirty="0" smtClean="0"/>
              <a:t> </a:t>
            </a:r>
            <a:r>
              <a:rPr lang="fr-BE" dirty="0" err="1" smtClean="0"/>
              <a:t>require</a:t>
            </a:r>
            <a:r>
              <a:rPr lang="fr-BE" dirty="0" smtClean="0"/>
              <a:t> more </a:t>
            </a:r>
            <a:r>
              <a:rPr lang="fr-BE" dirty="0" err="1" smtClean="0"/>
              <a:t>memory</a:t>
            </a:r>
            <a:endParaRPr lang="fr-BE" dirty="0" smtClean="0"/>
          </a:p>
          <a:p>
            <a:pPr lvl="1"/>
            <a:r>
              <a:rPr lang="en-US" dirty="0" smtClean="0"/>
              <a:t>Can have special value null</a:t>
            </a:r>
          </a:p>
          <a:p>
            <a:pPr lvl="1"/>
            <a:r>
              <a:rPr lang="fr-BE" dirty="0" smtClean="0"/>
              <a:t>Can compare </a:t>
            </a:r>
            <a:r>
              <a:rPr lang="fr-BE" dirty="0" err="1" smtClean="0"/>
              <a:t>null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==, !=</a:t>
            </a:r>
          </a:p>
          <a:p>
            <a:pPr lvl="1"/>
            <a:r>
              <a:rPr lang="fr-BE" dirty="0" err="1" smtClean="0"/>
              <a:t>Generates</a:t>
            </a:r>
            <a:r>
              <a:rPr lang="fr-BE" dirty="0" smtClean="0"/>
              <a:t> </a:t>
            </a:r>
            <a:r>
              <a:rPr lang="fr-BE" dirty="0" err="1" smtClean="0"/>
              <a:t>NullPointerException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en-US" dirty="0" smtClean="0"/>
              <a:t>if you try to dereference null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057400"/>
            <a:ext cx="914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57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057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abc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962400"/>
            <a:ext cx="914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962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abc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4876800"/>
            <a:ext cx="914400" cy="369332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876800"/>
            <a:ext cx="111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nonzero</a:t>
            </a:r>
            <a:endParaRPr lang="fr-BE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334000"/>
            <a:ext cx="914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57</a:t>
            </a:r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334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val</a:t>
            </a:r>
            <a:endParaRPr lang="fr-BE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791200"/>
            <a:ext cx="914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fr-BE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fr-BE" dirty="0"/>
          </a:p>
        </p:txBody>
      </p:sp>
      <p:sp>
        <p:nvSpPr>
          <p:cNvPr id="16" name="Freeform 15"/>
          <p:cNvSpPr/>
          <p:nvPr/>
        </p:nvSpPr>
        <p:spPr>
          <a:xfrm>
            <a:off x="6550701" y="4174761"/>
            <a:ext cx="704539" cy="809469"/>
          </a:xfrm>
          <a:custGeom>
            <a:avLst/>
            <a:gdLst>
              <a:gd name="connsiteX0" fmla="*/ 359765 w 704539"/>
              <a:gd name="connsiteY0" fmla="*/ 0 h 809469"/>
              <a:gd name="connsiteX1" fmla="*/ 652073 w 704539"/>
              <a:gd name="connsiteY1" fmla="*/ 299803 h 809469"/>
              <a:gd name="connsiteX2" fmla="*/ 44971 w 704539"/>
              <a:gd name="connsiteY2" fmla="*/ 502170 h 809469"/>
              <a:gd name="connsiteX3" fmla="*/ 382250 w 704539"/>
              <a:gd name="connsiteY3" fmla="*/ 809469 h 80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539" h="809469">
                <a:moveTo>
                  <a:pt x="359765" y="0"/>
                </a:moveTo>
                <a:cubicBezTo>
                  <a:pt x="532152" y="108054"/>
                  <a:pt x="704539" y="216108"/>
                  <a:pt x="652073" y="299803"/>
                </a:cubicBezTo>
                <a:cubicBezTo>
                  <a:pt x="599607" y="383498"/>
                  <a:pt x="89942" y="417226"/>
                  <a:pt x="44971" y="502170"/>
                </a:cubicBezTo>
                <a:cubicBezTo>
                  <a:pt x="0" y="587114"/>
                  <a:pt x="191125" y="698291"/>
                  <a:pt x="382250" y="80946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Reference Types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Comparing objects (or copying them) isn’t easy!</a:t>
            </a:r>
          </a:p>
          <a:p>
            <a:pPr lvl="1"/>
            <a:r>
              <a:rPr lang="en-US" dirty="0" smtClean="0"/>
              <a:t>You need to copy them element by element</a:t>
            </a:r>
          </a:p>
          <a:p>
            <a:pPr lvl="1"/>
            <a:r>
              <a:rPr lang="en-US" dirty="0" smtClean="0"/>
              <a:t>Compare objects using the “equals” method, which implements “deep equality”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suppose we have</a:t>
            </a:r>
          </a:p>
          <a:p>
            <a:pPr lvl="2"/>
            <a:r>
              <a:rPr lang="en-US" dirty="0" smtClean="0"/>
              <a:t>String A = “Fred”, B = “Fred”;</a:t>
            </a:r>
          </a:p>
          <a:p>
            <a:pPr lvl="2"/>
            <a:r>
              <a:rPr lang="en-US" dirty="0" smtClean="0"/>
              <a:t>What will A == B return? 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Need to use </a:t>
            </a:r>
            <a:r>
              <a:rPr lang="en-US" dirty="0" err="1" smtClean="0"/>
              <a:t>A.equals</a:t>
            </a:r>
            <a:r>
              <a:rPr lang="en-US" dirty="0" smtClean="0"/>
              <a:t>(B)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5334000" y="4800600"/>
            <a:ext cx="3326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False!  A and B are different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strings even though their </a:t>
            </a:r>
            <a:r>
              <a:rPr lang="en-US" i="1" u="sng" dirty="0" smtClean="0">
                <a:solidFill>
                  <a:srgbClr val="FF0000"/>
                </a:solidFill>
              </a:rPr>
              <a:t>value</a:t>
            </a:r>
            <a:br>
              <a:rPr lang="en-US" i="1" u="sng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is the same.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Reference Types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define “equals” for your own classes</a:t>
            </a:r>
            <a:endParaRPr lang="fr-BE" dirty="0" smtClean="0"/>
          </a:p>
          <a:p>
            <a:r>
              <a:rPr lang="en-US" dirty="0" smtClean="0"/>
              <a:t>Do this by overriding the built in “equals” method:</a:t>
            </a:r>
          </a:p>
          <a:p>
            <a:pPr lvl="1"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boolean</a:t>
            </a:r>
            <a:r>
              <a:rPr lang="en-US" dirty="0" smtClean="0"/>
              <a:t> equals(Object x);</a:t>
            </a:r>
          </a:p>
          <a:p>
            <a:r>
              <a:rPr lang="en-US" dirty="0" smtClean="0"/>
              <a:t>But if you do this, must also override </a:t>
            </a:r>
            <a:r>
              <a:rPr lang="en-US" dirty="0" err="1" smtClean="0"/>
              <a:t>Object.hashCode</a:t>
            </a:r>
            <a:r>
              <a:rPr lang="en-US" dirty="0" smtClean="0"/>
              <a:t>() (more on this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== versus .equals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few wrong and then correct examples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971800"/>
          <a:ext cx="6781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you wrote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write</a:t>
                      </a:r>
                      <a:r>
                        <a:rPr lang="en-US" baseline="0" dirty="0" smtClean="0"/>
                        <a:t> it correctly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"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" == "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"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b="1" dirty="0" err="1" smtClean="0"/>
                        <a:t>xy".equals</a:t>
                      </a:r>
                      <a:r>
                        <a:rPr lang="en-US" b="1" dirty="0" smtClean="0"/>
                        <a:t>("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")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"</a:t>
                      </a:r>
                      <a:r>
                        <a:rPr lang="es-ES" b="1" dirty="0" err="1" smtClean="0"/>
                        <a:t>xy</a:t>
                      </a:r>
                      <a:r>
                        <a:rPr lang="es-ES" b="1" dirty="0" smtClean="0"/>
                        <a:t>" == "x" + "y"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"</a:t>
                      </a:r>
                      <a:r>
                        <a:rPr lang="es-ES" b="1" dirty="0" err="1" smtClean="0"/>
                        <a:t>xy".equals</a:t>
                      </a:r>
                      <a:r>
                        <a:rPr lang="es-ES" b="1" dirty="0" smtClean="0"/>
                        <a:t>("x" + "y")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“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" == new String("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“)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"</a:t>
                      </a:r>
                      <a:r>
                        <a:rPr lang="en-US" b="1" dirty="0" err="1" smtClean="0"/>
                        <a:t>xy".equals</a:t>
                      </a:r>
                      <a:r>
                        <a:rPr lang="en-US" b="1" dirty="0" smtClean="0"/>
                        <a:t>(new String("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b="1" dirty="0" smtClean="0"/>
                        <a:t>"))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== with primitive types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Puzzle:  why do Integer comparisons work?</a:t>
            </a:r>
          </a:p>
          <a:p>
            <a:pPr lvl="1"/>
            <a:r>
              <a:rPr lang="en-US" dirty="0" smtClean="0"/>
              <a:t>Integer I = 7;</a:t>
            </a:r>
          </a:p>
          <a:p>
            <a:pPr lvl="1"/>
            <a:r>
              <a:rPr lang="en-US" dirty="0" smtClean="0"/>
              <a:t>(I == 7)?                      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(I == new Integer(7))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… the first comparison only works because Java auto-</a:t>
            </a:r>
            <a:r>
              <a:rPr lang="en-US" dirty="0" err="1" smtClean="0"/>
              <a:t>unboxes</a:t>
            </a:r>
            <a:r>
              <a:rPr lang="en-US" dirty="0" smtClean="0"/>
              <a:t> I to compare it with </a:t>
            </a:r>
            <a:r>
              <a:rPr lang="en-US" dirty="0" err="1" smtClean="0"/>
              <a:t>int</a:t>
            </a:r>
            <a:r>
              <a:rPr lang="en-US" dirty="0" smtClean="0"/>
              <a:t> 7.</a:t>
            </a:r>
          </a:p>
          <a:p>
            <a:r>
              <a:rPr lang="en-US" dirty="0" smtClean="0"/>
              <a:t>If it had </a:t>
            </a:r>
            <a:r>
              <a:rPr lang="en-US" dirty="0" err="1" smtClean="0"/>
              <a:t>autoboxed</a:t>
            </a:r>
            <a:r>
              <a:rPr lang="en-US" dirty="0" smtClean="0"/>
              <a:t> the 7, the comparison would have failed!  Lucky Java gets this right...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0" y="2743200"/>
            <a:ext cx="377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True, but not obvious why!</a:t>
            </a:r>
            <a:endParaRPr lang="fr-BE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0" y="320040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False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== with primitive types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64498" y="1720121"/>
            <a:ext cx="36576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smtClean="0"/>
              <a:t>Integer I;</a:t>
            </a:r>
          </a:p>
          <a:p>
            <a:pPr lvl="1">
              <a:buNone/>
            </a:pPr>
            <a:r>
              <a:rPr lang="en-US" sz="2000" dirty="0" smtClean="0"/>
              <a:t>(I == null)?   </a:t>
            </a:r>
            <a:r>
              <a:rPr lang="en-US" sz="2000" i="1" dirty="0" smtClean="0">
                <a:solidFill>
                  <a:srgbClr val="FF0000"/>
                </a:solidFill>
              </a:rPr>
              <a:t>Uninitialized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dirty="0" smtClean="0"/>
              <a:t>(I == 0)?       </a:t>
            </a:r>
            <a:r>
              <a:rPr lang="en-US" sz="2000" i="1" dirty="0" smtClean="0">
                <a:solidFill>
                  <a:srgbClr val="FF0000"/>
                </a:solidFill>
              </a:rPr>
              <a:t>Null ref. ex.</a:t>
            </a:r>
            <a:endParaRPr lang="fr-BE" sz="2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86200"/>
            <a:ext cx="43434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pPr lvl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 == null)?  </a:t>
            </a:r>
            <a:r>
              <a:rPr lang="en-US" sz="2000" i="1" dirty="0" smtClean="0">
                <a:solidFill>
                  <a:srgbClr val="FF0000"/>
                </a:solidFill>
              </a:rPr>
              <a:t>Undefined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 == 0)?      </a:t>
            </a:r>
            <a:r>
              <a:rPr lang="en-US" sz="2000" i="1" dirty="0" smtClean="0">
                <a:solidFill>
                  <a:srgbClr val="FF0000"/>
                </a:solidFill>
              </a:rPr>
              <a:t>Uninitialized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2819400"/>
            <a:ext cx="62484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smtClean="0"/>
              <a:t>Integer I = new Integer(0);</a:t>
            </a:r>
          </a:p>
          <a:p>
            <a:pPr lvl="1">
              <a:buNone/>
            </a:pPr>
            <a:r>
              <a:rPr lang="en-US" sz="2000" dirty="0" smtClean="0"/>
              <a:t>(I == null)?   </a:t>
            </a:r>
            <a:r>
              <a:rPr lang="en-US" sz="2000" i="1" dirty="0" smtClean="0">
                <a:solidFill>
                  <a:srgbClr val="FF0000"/>
                </a:solidFill>
              </a:rPr>
              <a:t>False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dirty="0" smtClean="0"/>
              <a:t>(I == 0)?      </a:t>
            </a:r>
            <a:r>
              <a:rPr lang="en-US" sz="2000" i="1" dirty="0" smtClean="0">
                <a:solidFill>
                  <a:srgbClr val="FF0000"/>
                </a:solidFill>
              </a:rPr>
              <a:t>True</a:t>
            </a:r>
            <a:endParaRPr lang="fr-BE" sz="2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105400"/>
            <a:ext cx="43434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smtClean="0"/>
              <a:t>static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pPr lvl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 == null)?  </a:t>
            </a:r>
            <a:r>
              <a:rPr lang="en-US" sz="2000" i="1" dirty="0" smtClean="0">
                <a:solidFill>
                  <a:srgbClr val="FF0000"/>
                </a:solidFill>
              </a:rPr>
              <a:t>Undefined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 == 0)?      </a:t>
            </a:r>
            <a:r>
              <a:rPr lang="en-US" sz="2000" i="1" dirty="0" smtClean="0">
                <a:solidFill>
                  <a:srgbClr val="FF0000"/>
                </a:solidFill>
              </a:rPr>
              <a:t>True</a:t>
            </a:r>
            <a:endParaRPr lang="fr-B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Arrays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5257800" cy="35814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Arrays</a:t>
            </a:r>
            <a:r>
              <a:rPr lang="fr-BE" sz="2400" dirty="0" smtClean="0"/>
              <a:t> are </a:t>
            </a:r>
            <a:r>
              <a:rPr lang="fr-BE" sz="2400" dirty="0" err="1" smtClean="0"/>
              <a:t>reference</a:t>
            </a:r>
            <a:r>
              <a:rPr lang="fr-BE" sz="2400" dirty="0" smtClean="0"/>
              <a:t> types</a:t>
            </a:r>
          </a:p>
          <a:p>
            <a:r>
              <a:rPr lang="en-US" sz="2400" dirty="0" smtClean="0"/>
              <a:t>Array </a:t>
            </a:r>
            <a:r>
              <a:rPr lang="en-US" sz="2400" i="1" dirty="0" smtClean="0"/>
              <a:t>elements </a:t>
            </a:r>
            <a:r>
              <a:rPr lang="en-US" sz="2400" dirty="0" smtClean="0"/>
              <a:t>can be reference </a:t>
            </a:r>
            <a:r>
              <a:rPr lang="fr-BE" sz="2400" dirty="0" smtClean="0"/>
              <a:t>types or primitive types</a:t>
            </a:r>
          </a:p>
          <a:p>
            <a:pPr lvl="2"/>
            <a:r>
              <a:rPr lang="fr-BE" sz="1600" dirty="0" smtClean="0"/>
              <a:t>E.g., </a:t>
            </a:r>
            <a:r>
              <a:rPr lang="fr-BE" sz="1600" b="1" dirty="0" err="1" smtClean="0">
                <a:solidFill>
                  <a:srgbClr val="00B050"/>
                </a:solidFill>
              </a:rPr>
              <a:t>int</a:t>
            </a:r>
            <a:r>
              <a:rPr lang="fr-BE" sz="1600" b="1" dirty="0" smtClean="0">
                <a:solidFill>
                  <a:srgbClr val="00B050"/>
                </a:solidFill>
              </a:rPr>
              <a:t>[] </a:t>
            </a:r>
            <a:r>
              <a:rPr lang="fr-BE" sz="1600" dirty="0" smtClean="0"/>
              <a:t>or </a:t>
            </a:r>
            <a:r>
              <a:rPr lang="fr-BE" sz="1600" b="1" dirty="0" smtClean="0">
                <a:solidFill>
                  <a:srgbClr val="00B050"/>
                </a:solidFill>
              </a:rPr>
              <a:t>String[]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r>
              <a:rPr lang="en-US" sz="2400" dirty="0" smtClean="0"/>
              <a:t> is an array, </a:t>
            </a:r>
            <a:r>
              <a:rPr lang="en-US" sz="2400" b="1" dirty="0" err="1" smtClean="0">
                <a:solidFill>
                  <a:srgbClr val="00B050"/>
                </a:solidFill>
              </a:rPr>
              <a:t>a.length</a:t>
            </a:r>
            <a:r>
              <a:rPr lang="en-US" sz="2400" dirty="0" smtClean="0"/>
              <a:t> is its </a:t>
            </a:r>
            <a:r>
              <a:rPr lang="fr-BE" sz="2400" dirty="0" err="1" smtClean="0"/>
              <a:t>length</a:t>
            </a:r>
            <a:endParaRPr lang="fr-BE" sz="2400" dirty="0" smtClean="0"/>
          </a:p>
          <a:p>
            <a:pPr lvl="1"/>
            <a:r>
              <a:rPr lang="fr-BE" sz="1800" dirty="0" err="1" smtClean="0"/>
              <a:t>Its</a:t>
            </a:r>
            <a:r>
              <a:rPr lang="fr-BE" sz="1800" dirty="0" smtClean="0"/>
              <a:t> </a:t>
            </a:r>
            <a:r>
              <a:rPr lang="fr-BE" sz="1800" dirty="0" err="1" smtClean="0"/>
              <a:t>elements</a:t>
            </a:r>
            <a:r>
              <a:rPr lang="fr-BE" sz="1800" dirty="0" smtClean="0"/>
              <a:t> are</a:t>
            </a:r>
          </a:p>
          <a:p>
            <a:pPr lvl="2">
              <a:buNone/>
            </a:pPr>
            <a:r>
              <a:rPr lang="fr-BE" sz="1600" b="1" dirty="0" smtClean="0">
                <a:solidFill>
                  <a:srgbClr val="00B050"/>
                </a:solidFill>
              </a:rPr>
              <a:t>a[0], a[1], ..., a[</a:t>
            </a:r>
            <a:r>
              <a:rPr lang="fr-BE" sz="1600" b="1" dirty="0" err="1" smtClean="0">
                <a:solidFill>
                  <a:srgbClr val="00B050"/>
                </a:solidFill>
              </a:rPr>
              <a:t>a.length</a:t>
            </a:r>
            <a:r>
              <a:rPr lang="fr-BE" sz="1600" b="1" dirty="0" smtClean="0">
                <a:solidFill>
                  <a:srgbClr val="00B050"/>
                </a:solidFill>
              </a:rPr>
              <a:t>-1]</a:t>
            </a:r>
          </a:p>
          <a:p>
            <a:pPr lvl="1"/>
            <a:r>
              <a:rPr lang="fr-BE" sz="1800" dirty="0" smtClean="0"/>
              <a:t>The </a:t>
            </a:r>
            <a:r>
              <a:rPr lang="fr-BE" sz="1800" dirty="0" err="1" smtClean="0"/>
              <a:t>length</a:t>
            </a:r>
            <a:r>
              <a:rPr lang="fr-BE" sz="1800" dirty="0" smtClean="0"/>
              <a:t> </a:t>
            </a:r>
            <a:r>
              <a:rPr lang="fr-BE" sz="1800" dirty="0" err="1" smtClean="0"/>
              <a:t>is</a:t>
            </a:r>
            <a:r>
              <a:rPr lang="fr-BE" sz="1800" dirty="0" smtClean="0"/>
              <a:t> </a:t>
            </a:r>
            <a:r>
              <a:rPr lang="fr-BE" sz="1800" dirty="0" err="1" smtClean="0"/>
              <a:t>fixed</a:t>
            </a:r>
            <a:r>
              <a:rPr lang="fr-BE" sz="1800" dirty="0" smtClean="0"/>
              <a:t> </a:t>
            </a:r>
            <a:r>
              <a:rPr lang="fr-BE" sz="1800" dirty="0" err="1" smtClean="0"/>
              <a:t>when</a:t>
            </a:r>
            <a:r>
              <a:rPr lang="fr-BE" sz="1800" dirty="0" smtClean="0"/>
              <a:t> the </a:t>
            </a:r>
            <a:r>
              <a:rPr lang="fr-BE" sz="1800" dirty="0" err="1" smtClean="0"/>
              <a:t>array</a:t>
            </a:r>
            <a:r>
              <a:rPr lang="fr-BE" sz="1800" dirty="0" smtClean="0"/>
              <a:t> </a:t>
            </a:r>
            <a:r>
              <a:rPr lang="fr-BE" sz="1800" dirty="0" err="1" smtClean="0"/>
              <a:t>is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first </a:t>
            </a:r>
            <a:r>
              <a:rPr lang="fr-BE" sz="1800" dirty="0" err="1" smtClean="0"/>
              <a:t>allocated</a:t>
            </a:r>
            <a:r>
              <a:rPr lang="fr-BE" sz="1800" dirty="0" smtClean="0"/>
              <a:t> </a:t>
            </a:r>
            <a:r>
              <a:rPr lang="fr-BE" sz="1800" dirty="0" err="1" smtClean="0"/>
              <a:t>using</a:t>
            </a:r>
            <a:r>
              <a:rPr lang="fr-BE" sz="1800" dirty="0" smtClean="0"/>
              <a:t> « new »</a:t>
            </a:r>
            <a:endParaRPr lang="fr-BE" sz="1800" dirty="0"/>
          </a:p>
        </p:txBody>
      </p:sp>
      <p:sp>
        <p:nvSpPr>
          <p:cNvPr id="4" name="Rectangle 3"/>
          <p:cNvSpPr/>
          <p:nvPr/>
        </p:nvSpPr>
        <p:spPr>
          <a:xfrm>
            <a:off x="5638800" y="16764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String[] a = new String[4];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971800"/>
            <a:ext cx="685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fr-BE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3124200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4400" y="28956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28956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8956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28956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886200"/>
            <a:ext cx="6858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null</a:t>
            </a:r>
            <a:endParaRPr lang="fr-BE" i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781800" y="3276600"/>
            <a:ext cx="1905000" cy="6096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781800" y="3276600"/>
            <a:ext cx="1600200" cy="5334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629400" y="3276600"/>
            <a:ext cx="1371600" cy="6096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553200" y="3276600"/>
            <a:ext cx="1066800" cy="6096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734300" y="3924300"/>
            <a:ext cx="1295400" cy="1588"/>
          </a:xfrm>
          <a:prstGeom prst="straightConnector1">
            <a:avLst/>
          </a:prstGeom>
          <a:ln w="1905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53400" y="45720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“hello”</a:t>
            </a:r>
            <a:endParaRPr lang="fr-BE" dirty="0"/>
          </a:p>
        </p:txBody>
      </p:sp>
      <p:sp>
        <p:nvSpPr>
          <p:cNvPr id="28" name="Rectangle 27"/>
          <p:cNvSpPr/>
          <p:nvPr/>
        </p:nvSpPr>
        <p:spPr>
          <a:xfrm>
            <a:off x="5867400" y="49530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 smtClean="0">
                <a:solidFill>
                  <a:srgbClr val="00B050"/>
                </a:solidFill>
              </a:rPr>
              <a:t>a.length</a:t>
            </a:r>
            <a:r>
              <a:rPr lang="fr-BE" b="1" dirty="0" smtClean="0">
                <a:solidFill>
                  <a:srgbClr val="00B050"/>
                </a:solidFill>
              </a:rPr>
              <a:t> = 4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20574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a[2] = "hello"</a:t>
            </a:r>
            <a:endParaRPr lang="fr-B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Accessing</a:t>
            </a:r>
            <a:r>
              <a:rPr lang="fr-BE" sz="3600" dirty="0" smtClean="0"/>
              <a:t> </a:t>
            </a:r>
            <a:r>
              <a:rPr lang="fr-BE" sz="3600" dirty="0" err="1" smtClean="0"/>
              <a:t>Array</a:t>
            </a:r>
            <a:r>
              <a:rPr lang="fr-BE" sz="3600" dirty="0" smtClean="0"/>
              <a:t> </a:t>
            </a:r>
            <a:r>
              <a:rPr lang="fr-BE" sz="3600" dirty="0" err="1" smtClean="0"/>
              <a:t>Elements</a:t>
            </a:r>
            <a:r>
              <a:rPr lang="fr-BE" sz="3600" dirty="0" smtClean="0"/>
              <a:t> </a:t>
            </a:r>
            <a:r>
              <a:rPr lang="fr-BE" sz="3600" dirty="0" err="1" smtClean="0"/>
              <a:t>Sequentially</a:t>
            </a:r>
            <a:endParaRPr lang="fr-BE" sz="3600" dirty="0"/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7086600" cy="3693319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omic Sans MS" pitchFamily="66" charset="0"/>
              </a:rPr>
              <a:t>public class </a:t>
            </a:r>
            <a:r>
              <a:rPr lang="fr-BE" b="1" dirty="0" err="1" smtClean="0">
                <a:latin typeface="Comic Sans MS" pitchFamily="66" charset="0"/>
              </a:rPr>
              <a:t>CommandLineArgs</a:t>
            </a:r>
            <a:r>
              <a:rPr lang="fr-BE" b="1" dirty="0" smtClean="0">
                <a:latin typeface="Comic Sans MS" pitchFamily="66" charset="0"/>
              </a:rPr>
              <a:t> {</a:t>
            </a:r>
          </a:p>
          <a:p>
            <a:r>
              <a:rPr lang="en-US" b="1" dirty="0" smtClean="0">
                <a:latin typeface="Comic Sans MS" pitchFamily="66" charset="0"/>
              </a:rPr>
              <a:t>    public static void main(String[] </a:t>
            </a:r>
            <a:r>
              <a:rPr lang="en-US" b="1" dirty="0" err="1" smtClean="0">
                <a:latin typeface="Comic Sans MS" pitchFamily="66" charset="0"/>
              </a:rPr>
              <a:t>args</a:t>
            </a:r>
            <a:r>
              <a:rPr lang="en-US" b="1" dirty="0" smtClean="0">
                <a:latin typeface="Comic Sans MS" pitchFamily="66" charset="0"/>
              </a:rPr>
              <a:t>) {</a:t>
            </a:r>
          </a:p>
          <a:p>
            <a:r>
              <a:rPr lang="fr-BE" b="1" dirty="0" smtClean="0">
                <a:latin typeface="Comic Sans MS" pitchFamily="66" charset="0"/>
              </a:rPr>
              <a:t>        System.out.println(</a:t>
            </a:r>
            <a:r>
              <a:rPr lang="fr-BE" b="1" dirty="0" err="1" smtClean="0">
                <a:latin typeface="Comic Sans MS" pitchFamily="66" charset="0"/>
              </a:rPr>
              <a:t>args.length</a:t>
            </a:r>
            <a:r>
              <a:rPr lang="fr-BE" b="1" dirty="0" smtClean="0">
                <a:latin typeface="Comic Sans MS" pitchFamily="66" charset="0"/>
              </a:rPr>
              <a:t>);</a:t>
            </a:r>
          </a:p>
          <a:p>
            <a:r>
              <a:rPr lang="fr-BE" b="1" dirty="0" smtClean="0">
                <a:latin typeface="Comic Sans MS" pitchFamily="66" charset="0"/>
              </a:rPr>
              <a:t>        </a:t>
            </a:r>
            <a:r>
              <a:rPr lang="fr-BE" b="1" dirty="0" smtClean="0">
                <a:solidFill>
                  <a:srgbClr val="7030A0"/>
                </a:solidFill>
                <a:latin typeface="Comic Sans MS" pitchFamily="66" charset="0"/>
              </a:rPr>
              <a:t>// </a:t>
            </a:r>
            <a:r>
              <a:rPr lang="fr-BE" b="1" dirty="0" err="1" smtClean="0">
                <a:solidFill>
                  <a:srgbClr val="7030A0"/>
                </a:solidFill>
                <a:latin typeface="Comic Sans MS" pitchFamily="66" charset="0"/>
              </a:rPr>
              <a:t>old</a:t>
            </a:r>
            <a:r>
              <a:rPr lang="fr-BE" b="1" dirty="0" smtClean="0">
                <a:solidFill>
                  <a:srgbClr val="7030A0"/>
                </a:solidFill>
                <a:latin typeface="Comic Sans MS" pitchFamily="66" charset="0"/>
              </a:rPr>
              <a:t>-style</a:t>
            </a:r>
          </a:p>
          <a:p>
            <a:r>
              <a:rPr lang="fr-BE" b="1" dirty="0" smtClean="0">
                <a:latin typeface="Comic Sans MS" pitchFamily="66" charset="0"/>
              </a:rPr>
              <a:t>        for (</a:t>
            </a:r>
            <a:r>
              <a:rPr lang="fr-BE" b="1" dirty="0" err="1" smtClean="0">
                <a:latin typeface="Comic Sans MS" pitchFamily="66" charset="0"/>
              </a:rPr>
              <a:t>int</a:t>
            </a:r>
            <a:r>
              <a:rPr lang="fr-BE" b="1" dirty="0" smtClean="0">
                <a:latin typeface="Comic Sans MS" pitchFamily="66" charset="0"/>
              </a:rPr>
              <a:t> i = 0; i &lt; </a:t>
            </a:r>
            <a:r>
              <a:rPr lang="fr-BE" b="1" dirty="0" err="1" smtClean="0">
                <a:latin typeface="Comic Sans MS" pitchFamily="66" charset="0"/>
              </a:rPr>
              <a:t>args.length</a:t>
            </a:r>
            <a:r>
              <a:rPr lang="fr-BE" b="1" dirty="0" smtClean="0">
                <a:latin typeface="Comic Sans MS" pitchFamily="66" charset="0"/>
              </a:rPr>
              <a:t>; i++) {</a:t>
            </a:r>
          </a:p>
          <a:p>
            <a:r>
              <a:rPr lang="fr-BE" b="1" dirty="0" smtClean="0">
                <a:latin typeface="Comic Sans MS" pitchFamily="66" charset="0"/>
              </a:rPr>
              <a:t>             System.out.println(</a:t>
            </a:r>
            <a:r>
              <a:rPr lang="fr-BE" b="1" dirty="0" err="1" smtClean="0">
                <a:latin typeface="Comic Sans MS" pitchFamily="66" charset="0"/>
              </a:rPr>
              <a:t>args</a:t>
            </a:r>
            <a:r>
              <a:rPr lang="fr-BE" b="1" dirty="0" smtClean="0">
                <a:latin typeface="Comic Sans MS" pitchFamily="66" charset="0"/>
              </a:rPr>
              <a:t>[i]);</a:t>
            </a:r>
          </a:p>
          <a:p>
            <a:r>
              <a:rPr lang="fr-BE" b="1" dirty="0" smtClean="0">
                <a:latin typeface="Comic Sans MS" pitchFamily="66" charset="0"/>
              </a:rPr>
              <a:t>        }</a:t>
            </a:r>
          </a:p>
          <a:p>
            <a:r>
              <a:rPr lang="fr-BE" b="1" dirty="0" smtClean="0">
                <a:latin typeface="Comic Sans MS" pitchFamily="66" charset="0"/>
              </a:rPr>
              <a:t>        </a:t>
            </a:r>
            <a:r>
              <a:rPr lang="fr-BE" b="1" dirty="0" smtClean="0">
                <a:solidFill>
                  <a:srgbClr val="7030A0"/>
                </a:solidFill>
                <a:latin typeface="Comic Sans MS" pitchFamily="66" charset="0"/>
              </a:rPr>
              <a:t>// new style</a:t>
            </a:r>
          </a:p>
          <a:p>
            <a:r>
              <a:rPr lang="fr-BE" b="1" dirty="0" smtClean="0">
                <a:latin typeface="Comic Sans MS" pitchFamily="66" charset="0"/>
              </a:rPr>
              <a:t>        for (String s : </a:t>
            </a:r>
            <a:r>
              <a:rPr lang="fr-BE" b="1" dirty="0" err="1" smtClean="0">
                <a:latin typeface="Comic Sans MS" pitchFamily="66" charset="0"/>
              </a:rPr>
              <a:t>args</a:t>
            </a:r>
            <a:r>
              <a:rPr lang="fr-BE" b="1" dirty="0" smtClean="0">
                <a:latin typeface="Comic Sans MS" pitchFamily="66" charset="0"/>
              </a:rPr>
              <a:t>) {</a:t>
            </a:r>
          </a:p>
          <a:p>
            <a:r>
              <a:rPr lang="fr-BE" b="1" dirty="0" smtClean="0">
                <a:latin typeface="Comic Sans MS" pitchFamily="66" charset="0"/>
              </a:rPr>
              <a:t>             System.out.println(s);</a:t>
            </a:r>
          </a:p>
          <a:p>
            <a:r>
              <a:rPr lang="fr-BE" b="1" dirty="0" smtClean="0">
                <a:latin typeface="Comic Sans MS" pitchFamily="66" charset="0"/>
              </a:rPr>
              <a:t>        }</a:t>
            </a:r>
          </a:p>
          <a:p>
            <a:r>
              <a:rPr lang="fr-BE" b="1" dirty="0" smtClean="0">
                <a:latin typeface="Comic Sans MS" pitchFamily="66" charset="0"/>
              </a:rPr>
              <a:t>    }</a:t>
            </a:r>
          </a:p>
          <a:p>
            <a:r>
              <a:rPr lang="fr-BE" b="1" dirty="0" smtClean="0">
                <a:latin typeface="Comic Sans MS" pitchFamily="66" charset="0"/>
              </a:rPr>
              <a:t>}</a:t>
            </a:r>
            <a:endParaRPr lang="fr-B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— A Smorgasbord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brief (biased) history of programming languages</a:t>
            </a:r>
          </a:p>
          <a:p>
            <a:r>
              <a:rPr lang="en-US" dirty="0" smtClean="0"/>
              <a:t>Review of some Java/OOP concepts</a:t>
            </a:r>
          </a:p>
          <a:p>
            <a:r>
              <a:rPr lang="en-US" dirty="0" smtClean="0"/>
              <a:t>Java tips, trick, and pitfalls</a:t>
            </a:r>
          </a:p>
          <a:p>
            <a:r>
              <a:rPr lang="en-US" dirty="0" smtClean="0"/>
              <a:t>Debugging and experimentation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Class Hierarchy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5410200" y="23622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35814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Puzzle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8768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EPuzzle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10400" y="350520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Array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94674" y="3034926"/>
            <a:ext cx="503751" cy="682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518274" y="4254126"/>
            <a:ext cx="503751" cy="682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018050" y="3579650"/>
            <a:ext cx="762000" cy="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7235500" y="3048000"/>
            <a:ext cx="803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Every class (except </a:t>
            </a:r>
            <a:r>
              <a:rPr lang="en-US" b="1" dirty="0" smtClean="0">
                <a:solidFill>
                  <a:srgbClr val="00B050"/>
                </a:solidFill>
              </a:rPr>
              <a:t>Object</a:t>
            </a:r>
            <a:r>
              <a:rPr lang="en-US" b="1" dirty="0" smtClean="0"/>
              <a:t>) </a:t>
            </a:r>
            <a:r>
              <a:rPr lang="en-US" dirty="0" smtClean="0"/>
              <a:t>has a unique</a:t>
            </a:r>
          </a:p>
          <a:p>
            <a:r>
              <a:rPr lang="en-US" dirty="0" smtClean="0"/>
              <a:t>immediate </a:t>
            </a:r>
            <a:r>
              <a:rPr lang="en-US" dirty="0" err="1" smtClean="0"/>
              <a:t>superclass</a:t>
            </a:r>
            <a:r>
              <a:rPr lang="en-US" dirty="0" smtClean="0"/>
              <a:t>, called its </a:t>
            </a:r>
            <a:r>
              <a:rPr lang="en-US" i="1" dirty="0" smtClean="0">
                <a:solidFill>
                  <a:srgbClr val="0000FF"/>
                </a:solidFill>
              </a:rPr>
              <a:t>parent</a:t>
            </a:r>
            <a:endParaRPr lang="fr-BE" dirty="0">
              <a:solidFill>
                <a:srgbClr val="0000FF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362200" y="17526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superclass</a:t>
            </a:r>
            <a:r>
              <a:rPr lang="en-US" dirty="0" smtClean="0">
                <a:solidFill>
                  <a:srgbClr val="0000FF"/>
                </a:solidFill>
              </a:rPr>
              <a:t> of </a:t>
            </a:r>
            <a:r>
              <a:rPr lang="en-US" dirty="0" smtClean="0">
                <a:solidFill>
                  <a:srgbClr val="00B050"/>
                </a:solidFill>
              </a:rPr>
              <a:t>Puzzle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00B050"/>
                </a:solidFill>
              </a:rPr>
              <a:t>Array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B050"/>
                </a:solidFill>
              </a:rPr>
              <a:t>EPuzzle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066800" y="27432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superclass</a:t>
            </a:r>
            <a:r>
              <a:rPr lang="en-US" dirty="0" smtClean="0">
                <a:solidFill>
                  <a:srgbClr val="0000FF"/>
                </a:solidFill>
              </a:rPr>
              <a:t> of </a:t>
            </a:r>
            <a:r>
              <a:rPr lang="en-US" dirty="0" err="1" smtClean="0">
                <a:solidFill>
                  <a:srgbClr val="00B050"/>
                </a:solidFill>
              </a:rPr>
              <a:t>EPuzzle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subclass of </a:t>
            </a:r>
            <a:r>
              <a:rPr lang="en-US" dirty="0" smtClean="0">
                <a:solidFill>
                  <a:srgbClr val="00B050"/>
                </a:solidFill>
              </a:rPr>
              <a:t>Object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04800" y="4038600"/>
            <a:ext cx="2971800" cy="609600"/>
          </a:xfrm>
          <a:prstGeom prst="wedgeRectCallout">
            <a:avLst>
              <a:gd name="adj1" fmla="val 54829"/>
              <a:gd name="adj2" fmla="val 9200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subclass of </a:t>
            </a:r>
            <a:r>
              <a:rPr lang="en-US" dirty="0" smtClean="0">
                <a:solidFill>
                  <a:srgbClr val="00B050"/>
                </a:solidFill>
              </a:rPr>
              <a:t>Puzzle</a:t>
            </a:r>
            <a:r>
              <a:rPr lang="en-US" dirty="0" smtClean="0">
                <a:solidFill>
                  <a:srgbClr val="0000FF"/>
                </a:solidFill>
              </a:rPr>
              <a:t> and  </a:t>
            </a:r>
            <a:r>
              <a:rPr lang="en-US" dirty="0" smtClean="0">
                <a:solidFill>
                  <a:srgbClr val="00B050"/>
                </a:solidFill>
              </a:rPr>
              <a:t>Object</a:t>
            </a:r>
            <a:endParaRPr lang="fr-B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458200" cy="3733800"/>
          </a:xfrm>
        </p:spPr>
        <p:txBody>
          <a:bodyPr/>
          <a:lstStyle/>
          <a:p>
            <a:r>
              <a:rPr lang="en-US" dirty="0" smtClean="0"/>
              <a:t>A subclass </a:t>
            </a:r>
            <a:r>
              <a:rPr lang="en-US" i="1" dirty="0" smtClean="0"/>
              <a:t>inherits </a:t>
            </a:r>
            <a:r>
              <a:rPr lang="en-US" dirty="0" smtClean="0"/>
              <a:t>the methods of its </a:t>
            </a:r>
            <a:r>
              <a:rPr lang="en-US" dirty="0" err="1" smtClean="0"/>
              <a:t>superclass</a:t>
            </a:r>
            <a:endParaRPr lang="en-US" dirty="0" smtClean="0"/>
          </a:p>
          <a:p>
            <a:r>
              <a:rPr lang="en-US" dirty="0" smtClean="0"/>
              <a:t>Example: methods of the Object </a:t>
            </a:r>
            <a:r>
              <a:rPr lang="en-US" dirty="0" err="1" smtClean="0"/>
              <a:t>superclass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equals(), as in </a:t>
            </a:r>
            <a:r>
              <a:rPr lang="en-US" dirty="0" err="1" smtClean="0"/>
              <a:t>A.equals</a:t>
            </a:r>
            <a:r>
              <a:rPr lang="en-US" dirty="0" smtClean="0"/>
              <a:t>(B)</a:t>
            </a:r>
          </a:p>
          <a:p>
            <a:pPr lvl="1"/>
            <a:r>
              <a:rPr lang="en-US" dirty="0" err="1" smtClean="0"/>
              <a:t>toString</a:t>
            </a:r>
            <a:r>
              <a:rPr lang="en-US" dirty="0" smtClean="0"/>
              <a:t>(), as in </a:t>
            </a:r>
            <a:r>
              <a:rPr lang="en-US" dirty="0" err="1" smtClean="0"/>
              <a:t>A.toString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… others we’ll learn about later in the course</a:t>
            </a:r>
          </a:p>
          <a:p>
            <a:r>
              <a:rPr lang="en-US" dirty="0" smtClean="0"/>
              <a:t>… every object thus supports </a:t>
            </a:r>
            <a:r>
              <a:rPr lang="en-US" dirty="0" err="1" smtClean="0"/>
              <a:t>toString</a:t>
            </a:r>
            <a:r>
              <a:rPr lang="en-US" dirty="0" smtClean="0"/>
              <a:t>()!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Overriding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method in a subclass </a:t>
            </a:r>
            <a:r>
              <a:rPr lang="en-US" dirty="0" smtClean="0">
                <a:solidFill>
                  <a:srgbClr val="00B050"/>
                </a:solidFill>
              </a:rPr>
              <a:t>overrides</a:t>
            </a:r>
            <a:r>
              <a:rPr lang="en-US" dirty="0" smtClean="0"/>
              <a:t> a method in </a:t>
            </a:r>
            <a:r>
              <a:rPr lang="fr-BE" dirty="0" err="1" smtClean="0"/>
              <a:t>superclass</a:t>
            </a:r>
            <a:r>
              <a:rPr lang="fr-BE" dirty="0" smtClean="0"/>
              <a:t> if:</a:t>
            </a:r>
          </a:p>
          <a:p>
            <a:pPr lvl="1"/>
            <a:r>
              <a:rPr lang="en-US" dirty="0" smtClean="0"/>
              <a:t>both methods have the same name,</a:t>
            </a:r>
          </a:p>
          <a:p>
            <a:pPr lvl="1"/>
            <a:r>
              <a:rPr lang="en-US" dirty="0" smtClean="0"/>
              <a:t>both methods have the same signature (number and type of parameters and return type), and</a:t>
            </a:r>
          </a:p>
          <a:p>
            <a:pPr lvl="1"/>
            <a:r>
              <a:rPr lang="en-US" dirty="0" smtClean="0"/>
              <a:t>both are static methods or both are instance methods</a:t>
            </a:r>
          </a:p>
          <a:p>
            <a:r>
              <a:rPr lang="en-US" dirty="0" smtClean="0"/>
              <a:t>Methods are </a:t>
            </a:r>
            <a:r>
              <a:rPr lang="en-US" dirty="0" smtClean="0">
                <a:solidFill>
                  <a:srgbClr val="00B050"/>
                </a:solidFill>
              </a:rPr>
              <a:t>dispatched</a:t>
            </a:r>
            <a:r>
              <a:rPr lang="en-US" dirty="0" smtClean="0"/>
              <a:t> according to the runtime type </a:t>
            </a:r>
            <a:r>
              <a:rPr lang="fr-BE" dirty="0" smtClean="0"/>
              <a:t>of the </a:t>
            </a:r>
            <a:r>
              <a:rPr lang="fr-BE" dirty="0" err="1" smtClean="0"/>
              <a:t>actual</a:t>
            </a:r>
            <a:r>
              <a:rPr lang="fr-BE" dirty="0" smtClean="0"/>
              <a:t>, </a:t>
            </a:r>
            <a:r>
              <a:rPr lang="fr-BE" dirty="0" err="1" smtClean="0"/>
              <a:t>underlying</a:t>
            </a:r>
            <a:r>
              <a:rPr lang="fr-BE" dirty="0" smtClean="0"/>
              <a:t> </a:t>
            </a:r>
            <a:r>
              <a:rPr lang="fr-BE" dirty="0" err="1" smtClean="0"/>
              <a:t>object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Accessing</a:t>
            </a:r>
            <a:r>
              <a:rPr lang="fr-BE" dirty="0" smtClean="0"/>
              <a:t> </a:t>
            </a:r>
            <a:r>
              <a:rPr lang="fr-BE" dirty="0" err="1" smtClean="0"/>
              <a:t>Overridden</a:t>
            </a:r>
            <a:r>
              <a:rPr lang="fr-BE" dirty="0" smtClean="0"/>
              <a:t> </a:t>
            </a:r>
            <a:r>
              <a:rPr lang="fr-BE" dirty="0" err="1" smtClean="0"/>
              <a:t>Methods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a class S overrides a method m in its parent</a:t>
            </a:r>
          </a:p>
          <a:p>
            <a:pPr lvl="1"/>
            <a:r>
              <a:rPr lang="en-US" dirty="0" smtClean="0"/>
              <a:t>Methods in S can invoke the overridden method in the </a:t>
            </a:r>
            <a:r>
              <a:rPr lang="fr-BE" dirty="0" smtClean="0"/>
              <a:t>parent as</a:t>
            </a:r>
          </a:p>
          <a:p>
            <a:pPr lvl="2"/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super.m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()</a:t>
            </a:r>
          </a:p>
          <a:p>
            <a:pPr lvl="1"/>
            <a:r>
              <a:rPr lang="en-US" dirty="0" smtClean="0"/>
              <a:t>In particular, can invoke the overridden method in the </a:t>
            </a:r>
            <a:r>
              <a:rPr lang="fr-BE" dirty="0" err="1" smtClean="0"/>
              <a:t>overriding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!  This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useful</a:t>
            </a:r>
            <a:endParaRPr lang="fr-BE" dirty="0" smtClean="0"/>
          </a:p>
          <a:p>
            <a:r>
              <a:rPr lang="en-US" dirty="0" smtClean="0"/>
              <a:t>Caveat: cannot compose super more than once as in</a:t>
            </a:r>
          </a:p>
          <a:p>
            <a:pPr lvl="2"/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super.super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.m()</a:t>
            </a:r>
            <a:endParaRPr lang="fr-BE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Unexpected</a:t>
            </a:r>
            <a:r>
              <a:rPr lang="fr-BE" dirty="0" smtClean="0"/>
              <a:t> </a:t>
            </a:r>
            <a:r>
              <a:rPr lang="fr-BE" dirty="0" err="1" smtClean="0"/>
              <a:t>Consequences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r>
              <a:rPr lang="en-US" dirty="0" smtClean="0"/>
              <a:t>An overriding method cannot have more restricted access than the method it overrides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524000" y="2743200"/>
            <a:ext cx="6324600" cy="2862322"/>
          </a:xfrm>
          <a:prstGeom prst="rect">
            <a:avLst/>
          </a:prstGeom>
          <a:solidFill>
            <a:srgbClr val="FFFFD5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/>
              <a:t>class A {</a:t>
            </a:r>
          </a:p>
          <a:p>
            <a:r>
              <a:rPr lang="fr-BE" b="1" dirty="0" smtClean="0"/>
              <a:t>    public </a:t>
            </a:r>
            <a:r>
              <a:rPr lang="fr-BE" b="1" dirty="0" err="1" smtClean="0"/>
              <a:t>int</a:t>
            </a:r>
            <a:r>
              <a:rPr lang="fr-BE" b="1" dirty="0" smtClean="0"/>
              <a:t> m() {...}</a:t>
            </a:r>
          </a:p>
          <a:p>
            <a:r>
              <a:rPr lang="fr-BE" b="1" dirty="0" smtClean="0"/>
              <a:t>}</a:t>
            </a:r>
          </a:p>
          <a:p>
            <a:r>
              <a:rPr lang="fr-BE" b="1" dirty="0" smtClean="0"/>
              <a:t>class B </a:t>
            </a:r>
            <a:r>
              <a:rPr lang="fr-BE" b="1" dirty="0" err="1" smtClean="0"/>
              <a:t>extends</a:t>
            </a:r>
            <a:r>
              <a:rPr lang="fr-BE" b="1" dirty="0" smtClean="0"/>
              <a:t> A {</a:t>
            </a:r>
          </a:p>
          <a:p>
            <a:r>
              <a:rPr lang="fr-BE" b="1" dirty="0" smtClean="0"/>
              <a:t>    </a:t>
            </a:r>
            <a:r>
              <a:rPr lang="fr-BE" b="1" dirty="0" err="1" smtClean="0"/>
              <a:t>private</a:t>
            </a:r>
            <a:r>
              <a:rPr lang="fr-BE" b="1" dirty="0" smtClean="0"/>
              <a:t> </a:t>
            </a:r>
            <a:r>
              <a:rPr lang="fr-BE" b="1" dirty="0" err="1" smtClean="0"/>
              <a:t>int</a:t>
            </a:r>
            <a:r>
              <a:rPr lang="fr-BE" b="1" dirty="0" smtClean="0"/>
              <a:t> m() {...} //</a:t>
            </a:r>
            <a:r>
              <a:rPr lang="fr-BE" b="1" dirty="0" err="1" smtClean="0"/>
              <a:t>illegal</a:t>
            </a:r>
            <a:r>
              <a:rPr lang="fr-BE" b="1" dirty="0" smtClean="0"/>
              <a:t>!</a:t>
            </a:r>
          </a:p>
          <a:p>
            <a:r>
              <a:rPr lang="fr-BE" b="1" dirty="0" smtClean="0"/>
              <a:t>}</a:t>
            </a:r>
          </a:p>
          <a:p>
            <a:endParaRPr lang="fr-BE" b="1" dirty="0" smtClean="0"/>
          </a:p>
          <a:p>
            <a:r>
              <a:rPr lang="en-US" b="1" dirty="0" smtClean="0"/>
              <a:t>A </a:t>
            </a:r>
            <a:r>
              <a:rPr lang="en-US" b="1" dirty="0" err="1" smtClean="0"/>
              <a:t>foo</a:t>
            </a:r>
            <a:r>
              <a:rPr lang="en-US" b="1" dirty="0" smtClean="0"/>
              <a:t> = new B(); // </a:t>
            </a:r>
            <a:r>
              <a:rPr lang="en-US" b="1" dirty="0" err="1" smtClean="0"/>
              <a:t>upcasting</a:t>
            </a:r>
            <a:endParaRPr lang="en-US" b="1" dirty="0" smtClean="0"/>
          </a:p>
          <a:p>
            <a:r>
              <a:rPr lang="fr-BE" b="1" dirty="0" err="1" smtClean="0"/>
              <a:t>foo.m</a:t>
            </a:r>
            <a:r>
              <a:rPr lang="fr-BE" b="1" dirty="0" smtClean="0"/>
              <a:t>();               // </a:t>
            </a:r>
            <a:r>
              <a:rPr lang="fr-BE" b="1" dirty="0" err="1" smtClean="0"/>
              <a:t>would</a:t>
            </a:r>
            <a:r>
              <a:rPr lang="fr-BE" b="1" dirty="0" smtClean="0"/>
              <a:t> </a:t>
            </a:r>
            <a:r>
              <a:rPr lang="fr-BE" b="1" dirty="0" err="1" smtClean="0"/>
              <a:t>invoke</a:t>
            </a:r>
            <a:r>
              <a:rPr lang="fr-BE" b="1" dirty="0" smtClean="0"/>
              <a:t> </a:t>
            </a:r>
            <a:r>
              <a:rPr lang="fr-BE" b="1" dirty="0" err="1" smtClean="0"/>
              <a:t>private</a:t>
            </a:r>
            <a:r>
              <a:rPr lang="fr-BE" b="1" dirty="0" smtClean="0"/>
              <a:t> </a:t>
            </a:r>
            <a:r>
              <a:rPr lang="fr-BE" b="1" dirty="0" err="1" smtClean="0"/>
              <a:t>method</a:t>
            </a:r>
            <a:r>
              <a:rPr lang="fr-BE" b="1" dirty="0" smtClean="0"/>
              <a:t> in</a:t>
            </a:r>
          </a:p>
          <a:p>
            <a:r>
              <a:rPr lang="fr-BE" b="1" dirty="0" smtClean="0"/>
              <a:t>                             // class B </a:t>
            </a:r>
            <a:r>
              <a:rPr lang="fr-BE" b="1" dirty="0" err="1" smtClean="0"/>
              <a:t>at</a:t>
            </a:r>
            <a:r>
              <a:rPr lang="fr-BE" b="1" dirty="0" smtClean="0"/>
              <a:t> </a:t>
            </a:r>
            <a:r>
              <a:rPr lang="fr-BE" b="1" dirty="0" err="1" smtClean="0"/>
              <a:t>runtime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 nasty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5078313"/>
          </a:xfrm>
          <a:prstGeom prst="rect">
            <a:avLst/>
          </a:prstGeom>
          <a:solidFill>
            <a:srgbClr val="FFFFD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class</a:t>
            </a:r>
            <a:r>
              <a:rPr lang="en-US" b="1" dirty="0" smtClean="0"/>
              <a:t> A {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 = 1;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f() { </a:t>
            </a:r>
            <a:r>
              <a:rPr lang="en-US" b="1" dirty="0" smtClean="0">
                <a:solidFill>
                  <a:srgbClr val="7030A0"/>
                </a:solidFill>
              </a:rPr>
              <a:t>return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; }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class</a:t>
            </a:r>
            <a:r>
              <a:rPr lang="en-US" b="1" dirty="0" smtClean="0"/>
              <a:t> B </a:t>
            </a:r>
            <a:r>
              <a:rPr lang="en-US" b="1" dirty="0" smtClean="0">
                <a:solidFill>
                  <a:srgbClr val="7030A0"/>
                </a:solidFill>
              </a:rPr>
              <a:t>extends</a:t>
            </a:r>
            <a:r>
              <a:rPr lang="en-US" b="1" dirty="0" smtClean="0"/>
              <a:t> A {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 = 2;                                                      // Shadows variable </a:t>
            </a:r>
            <a:r>
              <a:rPr lang="en-US" b="1" dirty="0" err="1" smtClean="0"/>
              <a:t>i</a:t>
            </a:r>
            <a:r>
              <a:rPr lang="en-US" b="1" dirty="0" smtClean="0"/>
              <a:t> in class A.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f() { </a:t>
            </a:r>
            <a:r>
              <a:rPr lang="en-US" b="1" dirty="0" smtClean="0">
                <a:solidFill>
                  <a:srgbClr val="7030A0"/>
                </a:solidFill>
              </a:rPr>
              <a:t>return</a:t>
            </a:r>
            <a:r>
              <a:rPr lang="en-US" b="1" dirty="0" smtClean="0"/>
              <a:t> -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; }                                      // Overrides method f in class A.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public class</a:t>
            </a:r>
            <a:r>
              <a:rPr lang="en-US" b="1" dirty="0" smtClean="0"/>
              <a:t> </a:t>
            </a:r>
            <a:r>
              <a:rPr lang="en-US" b="1" dirty="0" err="1" smtClean="0"/>
              <a:t>override_test</a:t>
            </a:r>
            <a:r>
              <a:rPr lang="en-US" b="1" dirty="0" smtClean="0"/>
              <a:t> { 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public static void </a:t>
            </a:r>
            <a:r>
              <a:rPr lang="en-US" b="1" dirty="0" smtClean="0"/>
              <a:t>main(</a:t>
            </a:r>
            <a:r>
              <a:rPr lang="en-US" b="1" dirty="0" smtClean="0">
                <a:solidFill>
                  <a:srgbClr val="7030A0"/>
                </a:solidFill>
              </a:rPr>
              <a:t>String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args</a:t>
            </a:r>
            <a:r>
              <a:rPr lang="en-US" b="1" dirty="0" smtClean="0"/>
              <a:t>[]) { </a:t>
            </a:r>
          </a:p>
          <a:p>
            <a:r>
              <a:rPr lang="en-US" b="1" dirty="0" smtClean="0"/>
              <a:t>         B </a:t>
            </a:r>
            <a:r>
              <a:rPr lang="en-US" b="1" dirty="0" err="1" smtClean="0">
                <a:solidFill>
                  <a:srgbClr val="0000FF"/>
                </a:solidFill>
              </a:rPr>
              <a:t>b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7030A0"/>
                </a:solidFill>
              </a:rPr>
              <a:t>new</a:t>
            </a:r>
            <a:r>
              <a:rPr lang="en-US" b="1" dirty="0" smtClean="0"/>
              <a:t> B();</a:t>
            </a:r>
          </a:p>
          <a:p>
            <a:r>
              <a:rPr lang="en-US" b="1" dirty="0" smtClean="0"/>
              <a:t>         </a:t>
            </a:r>
            <a:r>
              <a:rPr lang="en-US" b="1" dirty="0" err="1" smtClean="0"/>
              <a:t>System.</a:t>
            </a:r>
            <a:r>
              <a:rPr lang="en-US" b="1" dirty="0" err="1" smtClean="0">
                <a:solidFill>
                  <a:srgbClr val="0000FF"/>
                </a:solidFill>
              </a:rPr>
              <a:t>out</a:t>
            </a:r>
            <a:r>
              <a:rPr lang="en-US" b="1" dirty="0" err="1" smtClean="0"/>
              <a:t>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b.i</a:t>
            </a:r>
            <a:r>
              <a:rPr lang="en-US" b="1" dirty="0" smtClean="0"/>
              <a:t>);                       // Refers to </a:t>
            </a:r>
            <a:r>
              <a:rPr lang="en-US" b="1" dirty="0" err="1" smtClean="0"/>
              <a:t>B.i</a:t>
            </a:r>
            <a:r>
              <a:rPr lang="en-US" b="1" dirty="0" smtClean="0"/>
              <a:t>; prints 2.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System.</a:t>
            </a:r>
            <a:r>
              <a:rPr lang="en-US" b="1" dirty="0" err="1" smtClean="0">
                <a:solidFill>
                  <a:srgbClr val="0000FF"/>
                </a:solidFill>
              </a:rPr>
              <a:t>out</a:t>
            </a:r>
            <a:r>
              <a:rPr lang="en-US" b="1" dirty="0" err="1" smtClean="0"/>
              <a:t>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b</a:t>
            </a:r>
            <a:r>
              <a:rPr lang="en-US" b="1" dirty="0" err="1" smtClean="0"/>
              <a:t>.f</a:t>
            </a:r>
            <a:r>
              <a:rPr lang="en-US" b="1" dirty="0" smtClean="0"/>
              <a:t>());                     // Refers to </a:t>
            </a:r>
            <a:r>
              <a:rPr lang="en-US" b="1" dirty="0" err="1" smtClean="0"/>
              <a:t>B.f</a:t>
            </a:r>
            <a:r>
              <a:rPr lang="en-US" b="1" dirty="0" smtClean="0"/>
              <a:t>(); prints -2.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A </a:t>
            </a:r>
            <a:r>
              <a:rPr lang="en-US" b="1" dirty="0" err="1" smtClean="0">
                <a:solidFill>
                  <a:srgbClr val="0000FF"/>
                </a:solidFill>
              </a:rPr>
              <a:t>a</a:t>
            </a:r>
            <a:r>
              <a:rPr lang="en-US" b="1" dirty="0" smtClean="0"/>
              <a:t> = (A)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b="1" dirty="0" smtClean="0"/>
              <a:t>;                                            // Cast b to an instance of class A.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System.out.println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a.i</a:t>
            </a:r>
            <a:r>
              <a:rPr lang="en-US" b="1" dirty="0" smtClean="0"/>
              <a:t>);                        // Now refers to </a:t>
            </a:r>
            <a:r>
              <a:rPr lang="en-US" b="1" dirty="0" err="1" smtClean="0"/>
              <a:t>A.i</a:t>
            </a:r>
            <a:r>
              <a:rPr lang="en-US" b="1" dirty="0" smtClean="0"/>
              <a:t>; prints 1;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System.out.println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a.f</a:t>
            </a:r>
            <a:r>
              <a:rPr lang="en-US" b="1" dirty="0" smtClean="0">
                <a:solidFill>
                  <a:srgbClr val="FF0000"/>
                </a:solidFill>
              </a:rPr>
              <a:t>());                     // Still refers to </a:t>
            </a:r>
            <a:r>
              <a:rPr lang="en-US" b="1" dirty="0" err="1" smtClean="0">
                <a:solidFill>
                  <a:srgbClr val="FF0000"/>
                </a:solidFill>
              </a:rPr>
              <a:t>B.f</a:t>
            </a:r>
            <a:r>
              <a:rPr lang="en-US" b="1" dirty="0" smtClean="0">
                <a:solidFill>
                  <a:srgbClr val="FF0000"/>
                </a:solidFill>
              </a:rPr>
              <a:t>(); prints -2;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} 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352800" y="4419600"/>
            <a:ext cx="2362200" cy="129540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3810000"/>
            <a:ext cx="29718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“runtime” type of “a” is “B”!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Shadowing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Like overriding, but for fields instead of methods</a:t>
            </a:r>
          </a:p>
          <a:p>
            <a:pPr lvl="1"/>
            <a:r>
              <a:rPr lang="en-US" sz="2000" dirty="0" err="1" smtClean="0"/>
              <a:t>Superclass</a:t>
            </a:r>
            <a:r>
              <a:rPr lang="en-US" sz="2000" dirty="0" smtClean="0"/>
              <a:t>: variable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of some type</a:t>
            </a:r>
          </a:p>
          <a:p>
            <a:pPr lvl="1"/>
            <a:r>
              <a:rPr lang="en-US" sz="2000" dirty="0" smtClean="0"/>
              <a:t>Subclass: variable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perhaps of some other type</a:t>
            </a:r>
          </a:p>
          <a:p>
            <a:pPr lvl="1"/>
            <a:r>
              <a:rPr lang="en-US" sz="2000" dirty="0" smtClean="0"/>
              <a:t>Method in subclass can access shadowed variable using </a:t>
            </a:r>
            <a:r>
              <a:rPr lang="en-US" sz="2000" dirty="0" err="1" smtClean="0">
                <a:solidFill>
                  <a:srgbClr val="00B050"/>
                </a:solidFill>
              </a:rPr>
              <a:t>super.v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r>
              <a:rPr lang="en-US" sz="2000" dirty="0" smtClean="0"/>
              <a:t>Variable references are resolved using static binding (i.e., at compile-time), not dynamic binding (i.e., not at </a:t>
            </a:r>
            <a:r>
              <a:rPr lang="fr-BE" sz="2000" dirty="0" err="1" smtClean="0"/>
              <a:t>runtime</a:t>
            </a:r>
            <a:r>
              <a:rPr lang="fr-BE" sz="2000" dirty="0" smtClean="0"/>
              <a:t>)</a:t>
            </a:r>
          </a:p>
          <a:p>
            <a:pPr lvl="1">
              <a:buNone/>
            </a:pPr>
            <a:endParaRPr lang="fr-BE" sz="2000" dirty="0" smtClean="0"/>
          </a:p>
          <a:p>
            <a:r>
              <a:rPr lang="en-US" sz="2400" dirty="0" smtClean="0"/>
              <a:t>Variable reference </a:t>
            </a:r>
            <a:r>
              <a:rPr lang="en-US" sz="2400" dirty="0" err="1" smtClean="0">
                <a:solidFill>
                  <a:srgbClr val="00B050"/>
                </a:solidFill>
              </a:rPr>
              <a:t>r.v</a:t>
            </a:r>
            <a:r>
              <a:rPr lang="en-US" sz="2400" dirty="0" smtClean="0"/>
              <a:t> uses the static (declared) type of the variable </a:t>
            </a:r>
            <a:r>
              <a:rPr lang="en-US" sz="2400" dirty="0" smtClean="0">
                <a:solidFill>
                  <a:srgbClr val="00B050"/>
                </a:solidFill>
              </a:rPr>
              <a:t>r</a:t>
            </a:r>
            <a:r>
              <a:rPr lang="en-US" sz="2400" dirty="0" smtClean="0"/>
              <a:t>, not the runtime type of the object referred to by </a:t>
            </a:r>
            <a:r>
              <a:rPr lang="en-US" sz="2400" dirty="0" smtClean="0">
                <a:solidFill>
                  <a:srgbClr val="00B050"/>
                </a:solidFill>
              </a:rPr>
              <a:t>r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Shadowing variables is bad medicine and should be </a:t>
            </a:r>
            <a:r>
              <a:rPr lang="fr-BE" sz="2400" dirty="0" err="1" smtClean="0"/>
              <a:t>avoided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back to our earlier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5078313"/>
          </a:xfrm>
          <a:prstGeom prst="rect">
            <a:avLst/>
          </a:prstGeom>
          <a:solidFill>
            <a:srgbClr val="FFFFD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class</a:t>
            </a:r>
            <a:r>
              <a:rPr lang="en-US" b="1" dirty="0" smtClean="0"/>
              <a:t> A {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 = 1;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f() { </a:t>
            </a:r>
            <a:r>
              <a:rPr lang="en-US" b="1" dirty="0" smtClean="0">
                <a:solidFill>
                  <a:srgbClr val="7030A0"/>
                </a:solidFill>
              </a:rPr>
              <a:t>return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; }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class</a:t>
            </a:r>
            <a:r>
              <a:rPr lang="en-US" b="1" dirty="0" smtClean="0"/>
              <a:t> B </a:t>
            </a:r>
            <a:r>
              <a:rPr lang="en-US" b="1" dirty="0" smtClean="0">
                <a:solidFill>
                  <a:srgbClr val="7030A0"/>
                </a:solidFill>
              </a:rPr>
              <a:t>extends</a:t>
            </a:r>
            <a:r>
              <a:rPr lang="en-US" b="1" dirty="0" smtClean="0"/>
              <a:t> A {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 = 2;                                                      // Shadows variable </a:t>
            </a:r>
            <a:r>
              <a:rPr lang="en-US" b="1" dirty="0" err="1" smtClean="0"/>
              <a:t>i</a:t>
            </a:r>
            <a:r>
              <a:rPr lang="en-US" b="1" dirty="0" smtClean="0"/>
              <a:t> in class A.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7030A0"/>
                </a:solidFill>
              </a:rPr>
              <a:t>int</a:t>
            </a:r>
            <a:r>
              <a:rPr lang="en-US" b="1" dirty="0" smtClean="0"/>
              <a:t> f() { </a:t>
            </a:r>
            <a:r>
              <a:rPr lang="en-US" b="1" dirty="0" smtClean="0">
                <a:solidFill>
                  <a:srgbClr val="7030A0"/>
                </a:solidFill>
              </a:rPr>
              <a:t>return</a:t>
            </a:r>
            <a:r>
              <a:rPr lang="en-US" b="1" dirty="0" smtClean="0"/>
              <a:t> -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/>
              <a:t>; }                                      // Overrides method f in class A. </a:t>
            </a:r>
          </a:p>
          <a:p>
            <a:r>
              <a:rPr lang="en-US" b="1" dirty="0" smtClean="0"/>
              <a:t>}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public class</a:t>
            </a:r>
            <a:r>
              <a:rPr lang="en-US" b="1" dirty="0" smtClean="0"/>
              <a:t> </a:t>
            </a:r>
            <a:r>
              <a:rPr lang="en-US" b="1" dirty="0" err="1" smtClean="0"/>
              <a:t>override_test</a:t>
            </a:r>
            <a:r>
              <a:rPr lang="en-US" b="1" dirty="0" smtClean="0"/>
              <a:t> { 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public static void </a:t>
            </a:r>
            <a:r>
              <a:rPr lang="en-US" b="1" dirty="0" smtClean="0"/>
              <a:t>main(</a:t>
            </a:r>
            <a:r>
              <a:rPr lang="en-US" b="1" dirty="0" smtClean="0">
                <a:solidFill>
                  <a:srgbClr val="7030A0"/>
                </a:solidFill>
              </a:rPr>
              <a:t>String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args</a:t>
            </a:r>
            <a:r>
              <a:rPr lang="en-US" b="1" dirty="0" smtClean="0"/>
              <a:t>[]) { </a:t>
            </a:r>
          </a:p>
          <a:p>
            <a:r>
              <a:rPr lang="en-US" b="1" dirty="0" smtClean="0"/>
              <a:t>         B </a:t>
            </a:r>
            <a:r>
              <a:rPr lang="en-US" b="1" dirty="0" err="1" smtClean="0">
                <a:solidFill>
                  <a:srgbClr val="0000FF"/>
                </a:solidFill>
              </a:rPr>
              <a:t>b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7030A0"/>
                </a:solidFill>
              </a:rPr>
              <a:t>new</a:t>
            </a:r>
            <a:r>
              <a:rPr lang="en-US" b="1" dirty="0" smtClean="0"/>
              <a:t> B();</a:t>
            </a:r>
          </a:p>
          <a:p>
            <a:r>
              <a:rPr lang="en-US" b="1" dirty="0" smtClean="0"/>
              <a:t>         </a:t>
            </a:r>
            <a:r>
              <a:rPr lang="en-US" b="1" dirty="0" err="1" smtClean="0"/>
              <a:t>System.</a:t>
            </a:r>
            <a:r>
              <a:rPr lang="en-US" b="1" dirty="0" err="1" smtClean="0">
                <a:solidFill>
                  <a:srgbClr val="0000FF"/>
                </a:solidFill>
              </a:rPr>
              <a:t>out</a:t>
            </a:r>
            <a:r>
              <a:rPr lang="en-US" b="1" dirty="0" err="1" smtClean="0"/>
              <a:t>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b.i</a:t>
            </a:r>
            <a:r>
              <a:rPr lang="en-US" b="1" dirty="0" smtClean="0"/>
              <a:t>);                       // Refers to </a:t>
            </a:r>
            <a:r>
              <a:rPr lang="en-US" b="1" dirty="0" err="1" smtClean="0"/>
              <a:t>B.i</a:t>
            </a:r>
            <a:r>
              <a:rPr lang="en-US" b="1" dirty="0" smtClean="0"/>
              <a:t>; prints 2.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System.</a:t>
            </a:r>
            <a:r>
              <a:rPr lang="en-US" b="1" dirty="0" err="1" smtClean="0">
                <a:solidFill>
                  <a:srgbClr val="0000FF"/>
                </a:solidFill>
              </a:rPr>
              <a:t>out</a:t>
            </a:r>
            <a:r>
              <a:rPr lang="en-US" b="1" dirty="0" err="1" smtClean="0"/>
              <a:t>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b</a:t>
            </a:r>
            <a:r>
              <a:rPr lang="en-US" b="1" dirty="0" err="1" smtClean="0"/>
              <a:t>.f</a:t>
            </a:r>
            <a:r>
              <a:rPr lang="en-US" b="1" dirty="0" smtClean="0"/>
              <a:t>());                     // Refers to </a:t>
            </a:r>
            <a:r>
              <a:rPr lang="en-US" b="1" dirty="0" err="1" smtClean="0"/>
              <a:t>B.f</a:t>
            </a:r>
            <a:r>
              <a:rPr lang="en-US" b="1" dirty="0" smtClean="0"/>
              <a:t>(); prints -2.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A </a:t>
            </a:r>
            <a:r>
              <a:rPr lang="en-US" b="1" dirty="0" err="1" smtClean="0">
                <a:solidFill>
                  <a:srgbClr val="0000FF"/>
                </a:solidFill>
              </a:rPr>
              <a:t>a</a:t>
            </a:r>
            <a:r>
              <a:rPr lang="en-US" b="1" dirty="0" smtClean="0"/>
              <a:t> = (A)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b="1" dirty="0" smtClean="0"/>
              <a:t>;                                            // Cast b to an instance of class A.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System.out.println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a.i</a:t>
            </a:r>
            <a:r>
              <a:rPr lang="en-US" b="1" dirty="0" smtClean="0"/>
              <a:t>);                        // Now refers to </a:t>
            </a:r>
            <a:r>
              <a:rPr lang="en-US" b="1" dirty="0" err="1" smtClean="0"/>
              <a:t>A.i</a:t>
            </a:r>
            <a:r>
              <a:rPr lang="en-US" b="1" dirty="0" smtClean="0"/>
              <a:t>; prints 1;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System.out.println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a.f</a:t>
            </a:r>
            <a:r>
              <a:rPr lang="en-US" b="1" dirty="0" smtClean="0">
                <a:solidFill>
                  <a:srgbClr val="FF0000"/>
                </a:solidFill>
              </a:rPr>
              <a:t>());                     // Still refers to </a:t>
            </a:r>
            <a:r>
              <a:rPr lang="en-US" b="1" dirty="0" err="1" smtClean="0">
                <a:solidFill>
                  <a:srgbClr val="FF0000"/>
                </a:solidFill>
              </a:rPr>
              <a:t>B.f</a:t>
            </a:r>
            <a:r>
              <a:rPr lang="en-US" b="1" dirty="0" smtClean="0">
                <a:solidFill>
                  <a:srgbClr val="FF0000"/>
                </a:solidFill>
              </a:rPr>
              <a:t>(); prints -2;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} 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352800" y="4191000"/>
            <a:ext cx="2362200" cy="129540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3810000"/>
            <a:ext cx="30480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“declared” or “static” type of “a” is “A”!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err="1" smtClean="0"/>
              <a:t>Array</a:t>
            </a:r>
            <a:r>
              <a:rPr lang="fr-BE" dirty="0" smtClean="0"/>
              <a:t> vs </a:t>
            </a:r>
            <a:r>
              <a:rPr lang="fr-BE" b="1" dirty="0" err="1" smtClean="0"/>
              <a:t>ArrayList</a:t>
            </a:r>
            <a:r>
              <a:rPr lang="fr-BE" dirty="0" smtClean="0"/>
              <a:t> vs </a:t>
            </a:r>
            <a:r>
              <a:rPr lang="fr-BE" b="1" dirty="0" err="1" smtClean="0"/>
              <a:t>HashMap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609600"/>
          </a:xfrm>
          <a:solidFill>
            <a:srgbClr val="FFFFD5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BE" sz="2800" dirty="0" err="1" smtClean="0"/>
              <a:t>Three</a:t>
            </a:r>
            <a:r>
              <a:rPr lang="fr-BE" sz="2800" dirty="0" smtClean="0"/>
              <a:t> </a:t>
            </a:r>
            <a:r>
              <a:rPr lang="fr-BE" sz="2800" dirty="0" err="1" smtClean="0"/>
              <a:t>extremely</a:t>
            </a:r>
            <a:r>
              <a:rPr lang="fr-BE" sz="2800" dirty="0" smtClean="0"/>
              <a:t> </a:t>
            </a:r>
            <a:r>
              <a:rPr lang="fr-BE" sz="2800" dirty="0" err="1" smtClean="0"/>
              <a:t>useful</a:t>
            </a:r>
            <a:r>
              <a:rPr lang="fr-BE" sz="2800" dirty="0" smtClean="0"/>
              <a:t> </a:t>
            </a:r>
            <a:r>
              <a:rPr lang="fr-BE" sz="2800" dirty="0" err="1" smtClean="0"/>
              <a:t>constructs</a:t>
            </a:r>
            <a:r>
              <a:rPr lang="fr-BE" sz="2800" dirty="0" smtClean="0"/>
              <a:t> (</a:t>
            </a:r>
            <a:r>
              <a:rPr lang="fr-BE" sz="2800" dirty="0" err="1" smtClean="0"/>
              <a:t>see</a:t>
            </a:r>
            <a:r>
              <a:rPr lang="fr-BE" sz="2800" dirty="0" smtClean="0"/>
              <a:t> Java API)</a:t>
            </a:r>
            <a:endParaRPr lang="fr-BE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14600"/>
            <a:ext cx="4038600" cy="3048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fr-BE" sz="2000" b="1" dirty="0" err="1" smtClean="0"/>
              <a:t>Array</a:t>
            </a:r>
            <a:endParaRPr lang="fr-BE" sz="2000" b="1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fr-BE" dirty="0" smtClean="0"/>
              <a:t>Storage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allocated</a:t>
            </a:r>
            <a:r>
              <a:rPr lang="fr-BE" dirty="0" smtClean="0"/>
              <a:t> </a:t>
            </a:r>
            <a:r>
              <a:rPr lang="fr-BE" dirty="0" err="1" smtClean="0"/>
              <a:t>when</a:t>
            </a:r>
            <a:r>
              <a:rPr lang="fr-BE" dirty="0" smtClean="0"/>
              <a:t> </a:t>
            </a:r>
            <a:r>
              <a:rPr lang="fr-BE" dirty="0" err="1" smtClean="0"/>
              <a:t>array</a:t>
            </a:r>
            <a:r>
              <a:rPr lang="fr-BE" dirty="0" smtClean="0"/>
              <a:t> </a:t>
            </a:r>
            <a:r>
              <a:rPr lang="fr-BE" dirty="0" err="1" smtClean="0"/>
              <a:t>created</a:t>
            </a:r>
            <a:r>
              <a:rPr lang="fr-BE" dirty="0" smtClean="0"/>
              <a:t>; </a:t>
            </a:r>
            <a:r>
              <a:rPr lang="fr-BE" dirty="0" err="1" smtClean="0"/>
              <a:t>cannot</a:t>
            </a:r>
            <a:r>
              <a:rPr lang="fr-BE" dirty="0" smtClean="0"/>
              <a:t> change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dirty="0" smtClean="0"/>
              <a:t>Extremely fast lookups</a:t>
            </a:r>
            <a:endParaRPr lang="fr-BE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lang="fr-BE" dirty="0" smtClean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fr-BE" sz="2000" b="1" dirty="0" err="1" smtClean="0"/>
              <a:t>ArrayList</a:t>
            </a:r>
            <a:r>
              <a:rPr lang="fr-BE" sz="2000" b="1" dirty="0" smtClean="0"/>
              <a:t> (</a:t>
            </a:r>
            <a:r>
              <a:rPr lang="fr-BE" sz="2000" dirty="0" smtClean="0"/>
              <a:t>in </a:t>
            </a:r>
            <a:r>
              <a:rPr lang="fr-BE" sz="2000" b="1" dirty="0" err="1" smtClean="0"/>
              <a:t>java.util</a:t>
            </a:r>
            <a:r>
              <a:rPr lang="fr-BE" sz="2000" b="1" dirty="0" smtClean="0"/>
              <a:t>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fr-BE" dirty="0" smtClean="0"/>
              <a:t>An “extensible” </a:t>
            </a:r>
            <a:r>
              <a:rPr lang="fr-BE" dirty="0" err="1" smtClean="0"/>
              <a:t>array</a:t>
            </a:r>
            <a:endParaRPr lang="fr-BE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fr-BE" dirty="0" smtClean="0"/>
              <a:t>Can append or insert </a:t>
            </a:r>
            <a:r>
              <a:rPr lang="fr-BE" dirty="0" err="1" smtClean="0"/>
              <a:t>elements</a:t>
            </a:r>
            <a:r>
              <a:rPr lang="fr-BE" dirty="0" smtClean="0"/>
              <a:t>, </a:t>
            </a:r>
            <a:r>
              <a:rPr lang="fr-BE" dirty="0" err="1" smtClean="0"/>
              <a:t>access</a:t>
            </a:r>
            <a:r>
              <a:rPr lang="fr-BE" dirty="0" smtClean="0"/>
              <a:t> </a:t>
            </a:r>
            <a:r>
              <a:rPr lang="fr-BE" dirty="0" err="1" smtClean="0"/>
              <a:t>i’th</a:t>
            </a:r>
            <a:r>
              <a:rPr lang="fr-BE" dirty="0" smtClean="0"/>
              <a:t> </a:t>
            </a:r>
            <a:r>
              <a:rPr lang="en-US" dirty="0" smtClean="0"/>
              <a:t>element, reset to 0 length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dirty="0" smtClean="0"/>
              <a:t>Lookup is slower than an </a:t>
            </a:r>
            <a:r>
              <a:rPr lang="en-US" b="1" dirty="0" smtClean="0"/>
              <a:t>array</a:t>
            </a:r>
            <a:endParaRPr lang="fr-B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2514600"/>
            <a:ext cx="40386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b="1" dirty="0" err="1" smtClean="0"/>
              <a:t>HashMap</a:t>
            </a:r>
            <a:r>
              <a:rPr lang="en-US" sz="2000" b="1" dirty="0" smtClean="0"/>
              <a:t> </a:t>
            </a:r>
            <a:r>
              <a:rPr lang="fr-BE" sz="2000" dirty="0" smtClean="0"/>
              <a:t>(in </a:t>
            </a:r>
            <a:r>
              <a:rPr lang="fr-BE" sz="2000" b="1" dirty="0" err="1" smtClean="0"/>
              <a:t>java.util</a:t>
            </a:r>
            <a:r>
              <a:rPr lang="fr-BE" sz="2000" b="1" dirty="0" smtClean="0"/>
              <a:t>)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dirty="0" smtClean="0"/>
              <a:t>Save data indexed by keys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dirty="0" smtClean="0"/>
              <a:t>Can lookup data by its key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dirty="0" smtClean="0"/>
              <a:t>Can get an iteration of the keys or values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dirty="0" smtClean="0"/>
              <a:t>Storage allocated as needed but works best if you can anticipate need and tell it at creation time.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HashMap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</a:t>
            </a:r>
            <a:r>
              <a:rPr lang="en-US" dirty="0" err="1" smtClean="0"/>
              <a:t>HashMap</a:t>
            </a:r>
            <a:r>
              <a:rPr lang="en-US" dirty="0" smtClean="0"/>
              <a:t> of numbers, using the names of the numbers </a:t>
            </a:r>
            <a:r>
              <a:rPr lang="fr-BE" dirty="0" smtClean="0"/>
              <a:t>as </a:t>
            </a:r>
            <a:r>
              <a:rPr lang="fr-BE" dirty="0" err="1" smtClean="0"/>
              <a:t>keys</a:t>
            </a:r>
            <a:r>
              <a:rPr lang="fr-BE" dirty="0" smtClean="0"/>
              <a:t>: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numbers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b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                    =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HashMap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&gt;();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numbers.put("one",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(1));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two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",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(2));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three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",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(3));</a:t>
            </a:r>
          </a:p>
          <a:p>
            <a:r>
              <a:rPr lang="fr-BE" dirty="0" smtClean="0"/>
              <a:t>To </a:t>
            </a:r>
            <a:r>
              <a:rPr lang="fr-BE" dirty="0" err="1" smtClean="0"/>
              <a:t>retrieve</a:t>
            </a:r>
            <a:r>
              <a:rPr lang="fr-BE" dirty="0" smtClean="0"/>
              <a:t> a </a:t>
            </a:r>
            <a:r>
              <a:rPr lang="fr-BE" dirty="0" err="1" smtClean="0"/>
              <a:t>number</a:t>
            </a:r>
            <a:r>
              <a:rPr lang="fr-BE" dirty="0" smtClean="0"/>
              <a:t>: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n = numbers.get("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two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");</a:t>
            </a:r>
          </a:p>
          <a:p>
            <a:r>
              <a:rPr lang="en-US" dirty="0" smtClean="0"/>
              <a:t>Returns null if the </a:t>
            </a:r>
            <a:r>
              <a:rPr lang="en-US" dirty="0" err="1" smtClean="0"/>
              <a:t>HashMap</a:t>
            </a:r>
            <a:r>
              <a:rPr lang="en-US" dirty="0" smtClean="0"/>
              <a:t> doesn’t contain key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numbers.containsKey</a:t>
            </a:r>
            <a:r>
              <a:rPr lang="en-US" dirty="0" smtClean="0"/>
              <a:t>(key) to check this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with the earliest electronic computers (1940s)</a:t>
            </a:r>
          </a:p>
          <a:p>
            <a:pPr lvl="1"/>
            <a:r>
              <a:rPr lang="en-US" sz="1800" dirty="0" smtClean="0"/>
              <a:t>Machines use vacuum tubes instead of transistors</a:t>
            </a:r>
          </a:p>
          <a:p>
            <a:r>
              <a:rPr lang="en-US" sz="2000" dirty="0" smtClean="0"/>
              <a:t>Programs are entered by setting switches or reading punch cards</a:t>
            </a:r>
          </a:p>
          <a:p>
            <a:r>
              <a:rPr lang="en-US" sz="2000" dirty="0" smtClean="0"/>
              <a:t>All instructions are numbers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Example code</a:t>
            </a:r>
          </a:p>
          <a:p>
            <a:pPr lvl="1"/>
            <a:r>
              <a:rPr lang="en-US" sz="1800" b="1" dirty="0" smtClean="0"/>
              <a:t>0110 0001 0000 0110</a:t>
            </a:r>
          </a:p>
          <a:p>
            <a:pPr>
              <a:buNone/>
            </a:pPr>
            <a:r>
              <a:rPr lang="en-US" sz="2000" b="1" i="1" dirty="0" smtClean="0"/>
              <a:t>        add  reg1                6</a:t>
            </a:r>
          </a:p>
          <a:p>
            <a:endParaRPr lang="en-US" sz="2000" dirty="0" smtClean="0"/>
          </a:p>
          <a:p>
            <a:r>
              <a:rPr lang="en-US" sz="2000" dirty="0" smtClean="0"/>
              <a:t>An idea for improvement</a:t>
            </a:r>
          </a:p>
          <a:p>
            <a:pPr lvl="1"/>
            <a:r>
              <a:rPr lang="en-US" sz="1800" dirty="0" smtClean="0"/>
              <a:t>Use words instead of numbers</a:t>
            </a:r>
          </a:p>
          <a:p>
            <a:pPr lvl="1"/>
            <a:r>
              <a:rPr lang="en-US" sz="1800" dirty="0" smtClean="0"/>
              <a:t>Result: Assembly Language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040" y="4495800"/>
            <a:ext cx="2288959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724400"/>
            <a:ext cx="22621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Generics</a:t>
            </a:r>
            <a:r>
              <a:rPr lang="fr-BE" dirty="0" smtClean="0"/>
              <a:t> and </a:t>
            </a:r>
            <a:r>
              <a:rPr lang="fr-BE" dirty="0" err="1" smtClean="0"/>
              <a:t>Autoboxing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err="1" smtClean="0"/>
              <a:t>Old</a:t>
            </a:r>
            <a:r>
              <a:rPr lang="fr-BE" dirty="0" smtClean="0"/>
              <a:t> (</a:t>
            </a:r>
            <a:r>
              <a:rPr lang="fr-BE" dirty="0" err="1" smtClean="0"/>
              <a:t>pre</a:t>
            </a:r>
            <a:r>
              <a:rPr lang="fr-BE" dirty="0" smtClean="0"/>
              <a:t>-Java 5)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numbers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=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HashMap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numbers.put("one",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(1));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s = (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)numbers.get("one");</a:t>
            </a:r>
          </a:p>
          <a:p>
            <a:r>
              <a:rPr lang="fr-BE" dirty="0" smtClean="0"/>
              <a:t>New (</a:t>
            </a:r>
            <a:r>
              <a:rPr lang="fr-BE" dirty="0" err="1" smtClean="0"/>
              <a:t>generics</a:t>
            </a:r>
            <a:r>
              <a:rPr lang="fr-BE" dirty="0" smtClean="0"/>
              <a:t>)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numbers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=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HashMap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&gt;();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numbers.put("one", 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(1));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s = numbers.get("one");</a:t>
            </a:r>
          </a:p>
          <a:p>
            <a:r>
              <a:rPr lang="fr-BE" dirty="0" smtClean="0"/>
              <a:t>New (</a:t>
            </a:r>
            <a:r>
              <a:rPr lang="fr-BE" dirty="0" err="1" smtClean="0"/>
              <a:t>generics</a:t>
            </a:r>
            <a:r>
              <a:rPr lang="fr-BE" dirty="0" smtClean="0"/>
              <a:t> + </a:t>
            </a:r>
            <a:r>
              <a:rPr lang="fr-BE" dirty="0" err="1" smtClean="0"/>
              <a:t>autoboxing</a:t>
            </a:r>
            <a:r>
              <a:rPr lang="fr-BE" dirty="0" smtClean="0"/>
              <a:t>)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numbers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=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new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HashMap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&lt;String, </a:t>
            </a: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Integer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&gt;();</a:t>
            </a:r>
          </a:p>
          <a:p>
            <a:pPr lvl="2">
              <a:buNone/>
            </a:pP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numbers.put("one", 1);</a:t>
            </a:r>
          </a:p>
          <a:p>
            <a:pPr lvl="2">
              <a:buNone/>
            </a:pPr>
            <a:r>
              <a:rPr lang="fr-BE" dirty="0" err="1" smtClean="0">
                <a:solidFill>
                  <a:srgbClr val="00B050"/>
                </a:solidFill>
                <a:latin typeface="Comic Sans MS" pitchFamily="66" charset="0"/>
              </a:rPr>
              <a:t>int</a:t>
            </a:r>
            <a:r>
              <a:rPr lang="fr-BE" dirty="0" smtClean="0">
                <a:solidFill>
                  <a:srgbClr val="00B050"/>
                </a:solidFill>
                <a:latin typeface="Comic Sans MS" pitchFamily="66" charset="0"/>
              </a:rPr>
              <a:t> s = numbers.get("one");</a:t>
            </a:r>
            <a:endParaRPr lang="fr-BE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Experimentation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of this adds up to some pretty confusing stuff you’ll need to learn!</a:t>
            </a:r>
          </a:p>
          <a:p>
            <a:endParaRPr lang="en-US" dirty="0" smtClean="0"/>
          </a:p>
          <a:p>
            <a:r>
              <a:rPr lang="en-US" dirty="0" smtClean="0"/>
              <a:t>Don’t be afraid to experiment by </a:t>
            </a:r>
            <a:br>
              <a:rPr lang="en-US" dirty="0" smtClean="0"/>
            </a:br>
            <a:r>
              <a:rPr lang="en-US" dirty="0" smtClean="0"/>
              <a:t>writing little code fragments and </a:t>
            </a:r>
            <a:br>
              <a:rPr lang="en-US" dirty="0" smtClean="0"/>
            </a:br>
            <a:r>
              <a:rPr lang="en-US" dirty="0" smtClean="0"/>
              <a:t>seeing if they compile and what </a:t>
            </a:r>
            <a:br>
              <a:rPr lang="en-US" dirty="0" smtClean="0"/>
            </a:br>
            <a:r>
              <a:rPr lang="en-US" dirty="0" smtClean="0"/>
              <a:t>they do.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 don’t write random code hoping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that it might work by some miracle.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Examples in the Sun online JDK manual can be really helpful!  </a:t>
            </a:r>
          </a:p>
          <a:p>
            <a:pPr lvl="1"/>
            <a:r>
              <a:rPr lang="en-US" dirty="0" smtClean="0"/>
              <a:t>Cut and paste from Sun JDK manual is </a:t>
            </a:r>
            <a:r>
              <a:rPr lang="en-US" i="1" dirty="0" smtClean="0"/>
              <a:t>not </a:t>
            </a:r>
            <a:r>
              <a:rPr lang="en-US" dirty="0" smtClean="0"/>
              <a:t>considered to be a violation of academic integrity.  </a:t>
            </a:r>
          </a:p>
          <a:p>
            <a:pPr lvl="1"/>
            <a:r>
              <a:rPr lang="en-US" dirty="0" smtClean="0"/>
              <a:t>So go for it!</a:t>
            </a:r>
          </a:p>
          <a:p>
            <a:endParaRPr lang="en-US" dirty="0" smtClean="0"/>
          </a:p>
        </p:txBody>
      </p:sp>
      <p:pic>
        <p:nvPicPr>
          <p:cNvPr id="45060" name="Picture 4" descr="C- mad scien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1924557" cy="261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Debugging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Debugging</a:t>
            </a:r>
            <a:endParaRPr lang="fr-BE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Do not just make random changes, hoping something will work.  This never works.</a:t>
            </a:r>
          </a:p>
          <a:p>
            <a:pPr lvl="1"/>
            <a:r>
              <a:rPr lang="en-US" dirty="0" smtClean="0"/>
              <a:t>Think about what could cause the observed behavior</a:t>
            </a:r>
          </a:p>
          <a:p>
            <a:pPr lvl="1"/>
            <a:r>
              <a:rPr lang="fr-BE" dirty="0" err="1" smtClean="0"/>
              <a:t>Isolate</a:t>
            </a:r>
            <a:r>
              <a:rPr lang="fr-BE" dirty="0" smtClean="0"/>
              <a:t> the bug.  Focus on the first </a:t>
            </a:r>
            <a:r>
              <a:rPr lang="fr-BE" dirty="0" err="1" smtClean="0"/>
              <a:t>thing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goes</a:t>
            </a:r>
            <a:r>
              <a:rPr lang="fr-BE" dirty="0" smtClean="0"/>
              <a:t> </a:t>
            </a:r>
            <a:r>
              <a:rPr lang="fr-BE" dirty="0" err="1" smtClean="0"/>
              <a:t>wrong</a:t>
            </a:r>
            <a:r>
              <a:rPr lang="fr-BE" dirty="0" smtClean="0"/>
              <a:t>.</a:t>
            </a:r>
          </a:p>
          <a:p>
            <a:pPr lvl="1">
              <a:buNone/>
            </a:pPr>
            <a:endParaRPr lang="fr-BE" dirty="0" smtClean="0"/>
          </a:p>
          <a:p>
            <a:r>
              <a:rPr lang="en-US" dirty="0" smtClean="0"/>
              <a:t>An IDE helps by providing a </a:t>
            </a:r>
            <a:r>
              <a:rPr lang="en-US" i="1" dirty="0" smtClean="0">
                <a:solidFill>
                  <a:srgbClr val="00B050"/>
                </a:solidFill>
              </a:rPr>
              <a:t>Debugging Mode</a:t>
            </a:r>
          </a:p>
          <a:p>
            <a:pPr lvl="1"/>
            <a:r>
              <a:rPr lang="en-US" dirty="0" smtClean="0"/>
              <a:t>Can set breakpoints, step through the program while watching </a:t>
            </a:r>
            <a:r>
              <a:rPr lang="fr-BE" dirty="0" err="1" smtClean="0"/>
              <a:t>chosen</a:t>
            </a:r>
            <a:r>
              <a:rPr lang="fr-BE" dirty="0" smtClean="0"/>
              <a:t> variables</a:t>
            </a:r>
          </a:p>
          <a:p>
            <a:pPr lvl="1"/>
            <a:r>
              <a:rPr lang="en-US" dirty="0" smtClean="0"/>
              <a:t>When program pauses at breakpoint, or dies, can look at values of variables it was using</a:t>
            </a:r>
            <a:endParaRPr lang="fr-BE" dirty="0"/>
          </a:p>
        </p:txBody>
      </p:sp>
      <p:pic>
        <p:nvPicPr>
          <p:cNvPr id="44034" name="Picture 2" descr="http://digitalpilgrim.typepad.com/the_digital_pilgrim/WindowsLiveWriter/spam.irritating.pernicious.illegal.immo_6DC3/ist2_2950767_exterminator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495425" cy="16130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Idea: Use a program (an </a:t>
            </a:r>
            <a:r>
              <a:rPr lang="en-US" sz="2000" i="1" dirty="0" smtClean="0"/>
              <a:t>assembler) to convert </a:t>
            </a:r>
            <a:r>
              <a:rPr lang="en-US" sz="2000" dirty="0" smtClean="0"/>
              <a:t>assembly language into machine code</a:t>
            </a:r>
          </a:p>
          <a:p>
            <a:r>
              <a:rPr lang="en-US" sz="2000" dirty="0" smtClean="0"/>
              <a:t>Early assemblers were some of the most complicated code of the time (1950s)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505199"/>
            <a:ext cx="4038600" cy="2849725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Example code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ADD       R1 	6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MOV	    R1 	COST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SET 	    R1 	0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JMP 	    TOP</a:t>
            </a:r>
          </a:p>
          <a:p>
            <a:r>
              <a:rPr lang="en-US" sz="1600" dirty="0" smtClean="0"/>
              <a:t>Idea for improvement</a:t>
            </a:r>
          </a:p>
          <a:p>
            <a:pPr lvl="1"/>
            <a:r>
              <a:rPr lang="en-US" sz="1600" dirty="0" smtClean="0"/>
              <a:t>Let’s make it easier for humans by designing a high level computer language</a:t>
            </a:r>
          </a:p>
          <a:p>
            <a:r>
              <a:rPr lang="en-US" sz="1600" dirty="0" smtClean="0"/>
              <a:t>Result: high-level languages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2733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25334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Use a program (a </a:t>
            </a:r>
            <a:r>
              <a:rPr lang="en-US" i="1" dirty="0" smtClean="0">
                <a:solidFill>
                  <a:srgbClr val="00B050"/>
                </a:solidFill>
              </a:rPr>
              <a:t>compiler</a:t>
            </a:r>
            <a:r>
              <a:rPr lang="en-US" i="1" dirty="0" smtClean="0"/>
              <a:t> or an </a:t>
            </a:r>
            <a:r>
              <a:rPr lang="en-US" i="1" dirty="0" smtClean="0">
                <a:solidFill>
                  <a:srgbClr val="00B050"/>
                </a:solidFill>
              </a:rPr>
              <a:t>interpreter</a:t>
            </a:r>
            <a:r>
              <a:rPr lang="en-US" i="1" dirty="0" smtClean="0"/>
              <a:t>) to </a:t>
            </a:r>
            <a:r>
              <a:rPr lang="en-US" dirty="0" smtClean="0"/>
              <a:t>convert high-level code into machine code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Easier for humans to write, read, and maintain code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The resulting program was usually less efficient than the best possible assembly-code</a:t>
            </a:r>
          </a:p>
          <a:p>
            <a:pPr lvl="2"/>
            <a:r>
              <a:rPr lang="en-US" dirty="0" smtClean="0"/>
              <a:t>Waste of memory</a:t>
            </a:r>
          </a:p>
          <a:p>
            <a:pPr lvl="2"/>
            <a:r>
              <a:rPr lang="en-US" dirty="0" smtClean="0"/>
              <a:t>Waste of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whole concept was initially controversial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FORTRAN</a:t>
            </a:r>
            <a:r>
              <a:rPr lang="en-US" dirty="0" smtClean="0"/>
              <a:t> (mathematical </a:t>
            </a:r>
            <a:r>
              <a:rPr lang="en-US" dirty="0" err="1" smtClean="0">
                <a:solidFill>
                  <a:srgbClr val="00B050"/>
                </a:solidFill>
              </a:rPr>
              <a:t>FOR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TRAN</a:t>
            </a:r>
            <a:r>
              <a:rPr lang="en-US" dirty="0" err="1" smtClean="0"/>
              <a:t>slating</a:t>
            </a:r>
            <a:r>
              <a:rPr lang="en-US" dirty="0" smtClean="0"/>
              <a:t> system) was designed with efficiency very much in mind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048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Initial version developed in 1957 by IBM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FORTRAN introduced many high-level language constructs still in use today</a:t>
            </a:r>
          </a:p>
          <a:p>
            <a:pPr lvl="1"/>
            <a:r>
              <a:rPr lang="en-US" dirty="0" smtClean="0"/>
              <a:t>Variables &amp; assignment</a:t>
            </a:r>
          </a:p>
          <a:p>
            <a:pPr lvl="1"/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Subroutines</a:t>
            </a:r>
          </a:p>
          <a:p>
            <a:pPr lvl="1"/>
            <a:r>
              <a:rPr lang="en-US" dirty="0" smtClean="0"/>
              <a:t>Comments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296799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981200"/>
            <a:ext cx="31242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 </a:t>
            </a:r>
            <a:r>
              <a:rPr lang="en-US" b="1" dirty="0" smtClean="0">
                <a:solidFill>
                  <a:srgbClr val="00B050"/>
                </a:solidFill>
              </a:rPr>
              <a:t> SUM </a:t>
            </a:r>
            <a:r>
              <a:rPr lang="en-US" b="1" dirty="0">
                <a:solidFill>
                  <a:srgbClr val="00B050"/>
                </a:solidFill>
              </a:rPr>
              <a:t>OF SQUARES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ISUM </a:t>
            </a:r>
            <a:r>
              <a:rPr lang="en-US" b="1" dirty="0">
                <a:solidFill>
                  <a:srgbClr val="00B050"/>
                </a:solidFill>
              </a:rPr>
              <a:t>= 0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DO </a:t>
            </a:r>
            <a:r>
              <a:rPr lang="en-US" b="1" dirty="0">
                <a:solidFill>
                  <a:srgbClr val="00B050"/>
                </a:solidFill>
              </a:rPr>
              <a:t>100 I=1,10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ISUM </a:t>
            </a:r>
            <a:r>
              <a:rPr lang="en-US" b="1" dirty="0">
                <a:solidFill>
                  <a:srgbClr val="00B050"/>
                </a:solidFill>
              </a:rPr>
              <a:t>= ISUM + I*I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100	CONTINUE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4648200" cy="1143000"/>
          </a:xfrm>
        </p:spPr>
        <p:txBody>
          <a:bodyPr/>
          <a:lstStyle/>
          <a:p>
            <a:r>
              <a:rPr lang="en-US" dirty="0" smtClean="0"/>
              <a:t>ALGOL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657601"/>
            <a:ext cx="4038600" cy="2697324"/>
          </a:xfrm>
        </p:spPr>
        <p:txBody>
          <a:bodyPr>
            <a:noAutofit/>
          </a:bodyPr>
          <a:lstStyle/>
          <a:p>
            <a:r>
              <a:rPr lang="en-US" sz="2000" dirty="0" smtClean="0"/>
              <a:t>ALGOL</a:t>
            </a:r>
          </a:p>
          <a:p>
            <a:pPr lvl="1">
              <a:buNone/>
            </a:pPr>
            <a:r>
              <a:rPr lang="en-US" sz="2000" dirty="0" smtClean="0"/>
              <a:t>= </a:t>
            </a:r>
            <a:r>
              <a:rPr lang="en-US" sz="2000" dirty="0" err="1" smtClean="0">
                <a:solidFill>
                  <a:srgbClr val="00B050"/>
                </a:solidFill>
              </a:rPr>
              <a:t>ALGO</a:t>
            </a:r>
            <a:r>
              <a:rPr lang="en-US" sz="2000" dirty="0" err="1" smtClean="0"/>
              <a:t>rithmic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L</a:t>
            </a:r>
            <a:r>
              <a:rPr lang="en-US" sz="2000" dirty="0" smtClean="0"/>
              <a:t>anguage</a:t>
            </a:r>
          </a:p>
          <a:p>
            <a:r>
              <a:rPr lang="en-US" sz="2000" dirty="0" smtClean="0"/>
              <a:t>Developed by an international committee</a:t>
            </a:r>
          </a:p>
          <a:p>
            <a:r>
              <a:rPr lang="en-US" sz="2000" dirty="0" smtClean="0"/>
              <a:t>First version in 1958 (not widely used)</a:t>
            </a:r>
          </a:p>
          <a:p>
            <a:r>
              <a:rPr lang="en-US" sz="2000" dirty="0" smtClean="0"/>
              <a:t>Second version in 1960 (become a major success)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44348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Sample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ALGOL 60 included </a:t>
            </a:r>
            <a:r>
              <a:rPr lang="en-US" sz="2400" i="1" dirty="0" smtClean="0"/>
              <a:t>recursion</a:t>
            </a:r>
          </a:p>
          <a:p>
            <a:pPr lvl="1"/>
            <a:r>
              <a:rPr lang="en-US" dirty="0" smtClean="0"/>
              <a:t>Pro: easier to design clear, succinct algorithms</a:t>
            </a:r>
          </a:p>
          <a:p>
            <a:pPr lvl="1"/>
            <a:r>
              <a:rPr lang="en-US" sz="2300" dirty="0" smtClean="0"/>
              <a:t>Con: too hard to implement; too inefficient</a:t>
            </a:r>
            <a:endParaRPr lang="en-US" sz="2300" i="1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712"/>
            <a:ext cx="1929130" cy="27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2514600"/>
            <a:ext cx="40386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comment Sum of squares</a:t>
            </a:r>
          </a:p>
          <a:p>
            <a:r>
              <a:rPr lang="en-US" b="1" dirty="0">
                <a:solidFill>
                  <a:srgbClr val="00B050"/>
                </a:solidFill>
              </a:rPr>
              <a:t>begin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integer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, sum;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for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:=1 until 10 do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		sum </a:t>
            </a:r>
            <a:r>
              <a:rPr lang="en-US" b="1" dirty="0">
                <a:solidFill>
                  <a:srgbClr val="00B050"/>
                </a:solidFill>
              </a:rPr>
              <a:t>:= sum +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*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end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1171</TotalTime>
  <Words>3364</Words>
  <Application>Microsoft Office PowerPoint</Application>
  <PresentationFormat>On-screen Show (4:3)</PresentationFormat>
  <Paragraphs>599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Median</vt:lpstr>
      <vt:lpstr>Java Review</vt:lpstr>
      <vt:lpstr>Announcements</vt:lpstr>
      <vt:lpstr>Announcements</vt:lpstr>
      <vt:lpstr>Today — A Smorgasbord</vt:lpstr>
      <vt:lpstr>Machine Language</vt:lpstr>
      <vt:lpstr>Assembly Language</vt:lpstr>
      <vt:lpstr>High-Level Language</vt:lpstr>
      <vt:lpstr>FORTRAN</vt:lpstr>
      <vt:lpstr>ALGOL</vt:lpstr>
      <vt:lpstr>COBOL</vt:lpstr>
      <vt:lpstr>Simula &amp; Smalltalk</vt:lpstr>
      <vt:lpstr>Java – 1995 (James Gosling)</vt:lpstr>
      <vt:lpstr>In theory, you already know Java…</vt:lpstr>
      <vt:lpstr>… but even so</vt:lpstr>
      <vt:lpstr>Java is object oriented</vt:lpstr>
      <vt:lpstr>Dynamic and Static</vt:lpstr>
      <vt:lpstr>Names</vt:lpstr>
      <vt:lpstr>The main Method</vt:lpstr>
      <vt:lpstr>Static methods and variables</vt:lpstr>
      <vt:lpstr>Static methods and variables</vt:lpstr>
      <vt:lpstr>Static methods and variables</vt:lpstr>
      <vt:lpstr>Avoiding trouble</vt:lpstr>
      <vt:lpstr>Class Hierarchy</vt:lpstr>
      <vt:lpstr>Constructors</vt:lpstr>
      <vt:lpstr>What about non-class variables?</vt:lpstr>
      <vt:lpstr>Finalizers</vt:lpstr>
      <vt:lpstr>Static Initializers</vt:lpstr>
      <vt:lpstr>Static vs Instance Example</vt:lpstr>
      <vt:lpstr>Names</vt:lpstr>
      <vt:lpstr>Overloading of Methods</vt:lpstr>
      <vt:lpstr>Example: Overloading “compareTo”</vt:lpstr>
      <vt:lpstr>Primitive vs Reference Types</vt:lpstr>
      <vt:lpstr>Comparing Reference Types</vt:lpstr>
      <vt:lpstr>Comparing Reference Types</vt:lpstr>
      <vt:lpstr>== versus .equals</vt:lpstr>
      <vt:lpstr>== with primitive types</vt:lpstr>
      <vt:lpstr>== with primitive types</vt:lpstr>
      <vt:lpstr>Arrays</vt:lpstr>
      <vt:lpstr>Accessing Array Elements Sequentially</vt:lpstr>
      <vt:lpstr>Back to the Class Hierarchy</vt:lpstr>
      <vt:lpstr>Inheritance</vt:lpstr>
      <vt:lpstr>Overriding</vt:lpstr>
      <vt:lpstr>Accessing Overridden Methods</vt:lpstr>
      <vt:lpstr>Unexpected Consequences</vt:lpstr>
      <vt:lpstr>… a nasty example</vt:lpstr>
      <vt:lpstr>Shadowing</vt:lpstr>
      <vt:lpstr>… back to our earlier example</vt:lpstr>
      <vt:lpstr>Array vs ArrayList vs HashMap</vt:lpstr>
      <vt:lpstr>HashMap Example</vt:lpstr>
      <vt:lpstr>Generics and Autoboxing</vt:lpstr>
      <vt:lpstr>Experimentation</vt:lpstr>
      <vt:lpstr>Debugging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Review</dc:title>
  <dc:creator>Ken Birman</dc:creator>
  <cp:lastModifiedBy>ken</cp:lastModifiedBy>
  <cp:revision>37</cp:revision>
  <dcterms:created xsi:type="dcterms:W3CDTF">2009-08-19T18:21:45Z</dcterms:created>
  <dcterms:modified xsi:type="dcterms:W3CDTF">2009-10-15T12:36:17Z</dcterms:modified>
</cp:coreProperties>
</file>