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89" r:id="rId12"/>
    <p:sldId id="265" r:id="rId13"/>
    <p:sldId id="266" r:id="rId14"/>
    <p:sldId id="291" r:id="rId15"/>
    <p:sldId id="267" r:id="rId16"/>
    <p:sldId id="268" r:id="rId17"/>
    <p:sldId id="269" r:id="rId18"/>
    <p:sldId id="270" r:id="rId19"/>
    <p:sldId id="290" r:id="rId20"/>
    <p:sldId id="271" r:id="rId21"/>
    <p:sldId id="272" r:id="rId22"/>
    <p:sldId id="273" r:id="rId23"/>
    <p:sldId id="274" r:id="rId24"/>
    <p:sldId id="275" r:id="rId25"/>
    <p:sldId id="276" r:id="rId26"/>
    <p:sldId id="296" r:id="rId27"/>
    <p:sldId id="277" r:id="rId28"/>
    <p:sldId id="292" r:id="rId29"/>
    <p:sldId id="295" r:id="rId30"/>
    <p:sldId id="293" r:id="rId31"/>
    <p:sldId id="294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7" r:id="rId40"/>
    <p:sldId id="286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4" autoAdjust="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03F6D4-391E-4FD1-832D-082385455723}" type="datetimeFigureOut">
              <a:rPr lang="fr-FR" smtClean="0"/>
              <a:pPr/>
              <a:t>27/08/2009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02B9-FBD2-43C6-9215-2B8038F192E1}" type="datetimeFigureOut">
              <a:rPr lang="fr-FR" smtClean="0"/>
              <a:t>27/08/2009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E120C0-47B0-4335-9D8F-4260B207E470}" type="datetime1">
              <a:rPr lang="en-US" smtClean="0"/>
              <a:t>8/27/2009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1D7A-8C8F-47DC-AB3A-0F2B23F2B11F}" type="datetime1">
              <a:rPr lang="en-US" smtClean="0"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4A70A5-7C92-4FB8-891C-81C13136680F}" type="datetime1">
              <a:rPr lang="en-US" smtClean="0"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B16D-253F-40EB-A69D-31BE455C181F}" type="datetime1">
              <a:rPr lang="en-US" smtClean="0"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B6AB-6D92-4C53-9DA7-83229B3EA68E}" type="datetime1">
              <a:rPr lang="en-US" smtClean="0"/>
              <a:t>8/27/2009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DDF3B9-8C8C-4356-894C-1B83310A2F35}" type="datetime1">
              <a:rPr lang="en-US" smtClean="0"/>
              <a:t>8/27/2009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188213-149D-4DF4-AC94-442A28274CCA}" type="datetime1">
              <a:rPr lang="en-US" smtClean="0"/>
              <a:t>8/27/2009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9D3A-7BA7-46B0-B978-463F310FD5EA}" type="datetime1">
              <a:rPr lang="en-US" smtClean="0"/>
              <a:t>8/27/2009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375-EBDC-4CBB-9727-599B856ED56A}" type="datetime1">
              <a:rPr lang="en-US" smtClean="0"/>
              <a:t>8/27/2009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B5E7-E3B7-486F-8F83-95053830528C}" type="datetime1">
              <a:rPr lang="en-US" smtClean="0"/>
              <a:t>8/27/2009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9DFF3F-79E0-4D58-99DB-E90A662BF5C7}" type="datetime1">
              <a:rPr lang="en-US" smtClean="0"/>
              <a:t>8/27/2009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17F307-176A-4767-9ABC-E39CAF4CFCE0}" type="datetime1">
              <a:rPr lang="en-US" smtClean="0"/>
              <a:t>8/27/2009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cornell.edu/cs21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dctobc.com/wp-content/uploads/2009/03/bartsimpson4.gif&amp;imgrefurl=http://www.dctobc.com/2009/04/bout-bart-simpson/&amp;h=531&amp;w=350&amp;sz=23&amp;tbnid=LH1-MD0zehwUYM:&amp;tbnh=132&amp;tbnw=87&amp;prev=/images?q=bart+simpson&amp;usg=__nUfozfNyuM18oHz1KqFb18aIYbc=&amp;ei=bHKMSvSiHqCltgfl2_3kBg&amp;sa=X&amp;oi=image_result&amp;resnum=2&amp;ct=image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formerly</a:t>
            </a:r>
            <a:r>
              <a:rPr lang="fr-BE" dirty="0" smtClean="0"/>
              <a:t> CS 211)</a:t>
            </a:r>
            <a:br>
              <a:rPr lang="fr-BE" dirty="0" smtClean="0"/>
            </a:br>
            <a:r>
              <a:rPr lang="fr-BE" dirty="0" err="1" smtClean="0"/>
              <a:t>Fall</a:t>
            </a:r>
            <a:r>
              <a:rPr lang="fr-BE" dirty="0" smtClean="0"/>
              <a:t> 2009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</a:t>
            </a:r>
            <a:r>
              <a:rPr lang="fr-BE" dirty="0" err="1" smtClean="0"/>
              <a:t>Overview</a:t>
            </a:r>
            <a:endParaRPr lang="fr-BE" dirty="0" smtClean="0"/>
          </a:p>
          <a:p>
            <a:r>
              <a:rPr lang="fr-BE" dirty="0" smtClean="0"/>
              <a:t>http://courses.cs.cornell.edu/cs2110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Course web site</a:t>
            </a:r>
          </a:p>
          <a:p>
            <a:pPr lvl="1"/>
            <a:r>
              <a:rPr lang="fr-BE" dirty="0" smtClean="0">
                <a:hlinkClick r:id="rId2"/>
              </a:rPr>
              <a:t>http://courses.cs.cornell.edu/cs2110</a:t>
            </a:r>
            <a:endParaRPr lang="fr-BE" dirty="0" smtClean="0"/>
          </a:p>
          <a:p>
            <a:pPr lvl="1"/>
            <a:r>
              <a:rPr lang="fr-BE" dirty="0" smtClean="0"/>
              <a:t>Watch for </a:t>
            </a:r>
            <a:r>
              <a:rPr lang="fr-BE" dirty="0" err="1" smtClean="0"/>
              <a:t>announcements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Course newsgroups</a:t>
            </a:r>
          </a:p>
          <a:p>
            <a:pPr lvl="1"/>
            <a:r>
              <a:rPr lang="fr-BE" dirty="0" smtClean="0"/>
              <a:t>cornell.class.cs2110, cornell.class.cs2110.talk</a:t>
            </a:r>
          </a:p>
          <a:p>
            <a:pPr lvl="1"/>
            <a:r>
              <a:rPr lang="en-US" dirty="0" smtClean="0"/>
              <a:t>Good place to ask questions (carefully)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fr-BE" dirty="0" smtClean="0"/>
              <a:t>Book: Frank M. </a:t>
            </a:r>
            <a:r>
              <a:rPr lang="fr-BE" dirty="0" err="1" smtClean="0"/>
              <a:t>Carrano</a:t>
            </a:r>
            <a:r>
              <a:rPr lang="fr-BE" dirty="0" smtClean="0"/>
              <a:t>, </a:t>
            </a:r>
            <a:r>
              <a:rPr lang="fr-BE" i="1" dirty="0" smtClean="0"/>
              <a:t>Data Structures </a:t>
            </a:r>
            <a:r>
              <a:rPr lang="en-US" i="1" dirty="0" smtClean="0"/>
              <a:t>and Abstractions with Java, 2</a:t>
            </a:r>
            <a:r>
              <a:rPr lang="en-US" i="1" baseline="30000" dirty="0" smtClean="0"/>
              <a:t>nd</a:t>
            </a:r>
            <a:r>
              <a:rPr lang="en-US" i="1" dirty="0" smtClean="0"/>
              <a:t> ed., Prentice Hall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Note: The 1</a:t>
            </a:r>
            <a:r>
              <a:rPr lang="en-US" i="1" baseline="30000" dirty="0" smtClean="0">
                <a:solidFill>
                  <a:srgbClr val="FF3300"/>
                </a:solidFill>
              </a:rPr>
              <a:t>st</a:t>
            </a:r>
            <a:r>
              <a:rPr lang="en-US" i="1" dirty="0" smtClean="0">
                <a:solidFill>
                  <a:srgbClr val="FF3300"/>
                </a:solidFill>
              </a:rPr>
              <a:t> edition is pretty obsolete by now</a:t>
            </a:r>
          </a:p>
          <a:p>
            <a:pPr lvl="1"/>
            <a:r>
              <a:rPr lang="en-US" dirty="0" smtClean="0"/>
              <a:t>If you somehow end up with it, consult 2</a:t>
            </a:r>
            <a:r>
              <a:rPr lang="en-US" baseline="30000" dirty="0" smtClean="0"/>
              <a:t>nd</a:t>
            </a:r>
            <a:r>
              <a:rPr lang="en-US" dirty="0" smtClean="0"/>
              <a:t> edition!</a:t>
            </a:r>
          </a:p>
          <a:p>
            <a:pPr lvl="1"/>
            <a:r>
              <a:rPr lang="en-US" dirty="0" smtClean="0"/>
              <a:t>Copies of 2</a:t>
            </a:r>
            <a:r>
              <a:rPr lang="en-US" baseline="30000" dirty="0" smtClean="0"/>
              <a:t>nd</a:t>
            </a:r>
            <a:r>
              <a:rPr lang="en-US" dirty="0" smtClean="0"/>
              <a:t> Edition on reserve in </a:t>
            </a:r>
            <a:r>
              <a:rPr lang="en-US" dirty="0" err="1" smtClean="0"/>
              <a:t>Engr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Additional material on Prentice Hall website</a:t>
            </a:r>
          </a:p>
          <a:p>
            <a:endParaRPr lang="en-US" dirty="0" smtClean="0"/>
          </a:p>
          <a:p>
            <a:r>
              <a:rPr lang="en-US" dirty="0" smtClean="0"/>
              <a:t>Great Java resource: the online materials at the Sun JDK web site.  Google has it indexed.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 smtClean="0"/>
          </a:p>
          <a:p>
            <a:r>
              <a:rPr lang="en-US" dirty="0" smtClean="0"/>
              <a:t>Use Java 6 if you can</a:t>
            </a:r>
          </a:p>
          <a:p>
            <a:pPr lvl="1"/>
            <a:r>
              <a:rPr lang="fr-BE" dirty="0" smtClean="0"/>
              <a:t>Java 5 </a:t>
            </a:r>
            <a:r>
              <a:rPr lang="fr-BE" dirty="0" err="1" smtClean="0"/>
              <a:t>is</a:t>
            </a:r>
            <a:r>
              <a:rPr lang="fr-BE" dirty="0" smtClean="0"/>
              <a:t> ok, but </a:t>
            </a:r>
            <a:r>
              <a:rPr lang="fr-BE" dirty="0" err="1" smtClean="0"/>
              <a:t>why</a:t>
            </a:r>
            <a:r>
              <a:rPr lang="fr-BE" dirty="0" smtClean="0"/>
              <a:t> not upgrade?	</a:t>
            </a:r>
          </a:p>
          <a:p>
            <a:r>
              <a:rPr lang="en-US" dirty="0" smtClean="0"/>
              <a:t>Need Java Development Kit (JDK), not </a:t>
            </a:r>
            <a:r>
              <a:rPr lang="fr-BE" dirty="0" err="1" smtClean="0"/>
              <a:t>just</a:t>
            </a:r>
            <a:r>
              <a:rPr lang="fr-BE" dirty="0" smtClean="0"/>
              <a:t> Java </a:t>
            </a:r>
            <a:r>
              <a:rPr lang="fr-BE" dirty="0" err="1" smtClean="0"/>
              <a:t>Runtime</a:t>
            </a:r>
            <a:r>
              <a:rPr lang="fr-BE" dirty="0" smtClean="0"/>
              <a:t> </a:t>
            </a:r>
            <a:r>
              <a:rPr lang="fr-BE" dirty="0" err="1" smtClean="0"/>
              <a:t>Environment</a:t>
            </a:r>
            <a:r>
              <a:rPr lang="fr-BE" dirty="0" smtClean="0"/>
              <a:t> (JRE)</a:t>
            </a:r>
          </a:p>
          <a:p>
            <a:r>
              <a:rPr lang="en-US" dirty="0" smtClean="0"/>
              <a:t>Many production releases… latest is usually best</a:t>
            </a: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Interactive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105400"/>
            <a:ext cx="1944188" cy="1447800"/>
          </a:xfrm>
          <a:prstGeom prst="rect">
            <a:avLst/>
          </a:prstGeom>
          <a:noFill/>
        </p:spPr>
      </p:pic>
      <p:pic>
        <p:nvPicPr>
          <p:cNvPr id="36872" name="Picture 8" descr="http://www.ijs365.com/ENGLISH/originals_images/SolarEclipse1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1524000" cy="1501478"/>
          </a:xfrm>
          <a:prstGeom prst="rect">
            <a:avLst/>
          </a:prstGeom>
          <a:noFill/>
        </p:spPr>
      </p:pic>
      <p:pic>
        <p:nvPicPr>
          <p:cNvPr id="25602" name="Picture 2" descr="http://www.wired.com/images/slideshow/magazine/1505/FF_raves_heroes1_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699000"/>
            <a:ext cx="1384300" cy="184573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highly</a:t>
            </a:r>
            <a:r>
              <a:rPr lang="en-US" dirty="0" smtClean="0"/>
              <a:t> recommend use of an IDE</a:t>
            </a:r>
          </a:p>
          <a:p>
            <a:r>
              <a:rPr lang="fr-BE" dirty="0" err="1" smtClean="0"/>
              <a:t>Eclipse</a:t>
            </a:r>
            <a:r>
              <a:rPr lang="fr-BE" dirty="0" smtClean="0"/>
              <a:t> tutorial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discussed</a:t>
            </a:r>
            <a:r>
              <a:rPr lang="fr-BE" dirty="0" smtClean="0"/>
              <a:t> in section</a:t>
            </a:r>
          </a:p>
          <a:p>
            <a:r>
              <a:rPr lang="en-US" dirty="0" smtClean="0"/>
              <a:t>Use version 3.4 (Ganymede) if you can</a:t>
            </a:r>
          </a:p>
          <a:p>
            <a:pPr lvl="1"/>
            <a:r>
              <a:rPr lang="fr-BE" dirty="0" smtClean="0"/>
              <a:t>V 3.3 (Europa) </a:t>
            </a:r>
            <a:r>
              <a:rPr lang="fr-BE" dirty="0" err="1" smtClean="0"/>
              <a:t>is</a:t>
            </a:r>
            <a:r>
              <a:rPr lang="fr-BE" dirty="0" smtClean="0"/>
              <a:t> ok, but </a:t>
            </a:r>
            <a:r>
              <a:rPr lang="fr-BE" dirty="0" err="1" smtClean="0"/>
              <a:t>why</a:t>
            </a:r>
            <a:r>
              <a:rPr lang="fr-BE" dirty="0" smtClean="0"/>
              <a:t> not upgrade??	</a:t>
            </a:r>
          </a:p>
          <a:p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00B0F0"/>
                </a:solidFill>
              </a:rPr>
              <a:t>Resources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/>
          </a:p>
        </p:txBody>
      </p:sp>
      <p:pic>
        <p:nvPicPr>
          <p:cNvPr id="36868" name="Picture 4" descr="http://umbcadmissionsblog.files.wordpress.com/2008/08/borat_thumbs_up_narrowweb__300x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19600"/>
            <a:ext cx="1295400" cy="2176272"/>
          </a:xfrm>
          <a:prstGeom prst="rect">
            <a:avLst/>
          </a:prstGeom>
          <a:noFill/>
        </p:spPr>
      </p:pic>
      <p:pic>
        <p:nvPicPr>
          <p:cNvPr id="8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5334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“In my country of Kazakhstan everyone is use Eclipse!  Excellent for hack American web site and steal credit card.  Also very good for to meet girls.”</a:t>
            </a:r>
            <a:endParaRPr lang="fr-BE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Java Help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 2110 assumes basic Java knowledge</a:t>
            </a:r>
          </a:p>
          <a:p>
            <a:pPr lvl="1"/>
            <a:r>
              <a:rPr lang="en-US" dirty="0" smtClean="0"/>
              <a:t>classes, objects, fields, methods, constructors, static </a:t>
            </a:r>
            <a:r>
              <a:rPr lang="fr-BE" dirty="0" smtClean="0"/>
              <a:t>and instance variables, control structures, </a:t>
            </a:r>
            <a:r>
              <a:rPr lang="fr-BE" dirty="0" err="1" smtClean="0"/>
              <a:t>arrays</a:t>
            </a:r>
            <a:r>
              <a:rPr lang="fr-BE" dirty="0" smtClean="0"/>
              <a:t>, strings, </a:t>
            </a:r>
            <a:r>
              <a:rPr lang="fr-BE" dirty="0" err="1" smtClean="0"/>
              <a:t>exposure</a:t>
            </a:r>
            <a:r>
              <a:rPr lang="fr-BE" dirty="0" smtClean="0"/>
              <a:t> to </a:t>
            </a:r>
            <a:r>
              <a:rPr lang="fr-BE" dirty="0" err="1" smtClean="0"/>
              <a:t>inheritance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err="1" smtClean="0"/>
              <a:t>Need</a:t>
            </a:r>
            <a:r>
              <a:rPr lang="fr-BE" dirty="0" smtClean="0"/>
              <a:t> a </a:t>
            </a:r>
            <a:r>
              <a:rPr lang="fr-BE" dirty="0" err="1" smtClean="0"/>
              <a:t>refresher</a:t>
            </a:r>
            <a:r>
              <a:rPr lang="fr-BE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CS 1130, Transition to Object-Oriented Programming</a:t>
            </a:r>
          </a:p>
          <a:p>
            <a:pPr lvl="1"/>
            <a:r>
              <a:rPr lang="fr-BE" dirty="0" err="1" smtClean="0"/>
              <a:t>formerly</a:t>
            </a:r>
            <a:r>
              <a:rPr lang="fr-BE" dirty="0" smtClean="0"/>
              <a:t> 101J</a:t>
            </a:r>
          </a:p>
          <a:p>
            <a:pPr lvl="1"/>
            <a:r>
              <a:rPr lang="fr-BE" dirty="0" smtClean="0"/>
              <a:t>self-</a:t>
            </a:r>
            <a:r>
              <a:rPr lang="fr-BE" dirty="0" err="1" smtClean="0"/>
              <a:t>guided</a:t>
            </a:r>
            <a:r>
              <a:rPr lang="fr-BE" dirty="0" smtClean="0"/>
              <a:t> tutorial, </a:t>
            </a:r>
            <a:r>
              <a:rPr lang="fr-BE" dirty="0" err="1" smtClean="0"/>
              <a:t>material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Two-hour labs in which students work </a:t>
            </a:r>
            <a:r>
              <a:rPr lang="fr-BE" dirty="0" err="1" smtClean="0"/>
              <a:t>together</a:t>
            </a:r>
            <a:r>
              <a:rPr lang="fr-BE" dirty="0" smtClean="0"/>
              <a:t> in </a:t>
            </a:r>
            <a:r>
              <a:rPr lang="fr-BE" dirty="0" err="1" smtClean="0"/>
              <a:t>cooperative</a:t>
            </a:r>
            <a:r>
              <a:rPr lang="fr-BE" dirty="0" smtClean="0"/>
              <a:t> setting</a:t>
            </a:r>
          </a:p>
          <a:p>
            <a:r>
              <a:rPr lang="en-US" i="1" dirty="0" smtClean="0"/>
              <a:t>One credit S/U course based on attendance</a:t>
            </a:r>
          </a:p>
          <a:p>
            <a:r>
              <a:rPr lang="fr-BE" dirty="0" smtClean="0"/>
              <a:t>Time and location TBA</a:t>
            </a:r>
          </a:p>
          <a:p>
            <a:r>
              <a:rPr lang="en-US" dirty="0" smtClean="0"/>
              <a:t>See the website for more info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/>
              <a:t>www.engineering.cornell.edu/student-services/</a:t>
            </a:r>
            <a:br>
              <a:rPr lang="fr-BE" sz="2800" b="1" dirty="0" smtClean="0"/>
            </a:br>
            <a:r>
              <a:rPr lang="fr-BE" sz="2800" b="1" dirty="0" err="1" smtClean="0"/>
              <a:t>learning</a:t>
            </a:r>
            <a:r>
              <a:rPr lang="fr-BE" sz="2800" b="1" dirty="0" smtClean="0"/>
              <a:t>/</a:t>
            </a:r>
            <a:r>
              <a:rPr lang="fr-BE" sz="2800" b="1" dirty="0" err="1" smtClean="0"/>
              <a:t>academic</a:t>
            </a:r>
            <a:r>
              <a:rPr lang="fr-BE" sz="2800" b="1" dirty="0" smtClean="0"/>
              <a:t>-excellence-workshops/</a:t>
            </a:r>
            <a:endParaRPr lang="fr-BE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assignments involving both programming and </a:t>
            </a:r>
            <a:r>
              <a:rPr lang="fr-BE" dirty="0" err="1" smtClean="0"/>
              <a:t>written</a:t>
            </a:r>
            <a:r>
              <a:rPr lang="fr-BE" dirty="0" smtClean="0"/>
              <a:t> </a:t>
            </a:r>
            <a:r>
              <a:rPr lang="fr-BE" dirty="0" err="1" smtClean="0"/>
              <a:t>answers</a:t>
            </a:r>
            <a:r>
              <a:rPr lang="fr-BE" dirty="0" smtClean="0"/>
              <a:t> (45%)</a:t>
            </a:r>
          </a:p>
          <a:p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prelims</a:t>
            </a:r>
            <a:r>
              <a:rPr lang="fr-BE" dirty="0" smtClean="0"/>
              <a:t> (15% </a:t>
            </a:r>
            <a:r>
              <a:rPr lang="fr-BE" dirty="0" err="1" smtClean="0"/>
              <a:t>each</a:t>
            </a:r>
            <a:r>
              <a:rPr lang="fr-BE" dirty="0" smtClean="0"/>
              <a:t>)</a:t>
            </a:r>
          </a:p>
          <a:p>
            <a:r>
              <a:rPr lang="fr-BE" dirty="0" smtClean="0"/>
              <a:t>Final exam (20%)</a:t>
            </a:r>
          </a:p>
          <a:p>
            <a:r>
              <a:rPr lang="fr-BE" dirty="0" smtClean="0"/>
              <a:t>Course </a:t>
            </a:r>
            <a:r>
              <a:rPr lang="fr-BE" dirty="0" err="1" smtClean="0"/>
              <a:t>evaluation</a:t>
            </a:r>
            <a:r>
              <a:rPr lang="fr-BE" dirty="0" smtClean="0"/>
              <a:t> (1%)</a:t>
            </a:r>
          </a:p>
          <a:p>
            <a:r>
              <a:rPr lang="fr-BE" dirty="0" err="1" smtClean="0"/>
              <a:t>Occasional</a:t>
            </a:r>
            <a:r>
              <a:rPr lang="fr-BE" dirty="0" smtClean="0"/>
              <a:t> </a:t>
            </a:r>
            <a:r>
              <a:rPr lang="fr-BE" dirty="0" err="1" smtClean="0"/>
              <a:t>quizzes</a:t>
            </a:r>
            <a:r>
              <a:rPr lang="fr-BE" dirty="0" smtClean="0"/>
              <a:t> in class (4%)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Assignments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 for assignment A1, assignments may be done by teams of two </a:t>
            </a:r>
            <a:r>
              <a:rPr lang="fr-BE" dirty="0" err="1" smtClean="0"/>
              <a:t>students</a:t>
            </a:r>
            <a:endParaRPr lang="fr-BE" dirty="0" smtClean="0"/>
          </a:p>
          <a:p>
            <a:pPr lvl="1"/>
            <a:r>
              <a:rPr lang="en-US" dirty="0" smtClean="0"/>
              <a:t>A1 is already posted on CMS</a:t>
            </a:r>
          </a:p>
          <a:p>
            <a:r>
              <a:rPr lang="en-US" dirty="0" smtClean="0"/>
              <a:t>We encourage you to do them by yourself</a:t>
            </a:r>
          </a:p>
          <a:p>
            <a:r>
              <a:rPr lang="en-US" dirty="0" smtClean="0"/>
              <a:t>Finding a partner: choose your own or contact your TA. Newsgroup may be helpful.</a:t>
            </a:r>
            <a:endParaRPr lang="fr-BE" dirty="0" smtClean="0"/>
          </a:p>
          <a:p>
            <a:r>
              <a:rPr lang="fr-BE" dirty="0" err="1" smtClean="0"/>
              <a:t>Monogamy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usually</a:t>
            </a:r>
            <a:r>
              <a:rPr lang="fr-BE" dirty="0" smtClean="0"/>
              <a:t> the </a:t>
            </a:r>
            <a:r>
              <a:rPr lang="fr-BE" dirty="0" err="1" smtClean="0"/>
              <a:t>wisest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endParaRPr lang="fr-BE" dirty="0" smtClean="0"/>
          </a:p>
          <a:p>
            <a:r>
              <a:rPr lang="en-US" dirty="0" smtClean="0"/>
              <a:t>Please read partner info and Code of Academic </a:t>
            </a:r>
            <a:r>
              <a:rPr lang="fr-BE" dirty="0" err="1" smtClean="0"/>
              <a:t>Integrity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Announcements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take a look at the course web site</a:t>
            </a:r>
          </a:p>
          <a:p>
            <a:r>
              <a:rPr lang="en-US" dirty="0" smtClean="0"/>
              <a:t>All lectures will be posted online but we tend to revise them at the last minute.</a:t>
            </a:r>
          </a:p>
          <a:p>
            <a:r>
              <a:rPr lang="en-US" dirty="0" smtClean="0"/>
              <a:t>Assignment 1 (of 5) is up, due 9/9. Start </a:t>
            </a:r>
            <a:r>
              <a:rPr lang="fr-BE" dirty="0" err="1" smtClean="0"/>
              <a:t>early</a:t>
            </a:r>
            <a:r>
              <a:rPr lang="fr-BE" dirty="0" smtClean="0"/>
              <a:t>!</a:t>
            </a:r>
          </a:p>
          <a:p>
            <a:r>
              <a:rPr lang="en-US" dirty="0" smtClean="0"/>
              <a:t>Need a Java refresher? Check out the CS 1130 web site (link on the 2110 web site)</a:t>
            </a:r>
          </a:p>
          <a:p>
            <a:r>
              <a:rPr lang="en-US" dirty="0" smtClean="0"/>
              <a:t>CS colloquium: Andy Wilson (Microsoft) – 4:15pm “Surface Computing” Thursday, 8/27 Upson B17.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Java, but not a course on Java!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Introduction to computer science, </a:t>
            </a:r>
            <a:r>
              <a:rPr lang="fr-BE" sz="2400" b="1" dirty="0" smtClean="0"/>
              <a:t>software engineering</a:t>
            </a:r>
          </a:p>
          <a:p>
            <a:r>
              <a:rPr lang="en-US" sz="2400" dirty="0" smtClean="0"/>
              <a:t>Concepts in modern programming languages</a:t>
            </a:r>
          </a:p>
          <a:p>
            <a:pPr lvl="1"/>
            <a:r>
              <a:rPr lang="en-US" sz="2000" dirty="0" smtClean="0"/>
              <a:t>recursive algorithms and data structures</a:t>
            </a:r>
          </a:p>
          <a:p>
            <a:pPr lvl="1"/>
            <a:r>
              <a:rPr lang="en-US" sz="2000" dirty="0" smtClean="0"/>
              <a:t>data abstraction, </a:t>
            </a:r>
            <a:r>
              <a:rPr lang="en-US" sz="2000" dirty="0" err="1" smtClean="0"/>
              <a:t>subtyping</a:t>
            </a:r>
            <a:r>
              <a:rPr lang="en-US" sz="2000" dirty="0" smtClean="0"/>
              <a:t>, generic programming</a:t>
            </a:r>
          </a:p>
          <a:p>
            <a:pPr lvl="1"/>
            <a:r>
              <a:rPr lang="fr-BE" sz="2000" dirty="0" err="1" smtClean="0"/>
              <a:t>frameworks</a:t>
            </a:r>
            <a:r>
              <a:rPr lang="fr-BE" sz="2000" dirty="0" smtClean="0"/>
              <a:t> and </a:t>
            </a:r>
            <a:r>
              <a:rPr lang="fr-BE" sz="2000" dirty="0" err="1" smtClean="0"/>
              <a:t>event</a:t>
            </a:r>
            <a:r>
              <a:rPr lang="fr-BE" sz="2000" dirty="0" smtClean="0"/>
              <a:t>-</a:t>
            </a:r>
            <a:r>
              <a:rPr lang="fr-BE" sz="2000" dirty="0" err="1" smtClean="0"/>
              <a:t>driven</a:t>
            </a:r>
            <a:r>
              <a:rPr lang="fr-BE" sz="2000" dirty="0" smtClean="0"/>
              <a:t> </a:t>
            </a:r>
            <a:r>
              <a:rPr lang="fr-BE" sz="2000" dirty="0" err="1" smtClean="0"/>
              <a:t>programming</a:t>
            </a:r>
            <a:endParaRPr lang="fr-BE" sz="2000" dirty="0" smtClean="0"/>
          </a:p>
          <a:p>
            <a:r>
              <a:rPr lang="en-US" sz="2400" dirty="0" smtClean="0"/>
              <a:t>Algorithm analysis and designing for efficiency</a:t>
            </a:r>
          </a:p>
          <a:p>
            <a:pPr lvl="1"/>
            <a:r>
              <a:rPr lang="fr-BE" sz="2000" dirty="0" err="1" smtClean="0"/>
              <a:t>asymptotic</a:t>
            </a:r>
            <a:r>
              <a:rPr lang="fr-BE" sz="2000" dirty="0" smtClean="0"/>
              <a:t> </a:t>
            </a:r>
            <a:r>
              <a:rPr lang="fr-BE" sz="2000" dirty="0" err="1" smtClean="0"/>
              <a:t>complexity</a:t>
            </a:r>
            <a:r>
              <a:rPr lang="fr-BE" sz="2000" dirty="0" smtClean="0"/>
              <a:t>, induction</a:t>
            </a:r>
          </a:p>
          <a:p>
            <a:r>
              <a:rPr lang="en-US" sz="2400" dirty="0" smtClean="0"/>
              <a:t>Concrete data structures and algorithms</a:t>
            </a:r>
          </a:p>
          <a:p>
            <a:pPr lvl="1"/>
            <a:r>
              <a:rPr lang="fr-BE" sz="2000" dirty="0" err="1" smtClean="0"/>
              <a:t>arrays</a:t>
            </a:r>
            <a:r>
              <a:rPr lang="fr-BE" sz="2000" dirty="0" smtClean="0"/>
              <a:t>, </a:t>
            </a:r>
            <a:r>
              <a:rPr lang="fr-BE" sz="2000" dirty="0" err="1" smtClean="0"/>
              <a:t>lists</a:t>
            </a:r>
            <a:r>
              <a:rPr lang="fr-BE" sz="2000" dirty="0" smtClean="0"/>
              <a:t>, </a:t>
            </a:r>
            <a:r>
              <a:rPr lang="fr-BE" sz="2000" dirty="0" err="1" smtClean="0"/>
              <a:t>stacks</a:t>
            </a:r>
            <a:r>
              <a:rPr lang="fr-BE" sz="2000" dirty="0" smtClean="0"/>
              <a:t>, queues, </a:t>
            </a:r>
            <a:r>
              <a:rPr lang="fr-BE" sz="2000" dirty="0" err="1" smtClean="0"/>
              <a:t>trees</a:t>
            </a:r>
            <a:r>
              <a:rPr lang="fr-BE" sz="2000" dirty="0" smtClean="0"/>
              <a:t>, </a:t>
            </a:r>
            <a:r>
              <a:rPr lang="fr-BE" sz="2000" dirty="0" err="1" smtClean="0"/>
              <a:t>hashtables</a:t>
            </a:r>
            <a:r>
              <a:rPr lang="fr-BE" sz="2000" dirty="0" smtClean="0"/>
              <a:t>, graphs</a:t>
            </a:r>
          </a:p>
          <a:p>
            <a:r>
              <a:rPr lang="fr-BE" sz="2400" dirty="0" err="1" smtClean="0"/>
              <a:t>Organizing</a:t>
            </a:r>
            <a:r>
              <a:rPr lang="fr-BE" sz="2400" dirty="0" smtClean="0"/>
              <a:t> large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Lecture </a:t>
            </a:r>
            <a:r>
              <a:rPr lang="fr-BE" dirty="0" err="1" smtClean="0"/>
              <a:t>Topics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Introduction and </a:t>
            </a:r>
            <a:r>
              <a:rPr lang="fr-BE" dirty="0" err="1" smtClean="0"/>
              <a:t>Review</a:t>
            </a:r>
            <a:endParaRPr lang="fr-BE" dirty="0" smtClean="0"/>
          </a:p>
          <a:p>
            <a:r>
              <a:rPr lang="fr-BE" dirty="0" smtClean="0"/>
              <a:t>Software Engineering concepts</a:t>
            </a:r>
          </a:p>
          <a:p>
            <a:r>
              <a:rPr lang="fr-BE" dirty="0" err="1" smtClean="0"/>
              <a:t>Recursion</a:t>
            </a:r>
            <a:r>
              <a:rPr lang="fr-BE" dirty="0" smtClean="0"/>
              <a:t> and induction</a:t>
            </a:r>
          </a:p>
          <a:p>
            <a:r>
              <a:rPr lang="fr-BE" dirty="0" smtClean="0"/>
              <a:t>Object-</a:t>
            </a:r>
            <a:r>
              <a:rPr lang="fr-BE" dirty="0" err="1" smtClean="0"/>
              <a:t>oriented</a:t>
            </a:r>
            <a:r>
              <a:rPr lang="fr-BE" dirty="0" smtClean="0"/>
              <a:t> concepts: data abstraction, </a:t>
            </a:r>
            <a:r>
              <a:rPr lang="fr-BE" dirty="0" err="1" smtClean="0"/>
              <a:t>subtyping</a:t>
            </a:r>
            <a:endParaRPr lang="fr-BE" dirty="0" smtClean="0"/>
          </a:p>
          <a:p>
            <a:r>
              <a:rPr lang="en-US" dirty="0" smtClean="0"/>
              <a:t>Data structures: Lists and trees</a:t>
            </a:r>
          </a:p>
          <a:p>
            <a:r>
              <a:rPr lang="fr-BE" dirty="0" err="1" smtClean="0"/>
              <a:t>Grammars</a:t>
            </a:r>
            <a:r>
              <a:rPr lang="fr-BE" dirty="0" smtClean="0"/>
              <a:t> and </a:t>
            </a:r>
            <a:r>
              <a:rPr lang="fr-BE" dirty="0" err="1" smtClean="0"/>
              <a:t>parsing</a:t>
            </a:r>
            <a:endParaRPr lang="fr-BE" dirty="0" smtClean="0"/>
          </a:p>
          <a:p>
            <a:r>
              <a:rPr lang="fr-BE" dirty="0" err="1" smtClean="0"/>
              <a:t>Inheritance</a:t>
            </a:r>
            <a:r>
              <a:rPr lang="fr-BE" dirty="0" smtClean="0"/>
              <a:t> and </a:t>
            </a:r>
            <a:r>
              <a:rPr lang="fr-BE" dirty="0" err="1" smtClean="0"/>
              <a:t>frameworks</a:t>
            </a:r>
            <a:endParaRPr lang="fr-BE" dirty="0" smtClean="0"/>
          </a:p>
          <a:p>
            <a:r>
              <a:rPr lang="fr-BE" dirty="0" err="1" smtClean="0"/>
              <a:t>Algorithm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, </a:t>
            </a:r>
            <a:r>
              <a:rPr lang="fr-BE" dirty="0" err="1" smtClean="0"/>
              <a:t>Asymptotic</a:t>
            </a:r>
            <a:r>
              <a:rPr lang="fr-BE" dirty="0" smtClean="0"/>
              <a:t> </a:t>
            </a:r>
            <a:r>
              <a:rPr lang="fr-BE" dirty="0" err="1" smtClean="0"/>
              <a:t>Complexity</a:t>
            </a:r>
            <a:endParaRPr lang="fr-BE" dirty="0" smtClean="0"/>
          </a:p>
          <a:p>
            <a:r>
              <a:rPr lang="fr-BE" dirty="0" err="1" smtClean="0"/>
              <a:t>Searching</a:t>
            </a:r>
            <a:r>
              <a:rPr lang="fr-BE" dirty="0" smtClean="0"/>
              <a:t> and </a:t>
            </a:r>
            <a:r>
              <a:rPr lang="fr-BE" dirty="0" err="1" smtClean="0"/>
              <a:t>Sorting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More Lecture </a:t>
            </a:r>
            <a:r>
              <a:rPr lang="fr-BE" dirty="0" err="1" smtClean="0"/>
              <a:t>Topics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Generic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 smtClean="0"/>
          </a:p>
          <a:p>
            <a:r>
              <a:rPr lang="fr-BE" dirty="0" smtClean="0"/>
              <a:t>Data Structures</a:t>
            </a:r>
          </a:p>
          <a:p>
            <a:pPr lvl="1"/>
            <a:r>
              <a:rPr lang="fr-BE" dirty="0" err="1" smtClean="0"/>
              <a:t>Sequence</a:t>
            </a:r>
            <a:r>
              <a:rPr lang="fr-BE" dirty="0" smtClean="0"/>
              <a:t> Structures: </a:t>
            </a:r>
            <a:r>
              <a:rPr lang="fr-BE" dirty="0" err="1" smtClean="0"/>
              <a:t>stacks</a:t>
            </a:r>
            <a:r>
              <a:rPr lang="fr-BE" dirty="0" smtClean="0"/>
              <a:t>, queues, </a:t>
            </a:r>
            <a:r>
              <a:rPr lang="fr-BE" dirty="0" err="1" smtClean="0"/>
              <a:t>heaps</a:t>
            </a:r>
            <a:r>
              <a:rPr lang="fr-BE" dirty="0" smtClean="0"/>
              <a:t>, </a:t>
            </a:r>
            <a:r>
              <a:rPr lang="fr-BE" dirty="0" err="1" smtClean="0"/>
              <a:t>priority</a:t>
            </a:r>
            <a:r>
              <a:rPr lang="fr-BE" dirty="0" smtClean="0"/>
              <a:t> queues</a:t>
            </a:r>
          </a:p>
          <a:p>
            <a:pPr lvl="1"/>
            <a:r>
              <a:rPr lang="en-US" dirty="0" smtClean="0"/>
              <a:t>Search Structures: binary search trees, </a:t>
            </a:r>
            <a:r>
              <a:rPr lang="fr-BE" dirty="0" err="1" smtClean="0"/>
              <a:t>hashing</a:t>
            </a:r>
            <a:endParaRPr lang="fr-BE" dirty="0" smtClean="0"/>
          </a:p>
          <a:p>
            <a:pPr lvl="1"/>
            <a:r>
              <a:rPr lang="fr-BE" dirty="0" smtClean="0"/>
              <a:t>Graphs and graph </a:t>
            </a:r>
            <a:r>
              <a:rPr lang="fr-BE" dirty="0" err="1" smtClean="0"/>
              <a:t>algorithms</a:t>
            </a:r>
            <a:endParaRPr lang="fr-BE" dirty="0" smtClean="0"/>
          </a:p>
          <a:p>
            <a:r>
              <a:rPr lang="en-US" dirty="0" smtClean="0"/>
              <a:t>Graphical user interface (GUI) frameworks</a:t>
            </a:r>
          </a:p>
          <a:p>
            <a:pPr lvl="1"/>
            <a:r>
              <a:rPr lang="fr-BE" dirty="0" err="1" smtClean="0"/>
              <a:t>Event</a:t>
            </a:r>
            <a:r>
              <a:rPr lang="fr-BE" dirty="0" smtClean="0"/>
              <a:t>-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 smtClean="0"/>
          </a:p>
          <a:p>
            <a:pPr lvl="1"/>
            <a:r>
              <a:rPr lang="fr-BE" dirty="0" err="1" smtClean="0"/>
              <a:t>Concurrency</a:t>
            </a:r>
            <a:r>
              <a:rPr lang="fr-BE" dirty="0" smtClean="0"/>
              <a:t> and simple </a:t>
            </a:r>
            <a:r>
              <a:rPr lang="fr-BE" dirty="0" err="1" smtClean="0"/>
              <a:t>synchronization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Sam </a:t>
            </a:r>
            <a:r>
              <a:rPr lang="fr-BE" dirty="0" err="1" smtClean="0"/>
              <a:t>Loyd’s</a:t>
            </a:r>
            <a:r>
              <a:rPr lang="fr-BE" dirty="0" smtClean="0"/>
              <a:t> 8 Puzzle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410200"/>
            <a:ext cx="82296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Given an initial configuration of tiles, find a sequence of moves that will lead to the sorted configuration.</a:t>
            </a:r>
          </a:p>
          <a:p>
            <a:r>
              <a:rPr lang="en-US" dirty="0" smtClean="0"/>
              <a:t>A particular configuration is called a </a:t>
            </a:r>
            <a:r>
              <a:rPr lang="en-US" b="1" i="1" dirty="0" smtClean="0"/>
              <a:t>state of the puzzle.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715000" cy="355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4.bp.blogspot.com/_wW_MKCdrHDI/SKHssrsqqiI/AAAAAAAAAOs/QTFbr6EibP0/s320/Samuel_Lo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34200" y="152400"/>
            <a:ext cx="1819275" cy="22135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34200" y="2438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 </a:t>
            </a:r>
            <a:r>
              <a:rPr lang="en-US" sz="1200" i="1" dirty="0" err="1" smtClean="0"/>
              <a:t>Loyd</a:t>
            </a:r>
            <a:endParaRPr lang="fr-BE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Transition Diagram of 8-Puzzle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562600"/>
            <a:ext cx="8229600" cy="792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State Transition Diagram</a:t>
            </a:r>
            <a:r>
              <a:rPr lang="en-US" b="1" i="1" dirty="0" smtClean="0"/>
              <a:t>: </a:t>
            </a:r>
            <a:r>
              <a:rPr lang="en-US" i="1" dirty="0" smtClean="0"/>
              <a:t>picture of adjacent states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dirty="0" smtClean="0"/>
              <a:t>A state Y is </a:t>
            </a:r>
            <a:r>
              <a:rPr lang="en-US" b="1" i="1" dirty="0" smtClean="0">
                <a:solidFill>
                  <a:srgbClr val="FF0000"/>
                </a:solidFill>
              </a:rPr>
              <a:t>adjacent</a:t>
            </a:r>
            <a:r>
              <a:rPr lang="en-US" b="1" i="1" dirty="0" smtClean="0"/>
              <a:t> </a:t>
            </a:r>
            <a:r>
              <a:rPr lang="en-US" i="1" dirty="0" smtClean="0"/>
              <a:t>to state X if Y can be reached from X in one move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901" y="1538941"/>
            <a:ext cx="4947699" cy="37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Transition Diagram for a 2x2 Puzzle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776912" cy="49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« </a:t>
            </a:r>
            <a:r>
              <a:rPr lang="fr-BE" dirty="0" err="1" smtClean="0"/>
              <a:t>Simulating</a:t>
            </a:r>
            <a:r>
              <a:rPr lang="fr-BE" dirty="0" smtClean="0"/>
              <a:t> » the 8-puzzle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operations should puzzle objects </a:t>
            </a:r>
            <a:r>
              <a:rPr lang="fr-BE" dirty="0" smtClean="0"/>
              <a:t>support?</a:t>
            </a:r>
          </a:p>
          <a:p>
            <a:r>
              <a:rPr lang="en-US" dirty="0" smtClean="0"/>
              <a:t>How do we represent states?</a:t>
            </a:r>
          </a:p>
          <a:p>
            <a:r>
              <a:rPr lang="en-US" dirty="0" smtClean="0"/>
              <a:t>How do we specify an initial state?</a:t>
            </a:r>
          </a:p>
          <a:p>
            <a:r>
              <a:rPr lang="en-US" dirty="0" smtClean="0"/>
              <a:t>What algorithm do we use to solve a given </a:t>
            </a:r>
            <a:r>
              <a:rPr lang="fr-BE" dirty="0" smtClean="0"/>
              <a:t>initial configuration?</a:t>
            </a:r>
          </a:p>
          <a:p>
            <a:r>
              <a:rPr lang="en-US" dirty="0" smtClean="0"/>
              <a:t>How should we present information to the </a:t>
            </a:r>
            <a:r>
              <a:rPr lang="fr-BE" dirty="0" smtClean="0"/>
              <a:t>user? (GUI design)</a:t>
            </a:r>
          </a:p>
          <a:p>
            <a:r>
              <a:rPr lang="en-US" dirty="0" smtClean="0"/>
              <a:t>How to structure the program so it can be </a:t>
            </a:r>
            <a:r>
              <a:rPr lang="fr-BE" dirty="0" err="1" smtClean="0"/>
              <a:t>understood</a:t>
            </a:r>
            <a:r>
              <a:rPr lang="fr-BE" dirty="0" smtClean="0"/>
              <a:t>, </a:t>
            </a:r>
            <a:r>
              <a:rPr lang="fr-BE" dirty="0" err="1" smtClean="0"/>
              <a:t>maintained</a:t>
            </a:r>
            <a:r>
              <a:rPr lang="fr-BE" dirty="0" smtClean="0"/>
              <a:t>, </a:t>
            </a:r>
            <a:r>
              <a:rPr lang="fr-BE" dirty="0" err="1" smtClean="0"/>
              <a:t>upgraded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Graphs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State Transition Diagram in previous slide is an example of a </a:t>
            </a:r>
            <a:r>
              <a:rPr lang="en-US" b="1" i="1" dirty="0" smtClean="0">
                <a:solidFill>
                  <a:srgbClr val="FF0000"/>
                </a:solidFill>
              </a:rPr>
              <a:t>graph</a:t>
            </a:r>
            <a:r>
              <a:rPr lang="en-US" b="1" i="1" dirty="0" smtClean="0"/>
              <a:t>: </a:t>
            </a:r>
            <a:r>
              <a:rPr lang="en-US" dirty="0" smtClean="0"/>
              <a:t>a mathematical abstraction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vertices</a:t>
            </a:r>
            <a:r>
              <a:rPr lang="en-US" dirty="0" smtClean="0"/>
              <a:t> (or </a:t>
            </a:r>
            <a:r>
              <a:rPr lang="en-US" b="1" i="1" dirty="0" smtClean="0">
                <a:solidFill>
                  <a:srgbClr val="FF0000"/>
                </a:solidFill>
              </a:rPr>
              <a:t>nodes</a:t>
            </a:r>
            <a:r>
              <a:rPr lang="en-US" dirty="0" smtClean="0"/>
              <a:t>):</a:t>
            </a:r>
            <a:r>
              <a:rPr lang="en-US" b="1" i="1" dirty="0" smtClean="0"/>
              <a:t> </a:t>
            </a:r>
            <a:r>
              <a:rPr lang="en-US" dirty="0" smtClean="0"/>
              <a:t>(e.g., the puzzle states)</a:t>
            </a:r>
            <a:endParaRPr lang="en-US" b="1" i="1" dirty="0" smtClean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edges</a:t>
            </a:r>
            <a:r>
              <a:rPr lang="en-US" b="1" i="1" dirty="0" smtClean="0"/>
              <a:t> </a:t>
            </a:r>
            <a:r>
              <a:rPr lang="en-US" dirty="0" smtClean="0"/>
              <a:t>(or </a:t>
            </a:r>
            <a:r>
              <a:rPr lang="en-US" b="1" i="1" dirty="0" smtClean="0">
                <a:solidFill>
                  <a:srgbClr val="FF0000"/>
                </a:solidFill>
              </a:rPr>
              <a:t>arcs</a:t>
            </a:r>
            <a:r>
              <a:rPr lang="en-US" dirty="0" smtClean="0"/>
              <a:t>): connections between pairs of </a:t>
            </a:r>
            <a:r>
              <a:rPr lang="fr-BE" dirty="0" err="1" smtClean="0"/>
              <a:t>vertices</a:t>
            </a:r>
            <a:endParaRPr lang="fr-BE" dirty="0" smtClean="0"/>
          </a:p>
          <a:p>
            <a:pPr lvl="1"/>
            <a:r>
              <a:rPr lang="en-US" dirty="0" smtClean="0"/>
              <a:t>vertices and edges may be labeled with some information (name, direction, weight, cost, …)</a:t>
            </a:r>
          </a:p>
          <a:p>
            <a:r>
              <a:rPr lang="en-US" dirty="0" smtClean="0"/>
              <a:t>Other examples of graphs: </a:t>
            </a:r>
            <a:r>
              <a:rPr lang="fr-BE" dirty="0" err="1" smtClean="0"/>
              <a:t>roadmaps</a:t>
            </a:r>
            <a:r>
              <a:rPr lang="fr-BE" dirty="0" smtClean="0"/>
              <a:t>, </a:t>
            </a:r>
            <a:r>
              <a:rPr lang="en-US" dirty="0" smtClean="0"/>
              <a:t>airline routes,</a:t>
            </a:r>
            <a:r>
              <a:rPr lang="fr-BE" dirty="0" smtClean="0"/>
              <a:t>. . .</a:t>
            </a:r>
          </a:p>
          <a:p>
            <a:pPr lvl="1"/>
            <a:r>
              <a:rPr lang="en-US" dirty="0" smtClean="0"/>
              <a:t>A common vocabulary for problems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296" tIns="41148" rIns="82296" bIns="41148"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very different example of a graph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lIns="82296" tIns="41148" rIns="82296" bIns="41148"/>
          <a:lstStyle/>
          <a:p>
            <a:r>
              <a:rPr lang="en-US" dirty="0" smtClean="0"/>
              <a:t>Garmin GPS unit tracks your bike ride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2263140"/>
            <a:ext cx="6940296" cy="43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is a graph!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Garmin GPS records a series of locations</a:t>
            </a:r>
          </a:p>
          <a:p>
            <a:pPr lvl="1"/>
            <a:r>
              <a:rPr lang="en-US" dirty="0" smtClean="0"/>
              <a:t>(time, GPS-coordinates, distance since last record, temperature, etc)</a:t>
            </a:r>
          </a:p>
          <a:p>
            <a:pPr lvl="1"/>
            <a:r>
              <a:rPr lang="en-US" dirty="0" smtClean="0"/>
              <a:t>The graph is defined by the sequence of points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Road maps are also graphs and have a similar representation</a:t>
            </a:r>
          </a:p>
          <a:p>
            <a:endParaRPr lang="en-US" dirty="0" smtClean="0"/>
          </a:p>
          <a:p>
            <a:r>
              <a:rPr lang="en-US" dirty="0" smtClean="0"/>
              <a:t>Allows Garmin to match my bike ride to a map for display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Announcements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CS colloquium: Surface Computing; Andy Wilson (Microsoft) – 4:15pm Thur. 8/27 Upson B17.  </a:t>
            </a:r>
          </a:p>
          <a:p>
            <a:pPr lvl="1"/>
            <a:r>
              <a:rPr lang="en-US" dirty="0" smtClean="0"/>
              <a:t>Aimed at a general computer science community, should be a lot of fun.</a:t>
            </a:r>
            <a:endParaRPr lang="en-US" dirty="0" smtClean="0"/>
          </a:p>
          <a:p>
            <a:pPr lvl="1"/>
            <a:r>
              <a:rPr lang="en-US" dirty="0" smtClean="0"/>
              <a:t>Each week we have a different famous speaker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Added reason to attend?</a:t>
            </a:r>
          </a:p>
          <a:p>
            <a:pPr lvl="1"/>
            <a:r>
              <a:rPr lang="en-US" dirty="0" smtClean="0"/>
              <a:t>You can get 1 credit if you sign up to attend weekly</a:t>
            </a:r>
          </a:p>
          <a:p>
            <a:pPr lvl="1"/>
            <a:r>
              <a:rPr lang="en-US" dirty="0" smtClean="0"/>
              <a:t>Free food from 3:45-4:15 before the talk in the 4</a:t>
            </a:r>
            <a:r>
              <a:rPr lang="en-US" baseline="30000" dirty="0" smtClean="0"/>
              <a:t>th</a:t>
            </a:r>
            <a:r>
              <a:rPr lang="en-US" dirty="0" smtClean="0"/>
              <a:t> floor Upson Computer Science atrium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296" tIns="41148" rIns="82296" bIns="41148"/>
          <a:lstStyle/>
          <a:p>
            <a:r>
              <a:rPr lang="en-US" dirty="0" smtClean="0"/>
              <a:t>… </a:t>
            </a:r>
            <a:r>
              <a:rPr lang="en-US" dirty="0" smtClean="0"/>
              <a:t>graphical displays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80" y="3223260"/>
            <a:ext cx="5431536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" y="2057400"/>
            <a:ext cx="5157216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296" tIns="41148" rIns="82296" bIns="41148"/>
          <a:lstStyle/>
          <a:p>
            <a:r>
              <a:rPr lang="en-US" dirty="0" smtClean="0"/>
              <a:t>… or comparisons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lIns="82296" tIns="41148" rIns="82296" bIns="41148"/>
          <a:lstStyle/>
          <a:p>
            <a:r>
              <a:rPr lang="en-US" dirty="0" smtClean="0"/>
              <a:t>How did I do today compared to the last time I rode this same route?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606040"/>
            <a:ext cx="6460236" cy="403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Path</a:t>
            </a:r>
            <a:r>
              <a:rPr lang="fr-BE" dirty="0" smtClean="0"/>
              <a:t> </a:t>
            </a:r>
            <a:r>
              <a:rPr lang="fr-BE" dirty="0" err="1" smtClean="0"/>
              <a:t>Problems</a:t>
            </a:r>
            <a:r>
              <a:rPr lang="fr-BE" dirty="0" smtClean="0"/>
              <a:t> in Graphs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there a path from node A to node B?</a:t>
            </a:r>
          </a:p>
          <a:p>
            <a:pPr lvl="1"/>
            <a:r>
              <a:rPr lang="fr-BE" dirty="0" err="1" smtClean="0"/>
              <a:t>Solve</a:t>
            </a:r>
            <a:r>
              <a:rPr lang="fr-BE" dirty="0" smtClean="0"/>
              <a:t> the 8-puzzle</a:t>
            </a:r>
          </a:p>
          <a:p>
            <a:r>
              <a:rPr lang="en-US" dirty="0" smtClean="0"/>
              <a:t>What is the shortest path from A to B?</a:t>
            </a:r>
          </a:p>
          <a:p>
            <a:pPr lvl="1"/>
            <a:r>
              <a:rPr lang="en-US" dirty="0" smtClean="0"/>
              <a:t>Find fastest way to solve </a:t>
            </a:r>
            <a:r>
              <a:rPr lang="fr-BE" dirty="0" smtClean="0"/>
              <a:t>the 8-puzzle</a:t>
            </a:r>
          </a:p>
          <a:p>
            <a:pPr lvl="1"/>
            <a:r>
              <a:rPr lang="en-US" dirty="0" smtClean="0"/>
              <a:t>Or the Google Maps / </a:t>
            </a:r>
            <a:r>
              <a:rPr lang="en-US" dirty="0" err="1" smtClean="0"/>
              <a:t>Mapquest</a:t>
            </a:r>
            <a:r>
              <a:rPr lang="en-US" dirty="0" smtClean="0"/>
              <a:t> problem</a:t>
            </a:r>
          </a:p>
          <a:p>
            <a:r>
              <a:rPr lang="fr-BE" dirty="0" smtClean="0"/>
              <a:t>Traveling </a:t>
            </a:r>
            <a:r>
              <a:rPr lang="fr-BE" dirty="0" err="1" smtClean="0"/>
              <a:t>salesman</a:t>
            </a:r>
            <a:r>
              <a:rPr lang="fr-BE" dirty="0" smtClean="0"/>
              <a:t> </a:t>
            </a:r>
            <a:r>
              <a:rPr lang="fr-BE" dirty="0" err="1" smtClean="0"/>
              <a:t>problem</a:t>
            </a:r>
            <a:endParaRPr lang="fr-BE" dirty="0" smtClean="0"/>
          </a:p>
          <a:p>
            <a:r>
              <a:rPr lang="fr-BE" dirty="0" err="1" smtClean="0"/>
              <a:t>Hamiltonian</a:t>
            </a:r>
            <a:r>
              <a:rPr lang="fr-BE" dirty="0" smtClean="0"/>
              <a:t> cycles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CS 2110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will be able to design and write moderately large, well-structured programs to simulate such </a:t>
            </a:r>
            <a:r>
              <a:rPr lang="fr-BE" dirty="0" err="1" smtClean="0"/>
              <a:t>systems</a:t>
            </a:r>
            <a:r>
              <a:rPr lang="fr-BE" dirty="0" smtClean="0"/>
              <a:t>.</a:t>
            </a:r>
          </a:p>
          <a:p>
            <a:r>
              <a:rPr lang="en-US" dirty="0" smtClean="0"/>
              <a:t>Computer systems are complex. Need CS to make them work; can’t just hack it</a:t>
            </a:r>
          </a:p>
          <a:p>
            <a:r>
              <a:rPr lang="fr-BE" dirty="0" err="1" smtClean="0"/>
              <a:t>Selected</a:t>
            </a:r>
            <a:r>
              <a:rPr lang="fr-BE" dirty="0" smtClean="0"/>
              <a:t> software </a:t>
            </a:r>
            <a:r>
              <a:rPr lang="fr-BE" dirty="0" err="1" smtClean="0"/>
              <a:t>disasters</a:t>
            </a:r>
            <a:r>
              <a:rPr lang="fr-BE" dirty="0" smtClean="0"/>
              <a:t>:</a:t>
            </a:r>
          </a:p>
          <a:p>
            <a:pPr lvl="1"/>
            <a:r>
              <a:rPr lang="en-US" dirty="0" smtClean="0"/>
              <a:t>CTAS air traffic control system 1991-present</a:t>
            </a:r>
          </a:p>
          <a:p>
            <a:pPr lvl="1"/>
            <a:r>
              <a:rPr lang="fr-BE" dirty="0" smtClean="0"/>
              <a:t>Ariane 5 ex-rocket</a:t>
            </a:r>
          </a:p>
          <a:p>
            <a:pPr lvl="1"/>
            <a:r>
              <a:rPr lang="da-DK" dirty="0" smtClean="0"/>
              <a:t>Denver airport automated baggage handling</a:t>
            </a:r>
          </a:p>
          <a:p>
            <a:pPr lvl="1"/>
            <a:r>
              <a:rPr lang="fr-BE" dirty="0" err="1" smtClean="0"/>
              <a:t>German</a:t>
            </a:r>
            <a:r>
              <a:rPr lang="fr-BE" dirty="0" smtClean="0"/>
              <a:t> </a:t>
            </a:r>
            <a:r>
              <a:rPr lang="fr-BE" dirty="0" err="1" smtClean="0"/>
              <a:t>parliament</a:t>
            </a:r>
            <a:endParaRPr lang="fr-BE" dirty="0" smtClean="0"/>
          </a:p>
          <a:p>
            <a:pPr lvl="1"/>
            <a:r>
              <a:rPr lang="en-US" dirty="0" smtClean="0"/>
              <a:t>and dare I say ... </a:t>
            </a:r>
            <a:r>
              <a:rPr lang="en-US" i="1" dirty="0" smtClean="0"/>
              <a:t>PeopleSoft?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CS 2110, cont’d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 and intellectually interesting: cool math ideas meet engineering (and make a </a:t>
            </a:r>
            <a:r>
              <a:rPr lang="fr-BE" dirty="0" err="1" smtClean="0"/>
              <a:t>difference</a:t>
            </a:r>
            <a:r>
              <a:rPr lang="fr-BE" dirty="0" smtClean="0"/>
              <a:t>)</a:t>
            </a:r>
          </a:p>
          <a:p>
            <a:pPr lvl="1"/>
            <a:r>
              <a:rPr lang="fr-BE" dirty="0" err="1" smtClean="0"/>
              <a:t>Recursion</a:t>
            </a:r>
            <a:r>
              <a:rPr lang="fr-BE" dirty="0" smtClean="0"/>
              <a:t>, induction, </a:t>
            </a:r>
            <a:r>
              <a:rPr lang="fr-BE" dirty="0" err="1" smtClean="0"/>
              <a:t>logic</a:t>
            </a:r>
            <a:r>
              <a:rPr lang="fr-BE" dirty="0" smtClean="0"/>
              <a:t>, </a:t>
            </a:r>
            <a:r>
              <a:rPr lang="fr-BE" dirty="0" err="1" smtClean="0"/>
              <a:t>discrete</a:t>
            </a:r>
            <a:r>
              <a:rPr lang="fr-BE" dirty="0" smtClean="0"/>
              <a:t> structures, …</a:t>
            </a:r>
          </a:p>
          <a:p>
            <a:r>
              <a:rPr lang="en-US" dirty="0" smtClean="0"/>
              <a:t>Crucial to any engineering or science career</a:t>
            </a:r>
          </a:p>
          <a:p>
            <a:pPr lvl="1"/>
            <a:r>
              <a:rPr lang="en-US" dirty="0" smtClean="0"/>
              <a:t>Good programmers are 10x more productive</a:t>
            </a:r>
          </a:p>
          <a:p>
            <a:pPr lvl="1"/>
            <a:r>
              <a:rPr lang="en-US" dirty="0" smtClean="0"/>
              <a:t>Leverage knowledge in other fields, create new </a:t>
            </a:r>
            <a:r>
              <a:rPr lang="fr-BE" dirty="0" err="1" smtClean="0"/>
              <a:t>possibilities</a:t>
            </a:r>
            <a:endParaRPr lang="fr-BE" dirty="0" smtClean="0"/>
          </a:p>
          <a:p>
            <a:pPr lvl="1"/>
            <a:r>
              <a:rPr lang="en-US" dirty="0" smtClean="0"/>
              <a:t>Where will you be in 10 years?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CS 2110, cont’d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Real systems are large, complex, buggy, bloated, </a:t>
            </a:r>
            <a:r>
              <a:rPr lang="en-US" dirty="0" err="1" smtClean="0"/>
              <a:t>unmaintainable</a:t>
            </a:r>
            <a:r>
              <a:rPr lang="en-US" dirty="0" smtClean="0"/>
              <a:t>, </a:t>
            </a:r>
            <a:r>
              <a:rPr lang="fr-BE" dirty="0" err="1" smtClean="0"/>
              <a:t>incomprehensible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Commercial software typically has 20 to 30 bugs for every 1,000 </a:t>
            </a:r>
            <a:r>
              <a:rPr lang="fr-BE" dirty="0" err="1" smtClean="0"/>
              <a:t>lines</a:t>
            </a:r>
            <a:r>
              <a:rPr lang="fr-BE" dirty="0" smtClean="0"/>
              <a:t> of code†</a:t>
            </a:r>
          </a:p>
          <a:p>
            <a:pPr>
              <a:buNone/>
            </a:pPr>
            <a:r>
              <a:rPr lang="fr-BE" sz="2600" dirty="0" smtClean="0"/>
              <a:t>*source: </a:t>
            </a:r>
            <a:r>
              <a:rPr lang="fr-BE" sz="2600" dirty="0" err="1" smtClean="0"/>
              <a:t>Wikipedia</a:t>
            </a:r>
            <a:endParaRPr lang="fr-BE" sz="2600" dirty="0" smtClean="0"/>
          </a:p>
          <a:p>
            <a:pPr>
              <a:buNone/>
            </a:pPr>
            <a:r>
              <a:rPr lang="fr-BE" sz="2600" dirty="0" smtClean="0"/>
              <a:t>†source: CMU </a:t>
            </a:r>
            <a:r>
              <a:rPr lang="fr-BE" sz="2600" dirty="0" err="1" smtClean="0"/>
              <a:t>CyLab</a:t>
            </a:r>
            <a:r>
              <a:rPr lang="fr-BE" sz="2600" dirty="0" smtClean="0"/>
              <a:t> </a:t>
            </a:r>
            <a:r>
              <a:rPr lang="fr-BE" sz="2600" dirty="0" err="1" smtClean="0"/>
              <a:t>Sustainable</a:t>
            </a:r>
            <a:r>
              <a:rPr lang="fr-BE" sz="2600" dirty="0" smtClean="0"/>
              <a:t> </a:t>
            </a:r>
            <a:r>
              <a:rPr lang="fr-BE" sz="2600" dirty="0" err="1" smtClean="0"/>
              <a:t>Computing</a:t>
            </a:r>
            <a:r>
              <a:rPr lang="fr-BE" sz="2600" dirty="0" smtClean="0"/>
              <a:t> Consortium</a:t>
            </a:r>
            <a:endParaRPr lang="fr-BE" sz="26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5146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Year 	Operating System 	Millions of lines of code*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1993 	Windows NT 3.1		 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1994 	Windows NT 3.5 		10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1996 	Windows NT 4.0		 16</a:t>
            </a:r>
          </a:p>
          <a:p>
            <a:r>
              <a:rPr lang="fr-BE" dirty="0" smtClean="0">
                <a:solidFill>
                  <a:srgbClr val="00B050"/>
                </a:solidFill>
              </a:rPr>
              <a:t>2000 	Windows 2000 		29</a:t>
            </a:r>
          </a:p>
          <a:p>
            <a:r>
              <a:rPr lang="fr-BE" dirty="0" smtClean="0">
                <a:solidFill>
                  <a:srgbClr val="00B050"/>
                </a:solidFill>
              </a:rPr>
              <a:t>2001 	Windows XP 		40</a:t>
            </a:r>
          </a:p>
          <a:p>
            <a:r>
              <a:rPr lang="fr-BE" dirty="0" smtClean="0">
                <a:solidFill>
                  <a:srgbClr val="00B050"/>
                </a:solidFill>
              </a:rPr>
              <a:t>2005 	Windows Vista 		50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240"/>
            <a:ext cx="8229600" cy="802398"/>
          </a:xfrm>
        </p:spPr>
        <p:txBody>
          <a:bodyPr/>
          <a:lstStyle/>
          <a:p>
            <a:r>
              <a:rPr lang="fr-BE" sz="4000" dirty="0" err="1" smtClean="0"/>
              <a:t>Moore’s</a:t>
            </a:r>
            <a:r>
              <a:rPr lang="fr-BE" sz="4000" dirty="0" smtClean="0"/>
              <a:t> Law</a:t>
            </a:r>
            <a:endParaRPr lang="fr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</a:t>
            </a:r>
            <a:r>
              <a:rPr lang="en-US" sz="2400" i="1" dirty="0" smtClean="0"/>
              <a:t>Lives and death of Moore’s Law, </a:t>
            </a:r>
            <a:r>
              <a:rPr lang="en-US" sz="2400" i="1" dirty="0" err="1" smtClean="0"/>
              <a:t>Ilkka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Tuomi</a:t>
            </a:r>
            <a:r>
              <a:rPr lang="en-US" sz="2400" i="1" dirty="0" smtClean="0"/>
              <a:t>, 2002</a:t>
            </a:r>
            <a:endParaRPr lang="fr-B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79502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Grandmother’s</a:t>
            </a:r>
            <a:r>
              <a:rPr lang="fr-BE" dirty="0" smtClean="0"/>
              <a:t> Law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Brain takes about 0.1 second to recognize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grandmother</a:t>
            </a:r>
            <a:endParaRPr lang="fr-BE" dirty="0" smtClean="0"/>
          </a:p>
          <a:p>
            <a:pPr lvl="1"/>
            <a:r>
              <a:rPr lang="en-US" dirty="0" smtClean="0"/>
              <a:t>About 1 second to add two integers (e.g. </a:t>
            </a:r>
            <a:r>
              <a:rPr lang="fr-BE" dirty="0" smtClean="0"/>
              <a:t>3+4=7)</a:t>
            </a:r>
          </a:p>
          <a:p>
            <a:pPr lvl="1"/>
            <a:r>
              <a:rPr lang="en-US" dirty="0" smtClean="0"/>
              <a:t>About 10 seconds to think/write statement of </a:t>
            </a:r>
            <a:r>
              <a:rPr lang="fr-BE" dirty="0" smtClean="0"/>
              <a:t>code</a:t>
            </a:r>
          </a:p>
          <a:p>
            <a:r>
              <a:rPr lang="en-US" dirty="0" smtClean="0"/>
              <a:t>Your brain is not getting any faster!</a:t>
            </a:r>
          </a:p>
          <a:p>
            <a:pPr lvl="1"/>
            <a:r>
              <a:rPr lang="en-US" dirty="0" smtClean="0"/>
              <a:t>So better make those 10 seconds count!</a:t>
            </a:r>
          </a:p>
          <a:p>
            <a:pPr lvl="1"/>
            <a:r>
              <a:rPr lang="en-US" dirty="0" smtClean="0"/>
              <a:t>If you write code ineffectively, or can’t understand why your own code will work… it won’t work!</a:t>
            </a:r>
          </a:p>
          <a:p>
            <a:pPr lvl="1"/>
            <a:r>
              <a:rPr lang="en-US" dirty="0" smtClean="0"/>
              <a:t>Learning to think “algorithmically” really helps!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Anyhow… don’t you want </a:t>
            </a:r>
            <a:br>
              <a:rPr lang="en-US" dirty="0" smtClean="0"/>
            </a:br>
            <a:r>
              <a:rPr lang="en-US" dirty="0" smtClean="0"/>
              <a:t>to get rich?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Moore’s Law won’t continue forever...</a:t>
            </a:r>
            <a:br>
              <a:rPr lang="en-US" dirty="0" smtClean="0"/>
            </a:br>
            <a:r>
              <a:rPr lang="en-US" dirty="0" smtClean="0"/>
              <a:t>But it probably will for a while.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Let’s invent some cool ways to use all that computing power!</a:t>
            </a:r>
          </a:p>
          <a:p>
            <a:pPr lvl="1"/>
            <a:r>
              <a:rPr lang="en-US" dirty="0" smtClean="0"/>
              <a:t>Your brain never doubles in speed, so don’t count on producing exponentially more code!</a:t>
            </a:r>
          </a:p>
          <a:p>
            <a:pPr lvl="1"/>
            <a:r>
              <a:rPr lang="en-US" dirty="0" smtClean="0"/>
              <a:t>But we do get smarter, and can work in teams.  So we can think of clever uses of computers… go where no man (or woman) has gone before…</a:t>
            </a:r>
          </a:p>
        </p:txBody>
      </p:sp>
      <p:pic>
        <p:nvPicPr>
          <p:cNvPr id="21506" name="Picture 2" descr="http://www.acspotlight.net/wp-content/uploads/2008/09/money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04800"/>
            <a:ext cx="1531563" cy="2057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universal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Computer science </a:t>
            </a:r>
            <a:r>
              <a:rPr lang="en-US" dirty="0" smtClean="0"/>
              <a:t>is becoming a universal tool</a:t>
            </a:r>
          </a:p>
          <a:p>
            <a:pPr lvl="1"/>
            <a:r>
              <a:rPr lang="fr-BE" dirty="0" err="1" smtClean="0"/>
              <a:t>Algorithms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answer</a:t>
            </a:r>
            <a:r>
              <a:rPr lang="fr-BE" dirty="0" smtClean="0"/>
              <a:t> </a:t>
            </a:r>
            <a:r>
              <a:rPr lang="fr-BE" dirty="0" err="1" smtClean="0"/>
              <a:t>fundamental</a:t>
            </a:r>
            <a:r>
              <a:rPr lang="fr-BE" dirty="0" smtClean="0"/>
              <a:t> questions</a:t>
            </a:r>
          </a:p>
          <a:p>
            <a:pPr lvl="1"/>
            <a:r>
              <a:rPr lang="fr-BE" dirty="0" smtClean="0"/>
              <a:t>Data structures to </a:t>
            </a:r>
            <a:r>
              <a:rPr lang="fr-BE" dirty="0" err="1" smtClean="0"/>
              <a:t>represent</a:t>
            </a:r>
            <a:r>
              <a:rPr lang="fr-BE" dirty="0" smtClean="0"/>
              <a:t> immense </a:t>
            </a:r>
            <a:r>
              <a:rPr lang="fr-BE" dirty="0" err="1" smtClean="0"/>
              <a:t>amounts</a:t>
            </a:r>
            <a:r>
              <a:rPr lang="fr-BE" dirty="0" smtClean="0"/>
              <a:t> of information</a:t>
            </a:r>
          </a:p>
          <a:p>
            <a:pPr lvl="1"/>
            <a:r>
              <a:rPr lang="fr-BE" dirty="0" err="1" smtClean="0"/>
              <a:t>Programming</a:t>
            </a:r>
            <a:r>
              <a:rPr lang="fr-BE" dirty="0" smtClean="0"/>
              <a:t> </a:t>
            </a:r>
            <a:r>
              <a:rPr lang="fr-BE" dirty="0" err="1" smtClean="0"/>
              <a:t>languages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let </a:t>
            </a:r>
            <a:r>
              <a:rPr lang="fr-BE" dirty="0" err="1" smtClean="0"/>
              <a:t>you</a:t>
            </a:r>
            <a:r>
              <a:rPr lang="fr-BE" dirty="0" smtClean="0"/>
              <a:t> express </a:t>
            </a:r>
            <a:r>
              <a:rPr lang="fr-BE" dirty="0" err="1" smtClean="0"/>
              <a:t>your</a:t>
            </a:r>
            <a:r>
              <a:rPr lang="fr-BE" dirty="0" smtClean="0"/>
              <a:t> goals more </a:t>
            </a:r>
            <a:r>
              <a:rPr lang="fr-BE" dirty="0" err="1" smtClean="0"/>
              <a:t>clearly</a:t>
            </a:r>
            <a:endParaRPr lang="fr-BE" dirty="0" smtClean="0"/>
          </a:p>
          <a:p>
            <a:pPr lvl="1"/>
            <a:r>
              <a:rPr lang="en-US" dirty="0" smtClean="0"/>
              <a:t>Insights into what is (and is not) possible</a:t>
            </a:r>
          </a:p>
          <a:p>
            <a:r>
              <a:rPr lang="en-US" dirty="0" smtClean="0"/>
              <a:t>Once, mathematics / physics played this role.  </a:t>
            </a:r>
          </a:p>
          <a:p>
            <a:r>
              <a:rPr lang="en-US" dirty="0" smtClean="0"/>
              <a:t>Today </a:t>
            </a:r>
            <a:r>
              <a:rPr lang="en-US" i="1" dirty="0" smtClean="0"/>
              <a:t>computational thinking </a:t>
            </a:r>
            <a:r>
              <a:rPr lang="en-US" dirty="0" smtClean="0"/>
              <a:t>is a </a:t>
            </a:r>
            <a:br>
              <a:rPr lang="en-US" dirty="0" smtClean="0"/>
            </a:br>
            <a:r>
              <a:rPr lang="en-US" dirty="0" smtClean="0"/>
              <a:t>key part of </a:t>
            </a:r>
            <a:r>
              <a:rPr lang="en-US" i="1" dirty="0" smtClean="0"/>
              <a:t>every </a:t>
            </a:r>
            <a:r>
              <a:rPr lang="en-US" dirty="0" smtClean="0"/>
              <a:t>exciting story</a:t>
            </a:r>
            <a:endParaRPr lang="fr-BE" dirty="0"/>
          </a:p>
        </p:txBody>
      </p:sp>
      <p:pic>
        <p:nvPicPr>
          <p:cNvPr id="7170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105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Details: Course Staff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05000"/>
            <a:ext cx="6858000" cy="4495800"/>
          </a:xfrm>
        </p:spPr>
        <p:txBody>
          <a:bodyPr>
            <a:normAutofit/>
          </a:bodyPr>
          <a:lstStyle/>
          <a:p>
            <a:r>
              <a:rPr lang="fr-BE" dirty="0" err="1" smtClean="0"/>
              <a:t>Instructor</a:t>
            </a:r>
            <a:endParaRPr lang="fr-BE" dirty="0" smtClean="0"/>
          </a:p>
          <a:p>
            <a:pPr lvl="1"/>
            <a:r>
              <a:rPr lang="fr-BE" dirty="0" smtClean="0"/>
              <a:t>Ken Birman</a:t>
            </a:r>
          </a:p>
          <a:p>
            <a:pPr lvl="1"/>
            <a:r>
              <a:rPr lang="fr-BE" dirty="0" smtClean="0"/>
              <a:t>ken@cs.cornell.edu</a:t>
            </a:r>
          </a:p>
          <a:p>
            <a:r>
              <a:rPr lang="fr-BE" dirty="0" smtClean="0"/>
              <a:t>Administrative Assistant</a:t>
            </a:r>
          </a:p>
          <a:p>
            <a:pPr lvl="1"/>
            <a:r>
              <a:rPr lang="fr-BE" dirty="0" smtClean="0"/>
              <a:t>Bill </a:t>
            </a:r>
            <a:r>
              <a:rPr lang="fr-BE" dirty="0" err="1" smtClean="0"/>
              <a:t>Hogan</a:t>
            </a:r>
            <a:endParaRPr lang="fr-BE" dirty="0" smtClean="0"/>
          </a:p>
          <a:p>
            <a:pPr lvl="1"/>
            <a:r>
              <a:rPr lang="fr-BE" dirty="0" smtClean="0"/>
              <a:t>whh@cs.cornell.edu</a:t>
            </a:r>
          </a:p>
          <a:p>
            <a:r>
              <a:rPr lang="fr-BE" dirty="0" smtClean="0"/>
              <a:t>More contact info</a:t>
            </a:r>
          </a:p>
          <a:p>
            <a:pPr lvl="1"/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00B0F0"/>
                </a:solidFill>
              </a:rPr>
              <a:t>Staff</a:t>
            </a:r>
            <a:r>
              <a:rPr lang="fr-BE" dirty="0" smtClean="0"/>
              <a:t> </a:t>
            </a:r>
            <a:r>
              <a:rPr lang="fr-BE" dirty="0" err="1" smtClean="0"/>
              <a:t>button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/>
          </a:p>
        </p:txBody>
      </p:sp>
      <p:pic>
        <p:nvPicPr>
          <p:cNvPr id="45057" name="Picture 1" descr="C:\Users\Ken\Desktop\Other Stuff\450x600.gif"/>
          <p:cNvPicPr>
            <a:picLocks noChangeAspect="1" noChangeArrowheads="1"/>
          </p:cNvPicPr>
          <p:nvPr/>
        </p:nvPicPr>
        <p:blipFill>
          <a:blip r:embed="rId2" cstate="print">
            <a:lum bright="43000"/>
          </a:blip>
          <a:srcRect/>
          <a:stretch>
            <a:fillRect/>
          </a:stretch>
        </p:blipFill>
        <p:spPr bwMode="auto">
          <a:xfrm>
            <a:off x="6629400" y="1981200"/>
            <a:ext cx="1238250" cy="165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059" name="Picture 3" descr="http://www.dctobc.com/2009/04/bout-bart-simpson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828675" cy="12573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Welcome to 7dan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191250" cy="2867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pPr algn="ctr"/>
            <a:r>
              <a:rPr lang="fr-BE" b="1" dirty="0" err="1" smtClean="0">
                <a:solidFill>
                  <a:srgbClr val="FF9900"/>
                </a:solidFill>
              </a:rPr>
              <a:t>Welcome</a:t>
            </a:r>
            <a:r>
              <a:rPr lang="fr-BE" b="1" dirty="0" smtClean="0">
                <a:solidFill>
                  <a:srgbClr val="FF9900"/>
                </a:solidFill>
              </a:rPr>
              <a:t>!</a:t>
            </a:r>
            <a:endParaRPr lang="fr-BE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4419600"/>
            <a:ext cx="5257800" cy="20875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We hope you have fun, and enjoy programming as much as we do</a:t>
            </a:r>
            <a:endParaRPr lang="fr-BE" dirty="0"/>
          </a:p>
        </p:txBody>
      </p:sp>
      <p:pic>
        <p:nvPicPr>
          <p:cNvPr id="20482" name="Picture 2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25146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1905000"/>
            <a:ext cx="4724400" cy="1143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Course Staff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Teaching</a:t>
            </a:r>
            <a:r>
              <a:rPr lang="fr-BE" dirty="0" smtClean="0"/>
              <a:t> Assistants</a:t>
            </a:r>
          </a:p>
          <a:p>
            <a:pPr lvl="1"/>
            <a:r>
              <a:rPr lang="fr-BE" dirty="0" err="1" smtClean="0"/>
              <a:t>Lead</a:t>
            </a:r>
            <a:r>
              <a:rPr lang="fr-BE" dirty="0" smtClean="0"/>
              <a:t> sections (“</a:t>
            </a:r>
            <a:r>
              <a:rPr lang="fr-BE" dirty="0" err="1" smtClean="0"/>
              <a:t>recitations</a:t>
            </a:r>
            <a:r>
              <a:rPr lang="fr-BE" dirty="0" smtClean="0"/>
              <a:t>”, “discussions”) </a:t>
            </a:r>
            <a:r>
              <a:rPr lang="fr-BE" dirty="0" err="1" smtClean="0"/>
              <a:t>starting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week</a:t>
            </a:r>
            <a:endParaRPr lang="fr-BE" dirty="0" smtClean="0"/>
          </a:p>
          <a:p>
            <a:pPr lvl="1"/>
            <a:r>
              <a:rPr lang="en-US" dirty="0" smtClean="0"/>
              <a:t>Act as your main contact point</a:t>
            </a:r>
          </a:p>
          <a:p>
            <a:r>
              <a:rPr lang="fr-BE" dirty="0" smtClean="0"/>
              <a:t>Consultants</a:t>
            </a:r>
          </a:p>
          <a:p>
            <a:pPr lvl="1"/>
            <a:r>
              <a:rPr lang="en-US" dirty="0" smtClean="0"/>
              <a:t>In Upson 360, hours online</a:t>
            </a:r>
          </a:p>
          <a:p>
            <a:pPr lvl="1"/>
            <a:r>
              <a:rPr lang="en-US" dirty="0" smtClean="0"/>
              <a:t>“Front line” for answering questions</a:t>
            </a:r>
          </a:p>
          <a:p>
            <a:pPr lvl="1"/>
            <a:r>
              <a:rPr lang="en-US" dirty="0" smtClean="0"/>
              <a:t>consulting hours start next week</a:t>
            </a:r>
          </a:p>
          <a:p>
            <a:r>
              <a:rPr lang="fr-BE" dirty="0" smtClean="0"/>
              <a:t>More info?</a:t>
            </a:r>
          </a:p>
          <a:p>
            <a:pPr lvl="1"/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00B0F0"/>
                </a:solidFill>
              </a:rPr>
              <a:t>Staff</a:t>
            </a:r>
            <a:r>
              <a:rPr lang="fr-BE" dirty="0" smtClean="0"/>
              <a:t> on </a:t>
            </a:r>
            <a:r>
              <a:rPr lang="fr-BE" dirty="0" err="1" smtClean="0"/>
              <a:t>website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TR 10:10-11am, Olin 155</a:t>
            </a:r>
          </a:p>
          <a:p>
            <a:pPr lvl="1"/>
            <a:r>
              <a:rPr lang="fr-BE" dirty="0" err="1" smtClean="0"/>
              <a:t>Attendance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mandatory</a:t>
            </a:r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We call it CS 2110</a:t>
            </a:r>
          </a:p>
          <a:p>
            <a:pPr lvl="1"/>
            <a:r>
              <a:rPr lang="en-US" b="1" dirty="0" smtClean="0"/>
              <a:t>Non-engineers sign up for CS 2110</a:t>
            </a:r>
          </a:p>
          <a:p>
            <a:pPr lvl="1"/>
            <a:r>
              <a:rPr lang="en-US" b="1" dirty="0" smtClean="0"/>
              <a:t>Engineers sign up for ENGRD 2110</a:t>
            </a:r>
          </a:p>
          <a:p>
            <a:r>
              <a:rPr lang="en-US" dirty="0" smtClean="0"/>
              <a:t>We often make last minute </a:t>
            </a:r>
            <a:r>
              <a:rPr lang="fr-BE" dirty="0" smtClean="0"/>
              <a:t>changes to the notes</a:t>
            </a:r>
          </a:p>
          <a:p>
            <a:r>
              <a:rPr lang="en-US" dirty="0" smtClean="0"/>
              <a:t>Readings and examples will be posted online </a:t>
            </a:r>
            <a:r>
              <a:rPr lang="fr-BE" dirty="0" err="1" smtClean="0"/>
              <a:t>together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lecture notes</a:t>
            </a:r>
          </a:p>
          <a:p>
            <a:pPr lvl="1"/>
            <a:r>
              <a:rPr lang="fr-BE" dirty="0" err="1" smtClean="0"/>
              <a:t>Unlike</a:t>
            </a:r>
            <a:r>
              <a:rPr lang="fr-BE" dirty="0" smtClean="0"/>
              <a:t> the lecture notes,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won’t</a:t>
            </a:r>
            <a:r>
              <a:rPr lang="fr-BE" dirty="0" smtClean="0"/>
              <a:t> change </a:t>
            </a:r>
            <a:r>
              <a:rPr lang="fr-BE" dirty="0" err="1" smtClean="0"/>
              <a:t>often</a:t>
            </a:r>
            <a:endParaRPr lang="fr-BE" dirty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828800"/>
            <a:ext cx="11334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Usually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will be led by a member of the teaching staff</a:t>
            </a:r>
          </a:p>
          <a:p>
            <a:r>
              <a:rPr lang="en-US" dirty="0" smtClean="0"/>
              <a:t>No permission needed to switch sections</a:t>
            </a:r>
          </a:p>
          <a:p>
            <a:r>
              <a:rPr lang="en-US" dirty="0" smtClean="0"/>
              <a:t>You may attend more than one section if you wish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2772" name="Picture 4" descr="http://i.ehow.com/images/GlobalPhoto/Articles/4563399/turkey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845" y="228601"/>
            <a:ext cx="2142030" cy="13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fr-B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86000"/>
          <a:ext cx="7543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65"/>
                <a:gridCol w="1346835"/>
                <a:gridCol w="914400"/>
                <a:gridCol w="2453640"/>
                <a:gridCol w="1508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Non-Eng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5741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12:20PM - 01:10PM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HLS 110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5743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01:25PM - 02:15PM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HLS 306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5745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02:30PM - 03:20PM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HLS 306</a:t>
                      </a:r>
                    </a:p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5747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12:20PM - 01:10PM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HLS 306</a:t>
                      </a:r>
                    </a:p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5749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01:25PM - 02:15PM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HLS 306</a:t>
                      </a:r>
                    </a:p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5751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02:30PM - 03:20PM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BRD</a:t>
                      </a:r>
                      <a:r>
                        <a:rPr lang="en-US" baseline="0" dirty="0" smtClean="0"/>
                        <a:t> 140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5753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 207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12:20PM - 01:10PM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PHL 219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 descr="http://i.ehow.com/images/GlobalPhoto/Articles/4563399/turkey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845" y="228601"/>
            <a:ext cx="2142030" cy="1371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1676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Sections Start Next Week!</a:t>
            </a:r>
            <a:endParaRPr lang="fr-BE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CS2111 (</a:t>
            </a:r>
            <a:r>
              <a:rPr lang="fr-BE" dirty="0" err="1" smtClean="0"/>
              <a:t>formerly</a:t>
            </a:r>
            <a:r>
              <a:rPr lang="fr-BE" dirty="0" smtClean="0"/>
              <a:t> 212)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43200"/>
            <a:ext cx="81534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Not offered anymore</a:t>
            </a:r>
          </a:p>
          <a:p>
            <a:endParaRPr lang="en-US" dirty="0" smtClean="0"/>
          </a:p>
          <a:p>
            <a:r>
              <a:rPr lang="en-US" dirty="0" smtClean="0"/>
              <a:t>CS 2111 used to be a special “extra” project for CS majors, but now everyone does the same project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</TotalTime>
  <Words>1825</Words>
  <Application>Microsoft Office PowerPoint</Application>
  <PresentationFormat>On-screen Show (4:3)</PresentationFormat>
  <Paragraphs>337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CS/ENGRD 2110 (formerly CS 211) Fall 2009</vt:lpstr>
      <vt:lpstr>Announcements</vt:lpstr>
      <vt:lpstr>Announcements</vt:lpstr>
      <vt:lpstr>Getting to Details: Course Staff</vt:lpstr>
      <vt:lpstr>Course Staff</vt:lpstr>
      <vt:lpstr>Lectures</vt:lpstr>
      <vt:lpstr>Sections</vt:lpstr>
      <vt:lpstr>Sections</vt:lpstr>
      <vt:lpstr>CS2111 (formerly 212)</vt:lpstr>
      <vt:lpstr>Resources</vt:lpstr>
      <vt:lpstr>Resources</vt:lpstr>
      <vt:lpstr>Obtaining Java</vt:lpstr>
      <vt:lpstr>Eclipse IDE</vt:lpstr>
      <vt:lpstr>Eclipse IDE</vt:lpstr>
      <vt:lpstr>Java Help</vt:lpstr>
      <vt:lpstr>Academic Excellence Workshops</vt:lpstr>
      <vt:lpstr>Coursework</vt:lpstr>
      <vt:lpstr>Assignments</vt:lpstr>
      <vt:lpstr>Academic Integrity… Trust but verify!</vt:lpstr>
      <vt:lpstr>Using Java, but not a course on Java!</vt:lpstr>
      <vt:lpstr>Lecture Topics</vt:lpstr>
      <vt:lpstr>More Lecture Topics</vt:lpstr>
      <vt:lpstr>Sam Loyd’s 8 Puzzle</vt:lpstr>
      <vt:lpstr>State Transition Diagram of 8-Puzzle</vt:lpstr>
      <vt:lpstr>State Transition Diagram for a 2x2 Puzzle</vt:lpstr>
      <vt:lpstr>« Simulating » the 8-puzzle</vt:lpstr>
      <vt:lpstr>Graphs</vt:lpstr>
      <vt:lpstr>A very different example of a graph</vt:lpstr>
      <vt:lpstr>Actual data is a graph!</vt:lpstr>
      <vt:lpstr>… graphical displays</vt:lpstr>
      <vt:lpstr>… or comparisons</vt:lpstr>
      <vt:lpstr>Path Problems in Graphs</vt:lpstr>
      <vt:lpstr>Why you need CS 2110</vt:lpstr>
      <vt:lpstr>Why you need CS 2110, cont’d</vt:lpstr>
      <vt:lpstr>Why you need CS 2110, cont’d</vt:lpstr>
      <vt:lpstr>Moore’s Law</vt:lpstr>
      <vt:lpstr>Grandmother’s Law</vt:lpstr>
      <vt:lpstr>Anyhow… don’t you want  to get rich?</vt:lpstr>
      <vt:lpstr>The universal tool!</vt:lpstr>
      <vt:lpstr>Welcome!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ken</cp:lastModifiedBy>
  <cp:revision>24</cp:revision>
  <dcterms:created xsi:type="dcterms:W3CDTF">2006-08-16T00:00:00Z</dcterms:created>
  <dcterms:modified xsi:type="dcterms:W3CDTF">2009-08-27T12:38:30Z</dcterms:modified>
</cp:coreProperties>
</file>