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</p:sldMasterIdLst>
  <p:notesMasterIdLst>
    <p:notesMasterId r:id="rId18"/>
  </p:notesMasterIdLst>
  <p:handoutMasterIdLst>
    <p:handoutMasterId r:id="rId19"/>
  </p:handoutMasterIdLst>
  <p:sldIdLst>
    <p:sldId id="803" r:id="rId4"/>
    <p:sldId id="748" r:id="rId5"/>
    <p:sldId id="749" r:id="rId6"/>
    <p:sldId id="751" r:id="rId7"/>
    <p:sldId id="769" r:id="rId8"/>
    <p:sldId id="770" r:id="rId9"/>
    <p:sldId id="771" r:id="rId10"/>
    <p:sldId id="772" r:id="rId11"/>
    <p:sldId id="773" r:id="rId12"/>
    <p:sldId id="774" r:id="rId13"/>
    <p:sldId id="775" r:id="rId14"/>
    <p:sldId id="776" r:id="rId15"/>
    <p:sldId id="777" r:id="rId16"/>
    <p:sldId id="778" r:id="rId17"/>
  </p:sldIdLst>
  <p:sldSz cx="9144000" cy="6858000" type="screen4x3"/>
  <p:notesSz cx="7010400" cy="9296400"/>
  <p:custDataLst>
    <p:tags r:id="rId21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99"/>
    <a:srgbClr val="FFA7A7"/>
    <a:srgbClr val="9BC3FF"/>
    <a:srgbClr val="FF9393"/>
    <a:srgbClr val="ABCDFF"/>
    <a:srgbClr val="FF9999"/>
    <a:srgbClr val="99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-1160" y="-112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243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704" y="-72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interSettings" Target="printerSettings/printerSettings1.bin"/><Relationship Id="rId21" Type="http://schemas.openxmlformats.org/officeDocument/2006/relationships/tags" Target="tags/tag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9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88" tIns="45284" rIns="92188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48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BlueDots1600Logo2 o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829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96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43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80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032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79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092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66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81199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0796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980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808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00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94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en-US" i="0">
                <a:latin typeface="Times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7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7827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538606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pic>
        <p:nvPicPr>
          <p:cNvPr id="9" name="Picture 10" descr="culogo_6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C7A50-6C5E-964A-AC58-68DEF5B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99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3EB0-329F-5744-9F83-E1BE7B43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042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401B-AB12-DF4C-9D4F-5CACC0D6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2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EC94-07F9-E24F-8C9E-B43F0C93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616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47CB-4BB8-C942-82B0-ABDE809DB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662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A2F8-E1D4-F945-B819-84A5A3DF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0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711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4C83-97EB-AA4D-9777-6A16B0204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AE496-34D7-5343-8A1F-4C74EEB8E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4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27C45-6745-B048-8836-1C4D5D6F8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676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FEFEE-2D78-944F-9CA6-A75EFE8CA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9342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98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4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50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1053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5961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793564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gBlueDots1600gradientWithBrite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xmlns:p14="http://schemas.microsoft.com/office/powerpoint/2010/main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sp>
        <p:nvSpPr>
          <p:cNvPr id="17817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817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 smtClean="0">
                <a:solidFill>
                  <a:schemeClr val="bg1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107EAAE-5281-1A4E-ABA5-3A6B3705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6" name="Picture 10" descr="culogo_6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67" grpId="0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-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Þ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534400" cy="838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Verdana" charset="0"/>
              </a:rPr>
              <a:t>CS 1114: </a:t>
            </a:r>
            <a:br>
              <a:rPr lang="en-US" sz="3600" b="1" dirty="0">
                <a:latin typeface="Verdana" charset="0"/>
              </a:rPr>
            </a:br>
            <a:r>
              <a:rPr lang="en-US" sz="2800" b="1" dirty="0" smtClean="0">
                <a:latin typeface="Verdana" charset="0"/>
              </a:rPr>
              <a:t>Data Structures – </a:t>
            </a:r>
            <a:r>
              <a:rPr lang="en-US" sz="2800" b="1" smtClean="0">
                <a:latin typeface="Verdana" charset="0"/>
              </a:rPr>
              <a:t>Implementation: part </a:t>
            </a:r>
            <a:r>
              <a:rPr lang="en-US" sz="2800" b="1" dirty="0" smtClean="0">
                <a:latin typeface="Verdana" charset="0"/>
              </a:rPr>
              <a:t>1</a:t>
            </a:r>
            <a:r>
              <a:rPr lang="en-US" sz="2800" b="1" dirty="0" smtClean="0">
                <a:latin typeface="Verdana" charset="0"/>
              </a:rPr>
              <a:t>   </a:t>
            </a:r>
            <a:endParaRPr lang="en-US" sz="3600" b="1" dirty="0">
              <a:latin typeface="Verdana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6324600" cy="3124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latin typeface="Verdana" charset="0"/>
              </a:rPr>
              <a:t>Prof. Graeme Bailey</a:t>
            </a:r>
          </a:p>
          <a:p>
            <a:pPr eaLnBrk="1" hangingPunct="1">
              <a:buFont typeface="Wingdings" charset="0"/>
              <a:buNone/>
            </a:pPr>
            <a:endParaRPr lang="en-US" sz="2400">
              <a:solidFill>
                <a:srgbClr val="FF0000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u="sng">
                <a:solidFill>
                  <a:schemeClr val="accent2"/>
                </a:solidFill>
                <a:latin typeface="Verdana" charset="0"/>
              </a:rPr>
              <a:t>http://cs1114.cs.cornell.edu</a:t>
            </a:r>
          </a:p>
          <a:p>
            <a:pPr eaLnBrk="1" hangingPunct="1">
              <a:buFont typeface="Wingdings" charset="0"/>
              <a:buNone/>
            </a:pPr>
            <a:endParaRPr lang="en-US" sz="2400" u="sng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1400" i="1">
                <a:latin typeface="Verdana" charset="0"/>
              </a:rPr>
              <a:t>(notes modified from Noah Snavely, Spring 2009)</a:t>
            </a:r>
          </a:p>
        </p:txBody>
      </p:sp>
      <p:pic>
        <p:nvPicPr>
          <p:cNvPr id="18435" name="Picture 4" descr="CS2_2line_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67425"/>
            <a:ext cx="2505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219200"/>
            <a:ext cx="8231187" cy="3771900"/>
          </a:xfrm>
        </p:spPr>
        <p:txBody>
          <a:bodyPr/>
          <a:lstStyle/>
          <a:p>
            <a:r>
              <a:rPr lang="en-US">
                <a:latin typeface="Verdana" charset="0"/>
              </a:rPr>
              <a:t>Strategy 1: Computer keep tracks of free space at the end</a:t>
            </a:r>
          </a:p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Strategy 2: Computer keeps a linked list of free storage blocks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freelist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pPr lvl="1"/>
            <a:r>
              <a:rPr lang="en-US">
                <a:latin typeface="Verdana" charset="0"/>
              </a:rPr>
              <a:t>For each block, stores the size and location</a:t>
            </a:r>
          </a:p>
          <a:p>
            <a:pPr lvl="1"/>
            <a:r>
              <a:rPr lang="en-US">
                <a:latin typeface="Verdana" charset="0"/>
              </a:rPr>
              <a:t>When we ask for more space, the computer finds a big enough block in the freelist</a:t>
            </a:r>
          </a:p>
          <a:p>
            <a:pPr lvl="1"/>
            <a:r>
              <a:rPr lang="en-US">
                <a:latin typeface="Verdana" charset="0"/>
              </a:rPr>
              <a:t>What if it doesn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t find one?</a:t>
            </a:r>
            <a:endParaRPr lang="en-US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10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Maintaining a freelist</a:t>
            </a:r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29E48-B49A-0249-A936-3B36F74C542D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11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70659" name="Group 30"/>
          <p:cNvGrpSpPr>
            <a:grpSpLocks/>
          </p:cNvGrpSpPr>
          <p:nvPr/>
        </p:nvGrpSpPr>
        <p:grpSpPr bwMode="auto">
          <a:xfrm>
            <a:off x="1295400" y="1609725"/>
            <a:ext cx="1622425" cy="476250"/>
            <a:chOff x="1673" y="1968"/>
            <a:chExt cx="1022" cy="300"/>
          </a:xfrm>
        </p:grpSpPr>
        <p:sp>
          <p:nvSpPr>
            <p:cNvPr id="7" name="Text Box 31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8" name="Text Box 32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70660" name="Group 34"/>
          <p:cNvGrpSpPr>
            <a:grpSpLocks/>
          </p:cNvGrpSpPr>
          <p:nvPr/>
        </p:nvGrpSpPr>
        <p:grpSpPr bwMode="auto">
          <a:xfrm>
            <a:off x="1322388" y="1219200"/>
            <a:ext cx="1600200" cy="400050"/>
            <a:chOff x="1694" y="1638"/>
            <a:chExt cx="1008" cy="252"/>
          </a:xfrm>
        </p:grpSpPr>
        <p:sp>
          <p:nvSpPr>
            <p:cNvPr id="70734" name="Text Box 35"/>
            <p:cNvSpPr txBox="1">
              <a:spLocks noChangeArrowheads="1"/>
            </p:cNvSpPr>
            <p:nvPr/>
          </p:nvSpPr>
          <p:spPr bwMode="auto">
            <a:xfrm>
              <a:off x="1694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</a:t>
              </a:r>
            </a:p>
          </p:txBody>
        </p:sp>
        <p:sp>
          <p:nvSpPr>
            <p:cNvPr id="70735" name="Text Box 36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2</a:t>
              </a:r>
            </a:p>
          </p:txBody>
        </p:sp>
        <p:sp>
          <p:nvSpPr>
            <p:cNvPr id="70736" name="Text Box 37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3</a:t>
              </a:r>
            </a:p>
          </p:txBody>
        </p:sp>
      </p:grpSp>
      <p:grpSp>
        <p:nvGrpSpPr>
          <p:cNvPr id="70661" name="Group 38"/>
          <p:cNvGrpSpPr>
            <a:grpSpLocks/>
          </p:cNvGrpSpPr>
          <p:nvPr/>
        </p:nvGrpSpPr>
        <p:grpSpPr bwMode="auto">
          <a:xfrm>
            <a:off x="2916238" y="1611313"/>
            <a:ext cx="1622425" cy="476250"/>
            <a:chOff x="1673" y="1968"/>
            <a:chExt cx="1022" cy="300"/>
          </a:xfrm>
        </p:grpSpPr>
        <p:sp>
          <p:nvSpPr>
            <p:cNvPr id="70731" name="Text Box 39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7</a:t>
              </a:r>
            </a:p>
          </p:txBody>
        </p:sp>
        <p:sp>
          <p:nvSpPr>
            <p:cNvPr id="70732" name="Text Box 40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5</a:t>
              </a:r>
            </a:p>
          </p:txBody>
        </p:sp>
        <p:sp>
          <p:nvSpPr>
            <p:cNvPr id="70733" name="Text Box 41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</p:grpSp>
      <p:grpSp>
        <p:nvGrpSpPr>
          <p:cNvPr id="70662" name="Group 42"/>
          <p:cNvGrpSpPr>
            <a:grpSpLocks/>
          </p:cNvGrpSpPr>
          <p:nvPr/>
        </p:nvGrpSpPr>
        <p:grpSpPr bwMode="auto">
          <a:xfrm>
            <a:off x="2927350" y="1220788"/>
            <a:ext cx="1622425" cy="400050"/>
            <a:chOff x="1680" y="1638"/>
            <a:chExt cx="1022" cy="252"/>
          </a:xfrm>
        </p:grpSpPr>
        <p:sp>
          <p:nvSpPr>
            <p:cNvPr id="70728" name="Text Box 43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4</a:t>
              </a:r>
            </a:p>
          </p:txBody>
        </p:sp>
        <p:sp>
          <p:nvSpPr>
            <p:cNvPr id="70729" name="Text Box 44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5</a:t>
              </a:r>
            </a:p>
          </p:txBody>
        </p:sp>
        <p:sp>
          <p:nvSpPr>
            <p:cNvPr id="70730" name="Text Box 45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6</a:t>
              </a:r>
            </a:p>
          </p:txBody>
        </p:sp>
      </p:grpSp>
      <p:grpSp>
        <p:nvGrpSpPr>
          <p:cNvPr id="70663" name="Group 46"/>
          <p:cNvGrpSpPr>
            <a:grpSpLocks/>
          </p:cNvGrpSpPr>
          <p:nvPr/>
        </p:nvGrpSpPr>
        <p:grpSpPr bwMode="auto">
          <a:xfrm>
            <a:off x="4548188" y="1611313"/>
            <a:ext cx="1622425" cy="476250"/>
            <a:chOff x="1673" y="1968"/>
            <a:chExt cx="1022" cy="300"/>
          </a:xfrm>
        </p:grpSpPr>
        <p:sp>
          <p:nvSpPr>
            <p:cNvPr id="70725" name="Text Box 47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70726" name="Text Box 48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9</a:t>
              </a:r>
            </a:p>
          </p:txBody>
        </p:sp>
        <p:sp>
          <p:nvSpPr>
            <p:cNvPr id="70727" name="Text Box 49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</p:grpSp>
      <p:grpSp>
        <p:nvGrpSpPr>
          <p:cNvPr id="70664" name="Group 50"/>
          <p:cNvGrpSpPr>
            <a:grpSpLocks/>
          </p:cNvGrpSpPr>
          <p:nvPr/>
        </p:nvGrpSpPr>
        <p:grpSpPr bwMode="auto">
          <a:xfrm>
            <a:off x="4559300" y="1220788"/>
            <a:ext cx="1622425" cy="400050"/>
            <a:chOff x="1680" y="1638"/>
            <a:chExt cx="1022" cy="252"/>
          </a:xfrm>
        </p:grpSpPr>
        <p:sp>
          <p:nvSpPr>
            <p:cNvPr id="70722" name="Text Box 51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7</a:t>
              </a:r>
            </a:p>
          </p:txBody>
        </p:sp>
        <p:sp>
          <p:nvSpPr>
            <p:cNvPr id="70723" name="Text Box 52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8</a:t>
              </a:r>
            </a:p>
          </p:txBody>
        </p:sp>
        <p:sp>
          <p:nvSpPr>
            <p:cNvPr id="70724" name="Text Box 53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9</a:t>
              </a:r>
            </a:p>
          </p:txBody>
        </p:sp>
      </p:grpSp>
      <p:sp>
        <p:nvSpPr>
          <p:cNvPr id="70665" name="Text Box 24"/>
          <p:cNvSpPr txBox="1">
            <a:spLocks noChangeArrowheads="1"/>
          </p:cNvSpPr>
          <p:nvPr/>
        </p:nvSpPr>
        <p:spPr bwMode="auto">
          <a:xfrm>
            <a:off x="6176963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6" name="Text Box 24"/>
          <p:cNvSpPr txBox="1">
            <a:spLocks noChangeArrowheads="1"/>
          </p:cNvSpPr>
          <p:nvPr/>
        </p:nvSpPr>
        <p:spPr bwMode="auto">
          <a:xfrm>
            <a:off x="6708775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7" name="Text Box 24"/>
          <p:cNvSpPr txBox="1">
            <a:spLocks noChangeArrowheads="1"/>
          </p:cNvSpPr>
          <p:nvPr/>
        </p:nvSpPr>
        <p:spPr bwMode="auto">
          <a:xfrm>
            <a:off x="7243763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70668" name="Text Box 24"/>
          <p:cNvSpPr txBox="1">
            <a:spLocks noChangeArrowheads="1"/>
          </p:cNvSpPr>
          <p:nvPr/>
        </p:nvSpPr>
        <p:spPr bwMode="auto">
          <a:xfrm>
            <a:off x="7775575" y="1611313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grpSp>
        <p:nvGrpSpPr>
          <p:cNvPr id="70669" name="Group 25"/>
          <p:cNvGrpSpPr>
            <a:grpSpLocks/>
          </p:cNvGrpSpPr>
          <p:nvPr/>
        </p:nvGrpSpPr>
        <p:grpSpPr bwMode="auto">
          <a:xfrm>
            <a:off x="6146800" y="1223963"/>
            <a:ext cx="1662113" cy="400050"/>
            <a:chOff x="1652" y="1638"/>
            <a:chExt cx="1047" cy="252"/>
          </a:xfrm>
        </p:grpSpPr>
        <p:sp>
          <p:nvSpPr>
            <p:cNvPr id="70719" name="Text Box 26"/>
            <p:cNvSpPr txBox="1">
              <a:spLocks noChangeArrowheads="1"/>
            </p:cNvSpPr>
            <p:nvPr/>
          </p:nvSpPr>
          <p:spPr bwMode="auto">
            <a:xfrm>
              <a:off x="1652" y="1638"/>
              <a:ext cx="38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10</a:t>
              </a:r>
            </a:p>
          </p:txBody>
        </p:sp>
        <p:sp>
          <p:nvSpPr>
            <p:cNvPr id="70720" name="Text Box 27"/>
            <p:cNvSpPr txBox="1">
              <a:spLocks noChangeArrowheads="1"/>
            </p:cNvSpPr>
            <p:nvPr/>
          </p:nvSpPr>
          <p:spPr bwMode="auto">
            <a:xfrm>
              <a:off x="1995" y="1638"/>
              <a:ext cx="37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11</a:t>
              </a:r>
            </a:p>
          </p:txBody>
        </p:sp>
        <p:sp>
          <p:nvSpPr>
            <p:cNvPr id="70721" name="Text Box 28"/>
            <p:cNvSpPr txBox="1">
              <a:spLocks noChangeArrowheads="1"/>
            </p:cNvSpPr>
            <p:nvPr/>
          </p:nvSpPr>
          <p:spPr bwMode="auto">
            <a:xfrm>
              <a:off x="2317" y="1638"/>
              <a:ext cx="38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12</a:t>
              </a:r>
            </a:p>
          </p:txBody>
        </p:sp>
      </p:grpSp>
      <p:sp>
        <p:nvSpPr>
          <p:cNvPr id="70670" name="Text Box 28"/>
          <p:cNvSpPr txBox="1">
            <a:spLocks noChangeArrowheads="1"/>
          </p:cNvSpPr>
          <p:nvPr/>
        </p:nvSpPr>
        <p:spPr bwMode="auto">
          <a:xfrm>
            <a:off x="7726363" y="1223963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13</a:t>
            </a:r>
          </a:p>
        </p:txBody>
      </p:sp>
      <p:sp>
        <p:nvSpPr>
          <p:cNvPr id="70671" name="Rectangle 40"/>
          <p:cNvSpPr>
            <a:spLocks noChangeArrowheads="1"/>
          </p:cNvSpPr>
          <p:nvPr/>
        </p:nvSpPr>
        <p:spPr bwMode="auto">
          <a:xfrm>
            <a:off x="2917825" y="16002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70672" name="Rectangle 41"/>
          <p:cNvSpPr>
            <a:spLocks noChangeArrowheads="1"/>
          </p:cNvSpPr>
          <p:nvPr/>
        </p:nvSpPr>
        <p:spPr bwMode="auto">
          <a:xfrm>
            <a:off x="4556125" y="16002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0" y="3860800"/>
            <a:ext cx="12985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Delete the last element</a:t>
            </a:r>
          </a:p>
        </p:txBody>
      </p:sp>
      <p:grpSp>
        <p:nvGrpSpPr>
          <p:cNvPr id="26" name="Group 91"/>
          <p:cNvGrpSpPr>
            <a:grpSpLocks/>
          </p:cNvGrpSpPr>
          <p:nvPr/>
        </p:nvGrpSpPr>
        <p:grpSpPr bwMode="auto">
          <a:xfrm>
            <a:off x="1347788" y="3771900"/>
            <a:ext cx="7034212" cy="876300"/>
            <a:chOff x="1347787" y="3771900"/>
            <a:chExt cx="7034213" cy="876300"/>
          </a:xfrm>
        </p:grpSpPr>
        <p:grpSp>
          <p:nvGrpSpPr>
            <p:cNvPr id="70685" name="Group 30"/>
            <p:cNvGrpSpPr>
              <a:grpSpLocks/>
            </p:cNvGrpSpPr>
            <p:nvPr/>
          </p:nvGrpSpPr>
          <p:grpSpPr bwMode="auto">
            <a:xfrm>
              <a:off x="1347787" y="4161963"/>
              <a:ext cx="1622425" cy="476250"/>
              <a:chOff x="1673" y="1968"/>
              <a:chExt cx="1022" cy="300"/>
            </a:xfrm>
          </p:grpSpPr>
          <p:sp>
            <p:nvSpPr>
              <p:cNvPr id="45" name="Text Box 31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46" name="Text Box 32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47" name="Text Box 33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70686" name="Group 34"/>
            <p:cNvGrpSpPr>
              <a:grpSpLocks/>
            </p:cNvGrpSpPr>
            <p:nvPr/>
          </p:nvGrpSpPr>
          <p:grpSpPr bwMode="auto">
            <a:xfrm>
              <a:off x="1349375" y="3771900"/>
              <a:ext cx="1622425" cy="400050"/>
              <a:chOff x="1680" y="1638"/>
              <a:chExt cx="1022" cy="252"/>
            </a:xfrm>
          </p:grpSpPr>
          <p:sp>
            <p:nvSpPr>
              <p:cNvPr id="7071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70714" name="Text Box 36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70715" name="Text Box 37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70687" name="Group 38"/>
            <p:cNvGrpSpPr>
              <a:grpSpLocks/>
            </p:cNvGrpSpPr>
            <p:nvPr/>
          </p:nvGrpSpPr>
          <p:grpSpPr bwMode="auto">
            <a:xfrm>
              <a:off x="2971800" y="4163551"/>
              <a:ext cx="1622425" cy="476250"/>
              <a:chOff x="1673" y="1968"/>
              <a:chExt cx="1022" cy="300"/>
            </a:xfrm>
          </p:grpSpPr>
          <p:sp>
            <p:nvSpPr>
              <p:cNvPr id="70710" name="Text Box 39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70711" name="Text Box 40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70712" name="Text Box 41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</p:grpSp>
        <p:grpSp>
          <p:nvGrpSpPr>
            <p:cNvPr id="70688" name="Group 42"/>
            <p:cNvGrpSpPr>
              <a:grpSpLocks/>
            </p:cNvGrpSpPr>
            <p:nvPr/>
          </p:nvGrpSpPr>
          <p:grpSpPr bwMode="auto">
            <a:xfrm>
              <a:off x="2976131" y="3773488"/>
              <a:ext cx="1622425" cy="400050"/>
              <a:chOff x="1680" y="1638"/>
              <a:chExt cx="1022" cy="252"/>
            </a:xfrm>
          </p:grpSpPr>
          <p:sp>
            <p:nvSpPr>
              <p:cNvPr id="70707" name="Text Box 43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70708" name="Text Box 44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70709" name="Text Box 45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70689" name="Group 46"/>
            <p:cNvGrpSpPr>
              <a:grpSpLocks/>
            </p:cNvGrpSpPr>
            <p:nvPr/>
          </p:nvGrpSpPr>
          <p:grpSpPr bwMode="auto">
            <a:xfrm>
              <a:off x="4603750" y="4163551"/>
              <a:ext cx="1622425" cy="476250"/>
              <a:chOff x="1673" y="1968"/>
              <a:chExt cx="1022" cy="300"/>
            </a:xfrm>
          </p:grpSpPr>
          <p:sp>
            <p:nvSpPr>
              <p:cNvPr id="70704" name="Text Box 47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  <p:sp>
            <p:nvSpPr>
              <p:cNvPr id="70705" name="Text Box 48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9</a:t>
                </a:r>
              </a:p>
            </p:txBody>
          </p:sp>
          <p:sp>
            <p:nvSpPr>
              <p:cNvPr id="70706" name="Text Box 49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70690" name="Group 50"/>
            <p:cNvGrpSpPr>
              <a:grpSpLocks/>
            </p:cNvGrpSpPr>
            <p:nvPr/>
          </p:nvGrpSpPr>
          <p:grpSpPr bwMode="auto">
            <a:xfrm>
              <a:off x="4608081" y="3773488"/>
              <a:ext cx="1622425" cy="400050"/>
              <a:chOff x="1680" y="1638"/>
              <a:chExt cx="1022" cy="252"/>
            </a:xfrm>
          </p:grpSpPr>
          <p:sp>
            <p:nvSpPr>
              <p:cNvPr id="70701" name="Text Box 51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70702" name="Text Box 52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70703" name="Text Box 53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70691" name="Text Box 24"/>
            <p:cNvSpPr txBox="1">
              <a:spLocks noChangeArrowheads="1"/>
            </p:cNvSpPr>
            <p:nvPr/>
          </p:nvSpPr>
          <p:spPr bwMode="auto">
            <a:xfrm>
              <a:off x="6231750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2" name="Text Box 24"/>
            <p:cNvSpPr txBox="1">
              <a:spLocks noChangeArrowheads="1"/>
            </p:cNvSpPr>
            <p:nvPr/>
          </p:nvSpPr>
          <p:spPr bwMode="auto">
            <a:xfrm>
              <a:off x="6763284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3" name="Text Box 24"/>
            <p:cNvSpPr txBox="1">
              <a:spLocks noChangeArrowheads="1"/>
            </p:cNvSpPr>
            <p:nvPr/>
          </p:nvSpPr>
          <p:spPr bwMode="auto">
            <a:xfrm>
              <a:off x="7298550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70694" name="Text Box 24"/>
            <p:cNvSpPr txBox="1">
              <a:spLocks noChangeArrowheads="1"/>
            </p:cNvSpPr>
            <p:nvPr/>
          </p:nvSpPr>
          <p:spPr bwMode="auto">
            <a:xfrm>
              <a:off x="7830084" y="41635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70695" name="Group 25"/>
            <p:cNvGrpSpPr>
              <a:grpSpLocks/>
            </p:cNvGrpSpPr>
            <p:nvPr/>
          </p:nvGrpSpPr>
          <p:grpSpPr bwMode="auto">
            <a:xfrm>
              <a:off x="6195425" y="3776469"/>
              <a:ext cx="1662113" cy="400050"/>
              <a:chOff x="1652" y="1638"/>
              <a:chExt cx="1047" cy="252"/>
            </a:xfrm>
          </p:grpSpPr>
          <p:sp>
            <p:nvSpPr>
              <p:cNvPr id="70698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70699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70700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70696" name="Text Box 28"/>
            <p:cNvSpPr txBox="1">
              <a:spLocks noChangeArrowheads="1"/>
            </p:cNvSpPr>
            <p:nvPr/>
          </p:nvSpPr>
          <p:spPr bwMode="auto">
            <a:xfrm>
              <a:off x="7774953" y="377646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  <p:sp>
          <p:nvSpPr>
            <p:cNvPr id="70697" name="Rectangle 78"/>
            <p:cNvSpPr>
              <a:spLocks noChangeArrowheads="1"/>
            </p:cNvSpPr>
            <p:nvPr/>
          </p:nvSpPr>
          <p:spPr bwMode="auto">
            <a:xfrm>
              <a:off x="4611074" y="4152900"/>
              <a:ext cx="1600200" cy="49530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</p:grp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3352800" y="2362200"/>
            <a:ext cx="2730500" cy="830263"/>
          </a:xfrm>
          <a:prstGeom prst="rect">
            <a:avLst/>
          </a:prstGeom>
          <a:solidFill>
            <a:srgbClr val="ABCD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i="0"/>
              <a:t>Start: 10</a:t>
            </a:r>
          </a:p>
          <a:p>
            <a:r>
              <a:rPr lang="en-US" i="0"/>
              <a:t>Free space:  999,990</a:t>
            </a: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6096000" y="2362200"/>
            <a:ext cx="419100" cy="838200"/>
          </a:xfrm>
          <a:prstGeom prst="rect">
            <a:avLst/>
          </a:prstGeom>
          <a:solidFill>
            <a:srgbClr val="FFA7A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grpSp>
        <p:nvGrpSpPr>
          <p:cNvPr id="60" name="Group 92"/>
          <p:cNvGrpSpPr>
            <a:grpSpLocks/>
          </p:cNvGrpSpPr>
          <p:nvPr/>
        </p:nvGrpSpPr>
        <p:grpSpPr bwMode="auto">
          <a:xfrm>
            <a:off x="1866900" y="4953000"/>
            <a:ext cx="5813425" cy="838200"/>
            <a:chOff x="1866900" y="4953000"/>
            <a:chExt cx="5813502" cy="838200"/>
          </a:xfrm>
        </p:grpSpPr>
        <p:sp>
          <p:nvSpPr>
            <p:cNvPr id="70680" name="TextBox 84"/>
            <p:cNvSpPr txBox="1">
              <a:spLocks noChangeArrowheads="1"/>
            </p:cNvSpPr>
            <p:nvPr/>
          </p:nvSpPr>
          <p:spPr bwMode="auto">
            <a:xfrm>
              <a:off x="4610100" y="4953000"/>
              <a:ext cx="2653290" cy="830997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i="0"/>
                <a:t>Start: 10</a:t>
              </a:r>
            </a:p>
            <a:p>
              <a:r>
                <a:rPr lang="en-US" i="0"/>
                <a:t>Free space: 999,990</a:t>
              </a:r>
            </a:p>
          </p:txBody>
        </p:sp>
        <p:sp>
          <p:nvSpPr>
            <p:cNvPr id="70681" name="Rectangle 85"/>
            <p:cNvSpPr>
              <a:spLocks noChangeArrowheads="1"/>
            </p:cNvSpPr>
            <p:nvPr/>
          </p:nvSpPr>
          <p:spPr bwMode="auto">
            <a:xfrm>
              <a:off x="7261302" y="4953000"/>
              <a:ext cx="419100" cy="8382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  <p:sp>
          <p:nvSpPr>
            <p:cNvPr id="70682" name="TextBox 86"/>
            <p:cNvSpPr txBox="1">
              <a:spLocks noChangeArrowheads="1"/>
            </p:cNvSpPr>
            <p:nvPr/>
          </p:nvSpPr>
          <p:spPr bwMode="auto">
            <a:xfrm>
              <a:off x="1866900" y="4953000"/>
              <a:ext cx="1806905" cy="830997"/>
            </a:xfrm>
            <a:prstGeom prst="rect">
              <a:avLst/>
            </a:prstGeom>
            <a:solidFill>
              <a:srgbClr val="ABCD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i="0"/>
                <a:t>Start: 4</a:t>
              </a:r>
            </a:p>
            <a:p>
              <a:r>
                <a:rPr lang="en-US" i="0"/>
                <a:t>Free space: 3</a:t>
              </a:r>
            </a:p>
          </p:txBody>
        </p:sp>
        <p:sp>
          <p:nvSpPr>
            <p:cNvPr id="70683" name="Rectangle 87"/>
            <p:cNvSpPr>
              <a:spLocks noChangeArrowheads="1"/>
            </p:cNvSpPr>
            <p:nvPr/>
          </p:nvSpPr>
          <p:spPr bwMode="auto">
            <a:xfrm>
              <a:off x="3657600" y="4953000"/>
              <a:ext cx="419100" cy="8382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  <p:sp>
          <p:nvSpPr>
            <p:cNvPr id="70684" name="Line 41"/>
            <p:cNvSpPr>
              <a:spLocks noChangeShapeType="1"/>
            </p:cNvSpPr>
            <p:nvPr/>
          </p:nvSpPr>
          <p:spPr bwMode="auto">
            <a:xfrm>
              <a:off x="3886200" y="5387898"/>
              <a:ext cx="7127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90" name="Rectangle 89"/>
          <p:cNvSpPr/>
          <p:nvPr/>
        </p:nvSpPr>
        <p:spPr>
          <a:xfrm>
            <a:off x="1866900" y="2547938"/>
            <a:ext cx="14192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Free list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71475" y="5100638"/>
            <a:ext cx="14192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Free list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82" grpId="0" animBg="1"/>
      <p:bldP spid="84" grpId="0" animBg="1"/>
      <p:bldP spid="90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4203EB-439E-E240-99B8-BA36834473F8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Allocation issues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Surprisingly important question:</a:t>
            </a:r>
          </a:p>
          <a:p>
            <a:pPr lvl="1"/>
            <a:r>
              <a:rPr lang="en-US">
                <a:latin typeface="Verdana" charset="0"/>
              </a:rPr>
              <a:t>Which block do you supply?</a:t>
            </a:r>
          </a:p>
          <a:p>
            <a:pPr lvl="1"/>
            <a:r>
              <a:rPr lang="en-US">
                <a:latin typeface="Verdana" charset="0"/>
              </a:rPr>
              <a:t>The smallest one that the users request fits into?</a:t>
            </a:r>
          </a:p>
          <a:p>
            <a:pPr lvl="1"/>
            <a:r>
              <a:rPr lang="en-US">
                <a:latin typeface="Verdana" charset="0"/>
              </a:rPr>
              <a:t>A larger one, in case the user wants to grow the array?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deallocation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001000" cy="4419600"/>
          </a:xfrm>
        </p:spPr>
        <p:txBody>
          <a:bodyPr/>
          <a:lstStyle/>
          <a:p>
            <a:r>
              <a:rPr lang="en-US">
                <a:latin typeface="Verdana" charset="0"/>
              </a:rPr>
              <a:t>How do we give the computer back a block we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re finished with?</a:t>
            </a:r>
          </a:p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Someone has to figure out that certain values will never be used ever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garbage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), and should be put back on the free list</a:t>
            </a:r>
          </a:p>
          <a:p>
            <a:pPr lvl="1"/>
            <a:r>
              <a:rPr lang="en-US">
                <a:latin typeface="Verdana" charset="0"/>
              </a:rPr>
              <a:t>If this is too conservative, your program will use more and more memory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memory leak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pPr lvl="1"/>
            <a:r>
              <a:rPr lang="en-US">
                <a:latin typeface="Verdana" charset="0"/>
              </a:rPr>
              <a:t>If it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s too aggressive, your program will crash (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blue screen of death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)</a:t>
            </a:r>
          </a:p>
          <a:p>
            <a:endParaRPr lang="en-US">
              <a:latin typeface="Verdana" charset="0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BB8AEE-7A82-DD4D-814E-2AAE531FB849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1529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deallocation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Two basic options:</a:t>
            </a:r>
          </a:p>
          <a:p>
            <a:pPr>
              <a:buFont typeface="Wingdings" charset="0"/>
              <a:buAutoNum type="arabicPeriod"/>
            </a:pPr>
            <a:endParaRPr lang="en-US">
              <a:latin typeface="Verdana" charset="0"/>
            </a:endParaRPr>
          </a:p>
          <a:p>
            <a:pPr>
              <a:buFont typeface="Wingdings" charset="0"/>
              <a:buAutoNum type="arabicPeriod"/>
            </a:pPr>
            <a:r>
              <a:rPr lang="en-US">
                <a:latin typeface="Verdana" charset="0"/>
              </a:rPr>
              <a:t>Manual storage reclamation</a:t>
            </a:r>
          </a:p>
          <a:p>
            <a:pPr lvl="1"/>
            <a:r>
              <a:rPr lang="en-US">
                <a:latin typeface="Verdana" charset="0"/>
              </a:rPr>
              <a:t>Programmer has to explicitly free garbage</a:t>
            </a:r>
          </a:p>
          <a:p>
            <a:pPr lvl="1"/>
            <a:r>
              <a:rPr lang="en-US">
                <a:latin typeface="Verdana" charset="0"/>
              </a:rPr>
              <a:t>Languages: C, C++, assembler</a:t>
            </a:r>
          </a:p>
          <a:p>
            <a:pPr>
              <a:buFont typeface="Wingdings" charset="0"/>
              <a:buNone/>
            </a:pPr>
            <a:endParaRPr lang="en-US">
              <a:solidFill>
                <a:schemeClr val="accent2"/>
              </a:solidFill>
              <a:latin typeface="Verdana" charset="0"/>
            </a:endParaRPr>
          </a:p>
          <a:p>
            <a:pPr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Verdana" charset="0"/>
              </a:rPr>
              <a:t>2.</a:t>
            </a:r>
            <a:r>
              <a:rPr lang="en-US">
                <a:latin typeface="Verdana" charset="0"/>
              </a:rPr>
              <a:t>  Automatic storage reclamation</a:t>
            </a:r>
          </a:p>
          <a:p>
            <a:pPr lvl="1"/>
            <a:r>
              <a:rPr lang="en-US">
                <a:latin typeface="Verdana" charset="0"/>
              </a:rPr>
              <a:t>Computer will notice that you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re no longer using cells, and recycle them for you</a:t>
            </a:r>
          </a:p>
          <a:p>
            <a:pPr lvl="1"/>
            <a:r>
              <a:rPr lang="en-US">
                <a:latin typeface="Verdana" charset="0"/>
              </a:rPr>
              <a:t>Languages: Matlab, Java, C#, Scheme</a:t>
            </a: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03B4C1-3EC5-C34B-B6BE-46110C0406F7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14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Linked lists – running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100746"/>
            <a:ext cx="8231187" cy="3924300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We can insert an item (at the front) in constant (O(1)) time</a:t>
            </a:r>
          </a:p>
          <a:p>
            <a:pPr lvl="1"/>
            <a:r>
              <a:rPr lang="en-US" dirty="0">
                <a:latin typeface="Verdana" charset="0"/>
              </a:rPr>
              <a:t>Just manipulating the pointers</a:t>
            </a:r>
          </a:p>
          <a:p>
            <a:pPr lvl="1"/>
            <a:r>
              <a:rPr lang="en-US" dirty="0">
                <a:latin typeface="Verdana" charset="0"/>
              </a:rPr>
              <a:t>As long as we know where to </a:t>
            </a:r>
            <a:r>
              <a:rPr lang="en-US" i="1" dirty="0">
                <a:latin typeface="Verdana" charset="0"/>
              </a:rPr>
              <a:t>allocate</a:t>
            </a:r>
            <a:r>
              <a:rPr lang="en-US" dirty="0">
                <a:latin typeface="Verdana" charset="0"/>
              </a:rPr>
              <a:t> the </a:t>
            </a:r>
            <a:r>
              <a:rPr lang="en-US" dirty="0" smtClean="0">
                <a:latin typeface="Verdana" charset="0"/>
              </a:rPr>
              <a:t>cell</a:t>
            </a:r>
          </a:p>
          <a:p>
            <a:pPr lvl="1"/>
            <a:r>
              <a:rPr lang="en-US" dirty="0" smtClean="0">
                <a:latin typeface="Verdana" charset="0"/>
              </a:rPr>
              <a:t>If we need to insert an item </a:t>
            </a:r>
            <a:r>
              <a:rPr lang="en-US" i="1" dirty="0" smtClean="0">
                <a:latin typeface="Verdana" charset="0"/>
              </a:rPr>
              <a:t>inside</a:t>
            </a:r>
            <a:r>
              <a:rPr lang="en-US" dirty="0" smtClean="0">
                <a:latin typeface="Verdana" charset="0"/>
              </a:rPr>
              <a:t> the list, then we must first </a:t>
            </a:r>
            <a:r>
              <a:rPr lang="en-US" i="1" dirty="0" smtClean="0">
                <a:latin typeface="Verdana" charset="0"/>
              </a:rPr>
              <a:t>find</a:t>
            </a:r>
            <a:r>
              <a:rPr lang="en-US" dirty="0" smtClean="0">
                <a:latin typeface="Verdana" charset="0"/>
              </a:rPr>
              <a:t> the place to put it.</a:t>
            </a:r>
            <a:endParaRPr lang="en-US" dirty="0">
              <a:latin typeface="Verdana" charset="0"/>
            </a:endParaRPr>
          </a:p>
          <a:p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We can delete an element (at the front) in constant </a:t>
            </a:r>
            <a:r>
              <a:rPr lang="en-US" dirty="0" smtClean="0">
                <a:latin typeface="Verdana" charset="0"/>
              </a:rPr>
              <a:t>time</a:t>
            </a:r>
          </a:p>
          <a:p>
            <a:pPr lvl="1"/>
            <a:r>
              <a:rPr lang="en-US" dirty="0" smtClean="0">
                <a:latin typeface="Verdana" charset="0"/>
              </a:rPr>
              <a:t>If the element isn’t at the front, then we have to </a:t>
            </a:r>
            <a:r>
              <a:rPr lang="en-US" i="1" dirty="0" smtClean="0">
                <a:latin typeface="Verdana" charset="0"/>
              </a:rPr>
              <a:t>find</a:t>
            </a:r>
            <a:r>
              <a:rPr lang="en-US" dirty="0" smtClean="0">
                <a:latin typeface="Verdana" charset="0"/>
              </a:rPr>
              <a:t> it … how long does that take?</a:t>
            </a:r>
            <a:endParaRPr lang="en-US" dirty="0">
              <a:latin typeface="Verdana" charset="0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FEDEE0-17CF-0E4A-950E-A3A1D628A979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Linked lists – running time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445534" y="1451034"/>
            <a:ext cx="8231187" cy="48768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Finding the place to insert/delete …</a:t>
            </a:r>
          </a:p>
          <a:p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Easier case:</a:t>
            </a:r>
          </a:p>
          <a:p>
            <a:endParaRPr lang="en-US" dirty="0">
              <a:latin typeface="Verdana" charset="0"/>
            </a:endParaRPr>
          </a:p>
          <a:p>
            <a:pPr lvl="1"/>
            <a:r>
              <a:rPr lang="en-US" dirty="0" smtClean="0">
                <a:latin typeface="Verdana" charset="0"/>
              </a:rPr>
              <a:t>What </a:t>
            </a:r>
            <a:r>
              <a:rPr lang="en-US" dirty="0">
                <a:latin typeface="Verdana" charset="0"/>
              </a:rPr>
              <a:t>about inserting / deleting from the </a:t>
            </a:r>
            <a:r>
              <a:rPr lang="en-US" i="1" dirty="0">
                <a:latin typeface="Verdana" charset="0"/>
              </a:rPr>
              <a:t>end</a:t>
            </a:r>
            <a:r>
              <a:rPr lang="en-US" dirty="0">
                <a:latin typeface="Verdana" charset="0"/>
              </a:rPr>
              <a:t> of the list?</a:t>
            </a:r>
          </a:p>
          <a:p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How </a:t>
            </a:r>
            <a:r>
              <a:rPr lang="en-US" dirty="0">
                <a:latin typeface="Verdana" charset="0"/>
              </a:rPr>
              <a:t>can we fix this?</a:t>
            </a:r>
          </a:p>
          <a:p>
            <a:endParaRPr lang="en-US" dirty="0">
              <a:latin typeface="Verdana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9B968C-CA80-F040-8EB9-5D582FAC16BB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8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1F13AD-2085-F243-86EF-2CF326E94DD2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Doubly linked lists</a:t>
            </a:r>
          </a:p>
        </p:txBody>
      </p:sp>
      <p:grpSp>
        <p:nvGrpSpPr>
          <p:cNvPr id="59395" name="Group 33"/>
          <p:cNvGrpSpPr>
            <a:grpSpLocks/>
          </p:cNvGrpSpPr>
          <p:nvPr/>
        </p:nvGrpSpPr>
        <p:grpSpPr bwMode="auto">
          <a:xfrm>
            <a:off x="1746250" y="1944688"/>
            <a:ext cx="5649913" cy="476250"/>
            <a:chOff x="1248" y="1488"/>
            <a:chExt cx="3559" cy="300"/>
          </a:xfrm>
        </p:grpSpPr>
        <p:grpSp>
          <p:nvGrpSpPr>
            <p:cNvPr id="59421" name="Group 34"/>
            <p:cNvGrpSpPr>
              <a:grpSpLocks/>
            </p:cNvGrpSpPr>
            <p:nvPr/>
          </p:nvGrpSpPr>
          <p:grpSpPr bwMode="auto">
            <a:xfrm>
              <a:off x="1248" y="1488"/>
              <a:ext cx="679" cy="300"/>
              <a:chOff x="1676" y="1968"/>
              <a:chExt cx="679" cy="300"/>
            </a:xfrm>
          </p:grpSpPr>
          <p:sp>
            <p:nvSpPr>
              <p:cNvPr id="59434" name="Text Box 35"/>
              <p:cNvSpPr txBox="1">
                <a:spLocks noChangeArrowheads="1"/>
              </p:cNvSpPr>
              <p:nvPr/>
            </p:nvSpPr>
            <p:spPr bwMode="auto">
              <a:xfrm>
                <a:off x="167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59435" name="Text Box 36"/>
              <p:cNvSpPr txBox="1">
                <a:spLocks noChangeArrowheads="1"/>
              </p:cNvSpPr>
              <p:nvPr/>
            </p:nvSpPr>
            <p:spPr bwMode="auto">
              <a:xfrm>
                <a:off x="201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sp>
          <p:nvSpPr>
            <p:cNvPr id="59422" name="Line 37"/>
            <p:cNvSpPr>
              <a:spLocks noChangeShapeType="1"/>
            </p:cNvSpPr>
            <p:nvPr/>
          </p:nvSpPr>
          <p:spPr bwMode="auto">
            <a:xfrm>
              <a:off x="1759" y="1638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59423" name="Group 38"/>
            <p:cNvGrpSpPr>
              <a:grpSpLocks/>
            </p:cNvGrpSpPr>
            <p:nvPr/>
          </p:nvGrpSpPr>
          <p:grpSpPr bwMode="auto">
            <a:xfrm>
              <a:off x="2208" y="1488"/>
              <a:ext cx="679" cy="300"/>
              <a:chOff x="1676" y="1968"/>
              <a:chExt cx="679" cy="300"/>
            </a:xfrm>
          </p:grpSpPr>
          <p:sp>
            <p:nvSpPr>
              <p:cNvPr id="59432" name="Text Box 39"/>
              <p:cNvSpPr txBox="1">
                <a:spLocks noChangeArrowheads="1"/>
              </p:cNvSpPr>
              <p:nvPr/>
            </p:nvSpPr>
            <p:spPr bwMode="auto">
              <a:xfrm>
                <a:off x="167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4</a:t>
                </a:r>
              </a:p>
            </p:txBody>
          </p:sp>
          <p:sp>
            <p:nvSpPr>
              <p:cNvPr id="59433" name="Text Box 40"/>
              <p:cNvSpPr txBox="1">
                <a:spLocks noChangeArrowheads="1"/>
              </p:cNvSpPr>
              <p:nvPr/>
            </p:nvSpPr>
            <p:spPr bwMode="auto">
              <a:xfrm>
                <a:off x="201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sp>
          <p:nvSpPr>
            <p:cNvPr id="59424" name="Line 41"/>
            <p:cNvSpPr>
              <a:spLocks noChangeShapeType="1"/>
            </p:cNvSpPr>
            <p:nvPr/>
          </p:nvSpPr>
          <p:spPr bwMode="auto">
            <a:xfrm>
              <a:off x="2719" y="1638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59425" name="Group 42"/>
            <p:cNvGrpSpPr>
              <a:grpSpLocks/>
            </p:cNvGrpSpPr>
            <p:nvPr/>
          </p:nvGrpSpPr>
          <p:grpSpPr bwMode="auto">
            <a:xfrm>
              <a:off x="3168" y="1488"/>
              <a:ext cx="679" cy="300"/>
              <a:chOff x="1676" y="1968"/>
              <a:chExt cx="679" cy="300"/>
            </a:xfrm>
          </p:grpSpPr>
          <p:sp>
            <p:nvSpPr>
              <p:cNvPr id="59430" name="Text Box 43"/>
              <p:cNvSpPr txBox="1">
                <a:spLocks noChangeArrowheads="1"/>
              </p:cNvSpPr>
              <p:nvPr/>
            </p:nvSpPr>
            <p:spPr bwMode="auto">
              <a:xfrm>
                <a:off x="167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1</a:t>
                </a:r>
              </a:p>
            </p:txBody>
          </p:sp>
          <p:sp>
            <p:nvSpPr>
              <p:cNvPr id="59431" name="Text Box 44"/>
              <p:cNvSpPr txBox="1">
                <a:spLocks noChangeArrowheads="1"/>
              </p:cNvSpPr>
              <p:nvPr/>
            </p:nvSpPr>
            <p:spPr bwMode="auto">
              <a:xfrm>
                <a:off x="201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sp>
          <p:nvSpPr>
            <p:cNvPr id="59426" name="Line 45"/>
            <p:cNvSpPr>
              <a:spLocks noChangeShapeType="1"/>
            </p:cNvSpPr>
            <p:nvPr/>
          </p:nvSpPr>
          <p:spPr bwMode="auto">
            <a:xfrm>
              <a:off x="3679" y="1638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grpSp>
          <p:nvGrpSpPr>
            <p:cNvPr id="59427" name="Group 46"/>
            <p:cNvGrpSpPr>
              <a:grpSpLocks/>
            </p:cNvGrpSpPr>
            <p:nvPr/>
          </p:nvGrpSpPr>
          <p:grpSpPr bwMode="auto">
            <a:xfrm>
              <a:off x="4128" y="1488"/>
              <a:ext cx="679" cy="300"/>
              <a:chOff x="1676" y="1968"/>
              <a:chExt cx="679" cy="300"/>
            </a:xfrm>
          </p:grpSpPr>
          <p:sp>
            <p:nvSpPr>
              <p:cNvPr id="59428" name="Text Box 47"/>
              <p:cNvSpPr txBox="1">
                <a:spLocks noChangeArrowheads="1"/>
              </p:cNvSpPr>
              <p:nvPr/>
            </p:nvSpPr>
            <p:spPr bwMode="auto">
              <a:xfrm>
                <a:off x="167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3</a:t>
                </a:r>
              </a:p>
            </p:txBody>
          </p:sp>
          <p:sp>
            <p:nvSpPr>
              <p:cNvPr id="59429" name="Text Box 48"/>
              <p:cNvSpPr txBox="1">
                <a:spLocks noChangeArrowheads="1"/>
              </p:cNvSpPr>
              <p:nvPr/>
            </p:nvSpPr>
            <p:spPr bwMode="auto">
              <a:xfrm>
                <a:off x="201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550863" y="3813175"/>
            <a:ext cx="8043862" cy="476250"/>
            <a:chOff x="347" y="2409"/>
            <a:chExt cx="5067" cy="300"/>
          </a:xfrm>
        </p:grpSpPr>
        <p:grpSp>
          <p:nvGrpSpPr>
            <p:cNvPr id="59402" name="Group 20"/>
            <p:cNvGrpSpPr>
              <a:grpSpLocks/>
            </p:cNvGrpSpPr>
            <p:nvPr/>
          </p:nvGrpSpPr>
          <p:grpSpPr bwMode="auto">
            <a:xfrm>
              <a:off x="4399" y="2409"/>
              <a:ext cx="1015" cy="300"/>
              <a:chOff x="3792" y="2436"/>
              <a:chExt cx="1015" cy="300"/>
            </a:xfrm>
          </p:grpSpPr>
          <p:sp>
            <p:nvSpPr>
              <p:cNvPr id="59418" name="Text Box 17"/>
              <p:cNvSpPr txBox="1">
                <a:spLocks noChangeArrowheads="1"/>
              </p:cNvSpPr>
              <p:nvPr/>
            </p:nvSpPr>
            <p:spPr bwMode="auto">
              <a:xfrm>
                <a:off x="4131" y="2436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3</a:t>
                </a:r>
              </a:p>
            </p:txBody>
          </p:sp>
          <p:sp>
            <p:nvSpPr>
              <p:cNvPr id="59419" name="Text Box 18"/>
              <p:cNvSpPr txBox="1">
                <a:spLocks noChangeArrowheads="1"/>
              </p:cNvSpPr>
              <p:nvPr/>
            </p:nvSpPr>
            <p:spPr bwMode="auto">
              <a:xfrm>
                <a:off x="4471" y="2436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  <p:sp>
            <p:nvSpPr>
              <p:cNvPr id="59420" name="Text Box 19"/>
              <p:cNvSpPr txBox="1">
                <a:spLocks noChangeArrowheads="1"/>
              </p:cNvSpPr>
              <p:nvPr/>
            </p:nvSpPr>
            <p:spPr bwMode="auto">
              <a:xfrm>
                <a:off x="3792" y="2436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grpSp>
          <p:nvGrpSpPr>
            <p:cNvPr id="59403" name="Group 21"/>
            <p:cNvGrpSpPr>
              <a:grpSpLocks/>
            </p:cNvGrpSpPr>
            <p:nvPr/>
          </p:nvGrpSpPr>
          <p:grpSpPr bwMode="auto">
            <a:xfrm>
              <a:off x="3032" y="2409"/>
              <a:ext cx="1015" cy="300"/>
              <a:chOff x="3792" y="2436"/>
              <a:chExt cx="1015" cy="300"/>
            </a:xfrm>
          </p:grpSpPr>
          <p:sp>
            <p:nvSpPr>
              <p:cNvPr id="59415" name="Text Box 22"/>
              <p:cNvSpPr txBox="1">
                <a:spLocks noChangeArrowheads="1"/>
              </p:cNvSpPr>
              <p:nvPr/>
            </p:nvSpPr>
            <p:spPr bwMode="auto">
              <a:xfrm>
                <a:off x="4131" y="2436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1</a:t>
                </a:r>
              </a:p>
            </p:txBody>
          </p:sp>
          <p:sp>
            <p:nvSpPr>
              <p:cNvPr id="59416" name="Text Box 23"/>
              <p:cNvSpPr txBox="1">
                <a:spLocks noChangeArrowheads="1"/>
              </p:cNvSpPr>
              <p:nvPr/>
            </p:nvSpPr>
            <p:spPr bwMode="auto">
              <a:xfrm>
                <a:off x="4471" y="2436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  <p:sp>
            <p:nvSpPr>
              <p:cNvPr id="59417" name="Text Box 24"/>
              <p:cNvSpPr txBox="1">
                <a:spLocks noChangeArrowheads="1"/>
              </p:cNvSpPr>
              <p:nvPr/>
            </p:nvSpPr>
            <p:spPr bwMode="auto">
              <a:xfrm>
                <a:off x="3792" y="2436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grpSp>
          <p:nvGrpSpPr>
            <p:cNvPr id="59404" name="Group 25"/>
            <p:cNvGrpSpPr>
              <a:grpSpLocks/>
            </p:cNvGrpSpPr>
            <p:nvPr/>
          </p:nvGrpSpPr>
          <p:grpSpPr bwMode="auto">
            <a:xfrm>
              <a:off x="1671" y="2409"/>
              <a:ext cx="1015" cy="300"/>
              <a:chOff x="3792" y="2436"/>
              <a:chExt cx="1015" cy="300"/>
            </a:xfrm>
          </p:grpSpPr>
          <p:sp>
            <p:nvSpPr>
              <p:cNvPr id="59412" name="Text Box 26"/>
              <p:cNvSpPr txBox="1">
                <a:spLocks noChangeArrowheads="1"/>
              </p:cNvSpPr>
              <p:nvPr/>
            </p:nvSpPr>
            <p:spPr bwMode="auto">
              <a:xfrm>
                <a:off x="4131" y="2436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4</a:t>
                </a:r>
              </a:p>
            </p:txBody>
          </p:sp>
          <p:sp>
            <p:nvSpPr>
              <p:cNvPr id="59413" name="Text Box 27"/>
              <p:cNvSpPr txBox="1">
                <a:spLocks noChangeArrowheads="1"/>
              </p:cNvSpPr>
              <p:nvPr/>
            </p:nvSpPr>
            <p:spPr bwMode="auto">
              <a:xfrm>
                <a:off x="4471" y="2436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  <p:sp>
            <p:nvSpPr>
              <p:cNvPr id="59414" name="Text Box 28"/>
              <p:cNvSpPr txBox="1">
                <a:spLocks noChangeArrowheads="1"/>
              </p:cNvSpPr>
              <p:nvPr/>
            </p:nvSpPr>
            <p:spPr bwMode="auto">
              <a:xfrm>
                <a:off x="3792" y="2436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grpSp>
          <p:nvGrpSpPr>
            <p:cNvPr id="59405" name="Group 29"/>
            <p:cNvGrpSpPr>
              <a:grpSpLocks/>
            </p:cNvGrpSpPr>
            <p:nvPr/>
          </p:nvGrpSpPr>
          <p:grpSpPr bwMode="auto">
            <a:xfrm>
              <a:off x="347" y="2409"/>
              <a:ext cx="1015" cy="300"/>
              <a:chOff x="3792" y="2436"/>
              <a:chExt cx="1015" cy="300"/>
            </a:xfrm>
          </p:grpSpPr>
          <p:sp>
            <p:nvSpPr>
              <p:cNvPr id="59409" name="Text Box 30"/>
              <p:cNvSpPr txBox="1">
                <a:spLocks noChangeArrowheads="1"/>
              </p:cNvSpPr>
              <p:nvPr/>
            </p:nvSpPr>
            <p:spPr bwMode="auto">
              <a:xfrm>
                <a:off x="4131" y="2436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59410" name="Text Box 31"/>
              <p:cNvSpPr txBox="1">
                <a:spLocks noChangeArrowheads="1"/>
              </p:cNvSpPr>
              <p:nvPr/>
            </p:nvSpPr>
            <p:spPr bwMode="auto">
              <a:xfrm>
                <a:off x="4471" y="2436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  <p:sp>
            <p:nvSpPr>
              <p:cNvPr id="59411" name="Text Box 32"/>
              <p:cNvSpPr txBox="1">
                <a:spLocks noChangeArrowheads="1"/>
              </p:cNvSpPr>
              <p:nvPr/>
            </p:nvSpPr>
            <p:spPr bwMode="auto">
              <a:xfrm>
                <a:off x="3792" y="2436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sp>
          <p:nvSpPr>
            <p:cNvPr id="59406" name="Line 15"/>
            <p:cNvSpPr>
              <a:spLocks noChangeShapeType="1"/>
            </p:cNvSpPr>
            <p:nvPr/>
          </p:nvSpPr>
          <p:spPr bwMode="auto">
            <a:xfrm>
              <a:off x="3937" y="2640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407" name="Line 49"/>
            <p:cNvSpPr>
              <a:spLocks noChangeShapeType="1"/>
            </p:cNvSpPr>
            <p:nvPr/>
          </p:nvSpPr>
          <p:spPr bwMode="auto">
            <a:xfrm>
              <a:off x="2575" y="2640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408" name="Line 50"/>
            <p:cNvSpPr>
              <a:spLocks noChangeShapeType="1"/>
            </p:cNvSpPr>
            <p:nvPr/>
          </p:nvSpPr>
          <p:spPr bwMode="auto">
            <a:xfrm>
              <a:off x="1213" y="2640"/>
              <a:ext cx="44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2182813" y="3932238"/>
            <a:ext cx="4989512" cy="0"/>
            <a:chOff x="2182813" y="3932199"/>
            <a:chExt cx="4989512" cy="0"/>
          </a:xfrm>
        </p:grpSpPr>
        <p:sp>
          <p:nvSpPr>
            <p:cNvPr id="59399" name="Line 54"/>
            <p:cNvSpPr>
              <a:spLocks noChangeShapeType="1"/>
            </p:cNvSpPr>
            <p:nvPr/>
          </p:nvSpPr>
          <p:spPr bwMode="auto">
            <a:xfrm flipH="1">
              <a:off x="4297363" y="3943350"/>
              <a:ext cx="712787" cy="0"/>
            </a:xfrm>
            <a:prstGeom prst="line">
              <a:avLst/>
            </a:prstGeom>
            <a:noFill/>
            <a:ln w="28575">
              <a:solidFill>
                <a:srgbClr val="00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400" name="Line 55"/>
            <p:cNvSpPr>
              <a:spLocks noChangeShapeType="1"/>
            </p:cNvSpPr>
            <p:nvPr/>
          </p:nvSpPr>
          <p:spPr bwMode="auto">
            <a:xfrm flipH="1">
              <a:off x="6459538" y="3943350"/>
              <a:ext cx="712787" cy="0"/>
            </a:xfrm>
            <a:prstGeom prst="line">
              <a:avLst/>
            </a:prstGeom>
            <a:noFill/>
            <a:ln w="28575">
              <a:solidFill>
                <a:srgbClr val="00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401" name="Line 53"/>
            <p:cNvSpPr>
              <a:spLocks noChangeShapeType="1"/>
            </p:cNvSpPr>
            <p:nvPr/>
          </p:nvSpPr>
          <p:spPr bwMode="auto">
            <a:xfrm flipH="1">
              <a:off x="2182813" y="3943350"/>
              <a:ext cx="712787" cy="0"/>
            </a:xfrm>
            <a:prstGeom prst="line">
              <a:avLst/>
            </a:prstGeom>
            <a:noFill/>
            <a:ln w="28575">
              <a:solidFill>
                <a:srgbClr val="00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2" name="Down Arrow 51"/>
          <p:cNvSpPr>
            <a:spLocks noChangeArrowheads="1"/>
          </p:cNvSpPr>
          <p:nvPr/>
        </p:nvSpPr>
        <p:spPr bwMode="auto">
          <a:xfrm>
            <a:off x="4237038" y="2776538"/>
            <a:ext cx="636587" cy="6127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399FF"/>
          </a:solidFill>
          <a:ln w="31750">
            <a:solidFill>
              <a:schemeClr val="tx1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 eaLnBrk="0" hangingPunct="0">
              <a:buFontTx/>
              <a:buAutoNum type="arabicPeriod"/>
              <a:defRPr/>
            </a:pPr>
            <a:endParaRPr lang="en-US" dirty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21465" y="2556416"/>
            <a:ext cx="3733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Singly linked representation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919239" y="4580773"/>
            <a:ext cx="3869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Doubly linked representation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2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EF7CB8-1B5C-F84E-8DCE-43C90DC885A7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A doubly-linked list in memory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12938" y="3424238"/>
            <a:ext cx="4881562" cy="1001712"/>
            <a:chOff x="1676" y="1638"/>
            <a:chExt cx="3075" cy="631"/>
          </a:xfrm>
        </p:grpSpPr>
        <p:grpSp>
          <p:nvGrpSpPr>
            <p:cNvPr id="64536" name="Group 5"/>
            <p:cNvGrpSpPr>
              <a:grpSpLocks/>
            </p:cNvGrpSpPr>
            <p:nvPr/>
          </p:nvGrpSpPr>
          <p:grpSpPr bwMode="auto">
            <a:xfrm>
              <a:off x="1676" y="1968"/>
              <a:ext cx="1022" cy="300"/>
              <a:chOff x="1673" y="1968"/>
              <a:chExt cx="1022" cy="300"/>
            </a:xfrm>
          </p:grpSpPr>
          <p:sp>
            <p:nvSpPr>
              <p:cNvPr id="2034694" name="Text Box 6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>
                    <a:latin typeface="Verdana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2034695" name="Text Box 7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>
                    <a:latin typeface="Verdana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2034696" name="Text Box 8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>
                    <a:latin typeface="Verdana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64537" name="Group 9"/>
            <p:cNvGrpSpPr>
              <a:grpSpLocks/>
            </p:cNvGrpSpPr>
            <p:nvPr/>
          </p:nvGrpSpPr>
          <p:grpSpPr bwMode="auto">
            <a:xfrm>
              <a:off x="1677" y="1638"/>
              <a:ext cx="1022" cy="288"/>
              <a:chOff x="1680" y="1638"/>
              <a:chExt cx="1022" cy="288"/>
            </a:xfrm>
          </p:grpSpPr>
          <p:sp>
            <p:nvSpPr>
              <p:cNvPr id="64554" name="Text Box 10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1</a:t>
                </a:r>
              </a:p>
            </p:txBody>
          </p:sp>
          <p:sp>
            <p:nvSpPr>
              <p:cNvPr id="64555" name="Text Box 11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2</a:t>
                </a:r>
              </a:p>
            </p:txBody>
          </p:sp>
          <p:sp>
            <p:nvSpPr>
              <p:cNvPr id="64556" name="Text Box 12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4538" name="Group 13"/>
            <p:cNvGrpSpPr>
              <a:grpSpLocks/>
            </p:cNvGrpSpPr>
            <p:nvPr/>
          </p:nvGrpSpPr>
          <p:grpSpPr bwMode="auto">
            <a:xfrm>
              <a:off x="2700" y="1969"/>
              <a:ext cx="1022" cy="300"/>
              <a:chOff x="1673" y="1968"/>
              <a:chExt cx="1022" cy="300"/>
            </a:xfrm>
          </p:grpSpPr>
          <p:sp>
            <p:nvSpPr>
              <p:cNvPr id="64551" name="Text Box 14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  <p:sp>
            <p:nvSpPr>
              <p:cNvPr id="64552" name="Text Box 15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9CC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64553" name="Text Box 16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7</a:t>
                </a:r>
              </a:p>
            </p:txBody>
          </p:sp>
        </p:grpSp>
        <p:grpSp>
          <p:nvGrpSpPr>
            <p:cNvPr id="64539" name="Group 17"/>
            <p:cNvGrpSpPr>
              <a:grpSpLocks/>
            </p:cNvGrpSpPr>
            <p:nvPr/>
          </p:nvGrpSpPr>
          <p:grpSpPr bwMode="auto">
            <a:xfrm>
              <a:off x="2701" y="1639"/>
              <a:ext cx="1022" cy="288"/>
              <a:chOff x="1680" y="1638"/>
              <a:chExt cx="1022" cy="288"/>
            </a:xfrm>
          </p:grpSpPr>
          <p:sp>
            <p:nvSpPr>
              <p:cNvPr id="64548" name="Text Box 18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4</a:t>
                </a:r>
              </a:p>
            </p:txBody>
          </p:sp>
          <p:sp>
            <p:nvSpPr>
              <p:cNvPr id="64549" name="Text Box 19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5</a:t>
                </a:r>
              </a:p>
            </p:txBody>
          </p:sp>
          <p:sp>
            <p:nvSpPr>
              <p:cNvPr id="64550" name="Text Box 20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4540" name="Group 21"/>
            <p:cNvGrpSpPr>
              <a:grpSpLocks/>
            </p:cNvGrpSpPr>
            <p:nvPr/>
          </p:nvGrpSpPr>
          <p:grpSpPr bwMode="auto">
            <a:xfrm>
              <a:off x="3728" y="1969"/>
              <a:ext cx="1022" cy="300"/>
              <a:chOff x="1673" y="1968"/>
              <a:chExt cx="1022" cy="300"/>
            </a:xfrm>
          </p:grpSpPr>
          <p:sp>
            <p:nvSpPr>
              <p:cNvPr id="64545" name="Text Box 22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4</a:t>
                </a:r>
              </a:p>
            </p:txBody>
          </p:sp>
          <p:sp>
            <p:nvSpPr>
              <p:cNvPr id="64546" name="Text Box 23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9CC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4</a:t>
                </a:r>
              </a:p>
            </p:txBody>
          </p:sp>
          <p:sp>
            <p:nvSpPr>
              <p:cNvPr id="64547" name="Text Box 24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64541" name="Group 25"/>
            <p:cNvGrpSpPr>
              <a:grpSpLocks/>
            </p:cNvGrpSpPr>
            <p:nvPr/>
          </p:nvGrpSpPr>
          <p:grpSpPr bwMode="auto">
            <a:xfrm>
              <a:off x="3729" y="1639"/>
              <a:ext cx="1022" cy="288"/>
              <a:chOff x="1680" y="1638"/>
              <a:chExt cx="1022" cy="288"/>
            </a:xfrm>
          </p:grpSpPr>
          <p:sp>
            <p:nvSpPr>
              <p:cNvPr id="64542" name="Text Box 26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7</a:t>
                </a:r>
              </a:p>
            </p:txBody>
          </p:sp>
          <p:sp>
            <p:nvSpPr>
              <p:cNvPr id="64543" name="Text Box 27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8</a:t>
                </a:r>
              </a:p>
            </p:txBody>
          </p:sp>
          <p:sp>
            <p:nvSpPr>
              <p:cNvPr id="64544" name="Text Box 28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Verdana" charset="0"/>
                  </a:rPr>
                  <a:t>9</a:t>
                </a:r>
              </a:p>
            </p:txBody>
          </p:sp>
        </p:grpSp>
      </p:grpSp>
      <p:grpSp>
        <p:nvGrpSpPr>
          <p:cNvPr id="64516" name="Group 29"/>
          <p:cNvGrpSpPr>
            <a:grpSpLocks/>
          </p:cNvGrpSpPr>
          <p:nvPr/>
        </p:nvGrpSpPr>
        <p:grpSpPr bwMode="auto">
          <a:xfrm>
            <a:off x="4865688" y="2133600"/>
            <a:ext cx="1611312" cy="476250"/>
            <a:chOff x="3792" y="2436"/>
            <a:chExt cx="1015" cy="300"/>
          </a:xfrm>
        </p:grpSpPr>
        <p:sp>
          <p:nvSpPr>
            <p:cNvPr id="64533" name="Text Box 30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  <p:sp>
          <p:nvSpPr>
            <p:cNvPr id="64534" name="Text Box 31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64535" name="Text Box 32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grpSp>
        <p:nvGrpSpPr>
          <p:cNvPr id="64517" name="Group 33"/>
          <p:cNvGrpSpPr>
            <a:grpSpLocks/>
          </p:cNvGrpSpPr>
          <p:nvPr/>
        </p:nvGrpSpPr>
        <p:grpSpPr bwMode="auto">
          <a:xfrm>
            <a:off x="2763838" y="2133600"/>
            <a:ext cx="1611312" cy="476250"/>
            <a:chOff x="3792" y="2436"/>
            <a:chExt cx="1015" cy="300"/>
          </a:xfrm>
        </p:grpSpPr>
        <p:sp>
          <p:nvSpPr>
            <p:cNvPr id="64530" name="Text Box 34"/>
            <p:cNvSpPr txBox="1">
              <a:spLocks noChangeArrowheads="1"/>
            </p:cNvSpPr>
            <p:nvPr/>
          </p:nvSpPr>
          <p:spPr bwMode="auto">
            <a:xfrm>
              <a:off x="4131" y="2436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8</a:t>
              </a:r>
            </a:p>
          </p:txBody>
        </p:sp>
        <p:sp>
          <p:nvSpPr>
            <p:cNvPr id="64531" name="Text Box 35"/>
            <p:cNvSpPr txBox="1">
              <a:spLocks noChangeArrowheads="1"/>
            </p:cNvSpPr>
            <p:nvPr/>
          </p:nvSpPr>
          <p:spPr bwMode="auto">
            <a:xfrm>
              <a:off x="4471" y="2436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  <p:sp>
          <p:nvSpPr>
            <p:cNvPr id="64532" name="Text Box 36"/>
            <p:cNvSpPr txBox="1">
              <a:spLocks noChangeArrowheads="1"/>
            </p:cNvSpPr>
            <p:nvPr/>
          </p:nvSpPr>
          <p:spPr bwMode="auto">
            <a:xfrm>
              <a:off x="3792" y="2436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en-US" i="0">
                <a:latin typeface="Verdana" charset="0"/>
              </a:endParaRPr>
            </a:p>
          </p:txBody>
        </p:sp>
      </p:grpSp>
      <p:sp>
        <p:nvSpPr>
          <p:cNvPr id="64518" name="Line 37"/>
          <p:cNvSpPr>
            <a:spLocks noChangeShapeType="1"/>
          </p:cNvSpPr>
          <p:nvPr/>
        </p:nvSpPr>
        <p:spPr bwMode="auto">
          <a:xfrm>
            <a:off x="4138613" y="2500313"/>
            <a:ext cx="7127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64519" name="Line 38"/>
          <p:cNvSpPr>
            <a:spLocks noChangeShapeType="1"/>
          </p:cNvSpPr>
          <p:nvPr/>
        </p:nvSpPr>
        <p:spPr bwMode="auto">
          <a:xfrm flipH="1">
            <a:off x="4395788" y="2252663"/>
            <a:ext cx="712787" cy="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rot="5400000" flipH="1" flipV="1">
            <a:off x="1741488" y="4613275"/>
            <a:ext cx="627062" cy="249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647700" y="507365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First element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603375" y="5505450"/>
            <a:ext cx="1682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Last element</a:t>
            </a:r>
          </a:p>
        </p:txBody>
      </p:sp>
      <p:cxnSp>
        <p:nvCxnSpPr>
          <p:cNvPr id="44" name="Straight Arrow Connector 43"/>
          <p:cNvCxnSpPr>
            <a:cxnSpLocks noChangeShapeType="1"/>
            <a:stCxn id="42" idx="0"/>
          </p:cNvCxnSpPr>
          <p:nvPr/>
        </p:nvCxnSpPr>
        <p:spPr bwMode="auto">
          <a:xfrm rot="5400000" flipH="1" flipV="1">
            <a:off x="2043906" y="4825207"/>
            <a:ext cx="1081087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Arrow Connector 45"/>
          <p:cNvCxnSpPr>
            <a:cxnSpLocks noChangeShapeType="1"/>
          </p:cNvCxnSpPr>
          <p:nvPr/>
        </p:nvCxnSpPr>
        <p:spPr bwMode="auto">
          <a:xfrm rot="16200000" flipV="1">
            <a:off x="3039269" y="4653757"/>
            <a:ext cx="815975" cy="357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3382963" y="5278438"/>
            <a:ext cx="13890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Size of list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548063" y="3935413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5170488" y="3935413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6786563" y="3951288"/>
            <a:ext cx="533400" cy="476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7319963" y="3951288"/>
            <a:ext cx="533400" cy="476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7" grpId="0"/>
      <p:bldP spid="45" grpId="0" animBg="1"/>
      <p:bldP spid="48" grpId="0" animBg="1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Doubly-linked list insertion</a:t>
            </a:r>
          </a:p>
        </p:txBody>
      </p:sp>
      <p:sp>
        <p:nvSpPr>
          <p:cNvPr id="655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494C6A-A7FE-444C-A611-88A96347D8B4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82575" y="1935163"/>
            <a:ext cx="13843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 i="0" dirty="0">
                <a:latin typeface="+mn-lt"/>
                <a:ea typeface="+mn-ea"/>
                <a:cs typeface="+mn-cs"/>
              </a:rPr>
              <a:t>Initial list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38113" y="3159125"/>
            <a:ext cx="16732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Insert a 5 at end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1125" y="4511675"/>
            <a:ext cx="1727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Insert an 8 at the start</a:t>
            </a:r>
          </a:p>
        </p:txBody>
      </p:sp>
      <p:grpSp>
        <p:nvGrpSpPr>
          <p:cNvPr id="65542" name="Group 299"/>
          <p:cNvGrpSpPr>
            <a:grpSpLocks/>
          </p:cNvGrpSpPr>
          <p:nvPr/>
        </p:nvGrpSpPr>
        <p:grpSpPr bwMode="auto">
          <a:xfrm>
            <a:off x="1916113" y="1498600"/>
            <a:ext cx="7037387" cy="865188"/>
            <a:chOff x="1962263" y="845637"/>
            <a:chExt cx="7036774" cy="864184"/>
          </a:xfrm>
        </p:grpSpPr>
        <p:grpSp>
          <p:nvGrpSpPr>
            <p:cNvPr id="65614" name="Group 5"/>
            <p:cNvGrpSpPr>
              <a:grpSpLocks/>
            </p:cNvGrpSpPr>
            <p:nvPr/>
          </p:nvGrpSpPr>
          <p:grpSpPr bwMode="auto">
            <a:xfrm>
              <a:off x="1962263" y="1233571"/>
              <a:ext cx="1622425" cy="476250"/>
              <a:chOff x="1673" y="1968"/>
              <a:chExt cx="1022" cy="300"/>
            </a:xfrm>
          </p:grpSpPr>
          <p:sp>
            <p:nvSpPr>
              <p:cNvPr id="2029574" name="Text Box 6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029575" name="Text Box 7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2029576" name="Text Box 8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grpSp>
          <p:nvGrpSpPr>
            <p:cNvPr id="65615" name="Group 9"/>
            <p:cNvGrpSpPr>
              <a:grpSpLocks/>
            </p:cNvGrpSpPr>
            <p:nvPr/>
          </p:nvGrpSpPr>
          <p:grpSpPr bwMode="auto">
            <a:xfrm>
              <a:off x="1963851" y="845637"/>
              <a:ext cx="1622425" cy="400050"/>
              <a:chOff x="1680" y="1638"/>
              <a:chExt cx="1022" cy="252"/>
            </a:xfrm>
          </p:grpSpPr>
          <p:sp>
            <p:nvSpPr>
              <p:cNvPr id="65641" name="Text Box 10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65642" name="Text Box 11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65643" name="Text Box 12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5616" name="Group 13"/>
            <p:cNvGrpSpPr>
              <a:grpSpLocks/>
            </p:cNvGrpSpPr>
            <p:nvPr/>
          </p:nvGrpSpPr>
          <p:grpSpPr bwMode="auto">
            <a:xfrm>
              <a:off x="3587863" y="1233571"/>
              <a:ext cx="1622425" cy="476250"/>
              <a:chOff x="1673" y="1968"/>
              <a:chExt cx="1022" cy="300"/>
            </a:xfrm>
          </p:grpSpPr>
          <p:sp>
            <p:nvSpPr>
              <p:cNvPr id="65638" name="Text Box 14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39" name="Text Box 15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40" name="Text Box 16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</p:grpSp>
        <p:grpSp>
          <p:nvGrpSpPr>
            <p:cNvPr id="65617" name="Group 17"/>
            <p:cNvGrpSpPr>
              <a:grpSpLocks/>
            </p:cNvGrpSpPr>
            <p:nvPr/>
          </p:nvGrpSpPr>
          <p:grpSpPr bwMode="auto">
            <a:xfrm>
              <a:off x="3589451" y="845637"/>
              <a:ext cx="1622425" cy="400050"/>
              <a:chOff x="1680" y="1638"/>
              <a:chExt cx="1022" cy="252"/>
            </a:xfrm>
          </p:grpSpPr>
          <p:sp>
            <p:nvSpPr>
              <p:cNvPr id="65635" name="Text Box 18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65636" name="Text Box 19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65637" name="Text Box 20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5618" name="Group 21"/>
            <p:cNvGrpSpPr>
              <a:grpSpLocks/>
            </p:cNvGrpSpPr>
            <p:nvPr/>
          </p:nvGrpSpPr>
          <p:grpSpPr bwMode="auto">
            <a:xfrm>
              <a:off x="5219813" y="1233571"/>
              <a:ext cx="1622425" cy="476250"/>
              <a:chOff x="1673" y="1968"/>
              <a:chExt cx="1022" cy="300"/>
            </a:xfrm>
          </p:grpSpPr>
          <p:sp>
            <p:nvSpPr>
              <p:cNvPr id="65632" name="Text Box 22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33" name="Text Box 23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34" name="Text Box 24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</p:grpSp>
        <p:grpSp>
          <p:nvGrpSpPr>
            <p:cNvPr id="65619" name="Group 25"/>
            <p:cNvGrpSpPr>
              <a:grpSpLocks/>
            </p:cNvGrpSpPr>
            <p:nvPr/>
          </p:nvGrpSpPr>
          <p:grpSpPr bwMode="auto">
            <a:xfrm>
              <a:off x="5221401" y="845637"/>
              <a:ext cx="1622425" cy="400050"/>
              <a:chOff x="1680" y="1638"/>
              <a:chExt cx="1022" cy="252"/>
            </a:xfrm>
          </p:grpSpPr>
          <p:sp>
            <p:nvSpPr>
              <p:cNvPr id="65629" name="Text Box 26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65630" name="Text Box 27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65631" name="Text Box 28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65620" name="Text Box 24"/>
            <p:cNvSpPr txBox="1">
              <a:spLocks noChangeArrowheads="1"/>
            </p:cNvSpPr>
            <p:nvPr/>
          </p:nvSpPr>
          <p:spPr bwMode="auto">
            <a:xfrm>
              <a:off x="6851530" y="123357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621" name="Text Box 24"/>
            <p:cNvSpPr txBox="1">
              <a:spLocks noChangeArrowheads="1"/>
            </p:cNvSpPr>
            <p:nvPr/>
          </p:nvSpPr>
          <p:spPr bwMode="auto">
            <a:xfrm>
              <a:off x="7383064" y="123357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622" name="Text Box 24"/>
            <p:cNvSpPr txBox="1">
              <a:spLocks noChangeArrowheads="1"/>
            </p:cNvSpPr>
            <p:nvPr/>
          </p:nvSpPr>
          <p:spPr bwMode="auto">
            <a:xfrm>
              <a:off x="7918330" y="123357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623" name="Text Box 24"/>
            <p:cNvSpPr txBox="1">
              <a:spLocks noChangeArrowheads="1"/>
            </p:cNvSpPr>
            <p:nvPr/>
          </p:nvSpPr>
          <p:spPr bwMode="auto">
            <a:xfrm>
              <a:off x="8449864" y="123357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65624" name="Group 25"/>
            <p:cNvGrpSpPr>
              <a:grpSpLocks/>
            </p:cNvGrpSpPr>
            <p:nvPr/>
          </p:nvGrpSpPr>
          <p:grpSpPr bwMode="auto">
            <a:xfrm>
              <a:off x="6812462" y="845637"/>
              <a:ext cx="1662113" cy="400050"/>
              <a:chOff x="1652" y="1638"/>
              <a:chExt cx="1047" cy="252"/>
            </a:xfrm>
          </p:grpSpPr>
          <p:sp>
            <p:nvSpPr>
              <p:cNvPr id="65626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65627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65628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65625" name="Text Box 28"/>
            <p:cNvSpPr txBox="1">
              <a:spLocks noChangeArrowheads="1"/>
            </p:cNvSpPr>
            <p:nvPr/>
          </p:nvSpPr>
          <p:spPr bwMode="auto">
            <a:xfrm>
              <a:off x="8391990" y="845637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</p:grpSp>
      <p:grpSp>
        <p:nvGrpSpPr>
          <p:cNvPr id="10" name="Group 296"/>
          <p:cNvGrpSpPr>
            <a:grpSpLocks/>
          </p:cNvGrpSpPr>
          <p:nvPr/>
        </p:nvGrpSpPr>
        <p:grpSpPr bwMode="auto">
          <a:xfrm>
            <a:off x="1916113" y="2855913"/>
            <a:ext cx="7034212" cy="866775"/>
            <a:chOff x="1962263" y="1852112"/>
            <a:chExt cx="7033057" cy="867901"/>
          </a:xfrm>
        </p:grpSpPr>
        <p:grpSp>
          <p:nvGrpSpPr>
            <p:cNvPr id="65581" name="Group 30"/>
            <p:cNvGrpSpPr>
              <a:grpSpLocks/>
            </p:cNvGrpSpPr>
            <p:nvPr/>
          </p:nvGrpSpPr>
          <p:grpSpPr bwMode="auto">
            <a:xfrm>
              <a:off x="1962263" y="2242175"/>
              <a:ext cx="1622425" cy="476250"/>
              <a:chOff x="1673" y="1968"/>
              <a:chExt cx="1022" cy="300"/>
            </a:xfrm>
          </p:grpSpPr>
          <p:sp>
            <p:nvSpPr>
              <p:cNvPr id="2029599" name="Text Box 31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29600" name="Text Box 32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29601" name="Text Box 33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latin typeface="Verdana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65582" name="Group 34"/>
            <p:cNvGrpSpPr>
              <a:grpSpLocks/>
            </p:cNvGrpSpPr>
            <p:nvPr/>
          </p:nvGrpSpPr>
          <p:grpSpPr bwMode="auto">
            <a:xfrm>
              <a:off x="1963851" y="1852112"/>
              <a:ext cx="1622425" cy="400050"/>
              <a:chOff x="1680" y="1638"/>
              <a:chExt cx="1022" cy="252"/>
            </a:xfrm>
          </p:grpSpPr>
          <p:sp>
            <p:nvSpPr>
              <p:cNvPr id="65608" name="Text Box 35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65609" name="Text Box 36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65610" name="Text Box 37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5583" name="Group 38"/>
            <p:cNvGrpSpPr>
              <a:grpSpLocks/>
            </p:cNvGrpSpPr>
            <p:nvPr/>
          </p:nvGrpSpPr>
          <p:grpSpPr bwMode="auto">
            <a:xfrm>
              <a:off x="3587863" y="2243763"/>
              <a:ext cx="1622425" cy="476250"/>
              <a:chOff x="1673" y="1968"/>
              <a:chExt cx="1022" cy="300"/>
            </a:xfrm>
          </p:grpSpPr>
          <p:sp>
            <p:nvSpPr>
              <p:cNvPr id="65605" name="Text Box 39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  <p:sp>
            <p:nvSpPr>
              <p:cNvPr id="65606" name="Text Box 40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5</a:t>
                </a:r>
              </a:p>
            </p:txBody>
          </p:sp>
          <p:sp>
            <p:nvSpPr>
              <p:cNvPr id="65607" name="Text Box 41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latin typeface="Verdana" charset="0"/>
                </a:endParaRPr>
              </a:p>
            </p:txBody>
          </p:sp>
        </p:grpSp>
        <p:grpSp>
          <p:nvGrpSpPr>
            <p:cNvPr id="65584" name="Group 42"/>
            <p:cNvGrpSpPr>
              <a:grpSpLocks/>
            </p:cNvGrpSpPr>
            <p:nvPr/>
          </p:nvGrpSpPr>
          <p:grpSpPr bwMode="auto">
            <a:xfrm>
              <a:off x="3589451" y="1853700"/>
              <a:ext cx="1622425" cy="400050"/>
              <a:chOff x="1680" y="1638"/>
              <a:chExt cx="1022" cy="252"/>
            </a:xfrm>
          </p:grpSpPr>
          <p:sp>
            <p:nvSpPr>
              <p:cNvPr id="65602" name="Text Box 43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65603" name="Text Box 44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65604" name="Text Box 45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5585" name="Group 46"/>
            <p:cNvGrpSpPr>
              <a:grpSpLocks/>
            </p:cNvGrpSpPr>
            <p:nvPr/>
          </p:nvGrpSpPr>
          <p:grpSpPr bwMode="auto">
            <a:xfrm>
              <a:off x="5219813" y="2243763"/>
              <a:ext cx="1622425" cy="476250"/>
              <a:chOff x="1673" y="1968"/>
              <a:chExt cx="1022" cy="300"/>
            </a:xfrm>
          </p:grpSpPr>
          <p:sp>
            <p:nvSpPr>
              <p:cNvPr id="65599" name="Text Box 47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00" name="Text Box 48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  <p:sp>
            <p:nvSpPr>
              <p:cNvPr id="65601" name="Text Box 49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X</a:t>
                </a:r>
              </a:p>
            </p:txBody>
          </p:sp>
        </p:grpSp>
        <p:grpSp>
          <p:nvGrpSpPr>
            <p:cNvPr id="65586" name="Group 50"/>
            <p:cNvGrpSpPr>
              <a:grpSpLocks/>
            </p:cNvGrpSpPr>
            <p:nvPr/>
          </p:nvGrpSpPr>
          <p:grpSpPr bwMode="auto">
            <a:xfrm>
              <a:off x="5221401" y="1853700"/>
              <a:ext cx="1622425" cy="400050"/>
              <a:chOff x="1680" y="1638"/>
              <a:chExt cx="1022" cy="252"/>
            </a:xfrm>
          </p:grpSpPr>
          <p:sp>
            <p:nvSpPr>
              <p:cNvPr id="65596" name="Text Box 51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65597" name="Text Box 52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65598" name="Text Box 53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65587" name="Text Box 24"/>
            <p:cNvSpPr txBox="1">
              <a:spLocks noChangeArrowheads="1"/>
            </p:cNvSpPr>
            <p:nvPr/>
          </p:nvSpPr>
          <p:spPr bwMode="auto">
            <a:xfrm>
              <a:off x="6847813" y="2243763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88" name="Text Box 24"/>
            <p:cNvSpPr txBox="1">
              <a:spLocks noChangeArrowheads="1"/>
            </p:cNvSpPr>
            <p:nvPr/>
          </p:nvSpPr>
          <p:spPr bwMode="auto">
            <a:xfrm>
              <a:off x="7379347" y="2243763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89" name="Text Box 24"/>
            <p:cNvSpPr txBox="1">
              <a:spLocks noChangeArrowheads="1"/>
            </p:cNvSpPr>
            <p:nvPr/>
          </p:nvSpPr>
          <p:spPr bwMode="auto">
            <a:xfrm>
              <a:off x="7914613" y="2243763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90" name="Text Box 24"/>
            <p:cNvSpPr txBox="1">
              <a:spLocks noChangeArrowheads="1"/>
            </p:cNvSpPr>
            <p:nvPr/>
          </p:nvSpPr>
          <p:spPr bwMode="auto">
            <a:xfrm>
              <a:off x="8446147" y="2243763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65591" name="Group 25"/>
            <p:cNvGrpSpPr>
              <a:grpSpLocks/>
            </p:cNvGrpSpPr>
            <p:nvPr/>
          </p:nvGrpSpPr>
          <p:grpSpPr bwMode="auto">
            <a:xfrm>
              <a:off x="6808745" y="1856681"/>
              <a:ext cx="1662113" cy="400050"/>
              <a:chOff x="1652" y="1638"/>
              <a:chExt cx="1047" cy="252"/>
            </a:xfrm>
          </p:grpSpPr>
          <p:sp>
            <p:nvSpPr>
              <p:cNvPr id="65593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65594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65595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65592" name="Text Box 28"/>
            <p:cNvSpPr txBox="1">
              <a:spLocks noChangeArrowheads="1"/>
            </p:cNvSpPr>
            <p:nvPr/>
          </p:nvSpPr>
          <p:spPr bwMode="auto">
            <a:xfrm>
              <a:off x="8388273" y="1856681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</p:grpSp>
      <p:grpSp>
        <p:nvGrpSpPr>
          <p:cNvPr id="18" name="Group 311"/>
          <p:cNvGrpSpPr>
            <a:grpSpLocks/>
          </p:cNvGrpSpPr>
          <p:nvPr/>
        </p:nvGrpSpPr>
        <p:grpSpPr bwMode="auto">
          <a:xfrm>
            <a:off x="1916113" y="4216400"/>
            <a:ext cx="7029450" cy="863600"/>
            <a:chOff x="1962263" y="3562236"/>
            <a:chExt cx="7029340" cy="864184"/>
          </a:xfrm>
        </p:grpSpPr>
        <p:grpSp>
          <p:nvGrpSpPr>
            <p:cNvPr id="65548" name="Group 59"/>
            <p:cNvGrpSpPr>
              <a:grpSpLocks/>
            </p:cNvGrpSpPr>
            <p:nvPr/>
          </p:nvGrpSpPr>
          <p:grpSpPr bwMode="auto">
            <a:xfrm>
              <a:off x="1963851" y="3564250"/>
              <a:ext cx="1622425" cy="400050"/>
              <a:chOff x="1680" y="1638"/>
              <a:chExt cx="1022" cy="252"/>
            </a:xfrm>
          </p:grpSpPr>
          <p:sp>
            <p:nvSpPr>
              <p:cNvPr id="65578" name="Text Box 60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65579" name="Text Box 61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65580" name="Text Box 62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5549" name="Group 67"/>
            <p:cNvGrpSpPr>
              <a:grpSpLocks/>
            </p:cNvGrpSpPr>
            <p:nvPr/>
          </p:nvGrpSpPr>
          <p:grpSpPr bwMode="auto">
            <a:xfrm>
              <a:off x="3589451" y="3565838"/>
              <a:ext cx="1622425" cy="400050"/>
              <a:chOff x="1680" y="1638"/>
              <a:chExt cx="1022" cy="252"/>
            </a:xfrm>
          </p:grpSpPr>
          <p:sp>
            <p:nvSpPr>
              <p:cNvPr id="65575" name="Text Box 68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65576" name="Text Box 69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65577" name="Text Box 70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5550" name="Group 75"/>
            <p:cNvGrpSpPr>
              <a:grpSpLocks/>
            </p:cNvGrpSpPr>
            <p:nvPr/>
          </p:nvGrpSpPr>
          <p:grpSpPr bwMode="auto">
            <a:xfrm>
              <a:off x="5221401" y="3565838"/>
              <a:ext cx="1622425" cy="400050"/>
              <a:chOff x="1680" y="1638"/>
              <a:chExt cx="1022" cy="252"/>
            </a:xfrm>
          </p:grpSpPr>
          <p:sp>
            <p:nvSpPr>
              <p:cNvPr id="65572" name="Text Box 76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65573" name="Text Box 77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65574" name="Text Box 78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grpSp>
          <p:nvGrpSpPr>
            <p:cNvPr id="65551" name="Group 55"/>
            <p:cNvGrpSpPr>
              <a:grpSpLocks/>
            </p:cNvGrpSpPr>
            <p:nvPr/>
          </p:nvGrpSpPr>
          <p:grpSpPr bwMode="auto">
            <a:xfrm>
              <a:off x="1962263" y="3950170"/>
              <a:ext cx="1622425" cy="476250"/>
              <a:chOff x="1673" y="1968"/>
              <a:chExt cx="1022" cy="300"/>
            </a:xfrm>
          </p:grpSpPr>
          <p:sp>
            <p:nvSpPr>
              <p:cNvPr id="2029624" name="Text Box 56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29625" name="Text Box 57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29626" name="Text Box 58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i="0" dirty="0">
                  <a:solidFill>
                    <a:srgbClr val="0066FF"/>
                  </a:solidFill>
                  <a:latin typeface="Verdana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65552" name="Group 63"/>
            <p:cNvGrpSpPr>
              <a:grpSpLocks/>
            </p:cNvGrpSpPr>
            <p:nvPr/>
          </p:nvGrpSpPr>
          <p:grpSpPr bwMode="auto">
            <a:xfrm>
              <a:off x="3587863" y="3950170"/>
              <a:ext cx="1622425" cy="476250"/>
              <a:chOff x="1673" y="1968"/>
              <a:chExt cx="1022" cy="300"/>
            </a:xfrm>
          </p:grpSpPr>
          <p:sp>
            <p:nvSpPr>
              <p:cNvPr id="65566" name="Text Box 64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solidFill>
                    <a:srgbClr val="FF0000"/>
                  </a:solidFill>
                  <a:latin typeface="Verdana" charset="0"/>
                </a:endParaRPr>
              </a:p>
            </p:txBody>
          </p:sp>
          <p:sp>
            <p:nvSpPr>
              <p:cNvPr id="65567" name="Text Box 65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5</a:t>
                </a:r>
              </a:p>
            </p:txBody>
          </p:sp>
          <p:sp>
            <p:nvSpPr>
              <p:cNvPr id="65568" name="Text Box 66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b="1" i="0">
                  <a:solidFill>
                    <a:srgbClr val="FF0000"/>
                  </a:solidFill>
                  <a:latin typeface="Verdana" charset="0"/>
                </a:endParaRPr>
              </a:p>
            </p:txBody>
          </p:sp>
        </p:grpSp>
        <p:grpSp>
          <p:nvGrpSpPr>
            <p:cNvPr id="65553" name="Group 71"/>
            <p:cNvGrpSpPr>
              <a:grpSpLocks/>
            </p:cNvGrpSpPr>
            <p:nvPr/>
          </p:nvGrpSpPr>
          <p:grpSpPr bwMode="auto">
            <a:xfrm>
              <a:off x="5219813" y="3950170"/>
              <a:ext cx="1622425" cy="476250"/>
              <a:chOff x="1673" y="1968"/>
              <a:chExt cx="1022" cy="300"/>
            </a:xfrm>
          </p:grpSpPr>
          <p:sp>
            <p:nvSpPr>
              <p:cNvPr id="65563" name="Text Box 72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i="0">
                  <a:solidFill>
                    <a:srgbClr val="0066FF"/>
                  </a:solidFill>
                  <a:latin typeface="Verdana" charset="0"/>
                </a:endParaRPr>
              </a:p>
            </p:txBody>
          </p:sp>
          <p:sp>
            <p:nvSpPr>
              <p:cNvPr id="65564" name="Text Box 73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65565" name="Text Box 74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en-US" b="1" i="0">
                  <a:solidFill>
                    <a:srgbClr val="0066FF"/>
                  </a:solidFill>
                  <a:latin typeface="Verdana" charset="0"/>
                </a:endParaRPr>
              </a:p>
            </p:txBody>
          </p:sp>
        </p:grpSp>
        <p:sp>
          <p:nvSpPr>
            <p:cNvPr id="65554" name="Text Box 24"/>
            <p:cNvSpPr txBox="1">
              <a:spLocks noChangeArrowheads="1"/>
            </p:cNvSpPr>
            <p:nvPr/>
          </p:nvSpPr>
          <p:spPr bwMode="auto">
            <a:xfrm>
              <a:off x="6844096" y="3950170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55" name="Text Box 24"/>
            <p:cNvSpPr txBox="1">
              <a:spLocks noChangeArrowheads="1"/>
            </p:cNvSpPr>
            <p:nvPr/>
          </p:nvSpPr>
          <p:spPr bwMode="auto">
            <a:xfrm>
              <a:off x="7375630" y="3950170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56" name="Text Box 24"/>
            <p:cNvSpPr txBox="1">
              <a:spLocks noChangeArrowheads="1"/>
            </p:cNvSpPr>
            <p:nvPr/>
          </p:nvSpPr>
          <p:spPr bwMode="auto">
            <a:xfrm>
              <a:off x="7910896" y="3950170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5557" name="Text Box 24"/>
            <p:cNvSpPr txBox="1">
              <a:spLocks noChangeArrowheads="1"/>
            </p:cNvSpPr>
            <p:nvPr/>
          </p:nvSpPr>
          <p:spPr bwMode="auto">
            <a:xfrm>
              <a:off x="8442430" y="3950170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65558" name="Group 25"/>
            <p:cNvGrpSpPr>
              <a:grpSpLocks/>
            </p:cNvGrpSpPr>
            <p:nvPr/>
          </p:nvGrpSpPr>
          <p:grpSpPr bwMode="auto">
            <a:xfrm>
              <a:off x="6805028" y="3562236"/>
              <a:ext cx="1662113" cy="400050"/>
              <a:chOff x="1652" y="1638"/>
              <a:chExt cx="1047" cy="252"/>
            </a:xfrm>
          </p:grpSpPr>
          <p:sp>
            <p:nvSpPr>
              <p:cNvPr id="65560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65561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65562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65559" name="Text Box 28"/>
            <p:cNvSpPr txBox="1">
              <a:spLocks noChangeArrowheads="1"/>
            </p:cNvSpPr>
            <p:nvPr/>
          </p:nvSpPr>
          <p:spPr bwMode="auto">
            <a:xfrm>
              <a:off x="8384556" y="3562236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</p:grp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3548063" y="32385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3543300" y="46101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152" name="Rectangle 151"/>
          <p:cNvSpPr>
            <a:spLocks noChangeArrowheads="1"/>
          </p:cNvSpPr>
          <p:nvPr/>
        </p:nvSpPr>
        <p:spPr bwMode="auto">
          <a:xfrm>
            <a:off x="5181600" y="46101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64855" y="3249122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2016251" y="3253086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653134" y="3240556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112775" y="3244519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724916" y="3231989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023810" y="4604871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357503" y="4608834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5272835" y="4621044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3099545" y="4600267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656054" y="4612476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4740379" y="4608193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567090" y="4612155"/>
            <a:ext cx="439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2" grpId="0"/>
      <p:bldP spid="150" grpId="0" animBg="1"/>
      <p:bldP spid="151" grpId="0" animBg="1"/>
      <p:bldP spid="152" grpId="0" animBg="1"/>
      <p:bldP spid="2" grpId="0"/>
      <p:bldP spid="113" grpId="0"/>
      <p:bldP spid="114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allocation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>
          <a:xfrm>
            <a:off x="455613" y="1219200"/>
            <a:ext cx="8231187" cy="1828800"/>
          </a:xfrm>
        </p:spPr>
        <p:txBody>
          <a:bodyPr/>
          <a:lstStyle/>
          <a:p>
            <a:r>
              <a:rPr lang="en-US">
                <a:latin typeface="Verdana" charset="0"/>
              </a:rPr>
              <a:t>When we need a new cell, how do we know where to find it?</a:t>
            </a:r>
          </a:p>
          <a:p>
            <a:r>
              <a:rPr lang="en-US">
                <a:latin typeface="Verdana" charset="0"/>
              </a:rPr>
              <a:t>We</a:t>
            </a:r>
            <a:r>
              <a:rPr lang="ja-JP" altLang="en-US">
                <a:latin typeface="Verdana" charset="0"/>
              </a:rPr>
              <a:t>’</a:t>
            </a:r>
            <a:r>
              <a:rPr lang="en-US" altLang="ja-JP">
                <a:latin typeface="Verdana" charset="0"/>
              </a:rPr>
              <a:t>ll keep track of a </a:t>
            </a:r>
            <a:r>
              <a:rPr lang="ja-JP" altLang="en-US">
                <a:latin typeface="Verdana" charset="0"/>
              </a:rPr>
              <a:t>“</a:t>
            </a:r>
            <a:r>
              <a:rPr lang="en-US" altLang="ja-JP">
                <a:latin typeface="Verdana" charset="0"/>
              </a:rPr>
              <a:t>free pointer</a:t>
            </a:r>
            <a:r>
              <a:rPr lang="ja-JP" altLang="en-US">
                <a:latin typeface="Verdana" charset="0"/>
              </a:rPr>
              <a:t>”</a:t>
            </a:r>
            <a:r>
              <a:rPr lang="en-US" altLang="ja-JP">
                <a:latin typeface="Verdana" charset="0"/>
              </a:rPr>
              <a:t> to the next unused cell after the list</a:t>
            </a:r>
            <a:endParaRPr lang="en-US">
              <a:latin typeface="Verdana" charset="0"/>
            </a:endParaRP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798FD91-1499-FA44-93B1-B8AB656000F9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455738" y="3948113"/>
            <a:ext cx="1622425" cy="476250"/>
            <a:chOff x="1673" y="1968"/>
            <a:chExt cx="1022" cy="300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8</a:t>
              </a:r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1457325" y="3424238"/>
            <a:ext cx="1622425" cy="457200"/>
            <a:chOff x="1680" y="1638"/>
            <a:chExt cx="1022" cy="288"/>
          </a:xfrm>
        </p:grpSpPr>
        <p:sp>
          <p:nvSpPr>
            <p:cNvPr id="66598" name="Text Box 10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1</a:t>
              </a:r>
            </a:p>
          </p:txBody>
        </p:sp>
        <p:sp>
          <p:nvSpPr>
            <p:cNvPr id="66599" name="Text Box 11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2</a:t>
              </a:r>
            </a:p>
          </p:txBody>
        </p:sp>
        <p:sp>
          <p:nvSpPr>
            <p:cNvPr id="66600" name="Text Box 12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3</a:t>
              </a:r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3609975" y="3949700"/>
            <a:ext cx="1622425" cy="476250"/>
            <a:chOff x="1673" y="1968"/>
            <a:chExt cx="1022" cy="300"/>
          </a:xfrm>
        </p:grpSpPr>
        <p:sp>
          <p:nvSpPr>
            <p:cNvPr id="66595" name="Text Box 14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66596" name="Text Box 15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8</a:t>
              </a:r>
            </a:p>
          </p:txBody>
        </p:sp>
        <p:sp>
          <p:nvSpPr>
            <p:cNvPr id="66597" name="Text Box 16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7</a:t>
              </a:r>
            </a:p>
          </p:txBody>
        </p:sp>
      </p:grp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3082925" y="3424238"/>
            <a:ext cx="1622425" cy="457200"/>
            <a:chOff x="1680" y="1638"/>
            <a:chExt cx="1022" cy="288"/>
          </a:xfrm>
        </p:grpSpPr>
        <p:sp>
          <p:nvSpPr>
            <p:cNvPr id="66592" name="Text Box 18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4</a:t>
              </a:r>
            </a:p>
          </p:txBody>
        </p:sp>
        <p:sp>
          <p:nvSpPr>
            <p:cNvPr id="66593" name="Text Box 19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5</a:t>
              </a:r>
            </a:p>
          </p:txBody>
        </p:sp>
        <p:sp>
          <p:nvSpPr>
            <p:cNvPr id="66594" name="Text Box 20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6</a:t>
              </a:r>
            </a:p>
          </p:txBody>
        </p:sp>
      </p:grp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5241925" y="3949700"/>
            <a:ext cx="1622425" cy="476250"/>
            <a:chOff x="1673" y="1968"/>
            <a:chExt cx="1022" cy="300"/>
          </a:xfrm>
        </p:grpSpPr>
        <p:sp>
          <p:nvSpPr>
            <p:cNvPr id="66589" name="Text Box 22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  <p:sp>
          <p:nvSpPr>
            <p:cNvPr id="66590" name="Text Box 23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4</a:t>
              </a:r>
            </a:p>
          </p:txBody>
        </p:sp>
        <p:sp>
          <p:nvSpPr>
            <p:cNvPr id="66591" name="Text Box 24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</p:grp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4714875" y="3424238"/>
            <a:ext cx="1622425" cy="457200"/>
            <a:chOff x="1680" y="1638"/>
            <a:chExt cx="1022" cy="288"/>
          </a:xfrm>
        </p:grpSpPr>
        <p:sp>
          <p:nvSpPr>
            <p:cNvPr id="66586" name="Text Box 26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7</a:t>
              </a:r>
            </a:p>
          </p:txBody>
        </p:sp>
        <p:sp>
          <p:nvSpPr>
            <p:cNvPr id="66587" name="Text Box 27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8</a:t>
              </a:r>
            </a:p>
          </p:txBody>
        </p:sp>
        <p:sp>
          <p:nvSpPr>
            <p:cNvPr id="66588" name="Text Box 28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>
                  <a:latin typeface="Verdana" charset="0"/>
                </a:rPr>
                <a:t>9</a:t>
              </a:r>
            </a:p>
          </p:txBody>
        </p:sp>
      </p:grp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 rot="5400000" flipH="1" flipV="1">
            <a:off x="1284288" y="4613275"/>
            <a:ext cx="627062" cy="249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Box 30"/>
          <p:cNvSpPr txBox="1"/>
          <p:nvPr/>
        </p:nvSpPr>
        <p:spPr>
          <a:xfrm>
            <a:off x="190500" y="5073650"/>
            <a:ext cx="1712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First element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46175" y="5505450"/>
            <a:ext cx="1682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Last element</a:t>
            </a:r>
          </a:p>
        </p:txBody>
      </p:sp>
      <p:cxnSp>
        <p:nvCxnSpPr>
          <p:cNvPr id="33" name="Straight Arrow Connector 32"/>
          <p:cNvCxnSpPr>
            <a:cxnSpLocks noChangeShapeType="1"/>
            <a:stCxn id="32" idx="0"/>
          </p:cNvCxnSpPr>
          <p:nvPr/>
        </p:nvCxnSpPr>
        <p:spPr bwMode="auto">
          <a:xfrm rot="5400000" flipH="1" flipV="1">
            <a:off x="1586706" y="4825207"/>
            <a:ext cx="1081087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/>
          <p:cNvCxnSpPr>
            <a:cxnSpLocks noChangeShapeType="1"/>
          </p:cNvCxnSpPr>
          <p:nvPr/>
        </p:nvCxnSpPr>
        <p:spPr bwMode="auto">
          <a:xfrm rot="16200000" flipV="1">
            <a:off x="2582069" y="4653757"/>
            <a:ext cx="815975" cy="357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2535238" y="5154613"/>
            <a:ext cx="13890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Size of list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619500" y="3935413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241925" y="3935413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6858000" y="3951288"/>
            <a:ext cx="533400" cy="476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7391400" y="3951288"/>
            <a:ext cx="533400" cy="476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6221413" y="3424238"/>
            <a:ext cx="723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Verdana" charset="0"/>
              </a:rPr>
              <a:t>10</a:t>
            </a:r>
          </a:p>
        </p:txBody>
      </p:sp>
      <p:sp>
        <p:nvSpPr>
          <p:cNvPr id="42" name="Text Box 28"/>
          <p:cNvSpPr txBox="1">
            <a:spLocks noChangeArrowheads="1"/>
          </p:cNvSpPr>
          <p:nvPr/>
        </p:nvSpPr>
        <p:spPr bwMode="auto">
          <a:xfrm>
            <a:off x="6781800" y="3424238"/>
            <a:ext cx="723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Verdana" charset="0"/>
              </a:rPr>
              <a:t>11</a:t>
            </a: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7277100" y="3424238"/>
            <a:ext cx="723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Verdana" charset="0"/>
              </a:rPr>
              <a:t>12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048000" y="3948113"/>
            <a:ext cx="571500" cy="47466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11</a:t>
            </a:r>
          </a:p>
        </p:txBody>
      </p: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rot="10800000">
            <a:off x="3302000" y="4419600"/>
            <a:ext cx="927100" cy="723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4021138" y="5105400"/>
            <a:ext cx="17287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800" i="0" dirty="0">
                <a:latin typeface="+mn-lt"/>
                <a:ea typeface="+mn-ea"/>
                <a:cs typeface="+mn-cs"/>
              </a:rPr>
              <a:t>Next free cell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5" grpId="0"/>
      <p:bldP spid="36" grpId="0" animBg="1"/>
      <p:bldP spid="37" grpId="0" animBg="1"/>
      <p:bldP spid="38" grpId="0" animBg="1"/>
      <p:bldP spid="39" grpId="0" animBg="1"/>
      <p:bldP spid="41" grpId="0"/>
      <p:bldP spid="42" grpId="0"/>
      <p:bldP spid="43" grpId="0"/>
      <p:bldP spid="44" grpId="0" animBg="1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Doubly-linked list insertion</a:t>
            </a:r>
          </a:p>
        </p:txBody>
      </p:sp>
      <p:sp>
        <p:nvSpPr>
          <p:cNvPr id="675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A0EC3D-C518-E841-9248-2955E6BF991F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8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0" y="2755900"/>
            <a:ext cx="12985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Insert a 9 at the start</a:t>
            </a:r>
          </a:p>
        </p:txBody>
      </p:sp>
      <p:grpSp>
        <p:nvGrpSpPr>
          <p:cNvPr id="67588" name="Group 30"/>
          <p:cNvGrpSpPr>
            <a:grpSpLocks/>
          </p:cNvGrpSpPr>
          <p:nvPr/>
        </p:nvGrpSpPr>
        <p:grpSpPr bwMode="auto">
          <a:xfrm>
            <a:off x="1347788" y="1682750"/>
            <a:ext cx="1622425" cy="476250"/>
            <a:chOff x="1673" y="1968"/>
            <a:chExt cx="1022" cy="300"/>
          </a:xfrm>
        </p:grpSpPr>
        <p:sp>
          <p:nvSpPr>
            <p:cNvPr id="2029599" name="Text Box 31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029600" name="Text Box 32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029601" name="Text Box 33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i="0" dirty="0">
                  <a:latin typeface="Verdana" pitchFamily="34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67589" name="Group 34"/>
          <p:cNvGrpSpPr>
            <a:grpSpLocks/>
          </p:cNvGrpSpPr>
          <p:nvPr/>
        </p:nvGrpSpPr>
        <p:grpSpPr bwMode="auto">
          <a:xfrm>
            <a:off x="1349375" y="1293813"/>
            <a:ext cx="1622425" cy="400050"/>
            <a:chOff x="1680" y="1638"/>
            <a:chExt cx="1022" cy="252"/>
          </a:xfrm>
        </p:grpSpPr>
        <p:sp>
          <p:nvSpPr>
            <p:cNvPr id="67694" name="Text Box 35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</a:t>
              </a:r>
            </a:p>
          </p:txBody>
        </p:sp>
        <p:sp>
          <p:nvSpPr>
            <p:cNvPr id="67695" name="Text Box 36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2</a:t>
              </a:r>
            </a:p>
          </p:txBody>
        </p:sp>
        <p:sp>
          <p:nvSpPr>
            <p:cNvPr id="67696" name="Text Box 37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3</a:t>
              </a:r>
            </a:p>
          </p:txBody>
        </p:sp>
      </p:grpSp>
      <p:grpSp>
        <p:nvGrpSpPr>
          <p:cNvPr id="67590" name="Group 38"/>
          <p:cNvGrpSpPr>
            <a:grpSpLocks/>
          </p:cNvGrpSpPr>
          <p:nvPr/>
        </p:nvGrpSpPr>
        <p:grpSpPr bwMode="auto">
          <a:xfrm>
            <a:off x="3541713" y="1684338"/>
            <a:ext cx="1622425" cy="476250"/>
            <a:chOff x="1673" y="1968"/>
            <a:chExt cx="1022" cy="300"/>
          </a:xfrm>
        </p:grpSpPr>
        <p:sp>
          <p:nvSpPr>
            <p:cNvPr id="67691" name="Text Box 39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  <p:sp>
          <p:nvSpPr>
            <p:cNvPr id="67692" name="Text Box 40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solidFill>
              <a:srgbClr val="9BC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5</a:t>
              </a:r>
            </a:p>
          </p:txBody>
        </p:sp>
        <p:sp>
          <p:nvSpPr>
            <p:cNvPr id="67693" name="Text Box 41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solidFill>
              <a:srgbClr val="FFA7A7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0</a:t>
              </a:r>
            </a:p>
          </p:txBody>
        </p:sp>
      </p:grpSp>
      <p:grpSp>
        <p:nvGrpSpPr>
          <p:cNvPr id="67591" name="Group 42"/>
          <p:cNvGrpSpPr>
            <a:grpSpLocks/>
          </p:cNvGrpSpPr>
          <p:nvPr/>
        </p:nvGrpSpPr>
        <p:grpSpPr bwMode="auto">
          <a:xfrm>
            <a:off x="2976563" y="1295400"/>
            <a:ext cx="1622425" cy="400050"/>
            <a:chOff x="1680" y="1638"/>
            <a:chExt cx="1022" cy="252"/>
          </a:xfrm>
        </p:grpSpPr>
        <p:sp>
          <p:nvSpPr>
            <p:cNvPr id="67688" name="Text Box 43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4</a:t>
              </a:r>
            </a:p>
          </p:txBody>
        </p:sp>
        <p:sp>
          <p:nvSpPr>
            <p:cNvPr id="67689" name="Text Box 44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5</a:t>
              </a:r>
            </a:p>
          </p:txBody>
        </p:sp>
        <p:sp>
          <p:nvSpPr>
            <p:cNvPr id="67690" name="Text Box 45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6</a:t>
              </a:r>
            </a:p>
          </p:txBody>
        </p:sp>
      </p:grpSp>
      <p:grpSp>
        <p:nvGrpSpPr>
          <p:cNvPr id="67592" name="Group 46"/>
          <p:cNvGrpSpPr>
            <a:grpSpLocks/>
          </p:cNvGrpSpPr>
          <p:nvPr/>
        </p:nvGrpSpPr>
        <p:grpSpPr bwMode="auto">
          <a:xfrm>
            <a:off x="5173663" y="1684338"/>
            <a:ext cx="1622425" cy="476250"/>
            <a:chOff x="1673" y="1968"/>
            <a:chExt cx="1022" cy="300"/>
          </a:xfrm>
        </p:grpSpPr>
        <p:sp>
          <p:nvSpPr>
            <p:cNvPr id="67685" name="Text Box 47"/>
            <p:cNvSpPr txBox="1">
              <a:spLocks noChangeArrowheads="1"/>
            </p:cNvSpPr>
            <p:nvPr/>
          </p:nvSpPr>
          <p:spPr bwMode="auto">
            <a:xfrm>
              <a:off x="1673" y="1968"/>
              <a:ext cx="336" cy="3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86" name="Text Box 48"/>
            <p:cNvSpPr txBox="1">
              <a:spLocks noChangeArrowheads="1"/>
            </p:cNvSpPr>
            <p:nvPr/>
          </p:nvSpPr>
          <p:spPr bwMode="auto">
            <a:xfrm>
              <a:off x="2016" y="1968"/>
              <a:ext cx="336" cy="3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87" name="Text Box 49"/>
            <p:cNvSpPr txBox="1">
              <a:spLocks noChangeArrowheads="1"/>
            </p:cNvSpPr>
            <p:nvPr/>
          </p:nvSpPr>
          <p:spPr bwMode="auto">
            <a:xfrm>
              <a:off x="2359" y="1968"/>
              <a:ext cx="336" cy="3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</p:grpSp>
      <p:grpSp>
        <p:nvGrpSpPr>
          <p:cNvPr id="67593" name="Group 50"/>
          <p:cNvGrpSpPr>
            <a:grpSpLocks/>
          </p:cNvGrpSpPr>
          <p:nvPr/>
        </p:nvGrpSpPr>
        <p:grpSpPr bwMode="auto">
          <a:xfrm>
            <a:off x="4608513" y="1295400"/>
            <a:ext cx="1622425" cy="400050"/>
            <a:chOff x="1680" y="1638"/>
            <a:chExt cx="1022" cy="252"/>
          </a:xfrm>
        </p:grpSpPr>
        <p:sp>
          <p:nvSpPr>
            <p:cNvPr id="67682" name="Text Box 51"/>
            <p:cNvSpPr txBox="1">
              <a:spLocks noChangeArrowheads="1"/>
            </p:cNvSpPr>
            <p:nvPr/>
          </p:nvSpPr>
          <p:spPr bwMode="auto">
            <a:xfrm>
              <a:off x="1680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7</a:t>
              </a:r>
            </a:p>
          </p:txBody>
        </p:sp>
        <p:sp>
          <p:nvSpPr>
            <p:cNvPr id="67683" name="Text Box 52"/>
            <p:cNvSpPr txBox="1">
              <a:spLocks noChangeArrowheads="1"/>
            </p:cNvSpPr>
            <p:nvPr/>
          </p:nvSpPr>
          <p:spPr bwMode="auto">
            <a:xfrm>
              <a:off x="2023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8</a:t>
              </a:r>
            </a:p>
          </p:txBody>
        </p:sp>
        <p:sp>
          <p:nvSpPr>
            <p:cNvPr id="67684" name="Text Box 53"/>
            <p:cNvSpPr txBox="1">
              <a:spLocks noChangeArrowheads="1"/>
            </p:cNvSpPr>
            <p:nvPr/>
          </p:nvSpPr>
          <p:spPr bwMode="auto">
            <a:xfrm>
              <a:off x="2366" y="1638"/>
              <a:ext cx="33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9</a:t>
              </a:r>
            </a:p>
          </p:txBody>
        </p:sp>
      </p:grpSp>
      <p:sp>
        <p:nvSpPr>
          <p:cNvPr id="67594" name="Text Box 24"/>
          <p:cNvSpPr txBox="1">
            <a:spLocks noChangeArrowheads="1"/>
          </p:cNvSpPr>
          <p:nvPr/>
        </p:nvSpPr>
        <p:spPr bwMode="auto">
          <a:xfrm>
            <a:off x="6802438" y="1684338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67595" name="Text Box 24"/>
          <p:cNvSpPr txBox="1">
            <a:spLocks noChangeArrowheads="1"/>
          </p:cNvSpPr>
          <p:nvPr/>
        </p:nvSpPr>
        <p:spPr bwMode="auto">
          <a:xfrm>
            <a:off x="7334250" y="1684338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67596" name="Text Box 24"/>
          <p:cNvSpPr txBox="1">
            <a:spLocks noChangeArrowheads="1"/>
          </p:cNvSpPr>
          <p:nvPr/>
        </p:nvSpPr>
        <p:spPr bwMode="auto">
          <a:xfrm>
            <a:off x="7869238" y="1684338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sp>
        <p:nvSpPr>
          <p:cNvPr id="67597" name="Text Box 24"/>
          <p:cNvSpPr txBox="1">
            <a:spLocks noChangeArrowheads="1"/>
          </p:cNvSpPr>
          <p:nvPr/>
        </p:nvSpPr>
        <p:spPr bwMode="auto">
          <a:xfrm>
            <a:off x="8401050" y="1684338"/>
            <a:ext cx="53340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i="0">
                <a:latin typeface="Verdana" charset="0"/>
              </a:rPr>
              <a:t>X</a:t>
            </a:r>
          </a:p>
        </p:txBody>
      </p:sp>
      <p:grpSp>
        <p:nvGrpSpPr>
          <p:cNvPr id="67598" name="Group 25"/>
          <p:cNvGrpSpPr>
            <a:grpSpLocks/>
          </p:cNvGrpSpPr>
          <p:nvPr/>
        </p:nvGrpSpPr>
        <p:grpSpPr bwMode="auto">
          <a:xfrm>
            <a:off x="6196013" y="1298575"/>
            <a:ext cx="1662112" cy="400050"/>
            <a:chOff x="1652" y="1638"/>
            <a:chExt cx="1047" cy="252"/>
          </a:xfrm>
        </p:grpSpPr>
        <p:sp>
          <p:nvSpPr>
            <p:cNvPr id="67679" name="Text Box 26"/>
            <p:cNvSpPr txBox="1">
              <a:spLocks noChangeArrowheads="1"/>
            </p:cNvSpPr>
            <p:nvPr/>
          </p:nvSpPr>
          <p:spPr bwMode="auto">
            <a:xfrm>
              <a:off x="1652" y="1638"/>
              <a:ext cx="38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10</a:t>
              </a:r>
            </a:p>
          </p:txBody>
        </p:sp>
        <p:sp>
          <p:nvSpPr>
            <p:cNvPr id="67680" name="Text Box 27"/>
            <p:cNvSpPr txBox="1">
              <a:spLocks noChangeArrowheads="1"/>
            </p:cNvSpPr>
            <p:nvPr/>
          </p:nvSpPr>
          <p:spPr bwMode="auto">
            <a:xfrm>
              <a:off x="1995" y="1638"/>
              <a:ext cx="37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11</a:t>
              </a:r>
            </a:p>
          </p:txBody>
        </p:sp>
        <p:sp>
          <p:nvSpPr>
            <p:cNvPr id="67681" name="Text Box 28"/>
            <p:cNvSpPr txBox="1">
              <a:spLocks noChangeArrowheads="1"/>
            </p:cNvSpPr>
            <p:nvPr/>
          </p:nvSpPr>
          <p:spPr bwMode="auto">
            <a:xfrm>
              <a:off x="2317" y="1638"/>
              <a:ext cx="38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12</a:t>
              </a:r>
            </a:p>
          </p:txBody>
        </p:sp>
      </p:grpSp>
      <p:sp>
        <p:nvSpPr>
          <p:cNvPr id="67599" name="Text Box 28"/>
          <p:cNvSpPr txBox="1">
            <a:spLocks noChangeArrowheads="1"/>
          </p:cNvSpPr>
          <p:nvPr/>
        </p:nvSpPr>
        <p:spPr bwMode="auto">
          <a:xfrm>
            <a:off x="7775575" y="1298575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13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2960688" y="1682750"/>
            <a:ext cx="571500" cy="47625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n-US" i="0" dirty="0">
                <a:latin typeface="+mn-lt"/>
                <a:ea typeface="+mn-ea"/>
                <a:cs typeface="+mn-cs"/>
              </a:rPr>
              <a:t>8</a:t>
            </a:r>
          </a:p>
        </p:txBody>
      </p:sp>
      <p:sp>
        <p:nvSpPr>
          <p:cNvPr id="67601" name="Text Box 28"/>
          <p:cNvSpPr txBox="1">
            <a:spLocks noChangeArrowheads="1"/>
          </p:cNvSpPr>
          <p:nvPr/>
        </p:nvSpPr>
        <p:spPr bwMode="auto">
          <a:xfrm>
            <a:off x="8347075" y="1295400"/>
            <a:ext cx="606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Verdana" charset="0"/>
              </a:rPr>
              <a:t>14</a:t>
            </a:r>
          </a:p>
        </p:txBody>
      </p:sp>
      <p:sp>
        <p:nvSpPr>
          <p:cNvPr id="67602" name="Rectangle 152"/>
          <p:cNvSpPr>
            <a:spLocks noChangeArrowheads="1"/>
          </p:cNvSpPr>
          <p:nvPr/>
        </p:nvSpPr>
        <p:spPr bwMode="auto">
          <a:xfrm>
            <a:off x="3543300" y="1676400"/>
            <a:ext cx="1600200" cy="495300"/>
          </a:xfrm>
          <a:prstGeom prst="rect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buFontTx/>
              <a:buAutoNum type="arabicPeriod"/>
            </a:pPr>
            <a:endParaRPr lang="en-US"/>
          </a:p>
        </p:txBody>
      </p:sp>
      <p:grpSp>
        <p:nvGrpSpPr>
          <p:cNvPr id="9" name="Group 226"/>
          <p:cNvGrpSpPr>
            <a:grpSpLocks/>
          </p:cNvGrpSpPr>
          <p:nvPr/>
        </p:nvGrpSpPr>
        <p:grpSpPr bwMode="auto">
          <a:xfrm>
            <a:off x="1347788" y="2667000"/>
            <a:ext cx="7605712" cy="876300"/>
            <a:chOff x="1347787" y="2667000"/>
            <a:chExt cx="7605713" cy="876300"/>
          </a:xfrm>
        </p:grpSpPr>
        <p:grpSp>
          <p:nvGrpSpPr>
            <p:cNvPr id="67642" name="Group 30"/>
            <p:cNvGrpSpPr>
              <a:grpSpLocks/>
            </p:cNvGrpSpPr>
            <p:nvPr/>
          </p:nvGrpSpPr>
          <p:grpSpPr bwMode="auto">
            <a:xfrm>
              <a:off x="1347787" y="3057063"/>
              <a:ext cx="1622425" cy="476250"/>
              <a:chOff x="1673" y="1968"/>
              <a:chExt cx="1022" cy="300"/>
            </a:xfrm>
          </p:grpSpPr>
          <p:sp>
            <p:nvSpPr>
              <p:cNvPr id="112" name="Text Box 31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13" name="Text Box 32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114" name="Text Box 33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67643" name="Group 34"/>
            <p:cNvGrpSpPr>
              <a:grpSpLocks/>
            </p:cNvGrpSpPr>
            <p:nvPr/>
          </p:nvGrpSpPr>
          <p:grpSpPr bwMode="auto">
            <a:xfrm>
              <a:off x="1349375" y="2667000"/>
              <a:ext cx="1622425" cy="400050"/>
              <a:chOff x="1680" y="1638"/>
              <a:chExt cx="1022" cy="252"/>
            </a:xfrm>
          </p:grpSpPr>
          <p:sp>
            <p:nvSpPr>
              <p:cNvPr id="67673" name="Text Box 35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67674" name="Text Box 36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67675" name="Text Box 37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7644" name="Group 38"/>
            <p:cNvGrpSpPr>
              <a:grpSpLocks/>
            </p:cNvGrpSpPr>
            <p:nvPr/>
          </p:nvGrpSpPr>
          <p:grpSpPr bwMode="auto">
            <a:xfrm>
              <a:off x="3542326" y="3058651"/>
              <a:ext cx="1622425" cy="476250"/>
              <a:chOff x="1673" y="1968"/>
              <a:chExt cx="1022" cy="300"/>
            </a:xfrm>
          </p:grpSpPr>
          <p:sp>
            <p:nvSpPr>
              <p:cNvPr id="67670" name="Text Box 39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67671" name="Text Box 40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5</a:t>
                </a:r>
              </a:p>
            </p:txBody>
          </p:sp>
          <p:sp>
            <p:nvSpPr>
              <p:cNvPr id="67672" name="Text Box 41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67645" name="Group 42"/>
            <p:cNvGrpSpPr>
              <a:grpSpLocks/>
            </p:cNvGrpSpPr>
            <p:nvPr/>
          </p:nvGrpSpPr>
          <p:grpSpPr bwMode="auto">
            <a:xfrm>
              <a:off x="2976131" y="2668588"/>
              <a:ext cx="1622425" cy="400050"/>
              <a:chOff x="1680" y="1638"/>
              <a:chExt cx="1022" cy="252"/>
            </a:xfrm>
          </p:grpSpPr>
          <p:sp>
            <p:nvSpPr>
              <p:cNvPr id="67667" name="Text Box 43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67668" name="Text Box 44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67669" name="Text Box 45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7646" name="Group 46"/>
            <p:cNvGrpSpPr>
              <a:grpSpLocks/>
            </p:cNvGrpSpPr>
            <p:nvPr/>
          </p:nvGrpSpPr>
          <p:grpSpPr bwMode="auto">
            <a:xfrm>
              <a:off x="5174276" y="3058651"/>
              <a:ext cx="1622425" cy="476250"/>
              <a:chOff x="1673" y="1968"/>
              <a:chExt cx="1022" cy="300"/>
            </a:xfrm>
          </p:grpSpPr>
          <p:sp>
            <p:nvSpPr>
              <p:cNvPr id="67664" name="Text Box 47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  <p:sp>
            <p:nvSpPr>
              <p:cNvPr id="67665" name="Text Box 48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9</a:t>
                </a:r>
              </a:p>
            </p:txBody>
          </p:sp>
          <p:sp>
            <p:nvSpPr>
              <p:cNvPr id="67666" name="Text Box 49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5</a:t>
                </a:r>
              </a:p>
            </p:txBody>
          </p:sp>
        </p:grpSp>
        <p:grpSp>
          <p:nvGrpSpPr>
            <p:cNvPr id="67647" name="Group 50"/>
            <p:cNvGrpSpPr>
              <a:grpSpLocks/>
            </p:cNvGrpSpPr>
            <p:nvPr/>
          </p:nvGrpSpPr>
          <p:grpSpPr bwMode="auto">
            <a:xfrm>
              <a:off x="4608081" y="2668588"/>
              <a:ext cx="1622425" cy="400050"/>
              <a:chOff x="1680" y="1638"/>
              <a:chExt cx="1022" cy="252"/>
            </a:xfrm>
          </p:grpSpPr>
          <p:sp>
            <p:nvSpPr>
              <p:cNvPr id="67661" name="Text Box 51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67662" name="Text Box 52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67663" name="Text Box 53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67648" name="Text Box 24"/>
            <p:cNvSpPr txBox="1">
              <a:spLocks noChangeArrowheads="1"/>
            </p:cNvSpPr>
            <p:nvPr/>
          </p:nvSpPr>
          <p:spPr bwMode="auto">
            <a:xfrm>
              <a:off x="6802276" y="30586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49" name="Text Box 24"/>
            <p:cNvSpPr txBox="1">
              <a:spLocks noChangeArrowheads="1"/>
            </p:cNvSpPr>
            <p:nvPr/>
          </p:nvSpPr>
          <p:spPr bwMode="auto">
            <a:xfrm>
              <a:off x="7333810" y="30586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50" name="Text Box 24"/>
            <p:cNvSpPr txBox="1">
              <a:spLocks noChangeArrowheads="1"/>
            </p:cNvSpPr>
            <p:nvPr/>
          </p:nvSpPr>
          <p:spPr bwMode="auto">
            <a:xfrm>
              <a:off x="7869076" y="30586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51" name="Text Box 24"/>
            <p:cNvSpPr txBox="1">
              <a:spLocks noChangeArrowheads="1"/>
            </p:cNvSpPr>
            <p:nvPr/>
          </p:nvSpPr>
          <p:spPr bwMode="auto">
            <a:xfrm>
              <a:off x="8400610" y="30586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67652" name="Group 25"/>
            <p:cNvGrpSpPr>
              <a:grpSpLocks/>
            </p:cNvGrpSpPr>
            <p:nvPr/>
          </p:nvGrpSpPr>
          <p:grpSpPr bwMode="auto">
            <a:xfrm>
              <a:off x="6195425" y="2671569"/>
              <a:ext cx="1662113" cy="400050"/>
              <a:chOff x="1652" y="1638"/>
              <a:chExt cx="1047" cy="252"/>
            </a:xfrm>
          </p:grpSpPr>
          <p:sp>
            <p:nvSpPr>
              <p:cNvPr id="67658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67659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67660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67653" name="Text Box 28"/>
            <p:cNvSpPr txBox="1">
              <a:spLocks noChangeArrowheads="1"/>
            </p:cNvSpPr>
            <p:nvPr/>
          </p:nvSpPr>
          <p:spPr bwMode="auto">
            <a:xfrm>
              <a:off x="7774953" y="267156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  <p:sp>
          <p:nvSpPr>
            <p:cNvPr id="151" name="Rectangle 150"/>
            <p:cNvSpPr/>
            <p:nvPr/>
          </p:nvSpPr>
          <p:spPr bwMode="auto">
            <a:xfrm>
              <a:off x="2960687" y="3057525"/>
              <a:ext cx="571500" cy="4746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lang="en-US" i="0" dirty="0">
                  <a:latin typeface="+mn-lt"/>
                  <a:ea typeface="+mn-ea"/>
                  <a:cs typeface="+mn-cs"/>
                </a:rPr>
                <a:t>11</a:t>
              </a:r>
            </a:p>
          </p:txBody>
        </p:sp>
        <p:sp>
          <p:nvSpPr>
            <p:cNvPr id="67655" name="Text Box 28"/>
            <p:cNvSpPr txBox="1">
              <a:spLocks noChangeArrowheads="1"/>
            </p:cNvSpPr>
            <p:nvPr/>
          </p:nvSpPr>
          <p:spPr bwMode="auto">
            <a:xfrm>
              <a:off x="8346453" y="266892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14</a:t>
              </a:r>
            </a:p>
          </p:txBody>
        </p:sp>
        <p:sp>
          <p:nvSpPr>
            <p:cNvPr id="67656" name="Rectangle 153"/>
            <p:cNvSpPr>
              <a:spLocks noChangeArrowheads="1"/>
            </p:cNvSpPr>
            <p:nvPr/>
          </p:nvSpPr>
          <p:spPr bwMode="auto">
            <a:xfrm>
              <a:off x="3543300" y="3048000"/>
              <a:ext cx="1600200" cy="49530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  <p:sp>
          <p:nvSpPr>
            <p:cNvPr id="67657" name="Rectangle 154"/>
            <p:cNvSpPr>
              <a:spLocks noChangeArrowheads="1"/>
            </p:cNvSpPr>
            <p:nvPr/>
          </p:nvSpPr>
          <p:spPr bwMode="auto">
            <a:xfrm>
              <a:off x="5181600" y="3048000"/>
              <a:ext cx="1600200" cy="49530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0" y="4165600"/>
            <a:ext cx="12985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C0504D"/>
              </a:buClr>
              <a:defRPr/>
            </a:pPr>
            <a:r>
              <a:rPr lang="en-US" sz="2000" i="0" kern="0" dirty="0">
                <a:solidFill>
                  <a:prstClr val="black"/>
                </a:solidFill>
                <a:latin typeface="Verdana"/>
                <a:ea typeface="+mn-ea"/>
                <a:cs typeface="+mn-cs"/>
              </a:rPr>
              <a:t>Delete the last element</a:t>
            </a:r>
          </a:p>
        </p:txBody>
      </p:sp>
      <p:grpSp>
        <p:nvGrpSpPr>
          <p:cNvPr id="17" name="Group 227"/>
          <p:cNvGrpSpPr>
            <a:grpSpLocks/>
          </p:cNvGrpSpPr>
          <p:nvPr/>
        </p:nvGrpSpPr>
        <p:grpSpPr bwMode="auto">
          <a:xfrm>
            <a:off x="1347788" y="4076700"/>
            <a:ext cx="7605712" cy="876300"/>
            <a:chOff x="1347787" y="4076700"/>
            <a:chExt cx="7605713" cy="876300"/>
          </a:xfrm>
        </p:grpSpPr>
        <p:grpSp>
          <p:nvGrpSpPr>
            <p:cNvPr id="67606" name="Group 30"/>
            <p:cNvGrpSpPr>
              <a:grpSpLocks/>
            </p:cNvGrpSpPr>
            <p:nvPr/>
          </p:nvGrpSpPr>
          <p:grpSpPr bwMode="auto">
            <a:xfrm>
              <a:off x="1347787" y="4466763"/>
              <a:ext cx="1622425" cy="476250"/>
              <a:chOff x="1673" y="1968"/>
              <a:chExt cx="1022" cy="300"/>
            </a:xfrm>
          </p:grpSpPr>
          <p:sp>
            <p:nvSpPr>
              <p:cNvPr id="158" name="Text Box 31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59" name="Text Box 32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60" name="Text Box 33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i="0" dirty="0">
                    <a:latin typeface="Verdana" pitchFamily="34" charset="0"/>
                    <a:ea typeface="+mn-ea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67607" name="Group 34"/>
            <p:cNvGrpSpPr>
              <a:grpSpLocks/>
            </p:cNvGrpSpPr>
            <p:nvPr/>
          </p:nvGrpSpPr>
          <p:grpSpPr bwMode="auto">
            <a:xfrm>
              <a:off x="1349375" y="4076700"/>
              <a:ext cx="1622425" cy="400050"/>
              <a:chOff x="1680" y="1638"/>
              <a:chExt cx="1022" cy="252"/>
            </a:xfrm>
          </p:grpSpPr>
          <p:sp>
            <p:nvSpPr>
              <p:cNvPr id="67636" name="Text Box 35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</a:t>
                </a:r>
              </a:p>
            </p:txBody>
          </p:sp>
          <p:sp>
            <p:nvSpPr>
              <p:cNvPr id="67637" name="Text Box 36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2</a:t>
                </a:r>
              </a:p>
            </p:txBody>
          </p:sp>
          <p:sp>
            <p:nvSpPr>
              <p:cNvPr id="67638" name="Text Box 37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3</a:t>
                </a:r>
              </a:p>
            </p:txBody>
          </p:sp>
        </p:grpSp>
        <p:grpSp>
          <p:nvGrpSpPr>
            <p:cNvPr id="67608" name="Group 38"/>
            <p:cNvGrpSpPr>
              <a:grpSpLocks/>
            </p:cNvGrpSpPr>
            <p:nvPr/>
          </p:nvGrpSpPr>
          <p:grpSpPr bwMode="auto">
            <a:xfrm>
              <a:off x="3542326" y="4468351"/>
              <a:ext cx="1622425" cy="476250"/>
              <a:chOff x="1673" y="1968"/>
              <a:chExt cx="1022" cy="300"/>
            </a:xfrm>
          </p:grpSpPr>
          <p:sp>
            <p:nvSpPr>
              <p:cNvPr id="67633" name="Text Box 39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8</a:t>
                </a:r>
              </a:p>
            </p:txBody>
          </p:sp>
          <p:sp>
            <p:nvSpPr>
              <p:cNvPr id="67634" name="Text Box 40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5</a:t>
                </a:r>
              </a:p>
            </p:txBody>
          </p:sp>
          <p:sp>
            <p:nvSpPr>
              <p:cNvPr id="67635" name="Text Box 41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67609" name="Group 42"/>
            <p:cNvGrpSpPr>
              <a:grpSpLocks/>
            </p:cNvGrpSpPr>
            <p:nvPr/>
          </p:nvGrpSpPr>
          <p:grpSpPr bwMode="auto">
            <a:xfrm>
              <a:off x="2976131" y="4078288"/>
              <a:ext cx="1622425" cy="400050"/>
              <a:chOff x="1680" y="1638"/>
              <a:chExt cx="1022" cy="252"/>
            </a:xfrm>
          </p:grpSpPr>
          <p:sp>
            <p:nvSpPr>
              <p:cNvPr id="67630" name="Text Box 43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4</a:t>
                </a:r>
              </a:p>
            </p:txBody>
          </p:sp>
          <p:sp>
            <p:nvSpPr>
              <p:cNvPr id="67631" name="Text Box 44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5</a:t>
                </a:r>
              </a:p>
            </p:txBody>
          </p:sp>
          <p:sp>
            <p:nvSpPr>
              <p:cNvPr id="67632" name="Text Box 45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6</a:t>
                </a:r>
              </a:p>
            </p:txBody>
          </p:sp>
        </p:grpSp>
        <p:grpSp>
          <p:nvGrpSpPr>
            <p:cNvPr id="67610" name="Group 46"/>
            <p:cNvGrpSpPr>
              <a:grpSpLocks/>
            </p:cNvGrpSpPr>
            <p:nvPr/>
          </p:nvGrpSpPr>
          <p:grpSpPr bwMode="auto">
            <a:xfrm>
              <a:off x="5174276" y="4468351"/>
              <a:ext cx="1622425" cy="476250"/>
              <a:chOff x="1673" y="1968"/>
              <a:chExt cx="1022" cy="300"/>
            </a:xfrm>
          </p:grpSpPr>
          <p:sp>
            <p:nvSpPr>
              <p:cNvPr id="67627" name="Text Box 47"/>
              <p:cNvSpPr txBox="1">
                <a:spLocks noChangeArrowheads="1"/>
              </p:cNvSpPr>
              <p:nvPr/>
            </p:nvSpPr>
            <p:spPr bwMode="auto">
              <a:xfrm>
                <a:off x="1673" y="1968"/>
                <a:ext cx="336" cy="300"/>
              </a:xfrm>
              <a:prstGeom prst="rect">
                <a:avLst/>
              </a:prstGeom>
              <a:solidFill>
                <a:srgbClr val="99FF99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  <p:sp>
            <p:nvSpPr>
              <p:cNvPr id="67628" name="Text Box 48"/>
              <p:cNvSpPr txBox="1">
                <a:spLocks noChangeArrowheads="1"/>
              </p:cNvSpPr>
              <p:nvPr/>
            </p:nvSpPr>
            <p:spPr bwMode="auto">
              <a:xfrm>
                <a:off x="2016" y="1968"/>
                <a:ext cx="336" cy="300"/>
              </a:xfrm>
              <a:prstGeom prst="rect">
                <a:avLst/>
              </a:prstGeom>
              <a:solidFill>
                <a:srgbClr val="9BC3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9</a:t>
                </a:r>
              </a:p>
            </p:txBody>
          </p:sp>
          <p:sp>
            <p:nvSpPr>
              <p:cNvPr id="67629" name="Text Box 49"/>
              <p:cNvSpPr txBox="1">
                <a:spLocks noChangeArrowheads="1"/>
              </p:cNvSpPr>
              <p:nvPr/>
            </p:nvSpPr>
            <p:spPr bwMode="auto">
              <a:xfrm>
                <a:off x="2359" y="1968"/>
                <a:ext cx="336" cy="300"/>
              </a:xfrm>
              <a:prstGeom prst="rect">
                <a:avLst/>
              </a:prstGeom>
              <a:solidFill>
                <a:srgbClr val="FFA7A7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i="0">
                    <a:latin typeface="Verdana" charset="0"/>
                  </a:rPr>
                  <a:t>0</a:t>
                </a:r>
              </a:p>
            </p:txBody>
          </p:sp>
        </p:grpSp>
        <p:grpSp>
          <p:nvGrpSpPr>
            <p:cNvPr id="67611" name="Group 50"/>
            <p:cNvGrpSpPr>
              <a:grpSpLocks/>
            </p:cNvGrpSpPr>
            <p:nvPr/>
          </p:nvGrpSpPr>
          <p:grpSpPr bwMode="auto">
            <a:xfrm>
              <a:off x="4608081" y="4078288"/>
              <a:ext cx="1622425" cy="400050"/>
              <a:chOff x="1680" y="1638"/>
              <a:chExt cx="1022" cy="252"/>
            </a:xfrm>
          </p:grpSpPr>
          <p:sp>
            <p:nvSpPr>
              <p:cNvPr id="67624" name="Text Box 51"/>
              <p:cNvSpPr txBox="1">
                <a:spLocks noChangeArrowheads="1"/>
              </p:cNvSpPr>
              <p:nvPr/>
            </p:nvSpPr>
            <p:spPr bwMode="auto">
              <a:xfrm>
                <a:off x="1680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7</a:t>
                </a:r>
              </a:p>
            </p:txBody>
          </p:sp>
          <p:sp>
            <p:nvSpPr>
              <p:cNvPr id="67625" name="Text Box 52"/>
              <p:cNvSpPr txBox="1">
                <a:spLocks noChangeArrowheads="1"/>
              </p:cNvSpPr>
              <p:nvPr/>
            </p:nvSpPr>
            <p:spPr bwMode="auto">
              <a:xfrm>
                <a:off x="2023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8</a:t>
                </a:r>
              </a:p>
            </p:txBody>
          </p:sp>
          <p:sp>
            <p:nvSpPr>
              <p:cNvPr id="67626" name="Text Box 53"/>
              <p:cNvSpPr txBox="1">
                <a:spLocks noChangeArrowheads="1"/>
              </p:cNvSpPr>
              <p:nvPr/>
            </p:nvSpPr>
            <p:spPr bwMode="auto">
              <a:xfrm>
                <a:off x="2366" y="1638"/>
                <a:ext cx="33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9</a:t>
                </a:r>
              </a:p>
            </p:txBody>
          </p:sp>
        </p:grpSp>
        <p:sp>
          <p:nvSpPr>
            <p:cNvPr id="67612" name="Text Box 24"/>
            <p:cNvSpPr txBox="1">
              <a:spLocks noChangeArrowheads="1"/>
            </p:cNvSpPr>
            <p:nvPr/>
          </p:nvSpPr>
          <p:spPr bwMode="auto">
            <a:xfrm>
              <a:off x="6802276" y="44683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13" name="Text Box 24"/>
            <p:cNvSpPr txBox="1">
              <a:spLocks noChangeArrowheads="1"/>
            </p:cNvSpPr>
            <p:nvPr/>
          </p:nvSpPr>
          <p:spPr bwMode="auto">
            <a:xfrm>
              <a:off x="7333810" y="44683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14" name="Text Box 24"/>
            <p:cNvSpPr txBox="1">
              <a:spLocks noChangeArrowheads="1"/>
            </p:cNvSpPr>
            <p:nvPr/>
          </p:nvSpPr>
          <p:spPr bwMode="auto">
            <a:xfrm>
              <a:off x="7869076" y="44683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sp>
          <p:nvSpPr>
            <p:cNvPr id="67615" name="Text Box 24"/>
            <p:cNvSpPr txBox="1">
              <a:spLocks noChangeArrowheads="1"/>
            </p:cNvSpPr>
            <p:nvPr/>
          </p:nvSpPr>
          <p:spPr bwMode="auto">
            <a:xfrm>
              <a:off x="8400610" y="4468351"/>
              <a:ext cx="533400" cy="47625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0">
                  <a:latin typeface="Verdana" charset="0"/>
                </a:rPr>
                <a:t>X</a:t>
              </a:r>
            </a:p>
          </p:txBody>
        </p:sp>
        <p:grpSp>
          <p:nvGrpSpPr>
            <p:cNvPr id="67616" name="Group 25"/>
            <p:cNvGrpSpPr>
              <a:grpSpLocks/>
            </p:cNvGrpSpPr>
            <p:nvPr/>
          </p:nvGrpSpPr>
          <p:grpSpPr bwMode="auto">
            <a:xfrm>
              <a:off x="6195425" y="4081269"/>
              <a:ext cx="1662113" cy="400050"/>
              <a:chOff x="1652" y="1638"/>
              <a:chExt cx="1047" cy="252"/>
            </a:xfrm>
          </p:grpSpPr>
          <p:sp>
            <p:nvSpPr>
              <p:cNvPr id="67621" name="Text Box 26"/>
              <p:cNvSpPr txBox="1">
                <a:spLocks noChangeArrowheads="1"/>
              </p:cNvSpPr>
              <p:nvPr/>
            </p:nvSpPr>
            <p:spPr bwMode="auto">
              <a:xfrm>
                <a:off x="1652" y="1638"/>
                <a:ext cx="38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10</a:t>
                </a:r>
              </a:p>
            </p:txBody>
          </p:sp>
          <p:sp>
            <p:nvSpPr>
              <p:cNvPr id="67622" name="Text Box 27"/>
              <p:cNvSpPr txBox="1">
                <a:spLocks noChangeArrowheads="1"/>
              </p:cNvSpPr>
              <p:nvPr/>
            </p:nvSpPr>
            <p:spPr bwMode="auto">
              <a:xfrm>
                <a:off x="1995" y="1638"/>
                <a:ext cx="37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11</a:t>
                </a:r>
              </a:p>
            </p:txBody>
          </p:sp>
          <p:sp>
            <p:nvSpPr>
              <p:cNvPr id="67623" name="Text Box 28"/>
              <p:cNvSpPr txBox="1">
                <a:spLocks noChangeArrowheads="1"/>
              </p:cNvSpPr>
              <p:nvPr/>
            </p:nvSpPr>
            <p:spPr bwMode="auto">
              <a:xfrm>
                <a:off x="2317" y="1638"/>
                <a:ext cx="38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anchorCtr="1">
                <a:spAutoFit/>
              </a:bodyPr>
              <a:lstStyle>
                <a:lvl1pPr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latin typeface="Verdana" charset="0"/>
                  </a:rPr>
                  <a:t>12</a:t>
                </a:r>
              </a:p>
            </p:txBody>
          </p:sp>
        </p:grpSp>
        <p:sp>
          <p:nvSpPr>
            <p:cNvPr id="67617" name="Text Box 28"/>
            <p:cNvSpPr txBox="1">
              <a:spLocks noChangeArrowheads="1"/>
            </p:cNvSpPr>
            <p:nvPr/>
          </p:nvSpPr>
          <p:spPr bwMode="auto">
            <a:xfrm>
              <a:off x="7774953" y="408126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13</a:t>
              </a: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2960687" y="4467225"/>
              <a:ext cx="571500" cy="4746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eaLnBrk="0" hangingPunct="0">
                <a:defRPr/>
              </a:pPr>
              <a:endParaRPr lang="en-US" i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619" name="Text Box 28"/>
            <p:cNvSpPr txBox="1">
              <a:spLocks noChangeArrowheads="1"/>
            </p:cNvSpPr>
            <p:nvPr/>
          </p:nvSpPr>
          <p:spPr bwMode="auto">
            <a:xfrm>
              <a:off x="8346453" y="4078629"/>
              <a:ext cx="6070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>
              <a:lvl1pPr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Verdana" charset="0"/>
                </a:rPr>
                <a:t>14</a:t>
              </a:r>
            </a:p>
          </p:txBody>
        </p:sp>
        <p:sp>
          <p:nvSpPr>
            <p:cNvPr id="67620" name="Rectangle 192"/>
            <p:cNvSpPr>
              <a:spLocks noChangeArrowheads="1"/>
            </p:cNvSpPr>
            <p:nvPr/>
          </p:nvSpPr>
          <p:spPr bwMode="auto">
            <a:xfrm>
              <a:off x="5181600" y="4457700"/>
              <a:ext cx="1600200" cy="495300"/>
            </a:xfrm>
            <a:prstGeom prst="rect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>
                <a:buFontTx/>
                <a:buAutoNum type="arabicPeriod"/>
              </a:pPr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4CCC66-BC98-DC46-AD07-93128F9CA87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9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Verdana" charset="0"/>
              </a:rPr>
              <a:t>Memory allocation</a:t>
            </a:r>
          </a:p>
        </p:txBody>
      </p:sp>
      <p:sp>
        <p:nvSpPr>
          <p:cNvPr id="203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24000"/>
            <a:ext cx="8231187" cy="4572000"/>
          </a:xfrm>
        </p:spPr>
        <p:txBody>
          <a:bodyPr/>
          <a:lstStyle/>
          <a:p>
            <a:r>
              <a:rPr lang="en-US">
                <a:latin typeface="Verdana" charset="0"/>
              </a:rPr>
              <a:t>Current strategy: when we need more storage, we just grab locations at the end</a:t>
            </a:r>
          </a:p>
          <a:p>
            <a:r>
              <a:rPr lang="en-US">
                <a:latin typeface="Verdana" charset="0"/>
              </a:rPr>
              <a:t>What can go wrong?</a:t>
            </a:r>
          </a:p>
          <a:p>
            <a:endParaRPr lang="en-US">
              <a:latin typeface="Verdana" charset="0"/>
            </a:endParaRPr>
          </a:p>
          <a:p>
            <a:r>
              <a:rPr lang="en-US">
                <a:latin typeface="Verdana" charset="0"/>
              </a:rPr>
              <a:t>When we delete items from a linked list we change pointers so that the items are inaccessible</a:t>
            </a:r>
          </a:p>
          <a:p>
            <a:pPr lvl="1"/>
            <a:r>
              <a:rPr lang="en-US">
                <a:latin typeface="Verdana" charset="0"/>
              </a:rPr>
              <a:t>But they still waste space!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3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3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3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nell 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Cornell-AI-seminar-2005</Template>
  <TotalTime>25927</TotalTime>
  <Pages>9</Pages>
  <Words>845</Words>
  <Application>Microsoft Macintosh PowerPoint</Application>
  <PresentationFormat>On-screen Show (4:3)</PresentationFormat>
  <Paragraphs>370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Custom Design</vt:lpstr>
      <vt:lpstr>1_Default Design</vt:lpstr>
      <vt:lpstr>Cornell 2007</vt:lpstr>
      <vt:lpstr>CS 1114:  Data Structures – Implementation: part 1   </vt:lpstr>
      <vt:lpstr>Linked lists – running time</vt:lpstr>
      <vt:lpstr>Linked lists – running time</vt:lpstr>
      <vt:lpstr>Doubly linked lists</vt:lpstr>
      <vt:lpstr>A doubly-linked list in memory</vt:lpstr>
      <vt:lpstr>Doubly-linked list insertion</vt:lpstr>
      <vt:lpstr>Memory allocation</vt:lpstr>
      <vt:lpstr>Doubly-linked list insertion</vt:lpstr>
      <vt:lpstr>Memory allocation</vt:lpstr>
      <vt:lpstr>Memory allocation</vt:lpstr>
      <vt:lpstr>Maintaining a freelist</vt:lpstr>
      <vt:lpstr>Allocation issues</vt:lpstr>
      <vt:lpstr>Memory deallocation</vt:lpstr>
      <vt:lpstr>Memory deallocation</vt:lpstr>
    </vt:vector>
  </TitlesOfParts>
  <Company>Cornell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CS100R</dc:title>
  <dc:creator>Ramin Zabih</dc:creator>
  <cp:lastModifiedBy>Graeme Bailey</cp:lastModifiedBy>
  <cp:revision>1482</cp:revision>
  <cp:lastPrinted>1999-04-09T01:53:10Z</cp:lastPrinted>
  <dcterms:created xsi:type="dcterms:W3CDTF">2005-11-13T21:53:06Z</dcterms:created>
  <dcterms:modified xsi:type="dcterms:W3CDTF">2011-02-23T02:12:18Z</dcterms:modified>
</cp:coreProperties>
</file>