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</p:sldMasterIdLst>
  <p:notesMasterIdLst>
    <p:notesMasterId r:id="rId15"/>
  </p:notesMasterIdLst>
  <p:handoutMasterIdLst>
    <p:handoutMasterId r:id="rId16"/>
  </p:handoutMasterIdLst>
  <p:sldIdLst>
    <p:sldId id="803" r:id="rId4"/>
    <p:sldId id="774" r:id="rId5"/>
    <p:sldId id="815" r:id="rId6"/>
    <p:sldId id="825" r:id="rId7"/>
    <p:sldId id="816" r:id="rId8"/>
    <p:sldId id="817" r:id="rId9"/>
    <p:sldId id="826" r:id="rId10"/>
    <p:sldId id="827" r:id="rId11"/>
    <p:sldId id="829" r:id="rId12"/>
    <p:sldId id="830" r:id="rId13"/>
    <p:sldId id="831" r:id="rId14"/>
  </p:sldIdLst>
  <p:sldSz cx="9144000" cy="6858000" type="screen4x3"/>
  <p:notesSz cx="7010400" cy="9296400"/>
  <p:custDataLst>
    <p:tags r:id="rId18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66"/>
    <a:srgbClr val="B636FF"/>
    <a:srgbClr val="99FF99"/>
    <a:srgbClr val="FFA7A7"/>
    <a:srgbClr val="9BC3FF"/>
    <a:srgbClr val="FF9393"/>
    <a:srgbClr val="ABCDFF"/>
    <a:srgbClr val="FF9999"/>
    <a:srgbClr val="99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26" autoAdjust="0"/>
    <p:restoredTop sz="94660"/>
  </p:normalViewPr>
  <p:slideViewPr>
    <p:cSldViewPr snapToGrid="0">
      <p:cViewPr>
        <p:scale>
          <a:sx n="140" d="100"/>
          <a:sy n="140" d="100"/>
        </p:scale>
        <p:origin x="-680" y="-432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243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704" y="-72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9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88" tIns="45284" rIns="92188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48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BlueDots1600Logo2 o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829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96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43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80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032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79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092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66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81199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0796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980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808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00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94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en-US" i="0">
                <a:latin typeface="Times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7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7827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538606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pic>
        <p:nvPicPr>
          <p:cNvPr id="9" name="Picture 10" descr="culogo_6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C7A50-6C5E-964A-AC58-68DEF5B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99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3EB0-329F-5744-9F83-E1BE7B43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042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401B-AB12-DF4C-9D4F-5CACC0D6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2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EC94-07F9-E24F-8C9E-B43F0C93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616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47CB-4BB8-C942-82B0-ABDE809DB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662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A2F8-E1D4-F945-B819-84A5A3DF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0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711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4C83-97EB-AA4D-9777-6A16B0204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AE496-34D7-5343-8A1F-4C74EEB8E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4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27C45-6745-B048-8836-1C4D5D6F8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676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FEFEE-2D78-944F-9CA6-A75EFE8CA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9342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98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4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50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1053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5961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793564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gBlueDots1600gradientWithBrite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xmlns:p14="http://schemas.microsoft.com/office/powerpoint/2010/main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sp>
        <p:nvSpPr>
          <p:cNvPr id="17817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817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 smtClean="0">
                <a:solidFill>
                  <a:schemeClr val="bg1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107EAAE-5281-1A4E-ABA5-3A6B3705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6" name="Picture 10" descr="culogo_6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67" grpId="0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-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Þ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534400" cy="838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Verdana" charset="0"/>
              </a:rPr>
              <a:t>CS 1114: </a:t>
            </a:r>
            <a:br>
              <a:rPr lang="en-US" sz="3600" b="1" dirty="0">
                <a:latin typeface="Verdana" charset="0"/>
              </a:rPr>
            </a:br>
            <a:r>
              <a:rPr lang="en-US" sz="2800" b="1" dirty="0" smtClean="0">
                <a:latin typeface="Verdana" charset="0"/>
              </a:rPr>
              <a:t>Objects</a:t>
            </a:r>
            <a:r>
              <a:rPr lang="en-US" sz="2800" b="1" smtClean="0">
                <a:latin typeface="Verdana" charset="0"/>
              </a:rPr>
              <a:t>, Events </a:t>
            </a:r>
            <a:r>
              <a:rPr lang="en-US" sz="2800" b="1" dirty="0" smtClean="0">
                <a:latin typeface="Verdana" charset="0"/>
              </a:rPr>
              <a:t>and Recursion</a:t>
            </a:r>
            <a:endParaRPr lang="en-US" sz="4400" b="1" dirty="0">
              <a:latin typeface="Verdana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6324600" cy="3124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 dirty="0" smtClean="0">
                <a:latin typeface="Verdana" charset="0"/>
              </a:rPr>
              <a:t>Prof</a:t>
            </a:r>
            <a:r>
              <a:rPr lang="en-US" sz="2400" dirty="0">
                <a:latin typeface="Verdana" charset="0"/>
              </a:rPr>
              <a:t>. Graeme Bailey</a:t>
            </a:r>
          </a:p>
          <a:p>
            <a:pPr eaLnBrk="1" hangingPunct="1">
              <a:buFont typeface="Wingdings" charset="0"/>
              <a:buNone/>
            </a:pPr>
            <a:endParaRPr lang="en-US" sz="2400" dirty="0" smtClean="0">
              <a:solidFill>
                <a:srgbClr val="FF0000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u="sng" dirty="0" smtClean="0">
                <a:solidFill>
                  <a:schemeClr val="accent2"/>
                </a:solidFill>
                <a:latin typeface="Verdana" charset="0"/>
              </a:rPr>
              <a:t>http://cs1114.cs.cornell.edu</a:t>
            </a:r>
            <a:endParaRPr lang="en-US" sz="2400" u="sng" dirty="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u="sng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Verdana" charset="0"/>
            </a:endParaRPr>
          </a:p>
        </p:txBody>
      </p:sp>
      <p:pic>
        <p:nvPicPr>
          <p:cNvPr id="18435" name="Picture 4" descr="CS2_2line_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67425"/>
            <a:ext cx="2505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DC2769-97BA-3542-9615-B419DAC21F9D}" type="slidenum">
              <a:rPr lang="en-US"/>
              <a:pPr/>
              <a:t>10</a:t>
            </a:fld>
            <a:endParaRPr lang="en-US"/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44930" y="747486"/>
            <a:ext cx="8735785" cy="5312228"/>
          </a:xfrm>
          <a:ln/>
        </p:spPr>
        <p:txBody>
          <a:bodyPr/>
          <a:lstStyle/>
          <a:p>
            <a:pPr marL="282156" indent="0">
              <a:buNone/>
            </a:pPr>
            <a:r>
              <a:rPr lang="en-US" sz="1800" dirty="0"/>
              <a:t>Instead of working from the bottom up, we could work from the top down (provided our </a:t>
            </a:r>
            <a:r>
              <a:rPr lang="ja-JP" altLang="en-US" sz="1800" dirty="0">
                <a:latin typeface="Arial"/>
              </a:rPr>
              <a:t>‘</a:t>
            </a:r>
            <a:r>
              <a:rPr lang="en-US" sz="1800" dirty="0"/>
              <a:t>top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 is only </a:t>
            </a:r>
            <a:r>
              <a:rPr lang="ja-JP" altLang="en-US" sz="1800" dirty="0">
                <a:latin typeface="Arial"/>
              </a:rPr>
              <a:t>‘</a:t>
            </a:r>
            <a:r>
              <a:rPr lang="en-US" sz="1800" dirty="0"/>
              <a:t>finitely high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) </a:t>
            </a:r>
            <a:r>
              <a:rPr lang="en-US" sz="1800" dirty="0" smtClean="0"/>
              <a:t>. . .</a:t>
            </a:r>
          </a:p>
          <a:p>
            <a:pPr marL="282156" indent="0">
              <a:buNone/>
            </a:pPr>
            <a:r>
              <a:rPr lang="en-US" sz="1800" dirty="0" smtClean="0">
                <a:solidFill>
                  <a:srgbClr val="33CC33"/>
                </a:solidFill>
              </a:rPr>
              <a:t>                                                                                              				RECURSION</a:t>
            </a:r>
          </a:p>
          <a:p>
            <a:pPr marL="282156" indent="0">
              <a:buNone/>
            </a:pPr>
            <a:endParaRPr lang="en-US" sz="1800" dirty="0">
              <a:solidFill>
                <a:srgbClr val="33CC33"/>
              </a:solidFill>
            </a:endParaRPr>
          </a:p>
          <a:p>
            <a:pPr marL="282156" indent="0">
              <a:buNone/>
            </a:pPr>
            <a:r>
              <a:rPr lang="en-US" sz="1800" dirty="0"/>
              <a:t>If you follow the arrows, </a:t>
            </a:r>
            <a:r>
              <a:rPr lang="en-US" sz="1800" dirty="0" smtClean="0"/>
              <a:t>you                                                                             can see </a:t>
            </a:r>
            <a:r>
              <a:rPr lang="en-US" sz="1800" dirty="0"/>
              <a:t>that this process first </a:t>
            </a:r>
            <a:r>
              <a:rPr lang="en-US" sz="1800" dirty="0" smtClean="0"/>
              <a:t>finds                                                                     the BOTTOM</a:t>
            </a:r>
            <a:r>
              <a:rPr lang="en-US" sz="1800" dirty="0"/>
              <a:t>, and then assembles the                                                     calculation as it returns to the top.  Obviously,                                                                        if there is no bottom then we will be waiting a jolly                                            long time for any results!!  Let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s see this process in </a:t>
            </a:r>
            <a:r>
              <a:rPr lang="en-US" sz="1800" dirty="0" smtClean="0"/>
              <a:t>code.</a:t>
            </a:r>
          </a:p>
          <a:p>
            <a:pPr marL="625056"/>
            <a:endParaRPr lang="en-US" sz="1800" dirty="0"/>
          </a:p>
          <a:p>
            <a:pPr marL="625056"/>
            <a:endParaRPr lang="en-US" sz="1800" dirty="0"/>
          </a:p>
          <a:p>
            <a:pPr marL="625056"/>
            <a:endParaRPr lang="en-US" sz="1800" dirty="0"/>
          </a:p>
          <a:p>
            <a:pPr marL="282156" indent="0">
              <a:buNone/>
            </a:pPr>
            <a:r>
              <a:rPr lang="en-US" sz="1800" dirty="0"/>
              <a:t>Then our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3333CC"/>
                </a:solidFill>
              </a:rPr>
              <a:t>facto( </a:t>
            </a:r>
            <a:r>
              <a:rPr lang="en-US" sz="1800" dirty="0">
                <a:solidFill>
                  <a:srgbClr val="3333CC"/>
                </a:solidFill>
              </a:rPr>
              <a:t>n )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smtClean="0"/>
              <a:t>behaves </a:t>
            </a:r>
            <a:r>
              <a:rPr lang="en-US" sz="1800" dirty="0"/>
              <a:t>just like our </a:t>
            </a:r>
            <a:r>
              <a:rPr lang="en-US" sz="1800" dirty="0" smtClean="0"/>
              <a:t>a</a:t>
            </a:r>
            <a:r>
              <a:rPr lang="en-US" sz="1800" baseline="-6000" dirty="0" smtClean="0"/>
              <a:t>n</a:t>
            </a:r>
            <a:r>
              <a:rPr lang="en-US" sz="1800" dirty="0" smtClean="0"/>
              <a:t> ,  so calling it for example via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3333CC"/>
                </a:solidFill>
              </a:rPr>
              <a:t>facto( 6 </a:t>
            </a:r>
            <a:r>
              <a:rPr lang="en-US" sz="1800" dirty="0">
                <a:solidFill>
                  <a:srgbClr val="3333CC"/>
                </a:solidFill>
              </a:rPr>
              <a:t>)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smtClean="0"/>
              <a:t>would invoke a succession of calls to </a:t>
            </a:r>
            <a:r>
              <a:rPr lang="en-US" sz="1800" dirty="0" smtClean="0">
                <a:solidFill>
                  <a:srgbClr val="3333CC"/>
                </a:solidFill>
              </a:rPr>
              <a:t>facto</a:t>
            </a:r>
            <a:r>
              <a:rPr lang="en-US" sz="1800" dirty="0" smtClean="0"/>
              <a:t>, producing </a:t>
            </a:r>
            <a:r>
              <a:rPr lang="en-US" sz="1800" dirty="0"/>
              <a:t>the same bottom-hungry routine we saw for a</a:t>
            </a:r>
            <a:r>
              <a:rPr lang="en-US" sz="1800" baseline="-6000" dirty="0"/>
              <a:t>n </a:t>
            </a:r>
            <a:r>
              <a:rPr lang="en-US" sz="1800" dirty="0" smtClean="0"/>
              <a:t>until it calls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3333CC"/>
                </a:solidFill>
              </a:rPr>
              <a:t>facto( 1 )</a:t>
            </a:r>
            <a:r>
              <a:rPr lang="en-US" sz="1800" dirty="0" smtClean="0"/>
              <a:t>. </a:t>
            </a:r>
            <a:endParaRPr lang="en-US" sz="1800" dirty="0"/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  <a:p>
            <a:pPr marL="625056"/>
            <a:endParaRPr lang="en-US" sz="1900" dirty="0">
              <a:solidFill>
                <a:srgbClr val="33CC33"/>
              </a:solidFill>
            </a:endParaRPr>
          </a:p>
          <a:p>
            <a:pPr marL="625056"/>
            <a:endParaRPr lang="en-US" sz="1900" dirty="0">
              <a:solidFill>
                <a:srgbClr val="33CC33"/>
              </a:solidFill>
            </a:endParaRPr>
          </a:p>
          <a:p>
            <a:pPr marL="625056"/>
            <a:endParaRPr lang="en-US" sz="1900" dirty="0">
              <a:solidFill>
                <a:srgbClr val="33CC3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34855" y="1408924"/>
            <a:ext cx="4844143" cy="2821781"/>
            <a:chOff x="4653641" y="1118638"/>
            <a:chExt cx="4844143" cy="2821781"/>
          </a:xfrm>
        </p:grpSpPr>
        <p:sp>
          <p:nvSpPr>
            <p:cNvPr id="45061" name="Rectangle 5"/>
            <p:cNvSpPr>
              <a:spLocks/>
            </p:cNvSpPr>
            <p:nvPr/>
          </p:nvSpPr>
          <p:spPr bwMode="auto">
            <a:xfrm>
              <a:off x="4653641" y="1118638"/>
              <a:ext cx="4844143" cy="2821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6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6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5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</a:t>
              </a:r>
              <a:r>
                <a:rPr lang="en-US" sz="1700" dirty="0" smtClean="0">
                  <a:solidFill>
                    <a:srgbClr val="FF3333"/>
                  </a:solidFill>
                  <a:cs typeface="Gill Sans" charset="0"/>
                </a:rPr>
                <a:t> </a:t>
              </a:r>
              <a:r>
                <a:rPr lang="en-US" sz="1200" dirty="0">
                  <a:solidFill>
                    <a:srgbClr val="3333FF"/>
                  </a:solidFill>
                  <a:cs typeface="Gill Sans" charset="0"/>
                </a:rPr>
                <a:t>=  720</a:t>
              </a:r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       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5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5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4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</a:t>
              </a:r>
              <a:r>
                <a:rPr lang="en-US" sz="1700" dirty="0" smtClean="0">
                  <a:solidFill>
                    <a:srgbClr val="FF3333"/>
                  </a:solidFill>
                  <a:cs typeface="Gill Sans" charset="0"/>
                </a:rPr>
                <a:t> </a:t>
              </a:r>
              <a:r>
                <a:rPr lang="en-US" sz="1200" dirty="0">
                  <a:solidFill>
                    <a:srgbClr val="3333FF"/>
                  </a:solidFill>
                  <a:cs typeface="Gill Sans" charset="0"/>
                </a:rPr>
                <a:t>=  120</a:t>
              </a:r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                   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4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4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3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</a:t>
              </a:r>
              <a:r>
                <a:rPr lang="en-US" sz="1200" dirty="0" smtClean="0">
                  <a:solidFill>
                    <a:srgbClr val="3333FF"/>
                  </a:solidFill>
                  <a:cs typeface="Gill Sans" charset="0"/>
                </a:rPr>
                <a:t>=  </a:t>
              </a:r>
              <a:r>
                <a:rPr lang="en-US" sz="1200" dirty="0">
                  <a:solidFill>
                    <a:srgbClr val="3333FF"/>
                  </a:solidFill>
                  <a:cs typeface="Gill Sans" charset="0"/>
                </a:rPr>
                <a:t>24</a:t>
              </a:r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                               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3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3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2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</a:t>
              </a:r>
              <a:r>
                <a:rPr lang="en-US" sz="1700" dirty="0" smtClean="0">
                  <a:solidFill>
                    <a:srgbClr val="FF3333"/>
                  </a:solidFill>
                  <a:cs typeface="Gill Sans" charset="0"/>
                </a:rPr>
                <a:t> </a:t>
              </a:r>
              <a:r>
                <a:rPr lang="en-US" sz="1200" dirty="0">
                  <a:solidFill>
                    <a:srgbClr val="3333FF"/>
                  </a:solidFill>
                  <a:cs typeface="Gill Sans" charset="0"/>
                </a:rPr>
                <a:t>=  6</a:t>
              </a:r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                                           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2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2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1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</a:t>
              </a:r>
              <a:r>
                <a:rPr lang="en-US" sz="1700" dirty="0" smtClean="0">
                  <a:solidFill>
                    <a:srgbClr val="FF3333"/>
                  </a:solidFill>
                  <a:cs typeface="Gill Sans" charset="0"/>
                </a:rPr>
                <a:t> </a:t>
              </a:r>
              <a:r>
                <a:rPr lang="en-US" sz="1200" dirty="0">
                  <a:solidFill>
                    <a:srgbClr val="3333FF"/>
                  </a:solidFill>
                  <a:cs typeface="Gill Sans" charset="0"/>
                </a:rPr>
                <a:t>=  2</a:t>
              </a:r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endParaRPr lang="en-US" sz="1700" dirty="0">
                <a:solidFill>
                  <a:srgbClr val="FF3333"/>
                </a:solidFill>
                <a:cs typeface="Gill Sans" charset="0"/>
              </a:endParaRPr>
            </a:p>
            <a:p>
              <a:pPr algn="l"/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                                                          a</a:t>
              </a:r>
              <a:r>
                <a:rPr lang="en-US" sz="1700" baseline="-6000" dirty="0">
                  <a:solidFill>
                    <a:srgbClr val="FF3333"/>
                  </a:solidFill>
                  <a:cs typeface="Gill Sans" charset="0"/>
                </a:rPr>
                <a:t>1</a:t>
              </a:r>
              <a:r>
                <a:rPr lang="en-US" sz="1700" dirty="0">
                  <a:solidFill>
                    <a:srgbClr val="FF3333"/>
                  </a:solidFill>
                  <a:cs typeface="Gill Sans" charset="0"/>
                </a:rPr>
                <a:t>  = 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1</a:t>
              </a:r>
            </a:p>
          </p:txBody>
        </p:sp>
        <p:sp>
          <p:nvSpPr>
            <p:cNvPr id="45063" name="Line 7"/>
            <p:cNvSpPr>
              <a:spLocks noChangeShapeType="1"/>
            </p:cNvSpPr>
            <p:nvPr/>
          </p:nvSpPr>
          <p:spPr bwMode="auto">
            <a:xfrm rot="10800000" flipH="1">
              <a:off x="6045398" y="1897753"/>
              <a:ext cx="0" cy="323701"/>
            </a:xfrm>
            <a:prstGeom prst="line">
              <a:avLst/>
            </a:prstGeom>
            <a:noFill/>
            <a:ln w="38100" cap="flat">
              <a:solidFill>
                <a:srgbClr val="33FF33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4" name="Line 8"/>
            <p:cNvSpPr>
              <a:spLocks noChangeShapeType="1"/>
            </p:cNvSpPr>
            <p:nvPr/>
          </p:nvSpPr>
          <p:spPr bwMode="auto">
            <a:xfrm rot="10800000" flipH="1">
              <a:off x="5397296" y="1397690"/>
              <a:ext cx="0" cy="323701"/>
            </a:xfrm>
            <a:prstGeom prst="line">
              <a:avLst/>
            </a:prstGeom>
            <a:noFill/>
            <a:ln w="38100" cap="flat">
              <a:solidFill>
                <a:srgbClr val="33FF33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5" name="Line 9"/>
            <p:cNvSpPr>
              <a:spLocks noChangeShapeType="1"/>
            </p:cNvSpPr>
            <p:nvPr/>
          </p:nvSpPr>
          <p:spPr bwMode="auto">
            <a:xfrm rot="10800000" flipH="1">
              <a:off x="6718425" y="2406745"/>
              <a:ext cx="0" cy="323701"/>
            </a:xfrm>
            <a:prstGeom prst="line">
              <a:avLst/>
            </a:prstGeom>
            <a:noFill/>
            <a:ln w="38100" cap="flat">
              <a:solidFill>
                <a:srgbClr val="33FF33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rot="10800000" flipH="1">
              <a:off x="7383145" y="2897877"/>
              <a:ext cx="0" cy="323701"/>
            </a:xfrm>
            <a:prstGeom prst="line">
              <a:avLst/>
            </a:prstGeom>
            <a:noFill/>
            <a:ln w="38100" cap="flat">
              <a:solidFill>
                <a:srgbClr val="33FF33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 rot="10800000" flipH="1">
              <a:off x="8011580" y="3416223"/>
              <a:ext cx="0" cy="323701"/>
            </a:xfrm>
            <a:prstGeom prst="line">
              <a:avLst/>
            </a:prstGeom>
            <a:noFill/>
            <a:ln w="38100" cap="flat">
              <a:solidFill>
                <a:srgbClr val="33FF33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8" name="Line 12"/>
            <p:cNvSpPr>
              <a:spLocks noChangeShapeType="1"/>
            </p:cNvSpPr>
            <p:nvPr/>
          </p:nvSpPr>
          <p:spPr bwMode="auto">
            <a:xfrm flipH="1">
              <a:off x="8481785" y="3447142"/>
              <a:ext cx="64060" cy="272144"/>
            </a:xfrm>
            <a:prstGeom prst="line">
              <a:avLst/>
            </a:prstGeom>
            <a:noFill/>
            <a:ln w="38100" cap="flat">
              <a:solidFill>
                <a:srgbClr val="9999FF"/>
              </a:solidFill>
              <a:prstDash val="sysDot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>
              <a:off x="8022802" y="2908896"/>
              <a:ext cx="495900" cy="320530"/>
            </a:xfrm>
            <a:prstGeom prst="line">
              <a:avLst/>
            </a:prstGeom>
            <a:noFill/>
            <a:ln w="38100" cap="flat">
              <a:solidFill>
                <a:srgbClr val="9999FF"/>
              </a:solidFill>
              <a:prstDash val="sysDot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>
              <a:off x="6115429" y="1378856"/>
              <a:ext cx="523335" cy="335643"/>
            </a:xfrm>
            <a:prstGeom prst="line">
              <a:avLst/>
            </a:prstGeom>
            <a:noFill/>
            <a:ln w="38100" cap="flat">
              <a:solidFill>
                <a:srgbClr val="9999FF"/>
              </a:solidFill>
              <a:prstDash val="sysDot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1" name="Line 15"/>
            <p:cNvSpPr>
              <a:spLocks noChangeShapeType="1"/>
            </p:cNvSpPr>
            <p:nvPr/>
          </p:nvSpPr>
          <p:spPr bwMode="auto">
            <a:xfrm>
              <a:off x="6736029" y="1877786"/>
              <a:ext cx="489570" cy="308427"/>
            </a:xfrm>
            <a:prstGeom prst="line">
              <a:avLst/>
            </a:prstGeom>
            <a:noFill/>
            <a:ln w="38100" cap="flat">
              <a:solidFill>
                <a:srgbClr val="9999FF"/>
              </a:solidFill>
              <a:prstDash val="sysDot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>
              <a:off x="7365375" y="2400188"/>
              <a:ext cx="460159" cy="330311"/>
            </a:xfrm>
            <a:prstGeom prst="line">
              <a:avLst/>
            </a:prstGeom>
            <a:noFill/>
            <a:ln w="38100" cap="flat">
              <a:solidFill>
                <a:srgbClr val="9999FF"/>
              </a:solidFill>
              <a:prstDash val="sysDot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073" name="Rectangle 17"/>
          <p:cNvSpPr>
            <a:spLocks/>
          </p:cNvSpPr>
          <p:nvPr/>
        </p:nvSpPr>
        <p:spPr bwMode="auto">
          <a:xfrm>
            <a:off x="1266616" y="4062092"/>
            <a:ext cx="506374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f</a:t>
            </a:r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unction value = facto </a:t>
            </a:r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( </a:t>
            </a:r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n )</a:t>
            </a:r>
            <a:endParaRPr lang="en-US" sz="1400" i="0" dirty="0">
              <a:solidFill>
                <a:srgbClr val="3333FF"/>
              </a:solidFill>
              <a:latin typeface="Courier"/>
              <a:cs typeface="Courier"/>
            </a:endParaRPr>
          </a:p>
          <a:p>
            <a:pPr algn="l"/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      if ( n == 1 ) </a:t>
            </a:r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value = </a:t>
            </a:r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1 ;</a:t>
            </a:r>
          </a:p>
          <a:p>
            <a:pPr algn="l"/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      else          </a:t>
            </a:r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value = n </a:t>
            </a:r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* </a:t>
            </a:r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facto </a:t>
            </a:r>
            <a:r>
              <a:rPr lang="en-US" sz="1400" i="0" dirty="0">
                <a:solidFill>
                  <a:srgbClr val="3333FF"/>
                </a:solidFill>
                <a:latin typeface="Courier"/>
                <a:cs typeface="Courier"/>
              </a:rPr>
              <a:t>( n-1 ) ;</a:t>
            </a:r>
          </a:p>
          <a:p>
            <a:pPr algn="l"/>
            <a:r>
              <a:rPr lang="en-US" sz="1400" i="0" dirty="0" smtClean="0">
                <a:solidFill>
                  <a:srgbClr val="3333FF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3333FF"/>
              </a:solidFill>
              <a:latin typeface="Courier"/>
              <a:cs typeface="Courier"/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48128" y="0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Recursion and Induction</a:t>
            </a:r>
            <a:endParaRPr lang="en-US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7568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65167-48A9-F14D-AA6D-EBBF89CF4E7B}" type="slidenum">
              <a:rPr lang="en-US"/>
              <a:pPr/>
              <a:t>11</a:t>
            </a:fld>
            <a:endParaRPr lang="en-US"/>
          </a:p>
        </p:txBody>
      </p:sp>
      <p:sp>
        <p:nvSpPr>
          <p:cNvPr id="46081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844643" cy="4876800"/>
          </a:xfrm>
          <a:ln/>
        </p:spPr>
        <p:txBody>
          <a:bodyPr/>
          <a:lstStyle/>
          <a:p>
            <a:pPr marL="625056"/>
            <a:r>
              <a:rPr lang="en-US" sz="1800" dirty="0"/>
              <a:t>In fact, any sequence defined by a recurrence relation can be converted very easily into recursive code.  Without making any comments about </a:t>
            </a:r>
            <a:r>
              <a:rPr lang="en-US" sz="1800" dirty="0" smtClean="0"/>
              <a:t>efficiency(</a:t>
            </a:r>
            <a:r>
              <a:rPr lang="en-US" sz="1800" dirty="0"/>
              <a:t>!), recursive code is typically very short.  </a:t>
            </a:r>
          </a:p>
          <a:p>
            <a:pPr marL="625056"/>
            <a:r>
              <a:rPr lang="en-US" sz="1800" dirty="0"/>
              <a:t>As experiments, first you should run this code (previous page) to compute </a:t>
            </a:r>
            <a:r>
              <a:rPr lang="en-US" sz="1800" dirty="0" smtClean="0">
                <a:solidFill>
                  <a:srgbClr val="0000FF"/>
                </a:solidFill>
              </a:rPr>
              <a:t>facto(</a:t>
            </a:r>
            <a:r>
              <a:rPr lang="en-US" sz="1800" dirty="0">
                <a:solidFill>
                  <a:srgbClr val="0000FF"/>
                </a:solidFill>
              </a:rPr>
              <a:t>10) </a:t>
            </a:r>
            <a:r>
              <a:rPr lang="en-US" sz="1800" dirty="0"/>
              <a:t>and then </a:t>
            </a:r>
            <a:r>
              <a:rPr lang="en-US" sz="1800" dirty="0" smtClean="0">
                <a:solidFill>
                  <a:srgbClr val="0000FF"/>
                </a:solidFill>
              </a:rPr>
              <a:t>facto(</a:t>
            </a:r>
            <a:r>
              <a:rPr lang="en-US" sz="1800" dirty="0">
                <a:solidFill>
                  <a:srgbClr val="0000FF"/>
                </a:solidFill>
              </a:rPr>
              <a:t>5</a:t>
            </a:r>
            <a:r>
              <a:rPr lang="en-US" sz="1800" dirty="0" smtClean="0">
                <a:solidFill>
                  <a:srgbClr val="0000FF"/>
                </a:solidFill>
              </a:rPr>
              <a:t>0</a:t>
            </a:r>
            <a:r>
              <a:rPr lang="en-US" sz="1800" dirty="0" smtClean="0">
                <a:solidFill>
                  <a:srgbClr val="0000FF"/>
                </a:solidFill>
              </a:rPr>
              <a:t>)</a:t>
            </a:r>
            <a:r>
              <a:rPr lang="en-US" sz="1800" dirty="0" smtClean="0"/>
              <a:t>.  </a:t>
            </a:r>
            <a:r>
              <a:rPr lang="en-US" sz="1800" dirty="0"/>
              <a:t>After that, try to find the </a:t>
            </a:r>
            <a:r>
              <a:rPr lang="en-US" sz="1800" dirty="0" smtClean="0"/>
              <a:t>10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</a:t>
            </a:r>
            <a:r>
              <a:rPr lang="en-US" sz="1800" dirty="0"/>
              <a:t>and the </a:t>
            </a:r>
            <a:r>
              <a:rPr lang="en-US" sz="1800" dirty="0"/>
              <a:t>5</a:t>
            </a:r>
            <a:r>
              <a:rPr lang="en-US" sz="1800" dirty="0" smtClean="0"/>
              <a:t>0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</a:t>
            </a:r>
            <a:r>
              <a:rPr lang="en-US" sz="1800" dirty="0"/>
              <a:t>term in the following Fibonacci sequence, and then look at the schematic of the recursive calls on the previous page to understand </a:t>
            </a:r>
            <a:r>
              <a:rPr lang="en-US" sz="1800" dirty="0" smtClean="0"/>
              <a:t>what</a:t>
            </a:r>
            <a:r>
              <a:rPr lang="en-US" sz="1800" dirty="0" smtClean="0">
                <a:latin typeface="Arial"/>
              </a:rPr>
              <a:t>’</a:t>
            </a:r>
            <a:r>
              <a:rPr lang="en-US" sz="1800" dirty="0" smtClean="0"/>
              <a:t>s </a:t>
            </a:r>
            <a:r>
              <a:rPr lang="en-US" sz="1800" dirty="0"/>
              <a:t>going on (and then fix it)!</a:t>
            </a:r>
          </a:p>
          <a:p>
            <a:pPr marL="625056"/>
            <a:endParaRPr lang="en-US" sz="1800" dirty="0"/>
          </a:p>
          <a:p>
            <a:pPr marL="282156" indent="0">
              <a:buNone/>
            </a:pPr>
            <a:endParaRPr lang="en-US" sz="1800" dirty="0" smtClean="0"/>
          </a:p>
          <a:p>
            <a:pPr marL="625056"/>
            <a:r>
              <a:rPr lang="en-US" sz="1800" dirty="0" smtClean="0"/>
              <a:t>It</a:t>
            </a:r>
            <a:r>
              <a:rPr lang="ja-JP" altLang="en-US" sz="1800" dirty="0" smtClean="0">
                <a:latin typeface="Arial"/>
              </a:rPr>
              <a:t>’</a:t>
            </a:r>
            <a:r>
              <a:rPr lang="en-US" sz="1800" dirty="0" smtClean="0"/>
              <a:t>s </a:t>
            </a:r>
            <a:r>
              <a:rPr lang="en-US" sz="1800" dirty="0"/>
              <a:t>worth noting that very similar code can be used to </a:t>
            </a:r>
            <a:r>
              <a:rPr lang="en-US" sz="1800" dirty="0" smtClean="0"/>
              <a:t>compute </a:t>
            </a:r>
            <a:r>
              <a:rPr lang="en-US" sz="1800" dirty="0"/>
              <a:t>the binomial </a:t>
            </a:r>
            <a:r>
              <a:rPr lang="en-US" sz="1800" dirty="0" smtClean="0"/>
              <a:t>coefficients </a:t>
            </a:r>
            <a:r>
              <a:rPr lang="en-US" sz="1800" dirty="0" err="1">
                <a:solidFill>
                  <a:srgbClr val="3333FF"/>
                </a:solidFill>
              </a:rPr>
              <a:t>C</a:t>
            </a:r>
            <a:r>
              <a:rPr lang="en-US" sz="1800" baseline="-6000" dirty="0" err="1">
                <a:solidFill>
                  <a:srgbClr val="3333FF"/>
                </a:solidFill>
                <a:latin typeface="Courier"/>
                <a:cs typeface="Courier"/>
              </a:rPr>
              <a:t>n,r</a:t>
            </a:r>
            <a:r>
              <a:rPr lang="en-US" sz="1000" dirty="0">
                <a:solidFill>
                  <a:srgbClr val="3333FF"/>
                </a:solidFill>
                <a:cs typeface="Courier"/>
              </a:rPr>
              <a:t> </a:t>
            </a:r>
            <a:r>
              <a:rPr lang="en-US" sz="1800" dirty="0" smtClean="0"/>
              <a:t>(</a:t>
            </a:r>
            <a:r>
              <a:rPr lang="en-US" sz="1800" dirty="0"/>
              <a:t>for the intuition behind this look at Pascal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s triangle</a:t>
            </a:r>
            <a:r>
              <a:rPr lang="en-US" sz="1800" dirty="0" smtClean="0"/>
              <a:t>). </a:t>
            </a:r>
          </a:p>
          <a:p>
            <a:pPr marL="282156" indent="0">
              <a:buNone/>
            </a:pPr>
            <a:endParaRPr lang="en-US" sz="1800" dirty="0"/>
          </a:p>
          <a:p>
            <a:pPr marL="625056"/>
            <a:r>
              <a:rPr lang="en-US" sz="1800" dirty="0"/>
              <a:t>and powers of </a:t>
            </a:r>
            <a:r>
              <a:rPr lang="en-US" sz="1800" i="1" dirty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/>
              <a:t>(an example of a </a:t>
            </a:r>
            <a:r>
              <a:rPr lang="ja-JP" altLang="en-US" sz="1800" dirty="0">
                <a:latin typeface="Arial"/>
              </a:rPr>
              <a:t>‘</a:t>
            </a:r>
            <a:r>
              <a:rPr lang="en-US" sz="1800" dirty="0"/>
              <a:t>divide and conquer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 </a:t>
            </a:r>
            <a:r>
              <a:rPr lang="en-US" sz="1800" dirty="0" smtClean="0"/>
              <a:t>approach). Note </a:t>
            </a:r>
            <a:r>
              <a:rPr lang="en-US" sz="1800" dirty="0"/>
              <a:t>the vastly faster computation for powers when coded this way! </a:t>
            </a:r>
          </a:p>
        </p:txBody>
      </p:sp>
      <p:sp>
        <p:nvSpPr>
          <p:cNvPr id="46084" name="Rectangle 4"/>
          <p:cNvSpPr>
            <a:spLocks/>
          </p:cNvSpPr>
          <p:nvPr/>
        </p:nvSpPr>
        <p:spPr bwMode="auto">
          <a:xfrm>
            <a:off x="1131751" y="3147267"/>
            <a:ext cx="2122509" cy="6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600" dirty="0">
                <a:solidFill>
                  <a:srgbClr val="3333FF"/>
                </a:solidFill>
                <a:cs typeface="Gill Sans" charset="0"/>
              </a:rPr>
              <a:t>a</a:t>
            </a:r>
            <a:r>
              <a:rPr lang="en-US" sz="1600" baseline="-6000" dirty="0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600" dirty="0">
                <a:solidFill>
                  <a:srgbClr val="3333FF"/>
                </a:solidFill>
                <a:cs typeface="Gill Sans" charset="0"/>
              </a:rPr>
              <a:t>  =  a</a:t>
            </a:r>
            <a:r>
              <a:rPr lang="en-US" sz="1600" baseline="-6000" dirty="0">
                <a:solidFill>
                  <a:srgbClr val="3333FF"/>
                </a:solidFill>
                <a:cs typeface="Gill Sans" charset="0"/>
              </a:rPr>
              <a:t>n-1</a:t>
            </a:r>
            <a:r>
              <a:rPr lang="en-US" sz="1600" dirty="0">
                <a:solidFill>
                  <a:srgbClr val="3333FF"/>
                </a:solidFill>
                <a:cs typeface="Gill Sans" charset="0"/>
              </a:rPr>
              <a:t> + a</a:t>
            </a:r>
            <a:r>
              <a:rPr lang="en-US" sz="1600" baseline="-6000" dirty="0">
                <a:solidFill>
                  <a:srgbClr val="3333FF"/>
                </a:solidFill>
                <a:cs typeface="Gill Sans" charset="0"/>
              </a:rPr>
              <a:t>n-</a:t>
            </a:r>
            <a:r>
              <a:rPr lang="en-US" sz="1600" baseline="-6000" dirty="0" smtClean="0">
                <a:solidFill>
                  <a:srgbClr val="3333FF"/>
                </a:solidFill>
                <a:cs typeface="Gill Sans" charset="0"/>
              </a:rPr>
              <a:t>2</a:t>
            </a:r>
          </a:p>
          <a:p>
            <a:pPr algn="l"/>
            <a:endParaRPr lang="en-US" sz="1600" baseline="-6000" dirty="0">
              <a:solidFill>
                <a:srgbClr val="3333FF"/>
              </a:solidFill>
              <a:cs typeface="Gill Sans" charset="0"/>
            </a:endParaRPr>
          </a:p>
          <a:p>
            <a:pPr algn="l"/>
            <a:r>
              <a:rPr lang="en-US" sz="1600" dirty="0">
                <a:solidFill>
                  <a:srgbClr val="3333FF"/>
                </a:solidFill>
                <a:cs typeface="Gill Sans" charset="0"/>
              </a:rPr>
              <a:t>a</a:t>
            </a:r>
            <a:r>
              <a:rPr lang="en-US" sz="1600" baseline="-6000" dirty="0">
                <a:solidFill>
                  <a:srgbClr val="3333FF"/>
                </a:solidFill>
                <a:cs typeface="Gill Sans" charset="0"/>
              </a:rPr>
              <a:t>1</a:t>
            </a:r>
            <a:r>
              <a:rPr lang="en-US" sz="1600" dirty="0">
                <a:solidFill>
                  <a:srgbClr val="3333FF"/>
                </a:solidFill>
                <a:cs typeface="Gill Sans" charset="0"/>
              </a:rPr>
              <a:t>  =  1 ,    and    a</a:t>
            </a:r>
            <a:r>
              <a:rPr lang="en-US" sz="1600" baseline="-6000" dirty="0">
                <a:solidFill>
                  <a:srgbClr val="3333FF"/>
                </a:solidFill>
                <a:cs typeface="Gill Sans" charset="0"/>
              </a:rPr>
              <a:t>2</a:t>
            </a:r>
            <a:r>
              <a:rPr lang="en-US" sz="1600" dirty="0">
                <a:solidFill>
                  <a:srgbClr val="3333FF"/>
                </a:solidFill>
                <a:cs typeface="Gill Sans" charset="0"/>
              </a:rPr>
              <a:t>  =  1 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2265820" y="4462407"/>
            <a:ext cx="55259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dirty="0" err="1">
                <a:solidFill>
                  <a:srgbClr val="3333FF"/>
                </a:solidFill>
                <a:cs typeface="Gill Sans" charset="0"/>
              </a:rPr>
              <a:t>C</a:t>
            </a:r>
            <a:r>
              <a:rPr lang="en-US" sz="1700" baseline="-6000" dirty="0" err="1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 , r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=  C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n-1 , r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+ C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n-1 , r-1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 with   </a:t>
            </a:r>
            <a:r>
              <a:rPr lang="en-US" sz="1700" dirty="0" err="1">
                <a:solidFill>
                  <a:srgbClr val="3333FF"/>
                </a:solidFill>
                <a:cs typeface="Gill Sans" charset="0"/>
              </a:rPr>
              <a:t>C</a:t>
            </a:r>
            <a:r>
              <a:rPr lang="en-US" sz="1700" baseline="-6000" dirty="0" err="1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 , n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=  1 ,    and    </a:t>
            </a:r>
            <a:r>
              <a:rPr lang="en-US" sz="1700" dirty="0" err="1">
                <a:solidFill>
                  <a:srgbClr val="3333FF"/>
                </a:solidFill>
                <a:cs typeface="Gill Sans" charset="0"/>
              </a:rPr>
              <a:t>C</a:t>
            </a:r>
            <a:r>
              <a:rPr lang="en-US" sz="1700" baseline="-6000" dirty="0" err="1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 , 0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=  1</a:t>
            </a:r>
            <a:r>
              <a:rPr lang="en-US" sz="3400" dirty="0">
                <a:solidFill>
                  <a:srgbClr val="3333FF"/>
                </a:solidFill>
                <a:cs typeface="Gill Sans" charset="0"/>
              </a:rPr>
              <a:t> 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1557115" y="5456039"/>
            <a:ext cx="6349008" cy="562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1700">
                <a:solidFill>
                  <a:srgbClr val="3333FF"/>
                </a:solidFill>
                <a:cs typeface="Gill Sans" charset="0"/>
              </a:rPr>
              <a:t>a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 =  ( a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n/2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)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2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 for n even ,   a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 =  a( a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n/2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)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2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 for n odd ,  and    a</a:t>
            </a:r>
            <a:r>
              <a:rPr lang="en-US" sz="1700" baseline="32000">
                <a:solidFill>
                  <a:srgbClr val="3333FF"/>
                </a:solidFill>
                <a:cs typeface="Gill Sans" charset="0"/>
              </a:rPr>
              <a:t>0</a:t>
            </a:r>
            <a:r>
              <a:rPr lang="en-US" sz="1700">
                <a:solidFill>
                  <a:srgbClr val="3333FF"/>
                </a:solidFill>
                <a:cs typeface="Gill Sans" charset="0"/>
              </a:rPr>
              <a:t>  =  1</a:t>
            </a:r>
            <a:r>
              <a:rPr lang="en-US" sz="3400">
                <a:solidFill>
                  <a:srgbClr val="3333FF"/>
                </a:solidFill>
                <a:cs typeface="Gill Sans" charset="0"/>
              </a:rPr>
              <a:t> 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48128" y="0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Recursion and Induction</a:t>
            </a:r>
            <a:endParaRPr lang="en-US" dirty="0"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92929" y="3147785"/>
            <a:ext cx="56424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Hint: to get information on the time taken to process lines of code, use  </a:t>
            </a:r>
            <a:r>
              <a:rPr lang="en-US" sz="1200" i="0" dirty="0" smtClean="0">
                <a:solidFill>
                  <a:srgbClr val="0000FF"/>
                </a:solidFill>
                <a:latin typeface="Courier New"/>
                <a:cs typeface="Courier New"/>
              </a:rPr>
              <a:t>tic;</a:t>
            </a:r>
            <a:r>
              <a:rPr lang="en-US" sz="1200" i="0" dirty="0" smtClean="0">
                <a:solidFill>
                  <a:srgbClr val="0000FF"/>
                </a:solidFill>
                <a:latin typeface="+mn-lt"/>
                <a:cs typeface="Courier New"/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(to start a </a:t>
            </a:r>
            <a:r>
              <a:rPr lang="en-US" sz="1400" dirty="0" err="1" smtClean="0">
                <a:solidFill>
                  <a:srgbClr val="FF0000"/>
                </a:solidFill>
              </a:rPr>
              <a:t>matlab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stopwatch) then  </a:t>
            </a:r>
            <a:r>
              <a:rPr lang="en-US" sz="1200" i="0" dirty="0" smtClean="0">
                <a:solidFill>
                  <a:srgbClr val="0000FF"/>
                </a:solidFill>
                <a:latin typeface="Courier New"/>
                <a:cs typeface="Courier New"/>
              </a:rPr>
              <a:t>t = </a:t>
            </a:r>
            <a:r>
              <a:rPr lang="en-US" sz="1200" i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toc</a:t>
            </a:r>
            <a:r>
              <a:rPr lang="en-US" sz="1200" i="0" dirty="0" smtClean="0">
                <a:solidFill>
                  <a:srgbClr val="0000FF"/>
                </a:solidFill>
              </a:rPr>
              <a:t>;</a:t>
            </a:r>
            <a:r>
              <a:rPr lang="en-US" sz="1200" i="0" dirty="0" smtClean="0">
                <a:solidFill>
                  <a:srgbClr val="FF0000"/>
                </a:solidFill>
              </a:rPr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(to acquire the time taken).  By making </a:t>
            </a:r>
            <a:r>
              <a:rPr lang="en-US" sz="1400" i="0" dirty="0" smtClean="0">
                <a:solidFill>
                  <a:srgbClr val="FF0000"/>
                </a:solidFill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 New"/>
                <a:cs typeface="Courier New"/>
              </a:rPr>
              <a:t>t</a:t>
            </a:r>
            <a:r>
              <a:rPr lang="en-US" sz="1400" i="0" dirty="0" smtClean="0">
                <a:solidFill>
                  <a:srgbClr val="FF0000"/>
                </a:solidFill>
              </a:rPr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into an array, you could even graph this using  </a:t>
            </a:r>
            <a:r>
              <a:rPr lang="en-US" sz="1200" i="0" dirty="0" smtClean="0">
                <a:solidFill>
                  <a:srgbClr val="0000FF"/>
                </a:solidFill>
                <a:latin typeface="Courier New"/>
                <a:cs typeface="Courier New"/>
              </a:rPr>
              <a:t>plot(t);</a:t>
            </a:r>
            <a:endParaRPr lang="en-US" sz="1200" i="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283859" y="3138714"/>
            <a:ext cx="5660570" cy="73478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1640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Object </a:t>
            </a:r>
            <a:r>
              <a:rPr lang="en-US" dirty="0" err="1" smtClean="0">
                <a:latin typeface="Verdana" charset="0"/>
              </a:rPr>
              <a:t>behaviours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833" y="594783"/>
            <a:ext cx="8646584" cy="5109634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Passing by reference:</a:t>
            </a:r>
          </a:p>
          <a:p>
            <a:pPr lvl="1"/>
            <a:r>
              <a:rPr lang="en-US" sz="1800" dirty="0" smtClean="0">
                <a:latin typeface="Verdana" charset="0"/>
              </a:rPr>
              <a:t>Since 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 = pointy(1,2,3) </a:t>
            </a:r>
            <a:r>
              <a:rPr lang="en-US" sz="1800" dirty="0" smtClean="0">
                <a:latin typeface="Verdana" charset="0"/>
              </a:rPr>
              <a:t>gives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dirty="0" smtClean="0">
                <a:latin typeface="Verdana" charset="0"/>
              </a:rPr>
              <a:t> the </a:t>
            </a:r>
            <a:r>
              <a:rPr lang="en-US" sz="1800" i="1" dirty="0" smtClean="0">
                <a:latin typeface="Verdana" charset="0"/>
              </a:rPr>
              <a:t>address</a:t>
            </a:r>
            <a:r>
              <a:rPr lang="en-US" sz="1800" dirty="0" smtClean="0">
                <a:latin typeface="Verdana" charset="0"/>
              </a:rPr>
              <a:t> of the data content, writing 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b = a </a:t>
            </a:r>
            <a:r>
              <a:rPr lang="en-US" sz="1800" dirty="0" smtClean="0">
                <a:latin typeface="Verdana" charset="0"/>
              </a:rPr>
              <a:t>ends up with both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 </a:t>
            </a:r>
            <a:r>
              <a:rPr lang="en-US" sz="1800" dirty="0" smtClean="0">
                <a:latin typeface="Verdana" charset="0"/>
              </a:rPr>
              <a:t>and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b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Verdana" charset="0"/>
              </a:rPr>
              <a:t>pointing to the </a:t>
            </a:r>
            <a:r>
              <a:rPr lang="en-US" sz="1800" i="1" dirty="0" smtClean="0">
                <a:latin typeface="Verdana" charset="0"/>
              </a:rPr>
              <a:t>same</a:t>
            </a:r>
            <a:r>
              <a:rPr lang="en-US" sz="1800" dirty="0" smtClean="0">
                <a:latin typeface="Verdana" charset="0"/>
              </a:rPr>
              <a:t> data, so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a.set_x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(9) </a:t>
            </a:r>
            <a:r>
              <a:rPr lang="en-US" sz="1800" dirty="0" smtClean="0">
                <a:latin typeface="Verdana" charset="0"/>
              </a:rPr>
              <a:t>will mean that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a.get_x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1800" dirty="0" smtClean="0">
                <a:latin typeface="Verdana" charset="0"/>
              </a:rPr>
              <a:t>and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b.get_x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1800" dirty="0" smtClean="0">
                <a:latin typeface="Verdana" charset="0"/>
              </a:rPr>
              <a:t>will both return 9 … it’s exactly the same data being changed by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set_x</a:t>
            </a:r>
            <a:r>
              <a:rPr lang="en-US" sz="1800" dirty="0" smtClean="0">
                <a:latin typeface="Verdana" charset="0"/>
              </a:rPr>
              <a:t>  and being accessed by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Verdana" charset="0"/>
              </a:rPr>
              <a:t>!</a:t>
            </a:r>
          </a:p>
          <a:p>
            <a:pPr lvl="1"/>
            <a:endParaRPr lang="en-US" dirty="0" smtClean="0">
              <a:latin typeface="Verdana" charset="0"/>
            </a:endParaRPr>
          </a:p>
          <a:p>
            <a:pPr lvl="1"/>
            <a:r>
              <a:rPr lang="en-US" sz="1800" dirty="0" smtClean="0">
                <a:latin typeface="Verdana" charset="0"/>
              </a:rPr>
              <a:t>If you really want to </a:t>
            </a:r>
            <a:r>
              <a:rPr lang="en-US" sz="1800" i="1" dirty="0" smtClean="0">
                <a:latin typeface="Verdana" charset="0"/>
              </a:rPr>
              <a:t>copy</a:t>
            </a:r>
            <a:r>
              <a:rPr lang="en-US" sz="1800" dirty="0" smtClean="0">
                <a:latin typeface="Verdana" charset="0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dirty="0" smtClean="0">
                <a:latin typeface="Verdana" charset="0"/>
              </a:rPr>
              <a:t> in order to end up with 2 </a:t>
            </a:r>
            <a:r>
              <a:rPr lang="en-US" sz="1800" i="1" dirty="0" smtClean="0">
                <a:latin typeface="Verdana" charset="0"/>
              </a:rPr>
              <a:t>distinct</a:t>
            </a:r>
            <a:r>
              <a:rPr lang="en-US" sz="1800" dirty="0" smtClean="0">
                <a:latin typeface="Verdana" charset="0"/>
              </a:rPr>
              <a:t> copies, then you’ll have to write a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copy</a:t>
            </a:r>
            <a:r>
              <a:rPr lang="en-US" sz="1800" dirty="0" smtClean="0">
                <a:latin typeface="Verdana" charset="0"/>
              </a:rPr>
              <a:t> method inside the class to return a new object cloning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a </a:t>
            </a:r>
            <a:r>
              <a:rPr lang="en-US" sz="1800" dirty="0" smtClean="0">
                <a:latin typeface="Verdana" charset="0"/>
                <a:cs typeface="Courier"/>
              </a:rPr>
              <a:t>, then changing one copy will leave the other copy unchanged.</a:t>
            </a:r>
            <a:endParaRPr lang="en-US" sz="1800" dirty="0" smtClean="0">
              <a:latin typeface="Verdana" charset="0"/>
            </a:endParaRPr>
          </a:p>
          <a:p>
            <a:pPr lvl="1"/>
            <a:endParaRPr lang="en-US" sz="1800" dirty="0" smtClean="0">
              <a:latin typeface="Verdana" charset="0"/>
            </a:endParaRPr>
          </a:p>
          <a:p>
            <a:pPr lvl="1"/>
            <a:r>
              <a:rPr lang="en-US" sz="1800" dirty="0" smtClean="0">
                <a:latin typeface="Verdana" charset="0"/>
              </a:rPr>
              <a:t>Technically,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is a pre-existing class in </a:t>
            </a:r>
            <a:r>
              <a:rPr lang="en-US" sz="1600" dirty="0" smtClean="0">
                <a:latin typeface="Verdana" charset="0"/>
              </a:rPr>
              <a:t>MATLAB</a:t>
            </a:r>
            <a:r>
              <a:rPr lang="en-US" sz="1800" dirty="0" smtClean="0">
                <a:latin typeface="Verdana" charset="0"/>
              </a:rPr>
              <a:t>, and writing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 &lt; handle </a:t>
            </a:r>
            <a:r>
              <a:rPr lang="en-US" sz="1800" dirty="0" smtClean="0">
                <a:latin typeface="Verdana" charset="0"/>
              </a:rPr>
              <a:t>is telling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</a:t>
            </a:r>
            <a:r>
              <a:rPr lang="en-US" sz="1800" dirty="0" smtClean="0">
                <a:latin typeface="Verdana" charset="0"/>
              </a:rPr>
              <a:t> to </a:t>
            </a:r>
            <a:r>
              <a:rPr lang="en-US" sz="1800" i="1" dirty="0" smtClean="0">
                <a:latin typeface="Verdana" charset="0"/>
              </a:rPr>
              <a:t>inherit</a:t>
            </a:r>
            <a:r>
              <a:rPr lang="en-US" sz="1800" dirty="0" smtClean="0">
                <a:latin typeface="Verdana" charset="0"/>
              </a:rPr>
              <a:t> everything from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(such as the ability to pass by reference).  It can of course have extra abilities all of its own if we define those inside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</a:t>
            </a:r>
            <a:r>
              <a:rPr lang="en-US" sz="1800" dirty="0" smtClean="0">
                <a:latin typeface="Verdana" charset="0"/>
              </a:rPr>
              <a:t>.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Linked Lists Revisited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59060" y="4051300"/>
            <a:ext cx="3146425" cy="1935163"/>
            <a:chOff x="5659060" y="4051300"/>
            <a:chExt cx="3146425" cy="1935163"/>
          </a:xfrm>
        </p:grpSpPr>
        <p:grpSp>
          <p:nvGrpSpPr>
            <p:cNvPr id="6" name="Group 5"/>
            <p:cNvGrpSpPr/>
            <p:nvPr/>
          </p:nvGrpSpPr>
          <p:grpSpPr>
            <a:xfrm>
              <a:off x="5659060" y="4051300"/>
              <a:ext cx="3146425" cy="1935163"/>
              <a:chOff x="1079500" y="2305050"/>
              <a:chExt cx="3146425" cy="1935163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1712913" y="266858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" name="Oval 9"/>
              <p:cNvSpPr>
                <a:spLocks noChangeArrowheads="1"/>
              </p:cNvSpPr>
              <p:nvPr/>
            </p:nvSpPr>
            <p:spPr bwMode="auto">
              <a:xfrm>
                <a:off x="2613025" y="3236913"/>
                <a:ext cx="231775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j-lt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1079500" y="2305050"/>
                <a:ext cx="230188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" name="Oval 15"/>
              <p:cNvSpPr>
                <a:spLocks noChangeArrowheads="1"/>
              </p:cNvSpPr>
              <p:nvPr/>
            </p:nvSpPr>
            <p:spPr bwMode="auto">
              <a:xfrm>
                <a:off x="1782763" y="3332163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3</a:t>
                </a:r>
              </a:p>
            </p:txBody>
          </p:sp>
          <p:sp>
            <p:nvSpPr>
              <p:cNvPr id="11" name="Oval 18"/>
              <p:cNvSpPr>
                <a:spLocks noChangeArrowheads="1"/>
              </p:cNvSpPr>
              <p:nvPr/>
            </p:nvSpPr>
            <p:spPr bwMode="auto">
              <a:xfrm>
                <a:off x="2427288" y="25987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841500" y="2905125"/>
                <a:ext cx="42863" cy="420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>
                <a:off x="1301750" y="2478088"/>
                <a:ext cx="419100" cy="254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auto">
              <a:xfrm>
                <a:off x="3300413" y="3457575"/>
                <a:ext cx="231775" cy="230188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>
                <a:off x="3995738" y="3524250"/>
                <a:ext cx="230187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8</a:t>
                </a: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2660120" y="2714095"/>
                <a:ext cx="705379" cy="1010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8" name="Line 20"/>
              <p:cNvSpPr>
                <a:spLocks noChangeShapeType="1"/>
              </p:cNvSpPr>
              <p:nvPr/>
            </p:nvSpPr>
            <p:spPr bwMode="auto">
              <a:xfrm>
                <a:off x="2841625" y="3394075"/>
                <a:ext cx="461963" cy="1555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V="1">
                <a:off x="3884082" y="3757082"/>
                <a:ext cx="169333" cy="25400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1573213" y="385603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4</a:t>
                </a: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>
                <a:off x="1741488" y="3557588"/>
                <a:ext cx="107950" cy="3127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3475038" y="3676650"/>
                <a:ext cx="307975" cy="3714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3740150" y="40084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7</a:t>
                </a:r>
              </a:p>
            </p:txBody>
          </p:sp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3340100" y="2747963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3545946" y="2935816"/>
                <a:ext cx="507471" cy="5884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6368143" y="5154083"/>
              <a:ext cx="846667" cy="539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8714" y="1288143"/>
            <a:ext cx="7664854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0" dirty="0" err="1">
                <a:solidFill>
                  <a:srgbClr val="FF0000"/>
                </a:solidFill>
                <a:latin typeface="Courier"/>
                <a:cs typeface="Courier"/>
              </a:rPr>
              <a:t>c</a:t>
            </a:r>
            <a:r>
              <a:rPr lang="en-US" sz="1200" i="0" dirty="0" err="1" smtClean="0">
                <a:solidFill>
                  <a:srgbClr val="FF0000"/>
                </a:solidFill>
                <a:latin typeface="Courier"/>
                <a:cs typeface="Courier"/>
              </a:rPr>
              <a:t>lassdef</a:t>
            </a:r>
            <a:r>
              <a:rPr lang="en-US" sz="1200" i="0" dirty="0" smtClean="0"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node &lt; handle</a:t>
            </a:r>
            <a:endParaRPr lang="en-US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creates nodes for a doubly linked list.</a:t>
            </a:r>
            <a:endParaRPr lang="en-US" sz="12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% better to make access private and have </a:t>
            </a:r>
            <a:r>
              <a:rPr lang="en-US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gettor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 and </a:t>
            </a:r>
            <a:r>
              <a:rPr lang="en-US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settor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 methods</a:t>
            </a:r>
            <a:endParaRPr lang="en-US" sz="1200" i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latin typeface="Courier"/>
                <a:cs typeface="Courier"/>
              </a:rPr>
              <a:t>        data;</a:t>
            </a:r>
            <a:endParaRPr lang="en-US" sz="1200" i="0" dirty="0"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    </a:t>
            </a:r>
            <a:r>
              <a:rPr lang="en-US" sz="1200" i="0" dirty="0" smtClean="0">
                <a:latin typeface="Courier"/>
                <a:cs typeface="Courier"/>
              </a:rPr>
              <a:t>next;</a:t>
            </a:r>
          </a:p>
          <a:p>
            <a:r>
              <a:rPr lang="en-US" sz="1200" i="0" dirty="0">
                <a:latin typeface="Courier"/>
                <a:cs typeface="Courier"/>
              </a:rPr>
              <a:t> </a:t>
            </a:r>
            <a:r>
              <a:rPr lang="en-US" sz="1200" i="0" dirty="0" smtClean="0">
                <a:latin typeface="Courier"/>
                <a:cs typeface="Courier"/>
              </a:rPr>
              <a:t>       previous; </a:t>
            </a:r>
          </a:p>
          <a:p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end</a:t>
            </a: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</a:t>
            </a:r>
          </a:p>
          <a:p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methods</a:t>
            </a: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   </a:t>
            </a:r>
            <a:r>
              <a:rPr lang="en-US" sz="1200" i="0" dirty="0" smtClean="0">
                <a:solidFill>
                  <a:srgbClr val="FF6600"/>
                </a:solidFill>
                <a:latin typeface="Courier"/>
                <a:cs typeface="Courier"/>
              </a:rPr>
              <a:t>function </a:t>
            </a:r>
            <a:r>
              <a:rPr lang="en-US" sz="1200" i="0" dirty="0" err="1">
                <a:latin typeface="Courier"/>
                <a:cs typeface="Courier"/>
              </a:rPr>
              <a:t>obj</a:t>
            </a:r>
            <a:r>
              <a:rPr lang="en-US" sz="1200" i="0" dirty="0">
                <a:latin typeface="Courier"/>
                <a:cs typeface="Courier"/>
              </a:rPr>
              <a:t> =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node</a:t>
            </a:r>
            <a:r>
              <a:rPr lang="en-US" sz="1200" i="0" dirty="0" smtClean="0">
                <a:latin typeface="Courier"/>
                <a:cs typeface="Courier"/>
              </a:rPr>
              <a:t>(d, n, p)</a:t>
            </a:r>
            <a:endParaRPr lang="en-US" sz="1200" i="0" dirty="0"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     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class constructor</a:t>
            </a:r>
          </a:p>
          <a:p>
            <a:r>
              <a:rPr lang="en-US" sz="1200" i="0" dirty="0">
                <a:latin typeface="Courier"/>
                <a:cs typeface="Courier"/>
              </a:rPr>
              <a:t>          </a:t>
            </a:r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if</a:t>
            </a:r>
            <a:r>
              <a:rPr lang="en-US" sz="1200" i="0" dirty="0">
                <a:latin typeface="Courier"/>
                <a:cs typeface="Courier"/>
              </a:rPr>
              <a:t> (</a:t>
            </a:r>
            <a:r>
              <a:rPr lang="en-US" sz="1200" i="0" dirty="0" err="1">
                <a:latin typeface="Courier"/>
                <a:cs typeface="Courier"/>
              </a:rPr>
              <a:t>nargin</a:t>
            </a:r>
            <a:r>
              <a:rPr lang="en-US" sz="1200" i="0" dirty="0">
                <a:latin typeface="Courier"/>
                <a:cs typeface="Courier"/>
              </a:rPr>
              <a:t> </a:t>
            </a:r>
            <a:r>
              <a:rPr lang="en-US" sz="1200" i="0" dirty="0" smtClean="0">
                <a:latin typeface="Courier"/>
                <a:cs typeface="Courier"/>
              </a:rPr>
              <a:t>== 3)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if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all input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values were given</a:t>
            </a: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obj.data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d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  <a:endParaRPr lang="nl-NL" sz="1200" i="0" dirty="0">
              <a:latin typeface="Courier"/>
              <a:cs typeface="Courier"/>
            </a:endParaRP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obj.next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n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  <a:endParaRPr lang="nl-NL" sz="1200" i="0" dirty="0">
              <a:latin typeface="Courier"/>
              <a:cs typeface="Courier"/>
            </a:endParaRPr>
          </a:p>
          <a:p>
            <a:r>
              <a:rPr lang="fr-FR" sz="1200" i="0" dirty="0">
                <a:latin typeface="Courier"/>
                <a:cs typeface="Courier"/>
              </a:rPr>
              <a:t>            </a:t>
            </a:r>
            <a:r>
              <a:rPr lang="fr-FR" sz="1200" i="0" dirty="0" err="1" smtClean="0">
                <a:latin typeface="Courier"/>
                <a:cs typeface="Courier"/>
              </a:rPr>
              <a:t>obj.previous</a:t>
            </a:r>
            <a:r>
              <a:rPr lang="fr-FR" sz="1200" i="0" dirty="0">
                <a:latin typeface="Courier"/>
                <a:cs typeface="Courier"/>
              </a:rPr>
              <a:t> </a:t>
            </a:r>
            <a:r>
              <a:rPr lang="fr-FR" sz="1200" i="0" dirty="0" smtClean="0">
                <a:latin typeface="Courier"/>
                <a:cs typeface="Courier"/>
              </a:rPr>
              <a:t>= p;</a:t>
            </a:r>
          </a:p>
          <a:p>
            <a:r>
              <a:rPr lang="fr-FR" sz="1200" i="0" dirty="0">
                <a:latin typeface="Courier"/>
                <a:cs typeface="Courier"/>
              </a:rPr>
              <a:t> </a:t>
            </a:r>
            <a:r>
              <a:rPr lang="fr-FR" sz="1200" i="0" dirty="0" smtClean="0">
                <a:latin typeface="Courier"/>
                <a:cs typeface="Courier"/>
              </a:rPr>
              <a:t>         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endParaRPr lang="fr-FR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fr-FR" sz="1200" i="0" dirty="0">
                <a:latin typeface="Courier"/>
                <a:cs typeface="Courier"/>
              </a:rPr>
              <a:t>          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if </a:t>
            </a:r>
            <a:r>
              <a:rPr lang="fr-FR" sz="1200" i="0" dirty="0" smtClean="0">
                <a:latin typeface="Courier"/>
                <a:cs typeface="Courier"/>
              </a:rPr>
              <a:t>(</a:t>
            </a:r>
            <a:r>
              <a:rPr lang="fr-FR" sz="1200" i="0" dirty="0" err="1" smtClean="0">
                <a:latin typeface="Courier"/>
                <a:cs typeface="Courier"/>
              </a:rPr>
              <a:t>nargin</a:t>
            </a:r>
            <a:r>
              <a:rPr lang="fr-FR" sz="1200" i="0" dirty="0" smtClean="0">
                <a:latin typeface="Courier"/>
                <a:cs typeface="Courier"/>
              </a:rPr>
              <a:t> == 1) </a:t>
            </a:r>
            <a:r>
              <a:rPr lang="fr-FR" sz="12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fr-FR" sz="1200" i="0" dirty="0" smtClean="0">
                <a:solidFill>
                  <a:srgbClr val="008000"/>
                </a:solidFill>
                <a:latin typeface="Courier"/>
                <a:cs typeface="Courier"/>
              </a:rPr>
              <a:t>if </a:t>
            </a:r>
            <a:r>
              <a:rPr lang="fr-FR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only</a:t>
            </a:r>
            <a:r>
              <a:rPr lang="fr-FR" sz="1200" i="0" dirty="0" smtClean="0">
                <a:solidFill>
                  <a:srgbClr val="008000"/>
                </a:solidFill>
                <a:latin typeface="Courier"/>
                <a:cs typeface="Courier"/>
              </a:rPr>
              <a:t> data </a:t>
            </a:r>
            <a:r>
              <a:rPr lang="fr-FR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given</a:t>
            </a:r>
            <a:endParaRPr lang="fr-FR" sz="12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obj.data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d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</a:p>
          <a:p>
            <a:r>
              <a:rPr lang="nl-NL" sz="12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fr-FR" sz="1200" i="0" dirty="0">
                <a:latin typeface="Courier"/>
                <a:cs typeface="Courier"/>
              </a:rPr>
              <a:t>         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endParaRPr lang="fr-FR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latin typeface="Courier"/>
                <a:cs typeface="Courier"/>
              </a:rPr>
              <a:t>       </a:t>
            </a:r>
            <a:r>
              <a:rPr lang="en-US" sz="12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% end constructor</a:t>
            </a:r>
            <a:endParaRPr lang="en-US" sz="12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end</a:t>
            </a:r>
            <a:endParaRPr lang="en-US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2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05337984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Linked Lists Revisited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776989" y="2971799"/>
            <a:ext cx="3146425" cy="1935163"/>
            <a:chOff x="5659060" y="4051300"/>
            <a:chExt cx="3146425" cy="1935163"/>
          </a:xfrm>
        </p:grpSpPr>
        <p:grpSp>
          <p:nvGrpSpPr>
            <p:cNvPr id="6" name="Group 5"/>
            <p:cNvGrpSpPr/>
            <p:nvPr/>
          </p:nvGrpSpPr>
          <p:grpSpPr>
            <a:xfrm>
              <a:off x="5659060" y="4051300"/>
              <a:ext cx="3146425" cy="1935163"/>
              <a:chOff x="1079500" y="2305050"/>
              <a:chExt cx="3146425" cy="1935163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1712913" y="266858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" name="Oval 9"/>
              <p:cNvSpPr>
                <a:spLocks noChangeArrowheads="1"/>
              </p:cNvSpPr>
              <p:nvPr/>
            </p:nvSpPr>
            <p:spPr bwMode="auto">
              <a:xfrm>
                <a:off x="2613025" y="3236913"/>
                <a:ext cx="231775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j-lt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1079500" y="2305050"/>
                <a:ext cx="230188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" name="Oval 15"/>
              <p:cNvSpPr>
                <a:spLocks noChangeArrowheads="1"/>
              </p:cNvSpPr>
              <p:nvPr/>
            </p:nvSpPr>
            <p:spPr bwMode="auto">
              <a:xfrm>
                <a:off x="1782763" y="3332163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3</a:t>
                </a:r>
              </a:p>
            </p:txBody>
          </p:sp>
          <p:sp>
            <p:nvSpPr>
              <p:cNvPr id="11" name="Oval 18"/>
              <p:cNvSpPr>
                <a:spLocks noChangeArrowheads="1"/>
              </p:cNvSpPr>
              <p:nvPr/>
            </p:nvSpPr>
            <p:spPr bwMode="auto">
              <a:xfrm>
                <a:off x="2427288" y="25987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841500" y="2905125"/>
                <a:ext cx="42863" cy="420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>
                <a:off x="1301750" y="2478088"/>
                <a:ext cx="419100" cy="254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auto">
              <a:xfrm>
                <a:off x="3300413" y="3457575"/>
                <a:ext cx="231775" cy="230188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>
                <a:off x="3995738" y="3524250"/>
                <a:ext cx="230187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8</a:t>
                </a: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2660120" y="2714095"/>
                <a:ext cx="705379" cy="1010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8" name="Line 20"/>
              <p:cNvSpPr>
                <a:spLocks noChangeShapeType="1"/>
              </p:cNvSpPr>
              <p:nvPr/>
            </p:nvSpPr>
            <p:spPr bwMode="auto">
              <a:xfrm>
                <a:off x="2841625" y="3394075"/>
                <a:ext cx="461963" cy="1555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V="1">
                <a:off x="3884082" y="3757082"/>
                <a:ext cx="169333" cy="25400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1573213" y="385603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4</a:t>
                </a: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>
                <a:off x="1741488" y="3557588"/>
                <a:ext cx="107950" cy="3127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3475038" y="3676650"/>
                <a:ext cx="307975" cy="3714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3740150" y="40084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7</a:t>
                </a:r>
              </a:p>
            </p:txBody>
          </p:sp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3340100" y="2747963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3545946" y="2935816"/>
                <a:ext cx="507471" cy="5884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6368143" y="5154083"/>
              <a:ext cx="846667" cy="539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35000" y="952500"/>
            <a:ext cx="7210810" cy="5170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0" dirty="0" err="1" smtClean="0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100" i="0" dirty="0" smtClean="0">
                <a:latin typeface="Courier"/>
                <a:cs typeface="Courier"/>
              </a:rPr>
              <a:t> </a:t>
            </a:r>
            <a:r>
              <a:rPr lang="en-US" sz="1100" i="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&lt; handle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creates a doubly linked list.</a:t>
            </a:r>
            <a:endParaRPr lang="en-US" sz="11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better to make access private and have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gettor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and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settor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methods</a:t>
            </a:r>
            <a:endParaRPr lang="en-US" sz="1100" i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100" i="0" dirty="0" smtClean="0">
                <a:latin typeface="Courier"/>
                <a:cs typeface="Courier"/>
              </a:rPr>
              <a:t>        header; length; </a:t>
            </a:r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header points to the first real node when there’s content</a:t>
            </a:r>
            <a:endParaRPr lang="en-US" sz="1100" i="0" dirty="0"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methods</a:t>
            </a:r>
          </a:p>
          <a:p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function </a:t>
            </a:r>
            <a:r>
              <a:rPr lang="en-US" sz="1100" i="0" dirty="0" err="1">
                <a:latin typeface="Courier"/>
                <a:cs typeface="Courier"/>
              </a:rPr>
              <a:t>obj</a:t>
            </a:r>
            <a:r>
              <a:rPr lang="en-US" sz="1100" i="0" dirty="0"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100" i="0" dirty="0" smtClean="0">
                <a:latin typeface="Courier"/>
                <a:cs typeface="Courier"/>
              </a:rPr>
              <a:t>()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class constructor</a:t>
            </a:r>
          </a:p>
          <a:p>
            <a:r>
              <a:rPr lang="en-US" sz="1100" i="0" dirty="0">
                <a:latin typeface="Courier"/>
                <a:cs typeface="Courier"/>
              </a:rPr>
              <a:t>          </a:t>
            </a:r>
            <a:r>
              <a:rPr lang="en-US" sz="1100" i="0" dirty="0" err="1" smtClean="0"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latin typeface="Courier"/>
                <a:cs typeface="Courier"/>
              </a:rPr>
              <a:t> = node();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empty node </a:t>
            </a:r>
          </a:p>
          <a:p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         </a:t>
            </a:r>
            <a:r>
              <a:rPr lang="nl-NL" sz="1100" i="0" dirty="0" err="1" smtClean="0">
                <a:latin typeface="Courier"/>
                <a:cs typeface="Courier"/>
              </a:rPr>
              <a:t>obj.length</a:t>
            </a:r>
            <a:r>
              <a:rPr lang="nl-NL" sz="1100" i="0" dirty="0" smtClean="0">
                <a:latin typeface="Courier"/>
                <a:cs typeface="Courier"/>
              </a:rPr>
              <a:t> </a:t>
            </a:r>
            <a:r>
              <a:rPr lang="nl-NL" sz="1100" i="0" dirty="0">
                <a:latin typeface="Courier"/>
                <a:cs typeface="Courier"/>
              </a:rPr>
              <a:t>= </a:t>
            </a:r>
            <a:r>
              <a:rPr lang="nl-NL" sz="1100" i="0" dirty="0" smtClean="0">
                <a:latin typeface="Courier"/>
                <a:cs typeface="Courier"/>
              </a:rPr>
              <a:t>0;</a:t>
            </a:r>
          </a:p>
          <a:p>
            <a:r>
              <a:rPr lang="en-US" sz="1100" i="0" dirty="0" smtClean="0">
                <a:latin typeface="Courier"/>
                <a:cs typeface="Courier"/>
              </a:rPr>
              <a:t> 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constructor</a:t>
            </a:r>
            <a:endParaRPr lang="en-US" sz="11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function </a:t>
            </a:r>
            <a:r>
              <a:rPr lang="en-US" sz="1100" i="0" dirty="0" smtClean="0">
                <a:latin typeface="Courier"/>
                <a:cs typeface="Courier"/>
              </a:rPr>
              <a:t>vide = </a:t>
            </a:r>
            <a:r>
              <a:rPr lang="en-US" sz="1100" i="0" dirty="0" err="1" smtClean="0">
                <a:latin typeface="Courier"/>
                <a:cs typeface="Courier"/>
              </a:rPr>
              <a:t>isempty</a:t>
            </a:r>
            <a:r>
              <a:rPr lang="en-US" sz="1100" i="0" dirty="0" smtClean="0">
                <a:latin typeface="Courier"/>
                <a:cs typeface="Courier"/>
              </a:rPr>
              <a:t>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returns true if empty</a:t>
            </a:r>
          </a:p>
          <a:p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         vide = (</a:t>
            </a:r>
            <a:r>
              <a:rPr lang="en-US" sz="1100" i="0" dirty="0" err="1" smtClean="0"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latin typeface="Courier"/>
                <a:cs typeface="Courier"/>
              </a:rPr>
              <a:t> == 0);</a:t>
            </a: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isempty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function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preface(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, data)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insert at front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temp = node(data)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creates a non-empty node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 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temp’s pointers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temp.previous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temp;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header’s next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temp.next.previous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temp;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temp’s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next’s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previous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+ 1;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insertion at front preface method</a:t>
            </a:r>
            <a:endParaRPr lang="en-US" sz="11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function </a:t>
            </a:r>
            <a:r>
              <a:rPr lang="en-US" sz="1100" i="0" dirty="0" err="1" smtClean="0">
                <a:latin typeface="Courier"/>
                <a:cs typeface="Courier"/>
              </a:rPr>
              <a:t>current_list</a:t>
            </a:r>
            <a:r>
              <a:rPr lang="en-US" sz="1100" i="0" dirty="0" smtClean="0">
                <a:latin typeface="Courier"/>
                <a:cs typeface="Courier"/>
              </a:rPr>
              <a:t> = display(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)</a:t>
            </a: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‘ ‘;</a:t>
            </a: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temp = </a:t>
            </a:r>
            <a:r>
              <a:rPr lang="en-US" sz="1100" i="0" dirty="0" err="1" smtClean="0"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latin typeface="Courier"/>
                <a:cs typeface="Courier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for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counter = 1 :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obj.length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  <a:sym typeface="Wingdings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      temp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temp.next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= [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, num2str(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temp.data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) , ‘  ‘ ] 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% ending loop through all the list nodes</a:t>
            </a:r>
            <a:endParaRPr lang="en-US" sz="1100" i="0" dirty="0" smtClean="0">
              <a:solidFill>
                <a:srgbClr val="0000FF"/>
              </a:solidFill>
              <a:latin typeface="Courier"/>
              <a:cs typeface="Courier"/>
              <a:sym typeface="Wingdings"/>
            </a:endParaRP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  <a:sym typeface="Wingdings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%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overwriting the default display method</a:t>
            </a:r>
            <a:endParaRPr lang="en-US" sz="11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1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52434170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Class Inheritance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215" y="464760"/>
            <a:ext cx="8200572" cy="2909812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So we </a:t>
            </a:r>
            <a:r>
              <a:rPr lang="en-US" sz="2400" i="1" dirty="0" smtClean="0">
                <a:latin typeface="Verdana" charset="0"/>
              </a:rPr>
              <a:t>inherited</a:t>
            </a:r>
            <a:r>
              <a:rPr lang="en-US" sz="2400" dirty="0" smtClean="0">
                <a:latin typeface="Verdana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2400" dirty="0" smtClean="0">
                <a:latin typeface="Verdana" charset="0"/>
              </a:rPr>
              <a:t> from the </a:t>
            </a:r>
            <a:r>
              <a:rPr lang="en-US" sz="24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2400" dirty="0" smtClean="0">
                <a:latin typeface="Verdana" charset="0"/>
              </a:rPr>
              <a:t> class … what does this mean?</a:t>
            </a:r>
          </a:p>
          <a:p>
            <a:pPr lvl="1"/>
            <a:r>
              <a:rPr lang="en-US" sz="1800" dirty="0" smtClean="0">
                <a:latin typeface="Verdana" charset="0"/>
              </a:rPr>
              <a:t>Every property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has,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gets</a:t>
            </a:r>
          </a:p>
          <a:p>
            <a:pPr lvl="1"/>
            <a:r>
              <a:rPr lang="en-US" sz="1800" dirty="0" smtClean="0">
                <a:latin typeface="Verdana" charset="0"/>
              </a:rPr>
              <a:t>Every method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has,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gets</a:t>
            </a:r>
          </a:p>
          <a:p>
            <a:pPr lvl="1"/>
            <a:r>
              <a:rPr lang="en-US" sz="1800" dirty="0" smtClean="0">
                <a:latin typeface="Verdana" charset="0"/>
              </a:rPr>
              <a:t>Any values that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might have,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doesn’t get!  Sorry, you don’t get your parent’s bank balance!</a:t>
            </a:r>
          </a:p>
          <a:p>
            <a:pPr marL="457200" lvl="1" indent="0">
              <a:buNone/>
            </a:pPr>
            <a:endParaRPr lang="en-US" sz="2000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533400" y="2767087"/>
            <a:ext cx="8200572" cy="337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Þ"/>
              <a:defRPr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charset="0"/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i="0" dirty="0" smtClean="0">
                <a:latin typeface="Verdana" charset="0"/>
              </a:rPr>
              <a:t>We can use inheritance with our own classes, but why and how?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The notation is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 &lt; B </a:t>
            </a:r>
            <a:r>
              <a:rPr lang="en-US" sz="1800" i="0" dirty="0" smtClean="0">
                <a:latin typeface="Verdana" charset="0"/>
              </a:rPr>
              <a:t>for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i="0" dirty="0" smtClean="0">
                <a:latin typeface="Verdana" charset="0"/>
              </a:rPr>
              <a:t> inheriting from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B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If you find yourself writing the same properties and methods for two different classes, consider pooling those that are common to both into a fresh class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C</a:t>
            </a:r>
            <a:r>
              <a:rPr lang="en-US" sz="1800" i="0" dirty="0" smtClean="0">
                <a:latin typeface="Verdana" charset="0"/>
              </a:rPr>
              <a:t> and then have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 &lt; C </a:t>
            </a:r>
            <a:r>
              <a:rPr lang="en-US" sz="1800" i="0" dirty="0" smtClean="0">
                <a:latin typeface="Verdana" charset="0"/>
              </a:rPr>
              <a:t>and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B &lt; C 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This saves effort and makes maintaining and debugging the code easier</a:t>
            </a:r>
            <a:endParaRPr lang="en-US" sz="1800" dirty="0" smtClean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60295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Events in MATLAB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89" y="566450"/>
            <a:ext cx="8646584" cy="5466050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Events are ways of triggering responses to stimuli</a:t>
            </a:r>
          </a:p>
          <a:p>
            <a:pPr lvl="1"/>
            <a:r>
              <a:rPr lang="en-US" sz="1800" dirty="0" smtClean="0">
                <a:latin typeface="Verdana" charset="0"/>
              </a:rPr>
              <a:t>Something must be </a:t>
            </a:r>
            <a:r>
              <a:rPr lang="en-US" sz="1800" i="1" dirty="0" smtClean="0">
                <a:latin typeface="Verdana" charset="0"/>
              </a:rPr>
              <a:t>listening</a:t>
            </a:r>
            <a:r>
              <a:rPr lang="en-US" sz="1800" dirty="0" smtClean="0">
                <a:latin typeface="Verdana" charset="0"/>
              </a:rPr>
              <a:t> – </a:t>
            </a:r>
            <a:r>
              <a:rPr lang="en-US" sz="1800" dirty="0" smtClean="0">
                <a:solidFill>
                  <a:srgbClr val="660066"/>
                </a:solidFill>
                <a:latin typeface="Verdana" charset="0"/>
              </a:rPr>
              <a:t>event listener</a:t>
            </a:r>
            <a:endParaRPr lang="en-US" sz="1800" i="1" dirty="0" smtClean="0">
              <a:solidFill>
                <a:srgbClr val="660066"/>
              </a:solidFill>
              <a:latin typeface="Verdana" charset="0"/>
            </a:endParaRPr>
          </a:p>
          <a:p>
            <a:pPr lvl="1"/>
            <a:r>
              <a:rPr lang="en-US" sz="1800" dirty="0" smtClean="0">
                <a:latin typeface="Verdana" charset="0"/>
              </a:rPr>
              <a:t>Something must be </a:t>
            </a:r>
            <a:r>
              <a:rPr lang="en-US" sz="1800" i="1" dirty="0" smtClean="0">
                <a:latin typeface="Verdana" charset="0"/>
              </a:rPr>
              <a:t>notifying</a:t>
            </a:r>
            <a:r>
              <a:rPr lang="en-US" sz="1800" dirty="0" smtClean="0">
                <a:latin typeface="Verdana" charset="0"/>
              </a:rPr>
              <a:t> – </a:t>
            </a:r>
            <a:r>
              <a:rPr lang="en-US" sz="1800" dirty="0" smtClean="0">
                <a:solidFill>
                  <a:srgbClr val="660066"/>
                </a:solidFill>
                <a:latin typeface="Verdana" charset="0"/>
              </a:rPr>
              <a:t>event trigger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latin typeface="Verdana" charset="0"/>
              </a:rPr>
              <a:t>Triggers notify all listeners, so each listener has to decide if it wants to respond to that trigger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latin typeface="Verdana" charset="0"/>
              </a:rPr>
              <a:t>We need to list our events formally</a:t>
            </a:r>
          </a:p>
          <a:p>
            <a:pPr lvl="1"/>
            <a:r>
              <a:rPr lang="en-US" sz="1800" dirty="0" smtClean="0">
                <a:latin typeface="Verdana" charset="0"/>
              </a:rPr>
              <a:t>Pointers are needed, so must inherit from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Courier"/>
              </a:rPr>
              <a:t>The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handle 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class ‘donates’ the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addlistener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1800" dirty="0" smtClean="0">
                <a:cs typeface="Courier"/>
              </a:rPr>
              <a:t>and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notify() 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methods to the ‘child’ class(</a:t>
            </a:r>
            <a:r>
              <a:rPr lang="en-US" sz="1800" dirty="0" err="1" smtClean="0">
                <a:solidFill>
                  <a:srgbClr val="000000"/>
                </a:solidFill>
                <a:cs typeface="Courier"/>
              </a:rPr>
              <a:t>es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)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Courier"/>
              </a:rPr>
              <a:t>We can declare some properties to be ‘observable’ via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SetObservable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= true </a:t>
            </a:r>
            <a:r>
              <a:rPr lang="en-US" sz="1800" dirty="0" smtClean="0">
                <a:cs typeface="Courier"/>
              </a:rPr>
              <a:t>and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GetObservable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= true</a:t>
            </a:r>
            <a:endParaRPr lang="en-US" sz="1800" dirty="0" smtClean="0">
              <a:cs typeface="Courier"/>
            </a:endParaRPr>
          </a:p>
          <a:p>
            <a:pPr lvl="2"/>
            <a:r>
              <a:rPr lang="en-US" sz="1800" dirty="0" smtClean="0">
                <a:cs typeface="Courier"/>
              </a:rPr>
              <a:t>If set, then the following event types notify automatically for those properties (these don’t get listed in an event block)</a:t>
            </a:r>
          </a:p>
          <a:p>
            <a:pPr lvl="2"/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PreSet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and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PreGet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happen just </a:t>
            </a:r>
            <a:r>
              <a:rPr lang="en-US" sz="1800" i="1" dirty="0" smtClean="0">
                <a:solidFill>
                  <a:srgbClr val="000000"/>
                </a:solidFill>
                <a:cs typeface="Courier"/>
              </a:rPr>
              <a:t>before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 a value is accessed</a:t>
            </a:r>
            <a:endParaRPr lang="en-US" sz="18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 lvl="2"/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PostSet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and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PostGet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solidFill>
                  <a:srgbClr val="000000"/>
                </a:solidFill>
                <a:cs typeface="Courier"/>
              </a:rPr>
              <a:t>happen just </a:t>
            </a:r>
            <a:r>
              <a:rPr lang="en-US" sz="1800" i="1" dirty="0" smtClean="0">
                <a:solidFill>
                  <a:srgbClr val="000000"/>
                </a:solidFill>
                <a:cs typeface="Courier"/>
              </a:rPr>
              <a:t>after</a:t>
            </a:r>
            <a:r>
              <a:rPr lang="en-US" sz="1800" dirty="0" smtClean="0">
                <a:solidFill>
                  <a:srgbClr val="000000"/>
                </a:solidFill>
                <a:cs typeface="Courier"/>
              </a:rPr>
              <a:t> </a:t>
            </a:r>
            <a:r>
              <a:rPr lang="en-US" sz="1800" dirty="0">
                <a:solidFill>
                  <a:srgbClr val="000000"/>
                </a:solidFill>
                <a:cs typeface="Courier"/>
              </a:rPr>
              <a:t>a value is accessed</a:t>
            </a:r>
            <a:endParaRPr lang="en-US" sz="1800" dirty="0">
              <a:solidFill>
                <a:srgbClr val="000000"/>
              </a:solidFill>
              <a:latin typeface="Courier"/>
              <a:cs typeface="Courier"/>
            </a:endParaRPr>
          </a:p>
          <a:p>
            <a:pPr lvl="2"/>
            <a:endParaRPr lang="en-US" sz="1800" dirty="0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5379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Events in MATLAB - example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49721" y="3011714"/>
            <a:ext cx="3570759" cy="3139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0" dirty="0" err="1">
                <a:solidFill>
                  <a:srgbClr val="0000FF"/>
                </a:solidFill>
                <a:latin typeface="Courier"/>
                <a:cs typeface="Courier"/>
              </a:rPr>
              <a:t>classdef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Toggle </a:t>
            </a:r>
            <a:r>
              <a:rPr lang="en-US" sz="1100" i="0" dirty="0">
                <a:latin typeface="Courier"/>
                <a:cs typeface="Courier"/>
              </a:rPr>
              <a:t>&lt; handle</a:t>
            </a: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  properties</a:t>
            </a:r>
          </a:p>
          <a:p>
            <a:r>
              <a:rPr lang="da-DK" sz="1100" i="0" dirty="0">
                <a:latin typeface="Courier"/>
                <a:cs typeface="Courier"/>
              </a:rPr>
              <a:t>      </a:t>
            </a:r>
            <a:r>
              <a:rPr lang="da-DK" sz="1100" i="0" dirty="0" smtClean="0">
                <a:latin typeface="Courier"/>
                <a:cs typeface="Courier"/>
              </a:rPr>
              <a:t>flag </a:t>
            </a:r>
            <a:r>
              <a:rPr lang="da-DK" sz="1100" i="0" dirty="0">
                <a:latin typeface="Courier"/>
                <a:cs typeface="Courier"/>
              </a:rPr>
              <a:t>= false</a:t>
            </a:r>
          </a:p>
          <a:p>
            <a:r>
              <a:rPr lang="da-DK" sz="1100" i="0" dirty="0">
                <a:latin typeface="Courier"/>
                <a:cs typeface="Courier"/>
              </a:rPr>
              <a:t>  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 end</a:t>
            </a:r>
          </a:p>
          <a:p>
            <a:r>
              <a:rPr lang="da-DK" sz="1100" i="0" dirty="0">
                <a:latin typeface="Courier"/>
                <a:cs typeface="Courier"/>
              </a:rPr>
              <a:t>   </a:t>
            </a:r>
            <a:r>
              <a:rPr lang="da-DK" sz="1100" i="0" dirty="0">
                <a:solidFill>
                  <a:srgbClr val="FF0000"/>
                </a:solidFill>
                <a:latin typeface="Courier"/>
                <a:cs typeface="Courier"/>
              </a:rPr>
              <a:t>events</a:t>
            </a:r>
          </a:p>
          <a:p>
            <a:r>
              <a:rPr lang="da-DK" sz="1100" i="0" dirty="0">
                <a:latin typeface="Courier"/>
                <a:cs typeface="Courier"/>
              </a:rPr>
              <a:t>      </a:t>
            </a:r>
            <a:r>
              <a:rPr lang="da-DK" sz="1100" i="0" dirty="0" err="1" smtClean="0">
                <a:latin typeface="Courier"/>
                <a:cs typeface="Courier"/>
              </a:rPr>
              <a:t>ToggledFlag</a:t>
            </a:r>
            <a:endParaRPr lang="da-DK" sz="1100" i="0" dirty="0">
              <a:latin typeface="Courier"/>
              <a:cs typeface="Courier"/>
            </a:endParaRPr>
          </a:p>
          <a:p>
            <a:r>
              <a:rPr lang="da-DK" sz="1100" i="0" dirty="0">
                <a:latin typeface="Courier"/>
                <a:cs typeface="Courier"/>
              </a:rPr>
              <a:t>   </a:t>
            </a:r>
            <a:r>
              <a:rPr lang="da-DK" sz="1100" i="0" dirty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</a:p>
          <a:p>
            <a:r>
              <a:rPr lang="da-DK" sz="1100" i="0" dirty="0">
                <a:latin typeface="Courier"/>
                <a:cs typeface="Courier"/>
              </a:rPr>
              <a:t>   </a:t>
            </a:r>
            <a:r>
              <a:rPr lang="da-DK" sz="1100" i="0" dirty="0" err="1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  <a:endParaRPr lang="da-DK" sz="11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da-DK" sz="1100" i="0" dirty="0">
                <a:latin typeface="Courier"/>
                <a:cs typeface="Courier"/>
              </a:rPr>
              <a:t>   ...</a:t>
            </a:r>
          </a:p>
          <a:p>
            <a:r>
              <a:rPr lang="da-DK" sz="1100" i="0" dirty="0">
                <a:latin typeface="Courier"/>
                <a:cs typeface="Courier"/>
              </a:rPr>
              <a:t>      </a:t>
            </a:r>
            <a:r>
              <a:rPr lang="da-DK" sz="1100" i="0" dirty="0" err="1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da-DK" sz="1100" i="0" dirty="0">
                <a:latin typeface="Courier"/>
                <a:cs typeface="Courier"/>
              </a:rPr>
              <a:t> </a:t>
            </a:r>
            <a:r>
              <a:rPr lang="da-DK" sz="1100" i="0" dirty="0" err="1" smtClean="0">
                <a:latin typeface="Courier"/>
                <a:cs typeface="Courier"/>
              </a:rPr>
              <a:t>change_flag</a:t>
            </a:r>
            <a:r>
              <a:rPr lang="da-DK" sz="1100" i="0" dirty="0" smtClean="0">
                <a:latin typeface="Courier"/>
                <a:cs typeface="Courier"/>
              </a:rPr>
              <a:t>(</a:t>
            </a:r>
            <a:r>
              <a:rPr lang="da-DK" sz="1100" i="0" dirty="0" err="1">
                <a:latin typeface="Courier"/>
                <a:cs typeface="Courier"/>
              </a:rPr>
              <a:t>obj,newState</a:t>
            </a:r>
            <a:r>
              <a:rPr lang="da-DK" sz="1100" i="0" dirty="0">
                <a:latin typeface="Courier"/>
                <a:cs typeface="Courier"/>
              </a:rPr>
              <a:t>)</a:t>
            </a:r>
          </a:p>
          <a:p>
            <a:r>
              <a:rPr lang="da-DK" sz="1100" i="0" dirty="0">
                <a:latin typeface="Courier"/>
                <a:cs typeface="Courier"/>
              </a:rPr>
              <a:t>      </a:t>
            </a:r>
            <a:r>
              <a:rPr lang="da-DK" sz="1100" i="0" dirty="0">
                <a:solidFill>
                  <a:srgbClr val="008000"/>
                </a:solidFill>
                <a:latin typeface="Courier"/>
                <a:cs typeface="Courier"/>
              </a:rPr>
              <a:t>% Call </a:t>
            </a:r>
            <a:r>
              <a:rPr lang="da-DK" sz="1100" i="0" dirty="0" smtClean="0">
                <a:solidFill>
                  <a:srgbClr val="008000"/>
                </a:solidFill>
                <a:latin typeface="Courier"/>
                <a:cs typeface="Courier"/>
              </a:rPr>
              <a:t>to set flag </a:t>
            </a:r>
            <a:r>
              <a:rPr lang="da-DK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value</a:t>
            </a:r>
            <a:endParaRPr lang="da-DK" sz="11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da-DK" sz="1100" i="0" dirty="0">
                <a:latin typeface="Courier"/>
                <a:cs typeface="Courier"/>
              </a:rPr>
              <a:t>         </a:t>
            </a:r>
            <a:r>
              <a:rPr lang="da-DK" sz="1100" i="0" dirty="0" err="1">
                <a:solidFill>
                  <a:srgbClr val="0000FF"/>
                </a:solidFill>
                <a:latin typeface="Courier"/>
                <a:cs typeface="Courier"/>
              </a:rPr>
              <a:t>if</a:t>
            </a:r>
            <a:r>
              <a:rPr lang="da-DK" sz="1100" i="0" dirty="0">
                <a:latin typeface="Courier"/>
                <a:cs typeface="Courier"/>
              </a:rPr>
              <a:t> </a:t>
            </a:r>
            <a:r>
              <a:rPr lang="da-DK" sz="1100" i="0" dirty="0" err="1">
                <a:latin typeface="Courier"/>
                <a:cs typeface="Courier"/>
              </a:rPr>
              <a:t>newState</a:t>
            </a:r>
            <a:r>
              <a:rPr lang="da-DK" sz="1100" i="0" dirty="0">
                <a:latin typeface="Courier"/>
                <a:cs typeface="Courier"/>
              </a:rPr>
              <a:t> ~= </a:t>
            </a:r>
            <a:r>
              <a:rPr lang="da-DK" sz="1100" i="0" dirty="0" err="1" smtClean="0">
                <a:latin typeface="Courier"/>
                <a:cs typeface="Courier"/>
              </a:rPr>
              <a:t>obj.flag</a:t>
            </a:r>
            <a:endParaRPr lang="da-DK" sz="1100" i="0" dirty="0"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        </a:t>
            </a:r>
            <a:r>
              <a:rPr lang="en-US" sz="1100" i="0" dirty="0" err="1" smtClean="0">
                <a:latin typeface="Courier"/>
                <a:cs typeface="Courier"/>
              </a:rPr>
              <a:t>obj.flag</a:t>
            </a:r>
            <a:r>
              <a:rPr lang="en-US" sz="1100" i="0" dirty="0" smtClean="0">
                <a:latin typeface="Courier"/>
                <a:cs typeface="Courier"/>
              </a:rPr>
              <a:t> </a:t>
            </a:r>
            <a:r>
              <a:rPr lang="en-US" sz="1100" i="0" dirty="0">
                <a:latin typeface="Courier"/>
                <a:cs typeface="Courier"/>
              </a:rPr>
              <a:t>= </a:t>
            </a:r>
            <a:r>
              <a:rPr lang="en-US" sz="1100" i="0" dirty="0" err="1">
                <a:latin typeface="Courier"/>
                <a:cs typeface="Courier"/>
              </a:rPr>
              <a:t>newState</a:t>
            </a:r>
            <a:r>
              <a:rPr lang="en-US" sz="1100" i="0" dirty="0">
                <a:latin typeface="Courier"/>
                <a:cs typeface="Courier"/>
              </a:rPr>
              <a:t>;</a:t>
            </a:r>
          </a:p>
          <a:p>
            <a:r>
              <a:rPr lang="en-US" sz="1100" i="0" dirty="0">
                <a:latin typeface="Courier"/>
                <a:cs typeface="Courier"/>
              </a:rPr>
              <a:t>            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notify(</a:t>
            </a:r>
            <a:r>
              <a:rPr lang="en-US" sz="1100" i="0" dirty="0" err="1">
                <a:solidFill>
                  <a:srgbClr val="000090"/>
                </a:solidFill>
                <a:latin typeface="Courier"/>
                <a:cs typeface="Courier"/>
              </a:rPr>
              <a:t>obj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,'</a:t>
            </a:r>
            <a:r>
              <a:rPr lang="en-US" sz="1100" i="0" dirty="0" err="1" smtClean="0">
                <a:solidFill>
                  <a:srgbClr val="000090"/>
                </a:solidFill>
                <a:latin typeface="Courier"/>
                <a:cs typeface="Courier"/>
              </a:rPr>
              <a:t>ToggledFlag</a:t>
            </a:r>
            <a:r>
              <a:rPr lang="en-US" sz="1100" i="0" dirty="0" smtClean="0">
                <a:solidFill>
                  <a:srgbClr val="000090"/>
                </a:solidFill>
                <a:latin typeface="Courier"/>
                <a:cs typeface="Courier"/>
              </a:rPr>
              <a:t>'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)</a:t>
            </a:r>
            <a:r>
              <a:rPr lang="en-US" sz="1100" i="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  <a:endParaRPr lang="en-US" sz="1100" i="0" dirty="0">
              <a:solidFill>
                <a:srgbClr val="000090"/>
              </a:solidFill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 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da-DK" sz="1100" i="0" dirty="0">
                <a:latin typeface="Courier"/>
                <a:cs typeface="Courier"/>
              </a:rPr>
              <a:t>     </a:t>
            </a:r>
            <a:r>
              <a:rPr lang="da-DK" sz="1100" i="0" dirty="0">
                <a:solidFill>
                  <a:srgbClr val="FF6600"/>
                </a:solidFill>
                <a:latin typeface="Courier"/>
                <a:cs typeface="Courier"/>
              </a:rPr>
              <a:t> end </a:t>
            </a:r>
          </a:p>
          <a:p>
            <a:r>
              <a:rPr lang="da-DK" sz="1100" i="0" dirty="0">
                <a:latin typeface="Courier"/>
                <a:cs typeface="Courier"/>
              </a:rPr>
              <a:t>   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da-DK" sz="11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</a:t>
            </a:r>
            <a:endParaRPr lang="en-US" sz="1100" i="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856" y="1070429"/>
            <a:ext cx="7257143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0" dirty="0" err="1">
                <a:solidFill>
                  <a:srgbClr val="0000FF"/>
                </a:solidFill>
                <a:latin typeface="Courier"/>
                <a:cs typeface="Courier"/>
              </a:rPr>
              <a:t>classdef</a:t>
            </a:r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err="1">
                <a:latin typeface="Courier"/>
                <a:cs typeface="Courier"/>
              </a:rPr>
              <a:t>RespondToToggle</a:t>
            </a:r>
            <a:r>
              <a:rPr lang="en-US" sz="1100" i="0" dirty="0">
                <a:latin typeface="Courier"/>
                <a:cs typeface="Courier"/>
              </a:rPr>
              <a:t> &lt; handle</a:t>
            </a:r>
          </a:p>
          <a:p>
            <a:r>
              <a:rPr lang="en-US" sz="1100" i="0" dirty="0">
                <a:latin typeface="Courier"/>
                <a:cs typeface="Courier"/>
              </a:rPr>
              <a:t>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100" i="0" dirty="0">
                <a:latin typeface="Courier"/>
                <a:cs typeface="Courier"/>
              </a:rPr>
              <a:t>      </a:t>
            </a:r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err="1">
                <a:latin typeface="Courier"/>
                <a:cs typeface="Courier"/>
              </a:rPr>
              <a:t>obj</a:t>
            </a:r>
            <a:r>
              <a:rPr lang="en-US" sz="1100" i="0" dirty="0">
                <a:latin typeface="Courier"/>
                <a:cs typeface="Courier"/>
              </a:rPr>
              <a:t> = </a:t>
            </a:r>
            <a:r>
              <a:rPr lang="en-US" sz="1100" i="0" dirty="0" err="1">
                <a:latin typeface="Courier"/>
                <a:cs typeface="Courier"/>
              </a:rPr>
              <a:t>RespondToToggle</a:t>
            </a:r>
            <a:r>
              <a:rPr lang="en-US" sz="1100" i="0" dirty="0">
                <a:latin typeface="Courier"/>
                <a:cs typeface="Courier"/>
              </a:rPr>
              <a:t>(</a:t>
            </a:r>
            <a:r>
              <a:rPr lang="en-US" sz="1100" i="0" dirty="0" err="1" smtClean="0">
                <a:latin typeface="Courier"/>
                <a:cs typeface="Courier"/>
              </a:rPr>
              <a:t>toggle_obj</a:t>
            </a:r>
            <a:r>
              <a:rPr lang="en-US" sz="1100" i="0" dirty="0">
                <a:latin typeface="Courier"/>
                <a:cs typeface="Courier"/>
              </a:rPr>
              <a:t>)</a:t>
            </a:r>
          </a:p>
          <a:p>
            <a:r>
              <a:rPr lang="en-US" sz="1100" i="0" dirty="0">
                <a:latin typeface="Courier"/>
                <a:cs typeface="Courier"/>
              </a:rPr>
              <a:t>         </a:t>
            </a:r>
            <a:r>
              <a:rPr lang="en-US" sz="1100" i="0" dirty="0" err="1">
                <a:solidFill>
                  <a:srgbClr val="000090"/>
                </a:solidFill>
                <a:latin typeface="Courier"/>
                <a:cs typeface="Courier"/>
              </a:rPr>
              <a:t>addlistener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(</a:t>
            </a:r>
            <a:r>
              <a:rPr lang="en-US" sz="1100" i="0" dirty="0" smtClean="0">
                <a:solidFill>
                  <a:srgbClr val="000090"/>
                </a:solidFill>
                <a:latin typeface="Courier"/>
                <a:cs typeface="Courier"/>
              </a:rPr>
              <a:t>toggle_</a:t>
            </a:r>
            <a:r>
              <a:rPr lang="en-US" sz="1100" i="0" dirty="0" err="1" smtClean="0">
                <a:solidFill>
                  <a:srgbClr val="000090"/>
                </a:solidFill>
                <a:latin typeface="Courier"/>
                <a:cs typeface="Courier"/>
              </a:rPr>
              <a:t>obj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,'</a:t>
            </a:r>
            <a:r>
              <a:rPr lang="en-US" sz="1100" i="0" dirty="0" err="1" smtClean="0">
                <a:solidFill>
                  <a:srgbClr val="000090"/>
                </a:solidFill>
                <a:latin typeface="Courier"/>
                <a:cs typeface="Courier"/>
              </a:rPr>
              <a:t>ToggledFlag</a:t>
            </a:r>
            <a:r>
              <a:rPr lang="en-US" sz="1100" i="0" dirty="0" smtClean="0">
                <a:solidFill>
                  <a:srgbClr val="000090"/>
                </a:solidFill>
                <a:latin typeface="Courier"/>
                <a:cs typeface="Courier"/>
              </a:rPr>
              <a:t>'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,@</a:t>
            </a:r>
            <a:r>
              <a:rPr lang="en-US" sz="1100" i="0" dirty="0" err="1">
                <a:solidFill>
                  <a:srgbClr val="000090"/>
                </a:solidFill>
                <a:latin typeface="Courier"/>
                <a:cs typeface="Courier"/>
              </a:rPr>
              <a:t>RespondToToggle.handleEvnt</a:t>
            </a:r>
            <a:r>
              <a:rPr lang="en-US" sz="1100" i="0" dirty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1100" i="0" dirty="0">
                <a:latin typeface="Courier"/>
                <a:cs typeface="Courier"/>
              </a:rPr>
              <a:t>      </a:t>
            </a:r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>
                <a:latin typeface="Courier"/>
                <a:cs typeface="Courier"/>
              </a:rPr>
              <a:t>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  methods </a:t>
            </a:r>
            <a:r>
              <a:rPr lang="en-US" sz="1100" i="0" dirty="0">
                <a:latin typeface="Courier"/>
                <a:cs typeface="Courier"/>
              </a:rPr>
              <a:t>(Static)</a:t>
            </a:r>
          </a:p>
          <a:p>
            <a:r>
              <a:rPr lang="en-US" sz="1100" i="0" dirty="0">
                <a:latin typeface="Courier"/>
                <a:cs typeface="Courier"/>
              </a:rPr>
              <a:t>      </a:t>
            </a:r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err="1">
                <a:latin typeface="Courier"/>
                <a:cs typeface="Courier"/>
              </a:rPr>
              <a:t>handleEvnt</a:t>
            </a:r>
            <a:r>
              <a:rPr lang="en-US" sz="1100" i="0" dirty="0">
                <a:latin typeface="Courier"/>
                <a:cs typeface="Courier"/>
              </a:rPr>
              <a:t>(</a:t>
            </a:r>
            <a:r>
              <a:rPr lang="en-US" sz="1100" i="0" dirty="0" err="1">
                <a:latin typeface="Courier"/>
                <a:cs typeface="Courier"/>
              </a:rPr>
              <a:t>src,evtdata</a:t>
            </a:r>
            <a:r>
              <a:rPr lang="en-US" sz="1100" i="0" dirty="0">
                <a:latin typeface="Courier"/>
                <a:cs typeface="Courier"/>
              </a:rPr>
              <a:t>)</a:t>
            </a:r>
          </a:p>
          <a:p>
            <a:r>
              <a:rPr lang="en-US" sz="1100" i="0" dirty="0">
                <a:latin typeface="Courier"/>
                <a:cs typeface="Courier"/>
              </a:rPr>
              <a:t>     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if</a:t>
            </a:r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err="1" smtClean="0">
                <a:latin typeface="Courier"/>
                <a:cs typeface="Courier"/>
              </a:rPr>
              <a:t>src.flag</a:t>
            </a:r>
            <a:endParaRPr lang="en-US" sz="1100" i="0" dirty="0"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        </a:t>
            </a:r>
            <a:r>
              <a:rPr lang="en-US" sz="1100" i="0" dirty="0" err="1">
                <a:latin typeface="Courier"/>
                <a:cs typeface="Courier"/>
              </a:rPr>
              <a:t>disp</a:t>
            </a:r>
            <a:r>
              <a:rPr lang="en-US" sz="1100" i="0" dirty="0" smtClean="0">
                <a:latin typeface="Courier"/>
                <a:cs typeface="Courier"/>
              </a:rPr>
              <a:t>(’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-</a:t>
            </a:r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-&gt;: </a:t>
            </a:r>
            <a:r>
              <a:rPr lang="en-US" sz="1100" i="0" dirty="0" err="1" smtClean="0">
                <a:latin typeface="Courier"/>
                <a:cs typeface="Courier"/>
              </a:rPr>
              <a:t>ToggledFlag</a:t>
            </a:r>
            <a:r>
              <a:rPr lang="en-US" sz="1100" i="0" dirty="0" smtClean="0">
                <a:latin typeface="Courier"/>
                <a:cs typeface="Courier"/>
              </a:rPr>
              <a:t> </a:t>
            </a:r>
            <a:r>
              <a:rPr lang="en-US" sz="1100" i="0" dirty="0">
                <a:latin typeface="Courier"/>
                <a:cs typeface="Courier"/>
              </a:rPr>
              <a:t>is </a:t>
            </a:r>
            <a:r>
              <a:rPr lang="en-US" sz="1100" i="0" dirty="0" smtClean="0">
                <a:latin typeface="Courier"/>
                <a:cs typeface="Courier"/>
              </a:rPr>
              <a:t>true’)</a:t>
            </a:r>
            <a:endParaRPr lang="en-US" sz="1100" i="0" dirty="0">
              <a:latin typeface="Courier"/>
              <a:cs typeface="Courier"/>
            </a:endParaRPr>
          </a:p>
          <a:p>
            <a:r>
              <a:rPr lang="da-DK" sz="1100" i="0" dirty="0">
                <a:latin typeface="Courier"/>
                <a:cs typeface="Courier"/>
              </a:rPr>
              <a:t>        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da-DK" sz="1100" i="0" dirty="0" err="1">
                <a:solidFill>
                  <a:srgbClr val="0000FF"/>
                </a:solidFill>
                <a:latin typeface="Courier"/>
                <a:cs typeface="Courier"/>
              </a:rPr>
              <a:t>else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</a:p>
          <a:p>
            <a:r>
              <a:rPr lang="da-DK" sz="1100" i="0" dirty="0">
                <a:latin typeface="Courier"/>
                <a:cs typeface="Courier"/>
              </a:rPr>
              <a:t>            </a:t>
            </a:r>
            <a:r>
              <a:rPr lang="da-DK" sz="1100" i="0" dirty="0" err="1">
                <a:latin typeface="Courier"/>
                <a:cs typeface="Courier"/>
              </a:rPr>
              <a:t>disp</a:t>
            </a:r>
            <a:r>
              <a:rPr lang="da-DK" sz="1100" i="0" dirty="0">
                <a:latin typeface="Courier"/>
                <a:cs typeface="Courier"/>
              </a:rPr>
              <a:t>(</a:t>
            </a:r>
            <a:r>
              <a:rPr lang="da-DK" sz="1100" i="0" dirty="0" smtClean="0">
                <a:latin typeface="Courier"/>
                <a:cs typeface="Courier"/>
              </a:rPr>
              <a:t>'</a:t>
            </a:r>
            <a:r>
              <a:rPr lang="en-US" sz="1100" i="0" dirty="0">
                <a:latin typeface="Courier"/>
                <a:cs typeface="Courier"/>
              </a:rPr>
              <a:t>--&gt;: </a:t>
            </a:r>
            <a:r>
              <a:rPr lang="da-DK" sz="1100" i="0" dirty="0" err="1" smtClean="0">
                <a:latin typeface="Courier"/>
                <a:cs typeface="Courier"/>
              </a:rPr>
              <a:t>ToggledFlag</a:t>
            </a:r>
            <a:r>
              <a:rPr lang="da-DK" sz="1100" i="0" dirty="0" smtClean="0">
                <a:latin typeface="Courier"/>
                <a:cs typeface="Courier"/>
              </a:rPr>
              <a:t> </a:t>
            </a:r>
            <a:r>
              <a:rPr lang="da-DK" sz="1100" i="0" dirty="0">
                <a:latin typeface="Courier"/>
                <a:cs typeface="Courier"/>
              </a:rPr>
              <a:t>is </a:t>
            </a:r>
            <a:r>
              <a:rPr lang="da-DK" sz="1100" i="0" dirty="0" smtClean="0">
                <a:latin typeface="Courier"/>
                <a:cs typeface="Courier"/>
              </a:rPr>
              <a:t>false’)</a:t>
            </a:r>
            <a:endParaRPr lang="da-DK" sz="1100" i="0" dirty="0">
              <a:latin typeface="Courier"/>
              <a:cs typeface="Courier"/>
            </a:endParaRPr>
          </a:p>
          <a:p>
            <a:r>
              <a:rPr lang="da-DK" sz="1100" i="0" dirty="0">
                <a:latin typeface="Courier"/>
                <a:cs typeface="Courier"/>
              </a:rPr>
              <a:t>         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r>
              <a:rPr lang="da-DK" sz="1100" i="0" dirty="0">
                <a:latin typeface="Courier"/>
                <a:cs typeface="Courier"/>
              </a:rPr>
              <a:t> </a:t>
            </a:r>
          </a:p>
          <a:p>
            <a:r>
              <a:rPr lang="da-DK" sz="1100" i="0" dirty="0">
                <a:latin typeface="Courier"/>
                <a:cs typeface="Courier"/>
              </a:rPr>
              <a:t>     </a:t>
            </a:r>
            <a:r>
              <a:rPr lang="da-DK" sz="1100" i="0" dirty="0">
                <a:solidFill>
                  <a:srgbClr val="FF6600"/>
                </a:solidFill>
                <a:latin typeface="Courier"/>
                <a:cs typeface="Courier"/>
              </a:rPr>
              <a:t> end</a:t>
            </a:r>
          </a:p>
          <a:p>
            <a:r>
              <a:rPr lang="da-DK" sz="1100" i="0" dirty="0">
                <a:latin typeface="Courier"/>
                <a:cs typeface="Courier"/>
              </a:rPr>
              <a:t>   </a:t>
            </a:r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da-DK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229429" y="1033569"/>
            <a:ext cx="5484185" cy="2050717"/>
            <a:chOff x="3229429" y="1033569"/>
            <a:chExt cx="5484185" cy="2050717"/>
          </a:xfrm>
        </p:grpSpPr>
        <p:grpSp>
          <p:nvGrpSpPr>
            <p:cNvPr id="11" name="Group 10"/>
            <p:cNvGrpSpPr/>
            <p:nvPr/>
          </p:nvGrpSpPr>
          <p:grpSpPr>
            <a:xfrm>
              <a:off x="3229429" y="1033569"/>
              <a:ext cx="5484185" cy="584776"/>
              <a:chOff x="1823358" y="2206946"/>
              <a:chExt cx="5484185" cy="584776"/>
            </a:xfrm>
          </p:grpSpPr>
          <p:cxnSp>
            <p:nvCxnSpPr>
              <p:cNvPr id="12" name="Straight Connector 11"/>
              <p:cNvCxnSpPr>
                <a:stCxn id="13" idx="1"/>
              </p:cNvCxnSpPr>
              <p:nvPr/>
            </p:nvCxnSpPr>
            <p:spPr bwMode="auto">
              <a:xfrm flipH="1" flipV="1">
                <a:off x="1823358" y="2379878"/>
                <a:ext cx="4212082" cy="119456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lg"/>
              </a:ln>
              <a:effectLst/>
            </p:spPr>
          </p:cxnSp>
          <p:sp>
            <p:nvSpPr>
              <p:cNvPr id="13" name="TextBox 12"/>
              <p:cNvSpPr txBox="1"/>
              <p:nvPr/>
            </p:nvSpPr>
            <p:spPr>
              <a:xfrm>
                <a:off x="6035440" y="2206946"/>
                <a:ext cx="1272103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Inherit from</a:t>
                </a:r>
              </a:p>
              <a:p>
                <a:r>
                  <a:rPr lang="en-US" sz="1600" dirty="0" smtClean="0"/>
                  <a:t>handle class</a:t>
                </a:r>
                <a:endParaRPr lang="en-US" sz="1600" dirty="0"/>
              </a:p>
            </p:txBody>
          </p:sp>
        </p:grpSp>
        <p:cxnSp>
          <p:nvCxnSpPr>
            <p:cNvPr id="15" name="Straight Connector 14"/>
            <p:cNvCxnSpPr>
              <a:stCxn id="13" idx="2"/>
            </p:cNvCxnSpPr>
            <p:nvPr/>
          </p:nvCxnSpPr>
          <p:spPr bwMode="auto">
            <a:xfrm flipH="1">
              <a:off x="7320643" y="1618345"/>
              <a:ext cx="756920" cy="146594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</p:grpSp>
      <p:grpSp>
        <p:nvGrpSpPr>
          <p:cNvPr id="17" name="Group 16"/>
          <p:cNvGrpSpPr/>
          <p:nvPr/>
        </p:nvGrpSpPr>
        <p:grpSpPr>
          <a:xfrm>
            <a:off x="6594929" y="5424715"/>
            <a:ext cx="2221861" cy="645886"/>
            <a:chOff x="8418287" y="2916906"/>
            <a:chExt cx="2221861" cy="645886"/>
          </a:xfrm>
        </p:grpSpPr>
        <p:cxnSp>
          <p:nvCxnSpPr>
            <p:cNvPr id="18" name="Straight Connector 17"/>
            <p:cNvCxnSpPr>
              <a:stCxn id="19" idx="1"/>
            </p:cNvCxnSpPr>
            <p:nvPr/>
          </p:nvCxnSpPr>
          <p:spPr bwMode="auto">
            <a:xfrm flipH="1" flipV="1">
              <a:off x="8418287" y="2916906"/>
              <a:ext cx="710510" cy="35349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9128797" y="2978016"/>
              <a:ext cx="1511351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Notifies every</a:t>
              </a:r>
            </a:p>
            <a:p>
              <a:r>
                <a:rPr lang="en-US" sz="1600" dirty="0" smtClean="0"/>
                <a:t>listening object</a:t>
              </a:r>
              <a:endParaRPr lang="en-US" sz="16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132287" y="3606226"/>
            <a:ext cx="2060487" cy="584776"/>
            <a:chOff x="8710388" y="2533517"/>
            <a:chExt cx="2060487" cy="584776"/>
          </a:xfrm>
        </p:grpSpPr>
        <p:cxnSp>
          <p:nvCxnSpPr>
            <p:cNvPr id="25" name="Straight Connector 24"/>
            <p:cNvCxnSpPr>
              <a:stCxn id="26" idx="1"/>
            </p:cNvCxnSpPr>
            <p:nvPr/>
          </p:nvCxnSpPr>
          <p:spPr bwMode="auto">
            <a:xfrm flipH="1" flipV="1">
              <a:off x="8710388" y="2746363"/>
              <a:ext cx="1198552" cy="79542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9908940" y="2533517"/>
              <a:ext cx="86193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List the</a:t>
              </a:r>
            </a:p>
            <a:p>
              <a:r>
                <a:rPr lang="en-US" sz="1600" dirty="0" smtClean="0"/>
                <a:t>events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27287" y="1787072"/>
            <a:ext cx="3182594" cy="1051765"/>
            <a:chOff x="8412845" y="1986177"/>
            <a:chExt cx="3182594" cy="1051765"/>
          </a:xfrm>
        </p:grpSpPr>
        <p:cxnSp>
          <p:nvCxnSpPr>
            <p:cNvPr id="32" name="Straight Connector 31"/>
            <p:cNvCxnSpPr/>
            <p:nvPr/>
          </p:nvCxnSpPr>
          <p:spPr bwMode="auto">
            <a:xfrm flipH="1" flipV="1">
              <a:off x="8412845" y="1986177"/>
              <a:ext cx="771070" cy="3809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9128798" y="2206945"/>
              <a:ext cx="246664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‘callback’, a pointer to </a:t>
              </a:r>
            </a:p>
            <a:p>
              <a:r>
                <a:rPr lang="en-US" sz="1600" dirty="0" smtClean="0"/>
                <a:t>the function to be called</a:t>
              </a:r>
            </a:p>
            <a:p>
              <a:r>
                <a:rPr lang="en-US" sz="1600" dirty="0" smtClean="0"/>
                <a:t>when the event is triggered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80998" y="4127499"/>
            <a:ext cx="5705930" cy="1832430"/>
            <a:chOff x="353784" y="4118427"/>
            <a:chExt cx="5705930" cy="1832430"/>
          </a:xfrm>
        </p:grpSpPr>
        <p:sp>
          <p:nvSpPr>
            <p:cNvPr id="29" name="TextBox 28"/>
            <p:cNvSpPr txBox="1"/>
            <p:nvPr/>
          </p:nvSpPr>
          <p:spPr>
            <a:xfrm>
              <a:off x="353784" y="4118427"/>
              <a:ext cx="4671787" cy="1815882"/>
            </a:xfrm>
            <a:prstGeom prst="rect">
              <a:avLst/>
            </a:prstGeom>
            <a:solidFill>
              <a:srgbClr val="FAC09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Use like this:</a:t>
              </a:r>
              <a:endParaRPr lang="en-US" sz="1400" dirty="0"/>
            </a:p>
            <a:p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t </a:t>
              </a:r>
              <a:r>
                <a:rPr lang="en-US" sz="1400" i="0" dirty="0">
                  <a:solidFill>
                    <a:srgbClr val="0000FF"/>
                  </a:solidFill>
                  <a:latin typeface="Courier"/>
                  <a:cs typeface="Courier"/>
                </a:rPr>
                <a:t>= 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Toggle()</a:t>
              </a:r>
              <a:r>
                <a:rPr lang="en-US" sz="1400" i="0" dirty="0">
                  <a:solidFill>
                    <a:srgbClr val="0000FF"/>
                  </a:solidFill>
                  <a:latin typeface="Courier"/>
                  <a:cs typeface="Courier"/>
                </a:rPr>
                <a:t>;</a:t>
              </a:r>
            </a:p>
            <a:p>
              <a:r>
                <a:rPr lang="en-US" sz="1400" i="0" dirty="0">
                  <a:solidFill>
                    <a:srgbClr val="0000FF"/>
                  </a:solidFill>
                  <a:latin typeface="Courier"/>
                  <a:cs typeface="Courier"/>
                </a:rPr>
                <a:t>r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 = </a:t>
              </a:r>
              <a:r>
                <a:rPr lang="en-US" sz="1400" i="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RespondToToggle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(t)</a:t>
              </a:r>
              <a:r>
                <a:rPr lang="en-US" sz="1400" i="0" dirty="0">
                  <a:solidFill>
                    <a:srgbClr val="0000FF"/>
                  </a:solidFill>
                  <a:latin typeface="Courier"/>
                  <a:cs typeface="Courier"/>
                </a:rPr>
                <a:t>; </a:t>
              </a:r>
              <a:r>
                <a:rPr lang="en-US" sz="1400" i="0" dirty="0">
                  <a:solidFill>
                    <a:srgbClr val="008000"/>
                  </a:solidFill>
                  <a:latin typeface="Courier"/>
                  <a:cs typeface="Courier"/>
                </a:rPr>
                <a:t>% </a:t>
              </a:r>
              <a:r>
                <a:rPr lang="en-US" sz="1400" dirty="0" smtClean="0">
                  <a:solidFill>
                    <a:srgbClr val="008000"/>
                  </a:solidFill>
                </a:rPr>
                <a:t>notice connection to t</a:t>
              </a:r>
            </a:p>
            <a:p>
              <a:r>
                <a:rPr lang="en-US" sz="1400" i="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t.change_flag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(true);</a:t>
              </a:r>
            </a:p>
            <a:p>
              <a:r>
                <a:rPr lang="en-US" sz="1400" i="0" dirty="0" smtClean="0">
                  <a:solidFill>
                    <a:srgbClr val="000000"/>
                  </a:solidFill>
                  <a:latin typeface="Courier"/>
                  <a:cs typeface="Courier"/>
                  <a:sym typeface="Wingdings"/>
                </a:rPr>
                <a:t>--&gt;: </a:t>
              </a:r>
              <a:r>
                <a:rPr lang="en-US" sz="1400" i="0" dirty="0" err="1" smtClean="0">
                  <a:solidFill>
                    <a:srgbClr val="000000"/>
                  </a:solidFill>
                  <a:latin typeface="Courier"/>
                  <a:cs typeface="Courier"/>
                </a:rPr>
                <a:t>ToggledFlag</a:t>
              </a:r>
              <a:r>
                <a:rPr lang="en-US" sz="1400" i="0" dirty="0" smtClean="0">
                  <a:solidFill>
                    <a:srgbClr val="000000"/>
                  </a:solidFill>
                  <a:latin typeface="Courier"/>
                  <a:cs typeface="Courier"/>
                </a:rPr>
                <a:t> is true</a:t>
              </a:r>
            </a:p>
            <a:p>
              <a:r>
                <a:rPr lang="en-US" sz="1400" i="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t.change</a:t>
              </a:r>
              <a:r>
                <a:rPr lang="en-US" sz="1400" i="0" dirty="0" err="1">
                  <a:solidFill>
                    <a:srgbClr val="0000FF"/>
                  </a:solidFill>
                  <a:latin typeface="Courier"/>
                  <a:cs typeface="Courier"/>
                </a:rPr>
                <a:t>_</a:t>
              </a:r>
              <a:r>
                <a:rPr lang="en-US" sz="1400" i="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flag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(true);</a:t>
              </a:r>
              <a:r>
                <a:rPr lang="en-US" sz="1400" i="0" dirty="0">
                  <a:solidFill>
                    <a:srgbClr val="008000"/>
                  </a:solidFill>
                  <a:latin typeface="Courier"/>
                  <a:cs typeface="Courier"/>
                </a:rPr>
                <a:t> % </a:t>
              </a:r>
              <a:r>
                <a:rPr lang="en-US" sz="1400" dirty="0" smtClean="0">
                  <a:solidFill>
                    <a:srgbClr val="008000"/>
                  </a:solidFill>
                </a:rPr>
                <a:t>no change, so no trigger</a:t>
              </a:r>
              <a:endParaRPr lang="en-US" sz="1400" i="0" dirty="0" smtClean="0">
                <a:solidFill>
                  <a:srgbClr val="0000FF"/>
                </a:solidFill>
                <a:latin typeface="Courier"/>
                <a:cs typeface="Courier"/>
              </a:endParaRPr>
            </a:p>
            <a:p>
              <a:r>
                <a:rPr lang="en-US" sz="1400" i="0" dirty="0" err="1" smtClean="0">
                  <a:solidFill>
                    <a:srgbClr val="0000FF"/>
                  </a:solidFill>
                  <a:latin typeface="Courier"/>
                  <a:cs typeface="Courier"/>
                </a:rPr>
                <a:t>t.change_flag</a:t>
              </a:r>
              <a:r>
                <a:rPr lang="en-US" sz="1400" i="0" dirty="0" smtClean="0">
                  <a:solidFill>
                    <a:srgbClr val="0000FF"/>
                  </a:solidFill>
                  <a:latin typeface="Courier"/>
                  <a:cs typeface="Courier"/>
                </a:rPr>
                <a:t>(false);</a:t>
              </a:r>
              <a:endParaRPr lang="en-US" sz="1400" i="0" dirty="0" smtClean="0">
                <a:solidFill>
                  <a:srgbClr val="000000"/>
                </a:solidFill>
                <a:latin typeface="Courier"/>
                <a:cs typeface="Courier"/>
              </a:endParaRPr>
            </a:p>
            <a:p>
              <a:r>
                <a:rPr lang="en-US" sz="1400" i="0" dirty="0" smtClean="0">
                  <a:solidFill>
                    <a:srgbClr val="000000"/>
                  </a:solidFill>
                  <a:latin typeface="Courier"/>
                  <a:cs typeface="Courier"/>
                </a:rPr>
                <a:t>--&gt;: </a:t>
              </a:r>
              <a:r>
                <a:rPr lang="en-US" sz="1400" i="0" dirty="0" err="1" smtClean="0">
                  <a:solidFill>
                    <a:srgbClr val="000000"/>
                  </a:solidFill>
                  <a:latin typeface="Courier"/>
                  <a:cs typeface="Courier"/>
                </a:rPr>
                <a:t>ToggledFlag</a:t>
              </a:r>
              <a:r>
                <a:rPr lang="en-US" sz="1400" i="0" dirty="0" smtClean="0">
                  <a:solidFill>
                    <a:srgbClr val="000000"/>
                  </a:solidFill>
                  <a:latin typeface="Courier"/>
                  <a:cs typeface="Courier"/>
                </a:rPr>
                <a:t> is false</a:t>
              </a:r>
              <a:endParaRPr lang="en-US" sz="1400" i="0" dirty="0">
                <a:solidFill>
                  <a:srgbClr val="000000"/>
                </a:solidFill>
                <a:latin typeface="Courier"/>
                <a:cs typeface="Courier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53786" y="4127500"/>
              <a:ext cx="4671785" cy="1823357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4742543" y="5025571"/>
              <a:ext cx="1317171" cy="33382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3255952" y="1814288"/>
            <a:ext cx="1180531" cy="486749"/>
            <a:chOff x="9500725" y="2149465"/>
            <a:chExt cx="1180531" cy="486749"/>
          </a:xfrm>
        </p:grpSpPr>
        <p:cxnSp>
          <p:nvCxnSpPr>
            <p:cNvPr id="42" name="Straight Connector 41"/>
            <p:cNvCxnSpPr/>
            <p:nvPr/>
          </p:nvCxnSpPr>
          <p:spPr bwMode="auto">
            <a:xfrm flipH="1" flipV="1">
              <a:off x="9700988" y="2149465"/>
              <a:ext cx="244928" cy="26306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9500725" y="2297660"/>
              <a:ext cx="11805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e</a:t>
              </a:r>
              <a:r>
                <a:rPr lang="en-US" sz="1600" dirty="0" smtClean="0"/>
                <a:t>vent name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421708" y="1877786"/>
            <a:ext cx="3585721" cy="1963578"/>
            <a:chOff x="1421708" y="1877786"/>
            <a:chExt cx="3585721" cy="1963578"/>
          </a:xfrm>
        </p:grpSpPr>
        <p:grpSp>
          <p:nvGrpSpPr>
            <p:cNvPr id="48" name="Group 47"/>
            <p:cNvGrpSpPr/>
            <p:nvPr/>
          </p:nvGrpSpPr>
          <p:grpSpPr>
            <a:xfrm>
              <a:off x="1421708" y="2276929"/>
              <a:ext cx="3425637" cy="1564435"/>
              <a:chOff x="9500725" y="1071779"/>
              <a:chExt cx="3425637" cy="1564435"/>
            </a:xfrm>
          </p:grpSpPr>
          <p:cxnSp>
            <p:nvCxnSpPr>
              <p:cNvPr id="49" name="Straight Connector 48"/>
              <p:cNvCxnSpPr/>
              <p:nvPr/>
            </p:nvCxnSpPr>
            <p:spPr bwMode="auto">
              <a:xfrm flipH="1" flipV="1">
                <a:off x="9766303" y="1071779"/>
                <a:ext cx="179613" cy="1340756"/>
              </a:xfrm>
              <a:prstGeom prst="line">
                <a:avLst/>
              </a:prstGeom>
              <a:noFill/>
              <a:ln w="9525" cap="flat" cmpd="sng" algn="ctr">
                <a:solidFill>
                  <a:srgbClr val="99CCFF"/>
                </a:solidFill>
                <a:prstDash val="solid"/>
                <a:round/>
                <a:headEnd type="none" w="med" len="med"/>
                <a:tailEnd type="triangle" w="lg"/>
              </a:ln>
              <a:effectLst/>
            </p:spPr>
          </p:cxnSp>
          <p:sp>
            <p:nvSpPr>
              <p:cNvPr id="50" name="TextBox 49"/>
              <p:cNvSpPr txBox="1"/>
              <p:nvPr/>
            </p:nvSpPr>
            <p:spPr>
              <a:xfrm>
                <a:off x="9500725" y="2297660"/>
                <a:ext cx="342563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Accessed by class name, not via object</a:t>
                </a:r>
              </a:p>
            </p:txBody>
          </p:sp>
        </p:grpSp>
        <p:cxnSp>
          <p:nvCxnSpPr>
            <p:cNvPr id="52" name="Straight Connector 51"/>
            <p:cNvCxnSpPr/>
            <p:nvPr/>
          </p:nvCxnSpPr>
          <p:spPr bwMode="auto">
            <a:xfrm flipV="1">
              <a:off x="2862943" y="1877786"/>
              <a:ext cx="2144486" cy="1692727"/>
            </a:xfrm>
            <a:prstGeom prst="line">
              <a:avLst/>
            </a:prstGeom>
            <a:noFill/>
            <a:ln w="9525" cap="flat" cmpd="sng" algn="ctr">
              <a:solidFill>
                <a:srgbClr val="99CCFF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</p:grpSp>
      <p:grpSp>
        <p:nvGrpSpPr>
          <p:cNvPr id="55" name="Group 54"/>
          <p:cNvGrpSpPr/>
          <p:nvPr/>
        </p:nvGrpSpPr>
        <p:grpSpPr>
          <a:xfrm>
            <a:off x="1578429" y="1814286"/>
            <a:ext cx="1365576" cy="434136"/>
            <a:chOff x="8665030" y="2882434"/>
            <a:chExt cx="1365576" cy="434136"/>
          </a:xfrm>
        </p:grpSpPr>
        <p:cxnSp>
          <p:nvCxnSpPr>
            <p:cNvPr id="56" name="Straight Connector 55"/>
            <p:cNvCxnSpPr>
              <a:stCxn id="57" idx="1"/>
            </p:cNvCxnSpPr>
            <p:nvPr/>
          </p:nvCxnSpPr>
          <p:spPr bwMode="auto">
            <a:xfrm flipH="1" flipV="1">
              <a:off x="8665030" y="2882434"/>
              <a:ext cx="463767" cy="26485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9128797" y="2978016"/>
              <a:ext cx="9018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Listens!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06920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1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Recursion and Induction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8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2156" indent="0">
              <a:buNone/>
            </a:pPr>
            <a:r>
              <a:rPr lang="en-US" sz="1800" dirty="0"/>
              <a:t>Suppose you are given a </a:t>
            </a:r>
            <a:r>
              <a:rPr lang="ja-JP" altLang="en-US" sz="1800" dirty="0">
                <a:latin typeface="Arial"/>
              </a:rPr>
              <a:t>‘</a:t>
            </a:r>
            <a:r>
              <a:rPr lang="en-US" sz="1800" dirty="0"/>
              <a:t>rule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 such as</a:t>
            </a:r>
          </a:p>
          <a:p>
            <a:pPr marL="282156" indent="0">
              <a:buNone/>
            </a:pPr>
            <a:endParaRPr lang="en-US" sz="1800" dirty="0"/>
          </a:p>
          <a:p>
            <a:pPr marL="282156" indent="0">
              <a:buNone/>
            </a:pPr>
            <a:r>
              <a:rPr lang="en-US" sz="1800" dirty="0" smtClean="0"/>
              <a:t>and </a:t>
            </a:r>
            <a:r>
              <a:rPr lang="en-US" sz="1800" dirty="0"/>
              <a:t>also know that</a:t>
            </a:r>
          </a:p>
          <a:p>
            <a:pPr marL="282156" indent="0">
              <a:buNone/>
            </a:pPr>
            <a:endParaRPr lang="en-US" sz="1800" dirty="0"/>
          </a:p>
          <a:p>
            <a:pPr marL="282156" indent="0">
              <a:buNone/>
            </a:pPr>
            <a:r>
              <a:rPr lang="en-US" sz="1800" dirty="0"/>
              <a:t>Then we can use this to build a sequence of numbers</a:t>
            </a:r>
          </a:p>
          <a:p>
            <a:pPr marL="625056"/>
            <a:endParaRPr lang="en-US" sz="1800" dirty="0"/>
          </a:p>
          <a:p>
            <a:pPr marL="625056"/>
            <a:endParaRPr lang="en-US" sz="1800" dirty="0"/>
          </a:p>
          <a:p>
            <a:pPr marL="282156" indent="0">
              <a:buNone/>
            </a:pPr>
            <a:r>
              <a:rPr lang="en-US" sz="1800" dirty="0"/>
              <a:t>which you </a:t>
            </a:r>
            <a:r>
              <a:rPr lang="en-US" sz="1800" dirty="0" err="1"/>
              <a:t>recognise</a:t>
            </a:r>
            <a:r>
              <a:rPr lang="en-US" sz="1800" dirty="0"/>
              <a:t> as factorials.  It</a:t>
            </a:r>
            <a:r>
              <a:rPr lang="ja-JP" altLang="en-US" sz="1800" dirty="0">
                <a:latin typeface="Arial"/>
              </a:rPr>
              <a:t>’</a:t>
            </a:r>
            <a:r>
              <a:rPr lang="en-US" sz="1800" dirty="0"/>
              <a:t>s easy to see this by building up from the bottom</a:t>
            </a:r>
          </a:p>
          <a:p>
            <a:pPr marL="625056"/>
            <a:endParaRPr lang="en-US" sz="1800" dirty="0"/>
          </a:p>
          <a:p>
            <a:pPr marL="625056"/>
            <a:endParaRPr lang="en-US" sz="1800" dirty="0"/>
          </a:p>
          <a:p>
            <a:pPr marL="625056"/>
            <a:endParaRPr lang="en-US" sz="1800" dirty="0"/>
          </a:p>
          <a:p>
            <a:pPr marL="282156" indent="0">
              <a:buNone/>
            </a:pPr>
            <a:endParaRPr lang="en-US" sz="1800" dirty="0"/>
          </a:p>
          <a:p>
            <a:pPr marL="282156" indent="0">
              <a:buNone/>
            </a:pPr>
            <a:r>
              <a:rPr lang="en-US" sz="1800" dirty="0"/>
              <a:t>although using this approach </a:t>
            </a:r>
            <a:r>
              <a:rPr lang="en-US" sz="1800" dirty="0" smtClean="0"/>
              <a:t>one-by-one to </a:t>
            </a:r>
            <a:r>
              <a:rPr lang="en-US" sz="1800" dirty="0"/>
              <a:t>show that </a:t>
            </a:r>
            <a:r>
              <a:rPr lang="en-US" sz="1800" dirty="0" smtClean="0"/>
              <a:t>this </a:t>
            </a:r>
            <a:r>
              <a:rPr lang="en-US" sz="1800" dirty="0"/>
              <a:t>really only </a:t>
            </a:r>
            <a:r>
              <a:rPr lang="en-US" sz="1800" dirty="0" smtClean="0"/>
              <a:t>produces </a:t>
            </a:r>
            <a:r>
              <a:rPr lang="en-US" sz="1800" dirty="0"/>
              <a:t>factorials would take an infinite amount of </a:t>
            </a:r>
            <a:r>
              <a:rPr lang="en-US" sz="1800" dirty="0" smtClean="0"/>
              <a:t>time !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3503202" y="1625437"/>
            <a:ext cx="105613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700" dirty="0">
                <a:solidFill>
                  <a:srgbClr val="3333FF"/>
                </a:solidFill>
                <a:cs typeface="Gill Sans" charset="0"/>
              </a:rPr>
              <a:t>a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n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=  n a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n-1</a:t>
            </a:r>
          </a:p>
        </p:txBody>
      </p:sp>
      <p:sp>
        <p:nvSpPr>
          <p:cNvPr id="8" name="Rectangle 5"/>
          <p:cNvSpPr>
            <a:spLocks/>
          </p:cNvSpPr>
          <p:nvPr/>
        </p:nvSpPr>
        <p:spPr bwMode="auto">
          <a:xfrm>
            <a:off x="3502634" y="2177519"/>
            <a:ext cx="72694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dirty="0">
                <a:solidFill>
                  <a:srgbClr val="3333FF"/>
                </a:solidFill>
                <a:cs typeface="Gill Sans" charset="0"/>
              </a:rPr>
              <a:t>a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1</a:t>
            </a:r>
            <a:r>
              <a:rPr lang="en-US" sz="1700" dirty="0">
                <a:solidFill>
                  <a:srgbClr val="3333FF"/>
                </a:solidFill>
                <a:cs typeface="Gill Sans" charset="0"/>
              </a:rPr>
              <a:t>  =  1</a:t>
            </a: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498276" y="3049084"/>
            <a:ext cx="252366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700" dirty="0">
                <a:solidFill>
                  <a:srgbClr val="3333FF"/>
                </a:solidFill>
                <a:cs typeface="Gill Sans" charset="0"/>
              </a:rPr>
              <a:t>1 , 2 , 6 , 24 , 120 , 720 , . . .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503839" y="4084622"/>
            <a:ext cx="4339828" cy="1241227"/>
            <a:chOff x="3503839" y="4084622"/>
            <a:chExt cx="4339828" cy="1241227"/>
          </a:xfrm>
        </p:grpSpPr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3503839" y="4084622"/>
              <a:ext cx="4339828" cy="321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1 , 2 </a:t>
              </a:r>
              <a:r>
                <a:rPr lang="en-US" sz="1400" dirty="0" smtClean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1 , 3 </a:t>
              </a:r>
              <a:r>
                <a:rPr lang="en-US" sz="1400" dirty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( 2 </a:t>
              </a:r>
              <a:r>
                <a:rPr lang="en-US" sz="1400" dirty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1 ) , 4 </a:t>
              </a:r>
              <a:r>
                <a:rPr lang="en-US" sz="1400" dirty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(3 </a:t>
              </a:r>
              <a:r>
                <a:rPr lang="en-US" sz="1400" dirty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2 </a:t>
              </a:r>
              <a:r>
                <a:rPr lang="en-US" sz="1400" dirty="0">
                  <a:solidFill>
                    <a:srgbClr val="3333FF"/>
                  </a:solidFill>
                  <a:latin typeface="Bank Gothic"/>
                  <a:cs typeface="Bank Gothic"/>
                </a:rPr>
                <a:t>x</a:t>
              </a:r>
              <a:r>
                <a:rPr lang="en-US" sz="1700" dirty="0" smtClean="0">
                  <a:solidFill>
                    <a:srgbClr val="3333FF"/>
                  </a:solidFill>
                  <a:cs typeface="Gill Sans" charset="0"/>
                </a:rPr>
                <a:t> </a:t>
              </a:r>
              <a:r>
                <a:rPr lang="en-US" sz="1700" dirty="0">
                  <a:solidFill>
                    <a:srgbClr val="3333FF"/>
                  </a:solidFill>
                  <a:cs typeface="Gill Sans" charset="0"/>
                </a:rPr>
                <a:t>1 ) , . . .</a:t>
              </a:r>
            </a:p>
          </p:txBody>
        </p:sp>
        <p:sp>
          <p:nvSpPr>
            <p:cNvPr id="12" name="Rectangle 8"/>
            <p:cNvSpPr>
              <a:spLocks/>
            </p:cNvSpPr>
            <p:nvPr/>
          </p:nvSpPr>
          <p:spPr bwMode="auto">
            <a:xfrm>
              <a:off x="3905675" y="5004380"/>
              <a:ext cx="2884289" cy="321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r>
                <a:rPr lang="en-US" sz="1700" dirty="0" smtClean="0">
                  <a:solidFill>
                    <a:srgbClr val="00FF00"/>
                  </a:solidFill>
                  <a:cs typeface="Gill Sans" charset="0"/>
                </a:rPr>
                <a:t>  a</a:t>
              </a:r>
              <a:r>
                <a:rPr lang="en-US" sz="1700" baseline="-6000" dirty="0" smtClean="0">
                  <a:solidFill>
                    <a:srgbClr val="00FF00"/>
                  </a:solidFill>
                  <a:cs typeface="Gill Sans" charset="0"/>
                </a:rPr>
                <a:t>1</a:t>
              </a:r>
              <a:r>
                <a:rPr lang="en-US" sz="1700" dirty="0" smtClean="0">
                  <a:solidFill>
                    <a:srgbClr val="00FF00"/>
                  </a:solidFill>
                  <a:cs typeface="Gill Sans" charset="0"/>
                </a:rPr>
                <a:t>   </a:t>
              </a:r>
              <a:r>
                <a:rPr lang="en-US" sz="1700" dirty="0">
                  <a:solidFill>
                    <a:srgbClr val="00FF00"/>
                  </a:solidFill>
                  <a:cs typeface="Gill Sans" charset="0"/>
                </a:rPr>
                <a:t>2 a</a:t>
              </a:r>
              <a:r>
                <a:rPr lang="en-US" sz="1700" baseline="-6000" dirty="0">
                  <a:solidFill>
                    <a:srgbClr val="00FF00"/>
                  </a:solidFill>
                  <a:cs typeface="Gill Sans" charset="0"/>
                </a:rPr>
                <a:t>2</a:t>
              </a:r>
              <a:r>
                <a:rPr lang="en-US" sz="1700" dirty="0">
                  <a:solidFill>
                    <a:srgbClr val="00FF00"/>
                  </a:solidFill>
                  <a:cs typeface="Gill Sans" charset="0"/>
                </a:rPr>
                <a:t>       </a:t>
              </a:r>
              <a:r>
                <a:rPr lang="en-US" sz="1700" dirty="0" smtClean="0">
                  <a:solidFill>
                    <a:srgbClr val="00FF00"/>
                  </a:solidFill>
                  <a:cs typeface="Gill Sans" charset="0"/>
                </a:rPr>
                <a:t> 3 </a:t>
              </a:r>
              <a:r>
                <a:rPr lang="en-US" sz="1700" dirty="0">
                  <a:solidFill>
                    <a:srgbClr val="00FF00"/>
                  </a:solidFill>
                  <a:cs typeface="Gill Sans" charset="0"/>
                </a:rPr>
                <a:t>a</a:t>
              </a:r>
              <a:r>
                <a:rPr lang="en-US" sz="1700" baseline="-6000" dirty="0">
                  <a:solidFill>
                    <a:srgbClr val="00FF00"/>
                  </a:solidFill>
                  <a:cs typeface="Gill Sans" charset="0"/>
                </a:rPr>
                <a:t>3</a:t>
              </a:r>
              <a:r>
                <a:rPr lang="en-US" sz="1700" dirty="0">
                  <a:solidFill>
                    <a:srgbClr val="00FF00"/>
                  </a:solidFill>
                  <a:cs typeface="Gill Sans" charset="0"/>
                </a:rPr>
                <a:t>              </a:t>
              </a:r>
              <a:r>
                <a:rPr lang="en-US" sz="1700" dirty="0" smtClean="0">
                  <a:solidFill>
                    <a:srgbClr val="00FF00"/>
                  </a:solidFill>
                  <a:cs typeface="Gill Sans" charset="0"/>
                </a:rPr>
                <a:t> 4 </a:t>
              </a:r>
              <a:r>
                <a:rPr lang="en-US" sz="1700" dirty="0">
                  <a:solidFill>
                    <a:srgbClr val="00FF00"/>
                  </a:solidFill>
                  <a:cs typeface="Gill Sans" charset="0"/>
                </a:rPr>
                <a:t>a</a:t>
              </a:r>
              <a:r>
                <a:rPr lang="en-US" sz="1700" baseline="-6000" dirty="0">
                  <a:solidFill>
                    <a:srgbClr val="00FF00"/>
                  </a:solidFill>
                  <a:cs typeface="Gill Sans" charset="0"/>
                </a:rPr>
                <a:t>4</a:t>
              </a: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950323" y="4428415"/>
              <a:ext cx="125016" cy="544711"/>
            </a:xfrm>
            <a:prstGeom prst="line">
              <a:avLst/>
            </a:prstGeom>
            <a:noFill/>
            <a:ln w="38100" cap="flat">
              <a:solidFill>
                <a:srgbClr val="FF0000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4307511" y="4428415"/>
              <a:ext cx="125016" cy="544711"/>
            </a:xfrm>
            <a:prstGeom prst="line">
              <a:avLst/>
            </a:prstGeom>
            <a:noFill/>
            <a:ln w="38100" cap="flat">
              <a:solidFill>
                <a:srgbClr val="FF0000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5120112" y="4428415"/>
              <a:ext cx="125016" cy="544711"/>
            </a:xfrm>
            <a:prstGeom prst="line">
              <a:avLst/>
            </a:prstGeom>
            <a:noFill/>
            <a:ln w="38100" cap="flat">
              <a:solidFill>
                <a:srgbClr val="FF0000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6298831" y="4428415"/>
              <a:ext cx="125016" cy="544711"/>
            </a:xfrm>
            <a:prstGeom prst="line">
              <a:avLst/>
            </a:prstGeom>
            <a:noFill/>
            <a:ln w="38100" cap="flat">
              <a:solidFill>
                <a:srgbClr val="FF0000"/>
              </a:solidFill>
              <a:prstDash val="solid"/>
              <a:miter lim="800000"/>
              <a:headEnd type="stealth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-284960" y="-159509"/>
            <a:ext cx="38894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solidFill>
                  <a:srgbClr val="3333FF"/>
                </a:solidFill>
                <a:latin typeface="Bank Gothic"/>
                <a:cs typeface="Bank Gothic"/>
              </a:rPr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5391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152" y="987793"/>
            <a:ext cx="5206008" cy="517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135B3A-6B2B-934D-A4B9-EEFD7623A2C9}" type="slidenum">
              <a:rPr lang="en-US"/>
              <a:pPr/>
              <a:t>9</a:t>
            </a:fld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3810000" y="970643"/>
            <a:ext cx="1043214" cy="399142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3256" y="620487"/>
            <a:ext cx="8231187" cy="4876800"/>
          </a:xfrm>
          <a:ln/>
        </p:spPr>
        <p:txBody>
          <a:bodyPr/>
          <a:lstStyle/>
          <a:p>
            <a:pPr marL="282156" indent="0">
              <a:buNone/>
            </a:pPr>
            <a:r>
              <a:rPr lang="en-US" sz="1900" dirty="0"/>
              <a:t>We could prove this in an intuitively rigorous inductive way </a:t>
            </a:r>
            <a:r>
              <a:rPr lang="en-US" sz="1900" dirty="0" smtClean="0"/>
              <a:t>by</a:t>
            </a:r>
          </a:p>
          <a:p>
            <a:pPr marL="625056"/>
            <a:endParaRPr lang="en-US" sz="1900" dirty="0"/>
          </a:p>
          <a:p>
            <a:pPr marL="625056"/>
            <a:endParaRPr lang="en-US" sz="1900" dirty="0" smtClean="0"/>
          </a:p>
          <a:p>
            <a:pPr marL="625056"/>
            <a:endParaRPr lang="en-US" sz="1900" dirty="0"/>
          </a:p>
          <a:p>
            <a:pPr marL="625056"/>
            <a:endParaRPr lang="en-US" sz="1100" dirty="0"/>
          </a:p>
          <a:p>
            <a:pPr marL="625056"/>
            <a:endParaRPr lang="en-US" sz="1100" dirty="0"/>
          </a:p>
          <a:p>
            <a:pPr marL="625056"/>
            <a:endParaRPr lang="en-US" sz="1100" dirty="0"/>
          </a:p>
          <a:p>
            <a:pPr marL="625056"/>
            <a:endParaRPr lang="en-US" sz="1100" dirty="0"/>
          </a:p>
          <a:p>
            <a:pPr marL="282156" indent="0">
              <a:buNone/>
            </a:pPr>
            <a:r>
              <a:rPr lang="en-US" sz="1900" dirty="0"/>
              <a:t>This is rather like </a:t>
            </a:r>
            <a:r>
              <a:rPr lang="en-US" sz="1900" dirty="0" smtClean="0"/>
              <a:t>saying</a:t>
            </a:r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  <a:p>
            <a:pPr marL="282156" indent="0">
              <a:buNone/>
            </a:pPr>
            <a:r>
              <a:rPr lang="en-US" sz="1900" dirty="0"/>
              <a:t>This way of arguing, called induction, </a:t>
            </a:r>
            <a:endParaRPr lang="en-US" sz="1900" dirty="0" smtClean="0"/>
          </a:p>
          <a:p>
            <a:pPr marL="282156" indent="0">
              <a:buNone/>
            </a:pPr>
            <a:r>
              <a:rPr lang="en-US" sz="1900" dirty="0"/>
              <a:t>	</a:t>
            </a:r>
            <a:r>
              <a:rPr lang="en-US" sz="1900" dirty="0" smtClean="0"/>
              <a:t>is </a:t>
            </a:r>
            <a:r>
              <a:rPr lang="en-US" sz="1900" dirty="0"/>
              <a:t>very nice </a:t>
            </a:r>
            <a:r>
              <a:rPr lang="en-US" sz="1900" dirty="0" smtClean="0"/>
              <a:t>because</a:t>
            </a:r>
            <a:endParaRPr lang="en-US" sz="1900" dirty="0"/>
          </a:p>
          <a:p>
            <a:pPr marL="625056"/>
            <a:endParaRPr lang="en-US" sz="1900" dirty="0"/>
          </a:p>
          <a:p>
            <a:pPr marL="625056"/>
            <a:endParaRPr lang="en-US" sz="1900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446984" y="6509742"/>
            <a:ext cx="241102" cy="25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291" tIns="32146" rIns="64291" bIns="32146"/>
          <a:lstStyle>
            <a:lvl1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 algn="ctr"/>
            <a:endParaRPr lang="en-US" sz="1300" dirty="0">
              <a:cs typeface="Gill Sans" charset="0"/>
            </a:endParaRPr>
          </a:p>
        </p:txBody>
      </p:sp>
      <p:sp>
        <p:nvSpPr>
          <p:cNvPr id="44039" name="Rectangle 7"/>
          <p:cNvSpPr>
            <a:spLocks/>
          </p:cNvSpPr>
          <p:nvPr/>
        </p:nvSpPr>
        <p:spPr bwMode="auto">
          <a:xfrm>
            <a:off x="1251148" y="3291325"/>
            <a:ext cx="4382587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dirty="0">
                <a:solidFill>
                  <a:srgbClr val="FF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➀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I can put my foot on the first rung of a ladder.</a:t>
            </a:r>
          </a:p>
          <a:p>
            <a:pPr algn="l"/>
            <a:endParaRPr lang="en-US" sz="800" dirty="0">
              <a:solidFill>
                <a:srgbClr val="FF3333"/>
              </a:solidFill>
              <a:cs typeface="Gill Sans" charset="0"/>
            </a:endParaRPr>
          </a:p>
          <a:p>
            <a:pPr algn="l"/>
            <a:r>
              <a:rPr lang="en-US" sz="1700" dirty="0">
                <a:solidFill>
                  <a:srgbClr val="FF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➁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IF I</a:t>
            </a:r>
            <a:r>
              <a:rPr lang="ja-JP" altLang="en-US" sz="1700" dirty="0">
                <a:solidFill>
                  <a:srgbClr val="FF3333"/>
                </a:solidFill>
                <a:latin typeface="Arial"/>
                <a:cs typeface="Gill Sans" charset="0"/>
              </a:rPr>
              <a:t>’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m on any rung of the ladder THEN I can </a:t>
            </a:r>
          </a:p>
          <a:p>
            <a:pPr algn="l"/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      step onto the next rung.</a:t>
            </a:r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1206075" y="4954536"/>
            <a:ext cx="2877699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dirty="0">
                <a:solidFill>
                  <a:srgbClr val="66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a.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 We don</a:t>
            </a:r>
            <a:r>
              <a:rPr lang="ja-JP" altLang="en-US" sz="1700" dirty="0">
                <a:solidFill>
                  <a:srgbClr val="663333"/>
                </a:solidFill>
                <a:latin typeface="Arial"/>
                <a:cs typeface="Gill Sans" charset="0"/>
              </a:rPr>
              <a:t>’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t have to do </a:t>
            </a:r>
          </a:p>
          <a:p>
            <a:pPr marL="482186" lvl="1"/>
            <a:r>
              <a:rPr lang="en-US" sz="1700" dirty="0">
                <a:solidFill>
                  <a:srgbClr val="663333"/>
                </a:solidFill>
                <a:cs typeface="Gill Sans" charset="0"/>
              </a:rPr>
              <a:t>infinitely many steps.</a:t>
            </a:r>
          </a:p>
          <a:p>
            <a:pPr algn="l"/>
            <a:endParaRPr lang="en-US" sz="800" dirty="0">
              <a:solidFill>
                <a:srgbClr val="663333"/>
              </a:solidFill>
              <a:cs typeface="Gill Sans" charset="0"/>
            </a:endParaRPr>
          </a:p>
          <a:p>
            <a:pPr algn="l"/>
            <a:r>
              <a:rPr lang="en-US" sz="1700" dirty="0">
                <a:solidFill>
                  <a:srgbClr val="66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b.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 It</a:t>
            </a:r>
            <a:r>
              <a:rPr lang="ja-JP" altLang="en-US" sz="1700" dirty="0">
                <a:solidFill>
                  <a:srgbClr val="663333"/>
                </a:solidFill>
                <a:latin typeface="Arial"/>
                <a:cs typeface="Gill Sans" charset="0"/>
              </a:rPr>
              <a:t>’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s </a:t>
            </a:r>
            <a:r>
              <a:rPr lang="ja-JP" altLang="en-US" sz="1700" dirty="0">
                <a:solidFill>
                  <a:srgbClr val="663333"/>
                </a:solidFill>
                <a:latin typeface="Arial"/>
                <a:cs typeface="Gill Sans" charset="0"/>
              </a:rPr>
              <a:t>“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jolly obvious</a:t>
            </a:r>
            <a:r>
              <a:rPr lang="ja-JP" altLang="en-US" sz="1700" dirty="0">
                <a:solidFill>
                  <a:srgbClr val="663333"/>
                </a:solidFill>
                <a:latin typeface="Arial"/>
                <a:cs typeface="Gill Sans" charset="0"/>
              </a:rPr>
              <a:t>”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that </a:t>
            </a:r>
          </a:p>
          <a:p>
            <a:pPr marL="482186" lvl="1"/>
            <a:r>
              <a:rPr lang="en-US" sz="1700" dirty="0">
                <a:solidFill>
                  <a:srgbClr val="663333"/>
                </a:solidFill>
                <a:cs typeface="Gill Sans" charset="0"/>
              </a:rPr>
              <a:t>we</a:t>
            </a:r>
            <a:r>
              <a:rPr lang="ja-JP" altLang="en-US" sz="1700" dirty="0">
                <a:solidFill>
                  <a:srgbClr val="663333"/>
                </a:solidFill>
                <a:latin typeface="Arial"/>
                <a:cs typeface="Gill Sans" charset="0"/>
              </a:rPr>
              <a:t>’</a:t>
            </a:r>
            <a:r>
              <a:rPr lang="en-US" sz="1700" dirty="0" err="1">
                <a:solidFill>
                  <a:srgbClr val="663333"/>
                </a:solidFill>
                <a:cs typeface="Gill Sans" charset="0"/>
              </a:rPr>
              <a:t>ve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covered every case!</a:t>
            </a:r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1277654" y="956044"/>
            <a:ext cx="3972595" cy="1955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700" dirty="0">
                <a:solidFill>
                  <a:srgbClr val="66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➀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 Remark that</a:t>
            </a:r>
            <a:r>
              <a:rPr lang="en-US" sz="1700" dirty="0">
                <a:cs typeface="Gill Sans" charset="0"/>
              </a:rPr>
              <a:t>   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a</a:t>
            </a:r>
            <a:r>
              <a:rPr lang="en-US" sz="1700" baseline="-6000" dirty="0">
                <a:solidFill>
                  <a:srgbClr val="FF3333"/>
                </a:solidFill>
                <a:cs typeface="Gill Sans" charset="0"/>
              </a:rPr>
              <a:t>1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=  1  =  (1)!</a:t>
            </a:r>
            <a:endParaRPr lang="en-US" sz="1900" dirty="0">
              <a:cs typeface="Gill Sans" charset="0"/>
            </a:endParaRPr>
          </a:p>
          <a:p>
            <a:pPr algn="l"/>
            <a:endParaRPr lang="en-US" sz="800" dirty="0">
              <a:cs typeface="Gill Sans" charset="0"/>
            </a:endParaRPr>
          </a:p>
          <a:p>
            <a:pPr algn="l"/>
            <a:r>
              <a:rPr lang="en-US" sz="1700" dirty="0">
                <a:solidFill>
                  <a:srgbClr val="663333"/>
                </a:solidFill>
                <a:latin typeface="ＭＳ ゴシック" charset="0"/>
                <a:ea typeface="ＭＳ ゴシック" charset="0"/>
                <a:cs typeface="ＭＳ ゴシック" charset="0"/>
                <a:sym typeface="ＭＳ ゴシック" charset="0"/>
              </a:rPr>
              <a:t>➁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  Notice that  if  we were to assume that</a:t>
            </a:r>
            <a:endParaRPr lang="en-US" sz="1700" dirty="0">
              <a:cs typeface="Gill Sans" charset="0"/>
            </a:endParaRPr>
          </a:p>
          <a:p>
            <a:pPr algn="l"/>
            <a:r>
              <a:rPr lang="en-US" sz="1700" dirty="0">
                <a:cs typeface="Gill Sans" charset="0"/>
              </a:rPr>
              <a:t>                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a</a:t>
            </a:r>
            <a:r>
              <a:rPr lang="en-US" sz="1700" baseline="-6000" dirty="0">
                <a:solidFill>
                  <a:srgbClr val="FF3333"/>
                </a:solidFill>
                <a:cs typeface="Gill Sans" charset="0"/>
              </a:rPr>
              <a:t>n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=  n!</a:t>
            </a:r>
            <a:endParaRPr lang="en-US" sz="1700" dirty="0">
              <a:cs typeface="Gill Sans" charset="0"/>
            </a:endParaRPr>
          </a:p>
          <a:p>
            <a:pPr algn="l"/>
            <a:r>
              <a:rPr lang="en-US" sz="1700" dirty="0">
                <a:cs typeface="Gill Sans" charset="0"/>
              </a:rPr>
              <a:t>      </a:t>
            </a:r>
            <a:r>
              <a:rPr lang="en-US" sz="1700" dirty="0">
                <a:solidFill>
                  <a:srgbClr val="663333"/>
                </a:solidFill>
                <a:cs typeface="Gill Sans" charset="0"/>
              </a:rPr>
              <a:t>then</a:t>
            </a:r>
            <a:endParaRPr lang="en-US" sz="1700" dirty="0">
              <a:cs typeface="Gill Sans" charset="0"/>
            </a:endParaRPr>
          </a:p>
          <a:p>
            <a:pPr algn="l"/>
            <a:r>
              <a:rPr lang="en-US" sz="1700" dirty="0">
                <a:cs typeface="Gill Sans" charset="0"/>
              </a:rPr>
              <a:t>                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a</a:t>
            </a:r>
            <a:r>
              <a:rPr lang="en-US" sz="1700" baseline="-6000" dirty="0">
                <a:solidFill>
                  <a:srgbClr val="FF3333"/>
                </a:solidFill>
                <a:cs typeface="Gill Sans" charset="0"/>
              </a:rPr>
              <a:t>n+1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=  (n+1) x a</a:t>
            </a:r>
            <a:r>
              <a:rPr lang="en-US" sz="1700" baseline="-6000" dirty="0">
                <a:solidFill>
                  <a:srgbClr val="FF3333"/>
                </a:solidFill>
                <a:cs typeface="Gill Sans" charset="0"/>
              </a:rPr>
              <a:t>n        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by our </a:t>
            </a:r>
            <a:r>
              <a:rPr lang="ja-JP" altLang="en-US" sz="1700" baseline="-6000" dirty="0">
                <a:solidFill>
                  <a:srgbClr val="3333FF"/>
                </a:solidFill>
                <a:latin typeface="Arial"/>
                <a:cs typeface="Gill Sans" charset="0"/>
              </a:rPr>
              <a:t>‘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rule</a:t>
            </a:r>
            <a:r>
              <a:rPr lang="ja-JP" altLang="en-US" sz="1700" baseline="-6000" dirty="0">
                <a:solidFill>
                  <a:srgbClr val="3333FF"/>
                </a:solidFill>
                <a:latin typeface="Arial"/>
                <a:cs typeface="Gill Sans" charset="0"/>
              </a:rPr>
              <a:t>’</a:t>
            </a:r>
            <a:endParaRPr lang="en-US" sz="1700" dirty="0">
              <a:solidFill>
                <a:srgbClr val="FF3333"/>
              </a:solidFill>
              <a:cs typeface="Gill Sans" charset="0"/>
            </a:endParaRPr>
          </a:p>
          <a:p>
            <a:pPr algn="l"/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                     </a:t>
            </a:r>
            <a:r>
              <a:rPr lang="en-US" sz="1700" dirty="0" smtClean="0">
                <a:solidFill>
                  <a:srgbClr val="FF3333"/>
                </a:solidFill>
                <a:cs typeface="Gill Sans" charset="0"/>
              </a:rPr>
              <a:t> =  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(n+1) x (n!)</a:t>
            </a:r>
            <a:r>
              <a:rPr lang="en-US" sz="1700" baseline="-6000" dirty="0">
                <a:solidFill>
                  <a:srgbClr val="FF3333"/>
                </a:solidFill>
                <a:cs typeface="Gill Sans" charset="0"/>
              </a:rPr>
              <a:t>     </a:t>
            </a:r>
            <a:r>
              <a:rPr lang="en-US" sz="1700" baseline="-6000" dirty="0">
                <a:solidFill>
                  <a:srgbClr val="3333FF"/>
                </a:solidFill>
                <a:cs typeface="Gill Sans" charset="0"/>
              </a:rPr>
              <a:t>by our assumption</a:t>
            </a:r>
            <a:endParaRPr lang="en-US" sz="1700" dirty="0">
              <a:solidFill>
                <a:srgbClr val="FF3333"/>
              </a:solidFill>
              <a:cs typeface="Gill Sans" charset="0"/>
            </a:endParaRPr>
          </a:p>
          <a:p>
            <a:pPr algn="l"/>
            <a:r>
              <a:rPr lang="en-US" sz="1700" dirty="0">
                <a:solidFill>
                  <a:srgbClr val="FF3333"/>
                </a:solidFill>
                <a:cs typeface="Gill Sans" charset="0"/>
              </a:rPr>
              <a:t>                      </a:t>
            </a:r>
            <a:r>
              <a:rPr lang="en-US" sz="1700" dirty="0" smtClean="0">
                <a:solidFill>
                  <a:srgbClr val="FF3333"/>
                </a:solidFill>
                <a:cs typeface="Gill Sans" charset="0"/>
              </a:rPr>
              <a:t>  </a:t>
            </a:r>
            <a:r>
              <a:rPr lang="en-US" sz="1700" dirty="0">
                <a:solidFill>
                  <a:srgbClr val="FF3333"/>
                </a:solidFill>
                <a:cs typeface="Gill Sans" charset="0"/>
              </a:rPr>
              <a:t>=  (n+1)!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-70757"/>
            <a:ext cx="8229600" cy="9144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Recursion and Induction</a:t>
            </a:r>
            <a:endParaRPr lang="en-US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76737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nell 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Cornell-AI-seminar-2005</Template>
  <TotalTime>47619</TotalTime>
  <Pages>9</Pages>
  <Words>1547</Words>
  <Application>Microsoft Macintosh PowerPoint</Application>
  <PresentationFormat>On-screen Show (4:3)</PresentationFormat>
  <Paragraphs>270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Custom Design</vt:lpstr>
      <vt:lpstr>1_Default Design</vt:lpstr>
      <vt:lpstr>Cornell 2007</vt:lpstr>
      <vt:lpstr>CS 1114:  Objects, Events and Recursion</vt:lpstr>
      <vt:lpstr>Object behaviours</vt:lpstr>
      <vt:lpstr>Linked Lists Revisited</vt:lpstr>
      <vt:lpstr>Linked Lists Revisited</vt:lpstr>
      <vt:lpstr>Class Inheritance</vt:lpstr>
      <vt:lpstr>Events in MATLAB</vt:lpstr>
      <vt:lpstr>Events in MATLAB - example</vt:lpstr>
      <vt:lpstr>Recursion and Induction</vt:lpstr>
      <vt:lpstr>Recursion and Induction</vt:lpstr>
      <vt:lpstr>Recursion and Induction</vt:lpstr>
      <vt:lpstr>Recursion and Induction</vt:lpstr>
    </vt:vector>
  </TitlesOfParts>
  <Company>Cornell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CS100R</dc:title>
  <dc:creator>Ramin Zabih</dc:creator>
  <cp:lastModifiedBy>Graeme Bailey</cp:lastModifiedBy>
  <cp:revision>1610</cp:revision>
  <cp:lastPrinted>2011-03-01T13:45:11Z</cp:lastPrinted>
  <dcterms:created xsi:type="dcterms:W3CDTF">2005-11-13T21:53:06Z</dcterms:created>
  <dcterms:modified xsi:type="dcterms:W3CDTF">2011-03-13T22:39:25Z</dcterms:modified>
</cp:coreProperties>
</file>