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1" r:id="rId1"/>
    <p:sldMasterId id="2147483653" r:id="rId2"/>
    <p:sldMasterId id="2147483656" r:id="rId3"/>
  </p:sldMasterIdLst>
  <p:notesMasterIdLst>
    <p:notesMasterId r:id="rId11"/>
  </p:notesMasterIdLst>
  <p:handoutMasterIdLst>
    <p:handoutMasterId r:id="rId12"/>
  </p:handoutMasterIdLst>
  <p:sldIdLst>
    <p:sldId id="803" r:id="rId4"/>
    <p:sldId id="826" r:id="rId5"/>
    <p:sldId id="827" r:id="rId6"/>
    <p:sldId id="774" r:id="rId7"/>
    <p:sldId id="815" r:id="rId8"/>
    <p:sldId id="825" r:id="rId9"/>
    <p:sldId id="816" r:id="rId10"/>
  </p:sldIdLst>
  <p:sldSz cx="9144000" cy="6858000" type="screen4x3"/>
  <p:notesSz cx="7010400" cy="9296400"/>
  <p:custDataLst>
    <p:tags r:id="rId14"/>
  </p:custData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i="1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0066"/>
    <a:srgbClr val="B636FF"/>
    <a:srgbClr val="99FF99"/>
    <a:srgbClr val="FFA7A7"/>
    <a:srgbClr val="9BC3FF"/>
    <a:srgbClr val="FF9393"/>
    <a:srgbClr val="ABCDFF"/>
    <a:srgbClr val="FF9999"/>
    <a:srgbClr val="99CCFF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826" autoAdjust="0"/>
    <p:restoredTop sz="94660"/>
  </p:normalViewPr>
  <p:slideViewPr>
    <p:cSldViewPr snapToGrid="0">
      <p:cViewPr>
        <p:scale>
          <a:sx n="140" d="100"/>
          <a:sy n="140" d="100"/>
        </p:scale>
        <p:origin x="-352" y="-40"/>
      </p:cViewPr>
      <p:guideLst>
        <p:guide orient="horz" pos="2064"/>
        <p:guide pos="1968"/>
      </p:guideLst>
    </p:cSldViewPr>
  </p:slideViewPr>
  <p:outlineViewPr>
    <p:cViewPr>
      <p:scale>
        <a:sx n="33" d="100"/>
        <a:sy n="33" d="100"/>
      </p:scale>
      <p:origin x="0" y="243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-1704" y="-72"/>
      </p:cViewPr>
      <p:guideLst>
        <p:guide orient="horz" pos="2927"/>
        <p:guide pos="2207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tags" Target="tags/tag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85904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6425"/>
            <a:ext cx="5143500" cy="41830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188" tIns="45284" rIns="92188" bIns="452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704850"/>
            <a:ext cx="4630738" cy="34734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4204886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GB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BigBlueDots1600Logo2 op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9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52400" y="5334000"/>
            <a:ext cx="8763000" cy="685800"/>
          </a:xfrm>
          <a:effectLst/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9126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096000"/>
            <a:ext cx="8229600" cy="533400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5108296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9581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6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6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17960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87431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81809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7670325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72798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6092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47665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081199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707963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9809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9580853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6005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6248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6248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91943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2514600"/>
            <a:ext cx="9144000" cy="4343400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r>
              <a:rPr lang="en-US" i="0">
                <a:latin typeface="Times" charset="0"/>
              </a:rPr>
              <a:t> 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206625"/>
            <a:ext cx="9144000" cy="519113"/>
          </a:xfrm>
          <a:prstGeom prst="rect">
            <a:avLst/>
          </a:pr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8153400" y="2209800"/>
            <a:ext cx="1588" cy="4645025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0" y="2725738"/>
            <a:ext cx="9144000" cy="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79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59436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 b="1">
                <a:solidFill>
                  <a:srgbClr val="FC0128"/>
                </a:solidFill>
              </a:defRPr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782791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1800225" y="2819400"/>
            <a:ext cx="5981700" cy="838200"/>
          </a:xfrm>
        </p:spPr>
        <p:txBody>
          <a:bodyPr/>
          <a:lstStyle>
            <a:lvl1pPr algn="l">
              <a:defRPr sz="3400" b="0">
                <a:solidFill>
                  <a:srgbClr val="FC0128"/>
                </a:solidFill>
              </a:defRPr>
            </a:lvl1pPr>
          </a:lstStyle>
          <a:p>
            <a:r>
              <a:rPr lang="en-US" altLang="en-US"/>
              <a:t>Insert Title Here</a:t>
            </a:r>
          </a:p>
        </p:txBody>
      </p:sp>
    </p:spTree>
    <p:extLst>
      <p:ext uri="{BB962C8B-B14F-4D97-AF65-F5344CB8AC3E}">
        <p14:creationId xmlns:p14="http://schemas.microsoft.com/office/powerpoint/2010/main" val="2253860661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134100"/>
            <a:ext cx="9144000" cy="7223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6673850"/>
            <a:ext cx="9144000" cy="180975"/>
          </a:xfrm>
          <a:prstGeom prst="rect">
            <a:avLst/>
          </a:pr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8153400" y="6096000"/>
            <a:ext cx="1588" cy="762000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0" y="6677025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838200" y="4572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 i="0">
              <a:latin typeface="Times" charset="0"/>
            </a:endParaRPr>
          </a:p>
        </p:txBody>
      </p:sp>
      <p:pic>
        <p:nvPicPr>
          <p:cNvPr id="9" name="Picture 10" descr="culogo_6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22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1" descr="CU Web Logo at its minimum siz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8863"/>
            <a:ext cx="250507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Rectangle 9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C0C7A50-6C5E-964A-AC58-68DEF5BE2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7997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B3EB0-329F-5744-9F83-E1BE7B433F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60425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2192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219200"/>
            <a:ext cx="4040187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F401B-AB12-DF4C-9D4F-5CACC0D618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2928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3EC94-07F9-E24F-8C9E-B43F0C936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21616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647CB-4BB8-C942-82B0-ABDE809DBB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766295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DA2F8-E1D4-F945-B819-84A5A3DF6C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4100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387115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94C83-97EB-AA4D-9777-6A16B0204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1561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AE496-34D7-5343-8A1F-4C74EEB8E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0049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27C45-6745-B048-8836-1C4D5D6F8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16767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28600"/>
            <a:ext cx="6021387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6FEFEE-2D78-944F-9CA6-A75EFE8CA3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39342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179847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72548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454509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510533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259610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7793564"/>
      </p:ext>
    </p:extLst>
  </p:cSld>
  <p:clrMapOvr>
    <a:masterClrMapping/>
  </p:clrMapOvr>
  <p:transition xmlns:p14="http://schemas.microsoft.com/office/powerpoint/2010/main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3.pn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igBlueDots1600gradientWithBriteLogo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6400800" cy="11430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93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ransition xmlns:p14="http://schemas.microsoft.com/office/powerpoint/2010/main"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7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2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2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2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3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SC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6134100"/>
            <a:ext cx="9144000" cy="722313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6673850"/>
            <a:ext cx="9144000" cy="180975"/>
          </a:xfrm>
          <a:prstGeom prst="rect">
            <a:avLst/>
          </a:prstGeom>
          <a:solidFill>
            <a:srgbClr val="6666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>
              <a:buFontTx/>
              <a:buChar char="•"/>
            </a:pPr>
            <a:endParaRPr lang="en-US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8153400" y="6096000"/>
            <a:ext cx="1588" cy="762000"/>
          </a:xfrm>
          <a:prstGeom prst="line">
            <a:avLst/>
          </a:prstGeom>
          <a:noFill/>
          <a:ln w="14288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0" y="6677025"/>
            <a:ext cx="9144000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838200" y="4572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 i="0">
              <a:latin typeface="Times" charset="0"/>
            </a:endParaRPr>
          </a:p>
        </p:txBody>
      </p:sp>
      <p:sp>
        <p:nvSpPr>
          <p:cNvPr id="178176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219200"/>
            <a:ext cx="8231187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78176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324600"/>
            <a:ext cx="685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 i="0" smtClean="0">
                <a:solidFill>
                  <a:schemeClr val="bg1"/>
                </a:solidFill>
                <a:latin typeface="Verdana" charset="0"/>
                <a:cs typeface="Arial" charset="0"/>
              </a:defRPr>
            </a:lvl1pPr>
          </a:lstStyle>
          <a:p>
            <a:pPr>
              <a:defRPr/>
            </a:pPr>
            <a:fld id="{7107EAAE-5281-1A4E-ABA5-3A6B37055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106" name="Picture 10" descr="culogo_65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220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11" descr="CU Web Logo at its minimum siz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38863"/>
            <a:ext cx="250507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67" grpId="0" build="p">
        <p:tmplLst>
          <p:tmpl lvl="1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xmlns:p14="http://schemas.microsoft.com/office/powerpoint/2010/main"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8176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333399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charset="0"/>
        <a:buChar char="§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2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charset="0"/>
        <a:buChar char="-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Symbol" charset="0"/>
        <a:buChar char="Þ"/>
        <a:defRPr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Symbol" pitchFamily="18" charset="2"/>
        <a:buChar char="Þ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914400"/>
            <a:ext cx="8534400" cy="838200"/>
          </a:xfrm>
        </p:spPr>
        <p:txBody>
          <a:bodyPr/>
          <a:lstStyle/>
          <a:p>
            <a:pPr eaLnBrk="1" hangingPunct="1"/>
            <a:r>
              <a:rPr lang="en-US" sz="3600" b="1" dirty="0">
                <a:latin typeface="Verdana" charset="0"/>
              </a:rPr>
              <a:t>CS 1114: </a:t>
            </a:r>
            <a:br>
              <a:rPr lang="en-US" sz="3600" b="1" dirty="0">
                <a:latin typeface="Verdana" charset="0"/>
              </a:rPr>
            </a:br>
            <a:r>
              <a:rPr lang="en-US" sz="2800" b="1" dirty="0" smtClean="0">
                <a:latin typeface="Verdana" charset="0"/>
              </a:rPr>
              <a:t>Programming clarity via Objects – part 2</a:t>
            </a:r>
            <a:endParaRPr lang="en-US" sz="4400" b="1" dirty="0">
              <a:latin typeface="Verdana" charset="0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2819400"/>
            <a:ext cx="6324600" cy="31242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 sz="2400" dirty="0" smtClean="0">
                <a:latin typeface="Verdana" charset="0"/>
              </a:rPr>
              <a:t>Prof</a:t>
            </a:r>
            <a:r>
              <a:rPr lang="en-US" sz="2400" dirty="0">
                <a:latin typeface="Verdana" charset="0"/>
              </a:rPr>
              <a:t>. Graeme Bailey</a:t>
            </a:r>
          </a:p>
          <a:p>
            <a:pPr eaLnBrk="1" hangingPunct="1">
              <a:buFont typeface="Wingdings" charset="0"/>
              <a:buNone/>
            </a:pPr>
            <a:endParaRPr lang="en-US" sz="2400" dirty="0" smtClean="0">
              <a:solidFill>
                <a:srgbClr val="FF0000"/>
              </a:solidFill>
              <a:latin typeface="Verdana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2400" u="sng" dirty="0" smtClean="0">
                <a:solidFill>
                  <a:schemeClr val="accent2"/>
                </a:solidFill>
                <a:latin typeface="Verdana" charset="0"/>
              </a:rPr>
              <a:t>http://cs1114.cs.cornell.edu</a:t>
            </a:r>
            <a:endParaRPr lang="en-US" sz="2400" u="sng" dirty="0">
              <a:solidFill>
                <a:schemeClr val="accent2"/>
              </a:solidFill>
              <a:latin typeface="Verdana" charset="0"/>
            </a:endParaRPr>
          </a:p>
          <a:p>
            <a:pPr eaLnBrk="1" hangingPunct="1">
              <a:buFont typeface="Wingdings" charset="0"/>
              <a:buNone/>
            </a:pPr>
            <a:endParaRPr lang="en-US" sz="2400" u="sng" dirty="0">
              <a:latin typeface="Verdana" charset="0"/>
            </a:endParaRPr>
          </a:p>
          <a:p>
            <a:pPr eaLnBrk="1" hangingPunct="1">
              <a:buFont typeface="Wingdings" charset="0"/>
              <a:buNone/>
            </a:pPr>
            <a:endParaRPr lang="en-US" sz="2400" dirty="0">
              <a:latin typeface="Verdana" charset="0"/>
            </a:endParaRPr>
          </a:p>
          <a:p>
            <a:pPr eaLnBrk="1" hangingPunct="1">
              <a:buFont typeface="Wingdings" charset="0"/>
              <a:buNone/>
            </a:pPr>
            <a:r>
              <a:rPr lang="en-US" sz="1400" i="1" dirty="0">
                <a:latin typeface="Verdana" charset="0"/>
              </a:rPr>
              <a:t>(notes modified from </a:t>
            </a:r>
            <a:r>
              <a:rPr lang="en-US" sz="1400" i="1" dirty="0" smtClean="0">
                <a:latin typeface="Verdana" charset="0"/>
              </a:rPr>
              <a:t>Matt Dunham,</a:t>
            </a:r>
          </a:p>
          <a:p>
            <a:pPr eaLnBrk="1" hangingPunct="1"/>
            <a:r>
              <a:rPr lang="en-US" sz="1400" i="1" dirty="0">
                <a:latin typeface="Verdana" charset="0"/>
              </a:rPr>
              <a:t>http://</a:t>
            </a:r>
            <a:r>
              <a:rPr lang="en-US" sz="1400" i="1" dirty="0" err="1">
                <a:latin typeface="Verdana" charset="0"/>
              </a:rPr>
              <a:t>www.advancedmcode.org</a:t>
            </a:r>
            <a:r>
              <a:rPr lang="en-US" sz="1400" i="1" dirty="0" smtClean="0">
                <a:latin typeface="Verdana" charset="0"/>
              </a:rPr>
              <a:t>/</a:t>
            </a:r>
          </a:p>
          <a:p>
            <a:pPr eaLnBrk="1" hangingPunct="1"/>
            <a:r>
              <a:rPr lang="en-US" sz="1400" i="1" dirty="0" smtClean="0">
                <a:latin typeface="Verdana" charset="0"/>
              </a:rPr>
              <a:t>object</a:t>
            </a:r>
            <a:r>
              <a:rPr lang="en-US" sz="1400" i="1" dirty="0">
                <a:latin typeface="Verdana" charset="0"/>
              </a:rPr>
              <a:t>-oriented-programming-in-</a:t>
            </a:r>
            <a:r>
              <a:rPr lang="en-US" sz="1400" i="1" dirty="0" err="1">
                <a:latin typeface="Verdana" charset="0"/>
              </a:rPr>
              <a:t>matlab.html</a:t>
            </a:r>
            <a:r>
              <a:rPr lang="en-US" sz="1400" i="1" dirty="0">
                <a:latin typeface="Verdana" charset="0"/>
              </a:rPr>
              <a:t>)</a:t>
            </a:r>
          </a:p>
        </p:txBody>
      </p:sp>
      <p:pic>
        <p:nvPicPr>
          <p:cNvPr id="18435" name="Picture 4" descr="CS2_2line_4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067425"/>
            <a:ext cx="25050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Pointers to Efficiency</a:t>
            </a:r>
            <a:endParaRPr lang="en-US" dirty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2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6215" y="793235"/>
            <a:ext cx="7311570" cy="3524765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Verdana" charset="0"/>
            </a:endParaRPr>
          </a:p>
          <a:p>
            <a:r>
              <a:rPr lang="en-US" sz="2000" dirty="0" smtClean="0">
                <a:latin typeface="Verdana" charset="0"/>
              </a:rPr>
              <a:t>MATLAB</a:t>
            </a:r>
            <a:r>
              <a:rPr lang="en-US" sz="2400" dirty="0" smtClean="0">
                <a:latin typeface="Verdana" charset="0"/>
              </a:rPr>
              <a:t>’s default </a:t>
            </a:r>
            <a:r>
              <a:rPr lang="en-US" sz="2400" dirty="0" err="1" smtClean="0">
                <a:latin typeface="Verdana" charset="0"/>
              </a:rPr>
              <a:t>behaviour</a:t>
            </a:r>
            <a:r>
              <a:rPr lang="en-US" sz="2400" dirty="0" smtClean="0">
                <a:latin typeface="Verdana" charset="0"/>
              </a:rPr>
              <a:t> is very wasteful</a:t>
            </a:r>
          </a:p>
          <a:p>
            <a:pPr lvl="1"/>
            <a:r>
              <a:rPr lang="en-US" sz="2000" dirty="0" smtClean="0">
                <a:latin typeface="Verdana" charset="0"/>
              </a:rPr>
              <a:t>It likes to copy everything!!</a:t>
            </a:r>
          </a:p>
          <a:p>
            <a:pPr lvl="1"/>
            <a:r>
              <a:rPr lang="en-US" sz="2000" dirty="0" smtClean="0">
                <a:latin typeface="Verdana" charset="0"/>
              </a:rPr>
              <a:t>Called ‘passing by value’</a:t>
            </a:r>
          </a:p>
          <a:p>
            <a:pPr lvl="1"/>
            <a:r>
              <a:rPr lang="en-US" sz="2000" dirty="0" smtClean="0">
                <a:latin typeface="Verdana" charset="0"/>
              </a:rPr>
              <a:t>x = y  is done by copying all of y onto x</a:t>
            </a:r>
          </a:p>
          <a:p>
            <a:pPr lvl="1"/>
            <a:r>
              <a:rPr lang="en-US" sz="2000" dirty="0" smtClean="0">
                <a:latin typeface="Verdana" charset="0"/>
              </a:rPr>
              <a:t>This is ok if y is a number, but what if it’s a 10000x10000 matrix?</a:t>
            </a:r>
          </a:p>
          <a:p>
            <a:pPr lvl="1"/>
            <a:r>
              <a:rPr lang="en-US" sz="2000" dirty="0" smtClean="0">
                <a:latin typeface="Verdana" charset="0"/>
              </a:rPr>
              <a:t>This happens also when passing values into a function!    ……..S……L……O……W………………..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916214" y="4240380"/>
            <a:ext cx="7309758" cy="1728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charset="0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0"/>
              <a:buChar char="-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0"/>
              <a:buChar char="Þ"/>
              <a:defRPr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pitchFamily="18" charset="2"/>
              <a:buChar char="Þ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pitchFamily="18" charset="2"/>
              <a:buChar char="Þ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pitchFamily="18" charset="2"/>
              <a:buChar char="Þ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pitchFamily="18" charset="2"/>
              <a:buChar char="Þ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charset="0"/>
              <a:buNone/>
            </a:pPr>
            <a:endParaRPr lang="en-US" dirty="0" smtClean="0">
              <a:latin typeface="Verdana" charset="0"/>
            </a:endParaRPr>
          </a:p>
          <a:p>
            <a:r>
              <a:rPr lang="en-US" sz="2400" i="0" dirty="0" smtClean="0">
                <a:latin typeface="Verdana" charset="0"/>
              </a:rPr>
              <a:t>Far better to pass the </a:t>
            </a:r>
            <a:r>
              <a:rPr lang="en-US" sz="2400" dirty="0" smtClean="0">
                <a:latin typeface="Verdana" charset="0"/>
              </a:rPr>
              <a:t>address</a:t>
            </a:r>
            <a:r>
              <a:rPr lang="en-US" sz="2400" i="0" dirty="0" smtClean="0">
                <a:latin typeface="Verdana" charset="0"/>
              </a:rPr>
              <a:t> of the data!!!</a:t>
            </a:r>
          </a:p>
          <a:p>
            <a:pPr lvl="1"/>
            <a:r>
              <a:rPr lang="en-US" sz="2000" i="0" dirty="0" smtClean="0">
                <a:latin typeface="Verdana" charset="0"/>
              </a:rPr>
              <a:t>Called ‘passing by reference’</a:t>
            </a:r>
            <a:endParaRPr lang="en-US" sz="2000" dirty="0">
              <a:latin typeface="Verdana" charset="0"/>
            </a:endParaRPr>
          </a:p>
          <a:p>
            <a:pPr lvl="1"/>
            <a:r>
              <a:rPr lang="en-US" sz="1800" i="0" dirty="0" smtClean="0">
                <a:latin typeface="Verdana" charset="0"/>
              </a:rPr>
              <a:t>MATLAB</a:t>
            </a:r>
            <a:r>
              <a:rPr lang="en-US" sz="2000" i="0" dirty="0" smtClean="0">
                <a:latin typeface="Verdana" charset="0"/>
              </a:rPr>
              <a:t> has a handle class we can ‘steal from’:</a:t>
            </a:r>
          </a:p>
        </p:txBody>
      </p:sp>
    </p:spTree>
    <p:extLst>
      <p:ext uri="{BB962C8B-B14F-4D97-AF65-F5344CB8AC3E}">
        <p14:creationId xmlns:p14="http://schemas.microsoft.com/office/powerpoint/2010/main" val="3111501739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latin typeface="Verdana" charset="0"/>
              </a:rPr>
              <a:t>Handl</a:t>
            </a:r>
            <a:r>
              <a:rPr lang="en-US" dirty="0" smtClean="0">
                <a:latin typeface="Verdana" charset="0"/>
              </a:rPr>
              <a:t>ing Operator Overloading</a:t>
            </a:r>
            <a:endParaRPr lang="en-US" dirty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3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4132" y="1670178"/>
            <a:ext cx="8305427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0" dirty="0" err="1">
                <a:solidFill>
                  <a:srgbClr val="FF0000"/>
                </a:solidFill>
                <a:latin typeface="Courier"/>
                <a:cs typeface="Courier"/>
              </a:rPr>
              <a:t>classdef</a:t>
            </a:r>
            <a:r>
              <a:rPr lang="en-US" sz="1400" i="0" dirty="0">
                <a:latin typeface="Courier"/>
                <a:cs typeface="Courier"/>
              </a:rPr>
              <a:t> </a:t>
            </a:r>
            <a:r>
              <a:rPr lang="en-US" sz="1400" i="0" dirty="0" smtClean="0">
                <a:solidFill>
                  <a:srgbClr val="0000FF"/>
                </a:solidFill>
                <a:latin typeface="Courier"/>
                <a:cs typeface="Courier"/>
              </a:rPr>
              <a:t>point &lt; handle</a:t>
            </a:r>
            <a:endParaRPr lang="en-US" sz="14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400" i="0" dirty="0">
                <a:latin typeface="Courier"/>
                <a:cs typeface="Courier"/>
              </a:rPr>
              <a:t> 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write a description of the class here.</a:t>
            </a:r>
          </a:p>
          <a:p>
            <a:r>
              <a:rPr lang="en-US" sz="1400" i="0" dirty="0">
                <a:latin typeface="Courier"/>
                <a:cs typeface="Courier"/>
              </a:rPr>
              <a:t>    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properties</a:t>
            </a:r>
          </a:p>
          <a:p>
            <a:r>
              <a:rPr lang="en-US" sz="1400" i="0" dirty="0">
                <a:latin typeface="Courier"/>
                <a:cs typeface="Courier"/>
              </a:rPr>
              <a:t>     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....</a:t>
            </a:r>
          </a:p>
          <a:p>
            <a:r>
              <a:rPr lang="en-US" sz="1400" i="0" dirty="0">
                <a:latin typeface="Courier"/>
                <a:cs typeface="Courier"/>
              </a:rPr>
              <a:t>    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en-US" sz="1400" i="0" dirty="0">
                <a:latin typeface="Courier"/>
                <a:cs typeface="Courier"/>
              </a:rPr>
              <a:t>    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methods</a:t>
            </a:r>
          </a:p>
          <a:p>
            <a:r>
              <a:rPr lang="en-US" sz="1400" i="0" dirty="0">
                <a:latin typeface="Courier"/>
                <a:cs typeface="Courier"/>
              </a:rPr>
              <a:t>     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methods, including the constructor are defined here</a:t>
            </a:r>
          </a:p>
          <a:p>
            <a:r>
              <a:rPr lang="en-US" sz="1400" i="0" dirty="0">
                <a:latin typeface="Courier"/>
                <a:cs typeface="Courier"/>
              </a:rPr>
              <a:t>        </a:t>
            </a:r>
            <a:r>
              <a:rPr lang="en-US" sz="1400" i="0" dirty="0">
                <a:solidFill>
                  <a:srgbClr val="FF6600"/>
                </a:solidFill>
                <a:latin typeface="Courier"/>
                <a:cs typeface="Courier"/>
              </a:rPr>
              <a:t>function</a:t>
            </a:r>
            <a:r>
              <a:rPr lang="en-US" sz="1400" i="0" dirty="0">
                <a:latin typeface="Courier"/>
                <a:cs typeface="Courier"/>
              </a:rPr>
              <a:t> </a:t>
            </a:r>
            <a:r>
              <a:rPr lang="en-US" sz="1400" i="0" dirty="0" err="1">
                <a:latin typeface="Courier"/>
                <a:cs typeface="Courier"/>
              </a:rPr>
              <a:t>obj</a:t>
            </a:r>
            <a:r>
              <a:rPr lang="en-US" sz="1400" i="0" dirty="0">
                <a:latin typeface="Courier"/>
                <a:cs typeface="Courier"/>
              </a:rPr>
              <a:t> = 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point</a:t>
            </a:r>
            <a:r>
              <a:rPr lang="en-US" sz="1400" i="0" dirty="0">
                <a:latin typeface="Courier"/>
                <a:cs typeface="Courier"/>
              </a:rPr>
              <a:t>(x, y, </a:t>
            </a:r>
            <a:r>
              <a:rPr lang="en-US" sz="1400" i="0" dirty="0" err="1">
                <a:latin typeface="Courier"/>
                <a:cs typeface="Courier"/>
              </a:rPr>
              <a:t>colour</a:t>
            </a:r>
            <a:r>
              <a:rPr lang="en-US" sz="1400" i="0" dirty="0">
                <a:latin typeface="Courier"/>
                <a:cs typeface="Courier"/>
              </a:rPr>
              <a:t>)</a:t>
            </a:r>
          </a:p>
          <a:p>
            <a:r>
              <a:rPr lang="en-US" sz="1400" i="0" dirty="0">
                <a:latin typeface="Courier"/>
                <a:cs typeface="Courier"/>
              </a:rPr>
              <a:t>          </a:t>
            </a:r>
            <a:r>
              <a:rPr lang="en-US" sz="1400" i="0" dirty="0" smtClean="0">
                <a:solidFill>
                  <a:srgbClr val="008000"/>
                </a:solidFill>
                <a:latin typeface="Courier"/>
                <a:cs typeface="Courier"/>
              </a:rPr>
              <a:t>% ....</a:t>
            </a:r>
            <a:endParaRPr lang="en-US" sz="1400" i="0" dirty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fr-FR" sz="1400" i="0" dirty="0">
                <a:latin typeface="Courier"/>
                <a:cs typeface="Courier"/>
              </a:rPr>
              <a:t>       </a:t>
            </a:r>
            <a:r>
              <a:rPr lang="fr-FR" sz="1400" i="0" dirty="0">
                <a:solidFill>
                  <a:srgbClr val="FF6600"/>
                </a:solidFill>
                <a:latin typeface="Courier"/>
                <a:cs typeface="Courier"/>
              </a:rPr>
              <a:t> </a:t>
            </a:r>
            <a:r>
              <a:rPr lang="fr-FR" sz="1400" i="0" dirty="0" smtClean="0">
                <a:solidFill>
                  <a:srgbClr val="FF6600"/>
                </a:solidFill>
                <a:latin typeface="Courier"/>
                <a:cs typeface="Courier"/>
              </a:rPr>
              <a:t>end</a:t>
            </a:r>
          </a:p>
          <a:p>
            <a:r>
              <a:rPr lang="fr-FR" sz="1400" i="0" dirty="0">
                <a:solidFill>
                  <a:srgbClr val="FF6600"/>
                </a:solidFill>
                <a:latin typeface="Courier"/>
                <a:cs typeface="Courier"/>
              </a:rPr>
              <a:t> </a:t>
            </a:r>
            <a:r>
              <a:rPr lang="fr-FR" sz="1400" i="0" dirty="0" smtClean="0">
                <a:solidFill>
                  <a:srgbClr val="FF6600"/>
                </a:solidFill>
                <a:latin typeface="Courier"/>
                <a:cs typeface="Courier"/>
              </a:rPr>
              <a:t>       </a:t>
            </a:r>
            <a:r>
              <a:rPr lang="fr-FR" sz="1400" i="0" dirty="0" err="1" smtClean="0">
                <a:solidFill>
                  <a:srgbClr val="FF6600"/>
                </a:solidFill>
                <a:latin typeface="Courier"/>
                <a:cs typeface="Courier"/>
              </a:rPr>
              <a:t>function</a:t>
            </a:r>
            <a:r>
              <a:rPr lang="fr-FR" sz="1400" i="0" dirty="0" smtClean="0">
                <a:solidFill>
                  <a:srgbClr val="FF6600"/>
                </a:solidFill>
                <a:latin typeface="Courier"/>
                <a:cs typeface="Courier"/>
              </a:rPr>
              <a:t> </a:t>
            </a:r>
            <a:r>
              <a:rPr lang="fr-FR" sz="1400" i="0" dirty="0" smtClean="0">
                <a:latin typeface="Courier"/>
                <a:cs typeface="Courier"/>
              </a:rPr>
              <a:t>total = </a:t>
            </a:r>
            <a:r>
              <a:rPr lang="fr-FR" sz="1400" i="0" dirty="0" smtClean="0">
                <a:solidFill>
                  <a:srgbClr val="0000FF"/>
                </a:solidFill>
                <a:latin typeface="Courier"/>
                <a:cs typeface="Courier"/>
              </a:rPr>
              <a:t>plus</a:t>
            </a:r>
            <a:r>
              <a:rPr lang="fr-FR" sz="1400" i="0" dirty="0" smtClean="0">
                <a:latin typeface="Courier"/>
                <a:cs typeface="Courier"/>
              </a:rPr>
              <a:t>(a, b)</a:t>
            </a:r>
          </a:p>
          <a:p>
            <a:r>
              <a:rPr lang="fr-FR" sz="1400" i="0" dirty="0" smtClean="0">
                <a:latin typeface="Courier"/>
                <a:cs typeface="Courier"/>
              </a:rPr>
              <a:t>          </a:t>
            </a:r>
            <a:r>
              <a:rPr lang="fr-FR" sz="1400" i="0" dirty="0" err="1" smtClean="0">
                <a:latin typeface="Courier"/>
                <a:cs typeface="Courier"/>
              </a:rPr>
              <a:t>temp_x</a:t>
            </a:r>
            <a:r>
              <a:rPr lang="fr-FR" sz="1400" i="0" dirty="0" smtClean="0">
                <a:latin typeface="Courier"/>
                <a:cs typeface="Courier"/>
              </a:rPr>
              <a:t> = </a:t>
            </a:r>
            <a:r>
              <a:rPr lang="fr-FR" sz="1400" i="0" dirty="0" err="1">
                <a:solidFill>
                  <a:srgbClr val="000000"/>
                </a:solidFill>
                <a:latin typeface="Courier"/>
                <a:cs typeface="Courier"/>
              </a:rPr>
              <a:t>a.x_coord</a:t>
            </a:r>
            <a:r>
              <a:rPr lang="fr-FR" sz="1400" i="0" dirty="0">
                <a:solidFill>
                  <a:srgbClr val="000000"/>
                </a:solidFill>
                <a:latin typeface="Courier"/>
                <a:cs typeface="Courier"/>
              </a:rPr>
              <a:t> + </a:t>
            </a:r>
            <a:r>
              <a:rPr lang="fr-FR" sz="1400" i="0" dirty="0" err="1" smtClean="0">
                <a:solidFill>
                  <a:srgbClr val="000000"/>
                </a:solidFill>
                <a:latin typeface="Courier"/>
                <a:cs typeface="Courier"/>
              </a:rPr>
              <a:t>b.x_coord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fr-FR" sz="1400" i="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         </a:t>
            </a:r>
            <a:r>
              <a:rPr lang="fr-FR" sz="1400" i="0" dirty="0" err="1" smtClean="0">
                <a:solidFill>
                  <a:srgbClr val="000000"/>
                </a:solidFill>
                <a:latin typeface="Courier"/>
                <a:cs typeface="Courier"/>
              </a:rPr>
              <a:t>temp_y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fr-FR" sz="1400" i="0" dirty="0" err="1">
                <a:solidFill>
                  <a:srgbClr val="000000"/>
                </a:solidFill>
                <a:latin typeface="Courier"/>
                <a:cs typeface="Courier"/>
              </a:rPr>
              <a:t>a.y_coord</a:t>
            </a:r>
            <a:r>
              <a:rPr lang="fr-FR" sz="1400" i="0" dirty="0">
                <a:solidFill>
                  <a:srgbClr val="000000"/>
                </a:solidFill>
                <a:latin typeface="Courier"/>
                <a:cs typeface="Courier"/>
              </a:rPr>
              <a:t> + </a:t>
            </a:r>
            <a:r>
              <a:rPr lang="fr-FR" sz="1400" i="0" dirty="0" err="1" smtClean="0">
                <a:solidFill>
                  <a:srgbClr val="000000"/>
                </a:solidFill>
                <a:latin typeface="Courier"/>
                <a:cs typeface="Courier"/>
              </a:rPr>
              <a:t>b.y_coord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fr-FR" sz="1400" i="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         </a:t>
            </a:r>
            <a:r>
              <a:rPr lang="fr-FR" sz="1400" i="0" dirty="0" err="1" smtClean="0">
                <a:solidFill>
                  <a:srgbClr val="000000"/>
                </a:solidFill>
                <a:latin typeface="Courier"/>
                <a:cs typeface="Courier"/>
              </a:rPr>
              <a:t>temp_c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fr-FR" sz="1400" i="0" dirty="0">
                <a:solidFill>
                  <a:srgbClr val="000000"/>
                </a:solidFill>
                <a:latin typeface="Courier"/>
                <a:cs typeface="Courier"/>
              </a:rPr>
              <a:t>max(</a:t>
            </a:r>
            <a:r>
              <a:rPr lang="fr-FR" sz="1400" i="0" dirty="0" err="1">
                <a:solidFill>
                  <a:srgbClr val="000000"/>
                </a:solidFill>
                <a:latin typeface="Courier"/>
                <a:cs typeface="Courier"/>
              </a:rPr>
              <a:t>a.colour</a:t>
            </a:r>
            <a:r>
              <a:rPr lang="fr-FR" sz="1400" i="0" dirty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fr-FR" sz="1400" i="0" dirty="0" err="1">
                <a:solidFill>
                  <a:srgbClr val="000000"/>
                </a:solidFill>
                <a:latin typeface="Courier"/>
                <a:cs typeface="Courier"/>
              </a:rPr>
              <a:t>b.colour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  <a:endParaRPr lang="fr-FR" sz="1400" i="0" dirty="0" smtClean="0">
              <a:latin typeface="Courier"/>
              <a:cs typeface="Courier"/>
            </a:endParaRPr>
          </a:p>
          <a:p>
            <a:r>
              <a:rPr lang="fr-FR" sz="1400" i="0" dirty="0">
                <a:solidFill>
                  <a:srgbClr val="FF6600"/>
                </a:solidFill>
                <a:latin typeface="Courier"/>
                <a:cs typeface="Courier"/>
              </a:rPr>
              <a:t> </a:t>
            </a:r>
            <a:r>
              <a:rPr lang="fr-FR" sz="1400" i="0" dirty="0" smtClean="0">
                <a:solidFill>
                  <a:srgbClr val="FF6600"/>
                </a:solidFill>
                <a:latin typeface="Courier"/>
                <a:cs typeface="Courier"/>
              </a:rPr>
              <a:t>         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total = point(</a:t>
            </a:r>
            <a:r>
              <a:rPr lang="fr-FR" sz="1400" i="0" dirty="0" err="1" smtClean="0">
                <a:solidFill>
                  <a:srgbClr val="000000"/>
                </a:solidFill>
                <a:latin typeface="Courier"/>
                <a:cs typeface="Courier"/>
              </a:rPr>
              <a:t>temp_x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fr-FR" sz="1400" i="0" dirty="0" err="1" smtClean="0">
                <a:solidFill>
                  <a:srgbClr val="000000"/>
                </a:solidFill>
                <a:latin typeface="Courier"/>
                <a:cs typeface="Courier"/>
              </a:rPr>
              <a:t>temp_y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, </a:t>
            </a:r>
            <a:r>
              <a:rPr lang="fr-FR" sz="1400" i="0" dirty="0" err="1" smtClean="0">
                <a:solidFill>
                  <a:srgbClr val="000000"/>
                </a:solidFill>
                <a:latin typeface="Courier"/>
                <a:cs typeface="Courier"/>
              </a:rPr>
              <a:t>temp_c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);</a:t>
            </a:r>
          </a:p>
          <a:p>
            <a:r>
              <a:rPr lang="fr-FR" sz="1400" i="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fr-FR" sz="1400" i="0" dirty="0" smtClean="0">
                <a:solidFill>
                  <a:srgbClr val="000000"/>
                </a:solidFill>
                <a:latin typeface="Courier"/>
                <a:cs typeface="Courier"/>
              </a:rPr>
              <a:t>       </a:t>
            </a:r>
            <a:r>
              <a:rPr lang="fr-FR" sz="1400" i="0" dirty="0" smtClean="0">
                <a:solidFill>
                  <a:srgbClr val="FF6600"/>
                </a:solidFill>
                <a:latin typeface="Courier"/>
                <a:cs typeface="Courier"/>
              </a:rPr>
              <a:t>end</a:t>
            </a:r>
            <a:endParaRPr lang="fr-FR" sz="1400" i="0" dirty="0">
              <a:solidFill>
                <a:srgbClr val="FF6600"/>
              </a:solidFill>
              <a:latin typeface="Courier"/>
              <a:cs typeface="Courier"/>
            </a:endParaRPr>
          </a:p>
          <a:p>
            <a:r>
              <a:rPr lang="fr-FR" sz="1400" i="0" dirty="0">
                <a:solidFill>
                  <a:srgbClr val="FF6600"/>
                </a:solidFill>
                <a:latin typeface="Courier"/>
                <a:cs typeface="Courier"/>
              </a:rPr>
              <a:t>       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.... more functions </a:t>
            </a:r>
            <a:r>
              <a:rPr lang="en-US" sz="1400" i="0" dirty="0" smtClean="0">
                <a:solidFill>
                  <a:srgbClr val="008000"/>
                </a:solidFill>
                <a:latin typeface="Courier"/>
                <a:cs typeface="Courier"/>
              </a:rPr>
              <a:t>here</a:t>
            </a:r>
            <a:endParaRPr lang="fr-FR" sz="1400" i="0" dirty="0">
              <a:solidFill>
                <a:srgbClr val="FF6600"/>
              </a:solidFill>
              <a:latin typeface="Courier"/>
              <a:cs typeface="Courier"/>
            </a:endParaRPr>
          </a:p>
          <a:p>
            <a:r>
              <a:rPr lang="fr-FR" sz="1400" i="0" dirty="0">
                <a:latin typeface="Courier"/>
                <a:cs typeface="Courier"/>
              </a:rPr>
              <a:t>    </a:t>
            </a:r>
            <a:r>
              <a:rPr lang="fr-FR" sz="1400" i="0" dirty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fr-FR" sz="1400" i="0" dirty="0">
                <a:solidFill>
                  <a:srgbClr val="FF0000"/>
                </a:solidFill>
                <a:latin typeface="Courier"/>
                <a:cs typeface="Courier"/>
              </a:rPr>
              <a:t>end</a:t>
            </a:r>
            <a:endParaRPr lang="en-US" sz="1400" i="0" dirty="0">
              <a:solidFill>
                <a:srgbClr val="FF0000"/>
              </a:solidFill>
              <a:latin typeface="Courier"/>
              <a:cs typeface="Courier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032500" y="4109356"/>
            <a:ext cx="3020786" cy="20313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This </a:t>
            </a:r>
            <a:r>
              <a:rPr lang="en-US" sz="1400" dirty="0" err="1" smtClean="0"/>
              <a:t>overides</a:t>
            </a:r>
            <a:r>
              <a:rPr lang="en-US" sz="1400" dirty="0" smtClean="0"/>
              <a:t> the usual meaning of  </a:t>
            </a:r>
            <a:r>
              <a:rPr lang="en-US" sz="1400" i="0" dirty="0" smtClean="0">
                <a:solidFill>
                  <a:srgbClr val="0000FF"/>
                </a:solidFill>
                <a:latin typeface="Courier"/>
                <a:cs typeface="Courier"/>
              </a:rPr>
              <a:t>+</a:t>
            </a:r>
            <a:r>
              <a:rPr lang="en-US" sz="1400" dirty="0" smtClean="0"/>
              <a:t> and so would be used as follows:</a:t>
            </a:r>
          </a:p>
          <a:p>
            <a:endParaRPr lang="en-US" sz="1400" dirty="0" smtClean="0"/>
          </a:p>
          <a:p>
            <a:r>
              <a:rPr lang="en-US" sz="1400" i="0" dirty="0" smtClean="0">
                <a:solidFill>
                  <a:srgbClr val="0000FF"/>
                </a:solidFill>
                <a:latin typeface="Courier"/>
                <a:cs typeface="Courier"/>
              </a:rPr>
              <a:t>a = point(200, 300, 125);</a:t>
            </a:r>
          </a:p>
          <a:p>
            <a:r>
              <a:rPr lang="en-US" sz="1400" i="0" dirty="0" smtClean="0">
                <a:solidFill>
                  <a:srgbClr val="0000FF"/>
                </a:solidFill>
                <a:latin typeface="Courier"/>
                <a:cs typeface="Courier"/>
              </a:rPr>
              <a:t>b = point(159, 203, 224);</a:t>
            </a:r>
          </a:p>
          <a:p>
            <a:r>
              <a:rPr lang="en-US" sz="1400" i="0" dirty="0" smtClean="0">
                <a:solidFill>
                  <a:srgbClr val="0000FF"/>
                </a:solidFill>
                <a:latin typeface="Courier"/>
                <a:cs typeface="Courier"/>
              </a:rPr>
              <a:t>c = a + b;</a:t>
            </a:r>
          </a:p>
          <a:p>
            <a:endParaRPr lang="en-US" sz="1400" i="0" dirty="0" smtClean="0"/>
          </a:p>
          <a:p>
            <a:r>
              <a:rPr lang="en-US" sz="1400" dirty="0" smtClean="0"/>
              <a:t>giving   </a:t>
            </a:r>
            <a:r>
              <a:rPr lang="en-US" sz="1400" i="0" dirty="0" smtClean="0">
                <a:solidFill>
                  <a:srgbClr val="0000FF"/>
                </a:solidFill>
                <a:latin typeface="Courier"/>
                <a:cs typeface="Courier"/>
              </a:rPr>
              <a:t>c </a:t>
            </a:r>
            <a:r>
              <a:rPr lang="en-US" sz="1400" dirty="0" smtClean="0"/>
              <a:t> the values: 259, 503, and 349 for </a:t>
            </a:r>
            <a:r>
              <a:rPr lang="en-US" sz="1400" i="0" dirty="0" err="1" smtClean="0"/>
              <a:t>x_coord</a:t>
            </a:r>
            <a:r>
              <a:rPr lang="en-US" sz="1400" i="0" dirty="0" smtClean="0"/>
              <a:t>, </a:t>
            </a:r>
            <a:r>
              <a:rPr lang="en-US" sz="1400" i="0" dirty="0" err="1" smtClean="0"/>
              <a:t>y_coord</a:t>
            </a:r>
            <a:r>
              <a:rPr lang="en-US" sz="1400" dirty="0" smtClean="0"/>
              <a:t>, and </a:t>
            </a:r>
            <a:r>
              <a:rPr lang="en-US" sz="1400" i="0" dirty="0" err="1" smtClean="0"/>
              <a:t>colour</a:t>
            </a:r>
            <a:endParaRPr lang="en-US" sz="1400" i="0" dirty="0"/>
          </a:p>
        </p:txBody>
      </p:sp>
      <p:cxnSp>
        <p:nvCxnSpPr>
          <p:cNvPr id="13" name="Straight Connector 12"/>
          <p:cNvCxnSpPr/>
          <p:nvPr/>
        </p:nvCxnSpPr>
        <p:spPr bwMode="auto">
          <a:xfrm flipH="1" flipV="1">
            <a:off x="4154715" y="3982357"/>
            <a:ext cx="1877785" cy="344714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/>
          </a:ln>
          <a:effectLst/>
        </p:spPr>
      </p:cxn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191161" y="639021"/>
            <a:ext cx="8646584" cy="1045633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Verdana" charset="0"/>
            </a:endParaRPr>
          </a:p>
          <a:p>
            <a:r>
              <a:rPr lang="en-US" dirty="0" smtClean="0">
                <a:latin typeface="Verdana" charset="0"/>
              </a:rPr>
              <a:t>We can redefine + (and *, &lt;, &amp;, ||, </a:t>
            </a:r>
            <a:r>
              <a:rPr lang="en-US" dirty="0" err="1" smtClean="0">
                <a:latin typeface="Verdana" charset="0"/>
              </a:rPr>
              <a:t>etc</a:t>
            </a:r>
            <a:r>
              <a:rPr lang="en-US" dirty="0">
                <a:latin typeface="Verdana" charset="0"/>
              </a:rPr>
              <a:t>)</a:t>
            </a:r>
            <a:r>
              <a:rPr lang="en-US" dirty="0" smtClean="0">
                <a:latin typeface="Verdana" charset="0"/>
              </a:rPr>
              <a:t>!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032500" y="4109357"/>
            <a:ext cx="3029857" cy="2041072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n-US" sz="24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96786" y="5379356"/>
            <a:ext cx="4118430" cy="738663"/>
          </a:xfrm>
          <a:prstGeom prst="rect">
            <a:avLst/>
          </a:prstGeom>
          <a:solidFill>
            <a:srgbClr val="FAC090"/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Also makes updating values look cleaner:</a:t>
            </a:r>
          </a:p>
          <a:p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a = pointy(200, 300, 125);</a:t>
            </a:r>
          </a:p>
          <a:p>
            <a:r>
              <a:rPr lang="en-US" sz="1400" i="0" dirty="0" err="1">
                <a:solidFill>
                  <a:srgbClr val="0000FF"/>
                </a:solidFill>
                <a:latin typeface="Courier"/>
                <a:cs typeface="Courier"/>
              </a:rPr>
              <a:t>a.set_colour</a:t>
            </a:r>
            <a:r>
              <a:rPr lang="en-US" sz="1400" i="0" dirty="0">
                <a:solidFill>
                  <a:srgbClr val="0000FF"/>
                </a:solidFill>
                <a:latin typeface="Courier"/>
                <a:cs typeface="Courier"/>
              </a:rPr>
              <a:t>(98); </a:t>
            </a:r>
            <a:r>
              <a:rPr lang="en-US" sz="1400" i="0" dirty="0">
                <a:solidFill>
                  <a:srgbClr val="008000"/>
                </a:solidFill>
                <a:latin typeface="Courier"/>
                <a:cs typeface="Courier"/>
              </a:rPr>
              <a:t>% </a:t>
            </a:r>
            <a:r>
              <a:rPr lang="en-US" sz="1400" dirty="0">
                <a:solidFill>
                  <a:srgbClr val="008000"/>
                </a:solidFill>
              </a:rPr>
              <a:t>changes a’s </a:t>
            </a:r>
            <a:r>
              <a:rPr lang="en-US" sz="1400" dirty="0" err="1">
                <a:solidFill>
                  <a:srgbClr val="008000"/>
                </a:solidFill>
              </a:rPr>
              <a:t>colour</a:t>
            </a:r>
            <a:r>
              <a:rPr lang="en-US" sz="1400" dirty="0">
                <a:solidFill>
                  <a:srgbClr val="008000"/>
                </a:solidFill>
              </a:rPr>
              <a:t> to </a:t>
            </a:r>
            <a:r>
              <a:rPr lang="en-US" sz="1400" dirty="0" smtClean="0">
                <a:solidFill>
                  <a:srgbClr val="008000"/>
                </a:solidFill>
              </a:rPr>
              <a:t>98</a:t>
            </a:r>
            <a:endParaRPr lang="en-US" sz="1400" i="0" dirty="0">
              <a:solidFill>
                <a:srgbClr val="008000"/>
              </a:solidFill>
              <a:latin typeface="Courier"/>
              <a:cs typeface="Courier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24285" y="1959429"/>
            <a:ext cx="3429001" cy="738664"/>
          </a:xfrm>
          <a:prstGeom prst="rect">
            <a:avLst/>
          </a:prstGeom>
          <a:solidFill>
            <a:srgbClr val="FAC090"/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Really elegant – allows passing of addresses instead of full copying of all values; vastly faster and less memory-intensive. 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2839358" y="1859643"/>
            <a:ext cx="6213928" cy="843643"/>
            <a:chOff x="2839358" y="1859643"/>
            <a:chExt cx="6213928" cy="843643"/>
          </a:xfrm>
        </p:grpSpPr>
        <p:cxnSp>
          <p:nvCxnSpPr>
            <p:cNvPr id="22" name="Straight Connector 21"/>
            <p:cNvCxnSpPr/>
            <p:nvPr/>
          </p:nvCxnSpPr>
          <p:spPr bwMode="auto">
            <a:xfrm flipH="1" flipV="1">
              <a:off x="2839358" y="1859643"/>
              <a:ext cx="2775858" cy="172357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lg"/>
            </a:ln>
            <a:effectLst/>
          </p:spPr>
        </p:cxnSp>
        <p:sp>
          <p:nvSpPr>
            <p:cNvPr id="20" name="Rectangle 19"/>
            <p:cNvSpPr/>
            <p:nvPr/>
          </p:nvSpPr>
          <p:spPr bwMode="auto">
            <a:xfrm>
              <a:off x="5624286" y="1941286"/>
              <a:ext cx="3429000" cy="762000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AutoNum type="arabicPeriod"/>
                <a:tabLst/>
              </a:pPr>
              <a:endParaRPr kumimoji="0" lang="en-US" sz="24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</p:grpSp>
      <p:sp>
        <p:nvSpPr>
          <p:cNvPr id="23" name="Rectangle 22"/>
          <p:cNvSpPr/>
          <p:nvPr/>
        </p:nvSpPr>
        <p:spPr bwMode="auto">
          <a:xfrm>
            <a:off x="1496786" y="5379357"/>
            <a:ext cx="4127500" cy="743857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en-US" sz="24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961835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6" grpId="0" animBg="1"/>
      <p:bldP spid="10" grpId="0" animBg="1"/>
      <p:bldP spid="17" grpId="0" animBg="1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Object </a:t>
            </a:r>
            <a:r>
              <a:rPr lang="en-US" dirty="0" err="1" smtClean="0">
                <a:latin typeface="Verdana" charset="0"/>
              </a:rPr>
              <a:t>behaviours</a:t>
            </a:r>
            <a:endParaRPr lang="en-US" dirty="0">
              <a:latin typeface="Verdan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833" y="594783"/>
            <a:ext cx="8646584" cy="5109634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Verdana" charset="0"/>
            </a:endParaRPr>
          </a:p>
          <a:p>
            <a:r>
              <a:rPr lang="en-US" sz="2400" dirty="0" smtClean="0">
                <a:latin typeface="Verdana" charset="0"/>
              </a:rPr>
              <a:t>Passing by reference:</a:t>
            </a:r>
          </a:p>
          <a:p>
            <a:pPr lvl="1"/>
            <a:r>
              <a:rPr lang="en-US" sz="1800" dirty="0" smtClean="0">
                <a:latin typeface="Verdana" charset="0"/>
              </a:rPr>
              <a:t>Since 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a = pointy(1,2,3) </a:t>
            </a:r>
            <a:r>
              <a:rPr lang="en-US" sz="1800" dirty="0" smtClean="0">
                <a:latin typeface="Verdana" charset="0"/>
              </a:rPr>
              <a:t>gives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a</a:t>
            </a:r>
            <a:r>
              <a:rPr lang="en-US" sz="1800" dirty="0" smtClean="0">
                <a:latin typeface="Verdana" charset="0"/>
              </a:rPr>
              <a:t> the </a:t>
            </a:r>
            <a:r>
              <a:rPr lang="en-US" sz="1800" i="1" dirty="0" smtClean="0">
                <a:latin typeface="Verdana" charset="0"/>
              </a:rPr>
              <a:t>address</a:t>
            </a:r>
            <a:r>
              <a:rPr lang="en-US" sz="1800" dirty="0" smtClean="0">
                <a:latin typeface="Verdana" charset="0"/>
              </a:rPr>
              <a:t> of the data content, writing 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b = a </a:t>
            </a:r>
            <a:r>
              <a:rPr lang="en-US" sz="1800" dirty="0" smtClean="0">
                <a:latin typeface="Verdana" charset="0"/>
              </a:rPr>
              <a:t>ends up with both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a </a:t>
            </a:r>
            <a:r>
              <a:rPr lang="en-US" sz="1800" dirty="0" smtClean="0">
                <a:latin typeface="Verdana" charset="0"/>
              </a:rPr>
              <a:t>and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b</a:t>
            </a:r>
            <a:r>
              <a:rPr lang="en-US" sz="1800" dirty="0" smtClean="0">
                <a:latin typeface="Courier"/>
                <a:cs typeface="Courier"/>
              </a:rPr>
              <a:t> </a:t>
            </a:r>
            <a:r>
              <a:rPr lang="en-US" sz="1800" dirty="0" smtClean="0">
                <a:latin typeface="Verdana" charset="0"/>
              </a:rPr>
              <a:t>pointing to the </a:t>
            </a:r>
            <a:r>
              <a:rPr lang="en-US" sz="1800" i="1" dirty="0" smtClean="0">
                <a:latin typeface="Verdana" charset="0"/>
              </a:rPr>
              <a:t>same</a:t>
            </a:r>
            <a:r>
              <a:rPr lang="en-US" sz="1800" dirty="0" smtClean="0">
                <a:latin typeface="Verdana" charset="0"/>
              </a:rPr>
              <a:t> data, so 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a.set_x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(9) </a:t>
            </a:r>
            <a:r>
              <a:rPr lang="en-US" sz="1800" dirty="0" smtClean="0">
                <a:latin typeface="Verdana" charset="0"/>
              </a:rPr>
              <a:t>will mean that 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a.get_x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() </a:t>
            </a:r>
            <a:r>
              <a:rPr lang="en-US" sz="1800" dirty="0" smtClean="0">
                <a:latin typeface="Verdana" charset="0"/>
              </a:rPr>
              <a:t>and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b.get_x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() </a:t>
            </a:r>
            <a:r>
              <a:rPr lang="en-US" sz="1800" dirty="0" smtClean="0">
                <a:latin typeface="Verdana" charset="0"/>
              </a:rPr>
              <a:t>will both return 9 … it’s exactly the same data being changed by 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set_x</a:t>
            </a:r>
            <a:r>
              <a:rPr lang="en-US" sz="1800" dirty="0" smtClean="0">
                <a:latin typeface="Verdana" charset="0"/>
              </a:rPr>
              <a:t>  and being accessed by 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get_x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800" dirty="0" smtClean="0">
                <a:latin typeface="Verdana" charset="0"/>
              </a:rPr>
              <a:t>!</a:t>
            </a:r>
          </a:p>
          <a:p>
            <a:pPr lvl="1"/>
            <a:endParaRPr lang="en-US" dirty="0" smtClean="0">
              <a:latin typeface="Verdana" charset="0"/>
            </a:endParaRPr>
          </a:p>
          <a:p>
            <a:pPr lvl="1"/>
            <a:r>
              <a:rPr lang="en-US" sz="1800" dirty="0" smtClean="0">
                <a:latin typeface="Verdana" charset="0"/>
              </a:rPr>
              <a:t>If you really want to </a:t>
            </a:r>
            <a:r>
              <a:rPr lang="en-US" sz="1800" i="1" dirty="0" smtClean="0">
                <a:latin typeface="Verdana" charset="0"/>
              </a:rPr>
              <a:t>copy</a:t>
            </a:r>
            <a:r>
              <a:rPr lang="en-US" sz="1800" dirty="0" smtClean="0">
                <a:latin typeface="Verdana" charset="0"/>
              </a:rPr>
              <a:t>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a</a:t>
            </a:r>
            <a:r>
              <a:rPr lang="en-US" sz="1800" dirty="0" smtClean="0">
                <a:latin typeface="Verdana" charset="0"/>
              </a:rPr>
              <a:t> in order to end up with 2 </a:t>
            </a:r>
            <a:r>
              <a:rPr lang="en-US" sz="1800" i="1" dirty="0" smtClean="0">
                <a:latin typeface="Verdana" charset="0"/>
              </a:rPr>
              <a:t>distinct</a:t>
            </a:r>
            <a:r>
              <a:rPr lang="en-US" sz="1800" dirty="0" smtClean="0">
                <a:latin typeface="Verdana" charset="0"/>
              </a:rPr>
              <a:t> copies, then you’ll have to write a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copy</a:t>
            </a:r>
            <a:r>
              <a:rPr lang="en-US" sz="1800" dirty="0" smtClean="0">
                <a:latin typeface="Verdana" charset="0"/>
              </a:rPr>
              <a:t> method inside the class to return a new object cloning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 a </a:t>
            </a:r>
            <a:r>
              <a:rPr lang="en-US" sz="1800" dirty="0" smtClean="0">
                <a:latin typeface="Verdana" charset="0"/>
                <a:cs typeface="Courier"/>
              </a:rPr>
              <a:t>, then changing one copy will leave the other copy unchanged.</a:t>
            </a:r>
            <a:endParaRPr lang="en-US" sz="1800" dirty="0" smtClean="0">
              <a:latin typeface="Verdana" charset="0"/>
            </a:endParaRPr>
          </a:p>
          <a:p>
            <a:pPr lvl="1"/>
            <a:endParaRPr lang="en-US" sz="1800" dirty="0" smtClean="0">
              <a:latin typeface="Verdana" charset="0"/>
            </a:endParaRPr>
          </a:p>
          <a:p>
            <a:pPr lvl="1"/>
            <a:r>
              <a:rPr lang="en-US" sz="1800" dirty="0" smtClean="0">
                <a:latin typeface="Verdana" charset="0"/>
              </a:rPr>
              <a:t>Technically,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handle</a:t>
            </a:r>
            <a:r>
              <a:rPr lang="en-US" sz="1800" dirty="0" smtClean="0">
                <a:latin typeface="Verdana" charset="0"/>
              </a:rPr>
              <a:t> is a pre-existing class in </a:t>
            </a:r>
            <a:r>
              <a:rPr lang="en-US" sz="1600" dirty="0" smtClean="0">
                <a:latin typeface="Verdana" charset="0"/>
              </a:rPr>
              <a:t>MATLAB</a:t>
            </a:r>
            <a:r>
              <a:rPr lang="en-US" sz="1800" dirty="0" smtClean="0">
                <a:latin typeface="Verdana" charset="0"/>
              </a:rPr>
              <a:t>, and writing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pointy &lt; handle </a:t>
            </a:r>
            <a:r>
              <a:rPr lang="en-US" sz="1800" dirty="0" smtClean="0">
                <a:latin typeface="Verdana" charset="0"/>
              </a:rPr>
              <a:t>is telling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pointy</a:t>
            </a:r>
            <a:r>
              <a:rPr lang="en-US" sz="1800" dirty="0" smtClean="0">
                <a:latin typeface="Verdana" charset="0"/>
              </a:rPr>
              <a:t> to </a:t>
            </a:r>
            <a:r>
              <a:rPr lang="en-US" sz="1800" i="1" dirty="0" smtClean="0">
                <a:latin typeface="Verdana" charset="0"/>
              </a:rPr>
              <a:t>inherit</a:t>
            </a:r>
            <a:r>
              <a:rPr lang="en-US" sz="1800" dirty="0" smtClean="0">
                <a:latin typeface="Verdana" charset="0"/>
              </a:rPr>
              <a:t> everything from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handle</a:t>
            </a:r>
            <a:r>
              <a:rPr lang="en-US" sz="1800" dirty="0" smtClean="0">
                <a:latin typeface="Verdana" charset="0"/>
              </a:rPr>
              <a:t> (such as the ability to pass by reference).  It can of course have extra abilities all of its own if we define those inside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pointy</a:t>
            </a:r>
            <a:r>
              <a:rPr lang="en-US" sz="1800" dirty="0" smtClean="0">
                <a:latin typeface="Verdana" charset="0"/>
              </a:rPr>
              <a:t>.</a:t>
            </a: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4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Linked Lists Revisited</a:t>
            </a:r>
            <a:endParaRPr lang="en-US" dirty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5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659060" y="4051300"/>
            <a:ext cx="3146425" cy="1935163"/>
            <a:chOff x="5659060" y="4051300"/>
            <a:chExt cx="3146425" cy="1935163"/>
          </a:xfrm>
        </p:grpSpPr>
        <p:grpSp>
          <p:nvGrpSpPr>
            <p:cNvPr id="6" name="Group 5"/>
            <p:cNvGrpSpPr/>
            <p:nvPr/>
          </p:nvGrpSpPr>
          <p:grpSpPr>
            <a:xfrm>
              <a:off x="5659060" y="4051300"/>
              <a:ext cx="3146425" cy="1935163"/>
              <a:chOff x="1079500" y="2305050"/>
              <a:chExt cx="3146425" cy="1935163"/>
            </a:xfrm>
          </p:grpSpPr>
          <p:sp>
            <p:nvSpPr>
              <p:cNvPr id="7" name="Oval 6"/>
              <p:cNvSpPr>
                <a:spLocks noChangeArrowheads="1"/>
              </p:cNvSpPr>
              <p:nvPr/>
            </p:nvSpPr>
            <p:spPr bwMode="auto">
              <a:xfrm>
                <a:off x="1712913" y="2668588"/>
                <a:ext cx="230187" cy="230187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n-lt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8" name="Oval 9"/>
              <p:cNvSpPr>
                <a:spLocks noChangeArrowheads="1"/>
              </p:cNvSpPr>
              <p:nvPr/>
            </p:nvSpPr>
            <p:spPr bwMode="auto">
              <a:xfrm>
                <a:off x="2613025" y="3236913"/>
                <a:ext cx="231775" cy="230187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j-lt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9" name="Oval 12"/>
              <p:cNvSpPr>
                <a:spLocks noChangeArrowheads="1"/>
              </p:cNvSpPr>
              <p:nvPr/>
            </p:nvSpPr>
            <p:spPr bwMode="auto">
              <a:xfrm>
                <a:off x="1079500" y="2305050"/>
                <a:ext cx="230188" cy="231775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n-lt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" name="Oval 15"/>
              <p:cNvSpPr>
                <a:spLocks noChangeArrowheads="1"/>
              </p:cNvSpPr>
              <p:nvPr/>
            </p:nvSpPr>
            <p:spPr bwMode="auto">
              <a:xfrm>
                <a:off x="1782763" y="3332163"/>
                <a:ext cx="230187" cy="230187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200" i="0">
                    <a:latin typeface="Verdana" charset="0"/>
                    <a:cs typeface="Verdana" charset="0"/>
                  </a:rPr>
                  <a:t>3</a:t>
                </a:r>
              </a:p>
            </p:txBody>
          </p:sp>
          <p:sp>
            <p:nvSpPr>
              <p:cNvPr id="11" name="Oval 18"/>
              <p:cNvSpPr>
                <a:spLocks noChangeArrowheads="1"/>
              </p:cNvSpPr>
              <p:nvPr/>
            </p:nvSpPr>
            <p:spPr bwMode="auto">
              <a:xfrm>
                <a:off x="2427288" y="2598738"/>
                <a:ext cx="231775" cy="231775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n-lt"/>
                    <a:ea typeface="+mn-ea"/>
                    <a:cs typeface="+mn-cs"/>
                  </a:rPr>
                  <a:t>10</a:t>
                </a:r>
              </a:p>
            </p:txBody>
          </p:sp>
          <p:sp>
            <p:nvSpPr>
              <p:cNvPr id="12" name="Line 20"/>
              <p:cNvSpPr>
                <a:spLocks noChangeShapeType="1"/>
              </p:cNvSpPr>
              <p:nvPr/>
            </p:nvSpPr>
            <p:spPr bwMode="auto">
              <a:xfrm>
                <a:off x="1841500" y="2905125"/>
                <a:ext cx="42863" cy="4206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13" name="Line 22"/>
              <p:cNvSpPr>
                <a:spLocks noChangeShapeType="1"/>
              </p:cNvSpPr>
              <p:nvPr/>
            </p:nvSpPr>
            <p:spPr bwMode="auto">
              <a:xfrm>
                <a:off x="1301750" y="2478088"/>
                <a:ext cx="419100" cy="2540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14" name="Oval 9"/>
              <p:cNvSpPr>
                <a:spLocks noChangeArrowheads="1"/>
              </p:cNvSpPr>
              <p:nvPr/>
            </p:nvSpPr>
            <p:spPr bwMode="auto">
              <a:xfrm>
                <a:off x="3300413" y="3457575"/>
                <a:ext cx="231775" cy="230188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n-lt"/>
                    <a:ea typeface="+mn-ea"/>
                    <a:cs typeface="+mn-cs"/>
                  </a:rPr>
                  <a:t>6</a:t>
                </a:r>
              </a:p>
            </p:txBody>
          </p:sp>
          <p:sp>
            <p:nvSpPr>
              <p:cNvPr id="15" name="Oval 9"/>
              <p:cNvSpPr>
                <a:spLocks noChangeArrowheads="1"/>
              </p:cNvSpPr>
              <p:nvPr/>
            </p:nvSpPr>
            <p:spPr bwMode="auto">
              <a:xfrm>
                <a:off x="3995738" y="3524250"/>
                <a:ext cx="230187" cy="231775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200" i="0">
                    <a:latin typeface="Verdana" charset="0"/>
                    <a:cs typeface="Verdana" charset="0"/>
                  </a:rPr>
                  <a:t>8</a:t>
                </a:r>
              </a:p>
            </p:txBody>
          </p:sp>
          <p:sp>
            <p:nvSpPr>
              <p:cNvPr id="16" name="Line 20"/>
              <p:cNvSpPr>
                <a:spLocks noChangeShapeType="1"/>
              </p:cNvSpPr>
              <p:nvPr/>
            </p:nvSpPr>
            <p:spPr bwMode="auto">
              <a:xfrm>
                <a:off x="2660120" y="2714095"/>
                <a:ext cx="705379" cy="10107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18" name="Line 20"/>
              <p:cNvSpPr>
                <a:spLocks noChangeShapeType="1"/>
              </p:cNvSpPr>
              <p:nvPr/>
            </p:nvSpPr>
            <p:spPr bwMode="auto">
              <a:xfrm>
                <a:off x="2841625" y="3394075"/>
                <a:ext cx="461963" cy="15557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19" name="Line 20"/>
              <p:cNvSpPr>
                <a:spLocks noChangeShapeType="1"/>
              </p:cNvSpPr>
              <p:nvPr/>
            </p:nvSpPr>
            <p:spPr bwMode="auto">
              <a:xfrm flipV="1">
                <a:off x="3884082" y="3757082"/>
                <a:ext cx="169333" cy="25400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0" name="Oval 15"/>
              <p:cNvSpPr>
                <a:spLocks noChangeArrowheads="1"/>
              </p:cNvSpPr>
              <p:nvPr/>
            </p:nvSpPr>
            <p:spPr bwMode="auto">
              <a:xfrm>
                <a:off x="1573213" y="3856038"/>
                <a:ext cx="230187" cy="230187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200" i="0" dirty="0">
                    <a:latin typeface="Verdana" charset="0"/>
                    <a:cs typeface="Verdana" charset="0"/>
                  </a:rPr>
                  <a:t>4</a:t>
                </a:r>
              </a:p>
            </p:txBody>
          </p:sp>
          <p:sp>
            <p:nvSpPr>
              <p:cNvPr id="21" name="Line 20"/>
              <p:cNvSpPr>
                <a:spLocks noChangeShapeType="1"/>
              </p:cNvSpPr>
              <p:nvPr/>
            </p:nvSpPr>
            <p:spPr bwMode="auto">
              <a:xfrm flipH="1">
                <a:off x="1741488" y="3557588"/>
                <a:ext cx="107950" cy="31273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/>
            </p:nvSpPr>
            <p:spPr bwMode="auto">
              <a:xfrm>
                <a:off x="3475038" y="3676650"/>
                <a:ext cx="307975" cy="37147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3" name="Oval 9"/>
              <p:cNvSpPr>
                <a:spLocks noChangeArrowheads="1"/>
              </p:cNvSpPr>
              <p:nvPr/>
            </p:nvSpPr>
            <p:spPr bwMode="auto">
              <a:xfrm>
                <a:off x="3740150" y="4008438"/>
                <a:ext cx="231775" cy="231775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200" i="0">
                    <a:latin typeface="Verdana" charset="0"/>
                    <a:cs typeface="Verdana" charset="0"/>
                  </a:rPr>
                  <a:t>7</a:t>
                </a:r>
              </a:p>
            </p:txBody>
          </p:sp>
          <p:sp>
            <p:nvSpPr>
              <p:cNvPr id="24" name="Oval 9"/>
              <p:cNvSpPr>
                <a:spLocks noChangeArrowheads="1"/>
              </p:cNvSpPr>
              <p:nvPr/>
            </p:nvSpPr>
            <p:spPr bwMode="auto">
              <a:xfrm>
                <a:off x="3340100" y="2747963"/>
                <a:ext cx="231775" cy="231775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n-lt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25" name="Line 20"/>
              <p:cNvSpPr>
                <a:spLocks noChangeShapeType="1"/>
              </p:cNvSpPr>
              <p:nvPr/>
            </p:nvSpPr>
            <p:spPr bwMode="auto">
              <a:xfrm>
                <a:off x="3545946" y="2935816"/>
                <a:ext cx="507471" cy="58843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</p:grpSp>
        <p:sp>
          <p:nvSpPr>
            <p:cNvPr id="26" name="Line 20"/>
            <p:cNvSpPr>
              <a:spLocks noChangeShapeType="1"/>
            </p:cNvSpPr>
            <p:nvPr/>
          </p:nvSpPr>
          <p:spPr bwMode="auto">
            <a:xfrm flipV="1">
              <a:off x="6368143" y="5154083"/>
              <a:ext cx="846667" cy="5397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598714" y="1288143"/>
            <a:ext cx="7664854" cy="41549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0" dirty="0" err="1">
                <a:solidFill>
                  <a:srgbClr val="FF0000"/>
                </a:solidFill>
                <a:latin typeface="Courier"/>
                <a:cs typeface="Courier"/>
              </a:rPr>
              <a:t>c</a:t>
            </a:r>
            <a:r>
              <a:rPr lang="en-US" sz="1200" i="0" dirty="0" err="1" smtClean="0">
                <a:solidFill>
                  <a:srgbClr val="FF0000"/>
                </a:solidFill>
                <a:latin typeface="Courier"/>
                <a:cs typeface="Courier"/>
              </a:rPr>
              <a:t>lassdef</a:t>
            </a:r>
            <a:r>
              <a:rPr lang="en-US" sz="1200" i="0" dirty="0" smtClean="0">
                <a:latin typeface="Courier"/>
                <a:cs typeface="Courier"/>
              </a:rPr>
              <a:t> </a:t>
            </a:r>
            <a:r>
              <a:rPr lang="en-US" sz="1200" i="0" dirty="0" smtClean="0">
                <a:solidFill>
                  <a:srgbClr val="0000FF"/>
                </a:solidFill>
                <a:latin typeface="Courier"/>
                <a:cs typeface="Courier"/>
              </a:rPr>
              <a:t>node &lt; handle</a:t>
            </a:r>
            <a:endParaRPr lang="en-US" sz="12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200" i="0" dirty="0">
                <a:latin typeface="Courier"/>
                <a:cs typeface="Courier"/>
              </a:rPr>
              <a:t>  </a:t>
            </a:r>
            <a:r>
              <a:rPr lang="en-US" sz="1200" i="0" dirty="0">
                <a:solidFill>
                  <a:srgbClr val="008000"/>
                </a:solidFill>
                <a:latin typeface="Courier"/>
                <a:cs typeface="Courier"/>
              </a:rPr>
              <a:t>% </a:t>
            </a:r>
            <a:r>
              <a:rPr lang="en-US" sz="1200" i="0" dirty="0" smtClean="0">
                <a:solidFill>
                  <a:srgbClr val="008000"/>
                </a:solidFill>
                <a:latin typeface="Courier"/>
                <a:cs typeface="Courier"/>
              </a:rPr>
              <a:t>creates nodes for a doubly linked list.</a:t>
            </a:r>
            <a:endParaRPr lang="en-US" sz="1200" i="0" dirty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en-US" sz="1200" i="0" dirty="0">
                <a:latin typeface="Courier"/>
                <a:cs typeface="Courier"/>
              </a:rPr>
              <a:t>    </a:t>
            </a:r>
            <a:r>
              <a:rPr lang="en-US" sz="1200" i="0" dirty="0" smtClean="0">
                <a:solidFill>
                  <a:srgbClr val="0000FF"/>
                </a:solidFill>
                <a:latin typeface="Courier"/>
                <a:cs typeface="Courier"/>
              </a:rPr>
              <a:t>properties </a:t>
            </a:r>
            <a:r>
              <a:rPr lang="en-US" sz="1200" i="0" dirty="0" smtClean="0">
                <a:solidFill>
                  <a:srgbClr val="008000"/>
                </a:solidFill>
                <a:latin typeface="Courier"/>
                <a:cs typeface="Courier"/>
              </a:rPr>
              <a:t>% better to make access private and have </a:t>
            </a:r>
            <a:r>
              <a:rPr lang="en-US" sz="1200" i="0" dirty="0" err="1" smtClean="0">
                <a:solidFill>
                  <a:srgbClr val="008000"/>
                </a:solidFill>
                <a:latin typeface="Courier"/>
                <a:cs typeface="Courier"/>
              </a:rPr>
              <a:t>gettor</a:t>
            </a:r>
            <a:r>
              <a:rPr lang="en-US" sz="1200" i="0" dirty="0" smtClean="0">
                <a:solidFill>
                  <a:srgbClr val="008000"/>
                </a:solidFill>
                <a:latin typeface="Courier"/>
                <a:cs typeface="Courier"/>
              </a:rPr>
              <a:t> and </a:t>
            </a:r>
            <a:r>
              <a:rPr lang="en-US" sz="1200" i="0" dirty="0" err="1" smtClean="0">
                <a:solidFill>
                  <a:srgbClr val="008000"/>
                </a:solidFill>
                <a:latin typeface="Courier"/>
                <a:cs typeface="Courier"/>
              </a:rPr>
              <a:t>settor</a:t>
            </a:r>
            <a:r>
              <a:rPr lang="en-US" sz="1200" i="0" dirty="0" smtClean="0">
                <a:solidFill>
                  <a:srgbClr val="008000"/>
                </a:solidFill>
                <a:latin typeface="Courier"/>
                <a:cs typeface="Courier"/>
              </a:rPr>
              <a:t> methods</a:t>
            </a:r>
            <a:endParaRPr lang="en-US" sz="1200" i="0" dirty="0" smtClean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200" i="0" dirty="0" smtClean="0">
                <a:latin typeface="Courier"/>
                <a:cs typeface="Courier"/>
              </a:rPr>
              <a:t>        data;</a:t>
            </a:r>
            <a:endParaRPr lang="en-US" sz="1200" i="0" dirty="0">
              <a:latin typeface="Courier"/>
              <a:cs typeface="Courier"/>
            </a:endParaRPr>
          </a:p>
          <a:p>
            <a:r>
              <a:rPr lang="en-US" sz="1200" i="0" dirty="0">
                <a:latin typeface="Courier"/>
                <a:cs typeface="Courier"/>
              </a:rPr>
              <a:t>        </a:t>
            </a:r>
            <a:r>
              <a:rPr lang="en-US" sz="1200" i="0" dirty="0" smtClean="0">
                <a:latin typeface="Courier"/>
                <a:cs typeface="Courier"/>
              </a:rPr>
              <a:t>next;</a:t>
            </a:r>
          </a:p>
          <a:p>
            <a:r>
              <a:rPr lang="en-US" sz="1200" i="0" dirty="0">
                <a:latin typeface="Courier"/>
                <a:cs typeface="Courier"/>
              </a:rPr>
              <a:t> </a:t>
            </a:r>
            <a:r>
              <a:rPr lang="en-US" sz="1200" i="0" dirty="0" smtClean="0">
                <a:latin typeface="Courier"/>
                <a:cs typeface="Courier"/>
              </a:rPr>
              <a:t>       previous; </a:t>
            </a:r>
          </a:p>
          <a:p>
            <a:r>
              <a:rPr lang="en-US" sz="1200" i="0" dirty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200" i="0" dirty="0" smtClean="0">
                <a:solidFill>
                  <a:srgbClr val="0000FF"/>
                </a:solidFill>
                <a:latin typeface="Courier"/>
                <a:cs typeface="Courier"/>
              </a:rPr>
              <a:t>   end</a:t>
            </a:r>
          </a:p>
          <a:p>
            <a:r>
              <a:rPr lang="en-US" sz="1200" i="0" dirty="0" smtClean="0">
                <a:solidFill>
                  <a:srgbClr val="0000FF"/>
                </a:solidFill>
                <a:latin typeface="Courier"/>
                <a:cs typeface="Courier"/>
              </a:rPr>
              <a:t>    </a:t>
            </a:r>
          </a:p>
          <a:p>
            <a:r>
              <a:rPr lang="en-US" sz="1200" i="0" dirty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200" i="0" dirty="0" smtClean="0">
                <a:solidFill>
                  <a:srgbClr val="0000FF"/>
                </a:solidFill>
                <a:latin typeface="Courier"/>
                <a:cs typeface="Courier"/>
              </a:rPr>
              <a:t>   methods</a:t>
            </a:r>
          </a:p>
          <a:p>
            <a:r>
              <a:rPr lang="en-US" sz="1200" i="0" dirty="0" smtClean="0">
                <a:solidFill>
                  <a:srgbClr val="0000FF"/>
                </a:solidFill>
                <a:latin typeface="Courier"/>
                <a:cs typeface="Courier"/>
              </a:rPr>
              <a:t>       </a:t>
            </a:r>
            <a:r>
              <a:rPr lang="en-US" sz="1200" i="0" dirty="0" smtClean="0">
                <a:solidFill>
                  <a:srgbClr val="FF6600"/>
                </a:solidFill>
                <a:latin typeface="Courier"/>
                <a:cs typeface="Courier"/>
              </a:rPr>
              <a:t>function </a:t>
            </a:r>
            <a:r>
              <a:rPr lang="en-US" sz="1200" i="0" dirty="0" err="1">
                <a:latin typeface="Courier"/>
                <a:cs typeface="Courier"/>
              </a:rPr>
              <a:t>obj</a:t>
            </a:r>
            <a:r>
              <a:rPr lang="en-US" sz="1200" i="0" dirty="0">
                <a:latin typeface="Courier"/>
                <a:cs typeface="Courier"/>
              </a:rPr>
              <a:t> = </a:t>
            </a:r>
            <a:r>
              <a:rPr lang="en-US" sz="1200" i="0" dirty="0" smtClean="0">
                <a:solidFill>
                  <a:srgbClr val="0000FF"/>
                </a:solidFill>
                <a:latin typeface="Courier"/>
                <a:cs typeface="Courier"/>
              </a:rPr>
              <a:t>node</a:t>
            </a:r>
            <a:r>
              <a:rPr lang="en-US" sz="1200" i="0" dirty="0" smtClean="0">
                <a:latin typeface="Courier"/>
                <a:cs typeface="Courier"/>
              </a:rPr>
              <a:t>(d, n, p)</a:t>
            </a:r>
            <a:endParaRPr lang="en-US" sz="1200" i="0" dirty="0">
              <a:latin typeface="Courier"/>
              <a:cs typeface="Courier"/>
            </a:endParaRPr>
          </a:p>
          <a:p>
            <a:r>
              <a:rPr lang="en-US" sz="1200" i="0" dirty="0">
                <a:latin typeface="Courier"/>
                <a:cs typeface="Courier"/>
              </a:rPr>
              <a:t>          </a:t>
            </a:r>
            <a:r>
              <a:rPr lang="en-US" sz="1200" i="0" dirty="0">
                <a:solidFill>
                  <a:srgbClr val="008000"/>
                </a:solidFill>
                <a:latin typeface="Courier"/>
                <a:cs typeface="Courier"/>
              </a:rPr>
              <a:t>% class constructor</a:t>
            </a:r>
          </a:p>
          <a:p>
            <a:r>
              <a:rPr lang="en-US" sz="1200" i="0" dirty="0">
                <a:latin typeface="Courier"/>
                <a:cs typeface="Courier"/>
              </a:rPr>
              <a:t>          </a:t>
            </a:r>
            <a:r>
              <a:rPr lang="en-US" sz="1200" i="0" dirty="0">
                <a:solidFill>
                  <a:srgbClr val="0000FF"/>
                </a:solidFill>
                <a:latin typeface="Courier"/>
                <a:cs typeface="Courier"/>
              </a:rPr>
              <a:t>if</a:t>
            </a:r>
            <a:r>
              <a:rPr lang="en-US" sz="1200" i="0" dirty="0">
                <a:latin typeface="Courier"/>
                <a:cs typeface="Courier"/>
              </a:rPr>
              <a:t> (</a:t>
            </a:r>
            <a:r>
              <a:rPr lang="en-US" sz="1200" i="0" dirty="0" err="1">
                <a:latin typeface="Courier"/>
                <a:cs typeface="Courier"/>
              </a:rPr>
              <a:t>nargin</a:t>
            </a:r>
            <a:r>
              <a:rPr lang="en-US" sz="1200" i="0" dirty="0">
                <a:latin typeface="Courier"/>
                <a:cs typeface="Courier"/>
              </a:rPr>
              <a:t> </a:t>
            </a:r>
            <a:r>
              <a:rPr lang="en-US" sz="1200" i="0" dirty="0" smtClean="0">
                <a:latin typeface="Courier"/>
                <a:cs typeface="Courier"/>
              </a:rPr>
              <a:t>== 3) </a:t>
            </a:r>
            <a:r>
              <a:rPr lang="en-US" sz="1200" i="0" dirty="0">
                <a:solidFill>
                  <a:srgbClr val="008000"/>
                </a:solidFill>
                <a:latin typeface="Courier"/>
                <a:cs typeface="Courier"/>
              </a:rPr>
              <a:t>% if </a:t>
            </a:r>
            <a:r>
              <a:rPr lang="en-US" sz="1200" i="0" dirty="0" smtClean="0">
                <a:solidFill>
                  <a:srgbClr val="008000"/>
                </a:solidFill>
                <a:latin typeface="Courier"/>
                <a:cs typeface="Courier"/>
              </a:rPr>
              <a:t>all input </a:t>
            </a:r>
            <a:r>
              <a:rPr lang="en-US" sz="1200" i="0" dirty="0">
                <a:solidFill>
                  <a:srgbClr val="008000"/>
                </a:solidFill>
                <a:latin typeface="Courier"/>
                <a:cs typeface="Courier"/>
              </a:rPr>
              <a:t>values were given</a:t>
            </a:r>
          </a:p>
          <a:p>
            <a:r>
              <a:rPr lang="nl-NL" sz="1200" i="0" dirty="0">
                <a:latin typeface="Courier"/>
                <a:cs typeface="Courier"/>
              </a:rPr>
              <a:t>            </a:t>
            </a:r>
            <a:r>
              <a:rPr lang="nl-NL" sz="1200" i="0" dirty="0" err="1" smtClean="0">
                <a:latin typeface="Courier"/>
                <a:cs typeface="Courier"/>
              </a:rPr>
              <a:t>obj.data</a:t>
            </a:r>
            <a:r>
              <a:rPr lang="nl-NL" sz="1200" i="0" dirty="0" smtClean="0">
                <a:latin typeface="Courier"/>
                <a:cs typeface="Courier"/>
              </a:rPr>
              <a:t> </a:t>
            </a:r>
            <a:r>
              <a:rPr lang="nl-NL" sz="1200" i="0" dirty="0">
                <a:latin typeface="Courier"/>
                <a:cs typeface="Courier"/>
              </a:rPr>
              <a:t>= d</a:t>
            </a:r>
            <a:r>
              <a:rPr lang="nl-NL" sz="1200" i="0" dirty="0" smtClean="0">
                <a:latin typeface="Courier"/>
                <a:cs typeface="Courier"/>
              </a:rPr>
              <a:t>;</a:t>
            </a:r>
            <a:endParaRPr lang="nl-NL" sz="1200" i="0" dirty="0">
              <a:latin typeface="Courier"/>
              <a:cs typeface="Courier"/>
            </a:endParaRPr>
          </a:p>
          <a:p>
            <a:r>
              <a:rPr lang="nl-NL" sz="1200" i="0" dirty="0">
                <a:latin typeface="Courier"/>
                <a:cs typeface="Courier"/>
              </a:rPr>
              <a:t>            </a:t>
            </a:r>
            <a:r>
              <a:rPr lang="nl-NL" sz="1200" i="0" dirty="0" err="1" smtClean="0">
                <a:latin typeface="Courier"/>
                <a:cs typeface="Courier"/>
              </a:rPr>
              <a:t>obj.next</a:t>
            </a:r>
            <a:r>
              <a:rPr lang="nl-NL" sz="1200" i="0" dirty="0" smtClean="0">
                <a:latin typeface="Courier"/>
                <a:cs typeface="Courier"/>
              </a:rPr>
              <a:t> </a:t>
            </a:r>
            <a:r>
              <a:rPr lang="nl-NL" sz="1200" i="0" dirty="0">
                <a:latin typeface="Courier"/>
                <a:cs typeface="Courier"/>
              </a:rPr>
              <a:t>= n</a:t>
            </a:r>
            <a:r>
              <a:rPr lang="nl-NL" sz="1200" i="0" dirty="0" smtClean="0">
                <a:latin typeface="Courier"/>
                <a:cs typeface="Courier"/>
              </a:rPr>
              <a:t>;</a:t>
            </a:r>
            <a:endParaRPr lang="nl-NL" sz="1200" i="0" dirty="0">
              <a:latin typeface="Courier"/>
              <a:cs typeface="Courier"/>
            </a:endParaRPr>
          </a:p>
          <a:p>
            <a:r>
              <a:rPr lang="fr-FR" sz="1200" i="0" dirty="0">
                <a:latin typeface="Courier"/>
                <a:cs typeface="Courier"/>
              </a:rPr>
              <a:t>            </a:t>
            </a:r>
            <a:r>
              <a:rPr lang="fr-FR" sz="1200" i="0" dirty="0" err="1" smtClean="0">
                <a:latin typeface="Courier"/>
                <a:cs typeface="Courier"/>
              </a:rPr>
              <a:t>obj.previous</a:t>
            </a:r>
            <a:r>
              <a:rPr lang="fr-FR" sz="1200" i="0" dirty="0">
                <a:latin typeface="Courier"/>
                <a:cs typeface="Courier"/>
              </a:rPr>
              <a:t> </a:t>
            </a:r>
            <a:r>
              <a:rPr lang="fr-FR" sz="1200" i="0" dirty="0" smtClean="0">
                <a:latin typeface="Courier"/>
                <a:cs typeface="Courier"/>
              </a:rPr>
              <a:t>= p;</a:t>
            </a:r>
          </a:p>
          <a:p>
            <a:r>
              <a:rPr lang="fr-FR" sz="1200" i="0" dirty="0">
                <a:latin typeface="Courier"/>
                <a:cs typeface="Courier"/>
              </a:rPr>
              <a:t> </a:t>
            </a:r>
            <a:r>
              <a:rPr lang="fr-FR" sz="1200" i="0" dirty="0" smtClean="0">
                <a:latin typeface="Courier"/>
                <a:cs typeface="Courier"/>
              </a:rPr>
              <a:t>         </a:t>
            </a:r>
            <a:r>
              <a:rPr lang="fr-FR" sz="1200" i="0" dirty="0" smtClean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  <a:endParaRPr lang="fr-FR" sz="12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fr-FR" sz="1200" i="0" dirty="0">
                <a:latin typeface="Courier"/>
                <a:cs typeface="Courier"/>
              </a:rPr>
              <a:t>          </a:t>
            </a:r>
            <a:r>
              <a:rPr lang="fr-FR" sz="1200" i="0" dirty="0" smtClean="0">
                <a:solidFill>
                  <a:srgbClr val="0000FF"/>
                </a:solidFill>
                <a:latin typeface="Courier"/>
                <a:cs typeface="Courier"/>
              </a:rPr>
              <a:t>if </a:t>
            </a:r>
            <a:r>
              <a:rPr lang="fr-FR" sz="1200" i="0" dirty="0" smtClean="0">
                <a:latin typeface="Courier"/>
                <a:cs typeface="Courier"/>
              </a:rPr>
              <a:t>(</a:t>
            </a:r>
            <a:r>
              <a:rPr lang="fr-FR" sz="1200" i="0" dirty="0" err="1" smtClean="0">
                <a:latin typeface="Courier"/>
                <a:cs typeface="Courier"/>
              </a:rPr>
              <a:t>nargin</a:t>
            </a:r>
            <a:r>
              <a:rPr lang="fr-FR" sz="1200" i="0" dirty="0" smtClean="0">
                <a:latin typeface="Courier"/>
                <a:cs typeface="Courier"/>
              </a:rPr>
              <a:t> == 1) </a:t>
            </a:r>
            <a:r>
              <a:rPr lang="fr-FR" sz="1200" i="0" dirty="0">
                <a:solidFill>
                  <a:srgbClr val="008000"/>
                </a:solidFill>
                <a:latin typeface="Courier"/>
                <a:cs typeface="Courier"/>
              </a:rPr>
              <a:t>% </a:t>
            </a:r>
            <a:r>
              <a:rPr lang="fr-FR" sz="1200" i="0" dirty="0" smtClean="0">
                <a:solidFill>
                  <a:srgbClr val="008000"/>
                </a:solidFill>
                <a:latin typeface="Courier"/>
                <a:cs typeface="Courier"/>
              </a:rPr>
              <a:t>if </a:t>
            </a:r>
            <a:r>
              <a:rPr lang="fr-FR" sz="1200" i="0" dirty="0" err="1" smtClean="0">
                <a:solidFill>
                  <a:srgbClr val="008000"/>
                </a:solidFill>
                <a:latin typeface="Courier"/>
                <a:cs typeface="Courier"/>
              </a:rPr>
              <a:t>only</a:t>
            </a:r>
            <a:r>
              <a:rPr lang="fr-FR" sz="1200" i="0" dirty="0" smtClean="0">
                <a:solidFill>
                  <a:srgbClr val="008000"/>
                </a:solidFill>
                <a:latin typeface="Courier"/>
                <a:cs typeface="Courier"/>
              </a:rPr>
              <a:t> data </a:t>
            </a:r>
            <a:r>
              <a:rPr lang="fr-FR" sz="1200" i="0" dirty="0" err="1" smtClean="0">
                <a:solidFill>
                  <a:srgbClr val="008000"/>
                </a:solidFill>
                <a:latin typeface="Courier"/>
                <a:cs typeface="Courier"/>
              </a:rPr>
              <a:t>given</a:t>
            </a:r>
            <a:endParaRPr lang="fr-FR" sz="1200" i="0" dirty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nl-NL" sz="1200" i="0" dirty="0">
                <a:latin typeface="Courier"/>
                <a:cs typeface="Courier"/>
              </a:rPr>
              <a:t>            </a:t>
            </a:r>
            <a:r>
              <a:rPr lang="nl-NL" sz="1200" i="0" dirty="0" err="1" smtClean="0">
                <a:latin typeface="Courier"/>
                <a:cs typeface="Courier"/>
              </a:rPr>
              <a:t>obj.data</a:t>
            </a:r>
            <a:r>
              <a:rPr lang="nl-NL" sz="1200" i="0" dirty="0" smtClean="0">
                <a:latin typeface="Courier"/>
                <a:cs typeface="Courier"/>
              </a:rPr>
              <a:t> </a:t>
            </a:r>
            <a:r>
              <a:rPr lang="nl-NL" sz="1200" i="0" dirty="0">
                <a:latin typeface="Courier"/>
                <a:cs typeface="Courier"/>
              </a:rPr>
              <a:t>= d</a:t>
            </a:r>
            <a:r>
              <a:rPr lang="nl-NL" sz="1200" i="0" dirty="0" smtClean="0">
                <a:latin typeface="Courier"/>
                <a:cs typeface="Courier"/>
              </a:rPr>
              <a:t>;</a:t>
            </a:r>
          </a:p>
          <a:p>
            <a:r>
              <a:rPr lang="nl-NL" sz="1200" i="0" dirty="0" smtClean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fr-FR" sz="1200" i="0" dirty="0">
                <a:latin typeface="Courier"/>
                <a:cs typeface="Courier"/>
              </a:rPr>
              <a:t>         </a:t>
            </a:r>
            <a:r>
              <a:rPr lang="fr-FR" sz="1200" i="0" dirty="0" smtClean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  <a:endParaRPr lang="fr-FR" sz="12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200" i="0" dirty="0" smtClean="0">
                <a:latin typeface="Courier"/>
                <a:cs typeface="Courier"/>
              </a:rPr>
              <a:t>       </a:t>
            </a:r>
            <a:r>
              <a:rPr lang="en-US" sz="1200" i="0" dirty="0" smtClean="0">
                <a:solidFill>
                  <a:srgbClr val="FF6600"/>
                </a:solidFill>
                <a:latin typeface="Courier"/>
                <a:cs typeface="Courier"/>
              </a:rPr>
              <a:t>end </a:t>
            </a:r>
            <a:r>
              <a:rPr lang="en-US" sz="1200" i="0" dirty="0" smtClean="0">
                <a:solidFill>
                  <a:srgbClr val="008000"/>
                </a:solidFill>
                <a:latin typeface="Courier"/>
                <a:cs typeface="Courier"/>
              </a:rPr>
              <a:t>% end constructor</a:t>
            </a:r>
            <a:endParaRPr lang="en-US" sz="1200" i="0" dirty="0" smtClean="0">
              <a:solidFill>
                <a:srgbClr val="FF6600"/>
              </a:solidFill>
              <a:latin typeface="Courier"/>
              <a:cs typeface="Courier"/>
            </a:endParaRPr>
          </a:p>
          <a:p>
            <a:r>
              <a:rPr lang="en-US" sz="1200" i="0" dirty="0" smtClean="0">
                <a:solidFill>
                  <a:srgbClr val="0000FF"/>
                </a:solidFill>
                <a:latin typeface="Courier"/>
                <a:cs typeface="Courier"/>
              </a:rPr>
              <a:t>    end</a:t>
            </a:r>
            <a:endParaRPr lang="en-US" sz="1200" i="0" dirty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200" i="0" dirty="0" smtClean="0">
                <a:solidFill>
                  <a:srgbClr val="FF0000"/>
                </a:solidFill>
                <a:latin typeface="Courier"/>
                <a:cs typeface="Courier"/>
              </a:rPr>
              <a:t>end</a:t>
            </a:r>
            <a:endParaRPr lang="en-US" sz="1200" i="0" dirty="0">
              <a:solidFill>
                <a:srgbClr val="FF0000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4053379847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Linked Lists Revisited</a:t>
            </a:r>
            <a:endParaRPr lang="en-US" dirty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6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776989" y="2971799"/>
            <a:ext cx="3146425" cy="1935163"/>
            <a:chOff x="5659060" y="4051300"/>
            <a:chExt cx="3146425" cy="1935163"/>
          </a:xfrm>
        </p:grpSpPr>
        <p:grpSp>
          <p:nvGrpSpPr>
            <p:cNvPr id="6" name="Group 5"/>
            <p:cNvGrpSpPr/>
            <p:nvPr/>
          </p:nvGrpSpPr>
          <p:grpSpPr>
            <a:xfrm>
              <a:off x="5659060" y="4051300"/>
              <a:ext cx="3146425" cy="1935163"/>
              <a:chOff x="1079500" y="2305050"/>
              <a:chExt cx="3146425" cy="1935163"/>
            </a:xfrm>
          </p:grpSpPr>
          <p:sp>
            <p:nvSpPr>
              <p:cNvPr id="7" name="Oval 6"/>
              <p:cNvSpPr>
                <a:spLocks noChangeArrowheads="1"/>
              </p:cNvSpPr>
              <p:nvPr/>
            </p:nvSpPr>
            <p:spPr bwMode="auto">
              <a:xfrm>
                <a:off x="1712913" y="2668588"/>
                <a:ext cx="230187" cy="230187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n-lt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8" name="Oval 9"/>
              <p:cNvSpPr>
                <a:spLocks noChangeArrowheads="1"/>
              </p:cNvSpPr>
              <p:nvPr/>
            </p:nvSpPr>
            <p:spPr bwMode="auto">
              <a:xfrm>
                <a:off x="2613025" y="3236913"/>
                <a:ext cx="231775" cy="230187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j-lt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9" name="Oval 12"/>
              <p:cNvSpPr>
                <a:spLocks noChangeArrowheads="1"/>
              </p:cNvSpPr>
              <p:nvPr/>
            </p:nvSpPr>
            <p:spPr bwMode="auto">
              <a:xfrm>
                <a:off x="1079500" y="2305050"/>
                <a:ext cx="230188" cy="231775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n-lt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" name="Oval 15"/>
              <p:cNvSpPr>
                <a:spLocks noChangeArrowheads="1"/>
              </p:cNvSpPr>
              <p:nvPr/>
            </p:nvSpPr>
            <p:spPr bwMode="auto">
              <a:xfrm>
                <a:off x="1782763" y="3332163"/>
                <a:ext cx="230187" cy="230187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200" i="0">
                    <a:latin typeface="Verdana" charset="0"/>
                    <a:cs typeface="Verdana" charset="0"/>
                  </a:rPr>
                  <a:t>3</a:t>
                </a:r>
              </a:p>
            </p:txBody>
          </p:sp>
          <p:sp>
            <p:nvSpPr>
              <p:cNvPr id="11" name="Oval 18"/>
              <p:cNvSpPr>
                <a:spLocks noChangeArrowheads="1"/>
              </p:cNvSpPr>
              <p:nvPr/>
            </p:nvSpPr>
            <p:spPr bwMode="auto">
              <a:xfrm>
                <a:off x="2427288" y="2598738"/>
                <a:ext cx="231775" cy="231775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n-lt"/>
                    <a:ea typeface="+mn-ea"/>
                    <a:cs typeface="+mn-cs"/>
                  </a:rPr>
                  <a:t>10</a:t>
                </a:r>
              </a:p>
            </p:txBody>
          </p:sp>
          <p:sp>
            <p:nvSpPr>
              <p:cNvPr id="12" name="Line 20"/>
              <p:cNvSpPr>
                <a:spLocks noChangeShapeType="1"/>
              </p:cNvSpPr>
              <p:nvPr/>
            </p:nvSpPr>
            <p:spPr bwMode="auto">
              <a:xfrm>
                <a:off x="1841500" y="2905125"/>
                <a:ext cx="42863" cy="420688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13" name="Line 22"/>
              <p:cNvSpPr>
                <a:spLocks noChangeShapeType="1"/>
              </p:cNvSpPr>
              <p:nvPr/>
            </p:nvSpPr>
            <p:spPr bwMode="auto">
              <a:xfrm>
                <a:off x="1301750" y="2478088"/>
                <a:ext cx="419100" cy="25400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14" name="Oval 9"/>
              <p:cNvSpPr>
                <a:spLocks noChangeArrowheads="1"/>
              </p:cNvSpPr>
              <p:nvPr/>
            </p:nvSpPr>
            <p:spPr bwMode="auto">
              <a:xfrm>
                <a:off x="3300413" y="3457575"/>
                <a:ext cx="231775" cy="230188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n-lt"/>
                    <a:ea typeface="+mn-ea"/>
                    <a:cs typeface="+mn-cs"/>
                  </a:rPr>
                  <a:t>6</a:t>
                </a:r>
              </a:p>
            </p:txBody>
          </p:sp>
          <p:sp>
            <p:nvSpPr>
              <p:cNvPr id="15" name="Oval 9"/>
              <p:cNvSpPr>
                <a:spLocks noChangeArrowheads="1"/>
              </p:cNvSpPr>
              <p:nvPr/>
            </p:nvSpPr>
            <p:spPr bwMode="auto">
              <a:xfrm>
                <a:off x="3995738" y="3524250"/>
                <a:ext cx="230187" cy="231775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200" i="0" dirty="0">
                    <a:latin typeface="Verdana" charset="0"/>
                    <a:cs typeface="Verdana" charset="0"/>
                  </a:rPr>
                  <a:t>8</a:t>
                </a:r>
              </a:p>
            </p:txBody>
          </p:sp>
          <p:sp>
            <p:nvSpPr>
              <p:cNvPr id="16" name="Line 20"/>
              <p:cNvSpPr>
                <a:spLocks noChangeShapeType="1"/>
              </p:cNvSpPr>
              <p:nvPr/>
            </p:nvSpPr>
            <p:spPr bwMode="auto">
              <a:xfrm>
                <a:off x="2660120" y="2714095"/>
                <a:ext cx="705379" cy="10107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18" name="Line 20"/>
              <p:cNvSpPr>
                <a:spLocks noChangeShapeType="1"/>
              </p:cNvSpPr>
              <p:nvPr/>
            </p:nvSpPr>
            <p:spPr bwMode="auto">
              <a:xfrm>
                <a:off x="2841625" y="3394075"/>
                <a:ext cx="461963" cy="15557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19" name="Line 20"/>
              <p:cNvSpPr>
                <a:spLocks noChangeShapeType="1"/>
              </p:cNvSpPr>
              <p:nvPr/>
            </p:nvSpPr>
            <p:spPr bwMode="auto">
              <a:xfrm flipV="1">
                <a:off x="3884082" y="3757082"/>
                <a:ext cx="169333" cy="254001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0" name="Oval 15"/>
              <p:cNvSpPr>
                <a:spLocks noChangeArrowheads="1"/>
              </p:cNvSpPr>
              <p:nvPr/>
            </p:nvSpPr>
            <p:spPr bwMode="auto">
              <a:xfrm>
                <a:off x="1573213" y="3856038"/>
                <a:ext cx="230187" cy="230187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200" i="0" dirty="0">
                    <a:latin typeface="Verdana" charset="0"/>
                    <a:cs typeface="Verdana" charset="0"/>
                  </a:rPr>
                  <a:t>4</a:t>
                </a:r>
              </a:p>
            </p:txBody>
          </p:sp>
          <p:sp>
            <p:nvSpPr>
              <p:cNvPr id="21" name="Line 20"/>
              <p:cNvSpPr>
                <a:spLocks noChangeShapeType="1"/>
              </p:cNvSpPr>
              <p:nvPr/>
            </p:nvSpPr>
            <p:spPr bwMode="auto">
              <a:xfrm flipH="1">
                <a:off x="1741488" y="3557588"/>
                <a:ext cx="107950" cy="312737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/>
            </p:nvSpPr>
            <p:spPr bwMode="auto">
              <a:xfrm>
                <a:off x="3475038" y="3676650"/>
                <a:ext cx="307975" cy="37147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23" name="Oval 9"/>
              <p:cNvSpPr>
                <a:spLocks noChangeArrowheads="1"/>
              </p:cNvSpPr>
              <p:nvPr/>
            </p:nvSpPr>
            <p:spPr bwMode="auto">
              <a:xfrm>
                <a:off x="3740150" y="4008438"/>
                <a:ext cx="231775" cy="231775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r>
                  <a:rPr lang="en-US" sz="1200" i="0">
                    <a:latin typeface="Verdana" charset="0"/>
                    <a:cs typeface="Verdana" charset="0"/>
                  </a:rPr>
                  <a:t>7</a:t>
                </a:r>
              </a:p>
            </p:txBody>
          </p:sp>
          <p:sp>
            <p:nvSpPr>
              <p:cNvPr id="24" name="Oval 9"/>
              <p:cNvSpPr>
                <a:spLocks noChangeArrowheads="1"/>
              </p:cNvSpPr>
              <p:nvPr/>
            </p:nvSpPr>
            <p:spPr bwMode="auto">
              <a:xfrm>
                <a:off x="3340100" y="2747963"/>
                <a:ext cx="231775" cy="231775"/>
              </a:xfrm>
              <a:prstGeom prst="ellipse">
                <a:avLst/>
              </a:prstGeom>
              <a:solidFill>
                <a:srgbClr val="3399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200" i="0" dirty="0">
                    <a:latin typeface="+mn-lt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25" name="Line 20"/>
              <p:cNvSpPr>
                <a:spLocks noChangeShapeType="1"/>
              </p:cNvSpPr>
              <p:nvPr/>
            </p:nvSpPr>
            <p:spPr bwMode="auto">
              <a:xfrm>
                <a:off x="3545946" y="2935816"/>
                <a:ext cx="507471" cy="588433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</p:grpSp>
        <p:sp>
          <p:nvSpPr>
            <p:cNvPr id="26" name="Line 20"/>
            <p:cNvSpPr>
              <a:spLocks noChangeShapeType="1"/>
            </p:cNvSpPr>
            <p:nvPr/>
          </p:nvSpPr>
          <p:spPr bwMode="auto">
            <a:xfrm flipV="1">
              <a:off x="6368143" y="5154083"/>
              <a:ext cx="846667" cy="5397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635000" y="952500"/>
            <a:ext cx="7210810" cy="5170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0" dirty="0" err="1" smtClean="0">
                <a:solidFill>
                  <a:srgbClr val="FF0000"/>
                </a:solidFill>
                <a:latin typeface="Courier"/>
                <a:cs typeface="Courier"/>
              </a:rPr>
              <a:t>Classdef</a:t>
            </a:r>
            <a:r>
              <a:rPr lang="en-US" sz="1100" i="0" dirty="0" smtClean="0">
                <a:latin typeface="Courier"/>
                <a:cs typeface="Courier"/>
              </a:rPr>
              <a:t> </a:t>
            </a:r>
            <a:r>
              <a:rPr lang="en-US" sz="1100" i="0" dirty="0" err="1" smtClean="0">
                <a:solidFill>
                  <a:srgbClr val="0000FF"/>
                </a:solidFill>
                <a:latin typeface="Courier"/>
                <a:cs typeface="Courier"/>
              </a:rPr>
              <a:t>linky</a:t>
            </a:r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</a:rPr>
              <a:t> &lt; handle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creates a doubly linked list.</a:t>
            </a:r>
            <a:endParaRPr lang="en-US" sz="1100" i="0" dirty="0">
              <a:solidFill>
                <a:srgbClr val="008000"/>
              </a:solidFill>
              <a:latin typeface="Courier"/>
              <a:cs typeface="Courier"/>
            </a:endParaRPr>
          </a:p>
          <a:p>
            <a:r>
              <a:rPr lang="en-US" sz="1100" i="0" dirty="0">
                <a:latin typeface="Courier"/>
                <a:cs typeface="Courier"/>
              </a:rPr>
              <a:t>    </a:t>
            </a:r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</a:rPr>
              <a:t>properties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better to make access private and have </a:t>
            </a:r>
            <a:r>
              <a:rPr lang="en-US" sz="1100" i="0" dirty="0" err="1" smtClean="0">
                <a:solidFill>
                  <a:srgbClr val="008000"/>
                </a:solidFill>
                <a:latin typeface="Courier"/>
                <a:cs typeface="Courier"/>
              </a:rPr>
              <a:t>gettor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 and </a:t>
            </a:r>
            <a:r>
              <a:rPr lang="en-US" sz="1100" i="0" dirty="0" err="1" smtClean="0">
                <a:solidFill>
                  <a:srgbClr val="008000"/>
                </a:solidFill>
                <a:latin typeface="Courier"/>
                <a:cs typeface="Courier"/>
              </a:rPr>
              <a:t>settor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 methods</a:t>
            </a:r>
            <a:endParaRPr lang="en-US" sz="1100" i="0" dirty="0" smtClean="0">
              <a:solidFill>
                <a:srgbClr val="0000FF"/>
              </a:solidFill>
              <a:latin typeface="Courier"/>
              <a:cs typeface="Courier"/>
            </a:endParaRPr>
          </a:p>
          <a:p>
            <a:r>
              <a:rPr lang="en-US" sz="1100" i="0" dirty="0" smtClean="0">
                <a:latin typeface="Courier"/>
                <a:cs typeface="Courier"/>
              </a:rPr>
              <a:t>        header; length; </a:t>
            </a:r>
            <a:r>
              <a:rPr lang="en-US" sz="1100" i="0" dirty="0">
                <a:solidFill>
                  <a:srgbClr val="008000"/>
                </a:solidFill>
                <a:latin typeface="Courier"/>
                <a:cs typeface="Courier"/>
              </a:rPr>
              <a:t>%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header points to the first real node when there’s content</a:t>
            </a:r>
            <a:endParaRPr lang="en-US" sz="1100" i="0" dirty="0">
              <a:latin typeface="Courier"/>
              <a:cs typeface="Courier"/>
            </a:endParaRPr>
          </a:p>
          <a:p>
            <a:r>
              <a:rPr lang="en-US" sz="1100" i="0" dirty="0">
                <a:latin typeface="Courier"/>
                <a:cs typeface="Courier"/>
              </a:rPr>
              <a:t>    </a:t>
            </a:r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</a:rPr>
              <a:t>    methods</a:t>
            </a:r>
          </a:p>
          <a:p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</a:rPr>
              <a:t>       </a:t>
            </a:r>
            <a:r>
              <a:rPr lang="en-US" sz="1100" i="0" dirty="0" smtClean="0">
                <a:solidFill>
                  <a:srgbClr val="FF6600"/>
                </a:solidFill>
                <a:latin typeface="Courier"/>
                <a:cs typeface="Courier"/>
              </a:rPr>
              <a:t>function </a:t>
            </a:r>
            <a:r>
              <a:rPr lang="en-US" sz="1100" i="0" dirty="0" err="1">
                <a:latin typeface="Courier"/>
                <a:cs typeface="Courier"/>
              </a:rPr>
              <a:t>obj</a:t>
            </a:r>
            <a:r>
              <a:rPr lang="en-US" sz="1100" i="0" dirty="0">
                <a:latin typeface="Courier"/>
                <a:cs typeface="Courier"/>
              </a:rPr>
              <a:t> = </a:t>
            </a:r>
            <a:r>
              <a:rPr lang="en-US" sz="1100" i="0" dirty="0" err="1" smtClean="0">
                <a:solidFill>
                  <a:srgbClr val="0000FF"/>
                </a:solidFill>
                <a:latin typeface="Courier"/>
                <a:cs typeface="Courier"/>
              </a:rPr>
              <a:t>linky</a:t>
            </a:r>
            <a:r>
              <a:rPr lang="en-US" sz="1100" i="0" dirty="0" smtClean="0">
                <a:latin typeface="Courier"/>
                <a:cs typeface="Courier"/>
              </a:rPr>
              <a:t>()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</a:t>
            </a:r>
            <a:r>
              <a:rPr lang="en-US" sz="1100" i="0" dirty="0">
                <a:solidFill>
                  <a:srgbClr val="008000"/>
                </a:solidFill>
                <a:latin typeface="Courier"/>
                <a:cs typeface="Courier"/>
              </a:rPr>
              <a:t>class constructor</a:t>
            </a:r>
          </a:p>
          <a:p>
            <a:r>
              <a:rPr lang="en-US" sz="1100" i="0" dirty="0">
                <a:latin typeface="Courier"/>
                <a:cs typeface="Courier"/>
              </a:rPr>
              <a:t>          </a:t>
            </a:r>
            <a:r>
              <a:rPr lang="en-US" sz="1100" i="0" dirty="0" err="1" smtClean="0">
                <a:latin typeface="Courier"/>
                <a:cs typeface="Courier"/>
              </a:rPr>
              <a:t>obj.header</a:t>
            </a:r>
            <a:r>
              <a:rPr lang="en-US" sz="1100" i="0" dirty="0" smtClean="0">
                <a:latin typeface="Courier"/>
                <a:cs typeface="Courier"/>
              </a:rPr>
              <a:t> = node();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empty node </a:t>
            </a:r>
          </a:p>
          <a:p>
            <a:r>
              <a:rPr lang="en-US" sz="1100" i="0" dirty="0">
                <a:latin typeface="Courier"/>
                <a:cs typeface="Courier"/>
              </a:rPr>
              <a:t> </a:t>
            </a:r>
            <a:r>
              <a:rPr lang="en-US" sz="1100" i="0" dirty="0" smtClean="0">
                <a:latin typeface="Courier"/>
                <a:cs typeface="Courier"/>
              </a:rPr>
              <a:t>         </a:t>
            </a:r>
            <a:r>
              <a:rPr lang="nl-NL" sz="1100" i="0" dirty="0" err="1" smtClean="0">
                <a:latin typeface="Courier"/>
                <a:cs typeface="Courier"/>
              </a:rPr>
              <a:t>obj.length</a:t>
            </a:r>
            <a:r>
              <a:rPr lang="nl-NL" sz="1100" i="0" dirty="0" smtClean="0">
                <a:latin typeface="Courier"/>
                <a:cs typeface="Courier"/>
              </a:rPr>
              <a:t> </a:t>
            </a:r>
            <a:r>
              <a:rPr lang="nl-NL" sz="1100" i="0" dirty="0">
                <a:latin typeface="Courier"/>
                <a:cs typeface="Courier"/>
              </a:rPr>
              <a:t>= </a:t>
            </a:r>
            <a:r>
              <a:rPr lang="nl-NL" sz="1100" i="0" dirty="0" smtClean="0">
                <a:latin typeface="Courier"/>
                <a:cs typeface="Courier"/>
              </a:rPr>
              <a:t>0;</a:t>
            </a:r>
          </a:p>
          <a:p>
            <a:r>
              <a:rPr lang="en-US" sz="1100" i="0" dirty="0" smtClean="0">
                <a:latin typeface="Courier"/>
                <a:cs typeface="Courier"/>
              </a:rPr>
              <a:t>       </a:t>
            </a:r>
            <a:r>
              <a:rPr lang="en-US" sz="1100" i="0" dirty="0" smtClean="0">
                <a:solidFill>
                  <a:srgbClr val="FF6600"/>
                </a:solidFill>
                <a:latin typeface="Courier"/>
                <a:cs typeface="Courier"/>
              </a:rPr>
              <a:t>end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end constructor</a:t>
            </a:r>
            <a:endParaRPr lang="en-US" sz="1100" i="0" dirty="0" smtClean="0">
              <a:solidFill>
                <a:srgbClr val="FF6600"/>
              </a:solidFill>
              <a:latin typeface="Courier"/>
              <a:cs typeface="Courier"/>
            </a:endParaRPr>
          </a:p>
          <a:p>
            <a:r>
              <a:rPr lang="en-US" sz="1100" i="0" dirty="0">
                <a:solidFill>
                  <a:srgbClr val="FF66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FF6600"/>
                </a:solidFill>
                <a:latin typeface="Courier"/>
                <a:cs typeface="Courier"/>
              </a:rPr>
              <a:t>      function </a:t>
            </a:r>
            <a:r>
              <a:rPr lang="en-US" sz="1100" i="0" dirty="0" smtClean="0">
                <a:latin typeface="Courier"/>
                <a:cs typeface="Courier"/>
              </a:rPr>
              <a:t>vide = </a:t>
            </a:r>
            <a:r>
              <a:rPr lang="en-US" sz="1100" i="0" dirty="0" err="1" smtClean="0">
                <a:latin typeface="Courier"/>
                <a:cs typeface="Courier"/>
              </a:rPr>
              <a:t>list</a:t>
            </a:r>
            <a:r>
              <a:rPr lang="en-US" sz="1100" i="0" dirty="0" err="1" smtClean="0">
                <a:latin typeface="Courier"/>
                <a:cs typeface="Courier"/>
              </a:rPr>
              <a:t>empty</a:t>
            </a:r>
            <a:r>
              <a:rPr lang="en-US" sz="1100" i="0" dirty="0" smtClean="0">
                <a:latin typeface="Courier"/>
                <a:cs typeface="Courier"/>
              </a:rPr>
              <a:t>(</a:t>
            </a:r>
            <a:r>
              <a:rPr lang="en-US" sz="1100" i="0" dirty="0" err="1" smtClean="0">
                <a:latin typeface="Courier"/>
                <a:cs typeface="Courier"/>
              </a:rPr>
              <a:t>obj</a:t>
            </a:r>
            <a:r>
              <a:rPr lang="en-US" sz="1100" i="0" dirty="0" smtClean="0">
                <a:latin typeface="Courier"/>
                <a:cs typeface="Courier"/>
              </a:rPr>
              <a:t>)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returns true if empty</a:t>
            </a:r>
          </a:p>
          <a:p>
            <a:r>
              <a:rPr lang="en-US" sz="1100" i="0" dirty="0">
                <a:latin typeface="Courier"/>
                <a:cs typeface="Courier"/>
              </a:rPr>
              <a:t> </a:t>
            </a:r>
            <a:r>
              <a:rPr lang="en-US" sz="1100" i="0" dirty="0" smtClean="0">
                <a:latin typeface="Courier"/>
                <a:cs typeface="Courier"/>
              </a:rPr>
              <a:t>         vide = (</a:t>
            </a:r>
            <a:r>
              <a:rPr lang="en-US" sz="1100" i="0" dirty="0" err="1" smtClean="0">
                <a:latin typeface="Courier"/>
                <a:cs typeface="Courier"/>
              </a:rPr>
              <a:t>obj.length</a:t>
            </a:r>
            <a:r>
              <a:rPr lang="en-US" sz="1100" i="0" dirty="0" smtClean="0">
                <a:latin typeface="Courier"/>
                <a:cs typeface="Courier"/>
              </a:rPr>
              <a:t> == 0);</a:t>
            </a:r>
          </a:p>
          <a:p>
            <a:r>
              <a:rPr lang="en-US" sz="1100" i="0" dirty="0">
                <a:solidFill>
                  <a:srgbClr val="FF66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FF6600"/>
                </a:solidFill>
                <a:latin typeface="Courier"/>
                <a:cs typeface="Courier"/>
              </a:rPr>
              <a:t>      end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end </a:t>
            </a:r>
            <a:r>
              <a:rPr lang="en-US" sz="1100" i="0" dirty="0" err="1" smtClean="0">
                <a:solidFill>
                  <a:srgbClr val="008000"/>
                </a:solidFill>
                <a:latin typeface="Courier"/>
                <a:cs typeface="Courier"/>
              </a:rPr>
              <a:t>isempty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 function</a:t>
            </a:r>
          </a:p>
          <a:p>
            <a:r>
              <a:rPr lang="en-US" sz="1100" i="0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      </a:t>
            </a:r>
            <a:r>
              <a:rPr lang="en-US" sz="1100" i="0" dirty="0" smtClean="0">
                <a:solidFill>
                  <a:srgbClr val="FF6600"/>
                </a:solidFill>
                <a:latin typeface="Courier"/>
                <a:cs typeface="Courier"/>
              </a:rPr>
              <a:t>function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latin typeface="Courier"/>
                <a:cs typeface="Courier"/>
              </a:rPr>
              <a:t>preface(</a:t>
            </a:r>
            <a:r>
              <a:rPr lang="en-US" sz="1100" i="0" dirty="0" err="1" smtClean="0">
                <a:latin typeface="Courier"/>
                <a:cs typeface="Courier"/>
              </a:rPr>
              <a:t>obj</a:t>
            </a:r>
            <a:r>
              <a:rPr lang="en-US" sz="1100" i="0" dirty="0" smtClean="0">
                <a:latin typeface="Courier"/>
                <a:cs typeface="Courier"/>
              </a:rPr>
              <a:t>, data)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insert at front</a:t>
            </a:r>
          </a:p>
          <a:p>
            <a:r>
              <a:rPr lang="en-US" sz="1100" i="0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        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temp = node(data)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creates a non-empty node</a:t>
            </a:r>
          </a:p>
          <a:p>
            <a:r>
              <a:rPr lang="en-US" sz="1100" i="0" dirty="0">
                <a:solidFill>
                  <a:srgbClr val="0080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       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</a:rPr>
              <a:t>temp.next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</a:rPr>
              <a:t>obj.header.next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;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adjust temp’s pointers</a:t>
            </a:r>
            <a:endParaRPr lang="en-US" sz="1100" i="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1100" i="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       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</a:rPr>
              <a:t>temp.previous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</a:rPr>
              <a:t>obj.header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r>
              <a:rPr lang="en-US" sz="1100" i="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       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</a:rPr>
              <a:t>obj.header.next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= temp;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adjust header’s next</a:t>
            </a:r>
            <a:endParaRPr lang="en-US" sz="1100" i="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1100" i="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       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</a:rPr>
              <a:t>temp.next.previous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= temp;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adjust temp’s </a:t>
            </a:r>
            <a:r>
              <a:rPr lang="en-US" sz="1100" i="0" dirty="0" err="1" smtClean="0">
                <a:solidFill>
                  <a:srgbClr val="008000"/>
                </a:solidFill>
                <a:latin typeface="Courier"/>
                <a:cs typeface="Courier"/>
              </a:rPr>
              <a:t>next’s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 previous</a:t>
            </a:r>
            <a:endParaRPr lang="en-US" sz="1100" i="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1100" i="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       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</a:rPr>
              <a:t>obj.length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</a:rPr>
              <a:t>obj.length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+ 1;</a:t>
            </a:r>
          </a:p>
          <a:p>
            <a:r>
              <a:rPr lang="en-US" sz="1100" i="0" dirty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     </a:t>
            </a:r>
            <a:r>
              <a:rPr lang="en-US" sz="1100" i="0" dirty="0" smtClean="0">
                <a:solidFill>
                  <a:srgbClr val="FF6600"/>
                </a:solidFill>
                <a:latin typeface="Courier"/>
                <a:cs typeface="Courier"/>
              </a:rPr>
              <a:t>end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</a:rPr>
              <a:t>% end insertion at front preface method</a:t>
            </a:r>
            <a:endParaRPr lang="en-US" sz="1100" i="0" dirty="0" smtClean="0">
              <a:solidFill>
                <a:srgbClr val="FF6600"/>
              </a:solidFill>
              <a:latin typeface="Courier"/>
              <a:cs typeface="Courier"/>
            </a:endParaRPr>
          </a:p>
          <a:p>
            <a:r>
              <a:rPr lang="en-US" sz="1100" i="0" dirty="0">
                <a:solidFill>
                  <a:srgbClr val="FF6600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FF6600"/>
                </a:solidFill>
                <a:latin typeface="Courier"/>
                <a:cs typeface="Courier"/>
              </a:rPr>
              <a:t>      function </a:t>
            </a:r>
            <a:r>
              <a:rPr lang="en-US" sz="1100" i="0" dirty="0" err="1" smtClean="0">
                <a:latin typeface="Courier"/>
                <a:cs typeface="Courier"/>
              </a:rPr>
              <a:t>current_list</a:t>
            </a:r>
            <a:r>
              <a:rPr lang="en-US" sz="1100" i="0" dirty="0" smtClean="0">
                <a:latin typeface="Courier"/>
                <a:cs typeface="Courier"/>
              </a:rPr>
              <a:t> = display(</a:t>
            </a:r>
            <a:r>
              <a:rPr lang="en-US" sz="1100" i="0" dirty="0" err="1" smtClean="0">
                <a:latin typeface="Courier"/>
                <a:cs typeface="Courier"/>
              </a:rPr>
              <a:t>obj</a:t>
            </a:r>
            <a:r>
              <a:rPr lang="en-US" sz="1100" i="0" dirty="0" smtClean="0">
                <a:latin typeface="Courier"/>
                <a:cs typeface="Courier"/>
              </a:rPr>
              <a:t>)</a:t>
            </a:r>
          </a:p>
          <a:p>
            <a:r>
              <a:rPr lang="en-US" sz="1100" i="0" dirty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</a:rPr>
              <a:t>        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</a:rPr>
              <a:t>current_list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 =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</a:rPr>
              <a:t>‘ HEADER ‘;</a:t>
            </a:r>
            <a:endParaRPr lang="en-US" sz="1100" i="0" dirty="0" smtClean="0">
              <a:solidFill>
                <a:srgbClr val="000000"/>
              </a:solidFill>
              <a:latin typeface="Courier"/>
              <a:cs typeface="Courier"/>
            </a:endParaRPr>
          </a:p>
          <a:p>
            <a:r>
              <a:rPr lang="en-US" sz="1100" i="0" dirty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</a:rPr>
              <a:t>        </a:t>
            </a:r>
            <a:r>
              <a:rPr lang="en-US" sz="1100" i="0" dirty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sz="1100" i="0" dirty="0" smtClean="0">
                <a:latin typeface="Courier"/>
                <a:cs typeface="Courier"/>
              </a:rPr>
              <a:t>temp = </a:t>
            </a:r>
            <a:r>
              <a:rPr lang="en-US" sz="1100" i="0" dirty="0" err="1" smtClean="0">
                <a:latin typeface="Courier"/>
                <a:cs typeface="Courier"/>
              </a:rPr>
              <a:t>obj.header</a:t>
            </a:r>
            <a:r>
              <a:rPr lang="en-US" sz="1100" i="0" dirty="0" smtClean="0">
                <a:latin typeface="Courier"/>
                <a:cs typeface="Courier"/>
              </a:rPr>
              <a:t>;</a:t>
            </a:r>
          </a:p>
          <a:p>
            <a:r>
              <a:rPr lang="en-US" sz="1100" i="0" dirty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        </a:t>
            </a:r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  <a:sym typeface="Wingdings"/>
              </a:rPr>
              <a:t>for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counter = 1 :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obj.length</a:t>
            </a:r>
            <a:endParaRPr lang="en-US" sz="1100" i="0" dirty="0" smtClean="0">
              <a:solidFill>
                <a:srgbClr val="000000"/>
              </a:solidFill>
              <a:latin typeface="Courier"/>
              <a:cs typeface="Courier"/>
              <a:sym typeface="Wingdings"/>
            </a:endParaRPr>
          </a:p>
          <a:p>
            <a:r>
              <a:rPr lang="en-US" sz="1100" i="0" dirty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              temp =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temp.next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;</a:t>
            </a:r>
          </a:p>
          <a:p>
            <a:r>
              <a:rPr lang="en-US" sz="1100" i="0" dirty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             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current_list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= [ 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current_list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, num2str(</a:t>
            </a:r>
            <a:r>
              <a:rPr lang="en-US" sz="1100" i="0" dirty="0" err="1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temp.data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) ,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‘ &lt;-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-&gt;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‘ ] ;</a:t>
            </a:r>
          </a:p>
          <a:p>
            <a:r>
              <a:rPr lang="en-US" sz="1100" i="0" dirty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</a:t>
            </a:r>
            <a:r>
              <a:rPr lang="en-US" sz="1100" i="0" dirty="0" smtClean="0">
                <a:solidFill>
                  <a:srgbClr val="000000"/>
                </a:solidFill>
                <a:latin typeface="Courier"/>
                <a:cs typeface="Courier"/>
                <a:sym typeface="Wingdings"/>
              </a:rPr>
              <a:t>         </a:t>
            </a:r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  <a:sym typeface="Wingdings"/>
              </a:rPr>
              <a:t>end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  <a:sym typeface="Wingdings"/>
              </a:rPr>
              <a:t>% ending loop through all the list nodes</a:t>
            </a:r>
            <a:endParaRPr lang="en-US" sz="1100" i="0" dirty="0" smtClean="0">
              <a:solidFill>
                <a:srgbClr val="0000FF"/>
              </a:solidFill>
              <a:latin typeface="Courier"/>
              <a:cs typeface="Courier"/>
              <a:sym typeface="Wingdings"/>
            </a:endParaRPr>
          </a:p>
          <a:p>
            <a:r>
              <a:rPr lang="en-US" sz="1100" i="0" dirty="0">
                <a:solidFill>
                  <a:srgbClr val="0000FF"/>
                </a:solidFill>
                <a:latin typeface="Courier"/>
                <a:cs typeface="Courier"/>
                <a:sym typeface="Wingdings"/>
              </a:rPr>
              <a:t> </a:t>
            </a:r>
            <a:r>
              <a:rPr lang="en-US" sz="1100" i="0" dirty="0" smtClean="0">
                <a:solidFill>
                  <a:srgbClr val="0000FF"/>
                </a:solidFill>
                <a:latin typeface="Courier"/>
                <a:cs typeface="Courier"/>
                <a:sym typeface="Wingdings"/>
              </a:rPr>
              <a:t>      </a:t>
            </a:r>
            <a:r>
              <a:rPr lang="en-US" sz="1100" i="0" dirty="0" smtClean="0">
                <a:solidFill>
                  <a:srgbClr val="FF6600"/>
                </a:solidFill>
                <a:latin typeface="Courier"/>
                <a:cs typeface="Courier"/>
                <a:sym typeface="Wingdings"/>
              </a:rPr>
              <a:t>end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  <a:sym typeface="Wingdings"/>
              </a:rPr>
              <a:t>%</a:t>
            </a:r>
            <a:r>
              <a:rPr lang="en-US" sz="1100" i="0" dirty="0" smtClean="0">
                <a:solidFill>
                  <a:srgbClr val="FF6600"/>
                </a:solidFill>
                <a:latin typeface="Courier"/>
                <a:cs typeface="Courier"/>
                <a:sym typeface="Wingdings"/>
              </a:rPr>
              <a:t> </a:t>
            </a:r>
            <a:r>
              <a:rPr lang="en-US" sz="1100" i="0" dirty="0" smtClean="0">
                <a:solidFill>
                  <a:srgbClr val="008000"/>
                </a:solidFill>
                <a:latin typeface="Courier"/>
                <a:cs typeface="Courier"/>
                <a:sym typeface="Wingdings"/>
              </a:rPr>
              <a:t>overwriting the default display method</a:t>
            </a:r>
            <a:endParaRPr lang="en-US" sz="1100" i="0" dirty="0">
              <a:solidFill>
                <a:srgbClr val="FF6600"/>
              </a:solidFill>
              <a:latin typeface="Courier"/>
              <a:cs typeface="Courier"/>
            </a:endParaRPr>
          </a:p>
          <a:p>
            <a:r>
              <a:rPr lang="en-US" sz="1100" i="0" dirty="0">
                <a:latin typeface="Courier"/>
                <a:cs typeface="Courier"/>
              </a:rPr>
              <a:t>    </a:t>
            </a:r>
            <a:r>
              <a:rPr lang="en-US" sz="1100" i="0" dirty="0">
                <a:solidFill>
                  <a:srgbClr val="0000FF"/>
                </a:solidFill>
                <a:latin typeface="Courier"/>
                <a:cs typeface="Courier"/>
              </a:rPr>
              <a:t>end</a:t>
            </a:r>
          </a:p>
          <a:p>
            <a:r>
              <a:rPr lang="en-US" sz="1100" i="0" dirty="0" smtClean="0">
                <a:solidFill>
                  <a:srgbClr val="FF0000"/>
                </a:solidFill>
                <a:latin typeface="Courier"/>
                <a:cs typeface="Courier"/>
              </a:rPr>
              <a:t>end</a:t>
            </a:r>
            <a:endParaRPr lang="en-US" sz="1100" i="0" dirty="0">
              <a:solidFill>
                <a:srgbClr val="FF0000"/>
              </a:solidFill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524341708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Verdana" charset="0"/>
              </a:rPr>
              <a:t>Class Inheritance</a:t>
            </a:r>
            <a:endParaRPr lang="en-US" dirty="0">
              <a:latin typeface="Verdana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215" y="464760"/>
            <a:ext cx="8200572" cy="2909812"/>
          </a:xfrm>
        </p:spPr>
        <p:txBody>
          <a:bodyPr/>
          <a:lstStyle/>
          <a:p>
            <a:pPr marL="0" indent="0">
              <a:buNone/>
            </a:pPr>
            <a:endParaRPr lang="en-US" dirty="0" smtClean="0">
              <a:latin typeface="Verdana" charset="0"/>
            </a:endParaRPr>
          </a:p>
          <a:p>
            <a:r>
              <a:rPr lang="en-US" sz="2400" dirty="0" smtClean="0">
                <a:latin typeface="Verdana" charset="0"/>
              </a:rPr>
              <a:t>So we </a:t>
            </a:r>
            <a:r>
              <a:rPr lang="en-US" sz="2400" i="1" dirty="0" smtClean="0">
                <a:latin typeface="Verdana" charset="0"/>
              </a:rPr>
              <a:t>inherited</a:t>
            </a:r>
            <a:r>
              <a:rPr lang="en-US" sz="2400" dirty="0" smtClean="0">
                <a:latin typeface="Verdana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Courier"/>
                <a:cs typeface="Courier"/>
              </a:rPr>
              <a:t>linky</a:t>
            </a:r>
            <a:r>
              <a:rPr lang="en-US" sz="2400" dirty="0" smtClean="0">
                <a:latin typeface="Verdana" charset="0"/>
              </a:rPr>
              <a:t> from the </a:t>
            </a:r>
            <a:r>
              <a:rPr lang="en-US" sz="2400" dirty="0" smtClean="0">
                <a:solidFill>
                  <a:srgbClr val="0000FF"/>
                </a:solidFill>
                <a:latin typeface="Courier"/>
                <a:cs typeface="Courier"/>
              </a:rPr>
              <a:t>handle</a:t>
            </a:r>
            <a:r>
              <a:rPr lang="en-US" sz="2400" dirty="0" smtClean="0">
                <a:latin typeface="Verdana" charset="0"/>
              </a:rPr>
              <a:t> class … what does this mean?</a:t>
            </a:r>
          </a:p>
          <a:p>
            <a:pPr lvl="1"/>
            <a:r>
              <a:rPr lang="en-US" sz="1800" dirty="0" smtClean="0">
                <a:latin typeface="Verdana" charset="0"/>
              </a:rPr>
              <a:t>Every property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handle</a:t>
            </a:r>
            <a:r>
              <a:rPr lang="en-US" sz="1800" dirty="0" smtClean="0">
                <a:latin typeface="Verdana" charset="0"/>
              </a:rPr>
              <a:t> has,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linky</a:t>
            </a:r>
            <a:r>
              <a:rPr lang="en-US" sz="1800" dirty="0" smtClean="0">
                <a:latin typeface="Verdana" charset="0"/>
              </a:rPr>
              <a:t> gets</a:t>
            </a:r>
          </a:p>
          <a:p>
            <a:pPr lvl="1"/>
            <a:r>
              <a:rPr lang="en-US" sz="1800" dirty="0" smtClean="0">
                <a:latin typeface="Verdana" charset="0"/>
              </a:rPr>
              <a:t>Every method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handle</a:t>
            </a:r>
            <a:r>
              <a:rPr lang="en-US" sz="1800" dirty="0" smtClean="0">
                <a:latin typeface="Verdana" charset="0"/>
              </a:rPr>
              <a:t> has,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linky</a:t>
            </a:r>
            <a:r>
              <a:rPr lang="en-US" sz="1800" dirty="0" smtClean="0">
                <a:latin typeface="Verdana" charset="0"/>
              </a:rPr>
              <a:t> gets</a:t>
            </a:r>
          </a:p>
          <a:p>
            <a:pPr lvl="1"/>
            <a:r>
              <a:rPr lang="en-US" sz="1800" dirty="0" smtClean="0">
                <a:latin typeface="Verdana" charset="0"/>
              </a:rPr>
              <a:t>Any values that </a:t>
            </a:r>
            <a:r>
              <a:rPr lang="en-US" sz="1800" dirty="0" smtClean="0">
                <a:solidFill>
                  <a:srgbClr val="0000FF"/>
                </a:solidFill>
                <a:latin typeface="Courier"/>
                <a:cs typeface="Courier"/>
              </a:rPr>
              <a:t>handle</a:t>
            </a:r>
            <a:r>
              <a:rPr lang="en-US" sz="1800" dirty="0" smtClean="0">
                <a:latin typeface="Verdana" charset="0"/>
              </a:rPr>
              <a:t> might have, </a:t>
            </a:r>
            <a:r>
              <a:rPr lang="en-US" sz="1800" dirty="0" err="1" smtClean="0">
                <a:solidFill>
                  <a:srgbClr val="0000FF"/>
                </a:solidFill>
                <a:latin typeface="Courier"/>
                <a:cs typeface="Courier"/>
              </a:rPr>
              <a:t>linky</a:t>
            </a:r>
            <a:r>
              <a:rPr lang="en-US" sz="1800" dirty="0" smtClean="0">
                <a:latin typeface="Verdana" charset="0"/>
              </a:rPr>
              <a:t> doesn’t get!  Sorry, you don’t get your parent’s bank balance!</a:t>
            </a:r>
          </a:p>
          <a:p>
            <a:pPr marL="457200" lvl="1" indent="0">
              <a:buNone/>
            </a:pPr>
            <a:endParaRPr lang="en-US" sz="2000" dirty="0" smtClean="0">
              <a:latin typeface="Verdana" charset="0"/>
            </a:endParaRP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C675F9C-6E2A-6C44-8747-4F166AA99216}" type="slidenum">
              <a:rPr lang="en-US" sz="1400" i="0">
                <a:solidFill>
                  <a:schemeClr val="bg1"/>
                </a:solidFill>
                <a:latin typeface="Verdana" charset="0"/>
              </a:rPr>
              <a:pPr/>
              <a:t>7</a:t>
            </a:fld>
            <a:endParaRPr lang="en-US" sz="1400" i="0">
              <a:solidFill>
                <a:schemeClr val="bg1"/>
              </a:solidFill>
              <a:latin typeface="Verdana" charset="0"/>
            </a:endParaRPr>
          </a:p>
        </p:txBody>
      </p:sp>
      <p:sp>
        <p:nvSpPr>
          <p:cNvPr id="28" name="Content Placeholder 2"/>
          <p:cNvSpPr txBox="1">
            <a:spLocks/>
          </p:cNvSpPr>
          <p:nvPr/>
        </p:nvSpPr>
        <p:spPr bwMode="auto">
          <a:xfrm>
            <a:off x="533400" y="2767087"/>
            <a:ext cx="8200572" cy="3374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" charset="0"/>
              <a:buChar char="§"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0"/>
              <a:buChar char="-"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0"/>
              <a:buChar char="Þ"/>
              <a:defRPr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pitchFamily="18" charset="2"/>
              <a:buChar char="Þ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pitchFamily="18" charset="2"/>
              <a:buChar char="Þ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pitchFamily="18" charset="2"/>
              <a:buChar char="Þ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pitchFamily="18" charset="2"/>
              <a:buChar char="Þ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 typeface="Wingdings" charset="0"/>
              <a:buNone/>
            </a:pPr>
            <a:endParaRPr lang="en-US" dirty="0" smtClean="0">
              <a:latin typeface="Verdana" charset="0"/>
            </a:endParaRPr>
          </a:p>
          <a:p>
            <a:r>
              <a:rPr lang="en-US" sz="2400" i="0" dirty="0" smtClean="0">
                <a:latin typeface="Verdana" charset="0"/>
              </a:rPr>
              <a:t>We can use inheritance with our own classes, but why and how?</a:t>
            </a:r>
          </a:p>
          <a:p>
            <a:pPr lvl="1"/>
            <a:r>
              <a:rPr lang="en-US" sz="1800" i="0" dirty="0" smtClean="0">
                <a:latin typeface="Verdana" charset="0"/>
              </a:rPr>
              <a:t>The notation is </a:t>
            </a:r>
            <a:r>
              <a:rPr lang="en-US" sz="1800" i="0" dirty="0" smtClean="0">
                <a:solidFill>
                  <a:srgbClr val="0000FF"/>
                </a:solidFill>
                <a:latin typeface="Courier"/>
                <a:cs typeface="Courier"/>
              </a:rPr>
              <a:t>A &lt; B </a:t>
            </a:r>
            <a:r>
              <a:rPr lang="en-US" sz="1800" i="0" dirty="0" smtClean="0">
                <a:latin typeface="Verdana" charset="0"/>
              </a:rPr>
              <a:t>for </a:t>
            </a:r>
            <a:r>
              <a:rPr lang="en-US" sz="1800" i="0" dirty="0" smtClean="0">
                <a:solidFill>
                  <a:srgbClr val="0000FF"/>
                </a:solidFill>
                <a:latin typeface="Courier"/>
                <a:cs typeface="Courier"/>
              </a:rPr>
              <a:t>A</a:t>
            </a:r>
            <a:r>
              <a:rPr lang="en-US" sz="1800" i="0" dirty="0" smtClean="0">
                <a:latin typeface="Verdana" charset="0"/>
              </a:rPr>
              <a:t> inheriting from </a:t>
            </a:r>
            <a:r>
              <a:rPr lang="en-US" sz="1800" i="0" dirty="0" smtClean="0">
                <a:solidFill>
                  <a:srgbClr val="0000FF"/>
                </a:solidFill>
                <a:latin typeface="Courier"/>
                <a:cs typeface="Courier"/>
              </a:rPr>
              <a:t>B</a:t>
            </a:r>
          </a:p>
          <a:p>
            <a:pPr lvl="1"/>
            <a:r>
              <a:rPr lang="en-US" sz="1800" i="0" dirty="0" smtClean="0">
                <a:latin typeface="Verdana" charset="0"/>
              </a:rPr>
              <a:t>If you find yourself writing the same properties and methods for two different classes, consider pooling those that are common to both into a fresh class </a:t>
            </a:r>
            <a:r>
              <a:rPr lang="en-US" sz="1800" i="0" dirty="0" smtClean="0">
                <a:solidFill>
                  <a:srgbClr val="0000FF"/>
                </a:solidFill>
                <a:latin typeface="Courier"/>
                <a:cs typeface="Courier"/>
              </a:rPr>
              <a:t>C</a:t>
            </a:r>
            <a:r>
              <a:rPr lang="en-US" sz="1800" i="0" dirty="0" smtClean="0">
                <a:latin typeface="Verdana" charset="0"/>
              </a:rPr>
              <a:t> and then have </a:t>
            </a:r>
            <a:r>
              <a:rPr lang="en-US" sz="1800" i="0" dirty="0" smtClean="0">
                <a:solidFill>
                  <a:srgbClr val="0000FF"/>
                </a:solidFill>
                <a:latin typeface="Courier"/>
                <a:cs typeface="Courier"/>
              </a:rPr>
              <a:t>A &lt; C </a:t>
            </a:r>
            <a:r>
              <a:rPr lang="en-US" sz="1800" i="0" dirty="0" smtClean="0">
                <a:latin typeface="Verdana" charset="0"/>
              </a:rPr>
              <a:t>and </a:t>
            </a:r>
            <a:r>
              <a:rPr lang="en-US" sz="1800" i="0" dirty="0" smtClean="0">
                <a:solidFill>
                  <a:srgbClr val="0000FF"/>
                </a:solidFill>
                <a:latin typeface="Courier"/>
                <a:cs typeface="Courier"/>
              </a:rPr>
              <a:t>B &lt; C </a:t>
            </a:r>
          </a:p>
          <a:p>
            <a:pPr lvl="1"/>
            <a:r>
              <a:rPr lang="en-US" sz="1800" i="0" dirty="0" smtClean="0">
                <a:latin typeface="Verdana" charset="0"/>
              </a:rPr>
              <a:t>This saves effort and makes maintaining and debugging the code easier</a:t>
            </a:r>
            <a:endParaRPr lang="en-US" sz="1800" dirty="0" smtClean="0"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602959"/>
      </p:ext>
    </p:extLst>
  </p:cSld>
  <p:clrMapOvr>
    <a:masterClrMapping/>
  </p:clrMapOvr>
  <p:transition xmlns:p14="http://schemas.microsoft.com/office/powerpoint/2010/main">
    <p:fad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True"/>
  <p:tag name="DEFAULTDISPLAYSOURCE" val="\documentclass{slides}\pagestyle{empty}&#10;\usepackage{color,amssymb,amsmath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True"/>
  <p:tag name="DEFAULTWORKAROUNDTRANSPARENCYBUG" val="False"/>
  <p:tag name="DEFAULTRESOLUTION" val="1200"/>
  <p:tag name="DEFAULTMAGNIFICATION" val="1.5"/>
  <p:tag name="DEFAULTFONTSIZE" val="10"/>
  <p:tag name="DEFAULTWIDTH" val="524"/>
  <p:tag name="DEFAULTHEIGHT" val="360"/>
</p:tagLst>
</file>

<file path=ppt/theme/theme1.xml><?xml version="1.0" encoding="utf-8"?>
<a:theme xmlns:a="http://schemas.openxmlformats.org/drawingml/2006/main" name="Custom Design">
  <a:themeElements>
    <a:clrScheme name="Custom Design 2">
      <a:dk1>
        <a:srgbClr val="737373"/>
      </a:dk1>
      <a:lt1>
        <a:srgbClr val="FFFFFF"/>
      </a:lt1>
      <a:dk2>
        <a:srgbClr val="4D59AB"/>
      </a:dk2>
      <a:lt2>
        <a:srgbClr val="FFFFFF"/>
      </a:lt2>
      <a:accent1>
        <a:srgbClr val="8A8F05"/>
      </a:accent1>
      <a:accent2>
        <a:srgbClr val="E0AD12"/>
      </a:accent2>
      <a:accent3>
        <a:srgbClr val="B2B5D2"/>
      </a:accent3>
      <a:accent4>
        <a:srgbClr val="DADADA"/>
      </a:accent4>
      <a:accent5>
        <a:srgbClr val="C4C6AA"/>
      </a:accent5>
      <a:accent6>
        <a:srgbClr val="CB9C0F"/>
      </a:accent6>
      <a:hlink>
        <a:srgbClr val="C27D05"/>
      </a:hlink>
      <a:folHlink>
        <a:srgbClr val="732466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4D59AB"/>
        </a:lt1>
        <a:dk2>
          <a:srgbClr val="000000"/>
        </a:dk2>
        <a:lt2>
          <a:srgbClr val="737373"/>
        </a:lt2>
        <a:accent1>
          <a:srgbClr val="8A8F05"/>
        </a:accent1>
        <a:accent2>
          <a:srgbClr val="E0AD12"/>
        </a:accent2>
        <a:accent3>
          <a:srgbClr val="B2B5D2"/>
        </a:accent3>
        <a:accent4>
          <a:srgbClr val="000000"/>
        </a:accent4>
        <a:accent5>
          <a:srgbClr val="C4C6AA"/>
        </a:accent5>
        <a:accent6>
          <a:srgbClr val="CB9C0F"/>
        </a:accent6>
        <a:hlink>
          <a:srgbClr val="C27D05"/>
        </a:hlink>
        <a:folHlink>
          <a:srgbClr val="7324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737373"/>
        </a:dk1>
        <a:lt1>
          <a:srgbClr val="FFFFFF"/>
        </a:lt1>
        <a:dk2>
          <a:srgbClr val="4D59AB"/>
        </a:dk2>
        <a:lt2>
          <a:srgbClr val="FFFFFF"/>
        </a:lt2>
        <a:accent1>
          <a:srgbClr val="8A8F05"/>
        </a:accent1>
        <a:accent2>
          <a:srgbClr val="E0AD12"/>
        </a:accent2>
        <a:accent3>
          <a:srgbClr val="B2B5D2"/>
        </a:accent3>
        <a:accent4>
          <a:srgbClr val="DADADA"/>
        </a:accent4>
        <a:accent5>
          <a:srgbClr val="C4C6AA"/>
        </a:accent5>
        <a:accent6>
          <a:srgbClr val="CB9C0F"/>
        </a:accent6>
        <a:hlink>
          <a:srgbClr val="C27D05"/>
        </a:hlink>
        <a:folHlink>
          <a:srgbClr val="7324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">
      <a:dk1>
        <a:srgbClr val="808080"/>
      </a:dk1>
      <a:lt1>
        <a:srgbClr val="FFFFFF"/>
      </a:lt1>
      <a:dk2>
        <a:srgbClr val="333333"/>
      </a:dk2>
      <a:lt2>
        <a:srgbClr val="FFFFFF"/>
      </a:lt2>
      <a:accent1>
        <a:srgbClr val="00CC99"/>
      </a:accent1>
      <a:accent2>
        <a:srgbClr val="3333CC"/>
      </a:accent2>
      <a:accent3>
        <a:srgbClr val="ADADAD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SC"/>
        <a:ea typeface=""/>
        <a:cs typeface="Arial"/>
      </a:majorFont>
      <a:minorFont>
        <a:latin typeface="Franklin Gothic Medium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ornell 200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rnell 2007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rnell 20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rnell 2007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rnell 2007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Cornell-AI-seminar-2005</Template>
  <TotalTime>35967</TotalTime>
  <Pages>9</Pages>
  <Words>733</Words>
  <Application>Microsoft Macintosh PowerPoint</Application>
  <PresentationFormat>On-screen Show (4:3)</PresentationFormat>
  <Paragraphs>153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Custom Design</vt:lpstr>
      <vt:lpstr>1_Default Design</vt:lpstr>
      <vt:lpstr>Cornell 2007</vt:lpstr>
      <vt:lpstr>CS 1114:  Programming clarity via Objects – part 2</vt:lpstr>
      <vt:lpstr>Pointers to Efficiency</vt:lpstr>
      <vt:lpstr>Handling Operator Overloading</vt:lpstr>
      <vt:lpstr>Object behaviours</vt:lpstr>
      <vt:lpstr>Linked Lists Revisited</vt:lpstr>
      <vt:lpstr>Linked Lists Revisited</vt:lpstr>
      <vt:lpstr>Class Inheritance</vt:lpstr>
    </vt:vector>
  </TitlesOfParts>
  <Company>Cornell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CS100R</dc:title>
  <dc:creator>Ramin Zabih</dc:creator>
  <cp:lastModifiedBy>Graeme Bailey</cp:lastModifiedBy>
  <cp:revision>1584</cp:revision>
  <cp:lastPrinted>2011-03-01T13:45:11Z</cp:lastPrinted>
  <dcterms:created xsi:type="dcterms:W3CDTF">2005-11-13T21:53:06Z</dcterms:created>
  <dcterms:modified xsi:type="dcterms:W3CDTF">2011-03-03T17:58:10Z</dcterms:modified>
</cp:coreProperties>
</file>