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51" r:id="rId1"/>
    <p:sldMasterId id="2147483653" r:id="rId2"/>
    <p:sldMasterId id="2147483656" r:id="rId3"/>
  </p:sldMasterIdLst>
  <p:notesMasterIdLst>
    <p:notesMasterId r:id="rId16"/>
  </p:notesMasterIdLst>
  <p:handoutMasterIdLst>
    <p:handoutMasterId r:id="rId17"/>
  </p:handoutMasterIdLst>
  <p:sldIdLst>
    <p:sldId id="803" r:id="rId4"/>
    <p:sldId id="774" r:id="rId5"/>
    <p:sldId id="815" r:id="rId6"/>
    <p:sldId id="816" r:id="rId7"/>
    <p:sldId id="817" r:id="rId8"/>
    <p:sldId id="818" r:id="rId9"/>
    <p:sldId id="819" r:id="rId10"/>
    <p:sldId id="820" r:id="rId11"/>
    <p:sldId id="821" r:id="rId12"/>
    <p:sldId id="822" r:id="rId13"/>
    <p:sldId id="823" r:id="rId14"/>
    <p:sldId id="824" r:id="rId15"/>
  </p:sldIdLst>
  <p:sldSz cx="9144000" cy="6858000" type="screen4x3"/>
  <p:notesSz cx="7010400" cy="9296400"/>
  <p:custDataLst>
    <p:tags r:id="rId19"/>
  </p:custDataLst>
  <p:kinsoku lang="ja-JP" invalStChars="、。，．・：；？！゛゜ヽヾゝゞ々ー’”）〕］｝〉》」』】°‰′″℃￠％ぁぃぅぇぉっゃゅょゎァィゥェォッャュョヮヵヶ!%),.:;?]}｡｣､･ｧｨｩｪｫｬｭｮｯｰﾞﾟ" invalEndChars="‘“（〔［｛〈《「『【￥＄$([\{｢￡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1pPr>
    <a:lvl2pPr marL="457200" algn="l" rtl="0" fontAlgn="base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2pPr>
    <a:lvl3pPr marL="914400" algn="l" rtl="0" fontAlgn="base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3pPr>
    <a:lvl4pPr marL="1371600" algn="l" rtl="0" fontAlgn="base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4pPr>
    <a:lvl5pPr marL="1828800" algn="l" rtl="0" fontAlgn="base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2400" i="1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sz="2400" i="1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sz="2400" i="1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sz="2400" i="1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B636FF"/>
    <a:srgbClr val="660066"/>
    <a:srgbClr val="99FF99"/>
    <a:srgbClr val="FFA7A7"/>
    <a:srgbClr val="9BC3FF"/>
    <a:srgbClr val="FF9393"/>
    <a:srgbClr val="ABCDFF"/>
    <a:srgbClr val="FF9999"/>
    <a:srgbClr val="99CCFF"/>
    <a:srgbClr val="33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826" autoAdjust="0"/>
    <p:restoredTop sz="94660"/>
  </p:normalViewPr>
  <p:slideViewPr>
    <p:cSldViewPr snapToGrid="0">
      <p:cViewPr>
        <p:scale>
          <a:sx n="140" d="100"/>
          <a:sy n="140" d="100"/>
        </p:scale>
        <p:origin x="112" y="-80"/>
      </p:cViewPr>
      <p:guideLst>
        <p:guide orient="horz" pos="2064"/>
        <p:guide pos="1968"/>
      </p:guideLst>
    </p:cSldViewPr>
  </p:slideViewPr>
  <p:outlineViewPr>
    <p:cViewPr>
      <p:scale>
        <a:sx n="33" d="100"/>
        <a:sy n="33" d="100"/>
      </p:scale>
      <p:origin x="0" y="24384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1" d="100"/>
          <a:sy n="61" d="100"/>
        </p:scale>
        <p:origin x="-1704" y="-72"/>
      </p:cViewPr>
      <p:guideLst>
        <p:guide orient="horz" pos="2927"/>
        <p:guide pos="2207"/>
      </p:guideLst>
    </p:cSldViewPr>
  </p:notesViewPr>
  <p:gridSpacing cx="38405" cy="38405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20" Type="http://schemas.openxmlformats.org/officeDocument/2006/relationships/presProps" Target="presProps.xml"/><Relationship Id="rId21" Type="http://schemas.openxmlformats.org/officeDocument/2006/relationships/viewProps" Target="viewProps.xml"/><Relationship Id="rId22" Type="http://schemas.openxmlformats.org/officeDocument/2006/relationships/theme" Target="theme/theme1.xml"/><Relationship Id="rId23" Type="http://schemas.openxmlformats.org/officeDocument/2006/relationships/tableStyles" Target="tableStyles.xml"/><Relationship Id="rId10" Type="http://schemas.openxmlformats.org/officeDocument/2006/relationships/slide" Target="slides/slide7.xml"/><Relationship Id="rId11" Type="http://schemas.openxmlformats.org/officeDocument/2006/relationships/slide" Target="slides/slide8.xml"/><Relationship Id="rId12" Type="http://schemas.openxmlformats.org/officeDocument/2006/relationships/slide" Target="slides/slide9.xml"/><Relationship Id="rId13" Type="http://schemas.openxmlformats.org/officeDocument/2006/relationships/slide" Target="slides/slide10.xml"/><Relationship Id="rId14" Type="http://schemas.openxmlformats.org/officeDocument/2006/relationships/slide" Target="slides/slide11.xml"/><Relationship Id="rId15" Type="http://schemas.openxmlformats.org/officeDocument/2006/relationships/slide" Target="slides/slide12.xml"/><Relationship Id="rId16" Type="http://schemas.openxmlformats.org/officeDocument/2006/relationships/notesMaster" Target="notesMasters/notesMaster1.xml"/><Relationship Id="rId17" Type="http://schemas.openxmlformats.org/officeDocument/2006/relationships/handoutMaster" Target="handoutMasters/handoutMaster1.xml"/><Relationship Id="rId18" Type="http://schemas.openxmlformats.org/officeDocument/2006/relationships/printerSettings" Target="printerSettings/printerSettings1.bin"/><Relationship Id="rId19" Type="http://schemas.openxmlformats.org/officeDocument/2006/relationships/tags" Target="tags/tag1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Master" Target="slideMasters/slideMaster3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7859040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3450" y="4416425"/>
            <a:ext cx="5143500" cy="41830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2188" tIns="45284" rIns="92188" bIns="4528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notes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7411" name="Rectangle 3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90625" y="704850"/>
            <a:ext cx="4630738" cy="347345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</p:spTree>
    <p:extLst>
      <p:ext uri="{BB962C8B-B14F-4D97-AF65-F5344CB8AC3E}">
        <p14:creationId xmlns:p14="http://schemas.microsoft.com/office/powerpoint/2010/main" val="420488660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5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GB">
              <a:latin typeface="Times New Roman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Relationship Id="rId2" Type="http://schemas.openxmlformats.org/officeDocument/2006/relationships/image" Target="../media/image3.png"/><Relationship Id="rId3" Type="http://schemas.openxmlformats.org/officeDocument/2006/relationships/image" Target="../media/image4.png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BigBlueDots1600Logo2 op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91267" name="Rectangle 3"/>
          <p:cNvSpPr>
            <a:spLocks noGrp="1" noChangeArrowheads="1"/>
          </p:cNvSpPr>
          <p:nvPr>
            <p:ph type="ctrTitle"/>
          </p:nvPr>
        </p:nvSpPr>
        <p:spPr>
          <a:xfrm>
            <a:off x="152400" y="5334000"/>
            <a:ext cx="8763000" cy="685800"/>
          </a:xfrm>
          <a:effectLst/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291268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685800" y="6096000"/>
            <a:ext cx="8229600" cy="533400"/>
          </a:xfrm>
        </p:spPr>
        <p:txBody>
          <a:bodyPr/>
          <a:lstStyle>
            <a:lvl1pPr marL="0" indent="0">
              <a:buFontTx/>
              <a:buNone/>
              <a:defRPr sz="2000">
                <a:solidFill>
                  <a:schemeClr val="bg2"/>
                </a:solidFill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451082968"/>
      </p:ext>
    </p:extLst>
  </p:cSld>
  <p:clrMapOvr>
    <a:masterClrMapping/>
  </p:clrMapOvr>
  <p:transition xmlns:p14="http://schemas.microsoft.com/office/powerpoint/2010/main"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095812"/>
      </p:ext>
    </p:extLst>
  </p:cSld>
  <p:clrMapOvr>
    <a:masterClrMapping/>
  </p:clrMapOvr>
  <p:transition xmlns:p14="http://schemas.microsoft.com/office/powerpoint/2010/main"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61261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61261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8179600"/>
      </p:ext>
    </p:extLst>
  </p:cSld>
  <p:clrMapOvr>
    <a:masterClrMapping/>
  </p:clrMapOvr>
  <p:transition xmlns:p14="http://schemas.microsoft.com/office/powerpoint/2010/main">
    <p:fad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3874312"/>
      </p:ext>
    </p:extLst>
  </p:cSld>
  <p:clrMapOvr>
    <a:masterClrMapping/>
  </p:clrMapOvr>
  <p:transition xmlns:p14="http://schemas.microsoft.com/office/powerpoint/2010/main">
    <p:fad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3818095"/>
      </p:ext>
    </p:extLst>
  </p:cSld>
  <p:clrMapOvr>
    <a:masterClrMapping/>
  </p:clrMapOvr>
  <p:transition xmlns:p14="http://schemas.microsoft.com/office/powerpoint/2010/main">
    <p:fade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76703257"/>
      </p:ext>
    </p:extLst>
  </p:cSld>
  <p:clrMapOvr>
    <a:masterClrMapping/>
  </p:clrMapOvr>
  <p:transition xmlns:p14="http://schemas.microsoft.com/office/powerpoint/2010/main">
    <p:fade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752600"/>
            <a:ext cx="3810000" cy="4876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52600"/>
            <a:ext cx="3810000" cy="4876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0727980"/>
      </p:ext>
    </p:extLst>
  </p:cSld>
  <p:clrMapOvr>
    <a:masterClrMapping/>
  </p:clrMapOvr>
  <p:transition xmlns:p14="http://schemas.microsoft.com/office/powerpoint/2010/main">
    <p:fade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4460927"/>
      </p:ext>
    </p:extLst>
  </p:cSld>
  <p:clrMapOvr>
    <a:masterClrMapping/>
  </p:clrMapOvr>
  <p:transition xmlns:p14="http://schemas.microsoft.com/office/powerpoint/2010/main">
    <p:fade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2476658"/>
      </p:ext>
    </p:extLst>
  </p:cSld>
  <p:clrMapOvr>
    <a:masterClrMapping/>
  </p:clrMapOvr>
  <p:transition xmlns:p14="http://schemas.microsoft.com/office/powerpoint/2010/main">
    <p:fade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10811997"/>
      </p:ext>
    </p:extLst>
  </p:cSld>
  <p:clrMapOvr>
    <a:masterClrMapping/>
  </p:clrMapOvr>
  <p:transition xmlns:p14="http://schemas.microsoft.com/office/powerpoint/2010/main">
    <p:fade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217079632"/>
      </p:ext>
    </p:extLst>
  </p:cSld>
  <p:clrMapOvr>
    <a:masterClrMapping/>
  </p:clrMapOvr>
  <p:transition xmlns:p14="http://schemas.microsoft.com/office/powerpoint/2010/main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5198091"/>
      </p:ext>
    </p:extLst>
  </p:cSld>
  <p:clrMapOvr>
    <a:masterClrMapping/>
  </p:clrMapOvr>
  <p:transition xmlns:p14="http://schemas.microsoft.com/office/powerpoint/2010/main">
    <p:fade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009580853"/>
      </p:ext>
    </p:extLst>
  </p:cSld>
  <p:clrMapOvr>
    <a:masterClrMapping/>
  </p:clrMapOvr>
  <p:transition xmlns:p14="http://schemas.microsoft.com/office/powerpoint/2010/main">
    <p:fade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7160050"/>
      </p:ext>
    </p:extLst>
  </p:cSld>
  <p:clrMapOvr>
    <a:masterClrMapping/>
  </p:clrMapOvr>
  <p:transition xmlns:p14="http://schemas.microsoft.com/office/powerpoint/2010/main">
    <p:fade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381000"/>
            <a:ext cx="1943100" cy="6248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381000"/>
            <a:ext cx="5676900" cy="6248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0291943"/>
      </p:ext>
    </p:extLst>
  </p:cSld>
  <p:clrMapOvr>
    <a:masterClrMapping/>
  </p:clrMapOvr>
  <p:transition xmlns:p14="http://schemas.microsoft.com/office/powerpoint/2010/main">
    <p:fade/>
  </p:transition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2514600"/>
            <a:ext cx="9144000" cy="4343400"/>
          </a:xfrm>
          <a:prstGeom prst="rect">
            <a:avLst/>
          </a:prstGeom>
          <a:solidFill>
            <a:srgbClr val="DDDDD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0" hangingPunct="0"/>
            <a:r>
              <a:rPr lang="en-US" i="0">
                <a:latin typeface="Times" charset="0"/>
              </a:rPr>
              <a:t> </a:t>
            </a:r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0" y="2206625"/>
            <a:ext cx="9144000" cy="519113"/>
          </a:xfrm>
          <a:prstGeom prst="rect">
            <a:avLst/>
          </a:prstGeom>
          <a:solidFill>
            <a:srgbClr val="66666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ctr" eaLnBrk="0" hangingPunct="0">
              <a:buFontTx/>
              <a:buChar char="•"/>
            </a:pPr>
            <a:endParaRPr lang="en-US"/>
          </a:p>
        </p:txBody>
      </p:sp>
      <p:sp>
        <p:nvSpPr>
          <p:cNvPr id="6" name="Line 4"/>
          <p:cNvSpPr>
            <a:spLocks noChangeShapeType="1"/>
          </p:cNvSpPr>
          <p:nvPr/>
        </p:nvSpPr>
        <p:spPr bwMode="auto">
          <a:xfrm flipV="1">
            <a:off x="8153400" y="2209800"/>
            <a:ext cx="1588" cy="4645025"/>
          </a:xfrm>
          <a:prstGeom prst="line">
            <a:avLst/>
          </a:prstGeom>
          <a:noFill/>
          <a:ln w="14288">
            <a:solidFill>
              <a:srgbClr val="FFFF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" name="Line 5"/>
          <p:cNvSpPr>
            <a:spLocks noChangeShapeType="1"/>
          </p:cNvSpPr>
          <p:nvPr/>
        </p:nvSpPr>
        <p:spPr bwMode="auto">
          <a:xfrm>
            <a:off x="0" y="2725738"/>
            <a:ext cx="9144000" cy="0"/>
          </a:xfrm>
          <a:prstGeom prst="line">
            <a:avLst/>
          </a:prstGeom>
          <a:noFill/>
          <a:ln w="127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82790" name="Rectangle 6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828800" y="3886200"/>
            <a:ext cx="59436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000" b="1">
                <a:solidFill>
                  <a:srgbClr val="FC0128"/>
                </a:solidFill>
              </a:defRPr>
            </a:lvl1pPr>
          </a:lstStyle>
          <a:p>
            <a:r>
              <a:rPr lang="en-US" altLang="en-US"/>
              <a:t>Click to edit Master subtitle style</a:t>
            </a:r>
          </a:p>
        </p:txBody>
      </p:sp>
      <p:sp>
        <p:nvSpPr>
          <p:cNvPr id="1782791" name="Rectangle 7"/>
          <p:cNvSpPr>
            <a:spLocks noGrp="1" noChangeArrowheads="1"/>
          </p:cNvSpPr>
          <p:nvPr>
            <p:ph type="ctrTitle" sz="quarter"/>
          </p:nvPr>
        </p:nvSpPr>
        <p:spPr>
          <a:xfrm>
            <a:off x="1800225" y="2819400"/>
            <a:ext cx="5981700" cy="838200"/>
          </a:xfrm>
        </p:spPr>
        <p:txBody>
          <a:bodyPr/>
          <a:lstStyle>
            <a:lvl1pPr algn="l">
              <a:defRPr sz="3400" b="0">
                <a:solidFill>
                  <a:srgbClr val="FC0128"/>
                </a:solidFill>
              </a:defRPr>
            </a:lvl1pPr>
          </a:lstStyle>
          <a:p>
            <a:r>
              <a:rPr lang="en-US" altLang="en-US"/>
              <a:t>Insert Title Here</a:t>
            </a:r>
          </a:p>
        </p:txBody>
      </p:sp>
    </p:spTree>
    <p:extLst>
      <p:ext uri="{BB962C8B-B14F-4D97-AF65-F5344CB8AC3E}">
        <p14:creationId xmlns:p14="http://schemas.microsoft.com/office/powerpoint/2010/main" val="2253860661"/>
      </p:ext>
    </p:extLst>
  </p:cSld>
  <p:clrMapOvr>
    <a:masterClrMapping/>
  </p:clrMapOvr>
  <p:transition xmlns:p14="http://schemas.microsoft.com/office/powerpoint/2010/main">
    <p:fade/>
  </p:transition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6134100"/>
            <a:ext cx="9144000" cy="722313"/>
          </a:xfrm>
          <a:prstGeom prst="rect">
            <a:avLst/>
          </a:prstGeom>
          <a:solidFill>
            <a:srgbClr val="C0C0C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ctr" eaLnBrk="0" hangingPunct="0">
              <a:buFontTx/>
              <a:buChar char="•"/>
            </a:pPr>
            <a:endParaRPr lang="en-US"/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0" y="6673850"/>
            <a:ext cx="9144000" cy="180975"/>
          </a:xfrm>
          <a:prstGeom prst="rect">
            <a:avLst/>
          </a:prstGeom>
          <a:solidFill>
            <a:srgbClr val="66666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ctr" eaLnBrk="0" hangingPunct="0">
              <a:buFontTx/>
              <a:buChar char="•"/>
            </a:pPr>
            <a:endParaRPr lang="en-US"/>
          </a:p>
        </p:txBody>
      </p:sp>
      <p:sp>
        <p:nvSpPr>
          <p:cNvPr id="6" name="Line 4"/>
          <p:cNvSpPr>
            <a:spLocks noChangeShapeType="1"/>
          </p:cNvSpPr>
          <p:nvPr/>
        </p:nvSpPr>
        <p:spPr bwMode="auto">
          <a:xfrm>
            <a:off x="8153400" y="6096000"/>
            <a:ext cx="1588" cy="762000"/>
          </a:xfrm>
          <a:prstGeom prst="line">
            <a:avLst/>
          </a:prstGeom>
          <a:noFill/>
          <a:ln w="14288">
            <a:solidFill>
              <a:srgbClr val="FFFF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" name="Line 5"/>
          <p:cNvSpPr>
            <a:spLocks noChangeShapeType="1"/>
          </p:cNvSpPr>
          <p:nvPr/>
        </p:nvSpPr>
        <p:spPr bwMode="auto">
          <a:xfrm>
            <a:off x="0" y="6677025"/>
            <a:ext cx="9144000" cy="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Text Box 6"/>
          <p:cNvSpPr txBox="1">
            <a:spLocks noChangeArrowheads="1"/>
          </p:cNvSpPr>
          <p:nvPr/>
        </p:nvSpPr>
        <p:spPr bwMode="auto">
          <a:xfrm>
            <a:off x="838200" y="457200"/>
            <a:ext cx="7467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endParaRPr lang="en-US" i="0">
              <a:latin typeface="Times" charset="0"/>
            </a:endParaRPr>
          </a:p>
        </p:txBody>
      </p:sp>
      <p:pic>
        <p:nvPicPr>
          <p:cNvPr id="9" name="Picture 10" descr="culogo_65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172200"/>
            <a:ext cx="6858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11" descr="CU Web Logo at its minimum size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138863"/>
            <a:ext cx="2505075" cy="723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Rectangle 9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C0C7A50-6C5E-964A-AC58-68DEF5BE2E5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679977"/>
      </p:ext>
    </p:extLst>
  </p:cSld>
  <p:clrMapOvr>
    <a:masterClrMapping/>
  </p:clrMapOvr>
  <p:transition xmlns:p14="http://schemas.microsoft.com/office/powerpoint/2010/main">
    <p:fade/>
  </p:transition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9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7B3EB0-329F-5744-9F83-E1BE7B433F9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4604259"/>
      </p:ext>
    </p:extLst>
  </p:cSld>
  <p:clrMapOvr>
    <a:masterClrMapping/>
  </p:clrMapOvr>
  <p:transition xmlns:p14="http://schemas.microsoft.com/office/powerpoint/2010/main">
    <p:fade/>
  </p:transition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5613" y="1219200"/>
            <a:ext cx="4038600" cy="4876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6613" y="1219200"/>
            <a:ext cx="4040187" cy="4876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3F401B-AB12-DF4C-9D4F-5CACC0D6184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4329280"/>
      </p:ext>
    </p:extLst>
  </p:cSld>
  <p:clrMapOvr>
    <a:masterClrMapping/>
  </p:clrMapOvr>
  <p:transition xmlns:p14="http://schemas.microsoft.com/office/powerpoint/2010/main">
    <p:fade/>
  </p:transition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83EC94-07F9-E24F-8C9E-B43F0C9361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9216162"/>
      </p:ext>
    </p:extLst>
  </p:cSld>
  <p:clrMapOvr>
    <a:masterClrMapping/>
  </p:clrMapOvr>
  <p:transition xmlns:p14="http://schemas.microsoft.com/office/powerpoint/2010/main">
    <p:fade/>
  </p:transition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9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8647CB-4BB8-C942-82B0-ABDE809DBB9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3766295"/>
      </p:ext>
    </p:extLst>
  </p:cSld>
  <p:clrMapOvr>
    <a:masterClrMapping/>
  </p:clrMapOvr>
  <p:transition xmlns:p14="http://schemas.microsoft.com/office/powerpoint/2010/main">
    <p:fade/>
  </p:transition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9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2DA2F8-E1D4-F945-B819-84A5A3DF6CE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9341000"/>
      </p:ext>
    </p:extLst>
  </p:cSld>
  <p:clrMapOvr>
    <a:masterClrMapping/>
  </p:clrMapOvr>
  <p:transition xmlns:p14="http://schemas.microsoft.com/office/powerpoint/2010/main"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53871150"/>
      </p:ext>
    </p:extLst>
  </p:cSld>
  <p:clrMapOvr>
    <a:masterClrMapping/>
  </p:clrMapOvr>
  <p:transition xmlns:p14="http://schemas.microsoft.com/office/powerpoint/2010/main">
    <p:fade/>
  </p:transition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D94C83-97EB-AA4D-9777-6A16B0204F6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5815618"/>
      </p:ext>
    </p:extLst>
  </p:cSld>
  <p:clrMapOvr>
    <a:masterClrMapping/>
  </p:clrMapOvr>
  <p:transition xmlns:p14="http://schemas.microsoft.com/office/powerpoint/2010/main">
    <p:fade/>
  </p:transition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AAE496-34D7-5343-8A1F-4C74EEB8E3E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600491"/>
      </p:ext>
    </p:extLst>
  </p:cSld>
  <p:clrMapOvr>
    <a:masterClrMapping/>
  </p:clrMapOvr>
  <p:transition xmlns:p14="http://schemas.microsoft.com/office/powerpoint/2010/main">
    <p:fade/>
  </p:transition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B27C45-6745-B048-8836-1C4D5D6F83A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3167678"/>
      </p:ext>
    </p:extLst>
  </p:cSld>
  <p:clrMapOvr>
    <a:masterClrMapping/>
  </p:clrMapOvr>
  <p:transition xmlns:p14="http://schemas.microsoft.com/office/powerpoint/2010/main">
    <p:fade/>
  </p:transition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28600"/>
            <a:ext cx="2057400" cy="5867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5613" y="228600"/>
            <a:ext cx="6021387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6FEFEE-2D78-944F-9CA6-A75EFE8CA32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7393422"/>
      </p:ext>
    </p:extLst>
  </p:cSld>
  <p:clrMapOvr>
    <a:masterClrMapping/>
  </p:clrMapOvr>
  <p:transition xmlns:p14="http://schemas.microsoft.com/office/powerpoint/2010/main"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800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800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9179847"/>
      </p:ext>
    </p:extLst>
  </p:cSld>
  <p:clrMapOvr>
    <a:masterClrMapping/>
  </p:clrMapOvr>
  <p:transition xmlns:p14="http://schemas.microsoft.com/office/powerpoint/2010/main"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3725489"/>
      </p:ext>
    </p:extLst>
  </p:cSld>
  <p:clrMapOvr>
    <a:masterClrMapping/>
  </p:clrMapOvr>
  <p:transition xmlns:p14="http://schemas.microsoft.com/office/powerpoint/2010/main"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0454509"/>
      </p:ext>
    </p:extLst>
  </p:cSld>
  <p:clrMapOvr>
    <a:masterClrMapping/>
  </p:clrMapOvr>
  <p:transition xmlns:p14="http://schemas.microsoft.com/office/powerpoint/2010/main"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05105331"/>
      </p:ext>
    </p:extLst>
  </p:cSld>
  <p:clrMapOvr>
    <a:masterClrMapping/>
  </p:clrMapOvr>
  <p:transition xmlns:p14="http://schemas.microsoft.com/office/powerpoint/2010/main"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92596100"/>
      </p:ext>
    </p:extLst>
  </p:cSld>
  <p:clrMapOvr>
    <a:masterClrMapping/>
  </p:clrMapOvr>
  <p:transition xmlns:p14="http://schemas.microsoft.com/office/powerpoint/2010/main"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37793564"/>
      </p:ext>
    </p:extLst>
  </p:cSld>
  <p:clrMapOvr>
    <a:masterClrMapping/>
  </p:clrMapOvr>
  <p:transition xmlns:p14="http://schemas.microsoft.com/office/powerpoint/2010/main">
    <p:fade/>
  </p:transition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33.xml"/><Relationship Id="rId12" Type="http://schemas.openxmlformats.org/officeDocument/2006/relationships/theme" Target="../theme/theme3.xml"/><Relationship Id="rId13" Type="http://schemas.openxmlformats.org/officeDocument/2006/relationships/image" Target="../media/image3.png"/><Relationship Id="rId14" Type="http://schemas.openxmlformats.org/officeDocument/2006/relationships/image" Target="../media/image4.png"/><Relationship Id="rId1" Type="http://schemas.openxmlformats.org/officeDocument/2006/relationships/slideLayout" Target="../slideLayouts/slideLayout23.xml"/><Relationship Id="rId2" Type="http://schemas.openxmlformats.org/officeDocument/2006/relationships/slideLayout" Target="../slideLayouts/slideLayout24.xml"/><Relationship Id="rId3" Type="http://schemas.openxmlformats.org/officeDocument/2006/relationships/slideLayout" Target="../slideLayouts/slideLayout25.xml"/><Relationship Id="rId4" Type="http://schemas.openxmlformats.org/officeDocument/2006/relationships/slideLayout" Target="../slideLayouts/slideLayout26.xml"/><Relationship Id="rId5" Type="http://schemas.openxmlformats.org/officeDocument/2006/relationships/slideLayout" Target="../slideLayouts/slideLayout27.xml"/><Relationship Id="rId6" Type="http://schemas.openxmlformats.org/officeDocument/2006/relationships/slideLayout" Target="../slideLayouts/slideLayout28.xml"/><Relationship Id="rId7" Type="http://schemas.openxmlformats.org/officeDocument/2006/relationships/slideLayout" Target="../slideLayouts/slideLayout29.xml"/><Relationship Id="rId8" Type="http://schemas.openxmlformats.org/officeDocument/2006/relationships/slideLayout" Target="../slideLayouts/slideLayout30.xml"/><Relationship Id="rId9" Type="http://schemas.openxmlformats.org/officeDocument/2006/relationships/slideLayout" Target="../slideLayouts/slideLayout31.xml"/><Relationship Id="rId10" Type="http://schemas.openxmlformats.org/officeDocument/2006/relationships/slideLayout" Target="../slideLayouts/slideLayout3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BigBlueDots1600gradientWithBriteLogo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6400800" cy="1143000"/>
          </a:xfrm>
          <a:prstGeom prst="rect">
            <a:avLst/>
          </a:prstGeom>
          <a:noFill/>
          <a:ln>
            <a:noFill/>
          </a:ln>
          <a:effectLst>
            <a:outerShdw dist="17961" dir="2700000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80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93" r:id="rId1"/>
    <p:sldLayoutId id="2147483763" r:id="rId2"/>
    <p:sldLayoutId id="2147483764" r:id="rId3"/>
    <p:sldLayoutId id="2147483765" r:id="rId4"/>
    <p:sldLayoutId id="2147483766" r:id="rId5"/>
    <p:sldLayoutId id="2147483767" r:id="rId6"/>
    <p:sldLayoutId id="2147483768" r:id="rId7"/>
    <p:sldLayoutId id="2147483769" r:id="rId8"/>
    <p:sldLayoutId id="2147483770" r:id="rId9"/>
    <p:sldLayoutId id="2147483771" r:id="rId10"/>
    <p:sldLayoutId id="2147483772" r:id="rId11"/>
  </p:sldLayoutIdLst>
  <p:transition xmlns:p14="http://schemas.microsoft.com/office/powerpoint/2010/main">
    <p:fade/>
  </p:transition>
  <p:txStyles>
    <p:titleStyle>
      <a:lvl1pPr algn="l" rtl="0" eaLnBrk="0" fontAlgn="base" hangingPunct="0">
        <a:spcBef>
          <a:spcPct val="0"/>
        </a:spcBef>
        <a:spcAft>
          <a:spcPct val="0"/>
        </a:spcAft>
        <a:defRPr sz="3700" b="1">
          <a:solidFill>
            <a:schemeClr val="tx2"/>
          </a:solidFill>
          <a:latin typeface="+mj-lt"/>
          <a:ea typeface="ＭＳ Ｐゴシック" charset="0"/>
          <a:cs typeface="ＭＳ Ｐゴシック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700" b="1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700" b="1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700" b="1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700" b="1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700" b="1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700" b="1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700" b="1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7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2"/>
          </a:solidFill>
          <a:latin typeface="+mn-lt"/>
          <a:ea typeface="ＭＳ Ｐゴシック" charset="0"/>
          <a:cs typeface="ＭＳ Ｐゴシック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2"/>
          </a:solidFill>
          <a:latin typeface="+mn-lt"/>
          <a:ea typeface="ＭＳ Ｐゴシック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2"/>
          </a:solidFill>
          <a:latin typeface="+mn-lt"/>
          <a:ea typeface="ＭＳ Ｐゴシック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2"/>
          </a:solidFill>
          <a:latin typeface="+mn-lt"/>
          <a:ea typeface="ＭＳ Ｐゴシック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2"/>
          </a:solidFill>
          <a:latin typeface="+mn-lt"/>
          <a:ea typeface="ＭＳ Ｐゴシック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2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2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2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2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33333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3810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752600"/>
            <a:ext cx="7772400" cy="487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73" r:id="rId1"/>
    <p:sldLayoutId id="2147483774" r:id="rId2"/>
    <p:sldLayoutId id="2147483775" r:id="rId3"/>
    <p:sldLayoutId id="2147483776" r:id="rId4"/>
    <p:sldLayoutId id="2147483777" r:id="rId5"/>
    <p:sldLayoutId id="2147483778" r:id="rId6"/>
    <p:sldLayoutId id="2147483779" r:id="rId7"/>
    <p:sldLayoutId id="2147483780" r:id="rId8"/>
    <p:sldLayoutId id="2147483781" r:id="rId9"/>
    <p:sldLayoutId id="2147483782" r:id="rId10"/>
    <p:sldLayoutId id="2147483783" r:id="rId11"/>
  </p:sldLayoutIdLst>
  <p:transition xmlns:p14="http://schemas.microsoft.com/office/powerpoint/2010/main">
    <p:fade/>
  </p:transition>
  <p:timing>
    <p:tnLst>
      <p:par>
        <p:cTn xmlns:p14="http://schemas.microsoft.com/office/powerpoint/2010/main"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ＭＳ Ｐゴシック" charset="0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SC" pitchFamily="18" charset="0"/>
          <a:ea typeface="ＭＳ Ｐゴシック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SC" pitchFamily="18" charset="0"/>
          <a:ea typeface="ＭＳ Ｐゴシック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SC" pitchFamily="18" charset="0"/>
          <a:ea typeface="ＭＳ Ｐゴシック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SC" pitchFamily="18" charset="0"/>
          <a:ea typeface="ＭＳ Ｐゴシック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SC" pitchFamily="18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SC" pitchFamily="18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SC" pitchFamily="18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SC" pitchFamily="18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b="1">
          <a:solidFill>
            <a:schemeClr val="tx1"/>
          </a:solidFill>
          <a:latin typeface="+mn-lt"/>
          <a:ea typeface="ＭＳ Ｐゴシック" charset="0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b="1">
          <a:solidFill>
            <a:schemeClr val="tx1"/>
          </a:solidFill>
          <a:latin typeface="+mn-lt"/>
          <a:ea typeface="Arial" charset="0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b="1">
          <a:solidFill>
            <a:schemeClr val="tx1"/>
          </a:solidFill>
          <a:latin typeface="+mn-lt"/>
          <a:ea typeface="Arial" charset="0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b="1">
          <a:solidFill>
            <a:schemeClr val="tx1"/>
          </a:solidFill>
          <a:latin typeface="+mn-lt"/>
          <a:ea typeface="Arial" charset="0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b="1">
          <a:solidFill>
            <a:schemeClr val="tx1"/>
          </a:solidFill>
          <a:latin typeface="+mn-lt"/>
          <a:ea typeface="Arial" charset="0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 b="1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 b="1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 b="1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 b="1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6134100"/>
            <a:ext cx="9144000" cy="722313"/>
          </a:xfrm>
          <a:prstGeom prst="rect">
            <a:avLst/>
          </a:prstGeom>
          <a:solidFill>
            <a:srgbClr val="C0C0C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ctr" eaLnBrk="0" hangingPunct="0">
              <a:buFontTx/>
              <a:buChar char="•"/>
            </a:pPr>
            <a:endParaRPr lang="en-US"/>
          </a:p>
        </p:txBody>
      </p:sp>
      <p:sp>
        <p:nvSpPr>
          <p:cNvPr id="4099" name="Rectangle 3"/>
          <p:cNvSpPr>
            <a:spLocks noChangeArrowheads="1"/>
          </p:cNvSpPr>
          <p:nvPr/>
        </p:nvSpPr>
        <p:spPr bwMode="auto">
          <a:xfrm>
            <a:off x="0" y="6673850"/>
            <a:ext cx="9144000" cy="180975"/>
          </a:xfrm>
          <a:prstGeom prst="rect">
            <a:avLst/>
          </a:prstGeom>
          <a:solidFill>
            <a:srgbClr val="66666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ctr" eaLnBrk="0" hangingPunct="0">
              <a:buFontTx/>
              <a:buChar char="•"/>
            </a:pPr>
            <a:endParaRPr lang="en-US"/>
          </a:p>
        </p:txBody>
      </p:sp>
      <p:sp>
        <p:nvSpPr>
          <p:cNvPr id="4100" name="Line 4"/>
          <p:cNvSpPr>
            <a:spLocks noChangeShapeType="1"/>
          </p:cNvSpPr>
          <p:nvPr/>
        </p:nvSpPr>
        <p:spPr bwMode="auto">
          <a:xfrm>
            <a:off x="8153400" y="6096000"/>
            <a:ext cx="1588" cy="762000"/>
          </a:xfrm>
          <a:prstGeom prst="line">
            <a:avLst/>
          </a:prstGeom>
          <a:noFill/>
          <a:ln w="14288">
            <a:solidFill>
              <a:srgbClr val="FFFF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01" name="Line 5"/>
          <p:cNvSpPr>
            <a:spLocks noChangeShapeType="1"/>
          </p:cNvSpPr>
          <p:nvPr/>
        </p:nvSpPr>
        <p:spPr bwMode="auto">
          <a:xfrm>
            <a:off x="0" y="6677025"/>
            <a:ext cx="9144000" cy="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02" name="Text Box 6"/>
          <p:cNvSpPr txBox="1">
            <a:spLocks noChangeArrowheads="1"/>
          </p:cNvSpPr>
          <p:nvPr/>
        </p:nvSpPr>
        <p:spPr bwMode="auto">
          <a:xfrm>
            <a:off x="838200" y="457200"/>
            <a:ext cx="7467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endParaRPr lang="en-US" i="0">
              <a:latin typeface="Times" charset="0"/>
            </a:endParaRPr>
          </a:p>
        </p:txBody>
      </p:sp>
      <p:sp>
        <p:nvSpPr>
          <p:cNvPr id="1781767" name="Rectangle 7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5613" y="1219200"/>
            <a:ext cx="8231187" cy="487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104" name="Rectangle 8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28600"/>
            <a:ext cx="82296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781769" name="Rectangle 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229600" y="6324600"/>
            <a:ext cx="685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400" i="0" smtClean="0">
                <a:solidFill>
                  <a:schemeClr val="bg1"/>
                </a:solidFill>
                <a:latin typeface="Verdana" charset="0"/>
                <a:cs typeface="Arial" charset="0"/>
              </a:defRPr>
            </a:lvl1pPr>
          </a:lstStyle>
          <a:p>
            <a:pPr>
              <a:defRPr/>
            </a:pPr>
            <a:fld id="{7107EAAE-5281-1A4E-ABA5-3A6B3705551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4106" name="Picture 10" descr="culogo_65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172200"/>
            <a:ext cx="6858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7" name="Picture 11" descr="CU Web Logo at its minimum size"/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138863"/>
            <a:ext cx="2505075" cy="723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94" r:id="rId1"/>
    <p:sldLayoutId id="2147483795" r:id="rId2"/>
    <p:sldLayoutId id="2147483784" r:id="rId3"/>
    <p:sldLayoutId id="2147483785" r:id="rId4"/>
    <p:sldLayoutId id="2147483786" r:id="rId5"/>
    <p:sldLayoutId id="2147483787" r:id="rId6"/>
    <p:sldLayoutId id="2147483788" r:id="rId7"/>
    <p:sldLayoutId id="2147483789" r:id="rId8"/>
    <p:sldLayoutId id="2147483790" r:id="rId9"/>
    <p:sldLayoutId id="2147483791" r:id="rId10"/>
    <p:sldLayoutId id="2147483792" r:id="rId11"/>
  </p:sldLayoutIdLst>
  <p:transition xmlns:p14="http://schemas.microsoft.com/office/powerpoint/2010/main">
    <p:fade/>
  </p:transition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17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17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17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17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17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81767" grpId="0" build="p">
        <p:tmplLst>
          <p:tmpl lvl="1">
            <p:tnLst>
              <p:par>
                <p:cTn xmlns:p14="http://schemas.microsoft.com/office/powerpoint/2010/main"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78176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2">
            <p:tnLst>
              <p:par>
                <p:cTn xmlns:p14="http://schemas.microsoft.com/office/powerpoint/2010/main"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78176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3">
            <p:tnLst>
              <p:par>
                <p:cTn xmlns:p14="http://schemas.microsoft.com/office/powerpoint/2010/main"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78176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4">
            <p:tnLst>
              <p:par>
                <p:cTn xmlns:p14="http://schemas.microsoft.com/office/powerpoint/2010/main"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78176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5">
            <p:tnLst>
              <p:par>
                <p:cTn xmlns:p14="http://schemas.microsoft.com/office/powerpoint/2010/main"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78176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</p:bldLst>
  </p:timing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333399"/>
          </a:solidFill>
          <a:latin typeface="+mj-lt"/>
          <a:ea typeface="ＭＳ Ｐゴシック" charset="0"/>
          <a:cs typeface="ＭＳ Ｐゴシック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333399"/>
          </a:solidFill>
          <a:latin typeface="Verdana" pitchFamily="34" charset="0"/>
          <a:ea typeface="ＭＳ Ｐゴシック" charset="0"/>
          <a:cs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333399"/>
          </a:solidFill>
          <a:latin typeface="Verdana" pitchFamily="34" charset="0"/>
          <a:ea typeface="ＭＳ Ｐゴシック" charset="0"/>
          <a:cs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333399"/>
          </a:solidFill>
          <a:latin typeface="Verdana" pitchFamily="34" charset="0"/>
          <a:ea typeface="ＭＳ Ｐゴシック" charset="0"/>
          <a:cs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333399"/>
          </a:solidFill>
          <a:latin typeface="Verdana" pitchFamily="34" charset="0"/>
          <a:ea typeface="ＭＳ Ｐゴシック" charset="0"/>
          <a:cs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 b="1">
          <a:solidFill>
            <a:srgbClr val="333399"/>
          </a:solidFill>
          <a:latin typeface="Verdana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 b="1">
          <a:solidFill>
            <a:srgbClr val="333399"/>
          </a:solidFill>
          <a:latin typeface="Verdana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 b="1">
          <a:solidFill>
            <a:srgbClr val="333399"/>
          </a:solidFill>
          <a:latin typeface="Verdana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 b="1">
          <a:solidFill>
            <a:srgbClr val="333399"/>
          </a:solidFill>
          <a:latin typeface="Verdan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charset="0"/>
        <a:buChar char="§"/>
        <a:defRPr sz="2800">
          <a:solidFill>
            <a:schemeClr val="tx1"/>
          </a:solidFill>
          <a:latin typeface="+mn-lt"/>
          <a:ea typeface="ＭＳ Ｐゴシック" charset="0"/>
          <a:cs typeface="ＭＳ Ｐゴシック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Char char="–"/>
        <a:defRPr sz="2400">
          <a:solidFill>
            <a:schemeClr val="tx1"/>
          </a:solidFill>
          <a:latin typeface="+mn-lt"/>
          <a:ea typeface="ＭＳ Ｐゴシック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Char char="•"/>
        <a:defRPr sz="2200">
          <a:solidFill>
            <a:schemeClr val="tx1"/>
          </a:solidFill>
          <a:latin typeface="+mn-lt"/>
          <a:ea typeface="ＭＳ Ｐゴシック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Symbol" charset="0"/>
        <a:buChar char="-"/>
        <a:defRPr sz="2000">
          <a:solidFill>
            <a:schemeClr val="tx1"/>
          </a:solidFill>
          <a:latin typeface="+mn-lt"/>
          <a:ea typeface="ＭＳ Ｐゴシック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Symbol" charset="0"/>
        <a:buChar char="Þ"/>
        <a:defRPr>
          <a:solidFill>
            <a:schemeClr val="tx1"/>
          </a:solidFill>
          <a:latin typeface="+mn-lt"/>
          <a:ea typeface="ＭＳ Ｐゴシック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Symbol" pitchFamily="18" charset="2"/>
        <a:buChar char="Þ"/>
        <a:defRPr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Symbol" pitchFamily="18" charset="2"/>
        <a:buChar char="Þ"/>
        <a:defRPr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Symbol" pitchFamily="18" charset="2"/>
        <a:buChar char="Þ"/>
        <a:defRPr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Symbol" pitchFamily="18" charset="2"/>
        <a:buChar char="Þ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5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04800" y="914400"/>
            <a:ext cx="8534400" cy="838200"/>
          </a:xfrm>
        </p:spPr>
        <p:txBody>
          <a:bodyPr/>
          <a:lstStyle/>
          <a:p>
            <a:pPr eaLnBrk="1" hangingPunct="1"/>
            <a:r>
              <a:rPr lang="en-US" sz="3600" b="1" dirty="0">
                <a:latin typeface="Verdana" charset="0"/>
              </a:rPr>
              <a:t>CS 1114: </a:t>
            </a:r>
            <a:br>
              <a:rPr lang="en-US" sz="3600" b="1" dirty="0">
                <a:latin typeface="Verdana" charset="0"/>
              </a:rPr>
            </a:br>
            <a:r>
              <a:rPr lang="en-US" sz="2800" b="1" dirty="0" smtClean="0">
                <a:latin typeface="Verdana" charset="0"/>
              </a:rPr>
              <a:t>Programming clarity </a:t>
            </a:r>
            <a:r>
              <a:rPr lang="en-US" sz="2800" b="1" smtClean="0">
                <a:latin typeface="Verdana" charset="0"/>
              </a:rPr>
              <a:t>via </a:t>
            </a:r>
            <a:r>
              <a:rPr lang="en-US" sz="2800" b="1" smtClean="0">
                <a:latin typeface="Verdana" charset="0"/>
              </a:rPr>
              <a:t>Objects - part 1</a:t>
            </a:r>
            <a:endParaRPr lang="en-US" sz="4400" b="1" dirty="0">
              <a:latin typeface="Verdana" charset="0"/>
            </a:endParaRPr>
          </a:p>
        </p:txBody>
      </p:sp>
      <p:sp>
        <p:nvSpPr>
          <p:cNvPr id="18434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828800" y="2819400"/>
            <a:ext cx="6324600" cy="3124200"/>
          </a:xfrm>
        </p:spPr>
        <p:txBody>
          <a:bodyPr/>
          <a:lstStyle/>
          <a:p>
            <a:pPr eaLnBrk="1" hangingPunct="1">
              <a:buFont typeface="Wingdings" charset="0"/>
              <a:buNone/>
            </a:pPr>
            <a:r>
              <a:rPr lang="en-US" sz="2400" dirty="0" smtClean="0">
                <a:latin typeface="Verdana" charset="0"/>
              </a:rPr>
              <a:t>Prof</a:t>
            </a:r>
            <a:r>
              <a:rPr lang="en-US" sz="2400" dirty="0">
                <a:latin typeface="Verdana" charset="0"/>
              </a:rPr>
              <a:t>. Graeme Bailey</a:t>
            </a:r>
          </a:p>
          <a:p>
            <a:pPr eaLnBrk="1" hangingPunct="1">
              <a:buFont typeface="Wingdings" charset="0"/>
              <a:buNone/>
            </a:pPr>
            <a:endParaRPr lang="en-US" sz="2400" dirty="0" smtClean="0">
              <a:solidFill>
                <a:srgbClr val="FF0000"/>
              </a:solidFill>
              <a:latin typeface="Verdana" charset="0"/>
            </a:endParaRPr>
          </a:p>
          <a:p>
            <a:pPr eaLnBrk="1" hangingPunct="1">
              <a:buFont typeface="Wingdings" charset="0"/>
              <a:buNone/>
            </a:pPr>
            <a:r>
              <a:rPr lang="en-US" sz="2400" u="sng" dirty="0" smtClean="0">
                <a:solidFill>
                  <a:schemeClr val="accent2"/>
                </a:solidFill>
                <a:latin typeface="Verdana" charset="0"/>
              </a:rPr>
              <a:t>http://cs1114.cs.cornell.edu</a:t>
            </a:r>
            <a:endParaRPr lang="en-US" sz="2400" u="sng" dirty="0">
              <a:solidFill>
                <a:schemeClr val="accent2"/>
              </a:solidFill>
              <a:latin typeface="Verdana" charset="0"/>
            </a:endParaRPr>
          </a:p>
          <a:p>
            <a:pPr eaLnBrk="1" hangingPunct="1">
              <a:buFont typeface="Wingdings" charset="0"/>
              <a:buNone/>
            </a:pPr>
            <a:endParaRPr lang="en-US" sz="2400" u="sng" dirty="0">
              <a:latin typeface="Verdana" charset="0"/>
            </a:endParaRPr>
          </a:p>
          <a:p>
            <a:pPr eaLnBrk="1" hangingPunct="1">
              <a:buFont typeface="Wingdings" charset="0"/>
              <a:buNone/>
            </a:pPr>
            <a:endParaRPr lang="en-US" sz="2400" dirty="0">
              <a:latin typeface="Verdana" charset="0"/>
            </a:endParaRPr>
          </a:p>
          <a:p>
            <a:pPr eaLnBrk="1" hangingPunct="1">
              <a:buFont typeface="Wingdings" charset="0"/>
              <a:buNone/>
            </a:pPr>
            <a:r>
              <a:rPr lang="en-US" sz="1400" i="1" dirty="0">
                <a:latin typeface="Verdana" charset="0"/>
              </a:rPr>
              <a:t>(notes modified from </a:t>
            </a:r>
            <a:r>
              <a:rPr lang="en-US" sz="1400" i="1" dirty="0" smtClean="0">
                <a:latin typeface="Verdana" charset="0"/>
              </a:rPr>
              <a:t>Matt Dunham,</a:t>
            </a:r>
          </a:p>
          <a:p>
            <a:pPr eaLnBrk="1" hangingPunct="1"/>
            <a:r>
              <a:rPr lang="en-US" sz="1400" i="1" dirty="0">
                <a:latin typeface="Verdana" charset="0"/>
              </a:rPr>
              <a:t>http://</a:t>
            </a:r>
            <a:r>
              <a:rPr lang="en-US" sz="1400" i="1" dirty="0" err="1">
                <a:latin typeface="Verdana" charset="0"/>
              </a:rPr>
              <a:t>www.advancedmcode.org</a:t>
            </a:r>
            <a:r>
              <a:rPr lang="en-US" sz="1400" i="1" dirty="0" smtClean="0">
                <a:latin typeface="Verdana" charset="0"/>
              </a:rPr>
              <a:t>/</a:t>
            </a:r>
          </a:p>
          <a:p>
            <a:pPr eaLnBrk="1" hangingPunct="1"/>
            <a:r>
              <a:rPr lang="en-US" sz="1400" i="1" dirty="0" smtClean="0">
                <a:latin typeface="Verdana" charset="0"/>
              </a:rPr>
              <a:t>object</a:t>
            </a:r>
            <a:r>
              <a:rPr lang="en-US" sz="1400" i="1" dirty="0">
                <a:latin typeface="Verdana" charset="0"/>
              </a:rPr>
              <a:t>-oriented-programming-in-</a:t>
            </a:r>
            <a:r>
              <a:rPr lang="en-US" sz="1400" i="1" dirty="0" err="1">
                <a:latin typeface="Verdana" charset="0"/>
              </a:rPr>
              <a:t>matlab.html</a:t>
            </a:r>
            <a:r>
              <a:rPr lang="en-US" sz="1400" i="1" dirty="0">
                <a:latin typeface="Verdana" charset="0"/>
              </a:rPr>
              <a:t>)</a:t>
            </a:r>
          </a:p>
        </p:txBody>
      </p:sp>
      <p:pic>
        <p:nvPicPr>
          <p:cNvPr id="18435" name="Picture 4" descr="CS2_2line_4c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6067425"/>
            <a:ext cx="2505075" cy="714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xmlns:p14="http://schemas.microsoft.com/office/powerpoint/2010/main">
    <p:fad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Verdana" charset="0"/>
              </a:rPr>
              <a:t>Pointers to Efficiency</a:t>
            </a:r>
            <a:endParaRPr lang="en-US" dirty="0">
              <a:latin typeface="Verdana" charset="0"/>
            </a:endParaRPr>
          </a:p>
        </p:txBody>
      </p:sp>
      <p:sp>
        <p:nvSpPr>
          <p:cNvPr id="69635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FC675F9C-6E2A-6C44-8747-4F166AA99216}" type="slidenum">
              <a:rPr lang="en-US" sz="1400" i="0">
                <a:solidFill>
                  <a:schemeClr val="bg1"/>
                </a:solidFill>
                <a:latin typeface="Verdana" charset="0"/>
              </a:rPr>
              <a:pPr/>
              <a:t>10</a:t>
            </a:fld>
            <a:endParaRPr lang="en-US" sz="1400" i="0">
              <a:solidFill>
                <a:schemeClr val="bg1"/>
              </a:solidFill>
              <a:latin typeface="Verdana" charset="0"/>
            </a:endParaRPr>
          </a:p>
        </p:txBody>
      </p:sp>
      <p:sp>
        <p:nvSpPr>
          <p:cNvPr id="11" name="Content Placeholder 2"/>
          <p:cNvSpPr>
            <a:spLocks noGrp="1"/>
          </p:cNvSpPr>
          <p:nvPr>
            <p:ph idx="1"/>
          </p:nvPr>
        </p:nvSpPr>
        <p:spPr>
          <a:xfrm>
            <a:off x="916215" y="793235"/>
            <a:ext cx="7311570" cy="3524765"/>
          </a:xfrm>
        </p:spPr>
        <p:txBody>
          <a:bodyPr/>
          <a:lstStyle/>
          <a:p>
            <a:pPr marL="0" indent="0">
              <a:buNone/>
            </a:pPr>
            <a:endParaRPr lang="en-US" dirty="0" smtClean="0">
              <a:latin typeface="Verdana" charset="0"/>
            </a:endParaRPr>
          </a:p>
          <a:p>
            <a:r>
              <a:rPr lang="en-US" sz="2000" dirty="0" smtClean="0">
                <a:latin typeface="Verdana" charset="0"/>
              </a:rPr>
              <a:t>MATLAB</a:t>
            </a:r>
            <a:r>
              <a:rPr lang="en-US" sz="2400" dirty="0" smtClean="0">
                <a:latin typeface="Verdana" charset="0"/>
              </a:rPr>
              <a:t>’s default </a:t>
            </a:r>
            <a:r>
              <a:rPr lang="en-US" sz="2400" dirty="0" err="1" smtClean="0">
                <a:latin typeface="Verdana" charset="0"/>
              </a:rPr>
              <a:t>behaviour</a:t>
            </a:r>
            <a:r>
              <a:rPr lang="en-US" sz="2400" dirty="0" smtClean="0">
                <a:latin typeface="Verdana" charset="0"/>
              </a:rPr>
              <a:t> is very wasteful</a:t>
            </a:r>
          </a:p>
          <a:p>
            <a:pPr lvl="1"/>
            <a:r>
              <a:rPr lang="en-US" sz="2000" dirty="0" smtClean="0">
                <a:latin typeface="Verdana" charset="0"/>
              </a:rPr>
              <a:t>It likes to copy everything!!</a:t>
            </a:r>
          </a:p>
          <a:p>
            <a:pPr lvl="1"/>
            <a:r>
              <a:rPr lang="en-US" sz="2000" dirty="0" smtClean="0">
                <a:latin typeface="Verdana" charset="0"/>
              </a:rPr>
              <a:t>Called ‘passing by value’</a:t>
            </a:r>
          </a:p>
          <a:p>
            <a:pPr lvl="1"/>
            <a:r>
              <a:rPr lang="en-US" sz="2000" dirty="0" smtClean="0">
                <a:latin typeface="Verdana" charset="0"/>
              </a:rPr>
              <a:t>x = y  is done by copying all of y onto x</a:t>
            </a:r>
          </a:p>
          <a:p>
            <a:pPr lvl="1"/>
            <a:r>
              <a:rPr lang="en-US" sz="2000" dirty="0" smtClean="0">
                <a:latin typeface="Verdana" charset="0"/>
              </a:rPr>
              <a:t>This is ok if y is a number, but what if it’s a 10000x10000 matrix?</a:t>
            </a:r>
          </a:p>
          <a:p>
            <a:pPr lvl="1"/>
            <a:r>
              <a:rPr lang="en-US" sz="2000" dirty="0" smtClean="0">
                <a:latin typeface="Verdana" charset="0"/>
              </a:rPr>
              <a:t>This happens also when passing values into a function!    ……..S……L……O……W………………..</a:t>
            </a:r>
          </a:p>
        </p:txBody>
      </p:sp>
      <p:sp>
        <p:nvSpPr>
          <p:cNvPr id="12" name="Content Placeholder 2"/>
          <p:cNvSpPr txBox="1">
            <a:spLocks/>
          </p:cNvSpPr>
          <p:nvPr/>
        </p:nvSpPr>
        <p:spPr bwMode="auto">
          <a:xfrm>
            <a:off x="916214" y="4240380"/>
            <a:ext cx="7309758" cy="17286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charset="0"/>
              <a:buChar char="§"/>
              <a:defRPr sz="2800">
                <a:solidFill>
                  <a:schemeClr val="tx1"/>
                </a:solidFill>
                <a:latin typeface="+mn-lt"/>
                <a:ea typeface="ＭＳ Ｐゴシック" charset="0"/>
                <a:cs typeface="ＭＳ Ｐゴシック" charset="0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sz="2400">
                <a:solidFill>
                  <a:schemeClr val="tx1"/>
                </a:solidFill>
                <a:latin typeface="+mn-lt"/>
                <a:ea typeface="ＭＳ Ｐゴシック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2200">
                <a:solidFill>
                  <a:schemeClr val="tx1"/>
                </a:solidFill>
                <a:latin typeface="+mn-lt"/>
                <a:ea typeface="ＭＳ Ｐゴシック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Symbol" charset="0"/>
              <a:buChar char="-"/>
              <a:defRPr sz="2000">
                <a:solidFill>
                  <a:schemeClr val="tx1"/>
                </a:solidFill>
                <a:latin typeface="+mn-lt"/>
                <a:ea typeface="ＭＳ Ｐゴシック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Symbol" charset="0"/>
              <a:buChar char="Þ"/>
              <a:defRPr>
                <a:solidFill>
                  <a:schemeClr val="tx1"/>
                </a:solidFill>
                <a:latin typeface="+mn-lt"/>
                <a:ea typeface="ＭＳ Ｐゴシック" charset="0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Symbol" pitchFamily="18" charset="2"/>
              <a:buChar char="Þ"/>
              <a:defRPr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Symbol" pitchFamily="18" charset="2"/>
              <a:buChar char="Þ"/>
              <a:defRPr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Symbol" pitchFamily="18" charset="2"/>
              <a:buChar char="Þ"/>
              <a:defRPr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Symbol" pitchFamily="18" charset="2"/>
              <a:buChar char="Þ"/>
              <a:defRPr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buFont typeface="Wingdings" charset="0"/>
              <a:buNone/>
            </a:pPr>
            <a:endParaRPr lang="en-US" dirty="0" smtClean="0">
              <a:latin typeface="Verdana" charset="0"/>
            </a:endParaRPr>
          </a:p>
          <a:p>
            <a:r>
              <a:rPr lang="en-US" sz="2400" i="0" dirty="0" smtClean="0">
                <a:latin typeface="Verdana" charset="0"/>
              </a:rPr>
              <a:t>Far better to pass the </a:t>
            </a:r>
            <a:r>
              <a:rPr lang="en-US" sz="2400" dirty="0" smtClean="0">
                <a:latin typeface="Verdana" charset="0"/>
              </a:rPr>
              <a:t>address</a:t>
            </a:r>
            <a:r>
              <a:rPr lang="en-US" sz="2400" i="0" dirty="0" smtClean="0">
                <a:latin typeface="Verdana" charset="0"/>
              </a:rPr>
              <a:t> of the data!!!</a:t>
            </a:r>
          </a:p>
          <a:p>
            <a:pPr lvl="1"/>
            <a:r>
              <a:rPr lang="en-US" sz="2000" i="0" dirty="0" smtClean="0">
                <a:latin typeface="Verdana" charset="0"/>
              </a:rPr>
              <a:t>Called ‘passing by reference’</a:t>
            </a:r>
            <a:endParaRPr lang="en-US" sz="2000" dirty="0">
              <a:latin typeface="Verdana" charset="0"/>
            </a:endParaRPr>
          </a:p>
          <a:p>
            <a:pPr lvl="1"/>
            <a:r>
              <a:rPr lang="en-US" sz="1800" i="0" dirty="0" smtClean="0">
                <a:latin typeface="Verdana" charset="0"/>
              </a:rPr>
              <a:t>MATLAB</a:t>
            </a:r>
            <a:r>
              <a:rPr lang="en-US" sz="2000" i="0" dirty="0" smtClean="0">
                <a:latin typeface="Verdana" charset="0"/>
              </a:rPr>
              <a:t> has a handle class we can ‘steal from’:</a:t>
            </a:r>
          </a:p>
        </p:txBody>
      </p:sp>
    </p:spTree>
    <p:extLst>
      <p:ext uri="{BB962C8B-B14F-4D97-AF65-F5344CB8AC3E}">
        <p14:creationId xmlns:p14="http://schemas.microsoft.com/office/powerpoint/2010/main" val="2396494852"/>
      </p:ext>
    </p:extLst>
  </p:cSld>
  <p:clrMapOvr>
    <a:masterClrMapping/>
  </p:clrMapOvr>
  <p:transition xmlns:p14="http://schemas.microsoft.com/office/powerpoint/2010/main">
    <p:fad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smtClean="0">
                <a:latin typeface="Verdana" charset="0"/>
              </a:rPr>
              <a:t>Handl</a:t>
            </a:r>
            <a:r>
              <a:rPr lang="en-US" dirty="0" smtClean="0">
                <a:latin typeface="Verdana" charset="0"/>
              </a:rPr>
              <a:t>ing Operator Overloading</a:t>
            </a:r>
            <a:endParaRPr lang="en-US" dirty="0">
              <a:latin typeface="Verdana" charset="0"/>
            </a:endParaRPr>
          </a:p>
        </p:txBody>
      </p:sp>
      <p:sp>
        <p:nvSpPr>
          <p:cNvPr id="69635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FC675F9C-6E2A-6C44-8747-4F166AA99216}" type="slidenum">
              <a:rPr lang="en-US" sz="1400" i="0">
                <a:solidFill>
                  <a:schemeClr val="bg1"/>
                </a:solidFill>
                <a:latin typeface="Verdana" charset="0"/>
              </a:rPr>
              <a:pPr/>
              <a:t>11</a:t>
            </a:fld>
            <a:endParaRPr lang="en-US" sz="1400" i="0">
              <a:solidFill>
                <a:schemeClr val="bg1"/>
              </a:solidFill>
              <a:latin typeface="Verdana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74132" y="1670178"/>
            <a:ext cx="8305427" cy="41857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i="0" dirty="0" err="1">
                <a:solidFill>
                  <a:srgbClr val="FF0000"/>
                </a:solidFill>
                <a:latin typeface="Courier"/>
                <a:cs typeface="Courier"/>
              </a:rPr>
              <a:t>classdef</a:t>
            </a:r>
            <a:r>
              <a:rPr lang="en-US" sz="1400" i="0" dirty="0">
                <a:latin typeface="Courier"/>
                <a:cs typeface="Courier"/>
              </a:rPr>
              <a:t> </a:t>
            </a:r>
            <a:r>
              <a:rPr lang="en-US" sz="1400" i="0" dirty="0" smtClean="0">
                <a:solidFill>
                  <a:srgbClr val="0000FF"/>
                </a:solidFill>
                <a:latin typeface="Courier"/>
                <a:cs typeface="Courier"/>
              </a:rPr>
              <a:t>point &lt; handle</a:t>
            </a:r>
            <a:endParaRPr lang="en-US" sz="1400" i="0" dirty="0">
              <a:solidFill>
                <a:srgbClr val="0000FF"/>
              </a:solidFill>
              <a:latin typeface="Courier"/>
              <a:cs typeface="Courier"/>
            </a:endParaRPr>
          </a:p>
          <a:p>
            <a:r>
              <a:rPr lang="en-US" sz="1400" i="0" dirty="0">
                <a:latin typeface="Courier"/>
                <a:cs typeface="Courier"/>
              </a:rPr>
              <a:t>  </a:t>
            </a:r>
            <a:r>
              <a:rPr lang="en-US" sz="1400" i="0" dirty="0">
                <a:solidFill>
                  <a:srgbClr val="008000"/>
                </a:solidFill>
                <a:latin typeface="Courier"/>
                <a:cs typeface="Courier"/>
              </a:rPr>
              <a:t>% write a description of the class here.</a:t>
            </a:r>
          </a:p>
          <a:p>
            <a:r>
              <a:rPr lang="en-US" sz="1400" i="0" dirty="0">
                <a:latin typeface="Courier"/>
                <a:cs typeface="Courier"/>
              </a:rPr>
              <a:t>    </a:t>
            </a:r>
            <a:r>
              <a:rPr lang="en-US" sz="1400" i="0" dirty="0">
                <a:solidFill>
                  <a:srgbClr val="0000FF"/>
                </a:solidFill>
                <a:latin typeface="Courier"/>
                <a:cs typeface="Courier"/>
              </a:rPr>
              <a:t>properties</a:t>
            </a:r>
          </a:p>
          <a:p>
            <a:r>
              <a:rPr lang="en-US" sz="1400" i="0" dirty="0">
                <a:latin typeface="Courier"/>
                <a:cs typeface="Courier"/>
              </a:rPr>
              <a:t>      </a:t>
            </a:r>
            <a:r>
              <a:rPr lang="en-US" sz="1400" i="0" dirty="0">
                <a:solidFill>
                  <a:srgbClr val="008000"/>
                </a:solidFill>
                <a:latin typeface="Courier"/>
                <a:cs typeface="Courier"/>
              </a:rPr>
              <a:t>% ....</a:t>
            </a:r>
          </a:p>
          <a:p>
            <a:r>
              <a:rPr lang="en-US" sz="1400" i="0" dirty="0">
                <a:latin typeface="Courier"/>
                <a:cs typeface="Courier"/>
              </a:rPr>
              <a:t>    </a:t>
            </a:r>
            <a:r>
              <a:rPr lang="en-US" sz="1400" i="0" dirty="0">
                <a:solidFill>
                  <a:srgbClr val="0000FF"/>
                </a:solidFill>
                <a:latin typeface="Courier"/>
                <a:cs typeface="Courier"/>
              </a:rPr>
              <a:t>end</a:t>
            </a:r>
          </a:p>
          <a:p>
            <a:r>
              <a:rPr lang="en-US" sz="1400" i="0" dirty="0">
                <a:latin typeface="Courier"/>
                <a:cs typeface="Courier"/>
              </a:rPr>
              <a:t>    </a:t>
            </a:r>
            <a:r>
              <a:rPr lang="en-US" sz="1400" i="0" dirty="0">
                <a:solidFill>
                  <a:srgbClr val="0000FF"/>
                </a:solidFill>
                <a:latin typeface="Courier"/>
                <a:cs typeface="Courier"/>
              </a:rPr>
              <a:t>methods</a:t>
            </a:r>
          </a:p>
          <a:p>
            <a:r>
              <a:rPr lang="en-US" sz="1400" i="0" dirty="0">
                <a:latin typeface="Courier"/>
                <a:cs typeface="Courier"/>
              </a:rPr>
              <a:t>      </a:t>
            </a:r>
            <a:r>
              <a:rPr lang="en-US" sz="1400" i="0" dirty="0">
                <a:solidFill>
                  <a:srgbClr val="008000"/>
                </a:solidFill>
                <a:latin typeface="Courier"/>
                <a:cs typeface="Courier"/>
              </a:rPr>
              <a:t>% methods, including the constructor are defined here</a:t>
            </a:r>
          </a:p>
          <a:p>
            <a:r>
              <a:rPr lang="en-US" sz="1400" i="0" dirty="0">
                <a:latin typeface="Courier"/>
                <a:cs typeface="Courier"/>
              </a:rPr>
              <a:t>        </a:t>
            </a:r>
            <a:r>
              <a:rPr lang="en-US" sz="1400" i="0" dirty="0">
                <a:solidFill>
                  <a:srgbClr val="FF6600"/>
                </a:solidFill>
                <a:latin typeface="Courier"/>
                <a:cs typeface="Courier"/>
              </a:rPr>
              <a:t>function</a:t>
            </a:r>
            <a:r>
              <a:rPr lang="en-US" sz="1400" i="0" dirty="0">
                <a:latin typeface="Courier"/>
                <a:cs typeface="Courier"/>
              </a:rPr>
              <a:t> </a:t>
            </a:r>
            <a:r>
              <a:rPr lang="en-US" sz="1400" i="0" dirty="0" err="1">
                <a:latin typeface="Courier"/>
                <a:cs typeface="Courier"/>
              </a:rPr>
              <a:t>obj</a:t>
            </a:r>
            <a:r>
              <a:rPr lang="en-US" sz="1400" i="0" dirty="0">
                <a:latin typeface="Courier"/>
                <a:cs typeface="Courier"/>
              </a:rPr>
              <a:t> = </a:t>
            </a:r>
            <a:r>
              <a:rPr lang="en-US" sz="1400" i="0" dirty="0">
                <a:solidFill>
                  <a:srgbClr val="0000FF"/>
                </a:solidFill>
                <a:latin typeface="Courier"/>
                <a:cs typeface="Courier"/>
              </a:rPr>
              <a:t>point</a:t>
            </a:r>
            <a:r>
              <a:rPr lang="en-US" sz="1400" i="0" dirty="0">
                <a:latin typeface="Courier"/>
                <a:cs typeface="Courier"/>
              </a:rPr>
              <a:t>(x, y, </a:t>
            </a:r>
            <a:r>
              <a:rPr lang="en-US" sz="1400" i="0" dirty="0" err="1">
                <a:latin typeface="Courier"/>
                <a:cs typeface="Courier"/>
              </a:rPr>
              <a:t>colour</a:t>
            </a:r>
            <a:r>
              <a:rPr lang="en-US" sz="1400" i="0" dirty="0">
                <a:latin typeface="Courier"/>
                <a:cs typeface="Courier"/>
              </a:rPr>
              <a:t>)</a:t>
            </a:r>
          </a:p>
          <a:p>
            <a:r>
              <a:rPr lang="en-US" sz="1400" i="0" dirty="0">
                <a:latin typeface="Courier"/>
                <a:cs typeface="Courier"/>
              </a:rPr>
              <a:t>          </a:t>
            </a:r>
            <a:r>
              <a:rPr lang="en-US" sz="1400" i="0" dirty="0" smtClean="0">
                <a:solidFill>
                  <a:srgbClr val="008000"/>
                </a:solidFill>
                <a:latin typeface="Courier"/>
                <a:cs typeface="Courier"/>
              </a:rPr>
              <a:t>% ....</a:t>
            </a:r>
            <a:endParaRPr lang="en-US" sz="1400" i="0" dirty="0">
              <a:solidFill>
                <a:srgbClr val="008000"/>
              </a:solidFill>
              <a:latin typeface="Courier"/>
              <a:cs typeface="Courier"/>
            </a:endParaRPr>
          </a:p>
          <a:p>
            <a:r>
              <a:rPr lang="fr-FR" sz="1400" i="0" dirty="0">
                <a:latin typeface="Courier"/>
                <a:cs typeface="Courier"/>
              </a:rPr>
              <a:t>       </a:t>
            </a:r>
            <a:r>
              <a:rPr lang="fr-FR" sz="1400" i="0" dirty="0">
                <a:solidFill>
                  <a:srgbClr val="FF6600"/>
                </a:solidFill>
                <a:latin typeface="Courier"/>
                <a:cs typeface="Courier"/>
              </a:rPr>
              <a:t> </a:t>
            </a:r>
            <a:r>
              <a:rPr lang="fr-FR" sz="1400" i="0" dirty="0" smtClean="0">
                <a:solidFill>
                  <a:srgbClr val="FF6600"/>
                </a:solidFill>
                <a:latin typeface="Courier"/>
                <a:cs typeface="Courier"/>
              </a:rPr>
              <a:t>end</a:t>
            </a:r>
          </a:p>
          <a:p>
            <a:r>
              <a:rPr lang="fr-FR" sz="1400" i="0" dirty="0">
                <a:solidFill>
                  <a:srgbClr val="FF6600"/>
                </a:solidFill>
                <a:latin typeface="Courier"/>
                <a:cs typeface="Courier"/>
              </a:rPr>
              <a:t> </a:t>
            </a:r>
            <a:r>
              <a:rPr lang="fr-FR" sz="1400" i="0" dirty="0" smtClean="0">
                <a:solidFill>
                  <a:srgbClr val="FF6600"/>
                </a:solidFill>
                <a:latin typeface="Courier"/>
                <a:cs typeface="Courier"/>
              </a:rPr>
              <a:t>       </a:t>
            </a:r>
            <a:r>
              <a:rPr lang="fr-FR" sz="1400" i="0" dirty="0" err="1" smtClean="0">
                <a:solidFill>
                  <a:srgbClr val="FF6600"/>
                </a:solidFill>
                <a:latin typeface="Courier"/>
                <a:cs typeface="Courier"/>
              </a:rPr>
              <a:t>function</a:t>
            </a:r>
            <a:r>
              <a:rPr lang="fr-FR" sz="1400" i="0" dirty="0" smtClean="0">
                <a:solidFill>
                  <a:srgbClr val="FF6600"/>
                </a:solidFill>
                <a:latin typeface="Courier"/>
                <a:cs typeface="Courier"/>
              </a:rPr>
              <a:t> </a:t>
            </a:r>
            <a:r>
              <a:rPr lang="fr-FR" sz="1400" i="0" dirty="0" smtClean="0">
                <a:latin typeface="Courier"/>
                <a:cs typeface="Courier"/>
              </a:rPr>
              <a:t>total = </a:t>
            </a:r>
            <a:r>
              <a:rPr lang="fr-FR" sz="1400" i="0" dirty="0" smtClean="0">
                <a:solidFill>
                  <a:srgbClr val="0000FF"/>
                </a:solidFill>
                <a:latin typeface="Courier"/>
                <a:cs typeface="Courier"/>
              </a:rPr>
              <a:t>plus</a:t>
            </a:r>
            <a:r>
              <a:rPr lang="fr-FR" sz="1400" i="0" dirty="0" smtClean="0">
                <a:latin typeface="Courier"/>
                <a:cs typeface="Courier"/>
              </a:rPr>
              <a:t>(a, b)</a:t>
            </a:r>
          </a:p>
          <a:p>
            <a:r>
              <a:rPr lang="fr-FR" sz="1400" i="0" dirty="0" smtClean="0">
                <a:latin typeface="Courier"/>
                <a:cs typeface="Courier"/>
              </a:rPr>
              <a:t>          </a:t>
            </a:r>
            <a:r>
              <a:rPr lang="fr-FR" sz="1400" i="0" dirty="0" err="1" smtClean="0">
                <a:latin typeface="Courier"/>
                <a:cs typeface="Courier"/>
              </a:rPr>
              <a:t>temp_x</a:t>
            </a:r>
            <a:r>
              <a:rPr lang="fr-FR" sz="1400" i="0" dirty="0" smtClean="0">
                <a:latin typeface="Courier"/>
                <a:cs typeface="Courier"/>
              </a:rPr>
              <a:t> = </a:t>
            </a:r>
            <a:r>
              <a:rPr lang="fr-FR" sz="1400" i="0" dirty="0" err="1">
                <a:solidFill>
                  <a:srgbClr val="000000"/>
                </a:solidFill>
                <a:latin typeface="Courier"/>
                <a:cs typeface="Courier"/>
              </a:rPr>
              <a:t>a.x_coord</a:t>
            </a:r>
            <a:r>
              <a:rPr lang="fr-FR" sz="1400" i="0" dirty="0">
                <a:solidFill>
                  <a:srgbClr val="000000"/>
                </a:solidFill>
                <a:latin typeface="Courier"/>
                <a:cs typeface="Courier"/>
              </a:rPr>
              <a:t> + </a:t>
            </a:r>
            <a:r>
              <a:rPr lang="fr-FR" sz="1400" i="0" dirty="0" err="1" smtClean="0">
                <a:solidFill>
                  <a:srgbClr val="000000"/>
                </a:solidFill>
                <a:latin typeface="Courier"/>
                <a:cs typeface="Courier"/>
              </a:rPr>
              <a:t>b.x_coord</a:t>
            </a:r>
            <a:r>
              <a:rPr lang="fr-FR" sz="1400" i="0" dirty="0" smtClean="0">
                <a:solidFill>
                  <a:srgbClr val="000000"/>
                </a:solidFill>
                <a:latin typeface="Courier"/>
                <a:cs typeface="Courier"/>
              </a:rPr>
              <a:t>;</a:t>
            </a:r>
          </a:p>
          <a:p>
            <a:r>
              <a:rPr lang="fr-FR" sz="1400" i="0" dirty="0">
                <a:solidFill>
                  <a:srgbClr val="000000"/>
                </a:solidFill>
                <a:latin typeface="Courier"/>
                <a:cs typeface="Courier"/>
              </a:rPr>
              <a:t> </a:t>
            </a:r>
            <a:r>
              <a:rPr lang="fr-FR" sz="1400" i="0" dirty="0" smtClean="0">
                <a:solidFill>
                  <a:srgbClr val="000000"/>
                </a:solidFill>
                <a:latin typeface="Courier"/>
                <a:cs typeface="Courier"/>
              </a:rPr>
              <a:t>         </a:t>
            </a:r>
            <a:r>
              <a:rPr lang="fr-FR" sz="1400" i="0" dirty="0" err="1" smtClean="0">
                <a:solidFill>
                  <a:srgbClr val="000000"/>
                </a:solidFill>
                <a:latin typeface="Courier"/>
                <a:cs typeface="Courier"/>
              </a:rPr>
              <a:t>temp_y</a:t>
            </a:r>
            <a:r>
              <a:rPr lang="fr-FR" sz="1400" i="0" dirty="0" smtClean="0">
                <a:solidFill>
                  <a:srgbClr val="000000"/>
                </a:solidFill>
                <a:latin typeface="Courier"/>
                <a:cs typeface="Courier"/>
              </a:rPr>
              <a:t> = </a:t>
            </a:r>
            <a:r>
              <a:rPr lang="fr-FR" sz="1400" i="0" dirty="0" err="1">
                <a:solidFill>
                  <a:srgbClr val="000000"/>
                </a:solidFill>
                <a:latin typeface="Courier"/>
                <a:cs typeface="Courier"/>
              </a:rPr>
              <a:t>a.y_coord</a:t>
            </a:r>
            <a:r>
              <a:rPr lang="fr-FR" sz="1400" i="0" dirty="0">
                <a:solidFill>
                  <a:srgbClr val="000000"/>
                </a:solidFill>
                <a:latin typeface="Courier"/>
                <a:cs typeface="Courier"/>
              </a:rPr>
              <a:t> + </a:t>
            </a:r>
            <a:r>
              <a:rPr lang="fr-FR" sz="1400" i="0" dirty="0" err="1" smtClean="0">
                <a:solidFill>
                  <a:srgbClr val="000000"/>
                </a:solidFill>
                <a:latin typeface="Courier"/>
                <a:cs typeface="Courier"/>
              </a:rPr>
              <a:t>b.y_coord</a:t>
            </a:r>
            <a:r>
              <a:rPr lang="fr-FR" sz="1400" i="0" dirty="0" smtClean="0">
                <a:solidFill>
                  <a:srgbClr val="000000"/>
                </a:solidFill>
                <a:latin typeface="Courier"/>
                <a:cs typeface="Courier"/>
              </a:rPr>
              <a:t>;</a:t>
            </a:r>
          </a:p>
          <a:p>
            <a:r>
              <a:rPr lang="fr-FR" sz="1400" i="0" dirty="0">
                <a:solidFill>
                  <a:srgbClr val="000000"/>
                </a:solidFill>
                <a:latin typeface="Courier"/>
                <a:cs typeface="Courier"/>
              </a:rPr>
              <a:t> </a:t>
            </a:r>
            <a:r>
              <a:rPr lang="fr-FR" sz="1400" i="0" dirty="0" smtClean="0">
                <a:solidFill>
                  <a:srgbClr val="000000"/>
                </a:solidFill>
                <a:latin typeface="Courier"/>
                <a:cs typeface="Courier"/>
              </a:rPr>
              <a:t>         </a:t>
            </a:r>
            <a:r>
              <a:rPr lang="fr-FR" sz="1400" i="0" dirty="0" err="1" smtClean="0">
                <a:solidFill>
                  <a:srgbClr val="000000"/>
                </a:solidFill>
                <a:latin typeface="Courier"/>
                <a:cs typeface="Courier"/>
              </a:rPr>
              <a:t>temp_c</a:t>
            </a:r>
            <a:r>
              <a:rPr lang="fr-FR" sz="1400" i="0" dirty="0" smtClean="0">
                <a:solidFill>
                  <a:srgbClr val="000000"/>
                </a:solidFill>
                <a:latin typeface="Courier"/>
                <a:cs typeface="Courier"/>
              </a:rPr>
              <a:t> = </a:t>
            </a:r>
            <a:r>
              <a:rPr lang="fr-FR" sz="1400" i="0" dirty="0">
                <a:solidFill>
                  <a:srgbClr val="000000"/>
                </a:solidFill>
                <a:latin typeface="Courier"/>
                <a:cs typeface="Courier"/>
              </a:rPr>
              <a:t>max(</a:t>
            </a:r>
            <a:r>
              <a:rPr lang="fr-FR" sz="1400" i="0" dirty="0" err="1">
                <a:solidFill>
                  <a:srgbClr val="000000"/>
                </a:solidFill>
                <a:latin typeface="Courier"/>
                <a:cs typeface="Courier"/>
              </a:rPr>
              <a:t>a.colour</a:t>
            </a:r>
            <a:r>
              <a:rPr lang="fr-FR" sz="1400" i="0" dirty="0">
                <a:solidFill>
                  <a:srgbClr val="000000"/>
                </a:solidFill>
                <a:latin typeface="Courier"/>
                <a:cs typeface="Courier"/>
              </a:rPr>
              <a:t>, </a:t>
            </a:r>
            <a:r>
              <a:rPr lang="fr-FR" sz="1400" i="0" dirty="0" err="1">
                <a:solidFill>
                  <a:srgbClr val="000000"/>
                </a:solidFill>
                <a:latin typeface="Courier"/>
                <a:cs typeface="Courier"/>
              </a:rPr>
              <a:t>b.colour</a:t>
            </a:r>
            <a:r>
              <a:rPr lang="fr-FR" sz="1400" i="0" dirty="0" smtClean="0">
                <a:solidFill>
                  <a:srgbClr val="000000"/>
                </a:solidFill>
                <a:latin typeface="Courier"/>
                <a:cs typeface="Courier"/>
              </a:rPr>
              <a:t>);</a:t>
            </a:r>
            <a:endParaRPr lang="fr-FR" sz="1400" i="0" dirty="0" smtClean="0">
              <a:latin typeface="Courier"/>
              <a:cs typeface="Courier"/>
            </a:endParaRPr>
          </a:p>
          <a:p>
            <a:r>
              <a:rPr lang="fr-FR" sz="1400" i="0" dirty="0">
                <a:solidFill>
                  <a:srgbClr val="FF6600"/>
                </a:solidFill>
                <a:latin typeface="Courier"/>
                <a:cs typeface="Courier"/>
              </a:rPr>
              <a:t> </a:t>
            </a:r>
            <a:r>
              <a:rPr lang="fr-FR" sz="1400" i="0" dirty="0" smtClean="0">
                <a:solidFill>
                  <a:srgbClr val="FF6600"/>
                </a:solidFill>
                <a:latin typeface="Courier"/>
                <a:cs typeface="Courier"/>
              </a:rPr>
              <a:t>         </a:t>
            </a:r>
            <a:r>
              <a:rPr lang="fr-FR" sz="1400" i="0" dirty="0" smtClean="0">
                <a:solidFill>
                  <a:srgbClr val="000000"/>
                </a:solidFill>
                <a:latin typeface="Courier"/>
                <a:cs typeface="Courier"/>
              </a:rPr>
              <a:t>total = point(</a:t>
            </a:r>
            <a:r>
              <a:rPr lang="fr-FR" sz="1400" i="0" dirty="0" err="1" smtClean="0">
                <a:solidFill>
                  <a:srgbClr val="000000"/>
                </a:solidFill>
                <a:latin typeface="Courier"/>
                <a:cs typeface="Courier"/>
              </a:rPr>
              <a:t>temp_x</a:t>
            </a:r>
            <a:r>
              <a:rPr lang="fr-FR" sz="1400" i="0" dirty="0" smtClean="0">
                <a:solidFill>
                  <a:srgbClr val="000000"/>
                </a:solidFill>
                <a:latin typeface="Courier"/>
                <a:cs typeface="Courier"/>
              </a:rPr>
              <a:t>, </a:t>
            </a:r>
            <a:r>
              <a:rPr lang="fr-FR" sz="1400" i="0" dirty="0" err="1" smtClean="0">
                <a:solidFill>
                  <a:srgbClr val="000000"/>
                </a:solidFill>
                <a:latin typeface="Courier"/>
                <a:cs typeface="Courier"/>
              </a:rPr>
              <a:t>temp_y</a:t>
            </a:r>
            <a:r>
              <a:rPr lang="fr-FR" sz="1400" i="0" dirty="0" smtClean="0">
                <a:solidFill>
                  <a:srgbClr val="000000"/>
                </a:solidFill>
                <a:latin typeface="Courier"/>
                <a:cs typeface="Courier"/>
              </a:rPr>
              <a:t>, </a:t>
            </a:r>
            <a:r>
              <a:rPr lang="fr-FR" sz="1400" i="0" dirty="0" err="1" smtClean="0">
                <a:solidFill>
                  <a:srgbClr val="000000"/>
                </a:solidFill>
                <a:latin typeface="Courier"/>
                <a:cs typeface="Courier"/>
              </a:rPr>
              <a:t>temp_c</a:t>
            </a:r>
            <a:r>
              <a:rPr lang="fr-FR" sz="1400" i="0" dirty="0" smtClean="0">
                <a:solidFill>
                  <a:srgbClr val="000000"/>
                </a:solidFill>
                <a:latin typeface="Courier"/>
                <a:cs typeface="Courier"/>
              </a:rPr>
              <a:t>);</a:t>
            </a:r>
          </a:p>
          <a:p>
            <a:r>
              <a:rPr lang="fr-FR" sz="1400" i="0" dirty="0">
                <a:solidFill>
                  <a:srgbClr val="000000"/>
                </a:solidFill>
                <a:latin typeface="Courier"/>
                <a:cs typeface="Courier"/>
              </a:rPr>
              <a:t> </a:t>
            </a:r>
            <a:r>
              <a:rPr lang="fr-FR" sz="1400" i="0" dirty="0" smtClean="0">
                <a:solidFill>
                  <a:srgbClr val="000000"/>
                </a:solidFill>
                <a:latin typeface="Courier"/>
                <a:cs typeface="Courier"/>
              </a:rPr>
              <a:t>       </a:t>
            </a:r>
            <a:r>
              <a:rPr lang="fr-FR" sz="1400" i="0" dirty="0" smtClean="0">
                <a:solidFill>
                  <a:srgbClr val="FF6600"/>
                </a:solidFill>
                <a:latin typeface="Courier"/>
                <a:cs typeface="Courier"/>
              </a:rPr>
              <a:t>end</a:t>
            </a:r>
            <a:endParaRPr lang="fr-FR" sz="1400" i="0" dirty="0">
              <a:solidFill>
                <a:srgbClr val="FF6600"/>
              </a:solidFill>
              <a:latin typeface="Courier"/>
              <a:cs typeface="Courier"/>
            </a:endParaRPr>
          </a:p>
          <a:p>
            <a:r>
              <a:rPr lang="fr-FR" sz="1400" i="0" dirty="0">
                <a:solidFill>
                  <a:srgbClr val="FF6600"/>
                </a:solidFill>
                <a:latin typeface="Courier"/>
                <a:cs typeface="Courier"/>
              </a:rPr>
              <a:t>        </a:t>
            </a:r>
            <a:r>
              <a:rPr lang="en-US" sz="1400" i="0" dirty="0">
                <a:solidFill>
                  <a:srgbClr val="008000"/>
                </a:solidFill>
                <a:latin typeface="Courier"/>
                <a:cs typeface="Courier"/>
              </a:rPr>
              <a:t>% .... more functions </a:t>
            </a:r>
            <a:r>
              <a:rPr lang="en-US" sz="1400" i="0" dirty="0" smtClean="0">
                <a:solidFill>
                  <a:srgbClr val="008000"/>
                </a:solidFill>
                <a:latin typeface="Courier"/>
                <a:cs typeface="Courier"/>
              </a:rPr>
              <a:t>here</a:t>
            </a:r>
            <a:endParaRPr lang="fr-FR" sz="1400" i="0" dirty="0">
              <a:solidFill>
                <a:srgbClr val="FF6600"/>
              </a:solidFill>
              <a:latin typeface="Courier"/>
              <a:cs typeface="Courier"/>
            </a:endParaRPr>
          </a:p>
          <a:p>
            <a:r>
              <a:rPr lang="fr-FR" sz="1400" i="0" dirty="0">
                <a:latin typeface="Courier"/>
                <a:cs typeface="Courier"/>
              </a:rPr>
              <a:t>    </a:t>
            </a:r>
            <a:r>
              <a:rPr lang="fr-FR" sz="1400" i="0" dirty="0">
                <a:solidFill>
                  <a:srgbClr val="0000FF"/>
                </a:solidFill>
                <a:latin typeface="Courier"/>
                <a:cs typeface="Courier"/>
              </a:rPr>
              <a:t>end</a:t>
            </a:r>
          </a:p>
          <a:p>
            <a:r>
              <a:rPr lang="fr-FR" sz="1400" i="0" dirty="0">
                <a:solidFill>
                  <a:srgbClr val="FF0000"/>
                </a:solidFill>
                <a:latin typeface="Courier"/>
                <a:cs typeface="Courier"/>
              </a:rPr>
              <a:t>end</a:t>
            </a:r>
            <a:endParaRPr lang="en-US" sz="1400" i="0" dirty="0">
              <a:solidFill>
                <a:srgbClr val="FF0000"/>
              </a:solidFill>
              <a:latin typeface="Courier"/>
              <a:cs typeface="Courier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6032500" y="4109356"/>
            <a:ext cx="3020786" cy="2031325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This </a:t>
            </a:r>
            <a:r>
              <a:rPr lang="en-US" sz="1400" dirty="0" err="1" smtClean="0"/>
              <a:t>overides</a:t>
            </a:r>
            <a:r>
              <a:rPr lang="en-US" sz="1400" dirty="0" smtClean="0"/>
              <a:t> the usual meaning of  </a:t>
            </a:r>
            <a:r>
              <a:rPr lang="en-US" sz="1400" i="0" dirty="0" smtClean="0">
                <a:solidFill>
                  <a:srgbClr val="0000FF"/>
                </a:solidFill>
                <a:latin typeface="Courier"/>
                <a:cs typeface="Courier"/>
              </a:rPr>
              <a:t>+</a:t>
            </a:r>
            <a:r>
              <a:rPr lang="en-US" sz="1400" dirty="0" smtClean="0"/>
              <a:t> and so would be used as follows:</a:t>
            </a:r>
          </a:p>
          <a:p>
            <a:endParaRPr lang="en-US" sz="1400" dirty="0" smtClean="0"/>
          </a:p>
          <a:p>
            <a:r>
              <a:rPr lang="en-US" sz="1400" i="0" dirty="0" smtClean="0">
                <a:solidFill>
                  <a:srgbClr val="0000FF"/>
                </a:solidFill>
                <a:latin typeface="Courier"/>
                <a:cs typeface="Courier"/>
              </a:rPr>
              <a:t>a = point(200, 300, 125);</a:t>
            </a:r>
          </a:p>
          <a:p>
            <a:r>
              <a:rPr lang="en-US" sz="1400" i="0" dirty="0" smtClean="0">
                <a:solidFill>
                  <a:srgbClr val="0000FF"/>
                </a:solidFill>
                <a:latin typeface="Courier"/>
                <a:cs typeface="Courier"/>
              </a:rPr>
              <a:t>b = point(159, 203, 224);</a:t>
            </a:r>
          </a:p>
          <a:p>
            <a:r>
              <a:rPr lang="en-US" sz="1400" i="0" dirty="0" smtClean="0">
                <a:solidFill>
                  <a:srgbClr val="0000FF"/>
                </a:solidFill>
                <a:latin typeface="Courier"/>
                <a:cs typeface="Courier"/>
              </a:rPr>
              <a:t>c = a + b;</a:t>
            </a:r>
          </a:p>
          <a:p>
            <a:endParaRPr lang="en-US" sz="1400" i="0" dirty="0" smtClean="0"/>
          </a:p>
          <a:p>
            <a:r>
              <a:rPr lang="en-US" sz="1400" dirty="0" smtClean="0"/>
              <a:t>giving   </a:t>
            </a:r>
            <a:r>
              <a:rPr lang="en-US" sz="1400" i="0" dirty="0" smtClean="0">
                <a:solidFill>
                  <a:srgbClr val="0000FF"/>
                </a:solidFill>
                <a:latin typeface="Courier"/>
                <a:cs typeface="Courier"/>
              </a:rPr>
              <a:t>c </a:t>
            </a:r>
            <a:r>
              <a:rPr lang="en-US" sz="1400" dirty="0" smtClean="0"/>
              <a:t> the values: 259, 503, and 349 for </a:t>
            </a:r>
            <a:r>
              <a:rPr lang="en-US" sz="1400" i="0" dirty="0" err="1" smtClean="0"/>
              <a:t>x_coord</a:t>
            </a:r>
            <a:r>
              <a:rPr lang="en-US" sz="1400" i="0" dirty="0" smtClean="0"/>
              <a:t>, </a:t>
            </a:r>
            <a:r>
              <a:rPr lang="en-US" sz="1400" i="0" dirty="0" err="1" smtClean="0"/>
              <a:t>y_coord</a:t>
            </a:r>
            <a:r>
              <a:rPr lang="en-US" sz="1400" dirty="0" smtClean="0"/>
              <a:t>, and </a:t>
            </a:r>
            <a:r>
              <a:rPr lang="en-US" sz="1400" i="0" dirty="0" err="1" smtClean="0"/>
              <a:t>colour</a:t>
            </a:r>
            <a:endParaRPr lang="en-US" sz="1400" i="0" dirty="0"/>
          </a:p>
        </p:txBody>
      </p:sp>
      <p:cxnSp>
        <p:nvCxnSpPr>
          <p:cNvPr id="13" name="Straight Connector 12"/>
          <p:cNvCxnSpPr/>
          <p:nvPr/>
        </p:nvCxnSpPr>
        <p:spPr bwMode="auto">
          <a:xfrm flipH="1" flipV="1">
            <a:off x="4154715" y="3982357"/>
            <a:ext cx="1877785" cy="344714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lg"/>
          </a:ln>
          <a:effectLst/>
        </p:spPr>
      </p:cxnSp>
      <p:sp>
        <p:nvSpPr>
          <p:cNvPr id="11" name="Content Placeholder 2"/>
          <p:cNvSpPr>
            <a:spLocks noGrp="1"/>
          </p:cNvSpPr>
          <p:nvPr>
            <p:ph idx="1"/>
          </p:nvPr>
        </p:nvSpPr>
        <p:spPr>
          <a:xfrm>
            <a:off x="191161" y="639021"/>
            <a:ext cx="8646584" cy="1045633"/>
          </a:xfrm>
        </p:spPr>
        <p:txBody>
          <a:bodyPr/>
          <a:lstStyle/>
          <a:p>
            <a:pPr marL="0" indent="0">
              <a:buNone/>
            </a:pPr>
            <a:endParaRPr lang="en-US" dirty="0" smtClean="0">
              <a:latin typeface="Verdana" charset="0"/>
            </a:endParaRPr>
          </a:p>
          <a:p>
            <a:r>
              <a:rPr lang="en-US" dirty="0" smtClean="0">
                <a:latin typeface="Verdana" charset="0"/>
              </a:rPr>
              <a:t>We can redefine + (and *, &lt;, &amp;, ||, </a:t>
            </a:r>
            <a:r>
              <a:rPr lang="en-US" dirty="0" err="1" smtClean="0">
                <a:latin typeface="Verdana" charset="0"/>
              </a:rPr>
              <a:t>etc</a:t>
            </a:r>
            <a:r>
              <a:rPr lang="en-US" dirty="0">
                <a:latin typeface="Verdana" charset="0"/>
              </a:rPr>
              <a:t>)</a:t>
            </a:r>
            <a:r>
              <a:rPr lang="en-US" dirty="0" smtClean="0">
                <a:latin typeface="Verdana" charset="0"/>
              </a:rPr>
              <a:t>!</a:t>
            </a:r>
          </a:p>
        </p:txBody>
      </p:sp>
      <p:sp>
        <p:nvSpPr>
          <p:cNvPr id="6" name="Rectangle 5"/>
          <p:cNvSpPr/>
          <p:nvPr/>
        </p:nvSpPr>
        <p:spPr bwMode="auto">
          <a:xfrm>
            <a:off x="6032500" y="4109357"/>
            <a:ext cx="3029857" cy="2041072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endParaRPr kumimoji="0" lang="en-US" sz="2400" b="0" i="1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496786" y="5379356"/>
            <a:ext cx="4118430" cy="738663"/>
          </a:xfrm>
          <a:prstGeom prst="rect">
            <a:avLst/>
          </a:prstGeom>
          <a:solidFill>
            <a:srgbClr val="FAC090"/>
          </a:solidFill>
        </p:spPr>
        <p:txBody>
          <a:bodyPr wrap="square" rtlCol="0">
            <a:spAutoFit/>
          </a:bodyPr>
          <a:lstStyle/>
          <a:p>
            <a:r>
              <a:rPr lang="en-US" sz="1400" dirty="0"/>
              <a:t>Also makes updating values look cleaner:</a:t>
            </a:r>
          </a:p>
          <a:p>
            <a:r>
              <a:rPr lang="en-US" sz="1400" i="0" dirty="0">
                <a:solidFill>
                  <a:srgbClr val="0000FF"/>
                </a:solidFill>
                <a:latin typeface="Courier"/>
                <a:cs typeface="Courier"/>
              </a:rPr>
              <a:t>a = pointy(200, 300, 125);</a:t>
            </a:r>
          </a:p>
          <a:p>
            <a:r>
              <a:rPr lang="en-US" sz="1400" i="0" dirty="0" err="1">
                <a:solidFill>
                  <a:srgbClr val="0000FF"/>
                </a:solidFill>
                <a:latin typeface="Courier"/>
                <a:cs typeface="Courier"/>
              </a:rPr>
              <a:t>a.set_colour</a:t>
            </a:r>
            <a:r>
              <a:rPr lang="en-US" sz="1400" i="0" dirty="0">
                <a:solidFill>
                  <a:srgbClr val="0000FF"/>
                </a:solidFill>
                <a:latin typeface="Courier"/>
                <a:cs typeface="Courier"/>
              </a:rPr>
              <a:t>(98); </a:t>
            </a:r>
            <a:r>
              <a:rPr lang="en-US" sz="1400" i="0" dirty="0">
                <a:solidFill>
                  <a:srgbClr val="008000"/>
                </a:solidFill>
                <a:latin typeface="Courier"/>
                <a:cs typeface="Courier"/>
              </a:rPr>
              <a:t>% </a:t>
            </a:r>
            <a:r>
              <a:rPr lang="en-US" sz="1400" dirty="0">
                <a:solidFill>
                  <a:srgbClr val="008000"/>
                </a:solidFill>
              </a:rPr>
              <a:t>changes a’s </a:t>
            </a:r>
            <a:r>
              <a:rPr lang="en-US" sz="1400" dirty="0" err="1">
                <a:solidFill>
                  <a:srgbClr val="008000"/>
                </a:solidFill>
              </a:rPr>
              <a:t>colour</a:t>
            </a:r>
            <a:r>
              <a:rPr lang="en-US" sz="1400" dirty="0">
                <a:solidFill>
                  <a:srgbClr val="008000"/>
                </a:solidFill>
              </a:rPr>
              <a:t> to </a:t>
            </a:r>
            <a:r>
              <a:rPr lang="en-US" sz="1400" dirty="0" smtClean="0">
                <a:solidFill>
                  <a:srgbClr val="008000"/>
                </a:solidFill>
              </a:rPr>
              <a:t>98</a:t>
            </a:r>
            <a:endParaRPr lang="en-US" sz="1400" i="0" dirty="0">
              <a:solidFill>
                <a:srgbClr val="008000"/>
              </a:solidFill>
              <a:latin typeface="Courier"/>
              <a:cs typeface="Courier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5624285" y="1959429"/>
            <a:ext cx="3429001" cy="738664"/>
          </a:xfrm>
          <a:prstGeom prst="rect">
            <a:avLst/>
          </a:prstGeom>
          <a:solidFill>
            <a:srgbClr val="FAC090"/>
          </a:solidFill>
        </p:spPr>
        <p:txBody>
          <a:bodyPr wrap="square" rtlCol="0">
            <a:spAutoFit/>
          </a:bodyPr>
          <a:lstStyle/>
          <a:p>
            <a:r>
              <a:rPr lang="en-US" sz="1400" dirty="0"/>
              <a:t>Really elegant – allows passing of addresses instead of full copying of all values; vastly faster and less memory-intensive. </a:t>
            </a:r>
          </a:p>
        </p:txBody>
      </p:sp>
      <p:grpSp>
        <p:nvGrpSpPr>
          <p:cNvPr id="24" name="Group 23"/>
          <p:cNvGrpSpPr/>
          <p:nvPr/>
        </p:nvGrpSpPr>
        <p:grpSpPr>
          <a:xfrm>
            <a:off x="2839358" y="1859643"/>
            <a:ext cx="6213928" cy="843643"/>
            <a:chOff x="2839358" y="1859643"/>
            <a:chExt cx="6213928" cy="843643"/>
          </a:xfrm>
        </p:grpSpPr>
        <p:cxnSp>
          <p:nvCxnSpPr>
            <p:cNvPr id="22" name="Straight Connector 21"/>
            <p:cNvCxnSpPr/>
            <p:nvPr/>
          </p:nvCxnSpPr>
          <p:spPr bwMode="auto">
            <a:xfrm flipH="1" flipV="1">
              <a:off x="2839358" y="1859643"/>
              <a:ext cx="2775858" cy="172357"/>
            </a:xfrm>
            <a:prstGeom prst="line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lg"/>
            </a:ln>
            <a:effectLst/>
          </p:spPr>
        </p:cxnSp>
        <p:sp>
          <p:nvSpPr>
            <p:cNvPr id="20" name="Rectangle 19"/>
            <p:cNvSpPr/>
            <p:nvPr/>
          </p:nvSpPr>
          <p:spPr bwMode="auto">
            <a:xfrm>
              <a:off x="5624286" y="1941286"/>
              <a:ext cx="3429000" cy="7620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AutoNum type="arabicPeriod"/>
                <a:tabLst/>
              </a:pPr>
              <a:endParaRPr kumimoji="0" lang="en-US" sz="2400" b="0" i="1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endParaRPr>
            </a:p>
          </p:txBody>
        </p:sp>
      </p:grpSp>
      <p:sp>
        <p:nvSpPr>
          <p:cNvPr id="23" name="Rectangle 22"/>
          <p:cNvSpPr/>
          <p:nvPr/>
        </p:nvSpPr>
        <p:spPr bwMode="auto">
          <a:xfrm>
            <a:off x="1496786" y="5379357"/>
            <a:ext cx="4127500" cy="743857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endParaRPr kumimoji="0" lang="en-US" sz="2400" b="0" i="1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84054816"/>
      </p:ext>
    </p:extLst>
  </p:cSld>
  <p:clrMapOvr>
    <a:masterClrMapping/>
  </p:clrMapOvr>
  <p:transition xmlns:p14="http://schemas.microsoft.com/office/powerpoint/2010/main">
    <p:fade/>
  </p:transition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000"/>
                            </p:stCondLst>
                            <p:childTnLst>
                              <p:par>
                                <p:cTn id="28" presetID="3" presetClass="entr" presetSubtype="10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 animBg="1"/>
      <p:bldP spid="6" grpId="0" animBg="1"/>
      <p:bldP spid="10" grpId="0" animBg="1"/>
      <p:bldP spid="17" grpId="0" animBg="1"/>
      <p:bldP spid="23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Verdana" charset="0"/>
              </a:rPr>
              <a:t>Pointers to Efficiency</a:t>
            </a:r>
            <a:endParaRPr lang="en-US" dirty="0">
              <a:latin typeface="Verdana" charset="0"/>
            </a:endParaRPr>
          </a:p>
        </p:txBody>
      </p:sp>
      <p:sp>
        <p:nvSpPr>
          <p:cNvPr id="69635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FC675F9C-6E2A-6C44-8747-4F166AA99216}" type="slidenum">
              <a:rPr lang="en-US" sz="1400" i="0">
                <a:solidFill>
                  <a:schemeClr val="bg1"/>
                </a:solidFill>
                <a:latin typeface="Verdana" charset="0"/>
              </a:rPr>
              <a:pPr/>
              <a:t>12</a:t>
            </a:fld>
            <a:endParaRPr lang="en-US" sz="1400" i="0">
              <a:solidFill>
                <a:schemeClr val="bg1"/>
              </a:solidFill>
              <a:latin typeface="Verdana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rot="16200000">
            <a:off x="1751811" y="-1000580"/>
            <a:ext cx="5638686" cy="8855414"/>
          </a:xfrm>
        </p:spPr>
        <p:txBody>
          <a:bodyPr/>
          <a:lstStyle/>
          <a:p>
            <a:r>
              <a:rPr lang="en-US" sz="700" dirty="0" err="1">
                <a:latin typeface="Courier"/>
                <a:cs typeface="Courier"/>
              </a:rPr>
              <a:t>classdef</a:t>
            </a:r>
            <a:r>
              <a:rPr lang="en-US" sz="700" dirty="0">
                <a:latin typeface="Courier"/>
                <a:cs typeface="Courier"/>
              </a:rPr>
              <a:t> pointy &lt; handle %%% this makes a HUGE difference!!!</a:t>
            </a:r>
          </a:p>
          <a:p>
            <a:r>
              <a:rPr lang="en-US" sz="700" dirty="0">
                <a:latin typeface="Courier"/>
                <a:cs typeface="Courier"/>
              </a:rPr>
              <a:t>    </a:t>
            </a:r>
          </a:p>
          <a:p>
            <a:r>
              <a:rPr lang="en-US" sz="700" dirty="0">
                <a:latin typeface="Courier"/>
                <a:cs typeface="Courier"/>
              </a:rPr>
              <a:t>  % This class is a pointer-based implementation (via </a:t>
            </a:r>
            <a:r>
              <a:rPr lang="en-US" sz="700" dirty="0" err="1">
                <a:latin typeface="Courier"/>
                <a:cs typeface="Courier"/>
              </a:rPr>
              <a:t>subclassing</a:t>
            </a:r>
            <a:r>
              <a:rPr lang="en-US" sz="700" dirty="0">
                <a:latin typeface="Courier"/>
                <a:cs typeface="Courier"/>
              </a:rPr>
              <a:t> the</a:t>
            </a:r>
          </a:p>
          <a:p>
            <a:r>
              <a:rPr lang="en-US" sz="700" dirty="0">
                <a:latin typeface="Courier"/>
                <a:cs typeface="Courier"/>
              </a:rPr>
              <a:t>  % handle class) of an image point.  It has fields for x and y </a:t>
            </a:r>
            <a:r>
              <a:rPr lang="en-US" sz="700" dirty="0" err="1">
                <a:latin typeface="Courier"/>
                <a:cs typeface="Courier"/>
              </a:rPr>
              <a:t>coords</a:t>
            </a:r>
            <a:endParaRPr lang="en-US" sz="700" dirty="0">
              <a:latin typeface="Courier"/>
              <a:cs typeface="Courier"/>
            </a:endParaRPr>
          </a:p>
          <a:p>
            <a:r>
              <a:rPr lang="en-US" sz="700" dirty="0">
                <a:latin typeface="Courier"/>
                <a:cs typeface="Courier"/>
              </a:rPr>
              <a:t>  % as well as a field for b/w </a:t>
            </a:r>
            <a:r>
              <a:rPr lang="en-US" sz="700" dirty="0" err="1">
                <a:latin typeface="Courier"/>
                <a:cs typeface="Courier"/>
              </a:rPr>
              <a:t>colour</a:t>
            </a:r>
            <a:r>
              <a:rPr lang="en-US" sz="700" dirty="0">
                <a:latin typeface="Courier"/>
                <a:cs typeface="Courier"/>
              </a:rPr>
              <a:t> value (0-255, not enforced).  In</a:t>
            </a:r>
          </a:p>
          <a:p>
            <a:r>
              <a:rPr lang="en-US" sz="700" dirty="0">
                <a:latin typeface="Courier"/>
                <a:cs typeface="Courier"/>
              </a:rPr>
              <a:t>  % addition, the + operator has been overwritten to allow addition of</a:t>
            </a:r>
          </a:p>
          <a:p>
            <a:r>
              <a:rPr lang="en-US" sz="700" dirty="0">
                <a:latin typeface="Courier"/>
                <a:cs typeface="Courier"/>
              </a:rPr>
              <a:t>  % points in the usual way (though the </a:t>
            </a:r>
            <a:r>
              <a:rPr lang="en-US" sz="700" dirty="0" err="1">
                <a:latin typeface="Courier"/>
                <a:cs typeface="Courier"/>
              </a:rPr>
              <a:t>colour</a:t>
            </a:r>
            <a:r>
              <a:rPr lang="en-US" sz="700" dirty="0">
                <a:latin typeface="Courier"/>
                <a:cs typeface="Courier"/>
              </a:rPr>
              <a:t> value chosen is the max</a:t>
            </a:r>
          </a:p>
          <a:p>
            <a:r>
              <a:rPr lang="en-US" sz="700" dirty="0">
                <a:latin typeface="Courier"/>
                <a:cs typeface="Courier"/>
              </a:rPr>
              <a:t>  % of the two input </a:t>
            </a:r>
            <a:r>
              <a:rPr lang="en-US" sz="700" dirty="0" err="1">
                <a:latin typeface="Courier"/>
                <a:cs typeface="Courier"/>
              </a:rPr>
              <a:t>colours</a:t>
            </a:r>
            <a:r>
              <a:rPr lang="en-US" sz="700" dirty="0">
                <a:latin typeface="Courier"/>
                <a:cs typeface="Courier"/>
              </a:rPr>
              <a:t>).  Being pointer-based, pointy objects are</a:t>
            </a:r>
          </a:p>
          <a:p>
            <a:r>
              <a:rPr lang="en-US" sz="700" dirty="0">
                <a:latin typeface="Courier"/>
                <a:cs typeface="Courier"/>
              </a:rPr>
              <a:t>  % passed by reference, not by value, hence saving on memory and</a:t>
            </a:r>
          </a:p>
          <a:p>
            <a:r>
              <a:rPr lang="en-US" sz="700" dirty="0">
                <a:latin typeface="Courier"/>
                <a:cs typeface="Courier"/>
              </a:rPr>
              <a:t>  % processing time.</a:t>
            </a:r>
          </a:p>
          <a:p>
            <a:r>
              <a:rPr lang="en-US" sz="700" dirty="0">
                <a:latin typeface="Courier"/>
                <a:cs typeface="Courier"/>
              </a:rPr>
              <a:t>  </a:t>
            </a:r>
          </a:p>
          <a:p>
            <a:r>
              <a:rPr lang="en-US" sz="700" dirty="0">
                <a:latin typeface="Courier"/>
                <a:cs typeface="Courier"/>
              </a:rPr>
              <a:t>    properties (Constant = true)</a:t>
            </a:r>
          </a:p>
          <a:p>
            <a:r>
              <a:rPr lang="en-US" sz="700" dirty="0">
                <a:latin typeface="Courier"/>
                <a:cs typeface="Courier"/>
              </a:rPr>
              <a:t>      % define the constant (or final) values here</a:t>
            </a:r>
          </a:p>
          <a:p>
            <a:r>
              <a:rPr lang="en-US" sz="700" dirty="0">
                <a:latin typeface="Courier"/>
                <a:cs typeface="Courier"/>
              </a:rPr>
              <a:t>        X_ORIGIN = 0;</a:t>
            </a:r>
          </a:p>
          <a:p>
            <a:r>
              <a:rPr lang="en-US" sz="700" dirty="0">
                <a:latin typeface="Courier"/>
                <a:cs typeface="Courier"/>
              </a:rPr>
              <a:t>        Y_ORIGIN = 0;</a:t>
            </a:r>
          </a:p>
          <a:p>
            <a:r>
              <a:rPr lang="en-US" sz="700" dirty="0">
                <a:latin typeface="Courier"/>
                <a:cs typeface="Courier"/>
              </a:rPr>
              <a:t>        BLACK = 0;</a:t>
            </a:r>
          </a:p>
          <a:p>
            <a:r>
              <a:rPr lang="en-US" sz="700" dirty="0">
                <a:latin typeface="Courier"/>
                <a:cs typeface="Courier"/>
              </a:rPr>
              <a:t>        WHITE = 255;</a:t>
            </a:r>
          </a:p>
          <a:p>
            <a:r>
              <a:rPr lang="en-US" sz="700" dirty="0">
                <a:latin typeface="Courier"/>
                <a:cs typeface="Courier"/>
              </a:rPr>
              <a:t>    </a:t>
            </a:r>
            <a:r>
              <a:rPr lang="en-US" sz="700" dirty="0" smtClean="0">
                <a:latin typeface="Courier"/>
                <a:cs typeface="Courier"/>
              </a:rPr>
              <a:t>end</a:t>
            </a:r>
            <a:endParaRPr lang="en-US" sz="700" dirty="0">
              <a:latin typeface="Courier"/>
              <a:cs typeface="Courier"/>
            </a:endParaRPr>
          </a:p>
          <a:p>
            <a:r>
              <a:rPr lang="en-US" sz="700" dirty="0">
                <a:latin typeface="Courier"/>
                <a:cs typeface="Courier"/>
              </a:rPr>
              <a:t>    properties (</a:t>
            </a:r>
            <a:r>
              <a:rPr lang="en-US" sz="700" dirty="0" err="1">
                <a:latin typeface="Courier"/>
                <a:cs typeface="Courier"/>
              </a:rPr>
              <a:t>GetAccess</a:t>
            </a:r>
            <a:r>
              <a:rPr lang="en-US" sz="700" dirty="0">
                <a:latin typeface="Courier"/>
                <a:cs typeface="Courier"/>
              </a:rPr>
              <a:t> = 'private', </a:t>
            </a:r>
            <a:r>
              <a:rPr lang="en-US" sz="700" dirty="0" err="1">
                <a:latin typeface="Courier"/>
                <a:cs typeface="Courier"/>
              </a:rPr>
              <a:t>SetAccess</a:t>
            </a:r>
            <a:r>
              <a:rPr lang="en-US" sz="700" dirty="0">
                <a:latin typeface="Courier"/>
                <a:cs typeface="Courier"/>
              </a:rPr>
              <a:t> = 'private')</a:t>
            </a:r>
          </a:p>
          <a:p>
            <a:r>
              <a:rPr lang="en-US" sz="700" dirty="0">
                <a:latin typeface="Courier"/>
                <a:cs typeface="Courier"/>
              </a:rPr>
              <a:t>      % define the properties of the class here.</a:t>
            </a:r>
          </a:p>
          <a:p>
            <a:r>
              <a:rPr lang="en-US" sz="700" dirty="0">
                <a:latin typeface="Courier"/>
                <a:cs typeface="Courier"/>
              </a:rPr>
              <a:t>        </a:t>
            </a:r>
            <a:r>
              <a:rPr lang="en-US" sz="700" dirty="0" err="1">
                <a:latin typeface="Courier"/>
                <a:cs typeface="Courier"/>
              </a:rPr>
              <a:t>x_coord</a:t>
            </a:r>
            <a:r>
              <a:rPr lang="en-US" sz="700" dirty="0">
                <a:latin typeface="Courier"/>
                <a:cs typeface="Courier"/>
              </a:rPr>
              <a:t>; % integer values only</a:t>
            </a:r>
          </a:p>
          <a:p>
            <a:r>
              <a:rPr lang="en-US" sz="700" dirty="0">
                <a:latin typeface="Courier"/>
                <a:cs typeface="Courier"/>
              </a:rPr>
              <a:t>        </a:t>
            </a:r>
            <a:r>
              <a:rPr lang="en-US" sz="700" dirty="0" err="1">
                <a:latin typeface="Courier"/>
                <a:cs typeface="Courier"/>
              </a:rPr>
              <a:t>y_coord</a:t>
            </a:r>
            <a:r>
              <a:rPr lang="en-US" sz="700" dirty="0">
                <a:latin typeface="Courier"/>
                <a:cs typeface="Courier"/>
              </a:rPr>
              <a:t>; % integer values only</a:t>
            </a:r>
          </a:p>
          <a:p>
            <a:r>
              <a:rPr lang="en-US" sz="700" dirty="0">
                <a:latin typeface="Courier"/>
                <a:cs typeface="Courier"/>
              </a:rPr>
              <a:t>        </a:t>
            </a:r>
            <a:r>
              <a:rPr lang="en-US" sz="700" dirty="0" err="1">
                <a:latin typeface="Courier"/>
                <a:cs typeface="Courier"/>
              </a:rPr>
              <a:t>colour</a:t>
            </a:r>
            <a:r>
              <a:rPr lang="en-US" sz="700" dirty="0">
                <a:latin typeface="Courier"/>
                <a:cs typeface="Courier"/>
              </a:rPr>
              <a:t>; % one integer between 0 and 255</a:t>
            </a:r>
          </a:p>
          <a:p>
            <a:r>
              <a:rPr lang="en-US" sz="700" dirty="0">
                <a:latin typeface="Courier"/>
                <a:cs typeface="Courier"/>
              </a:rPr>
              <a:t>    end % ending properties blocks</a:t>
            </a:r>
          </a:p>
          <a:p>
            <a:r>
              <a:rPr lang="en-US" sz="700" dirty="0">
                <a:latin typeface="Courier"/>
                <a:cs typeface="Courier"/>
              </a:rPr>
              <a:t>    </a:t>
            </a:r>
          </a:p>
          <a:p>
            <a:r>
              <a:rPr lang="en-US" sz="700" dirty="0">
                <a:latin typeface="Courier"/>
                <a:cs typeface="Courier"/>
              </a:rPr>
              <a:t>    methods</a:t>
            </a:r>
          </a:p>
          <a:p>
            <a:r>
              <a:rPr lang="en-US" sz="700" dirty="0">
                <a:latin typeface="Courier"/>
                <a:cs typeface="Courier"/>
              </a:rPr>
              <a:t>      % methods, including the constructor are defined here</a:t>
            </a:r>
          </a:p>
          <a:p>
            <a:r>
              <a:rPr lang="en-US" sz="700" dirty="0">
                <a:latin typeface="Courier"/>
                <a:cs typeface="Courier"/>
              </a:rPr>
              <a:t>        % class </a:t>
            </a:r>
            <a:r>
              <a:rPr lang="en-US" sz="700" dirty="0" err="1">
                <a:latin typeface="Courier"/>
                <a:cs typeface="Courier"/>
              </a:rPr>
              <a:t>consturctor</a:t>
            </a:r>
            <a:endParaRPr lang="en-US" sz="700" dirty="0">
              <a:latin typeface="Courier"/>
              <a:cs typeface="Courier"/>
            </a:endParaRPr>
          </a:p>
          <a:p>
            <a:r>
              <a:rPr lang="en-US" sz="700" dirty="0">
                <a:latin typeface="Courier"/>
                <a:cs typeface="Courier"/>
              </a:rPr>
              <a:t>            function </a:t>
            </a:r>
            <a:r>
              <a:rPr lang="en-US" sz="700" dirty="0" err="1">
                <a:latin typeface="Courier"/>
                <a:cs typeface="Courier"/>
              </a:rPr>
              <a:t>obj</a:t>
            </a:r>
            <a:r>
              <a:rPr lang="en-US" sz="700" dirty="0">
                <a:latin typeface="Courier"/>
                <a:cs typeface="Courier"/>
              </a:rPr>
              <a:t> = pointy(x, y, </a:t>
            </a:r>
            <a:r>
              <a:rPr lang="en-US" sz="700" dirty="0" err="1">
                <a:latin typeface="Courier"/>
                <a:cs typeface="Courier"/>
              </a:rPr>
              <a:t>colour</a:t>
            </a:r>
            <a:r>
              <a:rPr lang="en-US" sz="700" dirty="0">
                <a:latin typeface="Courier"/>
                <a:cs typeface="Courier"/>
              </a:rPr>
              <a:t>)</a:t>
            </a:r>
          </a:p>
          <a:p>
            <a:r>
              <a:rPr lang="en-US" sz="700" dirty="0">
                <a:latin typeface="Courier"/>
                <a:cs typeface="Courier"/>
              </a:rPr>
              <a:t>                if (</a:t>
            </a:r>
            <a:r>
              <a:rPr lang="en-US" sz="700" dirty="0" err="1">
                <a:latin typeface="Courier"/>
                <a:cs typeface="Courier"/>
              </a:rPr>
              <a:t>nargin</a:t>
            </a:r>
            <a:r>
              <a:rPr lang="en-US" sz="700" dirty="0">
                <a:latin typeface="Courier"/>
                <a:cs typeface="Courier"/>
              </a:rPr>
              <a:t> &gt; 0) % if input values were given</a:t>
            </a:r>
          </a:p>
          <a:p>
            <a:r>
              <a:rPr lang="nl-NL" sz="700" dirty="0">
                <a:latin typeface="Courier"/>
                <a:cs typeface="Courier"/>
              </a:rPr>
              <a:t>                    </a:t>
            </a:r>
            <a:r>
              <a:rPr lang="nl-NL" sz="700" dirty="0" err="1">
                <a:latin typeface="Courier"/>
                <a:cs typeface="Courier"/>
              </a:rPr>
              <a:t>obj.x_coord</a:t>
            </a:r>
            <a:r>
              <a:rPr lang="nl-NL" sz="700" dirty="0">
                <a:latin typeface="Courier"/>
                <a:cs typeface="Courier"/>
              </a:rPr>
              <a:t> = x;</a:t>
            </a:r>
          </a:p>
          <a:p>
            <a:r>
              <a:rPr lang="nl-NL" sz="700" dirty="0">
                <a:latin typeface="Courier"/>
                <a:cs typeface="Courier"/>
              </a:rPr>
              <a:t>                    </a:t>
            </a:r>
            <a:r>
              <a:rPr lang="nl-NL" sz="700" dirty="0" err="1">
                <a:latin typeface="Courier"/>
                <a:cs typeface="Courier"/>
              </a:rPr>
              <a:t>obj.y_coord</a:t>
            </a:r>
            <a:r>
              <a:rPr lang="nl-NL" sz="700" dirty="0">
                <a:latin typeface="Courier"/>
                <a:cs typeface="Courier"/>
              </a:rPr>
              <a:t> = y;</a:t>
            </a:r>
          </a:p>
          <a:p>
            <a:r>
              <a:rPr lang="fr-FR" sz="700" dirty="0">
                <a:latin typeface="Courier"/>
                <a:cs typeface="Courier"/>
              </a:rPr>
              <a:t>                    </a:t>
            </a:r>
            <a:r>
              <a:rPr lang="fr-FR" sz="700" dirty="0" err="1">
                <a:latin typeface="Courier"/>
                <a:cs typeface="Courier"/>
              </a:rPr>
              <a:t>obj.colour</a:t>
            </a:r>
            <a:r>
              <a:rPr lang="fr-FR" sz="700" dirty="0">
                <a:latin typeface="Courier"/>
                <a:cs typeface="Courier"/>
              </a:rPr>
              <a:t>  = </a:t>
            </a:r>
            <a:r>
              <a:rPr lang="fr-FR" sz="700" dirty="0" err="1">
                <a:latin typeface="Courier"/>
                <a:cs typeface="Courier"/>
              </a:rPr>
              <a:t>colour</a:t>
            </a:r>
            <a:r>
              <a:rPr lang="fr-FR" sz="700" dirty="0">
                <a:latin typeface="Courier"/>
                <a:cs typeface="Courier"/>
              </a:rPr>
              <a:t>;</a:t>
            </a:r>
          </a:p>
          <a:p>
            <a:r>
              <a:rPr lang="fr-FR" sz="700" dirty="0">
                <a:latin typeface="Courier"/>
                <a:cs typeface="Courier"/>
              </a:rPr>
              <a:t>                </a:t>
            </a:r>
            <a:r>
              <a:rPr lang="fr-FR" sz="700" dirty="0" err="1">
                <a:latin typeface="Courier"/>
                <a:cs typeface="Courier"/>
              </a:rPr>
              <a:t>else</a:t>
            </a:r>
            <a:r>
              <a:rPr lang="fr-FR" sz="700" dirty="0">
                <a:latin typeface="Courier"/>
                <a:cs typeface="Courier"/>
              </a:rPr>
              <a:t> % </a:t>
            </a:r>
            <a:r>
              <a:rPr lang="fr-FR" sz="700" dirty="0" err="1">
                <a:latin typeface="Courier"/>
                <a:cs typeface="Courier"/>
              </a:rPr>
              <a:t>essentially</a:t>
            </a:r>
            <a:r>
              <a:rPr lang="fr-FR" sz="700" dirty="0">
                <a:latin typeface="Courier"/>
                <a:cs typeface="Courier"/>
              </a:rPr>
              <a:t> </a:t>
            </a:r>
            <a:r>
              <a:rPr lang="fr-FR" sz="700" dirty="0" err="1">
                <a:latin typeface="Courier"/>
                <a:cs typeface="Courier"/>
              </a:rPr>
              <a:t>allows</a:t>
            </a:r>
            <a:r>
              <a:rPr lang="fr-FR" sz="700" dirty="0">
                <a:latin typeface="Courier"/>
                <a:cs typeface="Courier"/>
              </a:rPr>
              <a:t> point() as a default </a:t>
            </a:r>
            <a:r>
              <a:rPr lang="fr-FR" sz="700" dirty="0" err="1">
                <a:latin typeface="Courier"/>
                <a:cs typeface="Courier"/>
              </a:rPr>
              <a:t>constructor</a:t>
            </a:r>
            <a:endParaRPr lang="fr-FR" sz="700" dirty="0">
              <a:latin typeface="Courier"/>
              <a:cs typeface="Courier"/>
            </a:endParaRPr>
          </a:p>
          <a:p>
            <a:r>
              <a:rPr lang="nl-NL" sz="700" dirty="0">
                <a:latin typeface="Courier"/>
                <a:cs typeface="Courier"/>
              </a:rPr>
              <a:t>                    </a:t>
            </a:r>
            <a:r>
              <a:rPr lang="nl-NL" sz="700" dirty="0" err="1">
                <a:latin typeface="Courier"/>
                <a:cs typeface="Courier"/>
              </a:rPr>
              <a:t>obj.x_coord</a:t>
            </a:r>
            <a:r>
              <a:rPr lang="nl-NL" sz="700" dirty="0">
                <a:latin typeface="Courier"/>
                <a:cs typeface="Courier"/>
              </a:rPr>
              <a:t> = 0;</a:t>
            </a:r>
          </a:p>
          <a:p>
            <a:r>
              <a:rPr lang="nl-NL" sz="700" dirty="0">
                <a:latin typeface="Courier"/>
                <a:cs typeface="Courier"/>
              </a:rPr>
              <a:t>                    </a:t>
            </a:r>
            <a:r>
              <a:rPr lang="nl-NL" sz="700" dirty="0" err="1">
                <a:latin typeface="Courier"/>
                <a:cs typeface="Courier"/>
              </a:rPr>
              <a:t>obj.y_coord</a:t>
            </a:r>
            <a:r>
              <a:rPr lang="nl-NL" sz="700" dirty="0">
                <a:latin typeface="Courier"/>
                <a:cs typeface="Courier"/>
              </a:rPr>
              <a:t> = 0;</a:t>
            </a:r>
          </a:p>
          <a:p>
            <a:r>
              <a:rPr lang="fr-FR" sz="700" dirty="0">
                <a:latin typeface="Courier"/>
                <a:cs typeface="Courier"/>
              </a:rPr>
              <a:t>                    </a:t>
            </a:r>
            <a:r>
              <a:rPr lang="fr-FR" sz="700" dirty="0" err="1">
                <a:latin typeface="Courier"/>
                <a:cs typeface="Courier"/>
              </a:rPr>
              <a:t>obj.colour</a:t>
            </a:r>
            <a:r>
              <a:rPr lang="fr-FR" sz="700" dirty="0">
                <a:latin typeface="Courier"/>
                <a:cs typeface="Courier"/>
              </a:rPr>
              <a:t>  = 0;</a:t>
            </a:r>
          </a:p>
          <a:p>
            <a:r>
              <a:rPr lang="fr-FR" sz="700" dirty="0">
                <a:latin typeface="Courier"/>
                <a:cs typeface="Courier"/>
              </a:rPr>
              <a:t>                end</a:t>
            </a:r>
          </a:p>
          <a:p>
            <a:r>
              <a:rPr lang="fr-FR" sz="700" dirty="0">
                <a:latin typeface="Courier"/>
                <a:cs typeface="Courier"/>
              </a:rPr>
              <a:t>            </a:t>
            </a:r>
            <a:r>
              <a:rPr lang="fr-FR" sz="700" dirty="0" smtClean="0">
                <a:latin typeface="Courier"/>
                <a:cs typeface="Courier"/>
              </a:rPr>
              <a:t>end        </a:t>
            </a:r>
            <a:endParaRPr lang="fr-FR" sz="700" dirty="0">
              <a:latin typeface="Courier"/>
              <a:cs typeface="Courier"/>
            </a:endParaRPr>
          </a:p>
          <a:p>
            <a:r>
              <a:rPr lang="fr-FR" sz="700" dirty="0">
                <a:latin typeface="Courier"/>
                <a:cs typeface="Courier"/>
              </a:rPr>
              <a:t>        % </a:t>
            </a:r>
            <a:r>
              <a:rPr lang="fr-FR" sz="700" dirty="0" err="1">
                <a:latin typeface="Courier"/>
                <a:cs typeface="Courier"/>
              </a:rPr>
              <a:t>gettors</a:t>
            </a:r>
            <a:r>
              <a:rPr lang="fr-FR" sz="700" dirty="0">
                <a:latin typeface="Courier"/>
                <a:cs typeface="Courier"/>
              </a:rPr>
              <a:t> and </a:t>
            </a:r>
            <a:r>
              <a:rPr lang="fr-FR" sz="700" dirty="0" err="1">
                <a:latin typeface="Courier"/>
                <a:cs typeface="Courier"/>
              </a:rPr>
              <a:t>settors</a:t>
            </a:r>
            <a:endParaRPr lang="fr-FR" sz="700" dirty="0">
              <a:latin typeface="Courier"/>
              <a:cs typeface="Courier"/>
            </a:endParaRPr>
          </a:p>
          <a:p>
            <a:r>
              <a:rPr lang="fr-FR" sz="700" dirty="0">
                <a:latin typeface="Courier"/>
                <a:cs typeface="Courier"/>
              </a:rPr>
              <a:t>            </a:t>
            </a:r>
            <a:r>
              <a:rPr lang="fr-FR" sz="700" dirty="0" err="1">
                <a:latin typeface="Courier"/>
                <a:cs typeface="Courier"/>
              </a:rPr>
              <a:t>function</a:t>
            </a:r>
            <a:r>
              <a:rPr lang="fr-FR" sz="700" dirty="0">
                <a:latin typeface="Courier"/>
                <a:cs typeface="Courier"/>
              </a:rPr>
              <a:t> </a:t>
            </a:r>
            <a:r>
              <a:rPr lang="fr-FR" sz="700" dirty="0" err="1" smtClean="0">
                <a:latin typeface="Courier"/>
                <a:cs typeface="Courier"/>
              </a:rPr>
              <a:t>set_x</a:t>
            </a:r>
            <a:r>
              <a:rPr lang="fr-FR" sz="700" dirty="0">
                <a:latin typeface="Courier"/>
                <a:cs typeface="Courier"/>
              </a:rPr>
              <a:t>(</a:t>
            </a:r>
            <a:r>
              <a:rPr lang="fr-FR" sz="700" dirty="0" err="1">
                <a:latin typeface="Courier"/>
                <a:cs typeface="Courier"/>
              </a:rPr>
              <a:t>obj</a:t>
            </a:r>
            <a:r>
              <a:rPr lang="fr-FR" sz="700" dirty="0">
                <a:latin typeface="Courier"/>
                <a:cs typeface="Courier"/>
              </a:rPr>
              <a:t>, </a:t>
            </a:r>
            <a:r>
              <a:rPr lang="fr-FR" sz="700" dirty="0" err="1">
                <a:latin typeface="Courier"/>
                <a:cs typeface="Courier"/>
              </a:rPr>
              <a:t>x_value</a:t>
            </a:r>
            <a:r>
              <a:rPr lang="fr-FR" sz="700" dirty="0">
                <a:latin typeface="Courier"/>
                <a:cs typeface="Courier"/>
              </a:rPr>
              <a:t>)</a:t>
            </a:r>
          </a:p>
          <a:p>
            <a:r>
              <a:rPr lang="nl-NL" sz="700" dirty="0">
                <a:latin typeface="Courier"/>
                <a:cs typeface="Courier"/>
              </a:rPr>
              <a:t>                </a:t>
            </a:r>
            <a:r>
              <a:rPr lang="nl-NL" sz="700" dirty="0" err="1">
                <a:latin typeface="Courier"/>
                <a:cs typeface="Courier"/>
              </a:rPr>
              <a:t>obj.x_coord</a:t>
            </a:r>
            <a:r>
              <a:rPr lang="nl-NL" sz="700" dirty="0">
                <a:latin typeface="Courier"/>
                <a:cs typeface="Courier"/>
              </a:rPr>
              <a:t> = </a:t>
            </a:r>
            <a:r>
              <a:rPr lang="nl-NL" sz="700" dirty="0" err="1">
                <a:latin typeface="Courier"/>
                <a:cs typeface="Courier"/>
              </a:rPr>
              <a:t>x_value</a:t>
            </a:r>
            <a:r>
              <a:rPr lang="nl-NL" sz="700" dirty="0">
                <a:latin typeface="Courier"/>
                <a:cs typeface="Courier"/>
              </a:rPr>
              <a:t>;</a:t>
            </a:r>
          </a:p>
          <a:p>
            <a:r>
              <a:rPr lang="nl-NL" sz="700" dirty="0">
                <a:latin typeface="Courier"/>
                <a:cs typeface="Courier"/>
              </a:rPr>
              <a:t>            end % </a:t>
            </a:r>
            <a:r>
              <a:rPr lang="nl-NL" sz="700" dirty="0" err="1">
                <a:latin typeface="Courier"/>
                <a:cs typeface="Courier"/>
              </a:rPr>
              <a:t>use</a:t>
            </a:r>
            <a:r>
              <a:rPr lang="nl-NL" sz="700" dirty="0">
                <a:latin typeface="Courier"/>
                <a:cs typeface="Courier"/>
              </a:rPr>
              <a:t> via w = </a:t>
            </a:r>
            <a:r>
              <a:rPr lang="nl-NL" sz="700" dirty="0" err="1">
                <a:latin typeface="Courier"/>
                <a:cs typeface="Courier"/>
              </a:rPr>
              <a:t>w.set_x</a:t>
            </a:r>
            <a:r>
              <a:rPr lang="nl-NL" sz="700" dirty="0">
                <a:latin typeface="Courier"/>
                <a:cs typeface="Courier"/>
              </a:rPr>
              <a:t>(29) </a:t>
            </a:r>
            <a:r>
              <a:rPr lang="nl-NL" sz="700" dirty="0" err="1">
                <a:latin typeface="Courier"/>
                <a:cs typeface="Courier"/>
              </a:rPr>
              <a:t>to</a:t>
            </a:r>
            <a:r>
              <a:rPr lang="nl-NL" sz="700" dirty="0">
                <a:latin typeface="Courier"/>
                <a:cs typeface="Courier"/>
              </a:rPr>
              <a:t> </a:t>
            </a:r>
            <a:r>
              <a:rPr lang="nl-NL" sz="700" dirty="0" err="1">
                <a:latin typeface="Courier"/>
                <a:cs typeface="Courier"/>
              </a:rPr>
              <a:t>overwrite</a:t>
            </a:r>
            <a:r>
              <a:rPr lang="nl-NL" sz="700" dirty="0">
                <a:latin typeface="Courier"/>
                <a:cs typeface="Courier"/>
              </a:rPr>
              <a:t> the </a:t>
            </a:r>
            <a:r>
              <a:rPr lang="nl-NL" sz="700" dirty="0" err="1">
                <a:latin typeface="Courier"/>
                <a:cs typeface="Courier"/>
              </a:rPr>
              <a:t>original</a:t>
            </a:r>
            <a:r>
              <a:rPr lang="nl-NL" sz="700" dirty="0">
                <a:latin typeface="Courier"/>
                <a:cs typeface="Courier"/>
              </a:rPr>
              <a:t> object w</a:t>
            </a:r>
          </a:p>
          <a:p>
            <a:r>
              <a:rPr lang="en-US" sz="700" dirty="0">
                <a:latin typeface="Courier"/>
                <a:cs typeface="Courier"/>
              </a:rPr>
              <a:t>            function </a:t>
            </a:r>
            <a:r>
              <a:rPr lang="en-US" sz="700" dirty="0" err="1">
                <a:latin typeface="Courier"/>
                <a:cs typeface="Courier"/>
              </a:rPr>
              <a:t>x_value</a:t>
            </a:r>
            <a:r>
              <a:rPr lang="en-US" sz="700" dirty="0">
                <a:latin typeface="Courier"/>
                <a:cs typeface="Courier"/>
              </a:rPr>
              <a:t> = </a:t>
            </a:r>
            <a:r>
              <a:rPr lang="en-US" sz="700" dirty="0" err="1">
                <a:latin typeface="Courier"/>
                <a:cs typeface="Courier"/>
              </a:rPr>
              <a:t>get_x</a:t>
            </a:r>
            <a:r>
              <a:rPr lang="en-US" sz="700" dirty="0">
                <a:latin typeface="Courier"/>
                <a:cs typeface="Courier"/>
              </a:rPr>
              <a:t>(</a:t>
            </a:r>
            <a:r>
              <a:rPr lang="en-US" sz="700" dirty="0" err="1">
                <a:latin typeface="Courier"/>
                <a:cs typeface="Courier"/>
              </a:rPr>
              <a:t>obj</a:t>
            </a:r>
            <a:r>
              <a:rPr lang="en-US" sz="700" dirty="0">
                <a:latin typeface="Courier"/>
                <a:cs typeface="Courier"/>
              </a:rPr>
              <a:t>)</a:t>
            </a:r>
          </a:p>
          <a:p>
            <a:r>
              <a:rPr lang="nl-NL" sz="700" dirty="0">
                <a:latin typeface="Courier"/>
                <a:cs typeface="Courier"/>
              </a:rPr>
              <a:t>                </a:t>
            </a:r>
            <a:r>
              <a:rPr lang="nl-NL" sz="700" dirty="0" err="1">
                <a:latin typeface="Courier"/>
                <a:cs typeface="Courier"/>
              </a:rPr>
              <a:t>x_value</a:t>
            </a:r>
            <a:r>
              <a:rPr lang="nl-NL" sz="700" dirty="0">
                <a:latin typeface="Courier"/>
                <a:cs typeface="Courier"/>
              </a:rPr>
              <a:t> = </a:t>
            </a:r>
            <a:r>
              <a:rPr lang="nl-NL" sz="700" dirty="0" err="1">
                <a:latin typeface="Courier"/>
                <a:cs typeface="Courier"/>
              </a:rPr>
              <a:t>obj.x_coord</a:t>
            </a:r>
            <a:r>
              <a:rPr lang="nl-NL" sz="700" dirty="0">
                <a:latin typeface="Courier"/>
                <a:cs typeface="Courier"/>
              </a:rPr>
              <a:t>;</a:t>
            </a:r>
          </a:p>
          <a:p>
            <a:r>
              <a:rPr lang="en-US" sz="700" dirty="0">
                <a:latin typeface="Courier"/>
                <a:cs typeface="Courier"/>
              </a:rPr>
              <a:t>            end % can use via </a:t>
            </a:r>
            <a:r>
              <a:rPr lang="en-US" sz="700" dirty="0" err="1">
                <a:latin typeface="Courier"/>
                <a:cs typeface="Courier"/>
              </a:rPr>
              <a:t>w.get_x</a:t>
            </a:r>
            <a:r>
              <a:rPr lang="en-US" sz="700" dirty="0">
                <a:latin typeface="Courier"/>
                <a:cs typeface="Courier"/>
              </a:rPr>
              <a:t>() or a = </a:t>
            </a:r>
            <a:r>
              <a:rPr lang="en-US" sz="700" dirty="0" err="1">
                <a:latin typeface="Courier"/>
                <a:cs typeface="Courier"/>
              </a:rPr>
              <a:t>w.get_x</a:t>
            </a:r>
            <a:r>
              <a:rPr lang="en-US" sz="700" dirty="0">
                <a:latin typeface="Courier"/>
                <a:cs typeface="Courier"/>
              </a:rPr>
              <a:t>();</a:t>
            </a:r>
          </a:p>
          <a:p>
            <a:r>
              <a:rPr lang="en-US" sz="700" dirty="0">
                <a:latin typeface="Courier"/>
                <a:cs typeface="Courier"/>
              </a:rPr>
              <a:t> </a:t>
            </a:r>
          </a:p>
          <a:p>
            <a:r>
              <a:rPr lang="en-US" sz="700" dirty="0">
                <a:latin typeface="Courier"/>
                <a:cs typeface="Courier"/>
              </a:rPr>
              <a:t>            function </a:t>
            </a:r>
            <a:r>
              <a:rPr lang="en-US" sz="700" dirty="0" err="1" smtClean="0">
                <a:latin typeface="Courier"/>
                <a:cs typeface="Courier"/>
              </a:rPr>
              <a:t>set_y</a:t>
            </a:r>
            <a:r>
              <a:rPr lang="en-US" sz="700" dirty="0">
                <a:latin typeface="Courier"/>
                <a:cs typeface="Courier"/>
              </a:rPr>
              <a:t>(</a:t>
            </a:r>
            <a:r>
              <a:rPr lang="en-US" sz="700" dirty="0" err="1">
                <a:latin typeface="Courier"/>
                <a:cs typeface="Courier"/>
              </a:rPr>
              <a:t>obj</a:t>
            </a:r>
            <a:r>
              <a:rPr lang="en-US" sz="700" dirty="0">
                <a:latin typeface="Courier"/>
                <a:cs typeface="Courier"/>
              </a:rPr>
              <a:t>, </a:t>
            </a:r>
            <a:r>
              <a:rPr lang="en-US" sz="700" dirty="0" err="1">
                <a:latin typeface="Courier"/>
                <a:cs typeface="Courier"/>
              </a:rPr>
              <a:t>y_value</a:t>
            </a:r>
            <a:r>
              <a:rPr lang="en-US" sz="700" dirty="0">
                <a:latin typeface="Courier"/>
                <a:cs typeface="Courier"/>
              </a:rPr>
              <a:t>)</a:t>
            </a:r>
          </a:p>
          <a:p>
            <a:r>
              <a:rPr lang="nl-NL" sz="700" dirty="0">
                <a:latin typeface="Courier"/>
                <a:cs typeface="Courier"/>
              </a:rPr>
              <a:t>                </a:t>
            </a:r>
            <a:r>
              <a:rPr lang="nl-NL" sz="700" dirty="0" err="1">
                <a:latin typeface="Courier"/>
                <a:cs typeface="Courier"/>
              </a:rPr>
              <a:t>obj.y_coord</a:t>
            </a:r>
            <a:r>
              <a:rPr lang="nl-NL" sz="700" dirty="0">
                <a:latin typeface="Courier"/>
                <a:cs typeface="Courier"/>
              </a:rPr>
              <a:t> = </a:t>
            </a:r>
            <a:r>
              <a:rPr lang="nl-NL" sz="700" dirty="0" err="1">
                <a:latin typeface="Courier"/>
                <a:cs typeface="Courier"/>
              </a:rPr>
              <a:t>y_value</a:t>
            </a:r>
            <a:r>
              <a:rPr lang="nl-NL" sz="700" dirty="0">
                <a:latin typeface="Courier"/>
                <a:cs typeface="Courier"/>
              </a:rPr>
              <a:t>;</a:t>
            </a:r>
          </a:p>
          <a:p>
            <a:r>
              <a:rPr lang="nl-NL" sz="700" dirty="0">
                <a:latin typeface="Courier"/>
                <a:cs typeface="Courier"/>
              </a:rPr>
              <a:t>            end % </a:t>
            </a:r>
            <a:r>
              <a:rPr lang="nl-NL" sz="700" dirty="0" err="1">
                <a:latin typeface="Courier"/>
                <a:cs typeface="Courier"/>
              </a:rPr>
              <a:t>use</a:t>
            </a:r>
            <a:r>
              <a:rPr lang="nl-NL" sz="700" dirty="0">
                <a:latin typeface="Courier"/>
                <a:cs typeface="Courier"/>
              </a:rPr>
              <a:t> via w = </a:t>
            </a:r>
            <a:r>
              <a:rPr lang="nl-NL" sz="700" dirty="0" err="1">
                <a:latin typeface="Courier"/>
                <a:cs typeface="Courier"/>
              </a:rPr>
              <a:t>w.set_x</a:t>
            </a:r>
            <a:r>
              <a:rPr lang="nl-NL" sz="700" dirty="0">
                <a:latin typeface="Courier"/>
                <a:cs typeface="Courier"/>
              </a:rPr>
              <a:t>(29) </a:t>
            </a:r>
            <a:r>
              <a:rPr lang="nl-NL" sz="700" dirty="0" err="1">
                <a:latin typeface="Courier"/>
                <a:cs typeface="Courier"/>
              </a:rPr>
              <a:t>to</a:t>
            </a:r>
            <a:r>
              <a:rPr lang="nl-NL" sz="700" dirty="0">
                <a:latin typeface="Courier"/>
                <a:cs typeface="Courier"/>
              </a:rPr>
              <a:t> </a:t>
            </a:r>
            <a:r>
              <a:rPr lang="nl-NL" sz="700" dirty="0" err="1">
                <a:latin typeface="Courier"/>
                <a:cs typeface="Courier"/>
              </a:rPr>
              <a:t>overwrite</a:t>
            </a:r>
            <a:r>
              <a:rPr lang="nl-NL" sz="700" dirty="0">
                <a:latin typeface="Courier"/>
                <a:cs typeface="Courier"/>
              </a:rPr>
              <a:t> the </a:t>
            </a:r>
            <a:r>
              <a:rPr lang="nl-NL" sz="700" dirty="0" err="1">
                <a:latin typeface="Courier"/>
                <a:cs typeface="Courier"/>
              </a:rPr>
              <a:t>original</a:t>
            </a:r>
            <a:r>
              <a:rPr lang="nl-NL" sz="700" dirty="0">
                <a:latin typeface="Courier"/>
                <a:cs typeface="Courier"/>
              </a:rPr>
              <a:t> object w</a:t>
            </a:r>
          </a:p>
          <a:p>
            <a:r>
              <a:rPr lang="en-US" sz="700" dirty="0">
                <a:latin typeface="Courier"/>
                <a:cs typeface="Courier"/>
              </a:rPr>
              <a:t>            function </a:t>
            </a:r>
            <a:r>
              <a:rPr lang="en-US" sz="700" dirty="0" err="1">
                <a:latin typeface="Courier"/>
                <a:cs typeface="Courier"/>
              </a:rPr>
              <a:t>y_value</a:t>
            </a:r>
            <a:r>
              <a:rPr lang="en-US" sz="700" dirty="0">
                <a:latin typeface="Courier"/>
                <a:cs typeface="Courier"/>
              </a:rPr>
              <a:t> = </a:t>
            </a:r>
            <a:r>
              <a:rPr lang="en-US" sz="700" dirty="0" err="1">
                <a:latin typeface="Courier"/>
                <a:cs typeface="Courier"/>
              </a:rPr>
              <a:t>get_y</a:t>
            </a:r>
            <a:r>
              <a:rPr lang="en-US" sz="700" dirty="0">
                <a:latin typeface="Courier"/>
                <a:cs typeface="Courier"/>
              </a:rPr>
              <a:t>(</a:t>
            </a:r>
            <a:r>
              <a:rPr lang="en-US" sz="700" dirty="0" err="1">
                <a:latin typeface="Courier"/>
                <a:cs typeface="Courier"/>
              </a:rPr>
              <a:t>obj</a:t>
            </a:r>
            <a:r>
              <a:rPr lang="en-US" sz="700" dirty="0">
                <a:latin typeface="Courier"/>
                <a:cs typeface="Courier"/>
              </a:rPr>
              <a:t>)</a:t>
            </a:r>
          </a:p>
          <a:p>
            <a:r>
              <a:rPr lang="nl-NL" sz="700" dirty="0">
                <a:latin typeface="Courier"/>
                <a:cs typeface="Courier"/>
              </a:rPr>
              <a:t>                </a:t>
            </a:r>
            <a:r>
              <a:rPr lang="nl-NL" sz="700" dirty="0" err="1">
                <a:latin typeface="Courier"/>
                <a:cs typeface="Courier"/>
              </a:rPr>
              <a:t>y_value</a:t>
            </a:r>
            <a:r>
              <a:rPr lang="nl-NL" sz="700" dirty="0">
                <a:latin typeface="Courier"/>
                <a:cs typeface="Courier"/>
              </a:rPr>
              <a:t> = </a:t>
            </a:r>
            <a:r>
              <a:rPr lang="nl-NL" sz="700" dirty="0" err="1">
                <a:latin typeface="Courier"/>
                <a:cs typeface="Courier"/>
              </a:rPr>
              <a:t>obj.y_coord</a:t>
            </a:r>
            <a:r>
              <a:rPr lang="nl-NL" sz="700" dirty="0">
                <a:latin typeface="Courier"/>
                <a:cs typeface="Courier"/>
              </a:rPr>
              <a:t>;</a:t>
            </a:r>
          </a:p>
          <a:p>
            <a:r>
              <a:rPr lang="en-US" sz="700" dirty="0">
                <a:latin typeface="Courier"/>
                <a:cs typeface="Courier"/>
              </a:rPr>
              <a:t>            end % can use via </a:t>
            </a:r>
            <a:r>
              <a:rPr lang="en-US" sz="700" dirty="0" err="1">
                <a:latin typeface="Courier"/>
                <a:cs typeface="Courier"/>
              </a:rPr>
              <a:t>w.get_x</a:t>
            </a:r>
            <a:r>
              <a:rPr lang="en-US" sz="700" dirty="0">
                <a:latin typeface="Courier"/>
                <a:cs typeface="Courier"/>
              </a:rPr>
              <a:t>() or a = </a:t>
            </a:r>
            <a:r>
              <a:rPr lang="en-US" sz="700" dirty="0" err="1">
                <a:latin typeface="Courier"/>
                <a:cs typeface="Courier"/>
              </a:rPr>
              <a:t>w.get_x</a:t>
            </a:r>
            <a:r>
              <a:rPr lang="en-US" sz="700" dirty="0">
                <a:latin typeface="Courier"/>
                <a:cs typeface="Courier"/>
              </a:rPr>
              <a:t>();</a:t>
            </a:r>
          </a:p>
          <a:p>
            <a:r>
              <a:rPr lang="en-US" sz="700" dirty="0">
                <a:latin typeface="Courier"/>
                <a:cs typeface="Courier"/>
              </a:rPr>
              <a:t> </a:t>
            </a:r>
          </a:p>
          <a:p>
            <a:r>
              <a:rPr lang="en-US" sz="700" dirty="0">
                <a:latin typeface="Courier"/>
                <a:cs typeface="Courier"/>
              </a:rPr>
              <a:t>            function </a:t>
            </a:r>
            <a:r>
              <a:rPr lang="en-US" sz="700" dirty="0" err="1" smtClean="0">
                <a:latin typeface="Courier"/>
                <a:cs typeface="Courier"/>
              </a:rPr>
              <a:t>set_colour</a:t>
            </a:r>
            <a:r>
              <a:rPr lang="en-US" sz="700" dirty="0">
                <a:latin typeface="Courier"/>
                <a:cs typeface="Courier"/>
              </a:rPr>
              <a:t>(</a:t>
            </a:r>
            <a:r>
              <a:rPr lang="en-US" sz="700" dirty="0" err="1">
                <a:latin typeface="Courier"/>
                <a:cs typeface="Courier"/>
              </a:rPr>
              <a:t>obj</a:t>
            </a:r>
            <a:r>
              <a:rPr lang="en-US" sz="700" dirty="0">
                <a:latin typeface="Courier"/>
                <a:cs typeface="Courier"/>
              </a:rPr>
              <a:t>, color)</a:t>
            </a:r>
          </a:p>
          <a:p>
            <a:r>
              <a:rPr lang="fr-FR" sz="700" dirty="0">
                <a:latin typeface="Courier"/>
                <a:cs typeface="Courier"/>
              </a:rPr>
              <a:t>                </a:t>
            </a:r>
            <a:r>
              <a:rPr lang="fr-FR" sz="700" dirty="0" err="1">
                <a:latin typeface="Courier"/>
                <a:cs typeface="Courier"/>
              </a:rPr>
              <a:t>obj.colour</a:t>
            </a:r>
            <a:r>
              <a:rPr lang="fr-FR" sz="700" dirty="0">
                <a:latin typeface="Courier"/>
                <a:cs typeface="Courier"/>
              </a:rPr>
              <a:t> = </a:t>
            </a:r>
            <a:r>
              <a:rPr lang="fr-FR" sz="700" dirty="0" err="1">
                <a:latin typeface="Courier"/>
                <a:cs typeface="Courier"/>
              </a:rPr>
              <a:t>color</a:t>
            </a:r>
            <a:r>
              <a:rPr lang="fr-FR" sz="700" dirty="0">
                <a:latin typeface="Courier"/>
                <a:cs typeface="Courier"/>
              </a:rPr>
              <a:t>;</a:t>
            </a:r>
          </a:p>
          <a:p>
            <a:r>
              <a:rPr lang="fr-FR" sz="700" dirty="0">
                <a:latin typeface="Courier"/>
                <a:cs typeface="Courier"/>
              </a:rPr>
              <a:t>            end % use via w = </a:t>
            </a:r>
            <a:r>
              <a:rPr lang="fr-FR" sz="700" dirty="0" err="1">
                <a:latin typeface="Courier"/>
                <a:cs typeface="Courier"/>
              </a:rPr>
              <a:t>w.set_x</a:t>
            </a:r>
            <a:r>
              <a:rPr lang="fr-FR" sz="700" dirty="0">
                <a:latin typeface="Courier"/>
                <a:cs typeface="Courier"/>
              </a:rPr>
              <a:t>(29) to </a:t>
            </a:r>
            <a:r>
              <a:rPr lang="fr-FR" sz="700" dirty="0" err="1">
                <a:latin typeface="Courier"/>
                <a:cs typeface="Courier"/>
              </a:rPr>
              <a:t>overwrite</a:t>
            </a:r>
            <a:r>
              <a:rPr lang="fr-FR" sz="700" dirty="0">
                <a:latin typeface="Courier"/>
                <a:cs typeface="Courier"/>
              </a:rPr>
              <a:t> the original </a:t>
            </a:r>
            <a:r>
              <a:rPr lang="fr-FR" sz="700" dirty="0" err="1">
                <a:latin typeface="Courier"/>
                <a:cs typeface="Courier"/>
              </a:rPr>
              <a:t>object</a:t>
            </a:r>
            <a:r>
              <a:rPr lang="fr-FR" sz="700" dirty="0">
                <a:latin typeface="Courier"/>
                <a:cs typeface="Courier"/>
              </a:rPr>
              <a:t> w</a:t>
            </a:r>
          </a:p>
          <a:p>
            <a:r>
              <a:rPr lang="fr-FR" sz="700" dirty="0">
                <a:latin typeface="Courier"/>
                <a:cs typeface="Courier"/>
              </a:rPr>
              <a:t>            </a:t>
            </a:r>
            <a:r>
              <a:rPr lang="fr-FR" sz="700" dirty="0" err="1">
                <a:latin typeface="Courier"/>
                <a:cs typeface="Courier"/>
              </a:rPr>
              <a:t>function</a:t>
            </a:r>
            <a:r>
              <a:rPr lang="fr-FR" sz="700" dirty="0">
                <a:latin typeface="Courier"/>
                <a:cs typeface="Courier"/>
              </a:rPr>
              <a:t> </a:t>
            </a:r>
            <a:r>
              <a:rPr lang="fr-FR" sz="700" dirty="0" err="1">
                <a:latin typeface="Courier"/>
                <a:cs typeface="Courier"/>
              </a:rPr>
              <a:t>color</a:t>
            </a:r>
            <a:r>
              <a:rPr lang="fr-FR" sz="700" dirty="0">
                <a:latin typeface="Courier"/>
                <a:cs typeface="Courier"/>
              </a:rPr>
              <a:t> = </a:t>
            </a:r>
            <a:r>
              <a:rPr lang="fr-FR" sz="700" dirty="0" err="1">
                <a:latin typeface="Courier"/>
                <a:cs typeface="Courier"/>
              </a:rPr>
              <a:t>get_colour</a:t>
            </a:r>
            <a:r>
              <a:rPr lang="fr-FR" sz="700" dirty="0">
                <a:latin typeface="Courier"/>
                <a:cs typeface="Courier"/>
              </a:rPr>
              <a:t>(</a:t>
            </a:r>
            <a:r>
              <a:rPr lang="fr-FR" sz="700" dirty="0" err="1">
                <a:latin typeface="Courier"/>
                <a:cs typeface="Courier"/>
              </a:rPr>
              <a:t>obj</a:t>
            </a:r>
            <a:r>
              <a:rPr lang="fr-FR" sz="700" dirty="0">
                <a:latin typeface="Courier"/>
                <a:cs typeface="Courier"/>
              </a:rPr>
              <a:t>)</a:t>
            </a:r>
          </a:p>
          <a:p>
            <a:r>
              <a:rPr lang="ro-RO" sz="700" dirty="0">
                <a:latin typeface="Courier"/>
                <a:cs typeface="Courier"/>
              </a:rPr>
              <a:t>                color = obj.colour;</a:t>
            </a:r>
          </a:p>
          <a:p>
            <a:r>
              <a:rPr lang="en-US" sz="700" dirty="0">
                <a:latin typeface="Courier"/>
                <a:cs typeface="Courier"/>
              </a:rPr>
              <a:t>            end % can use via </a:t>
            </a:r>
            <a:r>
              <a:rPr lang="en-US" sz="700" dirty="0" err="1">
                <a:latin typeface="Courier"/>
                <a:cs typeface="Courier"/>
              </a:rPr>
              <a:t>w.get_x</a:t>
            </a:r>
            <a:r>
              <a:rPr lang="en-US" sz="700" dirty="0">
                <a:latin typeface="Courier"/>
                <a:cs typeface="Courier"/>
              </a:rPr>
              <a:t>() or a = </a:t>
            </a:r>
            <a:r>
              <a:rPr lang="en-US" sz="700" dirty="0" err="1">
                <a:latin typeface="Courier"/>
                <a:cs typeface="Courier"/>
              </a:rPr>
              <a:t>w.get_x</a:t>
            </a:r>
            <a:r>
              <a:rPr lang="en-US" sz="700" dirty="0">
                <a:latin typeface="Courier"/>
                <a:cs typeface="Courier"/>
              </a:rPr>
              <a:t>()</a:t>
            </a:r>
            <a:r>
              <a:rPr lang="en-US" sz="700" dirty="0" smtClean="0">
                <a:latin typeface="Courier"/>
                <a:cs typeface="Courier"/>
              </a:rPr>
              <a:t>;        </a:t>
            </a:r>
            <a:endParaRPr lang="en-US" sz="700" dirty="0">
              <a:latin typeface="Courier"/>
              <a:cs typeface="Courier"/>
            </a:endParaRPr>
          </a:p>
          <a:p>
            <a:r>
              <a:rPr lang="en-US" sz="700" dirty="0">
                <a:latin typeface="Courier"/>
                <a:cs typeface="Courier"/>
              </a:rPr>
              <a:t>        % </a:t>
            </a:r>
            <a:r>
              <a:rPr lang="en-US" sz="700" dirty="0" err="1">
                <a:latin typeface="Courier"/>
                <a:cs typeface="Courier"/>
              </a:rPr>
              <a:t>overiding</a:t>
            </a:r>
            <a:r>
              <a:rPr lang="en-US" sz="700" dirty="0">
                <a:latin typeface="Courier"/>
                <a:cs typeface="Courier"/>
              </a:rPr>
              <a:t> standard operators</a:t>
            </a:r>
          </a:p>
          <a:p>
            <a:r>
              <a:rPr lang="fr-FR" sz="700" dirty="0">
                <a:latin typeface="Courier"/>
                <a:cs typeface="Courier"/>
              </a:rPr>
              <a:t>            </a:t>
            </a:r>
            <a:r>
              <a:rPr lang="fr-FR" sz="700" dirty="0" err="1">
                <a:latin typeface="Courier"/>
                <a:cs typeface="Courier"/>
              </a:rPr>
              <a:t>function</a:t>
            </a:r>
            <a:r>
              <a:rPr lang="fr-FR" sz="700" dirty="0">
                <a:latin typeface="Courier"/>
                <a:cs typeface="Courier"/>
              </a:rPr>
              <a:t> total = plus(a, b)</a:t>
            </a:r>
          </a:p>
          <a:p>
            <a:r>
              <a:rPr lang="nl-NL" sz="700" dirty="0">
                <a:latin typeface="Courier"/>
                <a:cs typeface="Courier"/>
              </a:rPr>
              <a:t>                </a:t>
            </a:r>
            <a:r>
              <a:rPr lang="nl-NL" sz="700" dirty="0" err="1">
                <a:latin typeface="Courier"/>
                <a:cs typeface="Courier"/>
              </a:rPr>
              <a:t>temp_x</a:t>
            </a:r>
            <a:r>
              <a:rPr lang="nl-NL" sz="700" dirty="0">
                <a:latin typeface="Courier"/>
                <a:cs typeface="Courier"/>
              </a:rPr>
              <a:t> = </a:t>
            </a:r>
            <a:r>
              <a:rPr lang="nl-NL" sz="700" dirty="0" err="1">
                <a:latin typeface="Courier"/>
                <a:cs typeface="Courier"/>
              </a:rPr>
              <a:t>a.x_coord</a:t>
            </a:r>
            <a:r>
              <a:rPr lang="nl-NL" sz="700" dirty="0">
                <a:latin typeface="Courier"/>
                <a:cs typeface="Courier"/>
              </a:rPr>
              <a:t> + </a:t>
            </a:r>
            <a:r>
              <a:rPr lang="nl-NL" sz="700" dirty="0" err="1">
                <a:latin typeface="Courier"/>
                <a:cs typeface="Courier"/>
              </a:rPr>
              <a:t>b.x_coord</a:t>
            </a:r>
            <a:r>
              <a:rPr lang="nl-NL" sz="700" dirty="0">
                <a:latin typeface="Courier"/>
                <a:cs typeface="Courier"/>
              </a:rPr>
              <a:t>;</a:t>
            </a:r>
          </a:p>
          <a:p>
            <a:r>
              <a:rPr lang="nl-NL" sz="700" dirty="0">
                <a:latin typeface="Courier"/>
                <a:cs typeface="Courier"/>
              </a:rPr>
              <a:t>                </a:t>
            </a:r>
            <a:r>
              <a:rPr lang="nl-NL" sz="700" dirty="0" err="1">
                <a:latin typeface="Courier"/>
                <a:cs typeface="Courier"/>
              </a:rPr>
              <a:t>temp_y</a:t>
            </a:r>
            <a:r>
              <a:rPr lang="nl-NL" sz="700" dirty="0">
                <a:latin typeface="Courier"/>
                <a:cs typeface="Courier"/>
              </a:rPr>
              <a:t> = </a:t>
            </a:r>
            <a:r>
              <a:rPr lang="nl-NL" sz="700" dirty="0" err="1">
                <a:latin typeface="Courier"/>
                <a:cs typeface="Courier"/>
              </a:rPr>
              <a:t>a.y_coord</a:t>
            </a:r>
            <a:r>
              <a:rPr lang="nl-NL" sz="700" dirty="0">
                <a:latin typeface="Courier"/>
                <a:cs typeface="Courier"/>
              </a:rPr>
              <a:t> + </a:t>
            </a:r>
            <a:r>
              <a:rPr lang="nl-NL" sz="700" dirty="0" err="1">
                <a:latin typeface="Courier"/>
                <a:cs typeface="Courier"/>
              </a:rPr>
              <a:t>b.y_coord</a:t>
            </a:r>
            <a:r>
              <a:rPr lang="nl-NL" sz="700" dirty="0">
                <a:latin typeface="Courier"/>
                <a:cs typeface="Courier"/>
              </a:rPr>
              <a:t>;</a:t>
            </a:r>
          </a:p>
          <a:p>
            <a:r>
              <a:rPr lang="fr-FR" sz="700" dirty="0">
                <a:latin typeface="Courier"/>
                <a:cs typeface="Courier"/>
              </a:rPr>
              <a:t>                </a:t>
            </a:r>
            <a:r>
              <a:rPr lang="fr-FR" sz="700" dirty="0" err="1">
                <a:latin typeface="Courier"/>
                <a:cs typeface="Courier"/>
              </a:rPr>
              <a:t>temp_c</a:t>
            </a:r>
            <a:r>
              <a:rPr lang="fr-FR" sz="700" dirty="0">
                <a:latin typeface="Courier"/>
                <a:cs typeface="Courier"/>
              </a:rPr>
              <a:t> = max(</a:t>
            </a:r>
            <a:r>
              <a:rPr lang="fr-FR" sz="700" dirty="0" err="1">
                <a:latin typeface="Courier"/>
                <a:cs typeface="Courier"/>
              </a:rPr>
              <a:t>a.colour</a:t>
            </a:r>
            <a:r>
              <a:rPr lang="fr-FR" sz="700" dirty="0">
                <a:latin typeface="Courier"/>
                <a:cs typeface="Courier"/>
              </a:rPr>
              <a:t>, </a:t>
            </a:r>
            <a:r>
              <a:rPr lang="fr-FR" sz="700" dirty="0" err="1">
                <a:latin typeface="Courier"/>
                <a:cs typeface="Courier"/>
              </a:rPr>
              <a:t>b.colour</a:t>
            </a:r>
            <a:r>
              <a:rPr lang="fr-FR" sz="700" dirty="0">
                <a:latin typeface="Courier"/>
                <a:cs typeface="Courier"/>
              </a:rPr>
              <a:t>);</a:t>
            </a:r>
          </a:p>
          <a:p>
            <a:r>
              <a:rPr lang="en-US" sz="700" dirty="0">
                <a:latin typeface="Courier"/>
                <a:cs typeface="Courier"/>
              </a:rPr>
              <a:t>                total = pointy(</a:t>
            </a:r>
            <a:r>
              <a:rPr lang="en-US" sz="700" dirty="0" err="1">
                <a:latin typeface="Courier"/>
                <a:cs typeface="Courier"/>
              </a:rPr>
              <a:t>temp_x</a:t>
            </a:r>
            <a:r>
              <a:rPr lang="en-US" sz="700" dirty="0">
                <a:latin typeface="Courier"/>
                <a:cs typeface="Courier"/>
              </a:rPr>
              <a:t>, </a:t>
            </a:r>
            <a:r>
              <a:rPr lang="en-US" sz="700" dirty="0" err="1">
                <a:latin typeface="Courier"/>
                <a:cs typeface="Courier"/>
              </a:rPr>
              <a:t>temp_y</a:t>
            </a:r>
            <a:r>
              <a:rPr lang="en-US" sz="700" dirty="0">
                <a:latin typeface="Courier"/>
                <a:cs typeface="Courier"/>
              </a:rPr>
              <a:t>, </a:t>
            </a:r>
            <a:r>
              <a:rPr lang="en-US" sz="700" dirty="0" err="1">
                <a:latin typeface="Courier"/>
                <a:cs typeface="Courier"/>
              </a:rPr>
              <a:t>temp_c</a:t>
            </a:r>
            <a:r>
              <a:rPr lang="en-US" sz="700" dirty="0">
                <a:latin typeface="Courier"/>
                <a:cs typeface="Courier"/>
              </a:rPr>
              <a:t>);</a:t>
            </a:r>
          </a:p>
          <a:p>
            <a:r>
              <a:rPr lang="en-US" sz="700" dirty="0">
                <a:latin typeface="Courier"/>
                <a:cs typeface="Courier"/>
              </a:rPr>
              <a:t>            </a:t>
            </a:r>
            <a:r>
              <a:rPr lang="en-US" sz="700" dirty="0" smtClean="0">
                <a:latin typeface="Courier"/>
                <a:cs typeface="Courier"/>
              </a:rPr>
              <a:t>end            </a:t>
            </a:r>
            <a:endParaRPr lang="en-US" sz="700" dirty="0">
              <a:latin typeface="Courier"/>
              <a:cs typeface="Courier"/>
            </a:endParaRPr>
          </a:p>
          <a:p>
            <a:r>
              <a:rPr lang="en-US" sz="700" dirty="0">
                <a:latin typeface="Courier"/>
                <a:cs typeface="Courier"/>
              </a:rPr>
              <a:t>    end % ending method </a:t>
            </a:r>
            <a:r>
              <a:rPr lang="en-US" sz="700" dirty="0" smtClean="0">
                <a:latin typeface="Courier"/>
                <a:cs typeface="Courier"/>
              </a:rPr>
              <a:t>block</a:t>
            </a:r>
            <a:endParaRPr lang="en-US" sz="700" dirty="0">
              <a:latin typeface="Courier"/>
              <a:cs typeface="Courier"/>
            </a:endParaRPr>
          </a:p>
          <a:p>
            <a:r>
              <a:rPr lang="en-US" sz="700" dirty="0" smtClean="0">
                <a:latin typeface="Courier"/>
                <a:cs typeface="Courier"/>
              </a:rPr>
              <a:t>end</a:t>
            </a:r>
            <a:endParaRPr lang="en-US" sz="700" dirty="0">
              <a:latin typeface="Courier"/>
              <a:cs typeface="Courier"/>
            </a:endParaRPr>
          </a:p>
        </p:txBody>
      </p:sp>
    </p:spTree>
    <p:extLst>
      <p:ext uri="{BB962C8B-B14F-4D97-AF65-F5344CB8AC3E}">
        <p14:creationId xmlns:p14="http://schemas.microsoft.com/office/powerpoint/2010/main" val="198901344"/>
      </p:ext>
    </p:extLst>
  </p:cSld>
  <p:clrMapOvr>
    <a:masterClrMapping/>
  </p:clrMapOvr>
  <p:transition xmlns:p14="http://schemas.microsoft.com/office/powerpoint/2010/main">
    <p:fad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Verdana" charset="0"/>
              </a:rPr>
              <a:t>Why Objects?</a:t>
            </a:r>
            <a:endParaRPr lang="en-US" dirty="0">
              <a:latin typeface="Verdana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2833" y="721783"/>
            <a:ext cx="8646584" cy="5109634"/>
          </a:xfrm>
        </p:spPr>
        <p:txBody>
          <a:bodyPr/>
          <a:lstStyle/>
          <a:p>
            <a:pPr marL="0" indent="0">
              <a:buNone/>
            </a:pPr>
            <a:endParaRPr lang="en-US" dirty="0" smtClean="0">
              <a:latin typeface="Verdana" charset="0"/>
            </a:endParaRPr>
          </a:p>
          <a:p>
            <a:r>
              <a:rPr lang="en-US" dirty="0" smtClean="0">
                <a:latin typeface="Verdana" charset="0"/>
              </a:rPr>
              <a:t>For an image, points may have </a:t>
            </a:r>
            <a:r>
              <a:rPr lang="en-US" dirty="0" err="1" smtClean="0">
                <a:latin typeface="Verdana" charset="0"/>
              </a:rPr>
              <a:t>colour</a:t>
            </a:r>
            <a:r>
              <a:rPr lang="en-US" dirty="0" smtClean="0">
                <a:latin typeface="Verdana" charset="0"/>
              </a:rPr>
              <a:t> and coordinates.  Three options:</a:t>
            </a:r>
          </a:p>
          <a:p>
            <a:pPr lvl="1"/>
            <a:r>
              <a:rPr lang="en-US" dirty="0" smtClean="0">
                <a:latin typeface="Verdana" charset="0"/>
              </a:rPr>
              <a:t>Maintain 3 arrays in sync for x-</a:t>
            </a:r>
            <a:r>
              <a:rPr lang="en-US" dirty="0" err="1" smtClean="0">
                <a:latin typeface="Verdana" charset="0"/>
              </a:rPr>
              <a:t>coords</a:t>
            </a:r>
            <a:r>
              <a:rPr lang="en-US" dirty="0" smtClean="0">
                <a:latin typeface="Verdana" charset="0"/>
              </a:rPr>
              <a:t>, y-</a:t>
            </a:r>
            <a:r>
              <a:rPr lang="en-US" dirty="0" err="1" smtClean="0">
                <a:latin typeface="Verdana" charset="0"/>
              </a:rPr>
              <a:t>coords</a:t>
            </a:r>
            <a:r>
              <a:rPr lang="en-US" dirty="0" smtClean="0">
                <a:latin typeface="Verdana" charset="0"/>
              </a:rPr>
              <a:t>  	and </a:t>
            </a:r>
            <a:r>
              <a:rPr lang="en-US" dirty="0" err="1" smtClean="0">
                <a:latin typeface="Verdana" charset="0"/>
              </a:rPr>
              <a:t>colours</a:t>
            </a:r>
            <a:r>
              <a:rPr lang="en-US" dirty="0" smtClean="0">
                <a:latin typeface="Verdana" charset="0"/>
              </a:rPr>
              <a:t> … bad if get out of sync.</a:t>
            </a:r>
          </a:p>
          <a:p>
            <a:pPr lvl="1"/>
            <a:r>
              <a:rPr lang="en-US" dirty="0" smtClean="0">
                <a:latin typeface="Verdana" charset="0"/>
              </a:rPr>
              <a:t>Maintain 1 array for these values, putting all the 	x-</a:t>
            </a:r>
            <a:r>
              <a:rPr lang="en-US" dirty="0" err="1" smtClean="0">
                <a:latin typeface="Verdana" charset="0"/>
              </a:rPr>
              <a:t>coords</a:t>
            </a:r>
            <a:r>
              <a:rPr lang="en-US" dirty="0" smtClean="0">
                <a:latin typeface="Verdana" charset="0"/>
              </a:rPr>
              <a:t> in positions 1, 4, 7, 10,… , the y-</a:t>
            </a:r>
            <a:r>
              <a:rPr lang="en-US" dirty="0" err="1" smtClean="0">
                <a:latin typeface="Verdana" charset="0"/>
              </a:rPr>
              <a:t>coords</a:t>
            </a:r>
            <a:r>
              <a:rPr lang="en-US" dirty="0" smtClean="0">
                <a:latin typeface="Verdana" charset="0"/>
              </a:rPr>
              <a:t> 	in 2, 5, 8, 11,… , and the </a:t>
            </a:r>
            <a:r>
              <a:rPr lang="en-US" dirty="0" err="1" smtClean="0">
                <a:latin typeface="Verdana" charset="0"/>
              </a:rPr>
              <a:t>colours</a:t>
            </a:r>
            <a:r>
              <a:rPr lang="en-US" dirty="0" smtClean="0">
                <a:latin typeface="Verdana" charset="0"/>
              </a:rPr>
              <a:t> in 3, 6, 9, 12,…  	Makes for some tricky arithmetic to keep track.</a:t>
            </a:r>
          </a:p>
          <a:p>
            <a:pPr lvl="1"/>
            <a:r>
              <a:rPr lang="en-US" dirty="0" smtClean="0">
                <a:latin typeface="Verdana" charset="0"/>
              </a:rPr>
              <a:t>Make objects which have 3 properties (x-</a:t>
            </a:r>
            <a:r>
              <a:rPr lang="en-US" dirty="0" err="1" smtClean="0">
                <a:latin typeface="Verdana" charset="0"/>
              </a:rPr>
              <a:t>coord</a:t>
            </a:r>
            <a:r>
              <a:rPr lang="en-US" dirty="0" smtClean="0">
                <a:latin typeface="Verdana" charset="0"/>
              </a:rPr>
              <a:t>, 	y-</a:t>
            </a:r>
            <a:r>
              <a:rPr lang="en-US" dirty="0" err="1" smtClean="0">
                <a:latin typeface="Verdana" charset="0"/>
              </a:rPr>
              <a:t>coord</a:t>
            </a:r>
            <a:r>
              <a:rPr lang="en-US" dirty="0" smtClean="0">
                <a:latin typeface="Verdana" charset="0"/>
              </a:rPr>
              <a:t>, </a:t>
            </a:r>
            <a:r>
              <a:rPr lang="en-US" dirty="0" err="1" smtClean="0">
                <a:latin typeface="Verdana" charset="0"/>
              </a:rPr>
              <a:t>colour</a:t>
            </a:r>
            <a:r>
              <a:rPr lang="en-US" dirty="0" smtClean="0">
                <a:latin typeface="Verdana" charset="0"/>
              </a:rPr>
              <a:t>) and have 1 array for these point 	objects.  This is vastly easier to maintain.</a:t>
            </a:r>
          </a:p>
          <a:p>
            <a:pPr lvl="1"/>
            <a:endParaRPr lang="en-US" dirty="0" smtClean="0">
              <a:latin typeface="Verdana" charset="0"/>
            </a:endParaRPr>
          </a:p>
        </p:txBody>
      </p:sp>
      <p:sp>
        <p:nvSpPr>
          <p:cNvPr id="69635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FC675F9C-6E2A-6C44-8747-4F166AA99216}" type="slidenum">
              <a:rPr lang="en-US" sz="1400" i="0">
                <a:solidFill>
                  <a:schemeClr val="bg1"/>
                </a:solidFill>
                <a:latin typeface="Verdana" charset="0"/>
              </a:rPr>
              <a:pPr/>
              <a:t>2</a:t>
            </a:fld>
            <a:endParaRPr lang="en-US" sz="1400" i="0">
              <a:solidFill>
                <a:schemeClr val="bg1"/>
              </a:solidFill>
              <a:latin typeface="Verdana" charset="0"/>
            </a:endParaRPr>
          </a:p>
        </p:txBody>
      </p:sp>
    </p:spTree>
  </p:cSld>
  <p:clrMapOvr>
    <a:masterClrMapping/>
  </p:clrMapOvr>
  <p:transition xmlns:p14="http://schemas.microsoft.com/office/powerpoint/2010/main">
    <p:fade/>
  </p:transition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Verdana" charset="0"/>
              </a:rPr>
              <a:t>Why Objects?</a:t>
            </a:r>
            <a:endParaRPr lang="en-US" dirty="0">
              <a:latin typeface="Verdana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916" y="785283"/>
            <a:ext cx="8646584" cy="3278717"/>
          </a:xfrm>
        </p:spPr>
        <p:txBody>
          <a:bodyPr/>
          <a:lstStyle/>
          <a:p>
            <a:pPr marL="0" indent="0">
              <a:buNone/>
            </a:pPr>
            <a:endParaRPr lang="en-US" dirty="0" smtClean="0">
              <a:latin typeface="Verdana" charset="0"/>
            </a:endParaRPr>
          </a:p>
          <a:p>
            <a:r>
              <a:rPr lang="en-US" dirty="0" smtClean="0">
                <a:latin typeface="Verdana" charset="0"/>
              </a:rPr>
              <a:t>For linked lists, there could be </a:t>
            </a:r>
          </a:p>
          <a:p>
            <a:pPr lvl="1"/>
            <a:r>
              <a:rPr lang="en-US" dirty="0" smtClean="0">
                <a:latin typeface="Verdana" charset="0"/>
              </a:rPr>
              <a:t>node objects:</a:t>
            </a:r>
          </a:p>
          <a:p>
            <a:pPr lvl="2"/>
            <a:r>
              <a:rPr lang="en-US" dirty="0" smtClean="0">
                <a:latin typeface="Verdana" charset="0"/>
              </a:rPr>
              <a:t>A node has 3 properties: value, next, previous.</a:t>
            </a:r>
          </a:p>
          <a:p>
            <a:pPr lvl="1"/>
            <a:r>
              <a:rPr lang="en-US" dirty="0" smtClean="0">
                <a:latin typeface="Verdana" charset="0"/>
              </a:rPr>
              <a:t>linked list objects:</a:t>
            </a:r>
          </a:p>
          <a:p>
            <a:pPr lvl="2"/>
            <a:r>
              <a:rPr lang="en-US" dirty="0" smtClean="0">
                <a:latin typeface="Verdana" charset="0"/>
              </a:rPr>
              <a:t>A linked list has 2 properties: </a:t>
            </a:r>
            <a:r>
              <a:rPr lang="en-US" dirty="0" err="1" smtClean="0">
                <a:latin typeface="Verdana" charset="0"/>
              </a:rPr>
              <a:t>first_node</a:t>
            </a:r>
            <a:r>
              <a:rPr lang="en-US" dirty="0" smtClean="0">
                <a:latin typeface="Verdana" charset="0"/>
              </a:rPr>
              <a:t>, </a:t>
            </a:r>
            <a:r>
              <a:rPr lang="en-US" dirty="0" smtClean="0">
                <a:latin typeface="Verdana" charset="0"/>
              </a:rPr>
              <a:t>length</a:t>
            </a:r>
          </a:p>
          <a:p>
            <a:pPr lvl="1"/>
            <a:r>
              <a:rPr lang="en-US" dirty="0" smtClean="0">
                <a:latin typeface="Verdana" charset="0"/>
              </a:rPr>
              <a:t>Manipulating a list is then relatively easy.</a:t>
            </a:r>
          </a:p>
          <a:p>
            <a:pPr marL="457200" lvl="1" indent="0">
              <a:buNone/>
            </a:pPr>
            <a:endParaRPr lang="en-US" dirty="0" smtClean="0">
              <a:latin typeface="Verdana" charset="0"/>
            </a:endParaRPr>
          </a:p>
        </p:txBody>
      </p:sp>
      <p:sp>
        <p:nvSpPr>
          <p:cNvPr id="69635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FC675F9C-6E2A-6C44-8747-4F166AA99216}" type="slidenum">
              <a:rPr lang="en-US" sz="1400" i="0">
                <a:solidFill>
                  <a:schemeClr val="bg1"/>
                </a:solidFill>
                <a:latin typeface="Verdana" charset="0"/>
              </a:rPr>
              <a:pPr/>
              <a:t>3</a:t>
            </a:fld>
            <a:endParaRPr lang="en-US" sz="1400" i="0">
              <a:solidFill>
                <a:schemeClr val="bg1"/>
              </a:solidFill>
              <a:latin typeface="Verdana" charset="0"/>
            </a:endParaRPr>
          </a:p>
        </p:txBody>
      </p:sp>
      <p:grpSp>
        <p:nvGrpSpPr>
          <p:cNvPr id="6" name="Group 5"/>
          <p:cNvGrpSpPr/>
          <p:nvPr/>
        </p:nvGrpSpPr>
        <p:grpSpPr>
          <a:xfrm>
            <a:off x="3354917" y="4051300"/>
            <a:ext cx="3146425" cy="1935163"/>
            <a:chOff x="1079500" y="2305050"/>
            <a:chExt cx="3146425" cy="1935163"/>
          </a:xfrm>
        </p:grpSpPr>
        <p:sp>
          <p:nvSpPr>
            <p:cNvPr id="7" name="Oval 6"/>
            <p:cNvSpPr>
              <a:spLocks noChangeArrowheads="1"/>
            </p:cNvSpPr>
            <p:nvPr/>
          </p:nvSpPr>
          <p:spPr bwMode="auto">
            <a:xfrm>
              <a:off x="1712913" y="2668588"/>
              <a:ext cx="230187" cy="230187"/>
            </a:xfrm>
            <a:prstGeom prst="ellipse">
              <a:avLst/>
            </a:prstGeom>
            <a:solidFill>
              <a:srgbClr val="3399FF"/>
            </a:solidFill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>
                <a:defRPr/>
              </a:pPr>
              <a:r>
                <a:rPr lang="en-US" sz="1200" i="0" dirty="0">
                  <a:latin typeface="+mn-lt"/>
                  <a:ea typeface="+mn-ea"/>
                  <a:cs typeface="+mn-cs"/>
                </a:rPr>
                <a:t>2</a:t>
              </a:r>
            </a:p>
          </p:txBody>
        </p:sp>
        <p:sp>
          <p:nvSpPr>
            <p:cNvPr id="8" name="Oval 9"/>
            <p:cNvSpPr>
              <a:spLocks noChangeArrowheads="1"/>
            </p:cNvSpPr>
            <p:nvPr/>
          </p:nvSpPr>
          <p:spPr bwMode="auto">
            <a:xfrm>
              <a:off x="2613025" y="3236913"/>
              <a:ext cx="231775" cy="230187"/>
            </a:xfrm>
            <a:prstGeom prst="ellipse">
              <a:avLst/>
            </a:prstGeom>
            <a:solidFill>
              <a:srgbClr val="3399FF"/>
            </a:solidFill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>
                <a:defRPr/>
              </a:pPr>
              <a:r>
                <a:rPr lang="en-US" sz="1200" i="0" dirty="0">
                  <a:latin typeface="+mj-lt"/>
                  <a:ea typeface="+mn-ea"/>
                  <a:cs typeface="+mn-cs"/>
                </a:rPr>
                <a:t>5</a:t>
              </a:r>
            </a:p>
          </p:txBody>
        </p:sp>
        <p:sp>
          <p:nvSpPr>
            <p:cNvPr id="9" name="Oval 12"/>
            <p:cNvSpPr>
              <a:spLocks noChangeArrowheads="1"/>
            </p:cNvSpPr>
            <p:nvPr/>
          </p:nvSpPr>
          <p:spPr bwMode="auto">
            <a:xfrm>
              <a:off x="1079500" y="2305050"/>
              <a:ext cx="230188" cy="231775"/>
            </a:xfrm>
            <a:prstGeom prst="ellipse">
              <a:avLst/>
            </a:prstGeom>
            <a:solidFill>
              <a:srgbClr val="3399FF"/>
            </a:solidFill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>
                <a:defRPr/>
              </a:pPr>
              <a:r>
                <a:rPr lang="en-US" sz="1200" i="0" dirty="0">
                  <a:latin typeface="+mn-lt"/>
                  <a:ea typeface="+mn-ea"/>
                  <a:cs typeface="+mn-cs"/>
                </a:rPr>
                <a:t>1</a:t>
              </a:r>
            </a:p>
          </p:txBody>
        </p:sp>
        <p:sp>
          <p:nvSpPr>
            <p:cNvPr id="10" name="Oval 15"/>
            <p:cNvSpPr>
              <a:spLocks noChangeArrowheads="1"/>
            </p:cNvSpPr>
            <p:nvPr/>
          </p:nvSpPr>
          <p:spPr bwMode="auto">
            <a:xfrm>
              <a:off x="1782763" y="3332163"/>
              <a:ext cx="230187" cy="230187"/>
            </a:xfrm>
            <a:prstGeom prst="ellipse">
              <a:avLst/>
            </a:prstGeom>
            <a:solidFill>
              <a:srgbClr val="3399FF"/>
            </a:solidFill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r>
                <a:rPr lang="en-US" sz="1200" i="0">
                  <a:latin typeface="Verdana" charset="0"/>
                  <a:cs typeface="Verdana" charset="0"/>
                </a:rPr>
                <a:t>3</a:t>
              </a:r>
            </a:p>
          </p:txBody>
        </p:sp>
        <p:sp>
          <p:nvSpPr>
            <p:cNvPr id="11" name="Oval 18"/>
            <p:cNvSpPr>
              <a:spLocks noChangeArrowheads="1"/>
            </p:cNvSpPr>
            <p:nvPr/>
          </p:nvSpPr>
          <p:spPr bwMode="auto">
            <a:xfrm>
              <a:off x="2427288" y="2598738"/>
              <a:ext cx="231775" cy="231775"/>
            </a:xfrm>
            <a:prstGeom prst="ellipse">
              <a:avLst/>
            </a:prstGeom>
            <a:solidFill>
              <a:srgbClr val="3399FF"/>
            </a:solidFill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>
                <a:defRPr/>
              </a:pPr>
              <a:r>
                <a:rPr lang="en-US" sz="1200" i="0" dirty="0">
                  <a:latin typeface="+mn-lt"/>
                  <a:ea typeface="+mn-ea"/>
                  <a:cs typeface="+mn-cs"/>
                </a:rPr>
                <a:t>10</a:t>
              </a:r>
            </a:p>
          </p:txBody>
        </p:sp>
        <p:sp>
          <p:nvSpPr>
            <p:cNvPr id="12" name="Line 20"/>
            <p:cNvSpPr>
              <a:spLocks noChangeShapeType="1"/>
            </p:cNvSpPr>
            <p:nvPr/>
          </p:nvSpPr>
          <p:spPr bwMode="auto">
            <a:xfrm>
              <a:off x="1841500" y="2905125"/>
              <a:ext cx="42863" cy="42068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endParaRPr lang="en-US"/>
            </a:p>
          </p:txBody>
        </p:sp>
        <p:sp>
          <p:nvSpPr>
            <p:cNvPr id="13" name="Line 22"/>
            <p:cNvSpPr>
              <a:spLocks noChangeShapeType="1"/>
            </p:cNvSpPr>
            <p:nvPr/>
          </p:nvSpPr>
          <p:spPr bwMode="auto">
            <a:xfrm>
              <a:off x="1301750" y="2478088"/>
              <a:ext cx="419100" cy="25400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endParaRPr lang="en-US"/>
            </a:p>
          </p:txBody>
        </p:sp>
        <p:sp>
          <p:nvSpPr>
            <p:cNvPr id="14" name="Oval 9"/>
            <p:cNvSpPr>
              <a:spLocks noChangeArrowheads="1"/>
            </p:cNvSpPr>
            <p:nvPr/>
          </p:nvSpPr>
          <p:spPr bwMode="auto">
            <a:xfrm>
              <a:off x="3300413" y="3457575"/>
              <a:ext cx="231775" cy="230188"/>
            </a:xfrm>
            <a:prstGeom prst="ellipse">
              <a:avLst/>
            </a:prstGeom>
            <a:solidFill>
              <a:srgbClr val="3399FF"/>
            </a:solidFill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>
                <a:defRPr/>
              </a:pPr>
              <a:r>
                <a:rPr lang="en-US" sz="1200" i="0" dirty="0">
                  <a:latin typeface="+mn-lt"/>
                  <a:ea typeface="+mn-ea"/>
                  <a:cs typeface="+mn-cs"/>
                </a:rPr>
                <a:t>6</a:t>
              </a:r>
            </a:p>
          </p:txBody>
        </p:sp>
        <p:sp>
          <p:nvSpPr>
            <p:cNvPr id="15" name="Oval 9"/>
            <p:cNvSpPr>
              <a:spLocks noChangeArrowheads="1"/>
            </p:cNvSpPr>
            <p:nvPr/>
          </p:nvSpPr>
          <p:spPr bwMode="auto">
            <a:xfrm>
              <a:off x="3995738" y="3524250"/>
              <a:ext cx="230187" cy="231775"/>
            </a:xfrm>
            <a:prstGeom prst="ellipse">
              <a:avLst/>
            </a:prstGeom>
            <a:solidFill>
              <a:srgbClr val="3399FF"/>
            </a:solidFill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r>
                <a:rPr lang="en-US" sz="1200" i="0">
                  <a:latin typeface="Verdana" charset="0"/>
                  <a:cs typeface="Verdana" charset="0"/>
                </a:rPr>
                <a:t>8</a:t>
              </a:r>
            </a:p>
          </p:txBody>
        </p:sp>
        <p:sp>
          <p:nvSpPr>
            <p:cNvPr id="16" name="Line 20"/>
            <p:cNvSpPr>
              <a:spLocks noChangeShapeType="1"/>
            </p:cNvSpPr>
            <p:nvPr/>
          </p:nvSpPr>
          <p:spPr bwMode="auto">
            <a:xfrm>
              <a:off x="2660120" y="2714095"/>
              <a:ext cx="705379" cy="10107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endParaRPr lang="en-US"/>
            </a:p>
          </p:txBody>
        </p:sp>
        <p:sp>
          <p:nvSpPr>
            <p:cNvPr id="18" name="Line 20"/>
            <p:cNvSpPr>
              <a:spLocks noChangeShapeType="1"/>
            </p:cNvSpPr>
            <p:nvPr/>
          </p:nvSpPr>
          <p:spPr bwMode="auto">
            <a:xfrm>
              <a:off x="2841625" y="3394075"/>
              <a:ext cx="461963" cy="155575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endParaRPr lang="en-US"/>
            </a:p>
          </p:txBody>
        </p:sp>
        <p:sp>
          <p:nvSpPr>
            <p:cNvPr id="19" name="Line 20"/>
            <p:cNvSpPr>
              <a:spLocks noChangeShapeType="1"/>
            </p:cNvSpPr>
            <p:nvPr/>
          </p:nvSpPr>
          <p:spPr bwMode="auto">
            <a:xfrm flipV="1">
              <a:off x="3884082" y="3757082"/>
              <a:ext cx="169333" cy="254001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endParaRPr lang="en-US"/>
            </a:p>
          </p:txBody>
        </p:sp>
        <p:sp>
          <p:nvSpPr>
            <p:cNvPr id="20" name="Oval 15"/>
            <p:cNvSpPr>
              <a:spLocks noChangeArrowheads="1"/>
            </p:cNvSpPr>
            <p:nvPr/>
          </p:nvSpPr>
          <p:spPr bwMode="auto">
            <a:xfrm>
              <a:off x="1573213" y="3856038"/>
              <a:ext cx="230187" cy="230187"/>
            </a:xfrm>
            <a:prstGeom prst="ellipse">
              <a:avLst/>
            </a:prstGeom>
            <a:solidFill>
              <a:srgbClr val="3399FF"/>
            </a:solidFill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r>
                <a:rPr lang="en-US" sz="1200" i="0">
                  <a:latin typeface="Verdana" charset="0"/>
                  <a:cs typeface="Verdana" charset="0"/>
                </a:rPr>
                <a:t>4</a:t>
              </a:r>
            </a:p>
          </p:txBody>
        </p:sp>
        <p:sp>
          <p:nvSpPr>
            <p:cNvPr id="21" name="Line 20"/>
            <p:cNvSpPr>
              <a:spLocks noChangeShapeType="1"/>
            </p:cNvSpPr>
            <p:nvPr/>
          </p:nvSpPr>
          <p:spPr bwMode="auto">
            <a:xfrm flipH="1">
              <a:off x="1741488" y="3557588"/>
              <a:ext cx="107950" cy="312737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endParaRPr lang="en-US"/>
            </a:p>
          </p:txBody>
        </p:sp>
        <p:sp>
          <p:nvSpPr>
            <p:cNvPr id="22" name="Line 20"/>
            <p:cNvSpPr>
              <a:spLocks noChangeShapeType="1"/>
            </p:cNvSpPr>
            <p:nvPr/>
          </p:nvSpPr>
          <p:spPr bwMode="auto">
            <a:xfrm>
              <a:off x="3475038" y="3676650"/>
              <a:ext cx="307975" cy="371475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endParaRPr lang="en-US"/>
            </a:p>
          </p:txBody>
        </p:sp>
        <p:sp>
          <p:nvSpPr>
            <p:cNvPr id="23" name="Oval 9"/>
            <p:cNvSpPr>
              <a:spLocks noChangeArrowheads="1"/>
            </p:cNvSpPr>
            <p:nvPr/>
          </p:nvSpPr>
          <p:spPr bwMode="auto">
            <a:xfrm>
              <a:off x="3740150" y="4008438"/>
              <a:ext cx="231775" cy="231775"/>
            </a:xfrm>
            <a:prstGeom prst="ellipse">
              <a:avLst/>
            </a:prstGeom>
            <a:solidFill>
              <a:srgbClr val="3399FF"/>
            </a:solidFill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r>
                <a:rPr lang="en-US" sz="1200" i="0">
                  <a:latin typeface="Verdana" charset="0"/>
                  <a:cs typeface="Verdana" charset="0"/>
                </a:rPr>
                <a:t>7</a:t>
              </a:r>
            </a:p>
          </p:txBody>
        </p:sp>
        <p:sp>
          <p:nvSpPr>
            <p:cNvPr id="24" name="Oval 9"/>
            <p:cNvSpPr>
              <a:spLocks noChangeArrowheads="1"/>
            </p:cNvSpPr>
            <p:nvPr/>
          </p:nvSpPr>
          <p:spPr bwMode="auto">
            <a:xfrm>
              <a:off x="3340100" y="2747963"/>
              <a:ext cx="231775" cy="231775"/>
            </a:xfrm>
            <a:prstGeom prst="ellipse">
              <a:avLst/>
            </a:prstGeom>
            <a:solidFill>
              <a:srgbClr val="3399FF"/>
            </a:solidFill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>
                <a:defRPr/>
              </a:pPr>
              <a:r>
                <a:rPr lang="en-US" sz="1200" i="0" dirty="0">
                  <a:latin typeface="+mn-lt"/>
                  <a:ea typeface="+mn-ea"/>
                  <a:cs typeface="+mn-cs"/>
                </a:rPr>
                <a:t>9</a:t>
              </a:r>
            </a:p>
          </p:txBody>
        </p:sp>
        <p:sp>
          <p:nvSpPr>
            <p:cNvPr id="25" name="Line 20"/>
            <p:cNvSpPr>
              <a:spLocks noChangeShapeType="1"/>
            </p:cNvSpPr>
            <p:nvPr/>
          </p:nvSpPr>
          <p:spPr bwMode="auto">
            <a:xfrm>
              <a:off x="3545946" y="2935816"/>
              <a:ext cx="507471" cy="588433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endParaRPr lang="en-US"/>
            </a:p>
          </p:txBody>
        </p:sp>
      </p:grpSp>
      <p:sp>
        <p:nvSpPr>
          <p:cNvPr id="26" name="Line 20"/>
          <p:cNvSpPr>
            <a:spLocks noChangeShapeType="1"/>
          </p:cNvSpPr>
          <p:nvPr/>
        </p:nvSpPr>
        <p:spPr bwMode="auto">
          <a:xfrm flipV="1">
            <a:off x="4064000" y="5154083"/>
            <a:ext cx="846667" cy="53975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3379847"/>
      </p:ext>
    </p:extLst>
  </p:cSld>
  <p:clrMapOvr>
    <a:masterClrMapping/>
  </p:clrMapOvr>
  <p:transition xmlns:p14="http://schemas.microsoft.com/office/powerpoint/2010/main">
    <p:fade/>
  </p:transition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6000"/>
                            </p:stCondLst>
                            <p:childTnLst>
                              <p:par>
                                <p:cTn id="11" presetID="9" presetClass="entr" presetSubtype="0" fill="hold" nodeType="afterEffect">
                                  <p:stCondLst>
                                    <p:cond delay="10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8000"/>
                            </p:stCondLst>
                            <p:childTnLst>
                              <p:par>
                                <p:cTn id="15" presetID="9" presetClass="entr" presetSubtype="0" fill="hold" nodeType="afterEffect">
                                  <p:stCondLst>
                                    <p:cond delay="10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30000"/>
                            </p:stCondLst>
                            <p:childTnLst>
                              <p:par>
                                <p:cTn id="19" presetID="9" presetClass="entr" presetSubtype="0" fill="hold" nodeType="afterEffect">
                                  <p:stCondLst>
                                    <p:cond delay="150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Verdana" charset="0"/>
              </a:rPr>
              <a:t>Why Objects?</a:t>
            </a:r>
            <a:endParaRPr lang="en-US" dirty="0">
              <a:latin typeface="Verdana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5214" y="709688"/>
            <a:ext cx="8191500" cy="5109634"/>
          </a:xfrm>
        </p:spPr>
        <p:txBody>
          <a:bodyPr/>
          <a:lstStyle/>
          <a:p>
            <a:pPr marL="0" indent="0">
              <a:buNone/>
            </a:pPr>
            <a:endParaRPr lang="en-US" dirty="0" smtClean="0">
              <a:latin typeface="Verdana" charset="0"/>
            </a:endParaRPr>
          </a:p>
          <a:p>
            <a:r>
              <a:rPr lang="en-US" dirty="0" smtClean="0">
                <a:latin typeface="Verdana" charset="0"/>
              </a:rPr>
              <a:t>For graphs, </a:t>
            </a:r>
            <a:r>
              <a:rPr lang="en-US" dirty="0">
                <a:latin typeface="Verdana" charset="0"/>
              </a:rPr>
              <a:t>there could be </a:t>
            </a:r>
            <a:endParaRPr lang="en-US" dirty="0" smtClean="0">
              <a:latin typeface="Verdana" charset="0"/>
            </a:endParaRPr>
          </a:p>
          <a:p>
            <a:pPr lvl="1"/>
            <a:r>
              <a:rPr lang="en-US" dirty="0">
                <a:latin typeface="Verdana" charset="0"/>
              </a:rPr>
              <a:t>graph objects:</a:t>
            </a:r>
          </a:p>
          <a:p>
            <a:pPr lvl="2"/>
            <a:r>
              <a:rPr lang="en-US" dirty="0">
                <a:latin typeface="Verdana" charset="0"/>
              </a:rPr>
              <a:t>A graph has 1 property: list of </a:t>
            </a:r>
            <a:r>
              <a:rPr lang="en-US" dirty="0" smtClean="0">
                <a:latin typeface="Verdana" charset="0"/>
              </a:rPr>
              <a:t>nodes.</a:t>
            </a:r>
            <a:endParaRPr lang="en-US" dirty="0">
              <a:latin typeface="Verdana" charset="0"/>
            </a:endParaRPr>
          </a:p>
          <a:p>
            <a:pPr lvl="1"/>
            <a:r>
              <a:rPr lang="en-US" dirty="0">
                <a:latin typeface="Verdana" charset="0"/>
              </a:rPr>
              <a:t>node objects:</a:t>
            </a:r>
          </a:p>
          <a:p>
            <a:pPr lvl="2"/>
            <a:r>
              <a:rPr lang="en-US" dirty="0">
                <a:latin typeface="Verdana" charset="0"/>
              </a:rPr>
              <a:t>A node has 2 properties: value, list of adjacent nodes.</a:t>
            </a:r>
          </a:p>
          <a:p>
            <a:pPr marL="457200" lvl="1" indent="0">
              <a:buNone/>
            </a:pPr>
            <a:endParaRPr lang="en-US" dirty="0" smtClean="0">
              <a:latin typeface="Verdana" charset="0"/>
            </a:endParaRPr>
          </a:p>
        </p:txBody>
      </p:sp>
      <p:sp>
        <p:nvSpPr>
          <p:cNvPr id="69635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FC675F9C-6E2A-6C44-8747-4F166AA99216}" type="slidenum">
              <a:rPr lang="en-US" sz="1400" i="0">
                <a:solidFill>
                  <a:schemeClr val="bg1"/>
                </a:solidFill>
                <a:latin typeface="Verdana" charset="0"/>
              </a:rPr>
              <a:pPr/>
              <a:t>4</a:t>
            </a:fld>
            <a:endParaRPr lang="en-US" sz="1400" i="0">
              <a:solidFill>
                <a:schemeClr val="bg1"/>
              </a:solidFill>
              <a:latin typeface="Verdana" charset="0"/>
            </a:endParaRPr>
          </a:p>
        </p:txBody>
      </p:sp>
      <p:grpSp>
        <p:nvGrpSpPr>
          <p:cNvPr id="2" name="Group 1"/>
          <p:cNvGrpSpPr/>
          <p:nvPr/>
        </p:nvGrpSpPr>
        <p:grpSpPr>
          <a:xfrm>
            <a:off x="3365500" y="4030133"/>
            <a:ext cx="3146425" cy="1935163"/>
            <a:chOff x="1079500" y="2305050"/>
            <a:chExt cx="3146425" cy="1935163"/>
          </a:xfrm>
        </p:grpSpPr>
        <p:sp>
          <p:nvSpPr>
            <p:cNvPr id="5" name="Oval 6"/>
            <p:cNvSpPr>
              <a:spLocks noChangeArrowheads="1"/>
            </p:cNvSpPr>
            <p:nvPr/>
          </p:nvSpPr>
          <p:spPr bwMode="auto">
            <a:xfrm>
              <a:off x="1712913" y="2668588"/>
              <a:ext cx="230187" cy="230187"/>
            </a:xfrm>
            <a:prstGeom prst="ellipse">
              <a:avLst/>
            </a:prstGeom>
            <a:solidFill>
              <a:srgbClr val="3399FF"/>
            </a:solidFill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>
                <a:defRPr/>
              </a:pPr>
              <a:r>
                <a:rPr lang="en-US" sz="1200" i="0" dirty="0">
                  <a:latin typeface="+mn-lt"/>
                  <a:ea typeface="+mn-ea"/>
                  <a:cs typeface="+mn-cs"/>
                </a:rPr>
                <a:t>2</a:t>
              </a:r>
            </a:p>
          </p:txBody>
        </p:sp>
        <p:sp>
          <p:nvSpPr>
            <p:cNvPr id="6" name="Oval 9"/>
            <p:cNvSpPr>
              <a:spLocks noChangeArrowheads="1"/>
            </p:cNvSpPr>
            <p:nvPr/>
          </p:nvSpPr>
          <p:spPr bwMode="auto">
            <a:xfrm>
              <a:off x="2613025" y="3236913"/>
              <a:ext cx="231775" cy="230187"/>
            </a:xfrm>
            <a:prstGeom prst="ellipse">
              <a:avLst/>
            </a:prstGeom>
            <a:solidFill>
              <a:srgbClr val="3399FF"/>
            </a:solidFill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>
                <a:defRPr/>
              </a:pPr>
              <a:r>
                <a:rPr lang="en-US" sz="1200" i="0" dirty="0">
                  <a:latin typeface="+mj-lt"/>
                  <a:ea typeface="+mn-ea"/>
                  <a:cs typeface="+mn-cs"/>
                </a:rPr>
                <a:t>5</a:t>
              </a:r>
            </a:p>
          </p:txBody>
        </p:sp>
        <p:sp>
          <p:nvSpPr>
            <p:cNvPr id="7" name="Oval 12"/>
            <p:cNvSpPr>
              <a:spLocks noChangeArrowheads="1"/>
            </p:cNvSpPr>
            <p:nvPr/>
          </p:nvSpPr>
          <p:spPr bwMode="auto">
            <a:xfrm>
              <a:off x="1079500" y="2305050"/>
              <a:ext cx="230188" cy="231775"/>
            </a:xfrm>
            <a:prstGeom prst="ellipse">
              <a:avLst/>
            </a:prstGeom>
            <a:solidFill>
              <a:srgbClr val="3399FF"/>
            </a:solidFill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>
                <a:defRPr/>
              </a:pPr>
              <a:r>
                <a:rPr lang="en-US" sz="1200" i="0" dirty="0">
                  <a:latin typeface="+mn-lt"/>
                  <a:ea typeface="+mn-ea"/>
                  <a:cs typeface="+mn-cs"/>
                </a:rPr>
                <a:t>1</a:t>
              </a:r>
            </a:p>
          </p:txBody>
        </p:sp>
        <p:sp>
          <p:nvSpPr>
            <p:cNvPr id="8" name="Oval 15"/>
            <p:cNvSpPr>
              <a:spLocks noChangeArrowheads="1"/>
            </p:cNvSpPr>
            <p:nvPr/>
          </p:nvSpPr>
          <p:spPr bwMode="auto">
            <a:xfrm>
              <a:off x="1782763" y="3332163"/>
              <a:ext cx="230187" cy="230187"/>
            </a:xfrm>
            <a:prstGeom prst="ellipse">
              <a:avLst/>
            </a:prstGeom>
            <a:solidFill>
              <a:srgbClr val="3399FF"/>
            </a:solidFill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r>
                <a:rPr lang="en-US" sz="1200" i="0">
                  <a:latin typeface="Verdana" charset="0"/>
                  <a:cs typeface="Verdana" charset="0"/>
                </a:rPr>
                <a:t>3</a:t>
              </a:r>
            </a:p>
          </p:txBody>
        </p:sp>
        <p:sp>
          <p:nvSpPr>
            <p:cNvPr id="9" name="Oval 18"/>
            <p:cNvSpPr>
              <a:spLocks noChangeArrowheads="1"/>
            </p:cNvSpPr>
            <p:nvPr/>
          </p:nvSpPr>
          <p:spPr bwMode="auto">
            <a:xfrm>
              <a:off x="2427288" y="2598738"/>
              <a:ext cx="231775" cy="231775"/>
            </a:xfrm>
            <a:prstGeom prst="ellipse">
              <a:avLst/>
            </a:prstGeom>
            <a:solidFill>
              <a:srgbClr val="3399FF"/>
            </a:solidFill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>
                <a:defRPr/>
              </a:pPr>
              <a:r>
                <a:rPr lang="en-US" sz="1200" i="0" dirty="0">
                  <a:latin typeface="+mn-lt"/>
                  <a:ea typeface="+mn-ea"/>
                  <a:cs typeface="+mn-cs"/>
                </a:rPr>
                <a:t>10</a:t>
              </a:r>
            </a:p>
          </p:txBody>
        </p:sp>
        <p:sp>
          <p:nvSpPr>
            <p:cNvPr id="10" name="Line 20"/>
            <p:cNvSpPr>
              <a:spLocks noChangeShapeType="1"/>
            </p:cNvSpPr>
            <p:nvPr/>
          </p:nvSpPr>
          <p:spPr bwMode="auto">
            <a:xfrm>
              <a:off x="1841500" y="2905125"/>
              <a:ext cx="42863" cy="42068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endParaRPr lang="en-US"/>
            </a:p>
          </p:txBody>
        </p:sp>
        <p:sp>
          <p:nvSpPr>
            <p:cNvPr id="11" name="Line 22"/>
            <p:cNvSpPr>
              <a:spLocks noChangeShapeType="1"/>
            </p:cNvSpPr>
            <p:nvPr/>
          </p:nvSpPr>
          <p:spPr bwMode="auto">
            <a:xfrm>
              <a:off x="1301750" y="2478088"/>
              <a:ext cx="419100" cy="25400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endParaRPr lang="en-US"/>
            </a:p>
          </p:txBody>
        </p:sp>
        <p:sp>
          <p:nvSpPr>
            <p:cNvPr id="12" name="Oval 9"/>
            <p:cNvSpPr>
              <a:spLocks noChangeArrowheads="1"/>
            </p:cNvSpPr>
            <p:nvPr/>
          </p:nvSpPr>
          <p:spPr bwMode="auto">
            <a:xfrm>
              <a:off x="3300413" y="3457575"/>
              <a:ext cx="231775" cy="230188"/>
            </a:xfrm>
            <a:prstGeom prst="ellipse">
              <a:avLst/>
            </a:prstGeom>
            <a:solidFill>
              <a:srgbClr val="3399FF"/>
            </a:solidFill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>
                <a:defRPr/>
              </a:pPr>
              <a:r>
                <a:rPr lang="en-US" sz="1200" i="0" dirty="0">
                  <a:latin typeface="+mn-lt"/>
                  <a:ea typeface="+mn-ea"/>
                  <a:cs typeface="+mn-cs"/>
                </a:rPr>
                <a:t>6</a:t>
              </a:r>
            </a:p>
          </p:txBody>
        </p:sp>
        <p:sp>
          <p:nvSpPr>
            <p:cNvPr id="13" name="Oval 9"/>
            <p:cNvSpPr>
              <a:spLocks noChangeArrowheads="1"/>
            </p:cNvSpPr>
            <p:nvPr/>
          </p:nvSpPr>
          <p:spPr bwMode="auto">
            <a:xfrm>
              <a:off x="3995738" y="3524250"/>
              <a:ext cx="230187" cy="231775"/>
            </a:xfrm>
            <a:prstGeom prst="ellipse">
              <a:avLst/>
            </a:prstGeom>
            <a:solidFill>
              <a:srgbClr val="3399FF"/>
            </a:solidFill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r>
                <a:rPr lang="en-US" sz="1200" i="0">
                  <a:latin typeface="Verdana" charset="0"/>
                  <a:cs typeface="Verdana" charset="0"/>
                </a:rPr>
                <a:t>8</a:t>
              </a:r>
            </a:p>
          </p:txBody>
        </p:sp>
        <p:sp>
          <p:nvSpPr>
            <p:cNvPr id="14" name="Line 20"/>
            <p:cNvSpPr>
              <a:spLocks noChangeShapeType="1"/>
            </p:cNvSpPr>
            <p:nvPr/>
          </p:nvSpPr>
          <p:spPr bwMode="auto">
            <a:xfrm flipV="1">
              <a:off x="1951038" y="2717800"/>
              <a:ext cx="469900" cy="49213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endParaRPr lang="en-US"/>
            </a:p>
          </p:txBody>
        </p:sp>
        <p:sp>
          <p:nvSpPr>
            <p:cNvPr id="15" name="Line 20"/>
            <p:cNvSpPr>
              <a:spLocks noChangeShapeType="1"/>
            </p:cNvSpPr>
            <p:nvPr/>
          </p:nvSpPr>
          <p:spPr bwMode="auto">
            <a:xfrm>
              <a:off x="1912938" y="2852738"/>
              <a:ext cx="708025" cy="454025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endParaRPr lang="en-US"/>
            </a:p>
          </p:txBody>
        </p:sp>
        <p:sp>
          <p:nvSpPr>
            <p:cNvPr id="16" name="Line 20"/>
            <p:cNvSpPr>
              <a:spLocks noChangeShapeType="1"/>
            </p:cNvSpPr>
            <p:nvPr/>
          </p:nvSpPr>
          <p:spPr bwMode="auto">
            <a:xfrm>
              <a:off x="2841625" y="3394075"/>
              <a:ext cx="461963" cy="155575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endParaRPr lang="en-US"/>
            </a:p>
          </p:txBody>
        </p:sp>
        <p:sp>
          <p:nvSpPr>
            <p:cNvPr id="17" name="Line 20"/>
            <p:cNvSpPr>
              <a:spLocks noChangeShapeType="1"/>
            </p:cNvSpPr>
            <p:nvPr/>
          </p:nvSpPr>
          <p:spPr bwMode="auto">
            <a:xfrm>
              <a:off x="3522663" y="3595688"/>
              <a:ext cx="476250" cy="4286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endParaRPr lang="en-US"/>
            </a:p>
          </p:txBody>
        </p:sp>
        <p:sp>
          <p:nvSpPr>
            <p:cNvPr id="18" name="Oval 15"/>
            <p:cNvSpPr>
              <a:spLocks noChangeArrowheads="1"/>
            </p:cNvSpPr>
            <p:nvPr/>
          </p:nvSpPr>
          <p:spPr bwMode="auto">
            <a:xfrm>
              <a:off x="1573213" y="3856038"/>
              <a:ext cx="230187" cy="230187"/>
            </a:xfrm>
            <a:prstGeom prst="ellipse">
              <a:avLst/>
            </a:prstGeom>
            <a:solidFill>
              <a:srgbClr val="3399FF"/>
            </a:solidFill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r>
                <a:rPr lang="en-US" sz="1200" i="0">
                  <a:latin typeface="Verdana" charset="0"/>
                  <a:cs typeface="Verdana" charset="0"/>
                </a:rPr>
                <a:t>4</a:t>
              </a:r>
            </a:p>
          </p:txBody>
        </p:sp>
        <p:sp>
          <p:nvSpPr>
            <p:cNvPr id="19" name="Line 20"/>
            <p:cNvSpPr>
              <a:spLocks noChangeShapeType="1"/>
            </p:cNvSpPr>
            <p:nvPr/>
          </p:nvSpPr>
          <p:spPr bwMode="auto">
            <a:xfrm flipH="1">
              <a:off x="1741488" y="3557588"/>
              <a:ext cx="107950" cy="312737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endParaRPr lang="en-US"/>
            </a:p>
          </p:txBody>
        </p:sp>
        <p:sp>
          <p:nvSpPr>
            <p:cNvPr id="20" name="Line 20"/>
            <p:cNvSpPr>
              <a:spLocks noChangeShapeType="1"/>
            </p:cNvSpPr>
            <p:nvPr/>
          </p:nvSpPr>
          <p:spPr bwMode="auto">
            <a:xfrm>
              <a:off x="3475038" y="3676650"/>
              <a:ext cx="307975" cy="371475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endParaRPr lang="en-US"/>
            </a:p>
          </p:txBody>
        </p:sp>
        <p:sp>
          <p:nvSpPr>
            <p:cNvPr id="21" name="Oval 9"/>
            <p:cNvSpPr>
              <a:spLocks noChangeArrowheads="1"/>
            </p:cNvSpPr>
            <p:nvPr/>
          </p:nvSpPr>
          <p:spPr bwMode="auto">
            <a:xfrm>
              <a:off x="3740150" y="4008438"/>
              <a:ext cx="231775" cy="231775"/>
            </a:xfrm>
            <a:prstGeom prst="ellipse">
              <a:avLst/>
            </a:prstGeom>
            <a:solidFill>
              <a:srgbClr val="3399FF"/>
            </a:solidFill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r>
                <a:rPr lang="en-US" sz="1200" i="0">
                  <a:latin typeface="Verdana" charset="0"/>
                  <a:cs typeface="Verdana" charset="0"/>
                </a:rPr>
                <a:t>7</a:t>
              </a:r>
            </a:p>
          </p:txBody>
        </p:sp>
        <p:sp>
          <p:nvSpPr>
            <p:cNvPr id="22" name="Oval 9"/>
            <p:cNvSpPr>
              <a:spLocks noChangeArrowheads="1"/>
            </p:cNvSpPr>
            <p:nvPr/>
          </p:nvSpPr>
          <p:spPr bwMode="auto">
            <a:xfrm>
              <a:off x="3340100" y="2747963"/>
              <a:ext cx="231775" cy="231775"/>
            </a:xfrm>
            <a:prstGeom prst="ellipse">
              <a:avLst/>
            </a:prstGeom>
            <a:solidFill>
              <a:srgbClr val="3399FF"/>
            </a:solidFill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>
                <a:defRPr/>
              </a:pPr>
              <a:r>
                <a:rPr lang="en-US" sz="1200" i="0" dirty="0">
                  <a:latin typeface="+mn-lt"/>
                  <a:ea typeface="+mn-ea"/>
                  <a:cs typeface="+mn-cs"/>
                </a:rPr>
                <a:t>9</a:t>
              </a:r>
            </a:p>
          </p:txBody>
        </p:sp>
        <p:sp>
          <p:nvSpPr>
            <p:cNvPr id="23" name="Line 20"/>
            <p:cNvSpPr>
              <a:spLocks noChangeShapeType="1"/>
            </p:cNvSpPr>
            <p:nvPr/>
          </p:nvSpPr>
          <p:spPr bwMode="auto">
            <a:xfrm flipV="1">
              <a:off x="2836863" y="2938463"/>
              <a:ext cx="530225" cy="357187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endParaRPr lang="en-US"/>
            </a:p>
          </p:txBody>
        </p:sp>
      </p:grpSp>
      <p:sp>
        <p:nvSpPr>
          <p:cNvPr id="25" name="Line 20"/>
          <p:cNvSpPr>
            <a:spLocks noChangeShapeType="1"/>
          </p:cNvSpPr>
          <p:nvPr/>
        </p:nvSpPr>
        <p:spPr bwMode="auto">
          <a:xfrm>
            <a:off x="4960938" y="4411661"/>
            <a:ext cx="658812" cy="12858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/>
          <a:lstStyle/>
          <a:p>
            <a:endParaRPr lang="en-US"/>
          </a:p>
        </p:txBody>
      </p:sp>
      <p:sp>
        <p:nvSpPr>
          <p:cNvPr id="26" name="Line 20"/>
          <p:cNvSpPr>
            <a:spLocks noChangeShapeType="1"/>
          </p:cNvSpPr>
          <p:nvPr/>
        </p:nvSpPr>
        <p:spPr bwMode="auto">
          <a:xfrm flipV="1">
            <a:off x="4076171" y="5376333"/>
            <a:ext cx="1532996" cy="33072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/>
          <a:lstStyle/>
          <a:p>
            <a:endParaRPr lang="en-US"/>
          </a:p>
        </p:txBody>
      </p:sp>
      <p:sp>
        <p:nvSpPr>
          <p:cNvPr id="27" name="Line 20"/>
          <p:cNvSpPr>
            <a:spLocks noChangeShapeType="1"/>
          </p:cNvSpPr>
          <p:nvPr/>
        </p:nvSpPr>
        <p:spPr bwMode="auto">
          <a:xfrm flipH="1">
            <a:off x="5704415" y="4688417"/>
            <a:ext cx="31752" cy="48683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7602959"/>
      </p:ext>
    </p:extLst>
  </p:cSld>
  <p:clrMapOvr>
    <a:masterClrMapping/>
  </p:clrMapOvr>
  <p:transition xmlns:p14="http://schemas.microsoft.com/office/powerpoint/2010/main">
    <p:fade/>
  </p:transition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10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2000"/>
                            </p:stCondLst>
                            <p:childTnLst>
                              <p:par>
                                <p:cTn id="9" presetID="9" presetClass="entr" presetSubtype="0" fill="hold" nodeType="afterEffect">
                                  <p:stCondLst>
                                    <p:cond delay="10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Verdana" charset="0"/>
              </a:rPr>
              <a:t>Objects in MATLAB</a:t>
            </a:r>
            <a:endParaRPr lang="en-US" dirty="0">
              <a:latin typeface="Verdana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5589" y="575522"/>
            <a:ext cx="8646584" cy="1045633"/>
          </a:xfrm>
        </p:spPr>
        <p:txBody>
          <a:bodyPr/>
          <a:lstStyle/>
          <a:p>
            <a:pPr marL="0" indent="0">
              <a:buNone/>
            </a:pPr>
            <a:endParaRPr lang="en-US" dirty="0" smtClean="0">
              <a:latin typeface="Verdana" charset="0"/>
            </a:endParaRPr>
          </a:p>
          <a:p>
            <a:r>
              <a:rPr lang="en-US" dirty="0" smtClean="0">
                <a:latin typeface="Verdana" charset="0"/>
              </a:rPr>
              <a:t>Classes are manufacturers of things/objects</a:t>
            </a:r>
          </a:p>
          <a:p>
            <a:pPr marL="0" indent="0">
              <a:buNone/>
            </a:pPr>
            <a:endParaRPr lang="en-US" dirty="0" smtClean="0">
              <a:latin typeface="Verdana" charset="0"/>
            </a:endParaRPr>
          </a:p>
        </p:txBody>
      </p:sp>
      <p:sp>
        <p:nvSpPr>
          <p:cNvPr id="69635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FC675F9C-6E2A-6C44-8747-4F166AA99216}" type="slidenum">
              <a:rPr lang="en-US" sz="1400" i="0">
                <a:solidFill>
                  <a:schemeClr val="bg1"/>
                </a:solidFill>
                <a:latin typeface="Verdana" charset="0"/>
              </a:rPr>
              <a:pPr/>
              <a:t>5</a:t>
            </a:fld>
            <a:endParaRPr lang="en-US" sz="1400" i="0">
              <a:solidFill>
                <a:schemeClr val="bg1"/>
              </a:solidFill>
              <a:latin typeface="Verdana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65386" y="1586410"/>
            <a:ext cx="7449375" cy="45243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i="0" dirty="0" err="1">
                <a:solidFill>
                  <a:srgbClr val="FF0000"/>
                </a:solidFill>
                <a:latin typeface="Courier"/>
                <a:cs typeface="Courier"/>
              </a:rPr>
              <a:t>c</a:t>
            </a:r>
            <a:r>
              <a:rPr lang="en-US" sz="1600" i="0" dirty="0" err="1" smtClean="0">
                <a:solidFill>
                  <a:srgbClr val="FF0000"/>
                </a:solidFill>
                <a:latin typeface="Courier"/>
                <a:cs typeface="Courier"/>
              </a:rPr>
              <a:t>lassdef</a:t>
            </a:r>
            <a:r>
              <a:rPr lang="en-US" sz="1600" i="0" dirty="0" smtClean="0">
                <a:latin typeface="Courier"/>
                <a:cs typeface="Courier"/>
              </a:rPr>
              <a:t> </a:t>
            </a:r>
            <a:r>
              <a:rPr lang="en-US" sz="1600" i="0" dirty="0" smtClean="0">
                <a:solidFill>
                  <a:srgbClr val="0000FF"/>
                </a:solidFill>
                <a:latin typeface="Courier"/>
                <a:cs typeface="Courier"/>
              </a:rPr>
              <a:t>point</a:t>
            </a:r>
            <a:endParaRPr lang="en-US" sz="1600" i="0" dirty="0">
              <a:solidFill>
                <a:srgbClr val="0000FF"/>
              </a:solidFill>
              <a:latin typeface="Courier"/>
              <a:cs typeface="Courier"/>
            </a:endParaRPr>
          </a:p>
          <a:p>
            <a:r>
              <a:rPr lang="en-US" sz="1600" i="0" dirty="0">
                <a:latin typeface="Courier"/>
                <a:cs typeface="Courier"/>
              </a:rPr>
              <a:t>  </a:t>
            </a:r>
            <a:r>
              <a:rPr lang="en-US" sz="1600" i="0" dirty="0" smtClean="0">
                <a:solidFill>
                  <a:srgbClr val="008000"/>
                </a:solidFill>
                <a:latin typeface="Courier"/>
                <a:cs typeface="Courier"/>
              </a:rPr>
              <a:t>% </a:t>
            </a:r>
            <a:r>
              <a:rPr lang="en-US" sz="1600" i="0" dirty="0">
                <a:solidFill>
                  <a:srgbClr val="008000"/>
                </a:solidFill>
                <a:latin typeface="Courier"/>
                <a:cs typeface="Courier"/>
              </a:rPr>
              <a:t>write a description of the class here.</a:t>
            </a:r>
          </a:p>
          <a:p>
            <a:r>
              <a:rPr lang="en-US" sz="1600" i="0" dirty="0">
                <a:latin typeface="Courier"/>
                <a:cs typeface="Courier"/>
              </a:rPr>
              <a:t>    </a:t>
            </a:r>
            <a:r>
              <a:rPr lang="en-US" sz="1600" i="0" dirty="0" smtClean="0">
                <a:solidFill>
                  <a:srgbClr val="0000FF"/>
                </a:solidFill>
                <a:latin typeface="Courier"/>
                <a:cs typeface="Courier"/>
              </a:rPr>
              <a:t>properties</a:t>
            </a:r>
            <a:endParaRPr lang="en-US" sz="1600" i="0" dirty="0">
              <a:solidFill>
                <a:srgbClr val="0000FF"/>
              </a:solidFill>
              <a:latin typeface="Courier"/>
              <a:cs typeface="Courier"/>
            </a:endParaRPr>
          </a:p>
          <a:p>
            <a:r>
              <a:rPr lang="en-US" sz="1600" i="0" dirty="0">
                <a:latin typeface="Courier"/>
                <a:cs typeface="Courier"/>
              </a:rPr>
              <a:t>      </a:t>
            </a:r>
            <a:r>
              <a:rPr lang="en-US" sz="1600" i="0" dirty="0" smtClean="0">
                <a:solidFill>
                  <a:srgbClr val="008000"/>
                </a:solidFill>
                <a:latin typeface="Courier"/>
                <a:cs typeface="Courier"/>
              </a:rPr>
              <a:t>% </a:t>
            </a:r>
            <a:r>
              <a:rPr lang="en-US" sz="1600" i="0" dirty="0">
                <a:solidFill>
                  <a:srgbClr val="008000"/>
                </a:solidFill>
                <a:latin typeface="Courier"/>
                <a:cs typeface="Courier"/>
              </a:rPr>
              <a:t>define the properties of the class </a:t>
            </a:r>
            <a:r>
              <a:rPr lang="en-US" sz="1600" i="0" dirty="0" smtClean="0">
                <a:solidFill>
                  <a:srgbClr val="008000"/>
                </a:solidFill>
                <a:latin typeface="Courier"/>
                <a:cs typeface="Courier"/>
              </a:rPr>
              <a:t>here</a:t>
            </a:r>
            <a:r>
              <a:rPr lang="en-US" sz="1600" i="0" dirty="0">
                <a:solidFill>
                  <a:srgbClr val="008000"/>
                </a:solidFill>
                <a:latin typeface="Courier"/>
                <a:cs typeface="Courier"/>
              </a:rPr>
              <a:t>.</a:t>
            </a:r>
            <a:endParaRPr lang="en-US" sz="1600" i="0" dirty="0">
              <a:latin typeface="Courier"/>
              <a:cs typeface="Courier"/>
            </a:endParaRPr>
          </a:p>
          <a:p>
            <a:r>
              <a:rPr lang="en-US" sz="1600" i="0" dirty="0">
                <a:latin typeface="Courier"/>
                <a:cs typeface="Courier"/>
              </a:rPr>
              <a:t>        </a:t>
            </a:r>
            <a:r>
              <a:rPr lang="en-US" sz="1600" i="0" dirty="0" err="1" smtClean="0">
                <a:latin typeface="Courier"/>
                <a:cs typeface="Courier"/>
              </a:rPr>
              <a:t>x_coord</a:t>
            </a:r>
            <a:r>
              <a:rPr lang="en-US" sz="1600" i="0" dirty="0" smtClean="0">
                <a:latin typeface="Courier"/>
                <a:cs typeface="Courier"/>
              </a:rPr>
              <a:t>; </a:t>
            </a:r>
            <a:r>
              <a:rPr lang="en-US" sz="1600" i="0" dirty="0">
                <a:solidFill>
                  <a:srgbClr val="008000"/>
                </a:solidFill>
                <a:latin typeface="Courier"/>
                <a:cs typeface="Courier"/>
              </a:rPr>
              <a:t>% </a:t>
            </a:r>
            <a:r>
              <a:rPr lang="en-US" sz="1600" i="0" dirty="0" smtClean="0">
                <a:solidFill>
                  <a:srgbClr val="008000"/>
                </a:solidFill>
                <a:latin typeface="Courier"/>
                <a:cs typeface="Courier"/>
              </a:rPr>
              <a:t>integer values only</a:t>
            </a:r>
            <a:endParaRPr lang="en-US" sz="1600" i="0" dirty="0">
              <a:latin typeface="Courier"/>
              <a:cs typeface="Courier"/>
            </a:endParaRPr>
          </a:p>
          <a:p>
            <a:r>
              <a:rPr lang="en-US" sz="1600" i="0" dirty="0">
                <a:latin typeface="Courier"/>
                <a:cs typeface="Courier"/>
              </a:rPr>
              <a:t>        </a:t>
            </a:r>
            <a:r>
              <a:rPr lang="en-US" sz="1600" i="0" dirty="0" err="1" smtClean="0">
                <a:latin typeface="Courier"/>
                <a:cs typeface="Courier"/>
              </a:rPr>
              <a:t>y_coord</a:t>
            </a:r>
            <a:r>
              <a:rPr lang="en-US" sz="1600" i="0" dirty="0" smtClean="0">
                <a:latin typeface="Courier"/>
                <a:cs typeface="Courier"/>
              </a:rPr>
              <a:t>; </a:t>
            </a:r>
            <a:r>
              <a:rPr lang="en-US" sz="1600" i="0" dirty="0">
                <a:solidFill>
                  <a:srgbClr val="008000"/>
                </a:solidFill>
                <a:latin typeface="Courier"/>
                <a:cs typeface="Courier"/>
              </a:rPr>
              <a:t>% </a:t>
            </a:r>
            <a:r>
              <a:rPr lang="en-US" sz="1600" i="0" dirty="0" smtClean="0">
                <a:solidFill>
                  <a:srgbClr val="008000"/>
                </a:solidFill>
                <a:latin typeface="Courier"/>
                <a:cs typeface="Courier"/>
              </a:rPr>
              <a:t>integer values only</a:t>
            </a:r>
            <a:endParaRPr lang="en-US" sz="1600" i="0" dirty="0">
              <a:latin typeface="Courier"/>
              <a:cs typeface="Courier"/>
            </a:endParaRPr>
          </a:p>
          <a:p>
            <a:r>
              <a:rPr lang="en-US" sz="1600" i="0" dirty="0">
                <a:latin typeface="Courier"/>
                <a:cs typeface="Courier"/>
              </a:rPr>
              <a:t>        </a:t>
            </a:r>
            <a:r>
              <a:rPr lang="en-US" sz="1600" i="0" dirty="0" err="1" smtClean="0">
                <a:latin typeface="Courier"/>
                <a:cs typeface="Courier"/>
              </a:rPr>
              <a:t>colour</a:t>
            </a:r>
            <a:r>
              <a:rPr lang="en-US" sz="1600" i="0" dirty="0" smtClean="0">
                <a:latin typeface="Courier"/>
                <a:cs typeface="Courier"/>
              </a:rPr>
              <a:t>; </a:t>
            </a:r>
            <a:r>
              <a:rPr lang="en-US" sz="1600" i="0" dirty="0">
                <a:solidFill>
                  <a:srgbClr val="008000"/>
                </a:solidFill>
                <a:latin typeface="Courier"/>
                <a:cs typeface="Courier"/>
              </a:rPr>
              <a:t>% </a:t>
            </a:r>
            <a:r>
              <a:rPr lang="en-US" sz="1600" i="0" dirty="0" smtClean="0">
                <a:solidFill>
                  <a:srgbClr val="008000"/>
                </a:solidFill>
                <a:latin typeface="Courier"/>
                <a:cs typeface="Courier"/>
              </a:rPr>
              <a:t>one integer between 0 and 255</a:t>
            </a:r>
            <a:endParaRPr lang="en-US" sz="1600" i="0" dirty="0" smtClean="0">
              <a:latin typeface="Courier"/>
              <a:cs typeface="Courier"/>
            </a:endParaRPr>
          </a:p>
          <a:p>
            <a:r>
              <a:rPr lang="en-US" sz="1600" i="0" dirty="0" smtClean="0">
                <a:latin typeface="Courier"/>
                <a:cs typeface="Courier"/>
              </a:rPr>
              <a:t>    </a:t>
            </a:r>
            <a:r>
              <a:rPr lang="en-US" sz="1600" i="0" dirty="0" smtClean="0">
                <a:solidFill>
                  <a:srgbClr val="0000FF"/>
                </a:solidFill>
                <a:latin typeface="Courier"/>
                <a:cs typeface="Courier"/>
              </a:rPr>
              <a:t>end</a:t>
            </a:r>
          </a:p>
          <a:p>
            <a:r>
              <a:rPr lang="en-US" sz="1600" i="0" dirty="0" smtClean="0">
                <a:solidFill>
                  <a:srgbClr val="0000FF"/>
                </a:solidFill>
                <a:latin typeface="Courier"/>
                <a:cs typeface="Courier"/>
              </a:rPr>
              <a:t>    methods</a:t>
            </a:r>
            <a:endParaRPr lang="en-US" sz="1600" i="0" dirty="0">
              <a:solidFill>
                <a:srgbClr val="0000FF"/>
              </a:solidFill>
              <a:latin typeface="Courier"/>
              <a:cs typeface="Courier"/>
            </a:endParaRPr>
          </a:p>
          <a:p>
            <a:r>
              <a:rPr lang="en-US" sz="1600" i="0" dirty="0">
                <a:latin typeface="Courier"/>
                <a:cs typeface="Courier"/>
              </a:rPr>
              <a:t>     </a:t>
            </a:r>
            <a:r>
              <a:rPr lang="en-US" sz="1600" i="0" dirty="0" smtClean="0">
                <a:latin typeface="Courier"/>
                <a:cs typeface="Courier"/>
              </a:rPr>
              <a:t> </a:t>
            </a:r>
            <a:r>
              <a:rPr lang="en-US" sz="1600" i="0" dirty="0" smtClean="0">
                <a:solidFill>
                  <a:srgbClr val="008000"/>
                </a:solidFill>
                <a:latin typeface="Courier"/>
                <a:cs typeface="Courier"/>
              </a:rPr>
              <a:t>% </a:t>
            </a:r>
            <a:r>
              <a:rPr lang="en-US" sz="1600" i="0" dirty="0">
                <a:solidFill>
                  <a:srgbClr val="008000"/>
                </a:solidFill>
                <a:latin typeface="Courier"/>
                <a:cs typeface="Courier"/>
              </a:rPr>
              <a:t>methods, including the constructor are defined </a:t>
            </a:r>
            <a:r>
              <a:rPr lang="en-US" sz="1600" i="0" dirty="0" smtClean="0">
                <a:solidFill>
                  <a:srgbClr val="008000"/>
                </a:solidFill>
                <a:latin typeface="Courier"/>
                <a:cs typeface="Courier"/>
              </a:rPr>
              <a:t>here</a:t>
            </a:r>
            <a:endParaRPr lang="en-US" sz="1600" i="0" dirty="0">
              <a:solidFill>
                <a:srgbClr val="008000"/>
              </a:solidFill>
              <a:latin typeface="Courier"/>
              <a:cs typeface="Courier"/>
            </a:endParaRPr>
          </a:p>
          <a:p>
            <a:r>
              <a:rPr lang="en-US" sz="1600" i="0" dirty="0">
                <a:latin typeface="Courier"/>
                <a:cs typeface="Courier"/>
              </a:rPr>
              <a:t>        </a:t>
            </a:r>
            <a:r>
              <a:rPr lang="en-US" sz="1600" i="0" dirty="0" smtClean="0">
                <a:solidFill>
                  <a:srgbClr val="FF6600"/>
                </a:solidFill>
                <a:latin typeface="Courier"/>
                <a:cs typeface="Courier"/>
              </a:rPr>
              <a:t>function </a:t>
            </a:r>
            <a:r>
              <a:rPr lang="en-US" sz="1600" i="0" dirty="0" err="1">
                <a:latin typeface="Courier"/>
                <a:cs typeface="Courier"/>
              </a:rPr>
              <a:t>obj</a:t>
            </a:r>
            <a:r>
              <a:rPr lang="en-US" sz="1600" i="0" dirty="0">
                <a:latin typeface="Courier"/>
                <a:cs typeface="Courier"/>
              </a:rPr>
              <a:t> = </a:t>
            </a:r>
            <a:r>
              <a:rPr lang="en-US" sz="1600" i="0" dirty="0" smtClean="0">
                <a:solidFill>
                  <a:srgbClr val="0000FF"/>
                </a:solidFill>
                <a:latin typeface="Courier"/>
                <a:cs typeface="Courier"/>
              </a:rPr>
              <a:t>point</a:t>
            </a:r>
            <a:r>
              <a:rPr lang="en-US" sz="1600" i="0" dirty="0" smtClean="0">
                <a:latin typeface="Courier"/>
                <a:cs typeface="Courier"/>
              </a:rPr>
              <a:t>(x, y, </a:t>
            </a:r>
            <a:r>
              <a:rPr lang="en-US" sz="1600" i="0" dirty="0" err="1" smtClean="0">
                <a:latin typeface="Courier"/>
                <a:cs typeface="Courier"/>
              </a:rPr>
              <a:t>colour</a:t>
            </a:r>
            <a:r>
              <a:rPr lang="en-US" sz="1600" i="0" dirty="0" smtClean="0">
                <a:latin typeface="Courier"/>
                <a:cs typeface="Courier"/>
              </a:rPr>
              <a:t>)</a:t>
            </a:r>
            <a:endParaRPr lang="en-US" sz="1600" i="0" dirty="0">
              <a:latin typeface="Courier"/>
              <a:cs typeface="Courier"/>
            </a:endParaRPr>
          </a:p>
          <a:p>
            <a:r>
              <a:rPr lang="en-US" sz="1600" i="0" dirty="0">
                <a:latin typeface="Courier"/>
                <a:cs typeface="Courier"/>
              </a:rPr>
              <a:t>          </a:t>
            </a:r>
            <a:r>
              <a:rPr lang="en-US" sz="1600" i="0" dirty="0" smtClean="0">
                <a:solidFill>
                  <a:srgbClr val="008000"/>
                </a:solidFill>
                <a:latin typeface="Courier"/>
                <a:cs typeface="Courier"/>
              </a:rPr>
              <a:t>% </a:t>
            </a:r>
            <a:r>
              <a:rPr lang="en-US" sz="1600" i="0" dirty="0">
                <a:solidFill>
                  <a:srgbClr val="008000"/>
                </a:solidFill>
                <a:latin typeface="Courier"/>
                <a:cs typeface="Courier"/>
              </a:rPr>
              <a:t>class constructor</a:t>
            </a:r>
          </a:p>
          <a:p>
            <a:r>
              <a:rPr lang="is-IS" sz="1600" i="0" dirty="0">
                <a:latin typeface="Courier"/>
                <a:cs typeface="Courier"/>
              </a:rPr>
              <a:t>            </a:t>
            </a:r>
            <a:r>
              <a:rPr lang="en-US" sz="1600" i="0" dirty="0" err="1" smtClean="0">
                <a:latin typeface="Courier"/>
                <a:cs typeface="Courier"/>
              </a:rPr>
              <a:t>obj.x_coord</a:t>
            </a:r>
            <a:r>
              <a:rPr lang="en-US" sz="1600" i="0" dirty="0" smtClean="0">
                <a:latin typeface="Courier"/>
                <a:cs typeface="Courier"/>
              </a:rPr>
              <a:t> = x;</a:t>
            </a:r>
          </a:p>
          <a:p>
            <a:r>
              <a:rPr lang="en-US" sz="1600" i="0" dirty="0" smtClean="0">
                <a:latin typeface="Courier"/>
                <a:cs typeface="Courier"/>
              </a:rPr>
              <a:t>            </a:t>
            </a:r>
            <a:r>
              <a:rPr lang="en-US" sz="1600" i="0" dirty="0" err="1" smtClean="0">
                <a:latin typeface="Courier"/>
                <a:cs typeface="Courier"/>
              </a:rPr>
              <a:t>obj.y_coord</a:t>
            </a:r>
            <a:r>
              <a:rPr lang="en-US" sz="1600" i="0" dirty="0" smtClean="0">
                <a:latin typeface="Courier"/>
                <a:cs typeface="Courier"/>
              </a:rPr>
              <a:t> = y;</a:t>
            </a:r>
          </a:p>
          <a:p>
            <a:r>
              <a:rPr lang="en-US" sz="1600" i="0" dirty="0">
                <a:latin typeface="Courier"/>
                <a:cs typeface="Courier"/>
              </a:rPr>
              <a:t> </a:t>
            </a:r>
            <a:r>
              <a:rPr lang="en-US" sz="1600" i="0" dirty="0" smtClean="0">
                <a:latin typeface="Courier"/>
                <a:cs typeface="Courier"/>
              </a:rPr>
              <a:t>           </a:t>
            </a:r>
            <a:r>
              <a:rPr lang="en-US" sz="1600" i="0" dirty="0" err="1" smtClean="0">
                <a:latin typeface="Courier"/>
                <a:cs typeface="Courier"/>
              </a:rPr>
              <a:t>obj.colour</a:t>
            </a:r>
            <a:r>
              <a:rPr lang="en-US" sz="1600" i="0" dirty="0" smtClean="0">
                <a:latin typeface="Courier"/>
                <a:cs typeface="Courier"/>
              </a:rPr>
              <a:t>  = </a:t>
            </a:r>
            <a:r>
              <a:rPr lang="en-US" sz="1600" i="0" dirty="0" err="1" smtClean="0">
                <a:latin typeface="Courier"/>
                <a:cs typeface="Courier"/>
              </a:rPr>
              <a:t>colour</a:t>
            </a:r>
            <a:r>
              <a:rPr lang="en-US" sz="1600" i="0" dirty="0" smtClean="0">
                <a:latin typeface="Courier"/>
                <a:cs typeface="Courier"/>
              </a:rPr>
              <a:t>;</a:t>
            </a:r>
            <a:endParaRPr lang="en-US" sz="1600" i="0" dirty="0">
              <a:latin typeface="Courier"/>
              <a:cs typeface="Courier"/>
            </a:endParaRPr>
          </a:p>
          <a:p>
            <a:r>
              <a:rPr lang="en-US" sz="1600" i="0" dirty="0">
                <a:latin typeface="Courier"/>
                <a:cs typeface="Courier"/>
              </a:rPr>
              <a:t>        </a:t>
            </a:r>
            <a:r>
              <a:rPr lang="en-US" sz="1600" i="0" dirty="0" smtClean="0">
                <a:solidFill>
                  <a:srgbClr val="FF6600"/>
                </a:solidFill>
                <a:latin typeface="Courier"/>
                <a:cs typeface="Courier"/>
              </a:rPr>
              <a:t>end</a:t>
            </a:r>
          </a:p>
          <a:p>
            <a:r>
              <a:rPr lang="en-US" sz="1600" i="0" dirty="0" smtClean="0">
                <a:latin typeface="Courier"/>
                <a:cs typeface="Courier"/>
              </a:rPr>
              <a:t>    </a:t>
            </a:r>
            <a:r>
              <a:rPr lang="en-US" sz="1600" i="0" dirty="0" smtClean="0">
                <a:solidFill>
                  <a:srgbClr val="0000FF"/>
                </a:solidFill>
                <a:latin typeface="Courier"/>
                <a:cs typeface="Courier"/>
              </a:rPr>
              <a:t>end</a:t>
            </a:r>
            <a:endParaRPr lang="en-US" sz="1600" i="0" dirty="0">
              <a:solidFill>
                <a:srgbClr val="0000FF"/>
              </a:solidFill>
              <a:latin typeface="Courier"/>
              <a:cs typeface="Courier"/>
            </a:endParaRPr>
          </a:p>
          <a:p>
            <a:r>
              <a:rPr lang="en-US" sz="1600" i="0" dirty="0" smtClean="0">
                <a:solidFill>
                  <a:srgbClr val="FF0000"/>
                </a:solidFill>
                <a:latin typeface="Courier"/>
                <a:cs typeface="Courier"/>
              </a:rPr>
              <a:t>end</a:t>
            </a:r>
            <a:endParaRPr lang="en-US" sz="1600" i="0" dirty="0">
              <a:solidFill>
                <a:srgbClr val="FF0000"/>
              </a:solidFill>
              <a:latin typeface="Courier"/>
              <a:cs typeface="Courier"/>
            </a:endParaRPr>
          </a:p>
        </p:txBody>
      </p:sp>
      <p:grpSp>
        <p:nvGrpSpPr>
          <p:cNvPr id="42" name="Group 41"/>
          <p:cNvGrpSpPr/>
          <p:nvPr/>
        </p:nvGrpSpPr>
        <p:grpSpPr>
          <a:xfrm>
            <a:off x="4439704" y="4624469"/>
            <a:ext cx="4613384" cy="1448358"/>
            <a:chOff x="4190039" y="4624469"/>
            <a:chExt cx="4613384" cy="1448358"/>
          </a:xfrm>
        </p:grpSpPr>
        <p:sp>
          <p:nvSpPr>
            <p:cNvPr id="4" name="TextBox 3"/>
            <p:cNvSpPr txBox="1"/>
            <p:nvPr/>
          </p:nvSpPr>
          <p:spPr>
            <a:xfrm>
              <a:off x="4202719" y="4626277"/>
              <a:ext cx="4589850" cy="144655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Use the class to </a:t>
              </a:r>
              <a:r>
                <a:rPr lang="en-US" b="1" dirty="0" smtClean="0"/>
                <a:t>construct</a:t>
              </a:r>
              <a:r>
                <a:rPr lang="en-US" dirty="0" smtClean="0"/>
                <a:t> objects:</a:t>
              </a:r>
            </a:p>
            <a:p>
              <a:endParaRPr lang="en-US" dirty="0"/>
            </a:p>
            <a:p>
              <a:r>
                <a:rPr lang="en-US" sz="2000" i="0" dirty="0" err="1">
                  <a:solidFill>
                    <a:srgbClr val="0000FF"/>
                  </a:solidFill>
                  <a:latin typeface="Century Gothic"/>
                  <a:cs typeface="Century Gothic"/>
                </a:rPr>
                <a:t>c</a:t>
              </a:r>
              <a:r>
                <a:rPr lang="en-US" sz="2000" i="0" dirty="0" err="1" smtClean="0">
                  <a:solidFill>
                    <a:srgbClr val="0000FF"/>
                  </a:solidFill>
                  <a:latin typeface="Century Gothic"/>
                  <a:cs typeface="Century Gothic"/>
                </a:rPr>
                <a:t>entre</a:t>
              </a:r>
              <a:r>
                <a:rPr lang="en-US" sz="2000" i="0" dirty="0" smtClean="0">
                  <a:solidFill>
                    <a:srgbClr val="0000FF"/>
                  </a:solidFill>
                  <a:latin typeface="Century Gothic"/>
                  <a:cs typeface="Century Gothic"/>
                </a:rPr>
                <a:t> = point(250, 375, 255);</a:t>
              </a:r>
            </a:p>
            <a:p>
              <a:r>
                <a:rPr lang="en-US" sz="2000" i="0" dirty="0">
                  <a:solidFill>
                    <a:srgbClr val="0000FF"/>
                  </a:solidFill>
                  <a:latin typeface="Century Gothic"/>
                  <a:cs typeface="Century Gothic"/>
                </a:rPr>
                <a:t>m</a:t>
              </a:r>
              <a:r>
                <a:rPr lang="en-US" sz="2000" i="0" dirty="0" smtClean="0">
                  <a:solidFill>
                    <a:srgbClr val="0000FF"/>
                  </a:solidFill>
                  <a:latin typeface="Century Gothic"/>
                  <a:cs typeface="Century Gothic"/>
                </a:rPr>
                <a:t>edian = point(125, 400, 200);</a:t>
              </a:r>
              <a:endParaRPr lang="en-US" sz="2000" i="0" dirty="0">
                <a:solidFill>
                  <a:srgbClr val="0000FF"/>
                </a:solidFill>
                <a:latin typeface="Century Gothic"/>
                <a:cs typeface="Century Gothic"/>
              </a:endParaRPr>
            </a:p>
          </p:txBody>
        </p:sp>
        <p:sp>
          <p:nvSpPr>
            <p:cNvPr id="5" name="Rectangle 4"/>
            <p:cNvSpPr/>
            <p:nvPr/>
          </p:nvSpPr>
          <p:spPr bwMode="auto">
            <a:xfrm>
              <a:off x="4190039" y="4624469"/>
              <a:ext cx="4613384" cy="1443789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AutoNum type="arabicPeriod"/>
                <a:tabLst/>
              </a:pPr>
              <a:endParaRPr kumimoji="0" lang="en-US" sz="2400" b="0" i="1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endParaRPr>
            </a:p>
          </p:txBody>
        </p:sp>
      </p:grpSp>
      <p:cxnSp>
        <p:nvCxnSpPr>
          <p:cNvPr id="29" name="Straight Connector 28"/>
          <p:cNvCxnSpPr/>
          <p:nvPr/>
        </p:nvCxnSpPr>
        <p:spPr bwMode="auto">
          <a:xfrm flipH="1" flipV="1">
            <a:off x="5481787" y="4277091"/>
            <a:ext cx="1400298" cy="434222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lg"/>
          </a:ln>
          <a:effectLst/>
        </p:spPr>
      </p:cxnSp>
      <p:cxnSp>
        <p:nvCxnSpPr>
          <p:cNvPr id="34" name="Straight Connector 33"/>
          <p:cNvCxnSpPr/>
          <p:nvPr/>
        </p:nvCxnSpPr>
        <p:spPr bwMode="auto">
          <a:xfrm>
            <a:off x="8195542" y="3452068"/>
            <a:ext cx="151972" cy="1313523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lg"/>
          </a:ln>
          <a:effectLst/>
        </p:spPr>
      </p:cxnSp>
      <p:sp>
        <p:nvSpPr>
          <p:cNvPr id="36" name="TextBox 35"/>
          <p:cNvSpPr txBox="1"/>
          <p:nvPr/>
        </p:nvSpPr>
        <p:spPr>
          <a:xfrm>
            <a:off x="6989551" y="1997423"/>
            <a:ext cx="1976498" cy="16312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These are </a:t>
            </a:r>
            <a:r>
              <a:rPr lang="en-US" sz="2000" b="1" dirty="0" smtClean="0"/>
              <a:t>single</a:t>
            </a:r>
          </a:p>
          <a:p>
            <a:r>
              <a:rPr lang="en-US" sz="2000" dirty="0"/>
              <a:t>e</a:t>
            </a:r>
            <a:r>
              <a:rPr lang="en-US" sz="2000" dirty="0" smtClean="0"/>
              <a:t>ntities, each</a:t>
            </a:r>
          </a:p>
          <a:p>
            <a:r>
              <a:rPr lang="en-US" sz="2000" dirty="0"/>
              <a:t>h</a:t>
            </a:r>
            <a:r>
              <a:rPr lang="en-US" sz="2000" dirty="0" smtClean="0"/>
              <a:t>olding three </a:t>
            </a:r>
          </a:p>
          <a:p>
            <a:r>
              <a:rPr lang="en-US" sz="2000" dirty="0" smtClean="0"/>
              <a:t>values nicely</a:t>
            </a:r>
          </a:p>
          <a:p>
            <a:r>
              <a:rPr lang="en-US" sz="2000" dirty="0" smtClean="0"/>
              <a:t>packaged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4242453793"/>
      </p:ext>
    </p:extLst>
  </p:cSld>
  <p:clrMapOvr>
    <a:masterClrMapping/>
  </p:clrMapOvr>
  <p:transition xmlns:p14="http://schemas.microsoft.com/office/powerpoint/2010/main">
    <p:fade/>
  </p:transition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0"/>
                            </p:stCondLst>
                            <p:childTnLst>
                              <p:par>
                                <p:cTn id="9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6000"/>
                            </p:stCondLst>
                            <p:childTnLst>
                              <p:par>
                                <p:cTn id="13" presetID="9" presetClass="entr" presetSubtype="0" fill="hold" grpId="0" nodeType="afterEffect">
                                  <p:stCondLst>
                                    <p:cond delay="10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8000"/>
                            </p:stCondLst>
                            <p:childTnLst>
                              <p:par>
                                <p:cTn id="17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Verdana" charset="0"/>
              </a:rPr>
              <a:t>Objects in MATLAB</a:t>
            </a:r>
            <a:endParaRPr lang="en-US" dirty="0">
              <a:latin typeface="Verdana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5589" y="575522"/>
            <a:ext cx="8646584" cy="1045633"/>
          </a:xfrm>
        </p:spPr>
        <p:txBody>
          <a:bodyPr/>
          <a:lstStyle/>
          <a:p>
            <a:pPr marL="0" indent="0">
              <a:buNone/>
            </a:pPr>
            <a:endParaRPr lang="en-US" dirty="0" smtClean="0">
              <a:latin typeface="Verdana" charset="0"/>
            </a:endParaRPr>
          </a:p>
          <a:p>
            <a:r>
              <a:rPr lang="en-US" dirty="0" smtClean="0">
                <a:latin typeface="Verdana" charset="0"/>
              </a:rPr>
              <a:t>We can access the packaged information:</a:t>
            </a:r>
          </a:p>
          <a:p>
            <a:endParaRPr lang="en-US" dirty="0">
              <a:latin typeface="Verdana" charset="0"/>
            </a:endParaRPr>
          </a:p>
          <a:p>
            <a:endParaRPr lang="en-US" dirty="0" smtClean="0">
              <a:latin typeface="Verdana" charset="0"/>
            </a:endParaRPr>
          </a:p>
          <a:p>
            <a:endParaRPr lang="en-US" dirty="0">
              <a:latin typeface="Verdana" charset="0"/>
            </a:endParaRPr>
          </a:p>
          <a:p>
            <a:endParaRPr lang="en-US" dirty="0" smtClean="0">
              <a:latin typeface="Verdana" charset="0"/>
            </a:endParaRPr>
          </a:p>
          <a:p>
            <a:endParaRPr lang="en-US" dirty="0">
              <a:latin typeface="Verdana" charset="0"/>
            </a:endParaRPr>
          </a:p>
          <a:p>
            <a:endParaRPr lang="en-US" dirty="0" smtClean="0">
              <a:latin typeface="Verdana" charset="0"/>
            </a:endParaRPr>
          </a:p>
          <a:p>
            <a:endParaRPr lang="en-US" dirty="0">
              <a:latin typeface="Verdana" charset="0"/>
            </a:endParaRPr>
          </a:p>
          <a:p>
            <a:r>
              <a:rPr lang="en-US" dirty="0" smtClean="0">
                <a:latin typeface="Verdana" charset="0"/>
              </a:rPr>
              <a:t>This much easy access can be dangerous….</a:t>
            </a:r>
          </a:p>
          <a:p>
            <a:pPr marL="0" indent="0">
              <a:buNone/>
            </a:pPr>
            <a:endParaRPr lang="en-US" dirty="0" smtClean="0">
              <a:latin typeface="Verdana" charset="0"/>
            </a:endParaRPr>
          </a:p>
        </p:txBody>
      </p:sp>
      <p:sp>
        <p:nvSpPr>
          <p:cNvPr id="69635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FC675F9C-6E2A-6C44-8747-4F166AA99216}" type="slidenum">
              <a:rPr lang="en-US" sz="1400" i="0">
                <a:solidFill>
                  <a:schemeClr val="bg1"/>
                </a:solidFill>
                <a:latin typeface="Verdana" charset="0"/>
              </a:rPr>
              <a:pPr/>
              <a:t>6</a:t>
            </a:fld>
            <a:endParaRPr lang="en-US" sz="1400" i="0">
              <a:solidFill>
                <a:schemeClr val="bg1"/>
              </a:solidFill>
              <a:latin typeface="Verdana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590465" y="1735595"/>
            <a:ext cx="5815628" cy="42780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i="0" dirty="0" err="1">
                <a:solidFill>
                  <a:srgbClr val="0000FF"/>
                </a:solidFill>
                <a:latin typeface="Courier"/>
                <a:cs typeface="Courier"/>
              </a:rPr>
              <a:t>c</a:t>
            </a:r>
            <a:r>
              <a:rPr lang="en-US" sz="1600" i="0" dirty="0" err="1" smtClean="0">
                <a:solidFill>
                  <a:srgbClr val="0000FF"/>
                </a:solidFill>
                <a:latin typeface="Courier"/>
                <a:cs typeface="Courier"/>
              </a:rPr>
              <a:t>entre</a:t>
            </a:r>
            <a:r>
              <a:rPr lang="en-US" sz="1600" i="0" dirty="0" smtClean="0">
                <a:solidFill>
                  <a:srgbClr val="0000FF"/>
                </a:solidFill>
                <a:latin typeface="Courier"/>
                <a:cs typeface="Courier"/>
              </a:rPr>
              <a:t> = point(250, 375, 255);</a:t>
            </a:r>
          </a:p>
          <a:p>
            <a:r>
              <a:rPr lang="en-US" sz="1600" i="0" dirty="0">
                <a:solidFill>
                  <a:srgbClr val="0000FF"/>
                </a:solidFill>
                <a:latin typeface="Courier"/>
                <a:cs typeface="Courier"/>
              </a:rPr>
              <a:t>m</a:t>
            </a:r>
            <a:r>
              <a:rPr lang="en-US" sz="1600" i="0" dirty="0" smtClean="0">
                <a:solidFill>
                  <a:srgbClr val="0000FF"/>
                </a:solidFill>
                <a:latin typeface="Courier"/>
                <a:cs typeface="Courier"/>
              </a:rPr>
              <a:t>edian = point(125, 400, 200);</a:t>
            </a:r>
          </a:p>
          <a:p>
            <a:endParaRPr lang="en-US" sz="1600" i="0" dirty="0">
              <a:solidFill>
                <a:srgbClr val="0000FF"/>
              </a:solidFill>
              <a:latin typeface="Courier"/>
              <a:cs typeface="Courier"/>
            </a:endParaRPr>
          </a:p>
          <a:p>
            <a:r>
              <a:rPr lang="en-US" sz="1600" i="0" dirty="0" err="1">
                <a:solidFill>
                  <a:srgbClr val="0000FF"/>
                </a:solidFill>
                <a:latin typeface="Courier"/>
                <a:cs typeface="Courier"/>
              </a:rPr>
              <a:t>c</a:t>
            </a:r>
            <a:r>
              <a:rPr lang="en-US" sz="1600" i="0" dirty="0" err="1" smtClean="0">
                <a:solidFill>
                  <a:srgbClr val="0000FF"/>
                </a:solidFill>
                <a:latin typeface="Courier"/>
                <a:cs typeface="Courier"/>
              </a:rPr>
              <a:t>entre.x_coord</a:t>
            </a:r>
            <a:endParaRPr lang="en-US" sz="1600" i="0" dirty="0" smtClean="0">
              <a:solidFill>
                <a:srgbClr val="0000FF"/>
              </a:solidFill>
              <a:latin typeface="Courier"/>
              <a:cs typeface="Courier"/>
            </a:endParaRPr>
          </a:p>
          <a:p>
            <a:endParaRPr lang="en-US" sz="1600" i="0" dirty="0">
              <a:solidFill>
                <a:srgbClr val="0000FF"/>
              </a:solidFill>
              <a:latin typeface="Courier"/>
              <a:cs typeface="Courier"/>
            </a:endParaRPr>
          </a:p>
          <a:p>
            <a:r>
              <a:rPr lang="en-US" sz="1600" i="0" dirty="0" err="1">
                <a:solidFill>
                  <a:srgbClr val="0000FF"/>
                </a:solidFill>
                <a:latin typeface="Courier"/>
                <a:cs typeface="Courier"/>
              </a:rPr>
              <a:t>m</a:t>
            </a:r>
            <a:r>
              <a:rPr lang="en-US" sz="1600" i="0" dirty="0" err="1" smtClean="0">
                <a:solidFill>
                  <a:srgbClr val="0000FF"/>
                </a:solidFill>
                <a:latin typeface="Courier"/>
                <a:cs typeface="Courier"/>
              </a:rPr>
              <a:t>edian.y_coord</a:t>
            </a:r>
            <a:r>
              <a:rPr lang="en-US" sz="1600" i="0" dirty="0" smtClean="0">
                <a:solidFill>
                  <a:srgbClr val="0000FF"/>
                </a:solidFill>
                <a:latin typeface="Courier"/>
                <a:cs typeface="Courier"/>
              </a:rPr>
              <a:t> = 96;</a:t>
            </a:r>
          </a:p>
          <a:p>
            <a:r>
              <a:rPr lang="en-US" sz="1600" i="0" dirty="0" err="1">
                <a:solidFill>
                  <a:srgbClr val="0000FF"/>
                </a:solidFill>
                <a:latin typeface="Courier"/>
                <a:cs typeface="Courier"/>
              </a:rPr>
              <a:t>m</a:t>
            </a:r>
            <a:r>
              <a:rPr lang="en-US" sz="1600" i="0" dirty="0" err="1" smtClean="0">
                <a:solidFill>
                  <a:srgbClr val="0000FF"/>
                </a:solidFill>
                <a:latin typeface="Courier"/>
                <a:cs typeface="Courier"/>
              </a:rPr>
              <a:t>edian.colour</a:t>
            </a:r>
            <a:r>
              <a:rPr lang="en-US" sz="1600" i="0" dirty="0" smtClean="0">
                <a:solidFill>
                  <a:srgbClr val="0000FF"/>
                </a:solidFill>
                <a:latin typeface="Courier"/>
                <a:cs typeface="Courier"/>
              </a:rPr>
              <a:t> = </a:t>
            </a:r>
            <a:r>
              <a:rPr lang="en-US" sz="1600" i="0" dirty="0" err="1" smtClean="0">
                <a:solidFill>
                  <a:srgbClr val="0000FF"/>
                </a:solidFill>
                <a:latin typeface="Courier"/>
                <a:cs typeface="Courier"/>
              </a:rPr>
              <a:t>median.colour</a:t>
            </a:r>
            <a:r>
              <a:rPr lang="en-US" sz="1600" i="0" dirty="0" smtClean="0">
                <a:solidFill>
                  <a:srgbClr val="0000FF"/>
                </a:solidFill>
                <a:latin typeface="Courier"/>
                <a:cs typeface="Courier"/>
              </a:rPr>
              <a:t>/2;</a:t>
            </a:r>
          </a:p>
          <a:p>
            <a:endParaRPr lang="en-US" sz="1600" i="0" dirty="0">
              <a:solidFill>
                <a:srgbClr val="0000FF"/>
              </a:solidFill>
              <a:latin typeface="Courier"/>
              <a:cs typeface="Courier"/>
            </a:endParaRPr>
          </a:p>
          <a:p>
            <a:r>
              <a:rPr lang="en-US" sz="1600" i="0" dirty="0" err="1" smtClean="0">
                <a:solidFill>
                  <a:srgbClr val="0000FF"/>
                </a:solidFill>
                <a:latin typeface="Courier"/>
                <a:cs typeface="Courier"/>
              </a:rPr>
              <a:t>X_avg</a:t>
            </a:r>
            <a:r>
              <a:rPr lang="en-US" sz="1600" i="0" dirty="0" smtClean="0">
                <a:solidFill>
                  <a:srgbClr val="0000FF"/>
                </a:solidFill>
                <a:latin typeface="Courier"/>
                <a:cs typeface="Courier"/>
              </a:rPr>
              <a:t> = (</a:t>
            </a:r>
            <a:r>
              <a:rPr lang="en-US" sz="1600" i="0" dirty="0" err="1" smtClean="0">
                <a:solidFill>
                  <a:srgbClr val="0000FF"/>
                </a:solidFill>
                <a:latin typeface="Courier"/>
                <a:cs typeface="Courier"/>
              </a:rPr>
              <a:t>centre.x_coord</a:t>
            </a:r>
            <a:r>
              <a:rPr lang="en-US" sz="1600" i="0" dirty="0" smtClean="0">
                <a:solidFill>
                  <a:srgbClr val="0000FF"/>
                </a:solidFill>
                <a:latin typeface="Courier"/>
                <a:cs typeface="Courier"/>
              </a:rPr>
              <a:t> + </a:t>
            </a:r>
            <a:r>
              <a:rPr lang="en-US" sz="1600" i="0" dirty="0" err="1" smtClean="0">
                <a:solidFill>
                  <a:srgbClr val="0000FF"/>
                </a:solidFill>
                <a:latin typeface="Courier"/>
                <a:cs typeface="Courier"/>
              </a:rPr>
              <a:t>median.x_coord</a:t>
            </a:r>
            <a:r>
              <a:rPr lang="en-US" sz="1600" i="0" dirty="0" smtClean="0">
                <a:solidFill>
                  <a:srgbClr val="0000FF"/>
                </a:solidFill>
                <a:latin typeface="Courier"/>
                <a:cs typeface="Courier"/>
              </a:rPr>
              <a:t>)/2;</a:t>
            </a:r>
          </a:p>
          <a:p>
            <a:r>
              <a:rPr lang="en-US" sz="1600" i="0" dirty="0" err="1" smtClean="0">
                <a:solidFill>
                  <a:srgbClr val="0000FF"/>
                </a:solidFill>
                <a:latin typeface="Courier"/>
                <a:cs typeface="Courier"/>
              </a:rPr>
              <a:t>Y_avg</a:t>
            </a:r>
            <a:r>
              <a:rPr lang="en-US" sz="1600" i="0" dirty="0" smtClean="0">
                <a:solidFill>
                  <a:srgbClr val="0000FF"/>
                </a:solidFill>
                <a:latin typeface="Courier"/>
                <a:cs typeface="Courier"/>
              </a:rPr>
              <a:t> </a:t>
            </a:r>
            <a:r>
              <a:rPr lang="en-US" sz="1600" i="0" dirty="0">
                <a:solidFill>
                  <a:srgbClr val="0000FF"/>
                </a:solidFill>
                <a:latin typeface="Courier"/>
                <a:cs typeface="Courier"/>
              </a:rPr>
              <a:t>= (</a:t>
            </a:r>
            <a:r>
              <a:rPr lang="en-US" sz="1600" i="0" dirty="0" err="1" smtClean="0">
                <a:solidFill>
                  <a:srgbClr val="0000FF"/>
                </a:solidFill>
                <a:latin typeface="Courier"/>
                <a:cs typeface="Courier"/>
              </a:rPr>
              <a:t>centre.y_coord</a:t>
            </a:r>
            <a:r>
              <a:rPr lang="en-US" sz="1600" i="0" dirty="0" smtClean="0">
                <a:solidFill>
                  <a:srgbClr val="0000FF"/>
                </a:solidFill>
                <a:latin typeface="Courier"/>
                <a:cs typeface="Courier"/>
              </a:rPr>
              <a:t> </a:t>
            </a:r>
            <a:r>
              <a:rPr lang="en-US" sz="1600" i="0" dirty="0">
                <a:solidFill>
                  <a:srgbClr val="0000FF"/>
                </a:solidFill>
                <a:latin typeface="Courier"/>
                <a:cs typeface="Courier"/>
              </a:rPr>
              <a:t>+ </a:t>
            </a:r>
            <a:r>
              <a:rPr lang="en-US" sz="1600" i="0" dirty="0" err="1" smtClean="0">
                <a:solidFill>
                  <a:srgbClr val="0000FF"/>
                </a:solidFill>
                <a:latin typeface="Courier"/>
                <a:cs typeface="Courier"/>
              </a:rPr>
              <a:t>median.y_coord</a:t>
            </a:r>
            <a:r>
              <a:rPr lang="en-US" sz="1600" i="0" dirty="0">
                <a:solidFill>
                  <a:srgbClr val="0000FF"/>
                </a:solidFill>
                <a:latin typeface="Courier"/>
                <a:cs typeface="Courier"/>
              </a:rPr>
              <a:t>)/2</a:t>
            </a:r>
            <a:r>
              <a:rPr lang="en-US" sz="1600" i="0" dirty="0" smtClean="0">
                <a:solidFill>
                  <a:srgbClr val="0000FF"/>
                </a:solidFill>
                <a:latin typeface="Courier"/>
                <a:cs typeface="Courier"/>
              </a:rPr>
              <a:t>;</a:t>
            </a:r>
          </a:p>
          <a:p>
            <a:r>
              <a:rPr lang="en-US" sz="1600" i="0" dirty="0" err="1" smtClean="0">
                <a:solidFill>
                  <a:srgbClr val="0000FF"/>
                </a:solidFill>
                <a:latin typeface="Courier"/>
                <a:cs typeface="Courier"/>
              </a:rPr>
              <a:t>C_avg</a:t>
            </a:r>
            <a:r>
              <a:rPr lang="en-US" sz="1600" i="0" dirty="0" smtClean="0">
                <a:solidFill>
                  <a:srgbClr val="0000FF"/>
                </a:solidFill>
                <a:latin typeface="Courier"/>
                <a:cs typeface="Courier"/>
              </a:rPr>
              <a:t> </a:t>
            </a:r>
            <a:r>
              <a:rPr lang="en-US" sz="1600" i="0" dirty="0">
                <a:solidFill>
                  <a:srgbClr val="0000FF"/>
                </a:solidFill>
                <a:latin typeface="Courier"/>
                <a:cs typeface="Courier"/>
              </a:rPr>
              <a:t>= (</a:t>
            </a:r>
            <a:r>
              <a:rPr lang="en-US" sz="1600" i="0" dirty="0" err="1" smtClean="0">
                <a:solidFill>
                  <a:srgbClr val="0000FF"/>
                </a:solidFill>
                <a:latin typeface="Courier"/>
                <a:cs typeface="Courier"/>
              </a:rPr>
              <a:t>centre.colour</a:t>
            </a:r>
            <a:r>
              <a:rPr lang="en-US" sz="1600" i="0" dirty="0" smtClean="0">
                <a:solidFill>
                  <a:srgbClr val="0000FF"/>
                </a:solidFill>
                <a:latin typeface="Courier"/>
                <a:cs typeface="Courier"/>
              </a:rPr>
              <a:t> </a:t>
            </a:r>
            <a:r>
              <a:rPr lang="en-US" sz="1600" i="0" dirty="0">
                <a:solidFill>
                  <a:srgbClr val="0000FF"/>
                </a:solidFill>
                <a:latin typeface="Courier"/>
                <a:cs typeface="Courier"/>
              </a:rPr>
              <a:t>+ </a:t>
            </a:r>
            <a:r>
              <a:rPr lang="en-US" sz="1600" i="0" dirty="0" err="1" smtClean="0">
                <a:solidFill>
                  <a:srgbClr val="0000FF"/>
                </a:solidFill>
                <a:latin typeface="Courier"/>
                <a:cs typeface="Courier"/>
              </a:rPr>
              <a:t>median.colour</a:t>
            </a:r>
            <a:r>
              <a:rPr lang="en-US" sz="1600" i="0" dirty="0" smtClean="0">
                <a:solidFill>
                  <a:srgbClr val="0000FF"/>
                </a:solidFill>
                <a:latin typeface="Courier"/>
                <a:cs typeface="Courier"/>
              </a:rPr>
              <a:t>)</a:t>
            </a:r>
            <a:r>
              <a:rPr lang="en-US" sz="1600" i="0" dirty="0">
                <a:solidFill>
                  <a:srgbClr val="0000FF"/>
                </a:solidFill>
                <a:latin typeface="Courier"/>
                <a:cs typeface="Courier"/>
              </a:rPr>
              <a:t>/2</a:t>
            </a:r>
            <a:r>
              <a:rPr lang="en-US" sz="1600" i="0" dirty="0" smtClean="0">
                <a:solidFill>
                  <a:srgbClr val="0000FF"/>
                </a:solidFill>
                <a:latin typeface="Courier"/>
                <a:cs typeface="Courier"/>
              </a:rPr>
              <a:t>;</a:t>
            </a:r>
          </a:p>
          <a:p>
            <a:endParaRPr lang="en-US" sz="1600" i="0" dirty="0">
              <a:solidFill>
                <a:srgbClr val="0000FF"/>
              </a:solidFill>
              <a:latin typeface="Courier"/>
              <a:cs typeface="Courier"/>
            </a:endParaRPr>
          </a:p>
          <a:p>
            <a:r>
              <a:rPr lang="en-US" sz="1600" i="0" dirty="0">
                <a:solidFill>
                  <a:srgbClr val="0000FF"/>
                </a:solidFill>
                <a:latin typeface="Courier"/>
                <a:cs typeface="Courier"/>
              </a:rPr>
              <a:t>a</a:t>
            </a:r>
            <a:r>
              <a:rPr lang="en-US" sz="1600" i="0" dirty="0" smtClean="0">
                <a:solidFill>
                  <a:srgbClr val="0000FF"/>
                </a:solidFill>
                <a:latin typeface="Courier"/>
                <a:cs typeface="Courier"/>
              </a:rPr>
              <a:t>verage = point(</a:t>
            </a:r>
            <a:r>
              <a:rPr lang="en-US" sz="1600" i="0" dirty="0" err="1" smtClean="0">
                <a:solidFill>
                  <a:srgbClr val="0000FF"/>
                </a:solidFill>
                <a:latin typeface="Courier"/>
                <a:cs typeface="Courier"/>
              </a:rPr>
              <a:t>X_avg</a:t>
            </a:r>
            <a:r>
              <a:rPr lang="en-US" sz="1600" i="0" dirty="0" smtClean="0">
                <a:solidFill>
                  <a:srgbClr val="0000FF"/>
                </a:solidFill>
                <a:latin typeface="Courier"/>
                <a:cs typeface="Courier"/>
              </a:rPr>
              <a:t>, </a:t>
            </a:r>
            <a:r>
              <a:rPr lang="en-US" sz="1600" i="0" dirty="0" err="1" smtClean="0">
                <a:solidFill>
                  <a:srgbClr val="0000FF"/>
                </a:solidFill>
                <a:latin typeface="Courier"/>
                <a:cs typeface="Courier"/>
              </a:rPr>
              <a:t>Y_avg</a:t>
            </a:r>
            <a:r>
              <a:rPr lang="en-US" sz="1600" i="0" dirty="0" smtClean="0">
                <a:solidFill>
                  <a:srgbClr val="0000FF"/>
                </a:solidFill>
                <a:latin typeface="Courier"/>
                <a:cs typeface="Courier"/>
              </a:rPr>
              <a:t>, </a:t>
            </a:r>
            <a:r>
              <a:rPr lang="en-US" sz="1600" i="0" dirty="0" err="1" smtClean="0">
                <a:solidFill>
                  <a:srgbClr val="0000FF"/>
                </a:solidFill>
                <a:latin typeface="Courier"/>
                <a:cs typeface="Courier"/>
              </a:rPr>
              <a:t>C_avg</a:t>
            </a:r>
            <a:r>
              <a:rPr lang="en-US" sz="1600" i="0" dirty="0" smtClean="0">
                <a:solidFill>
                  <a:srgbClr val="0000FF"/>
                </a:solidFill>
                <a:latin typeface="Courier"/>
                <a:cs typeface="Courier"/>
              </a:rPr>
              <a:t>);</a:t>
            </a:r>
          </a:p>
          <a:p>
            <a:r>
              <a:rPr lang="en-US" sz="1600" i="0" dirty="0" smtClean="0">
                <a:solidFill>
                  <a:srgbClr val="0000FF"/>
                </a:solidFill>
                <a:latin typeface="Courier"/>
                <a:cs typeface="Courier"/>
              </a:rPr>
              <a:t> </a:t>
            </a:r>
            <a:endParaRPr lang="en-US" sz="1600" i="0" dirty="0">
              <a:solidFill>
                <a:srgbClr val="0000FF"/>
              </a:solidFill>
              <a:latin typeface="Courier"/>
              <a:cs typeface="Courier"/>
            </a:endParaRPr>
          </a:p>
          <a:p>
            <a:endParaRPr lang="en-US" sz="1600" i="0" dirty="0">
              <a:solidFill>
                <a:srgbClr val="0000FF"/>
              </a:solidFill>
              <a:latin typeface="Courier"/>
              <a:cs typeface="Courier"/>
            </a:endParaRPr>
          </a:p>
          <a:p>
            <a:r>
              <a:rPr lang="en-US" sz="1600" i="0" dirty="0" smtClean="0">
                <a:solidFill>
                  <a:srgbClr val="0000FF"/>
                </a:solidFill>
                <a:latin typeface="Courier"/>
                <a:cs typeface="Courier"/>
              </a:rPr>
              <a:t> </a:t>
            </a:r>
            <a:endParaRPr lang="en-US" sz="1600" i="0" dirty="0">
              <a:solidFill>
                <a:srgbClr val="0000FF"/>
              </a:solidFill>
              <a:latin typeface="Courier"/>
              <a:cs typeface="Courier"/>
            </a:endParaRPr>
          </a:p>
          <a:p>
            <a:r>
              <a:rPr lang="en-US" sz="1600" i="0" dirty="0">
                <a:latin typeface="Courier"/>
                <a:cs typeface="Courier"/>
              </a:rPr>
              <a:t>  </a:t>
            </a:r>
            <a:r>
              <a:rPr lang="en-US" sz="1600" i="0" dirty="0">
                <a:solidFill>
                  <a:schemeClr val="accent1"/>
                </a:solidFill>
                <a:latin typeface="Courier"/>
                <a:cs typeface="Courier"/>
              </a:rPr>
              <a:t> </a:t>
            </a:r>
            <a:endParaRPr lang="en-US" sz="1600" i="0" dirty="0">
              <a:solidFill>
                <a:srgbClr val="FF0000"/>
              </a:solidFill>
              <a:latin typeface="Courier"/>
              <a:cs typeface="Courier"/>
            </a:endParaRPr>
          </a:p>
        </p:txBody>
      </p:sp>
      <p:grpSp>
        <p:nvGrpSpPr>
          <p:cNvPr id="16" name="Group 15"/>
          <p:cNvGrpSpPr/>
          <p:nvPr/>
        </p:nvGrpSpPr>
        <p:grpSpPr>
          <a:xfrm>
            <a:off x="2496656" y="1877211"/>
            <a:ext cx="6449806" cy="781601"/>
            <a:chOff x="2496656" y="2333946"/>
            <a:chExt cx="6449806" cy="781601"/>
          </a:xfrm>
        </p:grpSpPr>
        <p:cxnSp>
          <p:nvCxnSpPr>
            <p:cNvPr id="29" name="Straight Connector 28"/>
            <p:cNvCxnSpPr/>
            <p:nvPr/>
          </p:nvCxnSpPr>
          <p:spPr bwMode="auto">
            <a:xfrm flipH="1">
              <a:off x="2496656" y="2703034"/>
              <a:ext cx="2930856" cy="412513"/>
            </a:xfrm>
            <a:prstGeom prst="line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lg"/>
            </a:ln>
            <a:effectLst/>
          </p:spPr>
        </p:cxnSp>
        <p:sp>
          <p:nvSpPr>
            <p:cNvPr id="36" name="TextBox 35"/>
            <p:cNvSpPr txBox="1"/>
            <p:nvPr/>
          </p:nvSpPr>
          <p:spPr>
            <a:xfrm>
              <a:off x="4992226" y="2333946"/>
              <a:ext cx="395423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/>
                <a:t>Accesses and prints out </a:t>
              </a:r>
              <a:r>
                <a:rPr lang="en-US" sz="1800" dirty="0" err="1" smtClean="0"/>
                <a:t>centre’s</a:t>
              </a:r>
              <a:r>
                <a:rPr lang="en-US" sz="1800" dirty="0" smtClean="0"/>
                <a:t> x </a:t>
              </a:r>
              <a:r>
                <a:rPr lang="en-US" sz="1800" dirty="0" err="1" smtClean="0"/>
                <a:t>coord</a:t>
              </a:r>
              <a:r>
                <a:rPr lang="en-US" sz="1800" dirty="0" smtClean="0"/>
                <a:t> </a:t>
              </a:r>
              <a:endParaRPr lang="en-US" sz="1800" dirty="0"/>
            </a:p>
          </p:txBody>
        </p:sp>
      </p:grpSp>
      <p:grpSp>
        <p:nvGrpSpPr>
          <p:cNvPr id="17" name="Group 16"/>
          <p:cNvGrpSpPr/>
          <p:nvPr/>
        </p:nvGrpSpPr>
        <p:grpSpPr>
          <a:xfrm>
            <a:off x="3169667" y="2500618"/>
            <a:ext cx="5624634" cy="644702"/>
            <a:chOff x="3169667" y="3035333"/>
            <a:chExt cx="5624634" cy="644702"/>
          </a:xfrm>
        </p:grpSpPr>
        <p:cxnSp>
          <p:nvCxnSpPr>
            <p:cNvPr id="34" name="Straight Connector 33"/>
            <p:cNvCxnSpPr/>
            <p:nvPr/>
          </p:nvCxnSpPr>
          <p:spPr bwMode="auto">
            <a:xfrm flipH="1">
              <a:off x="3169667" y="3365224"/>
              <a:ext cx="2279558" cy="314811"/>
            </a:xfrm>
            <a:prstGeom prst="line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lg"/>
            </a:ln>
            <a:effectLst/>
          </p:spPr>
        </p:cxnSp>
        <p:sp>
          <p:nvSpPr>
            <p:cNvPr id="8" name="Rectangle 7"/>
            <p:cNvSpPr/>
            <p:nvPr/>
          </p:nvSpPr>
          <p:spPr>
            <a:xfrm>
              <a:off x="4966598" y="3035333"/>
              <a:ext cx="3827703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1800" dirty="0" smtClean="0"/>
                <a:t>Changes the value of median’s y </a:t>
              </a:r>
              <a:r>
                <a:rPr lang="en-US" sz="1800" dirty="0" err="1" smtClean="0"/>
                <a:t>coord</a:t>
              </a:r>
              <a:endParaRPr lang="en-US" sz="1800" dirty="0"/>
            </a:p>
          </p:txBody>
        </p:sp>
      </p:grpSp>
      <p:grpSp>
        <p:nvGrpSpPr>
          <p:cNvPr id="18" name="Group 17"/>
          <p:cNvGrpSpPr/>
          <p:nvPr/>
        </p:nvGrpSpPr>
        <p:grpSpPr>
          <a:xfrm>
            <a:off x="4634809" y="3405569"/>
            <a:ext cx="4027212" cy="1114387"/>
            <a:chOff x="4645950" y="3951424"/>
            <a:chExt cx="4027212" cy="1114387"/>
          </a:xfrm>
        </p:grpSpPr>
        <p:cxnSp>
          <p:nvCxnSpPr>
            <p:cNvPr id="15" name="Straight Connector 14"/>
            <p:cNvCxnSpPr/>
            <p:nvPr/>
          </p:nvCxnSpPr>
          <p:spPr bwMode="auto">
            <a:xfrm flipH="1" flipV="1">
              <a:off x="4645950" y="3951424"/>
              <a:ext cx="1932194" cy="369089"/>
            </a:xfrm>
            <a:prstGeom prst="line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lg"/>
            </a:ln>
            <a:effectLst/>
          </p:spPr>
        </p:cxnSp>
        <p:sp>
          <p:nvSpPr>
            <p:cNvPr id="10" name="Rectangle 9"/>
            <p:cNvSpPr/>
            <p:nvPr/>
          </p:nvSpPr>
          <p:spPr>
            <a:xfrm>
              <a:off x="6552021" y="4142481"/>
              <a:ext cx="2121141" cy="92333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800" dirty="0" smtClean="0"/>
                <a:t>Accesses and then updates </a:t>
              </a:r>
              <a:r>
                <a:rPr lang="en-US" sz="1800" dirty="0"/>
                <a:t>the value of </a:t>
              </a:r>
              <a:r>
                <a:rPr lang="en-US" sz="1800" dirty="0" smtClean="0"/>
                <a:t>median’s </a:t>
              </a:r>
              <a:r>
                <a:rPr lang="en-US" sz="1800" dirty="0" err="1" smtClean="0"/>
                <a:t>colour</a:t>
              </a:r>
              <a:endParaRPr lang="en-US" sz="1800" dirty="0"/>
            </a:p>
          </p:txBody>
        </p:sp>
      </p:grpSp>
    </p:spTree>
    <p:extLst>
      <p:ext uri="{BB962C8B-B14F-4D97-AF65-F5344CB8AC3E}">
        <p14:creationId xmlns:p14="http://schemas.microsoft.com/office/powerpoint/2010/main" val="1731805724"/>
      </p:ext>
    </p:extLst>
  </p:cSld>
  <p:clrMapOvr>
    <a:masterClrMapping/>
  </p:clrMapOvr>
  <p:transition xmlns:p14="http://schemas.microsoft.com/office/powerpoint/2010/main">
    <p:fade/>
  </p:transition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30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31000"/>
                            </p:stCondLst>
                            <p:childTnLst>
                              <p:par>
                                <p:cTn id="9" presetID="9" presetClass="entr" presetSubtype="0" fill="hold" nodeType="afterEffect">
                                  <p:stCondLst>
                                    <p:cond delay="8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0"/>
                            </p:stCondLst>
                            <p:childTnLst>
                              <p:par>
                                <p:cTn id="13" presetID="9" presetClass="entr" presetSubtype="0" fill="hold" nodeType="afterEffect">
                                  <p:stCondLst>
                                    <p:cond delay="8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Verdana" charset="0"/>
              </a:rPr>
              <a:t>Protecting Access</a:t>
            </a:r>
            <a:endParaRPr lang="en-US" dirty="0">
              <a:latin typeface="Verdana" charset="0"/>
            </a:endParaRPr>
          </a:p>
        </p:txBody>
      </p:sp>
      <p:sp>
        <p:nvSpPr>
          <p:cNvPr id="69635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FC675F9C-6E2A-6C44-8747-4F166AA99216}" type="slidenum">
              <a:rPr lang="en-US" sz="1400" i="0">
                <a:solidFill>
                  <a:schemeClr val="bg1"/>
                </a:solidFill>
                <a:latin typeface="Verdana" charset="0"/>
              </a:rPr>
              <a:pPr/>
              <a:t>7</a:t>
            </a:fld>
            <a:endParaRPr lang="en-US" sz="1400" i="0">
              <a:solidFill>
                <a:schemeClr val="bg1"/>
              </a:solidFill>
              <a:latin typeface="Verdana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473704" y="984855"/>
            <a:ext cx="8305427" cy="50475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i="0" dirty="0" err="1" smtClean="0">
                <a:solidFill>
                  <a:srgbClr val="FF0000"/>
                </a:solidFill>
                <a:latin typeface="Courier"/>
                <a:cs typeface="Courier"/>
              </a:rPr>
              <a:t>classdef</a:t>
            </a:r>
            <a:r>
              <a:rPr lang="en-US" sz="1400" i="0" dirty="0" smtClean="0">
                <a:latin typeface="Courier"/>
                <a:cs typeface="Courier"/>
              </a:rPr>
              <a:t> </a:t>
            </a:r>
            <a:r>
              <a:rPr lang="en-US" sz="1400" i="0" dirty="0" smtClean="0">
                <a:solidFill>
                  <a:srgbClr val="0000FF"/>
                </a:solidFill>
                <a:latin typeface="Courier"/>
                <a:cs typeface="Courier"/>
              </a:rPr>
              <a:t>point</a:t>
            </a:r>
          </a:p>
          <a:p>
            <a:r>
              <a:rPr lang="en-US" sz="1400" i="0" dirty="0" smtClean="0">
                <a:latin typeface="Courier"/>
                <a:cs typeface="Courier"/>
              </a:rPr>
              <a:t>  </a:t>
            </a:r>
            <a:r>
              <a:rPr lang="en-US" sz="1400" i="0" dirty="0" smtClean="0">
                <a:solidFill>
                  <a:srgbClr val="008000"/>
                </a:solidFill>
                <a:latin typeface="Courier"/>
                <a:cs typeface="Courier"/>
              </a:rPr>
              <a:t>% write a description of the class here</a:t>
            </a:r>
            <a:r>
              <a:rPr lang="en-US" sz="1400" i="0" dirty="0" smtClean="0">
                <a:latin typeface="Courier"/>
                <a:cs typeface="Courier"/>
              </a:rPr>
              <a:t>.</a:t>
            </a:r>
          </a:p>
          <a:p>
            <a:r>
              <a:rPr lang="en-US" sz="1400" i="0" dirty="0" smtClean="0">
                <a:latin typeface="Courier"/>
                <a:cs typeface="Courier"/>
              </a:rPr>
              <a:t>    </a:t>
            </a:r>
            <a:r>
              <a:rPr lang="en-US" sz="1400" i="0" dirty="0" smtClean="0">
                <a:solidFill>
                  <a:srgbClr val="0000FF"/>
                </a:solidFill>
                <a:latin typeface="Courier"/>
                <a:cs typeface="Courier"/>
              </a:rPr>
              <a:t>properties</a:t>
            </a:r>
            <a:r>
              <a:rPr lang="en-US" sz="1400" i="0" dirty="0" smtClean="0">
                <a:latin typeface="Courier"/>
                <a:cs typeface="Courier"/>
              </a:rPr>
              <a:t> (</a:t>
            </a:r>
            <a:r>
              <a:rPr lang="en-US" sz="1400" i="0" dirty="0" err="1" smtClean="0">
                <a:latin typeface="Courier"/>
                <a:cs typeface="Courier"/>
              </a:rPr>
              <a:t>SetAccess</a:t>
            </a:r>
            <a:r>
              <a:rPr lang="en-US" sz="1400" i="0" dirty="0" smtClean="0">
                <a:latin typeface="Courier"/>
                <a:cs typeface="Courier"/>
              </a:rPr>
              <a:t> = 'private', </a:t>
            </a:r>
            <a:r>
              <a:rPr lang="en-US" sz="1400" i="0" dirty="0" err="1" smtClean="0">
                <a:latin typeface="Courier"/>
                <a:cs typeface="Courier"/>
              </a:rPr>
              <a:t>GetAccess</a:t>
            </a:r>
            <a:r>
              <a:rPr lang="en-US" sz="1400" i="0" dirty="0" smtClean="0">
                <a:latin typeface="Courier"/>
                <a:cs typeface="Courier"/>
              </a:rPr>
              <a:t> = 'private')</a:t>
            </a:r>
          </a:p>
          <a:p>
            <a:r>
              <a:rPr lang="en-US" sz="1400" i="0" dirty="0" smtClean="0">
                <a:latin typeface="Courier"/>
                <a:cs typeface="Courier"/>
              </a:rPr>
              <a:t>      </a:t>
            </a:r>
            <a:r>
              <a:rPr lang="en-US" sz="1400" i="0" dirty="0" smtClean="0">
                <a:solidFill>
                  <a:srgbClr val="008000"/>
                </a:solidFill>
                <a:latin typeface="Courier"/>
                <a:cs typeface="Courier"/>
              </a:rPr>
              <a:t>% ....</a:t>
            </a:r>
          </a:p>
          <a:p>
            <a:r>
              <a:rPr lang="en-US" sz="1400" i="0" dirty="0" smtClean="0">
                <a:latin typeface="Courier"/>
                <a:cs typeface="Courier"/>
              </a:rPr>
              <a:t>    </a:t>
            </a:r>
            <a:r>
              <a:rPr lang="en-US" sz="1400" i="0" dirty="0" smtClean="0">
                <a:solidFill>
                  <a:srgbClr val="0000FF"/>
                </a:solidFill>
                <a:latin typeface="Courier"/>
                <a:cs typeface="Courier"/>
              </a:rPr>
              <a:t>end</a:t>
            </a:r>
          </a:p>
          <a:p>
            <a:r>
              <a:rPr lang="en-US" sz="1400" i="0" dirty="0" smtClean="0">
                <a:latin typeface="Courier"/>
                <a:cs typeface="Courier"/>
              </a:rPr>
              <a:t>    </a:t>
            </a:r>
            <a:r>
              <a:rPr lang="en-US" sz="1400" i="0" dirty="0" smtClean="0">
                <a:solidFill>
                  <a:srgbClr val="0000FF"/>
                </a:solidFill>
                <a:latin typeface="Courier"/>
                <a:cs typeface="Courier"/>
              </a:rPr>
              <a:t>methods</a:t>
            </a:r>
          </a:p>
          <a:p>
            <a:r>
              <a:rPr lang="en-US" sz="1400" i="0" dirty="0" smtClean="0">
                <a:latin typeface="Courier"/>
                <a:cs typeface="Courier"/>
              </a:rPr>
              <a:t>      </a:t>
            </a:r>
            <a:r>
              <a:rPr lang="en-US" sz="1400" i="0" dirty="0" smtClean="0">
                <a:solidFill>
                  <a:srgbClr val="008000"/>
                </a:solidFill>
                <a:latin typeface="Courier"/>
                <a:cs typeface="Courier"/>
              </a:rPr>
              <a:t>% methods, including the constructor are defined here</a:t>
            </a:r>
          </a:p>
          <a:p>
            <a:r>
              <a:rPr lang="en-US" sz="1400" i="0" dirty="0" smtClean="0">
                <a:solidFill>
                  <a:srgbClr val="008000"/>
                </a:solidFill>
                <a:latin typeface="Courier"/>
                <a:cs typeface="Courier"/>
              </a:rPr>
              <a:t>        % class constructor</a:t>
            </a:r>
          </a:p>
          <a:p>
            <a:r>
              <a:rPr lang="en-US" sz="1400" i="0" dirty="0" smtClean="0">
                <a:latin typeface="Courier"/>
                <a:cs typeface="Courier"/>
              </a:rPr>
              <a:t>        </a:t>
            </a:r>
            <a:r>
              <a:rPr lang="en-US" sz="1400" i="0" dirty="0" smtClean="0">
                <a:solidFill>
                  <a:srgbClr val="FF6600"/>
                </a:solidFill>
                <a:latin typeface="Courier"/>
                <a:cs typeface="Courier"/>
              </a:rPr>
              <a:t>function</a:t>
            </a:r>
            <a:r>
              <a:rPr lang="en-US" sz="1400" i="0" dirty="0" smtClean="0">
                <a:latin typeface="Courier"/>
                <a:cs typeface="Courier"/>
              </a:rPr>
              <a:t> </a:t>
            </a:r>
            <a:r>
              <a:rPr lang="en-US" sz="1400" i="0" dirty="0" err="1" smtClean="0">
                <a:latin typeface="Courier"/>
                <a:cs typeface="Courier"/>
              </a:rPr>
              <a:t>obj</a:t>
            </a:r>
            <a:r>
              <a:rPr lang="en-US" sz="1400" i="0" dirty="0" smtClean="0">
                <a:latin typeface="Courier"/>
                <a:cs typeface="Courier"/>
              </a:rPr>
              <a:t> = </a:t>
            </a:r>
            <a:r>
              <a:rPr lang="en-US" sz="1400" i="0" dirty="0" smtClean="0">
                <a:solidFill>
                  <a:srgbClr val="0000FF"/>
                </a:solidFill>
                <a:latin typeface="Courier"/>
                <a:cs typeface="Courier"/>
              </a:rPr>
              <a:t>point</a:t>
            </a:r>
            <a:r>
              <a:rPr lang="en-US" sz="1400" i="0" dirty="0" smtClean="0">
                <a:latin typeface="Courier"/>
                <a:cs typeface="Courier"/>
              </a:rPr>
              <a:t>(x, y, </a:t>
            </a:r>
            <a:r>
              <a:rPr lang="en-US" sz="1400" i="0" dirty="0" err="1" smtClean="0">
                <a:latin typeface="Courier"/>
                <a:cs typeface="Courier"/>
              </a:rPr>
              <a:t>colour</a:t>
            </a:r>
            <a:r>
              <a:rPr lang="en-US" sz="1400" i="0" dirty="0" smtClean="0">
                <a:latin typeface="Courier"/>
                <a:cs typeface="Courier"/>
              </a:rPr>
              <a:t>)</a:t>
            </a:r>
          </a:p>
          <a:p>
            <a:r>
              <a:rPr lang="en-US" sz="1400" i="0" dirty="0" smtClean="0">
                <a:latin typeface="Courier"/>
                <a:cs typeface="Courier"/>
              </a:rPr>
              <a:t>          </a:t>
            </a:r>
            <a:r>
              <a:rPr lang="en-US" sz="1400" i="0" dirty="0" smtClean="0">
                <a:solidFill>
                  <a:srgbClr val="008000"/>
                </a:solidFill>
                <a:latin typeface="Courier"/>
                <a:cs typeface="Courier"/>
              </a:rPr>
              <a:t>% ....</a:t>
            </a:r>
          </a:p>
          <a:p>
            <a:r>
              <a:rPr lang="en-US" sz="1400" i="0" dirty="0" smtClean="0">
                <a:latin typeface="Courier"/>
                <a:cs typeface="Courier"/>
              </a:rPr>
              <a:t>        </a:t>
            </a:r>
            <a:r>
              <a:rPr lang="en-US" sz="1400" i="0" dirty="0" smtClean="0">
                <a:solidFill>
                  <a:srgbClr val="FF6600"/>
                </a:solidFill>
                <a:latin typeface="Courier"/>
                <a:cs typeface="Courier"/>
              </a:rPr>
              <a:t>end</a:t>
            </a:r>
          </a:p>
          <a:p>
            <a:endParaRPr lang="en-US" sz="1400" i="0" dirty="0" smtClean="0">
              <a:latin typeface="Courier"/>
              <a:cs typeface="Courier"/>
            </a:endParaRPr>
          </a:p>
          <a:p>
            <a:r>
              <a:rPr lang="en-US" sz="1400" i="0" dirty="0" smtClean="0">
                <a:latin typeface="Courier"/>
                <a:cs typeface="Courier"/>
              </a:rPr>
              <a:t>        </a:t>
            </a:r>
            <a:r>
              <a:rPr lang="en-US" sz="1400" i="0" dirty="0" smtClean="0">
                <a:solidFill>
                  <a:srgbClr val="008000"/>
                </a:solidFill>
                <a:latin typeface="Courier"/>
                <a:cs typeface="Courier"/>
              </a:rPr>
              <a:t>% </a:t>
            </a:r>
            <a:r>
              <a:rPr lang="en-US" sz="1400" i="0" dirty="0" err="1" smtClean="0">
                <a:solidFill>
                  <a:srgbClr val="008000"/>
                </a:solidFill>
                <a:latin typeface="Courier"/>
                <a:cs typeface="Courier"/>
              </a:rPr>
              <a:t>gettors</a:t>
            </a:r>
            <a:r>
              <a:rPr lang="en-US" sz="1400" i="0" dirty="0" smtClean="0">
                <a:solidFill>
                  <a:srgbClr val="008000"/>
                </a:solidFill>
                <a:latin typeface="Courier"/>
                <a:cs typeface="Courier"/>
              </a:rPr>
              <a:t> and </a:t>
            </a:r>
            <a:r>
              <a:rPr lang="en-US" sz="1400" i="0" dirty="0" err="1" smtClean="0">
                <a:solidFill>
                  <a:srgbClr val="008000"/>
                </a:solidFill>
                <a:latin typeface="Courier"/>
                <a:cs typeface="Courier"/>
              </a:rPr>
              <a:t>settors</a:t>
            </a:r>
            <a:endParaRPr lang="en-US" sz="1400" i="0" dirty="0" smtClean="0">
              <a:solidFill>
                <a:srgbClr val="008000"/>
              </a:solidFill>
              <a:latin typeface="Courier"/>
              <a:cs typeface="Courier"/>
            </a:endParaRPr>
          </a:p>
          <a:p>
            <a:r>
              <a:rPr lang="en-US" sz="1400" i="0" dirty="0" smtClean="0">
                <a:latin typeface="Courier"/>
                <a:cs typeface="Courier"/>
              </a:rPr>
              <a:t>        </a:t>
            </a:r>
            <a:r>
              <a:rPr lang="en-US" sz="1400" i="0" dirty="0" smtClean="0">
                <a:solidFill>
                  <a:srgbClr val="FF6600"/>
                </a:solidFill>
                <a:latin typeface="Courier"/>
                <a:cs typeface="Courier"/>
              </a:rPr>
              <a:t>function</a:t>
            </a:r>
            <a:r>
              <a:rPr lang="en-US" sz="1400" i="0" dirty="0" smtClean="0">
                <a:latin typeface="Courier"/>
                <a:cs typeface="Courier"/>
              </a:rPr>
              <a:t> </a:t>
            </a:r>
            <a:r>
              <a:rPr lang="en-US" sz="1400" i="0" dirty="0" err="1" smtClean="0">
                <a:latin typeface="Courier"/>
                <a:cs typeface="Courier"/>
              </a:rPr>
              <a:t>obj</a:t>
            </a:r>
            <a:r>
              <a:rPr lang="en-US" sz="1400" i="0" dirty="0" smtClean="0">
                <a:latin typeface="Courier"/>
                <a:cs typeface="Courier"/>
              </a:rPr>
              <a:t> = </a:t>
            </a:r>
            <a:r>
              <a:rPr lang="en-US" sz="1400" i="0" dirty="0" err="1" smtClean="0">
                <a:solidFill>
                  <a:srgbClr val="0000FF"/>
                </a:solidFill>
                <a:latin typeface="Courier"/>
                <a:cs typeface="Courier"/>
              </a:rPr>
              <a:t>set_x</a:t>
            </a:r>
            <a:r>
              <a:rPr lang="en-US" sz="1400" i="0" dirty="0" smtClean="0">
                <a:latin typeface="Courier"/>
                <a:cs typeface="Courier"/>
              </a:rPr>
              <a:t>(</a:t>
            </a:r>
            <a:r>
              <a:rPr lang="en-US" sz="1400" i="0" dirty="0" err="1" smtClean="0">
                <a:latin typeface="Courier"/>
                <a:cs typeface="Courier"/>
              </a:rPr>
              <a:t>obj</a:t>
            </a:r>
            <a:r>
              <a:rPr lang="en-US" sz="1400" i="0" dirty="0" smtClean="0">
                <a:latin typeface="Courier"/>
                <a:cs typeface="Courier"/>
              </a:rPr>
              <a:t>, </a:t>
            </a:r>
            <a:r>
              <a:rPr lang="en-US" sz="1400" i="0" dirty="0" err="1" smtClean="0">
                <a:latin typeface="Courier"/>
                <a:cs typeface="Courier"/>
              </a:rPr>
              <a:t>x_value</a:t>
            </a:r>
            <a:r>
              <a:rPr lang="en-US" sz="1400" i="0" dirty="0" smtClean="0">
                <a:latin typeface="Courier"/>
                <a:cs typeface="Courier"/>
              </a:rPr>
              <a:t>)</a:t>
            </a:r>
          </a:p>
          <a:p>
            <a:r>
              <a:rPr lang="nl-NL" sz="1400" i="0" dirty="0" smtClean="0">
                <a:latin typeface="Courier"/>
                <a:cs typeface="Courier"/>
              </a:rPr>
              <a:t>            </a:t>
            </a:r>
            <a:r>
              <a:rPr lang="nl-NL" sz="1400" i="0" dirty="0" err="1" smtClean="0">
                <a:latin typeface="Courier"/>
                <a:cs typeface="Courier"/>
              </a:rPr>
              <a:t>obj.x_coord</a:t>
            </a:r>
            <a:r>
              <a:rPr lang="nl-NL" sz="1400" i="0" dirty="0" smtClean="0">
                <a:latin typeface="Courier"/>
                <a:cs typeface="Courier"/>
              </a:rPr>
              <a:t> = </a:t>
            </a:r>
            <a:r>
              <a:rPr lang="nl-NL" sz="1400" i="0" dirty="0" err="1" smtClean="0">
                <a:latin typeface="Courier"/>
                <a:cs typeface="Courier"/>
              </a:rPr>
              <a:t>x_value</a:t>
            </a:r>
            <a:r>
              <a:rPr lang="nl-NL" sz="1400" i="0" dirty="0" smtClean="0">
                <a:latin typeface="Courier"/>
                <a:cs typeface="Courier"/>
              </a:rPr>
              <a:t>;</a:t>
            </a:r>
          </a:p>
          <a:p>
            <a:r>
              <a:rPr lang="nl-NL" sz="1400" i="0" dirty="0" smtClean="0">
                <a:latin typeface="Courier"/>
                <a:cs typeface="Courier"/>
              </a:rPr>
              <a:t>        </a:t>
            </a:r>
            <a:r>
              <a:rPr lang="nl-NL" sz="1400" i="0" dirty="0" smtClean="0">
                <a:solidFill>
                  <a:srgbClr val="FF6600"/>
                </a:solidFill>
                <a:latin typeface="Courier"/>
                <a:cs typeface="Courier"/>
              </a:rPr>
              <a:t>end</a:t>
            </a:r>
            <a:r>
              <a:rPr lang="nl-NL" sz="1400" i="0" dirty="0" smtClean="0">
                <a:latin typeface="Courier"/>
                <a:cs typeface="Courier"/>
              </a:rPr>
              <a:t> </a:t>
            </a:r>
            <a:r>
              <a:rPr lang="nl-NL" sz="1400" i="0" dirty="0" smtClean="0">
                <a:solidFill>
                  <a:srgbClr val="008000"/>
                </a:solidFill>
                <a:latin typeface="Courier"/>
                <a:cs typeface="Courier"/>
              </a:rPr>
              <a:t>% </a:t>
            </a:r>
            <a:r>
              <a:rPr lang="nl-NL" sz="1400" i="0" dirty="0" err="1" smtClean="0">
                <a:solidFill>
                  <a:srgbClr val="008000"/>
                </a:solidFill>
                <a:latin typeface="Courier"/>
                <a:cs typeface="Courier"/>
              </a:rPr>
              <a:t>use</a:t>
            </a:r>
            <a:r>
              <a:rPr lang="nl-NL" sz="1400" i="0" dirty="0" smtClean="0">
                <a:solidFill>
                  <a:srgbClr val="008000"/>
                </a:solidFill>
                <a:latin typeface="Courier"/>
                <a:cs typeface="Courier"/>
              </a:rPr>
              <a:t> via w = </a:t>
            </a:r>
            <a:r>
              <a:rPr lang="nl-NL" sz="1400" i="0" dirty="0" err="1" smtClean="0">
                <a:solidFill>
                  <a:srgbClr val="008000"/>
                </a:solidFill>
                <a:latin typeface="Courier"/>
                <a:cs typeface="Courier"/>
              </a:rPr>
              <a:t>w.set_x</a:t>
            </a:r>
            <a:r>
              <a:rPr lang="nl-NL" sz="1400" i="0" dirty="0" smtClean="0">
                <a:solidFill>
                  <a:srgbClr val="008000"/>
                </a:solidFill>
                <a:latin typeface="Courier"/>
                <a:cs typeface="Courier"/>
              </a:rPr>
              <a:t>(29) </a:t>
            </a:r>
            <a:r>
              <a:rPr lang="nl-NL" sz="1400" i="0" dirty="0" err="1" smtClean="0">
                <a:solidFill>
                  <a:srgbClr val="008000"/>
                </a:solidFill>
                <a:latin typeface="Courier"/>
                <a:cs typeface="Courier"/>
              </a:rPr>
              <a:t>to</a:t>
            </a:r>
            <a:r>
              <a:rPr lang="nl-NL" sz="1400" i="0" dirty="0" smtClean="0">
                <a:solidFill>
                  <a:srgbClr val="008000"/>
                </a:solidFill>
                <a:latin typeface="Courier"/>
                <a:cs typeface="Courier"/>
              </a:rPr>
              <a:t> </a:t>
            </a:r>
            <a:r>
              <a:rPr lang="nl-NL" sz="1400" i="0" dirty="0" err="1" smtClean="0">
                <a:solidFill>
                  <a:srgbClr val="008000"/>
                </a:solidFill>
                <a:latin typeface="Courier"/>
                <a:cs typeface="Courier"/>
              </a:rPr>
              <a:t>overwrite</a:t>
            </a:r>
            <a:r>
              <a:rPr lang="nl-NL" sz="1400" i="0" dirty="0" smtClean="0">
                <a:solidFill>
                  <a:srgbClr val="008000"/>
                </a:solidFill>
                <a:latin typeface="Courier"/>
                <a:cs typeface="Courier"/>
              </a:rPr>
              <a:t> the </a:t>
            </a:r>
            <a:r>
              <a:rPr lang="nl-NL" sz="1400" i="0" dirty="0" err="1" smtClean="0">
                <a:solidFill>
                  <a:srgbClr val="008000"/>
                </a:solidFill>
                <a:latin typeface="Courier"/>
                <a:cs typeface="Courier"/>
              </a:rPr>
              <a:t>original</a:t>
            </a:r>
            <a:r>
              <a:rPr lang="nl-NL" sz="1400" i="0" dirty="0" smtClean="0">
                <a:solidFill>
                  <a:srgbClr val="008000"/>
                </a:solidFill>
                <a:latin typeface="Courier"/>
                <a:cs typeface="Courier"/>
              </a:rPr>
              <a:t> object w</a:t>
            </a:r>
          </a:p>
          <a:p>
            <a:r>
              <a:rPr lang="nl-NL" sz="1400" i="0" dirty="0" smtClean="0">
                <a:latin typeface="Courier"/>
                <a:cs typeface="Courier"/>
              </a:rPr>
              <a:t>        </a:t>
            </a:r>
            <a:r>
              <a:rPr lang="nl-NL" sz="1400" i="0" dirty="0" err="1" smtClean="0">
                <a:solidFill>
                  <a:srgbClr val="FF6600"/>
                </a:solidFill>
                <a:latin typeface="Courier"/>
                <a:cs typeface="Courier"/>
              </a:rPr>
              <a:t>function</a:t>
            </a:r>
            <a:r>
              <a:rPr lang="nl-NL" sz="1400" i="0" dirty="0" smtClean="0">
                <a:latin typeface="Courier"/>
                <a:cs typeface="Courier"/>
              </a:rPr>
              <a:t> </a:t>
            </a:r>
            <a:r>
              <a:rPr lang="nl-NL" sz="1400" i="0" dirty="0" err="1" smtClean="0">
                <a:latin typeface="Courier"/>
                <a:cs typeface="Courier"/>
              </a:rPr>
              <a:t>x_value</a:t>
            </a:r>
            <a:r>
              <a:rPr lang="nl-NL" sz="1400" i="0" dirty="0" smtClean="0">
                <a:latin typeface="Courier"/>
                <a:cs typeface="Courier"/>
              </a:rPr>
              <a:t> = </a:t>
            </a:r>
            <a:r>
              <a:rPr lang="nl-NL" sz="1400" i="0" dirty="0" err="1" smtClean="0">
                <a:solidFill>
                  <a:srgbClr val="0000FF"/>
                </a:solidFill>
                <a:latin typeface="Courier"/>
                <a:cs typeface="Courier"/>
              </a:rPr>
              <a:t>get_x</a:t>
            </a:r>
            <a:r>
              <a:rPr lang="nl-NL" sz="1400" i="0" dirty="0" smtClean="0">
                <a:latin typeface="Courier"/>
                <a:cs typeface="Courier"/>
              </a:rPr>
              <a:t>(</a:t>
            </a:r>
            <a:r>
              <a:rPr lang="nl-NL" sz="1400" i="0" dirty="0" err="1" smtClean="0">
                <a:latin typeface="Courier"/>
                <a:cs typeface="Courier"/>
              </a:rPr>
              <a:t>obj</a:t>
            </a:r>
            <a:r>
              <a:rPr lang="nl-NL" sz="1400" i="0" dirty="0" smtClean="0">
                <a:latin typeface="Courier"/>
                <a:cs typeface="Courier"/>
              </a:rPr>
              <a:t>)</a:t>
            </a:r>
          </a:p>
          <a:p>
            <a:r>
              <a:rPr lang="nl-NL" sz="1400" i="0" dirty="0" smtClean="0">
                <a:latin typeface="Courier"/>
                <a:cs typeface="Courier"/>
              </a:rPr>
              <a:t>            </a:t>
            </a:r>
            <a:r>
              <a:rPr lang="nl-NL" sz="1400" i="0" dirty="0" err="1" smtClean="0">
                <a:latin typeface="Courier"/>
                <a:cs typeface="Courier"/>
              </a:rPr>
              <a:t>x_value</a:t>
            </a:r>
            <a:r>
              <a:rPr lang="nl-NL" sz="1400" i="0" dirty="0" smtClean="0">
                <a:latin typeface="Courier"/>
                <a:cs typeface="Courier"/>
              </a:rPr>
              <a:t> = </a:t>
            </a:r>
            <a:r>
              <a:rPr lang="nl-NL" sz="1400" i="0" dirty="0" err="1" smtClean="0">
                <a:latin typeface="Courier"/>
                <a:cs typeface="Courier"/>
              </a:rPr>
              <a:t>obj.x_coord</a:t>
            </a:r>
            <a:r>
              <a:rPr lang="nl-NL" sz="1400" i="0" dirty="0" smtClean="0">
                <a:latin typeface="Courier"/>
                <a:cs typeface="Courier"/>
              </a:rPr>
              <a:t>;</a:t>
            </a:r>
          </a:p>
          <a:p>
            <a:r>
              <a:rPr lang="en-US" sz="1400" i="0" dirty="0" smtClean="0">
                <a:latin typeface="Courier"/>
                <a:cs typeface="Courier"/>
              </a:rPr>
              <a:t>        </a:t>
            </a:r>
            <a:r>
              <a:rPr lang="en-US" sz="1400" i="0" dirty="0" smtClean="0">
                <a:solidFill>
                  <a:srgbClr val="FF6600"/>
                </a:solidFill>
                <a:latin typeface="Courier"/>
                <a:cs typeface="Courier"/>
              </a:rPr>
              <a:t>end</a:t>
            </a:r>
            <a:r>
              <a:rPr lang="en-US" sz="1400" i="0" dirty="0" smtClean="0">
                <a:latin typeface="Courier"/>
                <a:cs typeface="Courier"/>
              </a:rPr>
              <a:t> </a:t>
            </a:r>
            <a:r>
              <a:rPr lang="en-US" sz="1400" i="0" dirty="0" smtClean="0">
                <a:solidFill>
                  <a:srgbClr val="008000"/>
                </a:solidFill>
                <a:latin typeface="Courier"/>
                <a:cs typeface="Courier"/>
              </a:rPr>
              <a:t>% can use via </a:t>
            </a:r>
            <a:r>
              <a:rPr lang="en-US" sz="1400" i="0" dirty="0" err="1" smtClean="0">
                <a:solidFill>
                  <a:srgbClr val="008000"/>
                </a:solidFill>
                <a:latin typeface="Courier"/>
                <a:cs typeface="Courier"/>
              </a:rPr>
              <a:t>w.get_x</a:t>
            </a:r>
            <a:r>
              <a:rPr lang="en-US" sz="1400" i="0" dirty="0" smtClean="0">
                <a:solidFill>
                  <a:srgbClr val="008000"/>
                </a:solidFill>
                <a:latin typeface="Courier"/>
                <a:cs typeface="Courier"/>
              </a:rPr>
              <a:t>() or a = </a:t>
            </a:r>
            <a:r>
              <a:rPr lang="en-US" sz="1400" i="0" dirty="0" err="1" smtClean="0">
                <a:solidFill>
                  <a:srgbClr val="008000"/>
                </a:solidFill>
                <a:latin typeface="Courier"/>
                <a:cs typeface="Courier"/>
              </a:rPr>
              <a:t>w.get_x</a:t>
            </a:r>
            <a:r>
              <a:rPr lang="en-US" sz="1400" i="0" dirty="0" smtClean="0">
                <a:solidFill>
                  <a:srgbClr val="008000"/>
                </a:solidFill>
                <a:latin typeface="Courier"/>
                <a:cs typeface="Courier"/>
              </a:rPr>
              <a:t>();</a:t>
            </a:r>
          </a:p>
          <a:p>
            <a:r>
              <a:rPr lang="nl-NL" sz="1400" i="0" dirty="0" smtClean="0">
                <a:latin typeface="Courier"/>
                <a:cs typeface="Courier"/>
              </a:rPr>
              <a:t>        </a:t>
            </a:r>
            <a:r>
              <a:rPr lang="nl-NL" sz="1400" i="0" dirty="0" smtClean="0">
                <a:solidFill>
                  <a:srgbClr val="008000"/>
                </a:solidFill>
                <a:latin typeface="Courier"/>
                <a:cs typeface="Courier"/>
              </a:rPr>
              <a:t>% ... </a:t>
            </a:r>
            <a:r>
              <a:rPr lang="nl-NL" sz="1400" i="0" dirty="0" err="1" smtClean="0">
                <a:solidFill>
                  <a:srgbClr val="008000"/>
                </a:solidFill>
                <a:latin typeface="Courier"/>
                <a:cs typeface="Courier"/>
              </a:rPr>
              <a:t>etc</a:t>
            </a:r>
            <a:r>
              <a:rPr lang="nl-NL" sz="1400" i="0" dirty="0" smtClean="0">
                <a:solidFill>
                  <a:srgbClr val="008000"/>
                </a:solidFill>
                <a:latin typeface="Courier"/>
                <a:cs typeface="Courier"/>
              </a:rPr>
              <a:t> </a:t>
            </a:r>
            <a:r>
              <a:rPr lang="nl-NL" sz="1400" i="0" dirty="0" err="1" smtClean="0">
                <a:solidFill>
                  <a:srgbClr val="008000"/>
                </a:solidFill>
                <a:latin typeface="Courier"/>
                <a:cs typeface="Courier"/>
              </a:rPr>
              <a:t>for</a:t>
            </a:r>
            <a:r>
              <a:rPr lang="nl-NL" sz="1400" i="0" dirty="0" smtClean="0">
                <a:solidFill>
                  <a:srgbClr val="008000"/>
                </a:solidFill>
                <a:latin typeface="Courier"/>
                <a:cs typeface="Courier"/>
              </a:rPr>
              <a:t> </a:t>
            </a:r>
            <a:r>
              <a:rPr lang="nl-NL" sz="1400" i="0" dirty="0" err="1" smtClean="0">
                <a:solidFill>
                  <a:srgbClr val="008000"/>
                </a:solidFill>
                <a:latin typeface="Courier"/>
                <a:cs typeface="Courier"/>
              </a:rPr>
              <a:t>y_coord</a:t>
            </a:r>
            <a:r>
              <a:rPr lang="nl-NL" sz="1400" i="0" dirty="0" smtClean="0">
                <a:solidFill>
                  <a:srgbClr val="008000"/>
                </a:solidFill>
                <a:latin typeface="Courier"/>
                <a:cs typeface="Courier"/>
              </a:rPr>
              <a:t> </a:t>
            </a:r>
            <a:r>
              <a:rPr lang="nl-NL" sz="1400" i="0" dirty="0" err="1" smtClean="0">
                <a:solidFill>
                  <a:srgbClr val="008000"/>
                </a:solidFill>
                <a:latin typeface="Courier"/>
                <a:cs typeface="Courier"/>
              </a:rPr>
              <a:t>and</a:t>
            </a:r>
            <a:r>
              <a:rPr lang="nl-NL" sz="1400" i="0" dirty="0" smtClean="0">
                <a:solidFill>
                  <a:srgbClr val="008000"/>
                </a:solidFill>
                <a:latin typeface="Courier"/>
                <a:cs typeface="Courier"/>
              </a:rPr>
              <a:t> colour ...</a:t>
            </a:r>
          </a:p>
          <a:p>
            <a:endParaRPr lang="nl-NL" sz="1400" i="0" dirty="0" smtClean="0">
              <a:solidFill>
                <a:srgbClr val="008000"/>
              </a:solidFill>
              <a:latin typeface="Courier"/>
              <a:cs typeface="Courier"/>
            </a:endParaRPr>
          </a:p>
          <a:p>
            <a:r>
              <a:rPr lang="nl-NL" sz="1400" i="0" dirty="0" smtClean="0">
                <a:latin typeface="Courier"/>
                <a:cs typeface="Courier"/>
              </a:rPr>
              <a:t>    </a:t>
            </a:r>
            <a:r>
              <a:rPr lang="nl-NL" sz="1400" i="0" dirty="0" smtClean="0">
                <a:solidFill>
                  <a:srgbClr val="0000FF"/>
                </a:solidFill>
                <a:latin typeface="Courier"/>
                <a:cs typeface="Courier"/>
              </a:rPr>
              <a:t>end</a:t>
            </a:r>
          </a:p>
          <a:p>
            <a:r>
              <a:rPr lang="nl-NL" sz="1400" i="0" dirty="0" smtClean="0">
                <a:solidFill>
                  <a:srgbClr val="FF0000"/>
                </a:solidFill>
                <a:latin typeface="Courier"/>
                <a:cs typeface="Courier"/>
              </a:rPr>
              <a:t>end</a:t>
            </a:r>
            <a:endParaRPr lang="en-US" sz="1400" i="0" dirty="0">
              <a:solidFill>
                <a:srgbClr val="FF0000"/>
              </a:solidFill>
              <a:latin typeface="Courier"/>
              <a:cs typeface="Courier"/>
            </a:endParaRPr>
          </a:p>
        </p:txBody>
      </p:sp>
      <p:cxnSp>
        <p:nvCxnSpPr>
          <p:cNvPr id="29" name="Straight Connector 28"/>
          <p:cNvCxnSpPr>
            <a:stCxn id="36" idx="1"/>
          </p:cNvCxnSpPr>
          <p:nvPr/>
        </p:nvCxnSpPr>
        <p:spPr bwMode="auto">
          <a:xfrm flipH="1" flipV="1">
            <a:off x="5064501" y="1709877"/>
            <a:ext cx="1925331" cy="588353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lg"/>
          </a:ln>
          <a:effectLst/>
        </p:spPr>
      </p:cxnSp>
      <p:cxnSp>
        <p:nvCxnSpPr>
          <p:cNvPr id="34" name="Straight Connector 33"/>
          <p:cNvCxnSpPr>
            <a:stCxn id="16" idx="1"/>
          </p:cNvCxnSpPr>
          <p:nvPr/>
        </p:nvCxnSpPr>
        <p:spPr bwMode="auto">
          <a:xfrm flipH="1">
            <a:off x="4463144" y="3488988"/>
            <a:ext cx="962257" cy="974155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lg"/>
          </a:ln>
          <a:effectLst/>
        </p:spPr>
      </p:cxnSp>
      <p:sp>
        <p:nvSpPr>
          <p:cNvPr id="36" name="TextBox 35"/>
          <p:cNvSpPr txBox="1"/>
          <p:nvPr/>
        </p:nvSpPr>
        <p:spPr>
          <a:xfrm>
            <a:off x="6989832" y="1698065"/>
            <a:ext cx="2154168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/>
              <a:t>These can’t be seen </a:t>
            </a:r>
          </a:p>
          <a:p>
            <a:r>
              <a:rPr lang="en-US" sz="1800" dirty="0" smtClean="0"/>
              <a:t>or changed from</a:t>
            </a:r>
          </a:p>
          <a:p>
            <a:r>
              <a:rPr lang="en-US" sz="1800" dirty="0" smtClean="0"/>
              <a:t>outside – prevents </a:t>
            </a:r>
          </a:p>
          <a:p>
            <a:r>
              <a:rPr lang="en-US" sz="1800" dirty="0" smtClean="0"/>
              <a:t>accidental ‘updates’</a:t>
            </a:r>
            <a:endParaRPr lang="en-US" sz="1800" b="1" dirty="0" smtClean="0"/>
          </a:p>
        </p:txBody>
      </p:sp>
      <p:cxnSp>
        <p:nvCxnSpPr>
          <p:cNvPr id="13" name="Straight Connector 12"/>
          <p:cNvCxnSpPr/>
          <p:nvPr/>
        </p:nvCxnSpPr>
        <p:spPr bwMode="auto">
          <a:xfrm flipH="1" flipV="1">
            <a:off x="2630714" y="1732643"/>
            <a:ext cx="4394700" cy="581999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lg"/>
          </a:ln>
          <a:effectLst/>
        </p:spPr>
      </p:cxnSp>
      <p:sp>
        <p:nvSpPr>
          <p:cNvPr id="16" name="TextBox 15"/>
          <p:cNvSpPr txBox="1"/>
          <p:nvPr/>
        </p:nvSpPr>
        <p:spPr>
          <a:xfrm>
            <a:off x="5425401" y="3165822"/>
            <a:ext cx="371859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/>
              <a:t>Then have specific functions/methods</a:t>
            </a:r>
          </a:p>
          <a:p>
            <a:r>
              <a:rPr lang="en-US" sz="1800" dirty="0" smtClean="0"/>
              <a:t>to access the private values</a:t>
            </a:r>
          </a:p>
        </p:txBody>
      </p:sp>
      <p:cxnSp>
        <p:nvCxnSpPr>
          <p:cNvPr id="18" name="Straight Connector 17"/>
          <p:cNvCxnSpPr/>
          <p:nvPr/>
        </p:nvCxnSpPr>
        <p:spPr bwMode="auto">
          <a:xfrm flipH="1">
            <a:off x="3810000" y="3492501"/>
            <a:ext cx="1623787" cy="290285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lg"/>
          </a:ln>
          <a:effectLst/>
        </p:spPr>
      </p:cxnSp>
      <p:sp>
        <p:nvSpPr>
          <p:cNvPr id="26" name="TextBox 25"/>
          <p:cNvSpPr txBox="1"/>
          <p:nvPr/>
        </p:nvSpPr>
        <p:spPr>
          <a:xfrm>
            <a:off x="3280057" y="5479036"/>
            <a:ext cx="586394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/>
              <a:t>We can also have private methods – typically used internally</a:t>
            </a:r>
          </a:p>
          <a:p>
            <a:r>
              <a:rPr lang="en-US" sz="1800" dirty="0"/>
              <a:t>t</a:t>
            </a:r>
            <a:r>
              <a:rPr lang="en-US" sz="1800" dirty="0" smtClean="0"/>
              <a:t>o the class to keep other methods shorter and cleaner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81643" y="3218438"/>
            <a:ext cx="1361842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 smtClean="0">
                <a:solidFill>
                  <a:srgbClr val="B636FF"/>
                </a:solidFill>
              </a:rPr>
              <a:t>There’s a</a:t>
            </a:r>
          </a:p>
          <a:p>
            <a:r>
              <a:rPr lang="en-US" sz="1600" i="0" dirty="0" smtClean="0">
                <a:solidFill>
                  <a:srgbClr val="B636FF"/>
                </a:solidFill>
                <a:latin typeface="Courier"/>
                <a:cs typeface="Courier"/>
              </a:rPr>
              <a:t>set</a:t>
            </a:r>
            <a:r>
              <a:rPr lang="en-US" sz="1800" dirty="0" smtClean="0">
                <a:solidFill>
                  <a:srgbClr val="B636FF"/>
                </a:solidFill>
              </a:rPr>
              <a:t> and </a:t>
            </a:r>
            <a:r>
              <a:rPr lang="en-US" sz="1600" i="0" dirty="0" smtClean="0">
                <a:solidFill>
                  <a:srgbClr val="B636FF"/>
                </a:solidFill>
                <a:latin typeface="Courier"/>
                <a:cs typeface="Courier"/>
              </a:rPr>
              <a:t>get</a:t>
            </a:r>
            <a:r>
              <a:rPr lang="en-US" sz="1800" dirty="0" smtClean="0">
                <a:solidFill>
                  <a:srgbClr val="B636FF"/>
                </a:solidFill>
              </a:rPr>
              <a:t> in old </a:t>
            </a:r>
            <a:r>
              <a:rPr lang="en-US" sz="1600" i="0" dirty="0" smtClean="0">
                <a:solidFill>
                  <a:srgbClr val="B636FF"/>
                </a:solidFill>
              </a:rPr>
              <a:t>MATLAB</a:t>
            </a:r>
            <a:r>
              <a:rPr lang="en-US" sz="1800" dirty="0" smtClean="0">
                <a:solidFill>
                  <a:srgbClr val="B636FF"/>
                </a:solidFill>
              </a:rPr>
              <a:t>.</a:t>
            </a:r>
          </a:p>
          <a:p>
            <a:r>
              <a:rPr lang="en-US" sz="1800" dirty="0" smtClean="0">
                <a:solidFill>
                  <a:srgbClr val="B636FF"/>
                </a:solidFill>
              </a:rPr>
              <a:t>Please don’t use them, they behave very badly!</a:t>
            </a:r>
          </a:p>
        </p:txBody>
      </p:sp>
      <p:grpSp>
        <p:nvGrpSpPr>
          <p:cNvPr id="24" name="Group 23"/>
          <p:cNvGrpSpPr/>
          <p:nvPr/>
        </p:nvGrpSpPr>
        <p:grpSpPr>
          <a:xfrm>
            <a:off x="4889500" y="4479365"/>
            <a:ext cx="4142002" cy="369332"/>
            <a:chOff x="4889500" y="4479365"/>
            <a:chExt cx="4142002" cy="369332"/>
          </a:xfrm>
        </p:grpSpPr>
        <p:sp>
          <p:nvSpPr>
            <p:cNvPr id="28" name="TextBox 27"/>
            <p:cNvSpPr txBox="1"/>
            <p:nvPr/>
          </p:nvSpPr>
          <p:spPr>
            <a:xfrm>
              <a:off x="5479829" y="4479365"/>
              <a:ext cx="355167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b="1" dirty="0" smtClean="0">
                  <a:solidFill>
                    <a:schemeClr val="accent2"/>
                  </a:solidFill>
                </a:rPr>
                <a:t>Very ugly</a:t>
              </a:r>
              <a:r>
                <a:rPr lang="en-US" sz="1800" dirty="0" smtClean="0">
                  <a:solidFill>
                    <a:schemeClr val="accent2"/>
                  </a:solidFill>
                </a:rPr>
                <a:t> – see later fix via handles</a:t>
              </a:r>
            </a:p>
          </p:txBody>
        </p:sp>
        <p:cxnSp>
          <p:nvCxnSpPr>
            <p:cNvPr id="30" name="Straight Connector 29"/>
            <p:cNvCxnSpPr/>
            <p:nvPr/>
          </p:nvCxnSpPr>
          <p:spPr bwMode="auto">
            <a:xfrm flipH="1" flipV="1">
              <a:off x="4889500" y="4490358"/>
              <a:ext cx="653830" cy="182744"/>
            </a:xfrm>
            <a:prstGeom prst="line">
              <a:avLst/>
            </a:prstGeom>
            <a:noFill/>
            <a:ln w="9525" cap="flat" cmpd="sng" algn="ctr">
              <a:solidFill>
                <a:schemeClr val="accent2"/>
              </a:solidFill>
              <a:prstDash val="solid"/>
              <a:round/>
              <a:headEnd type="none" w="med" len="med"/>
              <a:tailEnd type="triangle" w="lg"/>
            </a:ln>
            <a:effectLst/>
          </p:spPr>
        </p:cxnSp>
      </p:grpSp>
    </p:spTree>
    <p:extLst>
      <p:ext uri="{BB962C8B-B14F-4D97-AF65-F5344CB8AC3E}">
        <p14:creationId xmlns:p14="http://schemas.microsoft.com/office/powerpoint/2010/main" val="556306856"/>
      </p:ext>
    </p:extLst>
  </p:cSld>
  <p:clrMapOvr>
    <a:masterClrMapping/>
  </p:clrMapOvr>
  <p:transition xmlns:p14="http://schemas.microsoft.com/office/powerpoint/2010/main">
    <p:fade/>
  </p:transition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3" presetClass="entr" presetSubtype="10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3" presetClass="entr" presetSubtype="10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3500"/>
                            </p:stCondLst>
                            <p:childTnLst>
                              <p:par>
                                <p:cTn id="16" presetID="9" presetClass="entr" presetSubtype="0" fill="hold" grpId="0" nodeType="after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9000"/>
                            </p:stCondLst>
                            <p:childTnLst>
                              <p:par>
                                <p:cTn id="20" presetID="3" presetClass="entr" presetSubtype="10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ntr" presetSubtype="0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2000"/>
                            </p:stCondLst>
                            <p:childTnLst>
                              <p:par>
                                <p:cTn id="27" presetID="9" presetClass="entr" presetSubtype="0" fill="hold" grpId="0" nodeType="after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22000"/>
                            </p:stCondLst>
                            <p:childTnLst>
                              <p:par>
                                <p:cTn id="31" presetID="9" presetClass="entr" presetSubtype="0" fill="hold" grpId="0" nodeType="afterEffect">
                                  <p:stCondLst>
                                    <p:cond delay="200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3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1"/>
      <p:bldP spid="16" grpId="0"/>
      <p:bldP spid="26" grpId="0"/>
      <p:bldP spid="2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Verdana" charset="0"/>
              </a:rPr>
              <a:t>Default Construction</a:t>
            </a:r>
            <a:endParaRPr lang="en-US" dirty="0">
              <a:latin typeface="Verdana" charset="0"/>
            </a:endParaRPr>
          </a:p>
        </p:txBody>
      </p:sp>
      <p:sp>
        <p:nvSpPr>
          <p:cNvPr id="69635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FC675F9C-6E2A-6C44-8747-4F166AA99216}" type="slidenum">
              <a:rPr lang="en-US" sz="1400" i="0">
                <a:solidFill>
                  <a:schemeClr val="bg1"/>
                </a:solidFill>
                <a:latin typeface="Verdana" charset="0"/>
              </a:rPr>
              <a:pPr/>
              <a:t>8</a:t>
            </a:fld>
            <a:endParaRPr lang="en-US" sz="1400" i="0">
              <a:solidFill>
                <a:schemeClr val="bg1"/>
              </a:solidFill>
              <a:latin typeface="Verdana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10417" y="1379892"/>
            <a:ext cx="8305427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i="0" dirty="0" err="1">
                <a:solidFill>
                  <a:srgbClr val="FF0000"/>
                </a:solidFill>
                <a:latin typeface="Courier"/>
                <a:cs typeface="Courier"/>
              </a:rPr>
              <a:t>classdef</a:t>
            </a:r>
            <a:r>
              <a:rPr lang="en-US" sz="1400" i="0" dirty="0">
                <a:latin typeface="Courier"/>
                <a:cs typeface="Courier"/>
              </a:rPr>
              <a:t> </a:t>
            </a:r>
            <a:r>
              <a:rPr lang="en-US" sz="1400" i="0" dirty="0">
                <a:solidFill>
                  <a:srgbClr val="0000FF"/>
                </a:solidFill>
                <a:latin typeface="Courier"/>
                <a:cs typeface="Courier"/>
              </a:rPr>
              <a:t>point</a:t>
            </a:r>
          </a:p>
          <a:p>
            <a:r>
              <a:rPr lang="en-US" sz="1400" i="0" dirty="0">
                <a:latin typeface="Courier"/>
                <a:cs typeface="Courier"/>
              </a:rPr>
              <a:t>  </a:t>
            </a:r>
            <a:r>
              <a:rPr lang="en-US" sz="1400" i="0" dirty="0">
                <a:solidFill>
                  <a:srgbClr val="008000"/>
                </a:solidFill>
                <a:latin typeface="Courier"/>
                <a:cs typeface="Courier"/>
              </a:rPr>
              <a:t>% write a description of the class here.</a:t>
            </a:r>
          </a:p>
          <a:p>
            <a:r>
              <a:rPr lang="en-US" sz="1400" i="0" dirty="0">
                <a:latin typeface="Courier"/>
                <a:cs typeface="Courier"/>
              </a:rPr>
              <a:t>    </a:t>
            </a:r>
            <a:r>
              <a:rPr lang="en-US" sz="1400" i="0" dirty="0">
                <a:solidFill>
                  <a:srgbClr val="0000FF"/>
                </a:solidFill>
                <a:latin typeface="Courier"/>
                <a:cs typeface="Courier"/>
              </a:rPr>
              <a:t>properties</a:t>
            </a:r>
          </a:p>
          <a:p>
            <a:r>
              <a:rPr lang="en-US" sz="1400" i="0" dirty="0">
                <a:latin typeface="Courier"/>
                <a:cs typeface="Courier"/>
              </a:rPr>
              <a:t>      </a:t>
            </a:r>
            <a:r>
              <a:rPr lang="en-US" sz="1400" i="0" dirty="0">
                <a:solidFill>
                  <a:srgbClr val="008000"/>
                </a:solidFill>
                <a:latin typeface="Courier"/>
                <a:cs typeface="Courier"/>
              </a:rPr>
              <a:t>% ....</a:t>
            </a:r>
          </a:p>
          <a:p>
            <a:r>
              <a:rPr lang="en-US" sz="1400" i="0" dirty="0">
                <a:latin typeface="Courier"/>
                <a:cs typeface="Courier"/>
              </a:rPr>
              <a:t>    </a:t>
            </a:r>
            <a:r>
              <a:rPr lang="en-US" sz="1400" i="0" dirty="0">
                <a:solidFill>
                  <a:srgbClr val="0000FF"/>
                </a:solidFill>
                <a:latin typeface="Courier"/>
                <a:cs typeface="Courier"/>
              </a:rPr>
              <a:t>end</a:t>
            </a:r>
          </a:p>
          <a:p>
            <a:r>
              <a:rPr lang="en-US" sz="1400" i="0" dirty="0">
                <a:latin typeface="Courier"/>
                <a:cs typeface="Courier"/>
              </a:rPr>
              <a:t>    </a:t>
            </a:r>
            <a:r>
              <a:rPr lang="en-US" sz="1400" i="0" dirty="0">
                <a:solidFill>
                  <a:srgbClr val="0000FF"/>
                </a:solidFill>
                <a:latin typeface="Courier"/>
                <a:cs typeface="Courier"/>
              </a:rPr>
              <a:t>methods</a:t>
            </a:r>
          </a:p>
          <a:p>
            <a:r>
              <a:rPr lang="en-US" sz="1400" i="0" dirty="0">
                <a:latin typeface="Courier"/>
                <a:cs typeface="Courier"/>
              </a:rPr>
              <a:t>      </a:t>
            </a:r>
            <a:r>
              <a:rPr lang="en-US" sz="1400" i="0" dirty="0">
                <a:solidFill>
                  <a:srgbClr val="008000"/>
                </a:solidFill>
                <a:latin typeface="Courier"/>
                <a:cs typeface="Courier"/>
              </a:rPr>
              <a:t>% methods, including the constructor are defined here</a:t>
            </a:r>
          </a:p>
          <a:p>
            <a:r>
              <a:rPr lang="en-US" sz="1400" i="0" dirty="0">
                <a:latin typeface="Courier"/>
                <a:cs typeface="Courier"/>
              </a:rPr>
              <a:t>        </a:t>
            </a:r>
            <a:r>
              <a:rPr lang="en-US" sz="1400" i="0" dirty="0">
                <a:solidFill>
                  <a:srgbClr val="FF6600"/>
                </a:solidFill>
                <a:latin typeface="Courier"/>
                <a:cs typeface="Courier"/>
              </a:rPr>
              <a:t>function</a:t>
            </a:r>
            <a:r>
              <a:rPr lang="en-US" sz="1400" i="0" dirty="0">
                <a:latin typeface="Courier"/>
                <a:cs typeface="Courier"/>
              </a:rPr>
              <a:t> </a:t>
            </a:r>
            <a:r>
              <a:rPr lang="en-US" sz="1400" i="0" dirty="0" err="1">
                <a:latin typeface="Courier"/>
                <a:cs typeface="Courier"/>
              </a:rPr>
              <a:t>obj</a:t>
            </a:r>
            <a:r>
              <a:rPr lang="en-US" sz="1400" i="0" dirty="0">
                <a:latin typeface="Courier"/>
                <a:cs typeface="Courier"/>
              </a:rPr>
              <a:t> = </a:t>
            </a:r>
            <a:r>
              <a:rPr lang="en-US" sz="1400" i="0" dirty="0">
                <a:solidFill>
                  <a:srgbClr val="0000FF"/>
                </a:solidFill>
                <a:latin typeface="Courier"/>
                <a:cs typeface="Courier"/>
              </a:rPr>
              <a:t>point</a:t>
            </a:r>
            <a:r>
              <a:rPr lang="en-US" sz="1400" i="0" dirty="0">
                <a:latin typeface="Courier"/>
                <a:cs typeface="Courier"/>
              </a:rPr>
              <a:t>(x, y, </a:t>
            </a:r>
            <a:r>
              <a:rPr lang="en-US" sz="1400" i="0" dirty="0" err="1">
                <a:latin typeface="Courier"/>
                <a:cs typeface="Courier"/>
              </a:rPr>
              <a:t>colour</a:t>
            </a:r>
            <a:r>
              <a:rPr lang="en-US" sz="1400" i="0" dirty="0">
                <a:latin typeface="Courier"/>
                <a:cs typeface="Courier"/>
              </a:rPr>
              <a:t>)</a:t>
            </a:r>
          </a:p>
          <a:p>
            <a:r>
              <a:rPr lang="en-US" sz="1400" i="0" dirty="0">
                <a:latin typeface="Courier"/>
                <a:cs typeface="Courier"/>
              </a:rPr>
              <a:t>          </a:t>
            </a:r>
            <a:r>
              <a:rPr lang="en-US" sz="1400" i="0" dirty="0">
                <a:solidFill>
                  <a:srgbClr val="008000"/>
                </a:solidFill>
                <a:latin typeface="Courier"/>
                <a:cs typeface="Courier"/>
              </a:rPr>
              <a:t>% class constructor</a:t>
            </a:r>
          </a:p>
          <a:p>
            <a:r>
              <a:rPr lang="en-US" sz="1400" i="0" dirty="0">
                <a:latin typeface="Courier"/>
                <a:cs typeface="Courier"/>
              </a:rPr>
              <a:t>          </a:t>
            </a:r>
            <a:r>
              <a:rPr lang="en-US" sz="1400" i="0" dirty="0">
                <a:solidFill>
                  <a:srgbClr val="0000FF"/>
                </a:solidFill>
                <a:latin typeface="Courier"/>
                <a:cs typeface="Courier"/>
              </a:rPr>
              <a:t>if</a:t>
            </a:r>
            <a:r>
              <a:rPr lang="en-US" sz="1400" i="0" dirty="0">
                <a:latin typeface="Courier"/>
                <a:cs typeface="Courier"/>
              </a:rPr>
              <a:t> (</a:t>
            </a:r>
            <a:r>
              <a:rPr lang="en-US" sz="1400" i="0" dirty="0" err="1">
                <a:latin typeface="Courier"/>
                <a:cs typeface="Courier"/>
              </a:rPr>
              <a:t>nargin</a:t>
            </a:r>
            <a:r>
              <a:rPr lang="en-US" sz="1400" i="0" dirty="0">
                <a:latin typeface="Courier"/>
                <a:cs typeface="Courier"/>
              </a:rPr>
              <a:t> &gt; 0) </a:t>
            </a:r>
            <a:r>
              <a:rPr lang="en-US" sz="1400" i="0" dirty="0">
                <a:solidFill>
                  <a:srgbClr val="008000"/>
                </a:solidFill>
                <a:latin typeface="Courier"/>
                <a:cs typeface="Courier"/>
              </a:rPr>
              <a:t>% if input values were given</a:t>
            </a:r>
          </a:p>
          <a:p>
            <a:r>
              <a:rPr lang="nl-NL" sz="1400" i="0" dirty="0">
                <a:latin typeface="Courier"/>
                <a:cs typeface="Courier"/>
              </a:rPr>
              <a:t>            </a:t>
            </a:r>
            <a:r>
              <a:rPr lang="nl-NL" sz="1400" i="0" dirty="0" err="1">
                <a:latin typeface="Courier"/>
                <a:cs typeface="Courier"/>
              </a:rPr>
              <a:t>obj.x_coord</a:t>
            </a:r>
            <a:r>
              <a:rPr lang="nl-NL" sz="1400" i="0" dirty="0">
                <a:latin typeface="Courier"/>
                <a:cs typeface="Courier"/>
              </a:rPr>
              <a:t> = x;</a:t>
            </a:r>
          </a:p>
          <a:p>
            <a:r>
              <a:rPr lang="nl-NL" sz="1400" i="0" dirty="0">
                <a:latin typeface="Courier"/>
                <a:cs typeface="Courier"/>
              </a:rPr>
              <a:t>            </a:t>
            </a:r>
            <a:r>
              <a:rPr lang="nl-NL" sz="1400" i="0" dirty="0" err="1">
                <a:latin typeface="Courier"/>
                <a:cs typeface="Courier"/>
              </a:rPr>
              <a:t>obj.y_coord</a:t>
            </a:r>
            <a:r>
              <a:rPr lang="nl-NL" sz="1400" i="0" dirty="0">
                <a:latin typeface="Courier"/>
                <a:cs typeface="Courier"/>
              </a:rPr>
              <a:t> = y;</a:t>
            </a:r>
          </a:p>
          <a:p>
            <a:r>
              <a:rPr lang="fr-FR" sz="1400" i="0" dirty="0">
                <a:latin typeface="Courier"/>
                <a:cs typeface="Courier"/>
              </a:rPr>
              <a:t>            </a:t>
            </a:r>
            <a:r>
              <a:rPr lang="fr-FR" sz="1400" i="0" dirty="0" err="1">
                <a:latin typeface="Courier"/>
                <a:cs typeface="Courier"/>
              </a:rPr>
              <a:t>obj.colour</a:t>
            </a:r>
            <a:r>
              <a:rPr lang="fr-FR" sz="1400" i="0" dirty="0">
                <a:latin typeface="Courier"/>
                <a:cs typeface="Courier"/>
              </a:rPr>
              <a:t>  = </a:t>
            </a:r>
            <a:r>
              <a:rPr lang="fr-FR" sz="1400" i="0" dirty="0" err="1">
                <a:latin typeface="Courier"/>
                <a:cs typeface="Courier"/>
              </a:rPr>
              <a:t>colour</a:t>
            </a:r>
            <a:r>
              <a:rPr lang="fr-FR" sz="1400" i="0" dirty="0">
                <a:latin typeface="Courier"/>
                <a:cs typeface="Courier"/>
              </a:rPr>
              <a:t>;</a:t>
            </a:r>
          </a:p>
          <a:p>
            <a:r>
              <a:rPr lang="fr-FR" sz="1400" i="0" dirty="0">
                <a:latin typeface="Courier"/>
                <a:cs typeface="Courier"/>
              </a:rPr>
              <a:t>          </a:t>
            </a:r>
            <a:r>
              <a:rPr lang="fr-FR" sz="1400" i="0" dirty="0" err="1">
                <a:solidFill>
                  <a:srgbClr val="0000FF"/>
                </a:solidFill>
                <a:latin typeface="Courier"/>
                <a:cs typeface="Courier"/>
              </a:rPr>
              <a:t>else</a:t>
            </a:r>
            <a:r>
              <a:rPr lang="fr-FR" sz="1400" i="0" dirty="0">
                <a:latin typeface="Courier"/>
                <a:cs typeface="Courier"/>
              </a:rPr>
              <a:t> </a:t>
            </a:r>
            <a:r>
              <a:rPr lang="fr-FR" sz="1400" i="0" dirty="0">
                <a:solidFill>
                  <a:srgbClr val="008000"/>
                </a:solidFill>
                <a:latin typeface="Courier"/>
                <a:cs typeface="Courier"/>
              </a:rPr>
              <a:t>% </a:t>
            </a:r>
            <a:r>
              <a:rPr lang="fr-FR" sz="1400" i="0" dirty="0" err="1">
                <a:solidFill>
                  <a:srgbClr val="008000"/>
                </a:solidFill>
                <a:latin typeface="Courier"/>
                <a:cs typeface="Courier"/>
              </a:rPr>
              <a:t>essentially</a:t>
            </a:r>
            <a:r>
              <a:rPr lang="fr-FR" sz="1400" i="0" dirty="0">
                <a:solidFill>
                  <a:srgbClr val="008000"/>
                </a:solidFill>
                <a:latin typeface="Courier"/>
                <a:cs typeface="Courier"/>
              </a:rPr>
              <a:t> </a:t>
            </a:r>
            <a:r>
              <a:rPr lang="fr-FR" sz="1400" i="0" dirty="0" err="1">
                <a:solidFill>
                  <a:srgbClr val="008000"/>
                </a:solidFill>
                <a:latin typeface="Courier"/>
                <a:cs typeface="Courier"/>
              </a:rPr>
              <a:t>allows</a:t>
            </a:r>
            <a:r>
              <a:rPr lang="fr-FR" sz="1400" i="0" dirty="0">
                <a:solidFill>
                  <a:srgbClr val="008000"/>
                </a:solidFill>
                <a:latin typeface="Courier"/>
                <a:cs typeface="Courier"/>
              </a:rPr>
              <a:t> point() as a default </a:t>
            </a:r>
            <a:r>
              <a:rPr lang="fr-FR" sz="1400" i="0" dirty="0" err="1">
                <a:solidFill>
                  <a:srgbClr val="008000"/>
                </a:solidFill>
                <a:latin typeface="Courier"/>
                <a:cs typeface="Courier"/>
              </a:rPr>
              <a:t>constructor</a:t>
            </a:r>
            <a:endParaRPr lang="fr-FR" sz="1400" i="0" dirty="0">
              <a:solidFill>
                <a:srgbClr val="008000"/>
              </a:solidFill>
              <a:latin typeface="Courier"/>
              <a:cs typeface="Courier"/>
            </a:endParaRPr>
          </a:p>
          <a:p>
            <a:r>
              <a:rPr lang="nl-NL" sz="1400" i="0" dirty="0">
                <a:latin typeface="Courier"/>
                <a:cs typeface="Courier"/>
              </a:rPr>
              <a:t>            </a:t>
            </a:r>
            <a:r>
              <a:rPr lang="nl-NL" sz="1400" i="0" dirty="0" err="1">
                <a:latin typeface="Courier"/>
                <a:cs typeface="Courier"/>
              </a:rPr>
              <a:t>obj.x_coord</a:t>
            </a:r>
            <a:r>
              <a:rPr lang="nl-NL" sz="1400" i="0" dirty="0">
                <a:latin typeface="Courier"/>
                <a:cs typeface="Courier"/>
              </a:rPr>
              <a:t> = 0;</a:t>
            </a:r>
          </a:p>
          <a:p>
            <a:r>
              <a:rPr lang="nl-NL" sz="1400" i="0" dirty="0">
                <a:latin typeface="Courier"/>
                <a:cs typeface="Courier"/>
              </a:rPr>
              <a:t>            </a:t>
            </a:r>
            <a:r>
              <a:rPr lang="nl-NL" sz="1400" i="0" dirty="0" err="1">
                <a:latin typeface="Courier"/>
                <a:cs typeface="Courier"/>
              </a:rPr>
              <a:t>obj.y_coord</a:t>
            </a:r>
            <a:r>
              <a:rPr lang="nl-NL" sz="1400" i="0" dirty="0">
                <a:latin typeface="Courier"/>
                <a:cs typeface="Courier"/>
              </a:rPr>
              <a:t> = 0;</a:t>
            </a:r>
          </a:p>
          <a:p>
            <a:r>
              <a:rPr lang="fr-FR" sz="1400" i="0" dirty="0">
                <a:latin typeface="Courier"/>
                <a:cs typeface="Courier"/>
              </a:rPr>
              <a:t>            </a:t>
            </a:r>
            <a:r>
              <a:rPr lang="fr-FR" sz="1400" i="0" dirty="0" err="1">
                <a:latin typeface="Courier"/>
                <a:cs typeface="Courier"/>
              </a:rPr>
              <a:t>obj.colour</a:t>
            </a:r>
            <a:r>
              <a:rPr lang="fr-FR" sz="1400" i="0" dirty="0">
                <a:latin typeface="Courier"/>
                <a:cs typeface="Courier"/>
              </a:rPr>
              <a:t>  = 0;</a:t>
            </a:r>
          </a:p>
          <a:p>
            <a:r>
              <a:rPr lang="fr-FR" sz="1400" i="0" dirty="0">
                <a:latin typeface="Courier"/>
                <a:cs typeface="Courier"/>
              </a:rPr>
              <a:t>          </a:t>
            </a:r>
            <a:r>
              <a:rPr lang="fr-FR" sz="1400" i="0" dirty="0">
                <a:solidFill>
                  <a:srgbClr val="0000FF"/>
                </a:solidFill>
                <a:latin typeface="Courier"/>
                <a:cs typeface="Courier"/>
              </a:rPr>
              <a:t>end</a:t>
            </a:r>
          </a:p>
          <a:p>
            <a:r>
              <a:rPr lang="fr-FR" sz="1400" i="0" dirty="0">
                <a:latin typeface="Courier"/>
                <a:cs typeface="Courier"/>
              </a:rPr>
              <a:t>       </a:t>
            </a:r>
            <a:r>
              <a:rPr lang="fr-FR" sz="1400" i="0" dirty="0">
                <a:solidFill>
                  <a:srgbClr val="FF6600"/>
                </a:solidFill>
                <a:latin typeface="Courier"/>
                <a:cs typeface="Courier"/>
              </a:rPr>
              <a:t> </a:t>
            </a:r>
            <a:r>
              <a:rPr lang="fr-FR" sz="1400" i="0" dirty="0" smtClean="0">
                <a:solidFill>
                  <a:srgbClr val="FF6600"/>
                </a:solidFill>
                <a:latin typeface="Courier"/>
                <a:cs typeface="Courier"/>
              </a:rPr>
              <a:t>end</a:t>
            </a:r>
            <a:endParaRPr lang="fr-FR" sz="1400" i="0" dirty="0">
              <a:solidFill>
                <a:srgbClr val="FF6600"/>
              </a:solidFill>
              <a:latin typeface="Courier"/>
              <a:cs typeface="Courier"/>
            </a:endParaRPr>
          </a:p>
          <a:p>
            <a:r>
              <a:rPr lang="fr-FR" sz="1400" i="0" dirty="0">
                <a:solidFill>
                  <a:srgbClr val="FF6600"/>
                </a:solidFill>
                <a:latin typeface="Courier"/>
                <a:cs typeface="Courier"/>
              </a:rPr>
              <a:t>        </a:t>
            </a:r>
            <a:r>
              <a:rPr lang="en-US" sz="1400" i="0" dirty="0">
                <a:solidFill>
                  <a:srgbClr val="008000"/>
                </a:solidFill>
                <a:latin typeface="Courier"/>
                <a:cs typeface="Courier"/>
              </a:rPr>
              <a:t>% .... more functions </a:t>
            </a:r>
            <a:r>
              <a:rPr lang="en-US" sz="1400" i="0" dirty="0" smtClean="0">
                <a:solidFill>
                  <a:srgbClr val="008000"/>
                </a:solidFill>
                <a:latin typeface="Courier"/>
                <a:cs typeface="Courier"/>
              </a:rPr>
              <a:t>here</a:t>
            </a:r>
            <a:endParaRPr lang="fr-FR" sz="1400" i="0" dirty="0">
              <a:solidFill>
                <a:srgbClr val="FF6600"/>
              </a:solidFill>
              <a:latin typeface="Courier"/>
              <a:cs typeface="Courier"/>
            </a:endParaRPr>
          </a:p>
          <a:p>
            <a:r>
              <a:rPr lang="fr-FR" sz="1400" i="0" dirty="0">
                <a:latin typeface="Courier"/>
                <a:cs typeface="Courier"/>
              </a:rPr>
              <a:t>    </a:t>
            </a:r>
            <a:r>
              <a:rPr lang="fr-FR" sz="1400" i="0" dirty="0">
                <a:solidFill>
                  <a:srgbClr val="0000FF"/>
                </a:solidFill>
                <a:latin typeface="Courier"/>
                <a:cs typeface="Courier"/>
              </a:rPr>
              <a:t>end</a:t>
            </a:r>
          </a:p>
          <a:p>
            <a:r>
              <a:rPr lang="fr-FR" sz="1400" i="0" dirty="0">
                <a:solidFill>
                  <a:srgbClr val="FF0000"/>
                </a:solidFill>
                <a:latin typeface="Courier"/>
                <a:cs typeface="Courier"/>
              </a:rPr>
              <a:t>end</a:t>
            </a:r>
            <a:endParaRPr lang="en-US" sz="1400" i="0" dirty="0">
              <a:solidFill>
                <a:srgbClr val="FF0000"/>
              </a:solidFill>
              <a:latin typeface="Courier"/>
              <a:cs typeface="Courier"/>
            </a:endParaRPr>
          </a:p>
        </p:txBody>
      </p:sp>
      <p:cxnSp>
        <p:nvCxnSpPr>
          <p:cNvPr id="34" name="Straight Connector 33"/>
          <p:cNvCxnSpPr/>
          <p:nvPr/>
        </p:nvCxnSpPr>
        <p:spPr bwMode="auto">
          <a:xfrm flipH="1" flipV="1">
            <a:off x="3510645" y="4953000"/>
            <a:ext cx="1578426" cy="562429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lg"/>
          </a:ln>
          <a:effectLst/>
        </p:spPr>
      </p:cxnSp>
      <p:sp>
        <p:nvSpPr>
          <p:cNvPr id="36" name="TextBox 35"/>
          <p:cNvSpPr txBox="1"/>
          <p:nvPr/>
        </p:nvSpPr>
        <p:spPr>
          <a:xfrm>
            <a:off x="5846832" y="1643637"/>
            <a:ext cx="300739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/>
              <a:t>This part of the constructor is </a:t>
            </a:r>
          </a:p>
          <a:p>
            <a:r>
              <a:rPr lang="en-US" sz="1800" dirty="0" smtClean="0"/>
              <a:t>used to </a:t>
            </a:r>
            <a:r>
              <a:rPr lang="en-US" sz="1800" dirty="0" err="1" smtClean="0"/>
              <a:t>initialise</a:t>
            </a:r>
            <a:r>
              <a:rPr lang="en-US" sz="1800" dirty="0" smtClean="0"/>
              <a:t> an object</a:t>
            </a:r>
          </a:p>
          <a:p>
            <a:r>
              <a:rPr lang="en-US" sz="1800" dirty="0"/>
              <a:t>w</a:t>
            </a:r>
            <a:r>
              <a:rPr lang="en-US" sz="1800" dirty="0" smtClean="0"/>
              <a:t>ith specific concrete values</a:t>
            </a:r>
          </a:p>
        </p:txBody>
      </p:sp>
      <p:cxnSp>
        <p:nvCxnSpPr>
          <p:cNvPr id="13" name="Straight Connector 12"/>
          <p:cNvCxnSpPr/>
          <p:nvPr/>
        </p:nvCxnSpPr>
        <p:spPr bwMode="auto">
          <a:xfrm flipH="1">
            <a:off x="3673929" y="2376714"/>
            <a:ext cx="2213428" cy="1660071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lg"/>
          </a:ln>
          <a:effectLst/>
        </p:spPr>
      </p:cxnSp>
      <p:sp>
        <p:nvSpPr>
          <p:cNvPr id="16" name="TextBox 15"/>
          <p:cNvSpPr txBox="1"/>
          <p:nvPr/>
        </p:nvSpPr>
        <p:spPr>
          <a:xfrm>
            <a:off x="5153258" y="5297607"/>
            <a:ext cx="390051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/>
              <a:t>This part is only invoked if there are no</a:t>
            </a:r>
          </a:p>
          <a:p>
            <a:r>
              <a:rPr lang="en-US" sz="1800" dirty="0"/>
              <a:t>i</a:t>
            </a:r>
            <a:r>
              <a:rPr lang="en-US" sz="1800" dirty="0" smtClean="0"/>
              <a:t>nput variables to the constructor</a:t>
            </a:r>
          </a:p>
        </p:txBody>
      </p:sp>
      <p:sp>
        <p:nvSpPr>
          <p:cNvPr id="11" name="Content Placeholder 2"/>
          <p:cNvSpPr>
            <a:spLocks noGrp="1"/>
          </p:cNvSpPr>
          <p:nvPr>
            <p:ph idx="1"/>
          </p:nvPr>
        </p:nvSpPr>
        <p:spPr>
          <a:xfrm>
            <a:off x="236518" y="457593"/>
            <a:ext cx="8646584" cy="1045633"/>
          </a:xfrm>
        </p:spPr>
        <p:txBody>
          <a:bodyPr/>
          <a:lstStyle/>
          <a:p>
            <a:pPr marL="0" indent="0">
              <a:buNone/>
            </a:pPr>
            <a:endParaRPr lang="en-US" dirty="0" smtClean="0">
              <a:latin typeface="Verdana" charset="0"/>
            </a:endParaRPr>
          </a:p>
          <a:p>
            <a:r>
              <a:rPr lang="en-US" dirty="0" smtClean="0">
                <a:latin typeface="Verdana" charset="0"/>
              </a:rPr>
              <a:t>It helps to have a more generic constructor:</a:t>
            </a:r>
          </a:p>
        </p:txBody>
      </p:sp>
    </p:spTree>
    <p:extLst>
      <p:ext uri="{BB962C8B-B14F-4D97-AF65-F5344CB8AC3E}">
        <p14:creationId xmlns:p14="http://schemas.microsoft.com/office/powerpoint/2010/main" val="4009194784"/>
      </p:ext>
    </p:extLst>
  </p:cSld>
  <p:clrMapOvr>
    <a:masterClrMapping/>
  </p:clrMapOvr>
  <p:transition xmlns:p14="http://schemas.microsoft.com/office/powerpoint/2010/main">
    <p:fade/>
  </p:transition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3" presetClass="entr" presetSubtype="10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3500"/>
                            </p:stCondLst>
                            <p:childTnLst>
                              <p:par>
                                <p:cTn id="13" presetID="9" presetClass="entr" presetSubtype="0" fill="hold" grpId="0" nodeType="after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9000"/>
                            </p:stCondLst>
                            <p:childTnLst>
                              <p:par>
                                <p:cTn id="17" presetID="9" presetClass="entr" presetSubtype="0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/>
      <p:bldP spid="1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Verdana" charset="0"/>
              </a:rPr>
              <a:t>Class Constants</a:t>
            </a:r>
            <a:endParaRPr lang="en-US" dirty="0">
              <a:latin typeface="Verdana" charset="0"/>
            </a:endParaRPr>
          </a:p>
        </p:txBody>
      </p:sp>
      <p:sp>
        <p:nvSpPr>
          <p:cNvPr id="69635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FC675F9C-6E2A-6C44-8747-4F166AA99216}" type="slidenum">
              <a:rPr lang="en-US" sz="1400" i="0">
                <a:solidFill>
                  <a:schemeClr val="bg1"/>
                </a:solidFill>
                <a:latin typeface="Verdana" charset="0"/>
              </a:rPr>
              <a:pPr/>
              <a:t>9</a:t>
            </a:fld>
            <a:endParaRPr lang="en-US" sz="1400" i="0">
              <a:solidFill>
                <a:schemeClr val="bg1"/>
              </a:solidFill>
              <a:latin typeface="Verdana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28560" y="1543178"/>
            <a:ext cx="8305427" cy="44012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i="0" dirty="0" err="1">
                <a:solidFill>
                  <a:srgbClr val="FF0000"/>
                </a:solidFill>
                <a:latin typeface="Courier"/>
                <a:cs typeface="Courier"/>
              </a:rPr>
              <a:t>classdef</a:t>
            </a:r>
            <a:r>
              <a:rPr lang="en-US" sz="1400" i="0" dirty="0">
                <a:latin typeface="Courier"/>
                <a:cs typeface="Courier"/>
              </a:rPr>
              <a:t> </a:t>
            </a:r>
            <a:r>
              <a:rPr lang="en-US" sz="1400" i="0" dirty="0">
                <a:solidFill>
                  <a:srgbClr val="0000FF"/>
                </a:solidFill>
                <a:latin typeface="Courier"/>
                <a:cs typeface="Courier"/>
              </a:rPr>
              <a:t>point</a:t>
            </a:r>
          </a:p>
          <a:p>
            <a:r>
              <a:rPr lang="en-US" sz="1400" i="0" dirty="0">
                <a:latin typeface="Courier"/>
                <a:cs typeface="Courier"/>
              </a:rPr>
              <a:t>  </a:t>
            </a:r>
            <a:r>
              <a:rPr lang="en-US" sz="1400" i="0" dirty="0">
                <a:solidFill>
                  <a:srgbClr val="008000"/>
                </a:solidFill>
                <a:latin typeface="Courier"/>
                <a:cs typeface="Courier"/>
              </a:rPr>
              <a:t>% write a description of the class here.</a:t>
            </a:r>
          </a:p>
          <a:p>
            <a:r>
              <a:rPr lang="en-US" sz="1400" i="0" dirty="0">
                <a:latin typeface="Courier"/>
                <a:cs typeface="Courier"/>
              </a:rPr>
              <a:t>    </a:t>
            </a:r>
            <a:r>
              <a:rPr lang="en-US" sz="1400" i="0" dirty="0">
                <a:solidFill>
                  <a:srgbClr val="0000FF"/>
                </a:solidFill>
                <a:latin typeface="Courier"/>
                <a:cs typeface="Courier"/>
              </a:rPr>
              <a:t>properties</a:t>
            </a:r>
            <a:r>
              <a:rPr lang="en-US" sz="1400" i="0" dirty="0">
                <a:latin typeface="Courier"/>
                <a:cs typeface="Courier"/>
              </a:rPr>
              <a:t> (Constant = true)</a:t>
            </a:r>
          </a:p>
          <a:p>
            <a:r>
              <a:rPr lang="en-US" sz="1400" i="0" dirty="0">
                <a:latin typeface="Courier"/>
                <a:cs typeface="Courier"/>
              </a:rPr>
              <a:t>      </a:t>
            </a:r>
            <a:r>
              <a:rPr lang="en-US" sz="1400" i="0" dirty="0">
                <a:solidFill>
                  <a:srgbClr val="008000"/>
                </a:solidFill>
                <a:latin typeface="Courier"/>
                <a:cs typeface="Courier"/>
              </a:rPr>
              <a:t>% define the constant (or final) values here</a:t>
            </a:r>
          </a:p>
          <a:p>
            <a:r>
              <a:rPr lang="en-US" sz="1400" i="0" dirty="0">
                <a:latin typeface="Courier"/>
                <a:cs typeface="Courier"/>
              </a:rPr>
              <a:t>        X_ORIGIN = 0;</a:t>
            </a:r>
          </a:p>
          <a:p>
            <a:r>
              <a:rPr lang="en-US" sz="1400" i="0" dirty="0">
                <a:latin typeface="Courier"/>
                <a:cs typeface="Courier"/>
              </a:rPr>
              <a:t>        Y_ORIGIN = 0;</a:t>
            </a:r>
          </a:p>
          <a:p>
            <a:r>
              <a:rPr lang="en-US" sz="1400" i="0" dirty="0">
                <a:latin typeface="Courier"/>
                <a:cs typeface="Courier"/>
              </a:rPr>
              <a:t>        BLACK = 0;</a:t>
            </a:r>
          </a:p>
          <a:p>
            <a:r>
              <a:rPr lang="en-US" sz="1400" i="0" dirty="0">
                <a:latin typeface="Courier"/>
                <a:cs typeface="Courier"/>
              </a:rPr>
              <a:t>        WHITE = 255;</a:t>
            </a:r>
          </a:p>
          <a:p>
            <a:r>
              <a:rPr lang="en-US" sz="1400" i="0" dirty="0">
                <a:latin typeface="Courier"/>
                <a:cs typeface="Courier"/>
              </a:rPr>
              <a:t>    </a:t>
            </a:r>
            <a:r>
              <a:rPr lang="en-US" sz="1400" i="0" dirty="0" smtClean="0">
                <a:solidFill>
                  <a:srgbClr val="0000FF"/>
                </a:solidFill>
                <a:latin typeface="Courier"/>
                <a:cs typeface="Courier"/>
              </a:rPr>
              <a:t>end</a:t>
            </a:r>
          </a:p>
          <a:p>
            <a:r>
              <a:rPr lang="en-US" sz="1400" i="0" dirty="0">
                <a:solidFill>
                  <a:srgbClr val="0000FF"/>
                </a:solidFill>
                <a:latin typeface="Courier"/>
                <a:cs typeface="Courier"/>
              </a:rPr>
              <a:t> </a:t>
            </a:r>
            <a:r>
              <a:rPr lang="en-US" sz="1400" i="0" dirty="0" smtClean="0">
                <a:solidFill>
                  <a:srgbClr val="0000FF"/>
                </a:solidFill>
                <a:latin typeface="Courier"/>
                <a:cs typeface="Courier"/>
              </a:rPr>
              <a:t>   properties</a:t>
            </a:r>
            <a:endParaRPr lang="en-US" sz="1400" i="0" dirty="0">
              <a:solidFill>
                <a:srgbClr val="0000FF"/>
              </a:solidFill>
              <a:latin typeface="Courier"/>
              <a:cs typeface="Courier"/>
            </a:endParaRPr>
          </a:p>
          <a:p>
            <a:r>
              <a:rPr lang="en-US" sz="1400" i="0" dirty="0">
                <a:latin typeface="Courier"/>
                <a:cs typeface="Courier"/>
              </a:rPr>
              <a:t>      </a:t>
            </a:r>
            <a:r>
              <a:rPr lang="en-US" sz="1400" i="0" dirty="0">
                <a:solidFill>
                  <a:srgbClr val="008000"/>
                </a:solidFill>
                <a:latin typeface="Courier"/>
                <a:cs typeface="Courier"/>
              </a:rPr>
              <a:t>% ....</a:t>
            </a:r>
          </a:p>
          <a:p>
            <a:r>
              <a:rPr lang="en-US" sz="1400" i="0" dirty="0">
                <a:latin typeface="Courier"/>
                <a:cs typeface="Courier"/>
              </a:rPr>
              <a:t>    </a:t>
            </a:r>
            <a:r>
              <a:rPr lang="en-US" sz="1400" i="0" dirty="0">
                <a:solidFill>
                  <a:srgbClr val="0000FF"/>
                </a:solidFill>
                <a:latin typeface="Courier"/>
                <a:cs typeface="Courier"/>
              </a:rPr>
              <a:t>end</a:t>
            </a:r>
          </a:p>
          <a:p>
            <a:r>
              <a:rPr lang="en-US" sz="1400" i="0" dirty="0">
                <a:latin typeface="Courier"/>
                <a:cs typeface="Courier"/>
              </a:rPr>
              <a:t>    </a:t>
            </a:r>
            <a:r>
              <a:rPr lang="en-US" sz="1400" i="0" dirty="0">
                <a:solidFill>
                  <a:srgbClr val="0000FF"/>
                </a:solidFill>
                <a:latin typeface="Courier"/>
                <a:cs typeface="Courier"/>
              </a:rPr>
              <a:t>methods</a:t>
            </a:r>
          </a:p>
          <a:p>
            <a:r>
              <a:rPr lang="en-US" sz="1400" i="0" dirty="0">
                <a:latin typeface="Courier"/>
                <a:cs typeface="Courier"/>
              </a:rPr>
              <a:t>      </a:t>
            </a:r>
            <a:r>
              <a:rPr lang="en-US" sz="1400" i="0" dirty="0">
                <a:solidFill>
                  <a:srgbClr val="008000"/>
                </a:solidFill>
                <a:latin typeface="Courier"/>
                <a:cs typeface="Courier"/>
              </a:rPr>
              <a:t>% methods, including the constructor are defined here</a:t>
            </a:r>
          </a:p>
          <a:p>
            <a:r>
              <a:rPr lang="en-US" sz="1400" i="0" dirty="0">
                <a:latin typeface="Courier"/>
                <a:cs typeface="Courier"/>
              </a:rPr>
              <a:t>        </a:t>
            </a:r>
            <a:r>
              <a:rPr lang="en-US" sz="1400" i="0" dirty="0">
                <a:solidFill>
                  <a:srgbClr val="FF6600"/>
                </a:solidFill>
                <a:latin typeface="Courier"/>
                <a:cs typeface="Courier"/>
              </a:rPr>
              <a:t>function</a:t>
            </a:r>
            <a:r>
              <a:rPr lang="en-US" sz="1400" i="0" dirty="0">
                <a:latin typeface="Courier"/>
                <a:cs typeface="Courier"/>
              </a:rPr>
              <a:t> </a:t>
            </a:r>
            <a:r>
              <a:rPr lang="en-US" sz="1400" i="0" dirty="0" err="1">
                <a:latin typeface="Courier"/>
                <a:cs typeface="Courier"/>
              </a:rPr>
              <a:t>obj</a:t>
            </a:r>
            <a:r>
              <a:rPr lang="en-US" sz="1400" i="0" dirty="0">
                <a:latin typeface="Courier"/>
                <a:cs typeface="Courier"/>
              </a:rPr>
              <a:t> = </a:t>
            </a:r>
            <a:r>
              <a:rPr lang="en-US" sz="1400" i="0" dirty="0">
                <a:solidFill>
                  <a:srgbClr val="0000FF"/>
                </a:solidFill>
                <a:latin typeface="Courier"/>
                <a:cs typeface="Courier"/>
              </a:rPr>
              <a:t>point</a:t>
            </a:r>
            <a:r>
              <a:rPr lang="en-US" sz="1400" i="0" dirty="0">
                <a:latin typeface="Courier"/>
                <a:cs typeface="Courier"/>
              </a:rPr>
              <a:t>(x, y, </a:t>
            </a:r>
            <a:r>
              <a:rPr lang="en-US" sz="1400" i="0" dirty="0" err="1">
                <a:latin typeface="Courier"/>
                <a:cs typeface="Courier"/>
              </a:rPr>
              <a:t>colour</a:t>
            </a:r>
            <a:r>
              <a:rPr lang="en-US" sz="1400" i="0" dirty="0">
                <a:latin typeface="Courier"/>
                <a:cs typeface="Courier"/>
              </a:rPr>
              <a:t>)</a:t>
            </a:r>
          </a:p>
          <a:p>
            <a:r>
              <a:rPr lang="en-US" sz="1400" i="0" dirty="0">
                <a:latin typeface="Courier"/>
                <a:cs typeface="Courier"/>
              </a:rPr>
              <a:t>          </a:t>
            </a:r>
            <a:r>
              <a:rPr lang="en-US" sz="1400" i="0" dirty="0" smtClean="0">
                <a:solidFill>
                  <a:srgbClr val="008000"/>
                </a:solidFill>
                <a:latin typeface="Courier"/>
                <a:cs typeface="Courier"/>
              </a:rPr>
              <a:t>% ....</a:t>
            </a:r>
            <a:endParaRPr lang="en-US" sz="1400" i="0" dirty="0">
              <a:solidFill>
                <a:srgbClr val="008000"/>
              </a:solidFill>
              <a:latin typeface="Courier"/>
              <a:cs typeface="Courier"/>
            </a:endParaRPr>
          </a:p>
          <a:p>
            <a:r>
              <a:rPr lang="en-US" sz="1400" i="0" dirty="0">
                <a:latin typeface="Courier"/>
                <a:cs typeface="Courier"/>
              </a:rPr>
              <a:t>        </a:t>
            </a:r>
            <a:r>
              <a:rPr lang="fr-FR" sz="1400" i="0" dirty="0" smtClean="0">
                <a:solidFill>
                  <a:srgbClr val="FF6600"/>
                </a:solidFill>
                <a:latin typeface="Courier"/>
                <a:cs typeface="Courier"/>
              </a:rPr>
              <a:t>end</a:t>
            </a:r>
          </a:p>
          <a:p>
            <a:r>
              <a:rPr lang="fr-FR" sz="1400" i="0" dirty="0" smtClean="0">
                <a:solidFill>
                  <a:srgbClr val="FF6600"/>
                </a:solidFill>
                <a:latin typeface="Courier"/>
                <a:cs typeface="Courier"/>
              </a:rPr>
              <a:t>        </a:t>
            </a:r>
            <a:r>
              <a:rPr lang="en-US" sz="1400" i="0" dirty="0">
                <a:solidFill>
                  <a:srgbClr val="008000"/>
                </a:solidFill>
                <a:latin typeface="Courier"/>
                <a:cs typeface="Courier"/>
              </a:rPr>
              <a:t>% ...</a:t>
            </a:r>
            <a:r>
              <a:rPr lang="en-US" sz="1400" i="0" dirty="0" smtClean="0">
                <a:solidFill>
                  <a:srgbClr val="008000"/>
                </a:solidFill>
                <a:latin typeface="Courier"/>
                <a:cs typeface="Courier"/>
              </a:rPr>
              <a:t>. </a:t>
            </a:r>
            <a:r>
              <a:rPr lang="en-US" sz="1400" i="0" dirty="0">
                <a:solidFill>
                  <a:srgbClr val="008000"/>
                </a:solidFill>
                <a:latin typeface="Courier"/>
                <a:cs typeface="Courier"/>
              </a:rPr>
              <a:t>m</a:t>
            </a:r>
            <a:r>
              <a:rPr lang="en-US" sz="1400" i="0" dirty="0" smtClean="0">
                <a:solidFill>
                  <a:srgbClr val="008000"/>
                </a:solidFill>
                <a:latin typeface="Courier"/>
                <a:cs typeface="Courier"/>
              </a:rPr>
              <a:t>ore functions here</a:t>
            </a:r>
            <a:endParaRPr lang="fr-FR" sz="1400" i="0" dirty="0" smtClean="0">
              <a:solidFill>
                <a:srgbClr val="FF6600"/>
              </a:solidFill>
              <a:latin typeface="Courier"/>
              <a:cs typeface="Courier"/>
            </a:endParaRPr>
          </a:p>
          <a:p>
            <a:r>
              <a:rPr lang="fr-FR" sz="1400" i="0" dirty="0">
                <a:latin typeface="Courier"/>
                <a:cs typeface="Courier"/>
              </a:rPr>
              <a:t>    </a:t>
            </a:r>
            <a:r>
              <a:rPr lang="fr-FR" sz="1400" i="0" dirty="0">
                <a:solidFill>
                  <a:srgbClr val="0000FF"/>
                </a:solidFill>
                <a:latin typeface="Courier"/>
                <a:cs typeface="Courier"/>
              </a:rPr>
              <a:t>end</a:t>
            </a:r>
          </a:p>
          <a:p>
            <a:r>
              <a:rPr lang="fr-FR" sz="1400" i="0" dirty="0">
                <a:solidFill>
                  <a:srgbClr val="FF0000"/>
                </a:solidFill>
                <a:latin typeface="Courier"/>
                <a:cs typeface="Courier"/>
              </a:rPr>
              <a:t>end</a:t>
            </a:r>
            <a:endParaRPr lang="en-US" sz="1400" i="0" dirty="0">
              <a:solidFill>
                <a:srgbClr val="FF0000"/>
              </a:solidFill>
              <a:latin typeface="Courier"/>
              <a:cs typeface="Courier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5021332" y="2786637"/>
            <a:ext cx="3922042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/>
              <a:t>This is to set constants for the class</a:t>
            </a:r>
          </a:p>
          <a:p>
            <a:r>
              <a:rPr lang="en-US" sz="1800" dirty="0" smtClean="0"/>
              <a:t>(by convention we use upper case).</a:t>
            </a:r>
          </a:p>
          <a:p>
            <a:r>
              <a:rPr lang="en-US" sz="1800" dirty="0" smtClean="0"/>
              <a:t>Notice we can have multiple blocks</a:t>
            </a:r>
          </a:p>
          <a:p>
            <a:r>
              <a:rPr lang="en-US" sz="1800" dirty="0"/>
              <a:t>o</a:t>
            </a:r>
            <a:r>
              <a:rPr lang="en-US" sz="1800" dirty="0" smtClean="0"/>
              <a:t>f properties (ditto functions/methods).</a:t>
            </a:r>
          </a:p>
        </p:txBody>
      </p:sp>
      <p:cxnSp>
        <p:nvCxnSpPr>
          <p:cNvPr id="13" name="Straight Connector 12"/>
          <p:cNvCxnSpPr/>
          <p:nvPr/>
        </p:nvCxnSpPr>
        <p:spPr bwMode="auto">
          <a:xfrm flipH="1" flipV="1">
            <a:off x="2703287" y="2921000"/>
            <a:ext cx="2240642" cy="371929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lg"/>
          </a:ln>
          <a:effectLst/>
        </p:spPr>
      </p:cxnSp>
      <p:sp>
        <p:nvSpPr>
          <p:cNvPr id="11" name="Content Placeholder 2"/>
          <p:cNvSpPr>
            <a:spLocks noGrp="1"/>
          </p:cNvSpPr>
          <p:nvPr>
            <p:ph idx="1"/>
          </p:nvPr>
        </p:nvSpPr>
        <p:spPr>
          <a:xfrm>
            <a:off x="245589" y="575522"/>
            <a:ext cx="8646584" cy="1045633"/>
          </a:xfrm>
        </p:spPr>
        <p:txBody>
          <a:bodyPr/>
          <a:lstStyle/>
          <a:p>
            <a:pPr marL="0" indent="0">
              <a:buNone/>
            </a:pPr>
            <a:endParaRPr lang="en-US" dirty="0" smtClean="0">
              <a:latin typeface="Verdana" charset="0"/>
            </a:endParaRPr>
          </a:p>
          <a:p>
            <a:r>
              <a:rPr lang="en-US" dirty="0" smtClean="0">
                <a:latin typeface="Verdana" charset="0"/>
              </a:rPr>
              <a:t>It’s useful to have class constants: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985375" y="5669537"/>
            <a:ext cx="49730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/>
              <a:t>Try typing  </a:t>
            </a:r>
            <a:r>
              <a:rPr lang="en-US" sz="1800" i="0" dirty="0" smtClean="0">
                <a:solidFill>
                  <a:srgbClr val="0000FF"/>
                </a:solidFill>
              </a:rPr>
              <a:t> </a:t>
            </a:r>
            <a:r>
              <a:rPr lang="en-US" sz="1800" i="0" dirty="0">
                <a:solidFill>
                  <a:srgbClr val="0000FF"/>
                </a:solidFill>
                <a:latin typeface="Courier"/>
                <a:cs typeface="Courier"/>
              </a:rPr>
              <a:t>properties(</a:t>
            </a:r>
            <a:r>
              <a:rPr lang="en-US" sz="1800" i="0" dirty="0" smtClean="0">
                <a:solidFill>
                  <a:srgbClr val="0000FF"/>
                </a:solidFill>
                <a:latin typeface="Courier"/>
                <a:cs typeface="Courier"/>
              </a:rPr>
              <a:t>point)</a:t>
            </a:r>
            <a:r>
              <a:rPr lang="en-US" sz="1800" dirty="0">
                <a:latin typeface="Courier"/>
                <a:cs typeface="Courier"/>
              </a:rPr>
              <a:t> </a:t>
            </a:r>
            <a:r>
              <a:rPr lang="en-US" sz="1800" dirty="0" smtClean="0"/>
              <a:t>in </a:t>
            </a:r>
            <a:r>
              <a:rPr lang="en-US" sz="1600" i="0" dirty="0" smtClean="0"/>
              <a:t>MATLAB</a:t>
            </a:r>
          </a:p>
        </p:txBody>
      </p:sp>
    </p:spTree>
    <p:extLst>
      <p:ext uri="{BB962C8B-B14F-4D97-AF65-F5344CB8AC3E}">
        <p14:creationId xmlns:p14="http://schemas.microsoft.com/office/powerpoint/2010/main" val="1386650093"/>
      </p:ext>
    </p:extLst>
  </p:cSld>
  <p:clrMapOvr>
    <a:masterClrMapping/>
  </p:clrMapOvr>
  <p:transition xmlns:p14="http://schemas.microsoft.com/office/powerpoint/2010/main">
    <p:fade/>
  </p:transition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3" presetClass="entr" presetSubtype="10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3500"/>
                            </p:stCondLst>
                            <p:childTnLst>
                              <p:par>
                                <p:cTn id="13" presetID="9" presetClass="entr" presetSubtype="0" fill="hold" grpId="0" nodeType="afterEffect">
                                  <p:stCondLst>
                                    <p:cond delay="20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/>
      <p:bldP spid="14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INIT" val=""/>
  <p:tag name="USEAMSFONTS" val="True"/>
  <p:tag name="EMBEDFONTS" val="False"/>
  <p:tag name="USEBOLDAMS" val="True"/>
  <p:tag name="DEFAULTDISPLAYSOURCE" val="\documentclass{slides}\pagestyle{empty}&#10;\usepackage{color,amssymb,amsmath}&#10;\begin{document}&#10;&#10;\end{document}&#10;"/>
  <p:tag name="TEX2PS" val="latex $(base).tex; dvips -D $(res) -E -o $(base).ps $(base).dvi"/>
  <p:tag name="EXTERNALEDITCOMMAND" val="notepad %"/>
  <p:tag name="GHOSTSCRIPTCOMMAND" val="gswin32c"/>
  <p:tag name="DEFAULTBITMAP" val="pngmono"/>
  <p:tag name="DEFAULTBLEND" val="False"/>
  <p:tag name="DEFAULTTRANSPARENT" val="True"/>
  <p:tag name="DEFAULTWORKAROUNDTRANSPARENCYBUG" val="False"/>
  <p:tag name="DEFAULTRESOLUTION" val="1200"/>
  <p:tag name="DEFAULTMAGNIFICATION" val="1.5"/>
  <p:tag name="DEFAULTFONTSIZE" val="10"/>
  <p:tag name="DEFAULTWIDTH" val="524"/>
  <p:tag name="DEFAULTHEIGHT" val="360"/>
</p:tagLst>
</file>

<file path=ppt/theme/theme1.xml><?xml version="1.0" encoding="utf-8"?>
<a:theme xmlns:a="http://schemas.openxmlformats.org/drawingml/2006/main" name="Custom Design">
  <a:themeElements>
    <a:clrScheme name="Custom Design 2">
      <a:dk1>
        <a:srgbClr val="737373"/>
      </a:dk1>
      <a:lt1>
        <a:srgbClr val="FFFFFF"/>
      </a:lt1>
      <a:dk2>
        <a:srgbClr val="4D59AB"/>
      </a:dk2>
      <a:lt2>
        <a:srgbClr val="FFFFFF"/>
      </a:lt2>
      <a:accent1>
        <a:srgbClr val="8A8F05"/>
      </a:accent1>
      <a:accent2>
        <a:srgbClr val="E0AD12"/>
      </a:accent2>
      <a:accent3>
        <a:srgbClr val="B2B5D2"/>
      </a:accent3>
      <a:accent4>
        <a:srgbClr val="DADADA"/>
      </a:accent4>
      <a:accent5>
        <a:srgbClr val="C4C6AA"/>
      </a:accent5>
      <a:accent6>
        <a:srgbClr val="CB9C0F"/>
      </a:accent6>
      <a:hlink>
        <a:srgbClr val="C27D05"/>
      </a:hlink>
      <a:folHlink>
        <a:srgbClr val="732466"/>
      </a:folHlink>
    </a:clrScheme>
    <a:fontScheme name="Custom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AutoNum type="arabicPeriod"/>
          <a:tabLst/>
          <a:defRPr kumimoji="0" lang="en-US" sz="24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AutoNum type="arabicPeriod"/>
          <a:tabLst/>
          <a:defRPr kumimoji="0" lang="en-US" sz="24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Custom Design 1">
        <a:dk1>
          <a:srgbClr val="000000"/>
        </a:dk1>
        <a:lt1>
          <a:srgbClr val="4D59AB"/>
        </a:lt1>
        <a:dk2>
          <a:srgbClr val="000000"/>
        </a:dk2>
        <a:lt2>
          <a:srgbClr val="737373"/>
        </a:lt2>
        <a:accent1>
          <a:srgbClr val="8A8F05"/>
        </a:accent1>
        <a:accent2>
          <a:srgbClr val="E0AD12"/>
        </a:accent2>
        <a:accent3>
          <a:srgbClr val="B2B5D2"/>
        </a:accent3>
        <a:accent4>
          <a:srgbClr val="000000"/>
        </a:accent4>
        <a:accent5>
          <a:srgbClr val="C4C6AA"/>
        </a:accent5>
        <a:accent6>
          <a:srgbClr val="CB9C0F"/>
        </a:accent6>
        <a:hlink>
          <a:srgbClr val="C27D05"/>
        </a:hlink>
        <a:folHlink>
          <a:srgbClr val="7324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2">
        <a:dk1>
          <a:srgbClr val="737373"/>
        </a:dk1>
        <a:lt1>
          <a:srgbClr val="FFFFFF"/>
        </a:lt1>
        <a:dk2>
          <a:srgbClr val="4D59AB"/>
        </a:dk2>
        <a:lt2>
          <a:srgbClr val="FFFFFF"/>
        </a:lt2>
        <a:accent1>
          <a:srgbClr val="8A8F05"/>
        </a:accent1>
        <a:accent2>
          <a:srgbClr val="E0AD12"/>
        </a:accent2>
        <a:accent3>
          <a:srgbClr val="B2B5D2"/>
        </a:accent3>
        <a:accent4>
          <a:srgbClr val="DADADA"/>
        </a:accent4>
        <a:accent5>
          <a:srgbClr val="C4C6AA"/>
        </a:accent5>
        <a:accent6>
          <a:srgbClr val="CB9C0F"/>
        </a:accent6>
        <a:hlink>
          <a:srgbClr val="C27D05"/>
        </a:hlink>
        <a:folHlink>
          <a:srgbClr val="732466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Default Design">
  <a:themeElements>
    <a:clrScheme name="">
      <a:dk1>
        <a:srgbClr val="808080"/>
      </a:dk1>
      <a:lt1>
        <a:srgbClr val="FFFFFF"/>
      </a:lt1>
      <a:dk2>
        <a:srgbClr val="333333"/>
      </a:dk2>
      <a:lt2>
        <a:srgbClr val="FFFFFF"/>
      </a:lt2>
      <a:accent1>
        <a:srgbClr val="00CC99"/>
      </a:accent1>
      <a:accent2>
        <a:srgbClr val="3333CC"/>
      </a:accent2>
      <a:accent3>
        <a:srgbClr val="ADADAD"/>
      </a:accent3>
      <a:accent4>
        <a:srgbClr val="DADADA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1_Default Design">
      <a:majorFont>
        <a:latin typeface="Times SC"/>
        <a:ea typeface=""/>
        <a:cs typeface="Arial"/>
      </a:majorFont>
      <a:minorFont>
        <a:latin typeface="Franklin Gothic Medium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AutoNum type="arabicPeriod"/>
          <a:tabLst/>
          <a:defRPr kumimoji="0" lang="en-US" sz="24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AutoNum type="arabicPeriod"/>
          <a:tabLst/>
          <a:defRPr kumimoji="0" lang="en-US" sz="24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1_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Cornell 2007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ornell 2007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AutoNum type="arabicPeriod"/>
          <a:tabLst/>
          <a:defRPr kumimoji="0" lang="en-US" sz="24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AutoNum type="arabicPeriod"/>
          <a:tabLst/>
          <a:defRPr kumimoji="0" lang="en-US" sz="24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Cornell 2007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rnell 2007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rnell 2007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rnell 2007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rnell 2007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rnell 2007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rnell 2007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Cornell-AI-seminar-2005</Template>
  <TotalTime>33497</TotalTime>
  <Pages>9</Pages>
  <Words>1439</Words>
  <Application>Microsoft Macintosh PowerPoint</Application>
  <PresentationFormat>On-screen Show (4:3)</PresentationFormat>
  <Paragraphs>331</Paragraphs>
  <Slides>12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3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Custom Design</vt:lpstr>
      <vt:lpstr>1_Default Design</vt:lpstr>
      <vt:lpstr>Cornell 2007</vt:lpstr>
      <vt:lpstr>CS 1114:  Programming clarity via Objects - part 1</vt:lpstr>
      <vt:lpstr>Why Objects?</vt:lpstr>
      <vt:lpstr>Why Objects?</vt:lpstr>
      <vt:lpstr>Why Objects?</vt:lpstr>
      <vt:lpstr>Objects in MATLAB</vt:lpstr>
      <vt:lpstr>Objects in MATLAB</vt:lpstr>
      <vt:lpstr>Protecting Access</vt:lpstr>
      <vt:lpstr>Default Construction</vt:lpstr>
      <vt:lpstr>Class Constants</vt:lpstr>
      <vt:lpstr>Pointers to Efficiency</vt:lpstr>
      <vt:lpstr>Handling Operator Overloading</vt:lpstr>
      <vt:lpstr>Pointers to Efficiency</vt:lpstr>
    </vt:vector>
  </TitlesOfParts>
  <Company>Cornell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CS100R</dc:title>
  <dc:creator>Ramin Zabih</dc:creator>
  <cp:lastModifiedBy>Graeme Bailey</cp:lastModifiedBy>
  <cp:revision>1550</cp:revision>
  <cp:lastPrinted>2011-03-03T17:48:56Z</cp:lastPrinted>
  <dcterms:created xsi:type="dcterms:W3CDTF">2005-11-13T21:53:06Z</dcterms:created>
  <dcterms:modified xsi:type="dcterms:W3CDTF">2011-03-03T17:51:32Z</dcterms:modified>
</cp:coreProperties>
</file>