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  <p:sldMasterId id="2147483653" r:id="rId2"/>
    <p:sldMasterId id="2147483656" r:id="rId3"/>
  </p:sldMasterIdLst>
  <p:notesMasterIdLst>
    <p:notesMasterId r:id="rId22"/>
  </p:notesMasterIdLst>
  <p:handoutMasterIdLst>
    <p:handoutMasterId r:id="rId23"/>
  </p:handoutMasterIdLst>
  <p:sldIdLst>
    <p:sldId id="803" r:id="rId4"/>
    <p:sldId id="774" r:id="rId5"/>
    <p:sldId id="775" r:id="rId6"/>
    <p:sldId id="776" r:id="rId7"/>
    <p:sldId id="777" r:id="rId8"/>
    <p:sldId id="778" r:id="rId9"/>
    <p:sldId id="779" r:id="rId10"/>
    <p:sldId id="780" r:id="rId11"/>
    <p:sldId id="781" r:id="rId12"/>
    <p:sldId id="782" r:id="rId13"/>
    <p:sldId id="783" r:id="rId14"/>
    <p:sldId id="784" r:id="rId15"/>
    <p:sldId id="785" r:id="rId16"/>
    <p:sldId id="786" r:id="rId17"/>
    <p:sldId id="810" r:id="rId18"/>
    <p:sldId id="812" r:id="rId19"/>
    <p:sldId id="813" r:id="rId20"/>
    <p:sldId id="814" r:id="rId21"/>
  </p:sldIdLst>
  <p:sldSz cx="9144000" cy="6858000" type="screen4x3"/>
  <p:notesSz cx="7010400" cy="9296400"/>
  <p:custDataLst>
    <p:tags r:id="rId25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FF99"/>
    <a:srgbClr val="FFA7A7"/>
    <a:srgbClr val="9BC3FF"/>
    <a:srgbClr val="FF9393"/>
    <a:srgbClr val="ABCDFF"/>
    <a:srgbClr val="FF9999"/>
    <a:srgbClr val="99CC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-792" y="-96"/>
      </p:cViewPr>
      <p:guideLst>
        <p:guide orient="horz" pos="2064"/>
        <p:guide pos="1968"/>
      </p:guideLst>
    </p:cSldViewPr>
  </p:slideViewPr>
  <p:outlineViewPr>
    <p:cViewPr>
      <p:scale>
        <a:sx n="33" d="100"/>
        <a:sy n="33" d="100"/>
      </p:scale>
      <p:origin x="0" y="243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1704" y="-72"/>
      </p:cViewPr>
      <p:guideLst>
        <p:guide orient="horz" pos="2927"/>
        <p:guide pos="2207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tags" Target="tags/tag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590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188" tIns="45284" rIns="92188" bIns="452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4850"/>
            <a:ext cx="4630738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204886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igBlueDots1600Logo2 o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5334000"/>
            <a:ext cx="8763000" cy="685800"/>
          </a:xfrm>
          <a:effectLst/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9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096000"/>
            <a:ext cx="8229600" cy="533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5108296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58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796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743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1809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670325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2798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6092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7665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081199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707963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9809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58085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600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9194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514600"/>
            <a:ext cx="9144000" cy="43434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r>
              <a:rPr lang="en-US" i="0">
                <a:latin typeface="Times" charset="0"/>
              </a:rPr>
              <a:t>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206625"/>
            <a:ext cx="9144000" cy="519113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8153400" y="2209800"/>
            <a:ext cx="1588" cy="4645025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2725738"/>
            <a:ext cx="9144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7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5943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1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7827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800225" y="2819400"/>
            <a:ext cx="5981700" cy="838200"/>
          </a:xfrm>
        </p:spPr>
        <p:txBody>
          <a:bodyPr/>
          <a:lstStyle>
            <a:lvl1pPr algn="l">
              <a:defRPr sz="3400" b="0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Insert Title Here</a:t>
            </a:r>
          </a:p>
        </p:txBody>
      </p:sp>
    </p:spTree>
    <p:extLst>
      <p:ext uri="{BB962C8B-B14F-4D97-AF65-F5344CB8AC3E}">
        <p14:creationId xmlns:p14="http://schemas.microsoft.com/office/powerpoint/2010/main" val="225386066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i="0">
              <a:latin typeface="Times" charset="0"/>
            </a:endParaRPr>
          </a:p>
        </p:txBody>
      </p:sp>
      <p:pic>
        <p:nvPicPr>
          <p:cNvPr id="9" name="Picture 10" descr="culogo_6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CU Web Logo at its minimum siz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8863"/>
            <a:ext cx="25050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Rectangle 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0C7A50-6C5E-964A-AC58-68DEF5BE2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997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B3EB0-329F-5744-9F83-E1BE7B433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0425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19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40187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F401B-AB12-DF4C-9D4F-5CACC0D61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2928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3EC94-07F9-E24F-8C9E-B43F0C936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1616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647CB-4BB8-C942-82B0-ABDE809DB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6629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DA2F8-E1D4-F945-B819-84A5A3DF6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410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38711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94C83-97EB-AA4D-9777-6A16B0204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1561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AE496-34D7-5343-8A1F-4C74EEB8E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049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27C45-6745-B048-8836-1C4D5D6F8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6767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28600"/>
            <a:ext cx="6021387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FEFEE-2D78-944F-9CA6-A75EFE8CA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9342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7984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2548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5450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10533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25961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7793564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pn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gBlueDots1600gradientWithBrite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6400800" cy="11430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3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ransition xmlns:p14="http://schemas.microsoft.com/office/powerpoint/2010/main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i="0">
              <a:latin typeface="Times" charset="0"/>
            </a:endParaRPr>
          </a:p>
        </p:txBody>
      </p:sp>
      <p:sp>
        <p:nvSpPr>
          <p:cNvPr id="17817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219200"/>
            <a:ext cx="8231187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817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324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i="0" smtClean="0">
                <a:solidFill>
                  <a:schemeClr val="bg1"/>
                </a:solidFill>
                <a:latin typeface="Verdana" charset="0"/>
                <a:cs typeface="Arial" charset="0"/>
              </a:defRPr>
            </a:lvl1pPr>
          </a:lstStyle>
          <a:p>
            <a:pPr>
              <a:defRPr/>
            </a:pPr>
            <a:fld id="{7107EAAE-5281-1A4E-ABA5-3A6B37055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6" name="Picture 10" descr="culogo_6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1" descr="CU Web Logo at its minimum siz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8863"/>
            <a:ext cx="25050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67" grpId="0" build="p">
        <p:tmplLst>
          <p:tmpl lvl="1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2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charset="0"/>
        <a:buChar char="-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charset="0"/>
        <a:buChar char="Þ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914400"/>
            <a:ext cx="8534400" cy="8382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Verdana" charset="0"/>
              </a:rPr>
              <a:t>CS 1114: </a:t>
            </a:r>
            <a:br>
              <a:rPr lang="en-US" sz="3600" b="1" dirty="0">
                <a:latin typeface="Verdana" charset="0"/>
              </a:rPr>
            </a:br>
            <a:r>
              <a:rPr lang="en-US" sz="2800" b="1" dirty="0" smtClean="0">
                <a:latin typeface="Verdana" charset="0"/>
              </a:rPr>
              <a:t>Data Structures – memory allocation</a:t>
            </a:r>
            <a:endParaRPr lang="en-US" sz="4400" b="1" dirty="0">
              <a:latin typeface="Verdana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819400"/>
            <a:ext cx="6324600" cy="31242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400">
                <a:latin typeface="Verdana" charset="0"/>
              </a:rPr>
              <a:t>Prof. Graeme Bailey</a:t>
            </a:r>
          </a:p>
          <a:p>
            <a:pPr eaLnBrk="1" hangingPunct="1">
              <a:buFont typeface="Wingdings" charset="0"/>
              <a:buNone/>
            </a:pPr>
            <a:endParaRPr lang="en-US" sz="2400">
              <a:solidFill>
                <a:srgbClr val="FF0000"/>
              </a:solidFill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400" u="sng">
                <a:solidFill>
                  <a:schemeClr val="accent2"/>
                </a:solidFill>
                <a:latin typeface="Verdana" charset="0"/>
              </a:rPr>
              <a:t>http://cs1114.cs.cornell.edu</a:t>
            </a:r>
          </a:p>
          <a:p>
            <a:pPr eaLnBrk="1" hangingPunct="1">
              <a:buFont typeface="Wingdings" charset="0"/>
              <a:buNone/>
            </a:pPr>
            <a:endParaRPr lang="en-US" sz="2400" u="sng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1400" i="1">
                <a:latin typeface="Verdana" charset="0"/>
              </a:rPr>
              <a:t>(notes modified from Noah Snavely, Spring 2009)</a:t>
            </a:r>
          </a:p>
        </p:txBody>
      </p:sp>
      <p:pic>
        <p:nvPicPr>
          <p:cNvPr id="18435" name="Picture 4" descr="CS2_2line_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67425"/>
            <a:ext cx="25050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4059324-C207-BF46-B3CD-47F2F50EEE6F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10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Simple algorithm: mark-sweep</a:t>
            </a:r>
          </a:p>
        </p:txBody>
      </p:sp>
      <p:sp>
        <p:nvSpPr>
          <p:cNvPr id="204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Verdana" charset="0"/>
            </a:endParaRPr>
          </a:p>
          <a:p>
            <a:r>
              <a:rPr lang="en-US">
                <a:latin typeface="Verdana" charset="0"/>
              </a:rPr>
              <a:t>Mark: Chase the pointers from the root set, marking everything as you go</a:t>
            </a:r>
          </a:p>
          <a:p>
            <a:endParaRPr lang="en-US">
              <a:latin typeface="Verdana" charset="0"/>
            </a:endParaRPr>
          </a:p>
          <a:p>
            <a:r>
              <a:rPr lang="en-US">
                <a:latin typeface="Verdana" charset="0"/>
              </a:rPr>
              <a:t>Sweep: Scan all of memory – everything not marked is garbage, and can go back on the free list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Mark and sweep</a:t>
            </a:r>
          </a:p>
        </p:txBody>
      </p:sp>
      <p:sp>
        <p:nvSpPr>
          <p:cNvPr id="58" name="Content Placeholder 57"/>
          <p:cNvSpPr>
            <a:spLocks noGrp="1"/>
          </p:cNvSpPr>
          <p:nvPr>
            <p:ph idx="1"/>
          </p:nvPr>
        </p:nvSpPr>
        <p:spPr>
          <a:xfrm>
            <a:off x="2286000" y="4686300"/>
            <a:ext cx="2782888" cy="1219200"/>
          </a:xfrm>
        </p:spPr>
        <p:txBody>
          <a:bodyPr/>
          <a:lstStyle/>
          <a:p>
            <a:r>
              <a:rPr lang="en-US" sz="2400">
                <a:latin typeface="Verdana" charset="0"/>
              </a:rPr>
              <a:t>Mark phase</a:t>
            </a:r>
          </a:p>
          <a:p>
            <a:r>
              <a:rPr lang="en-US" sz="2400">
                <a:latin typeface="Verdana" charset="0"/>
              </a:rPr>
              <a:t>Sweep phase</a:t>
            </a:r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A73891-D201-5D42-8E17-FD215D092B42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11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78852" name="Group 23"/>
          <p:cNvGrpSpPr>
            <a:grpSpLocks/>
          </p:cNvGrpSpPr>
          <p:nvPr/>
        </p:nvGrpSpPr>
        <p:grpSpPr bwMode="auto">
          <a:xfrm>
            <a:off x="1314450" y="2663825"/>
            <a:ext cx="1622425" cy="476250"/>
            <a:chOff x="1673" y="1968"/>
            <a:chExt cx="1022" cy="300"/>
          </a:xfrm>
        </p:grpSpPr>
        <p:sp>
          <p:nvSpPr>
            <p:cNvPr id="78899" name="Text Box 24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4</a:t>
              </a:r>
            </a:p>
          </p:txBody>
        </p:sp>
        <p:sp>
          <p:nvSpPr>
            <p:cNvPr id="78900" name="Text Box 25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rgbClr val="FF99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5</a:t>
              </a:r>
            </a:p>
          </p:txBody>
        </p:sp>
        <p:sp>
          <p:nvSpPr>
            <p:cNvPr id="78901" name="Text Box 26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1</a:t>
              </a:r>
            </a:p>
          </p:txBody>
        </p:sp>
      </p:grpSp>
      <p:grpSp>
        <p:nvGrpSpPr>
          <p:cNvPr id="78853" name="Group 31"/>
          <p:cNvGrpSpPr>
            <a:grpSpLocks/>
          </p:cNvGrpSpPr>
          <p:nvPr/>
        </p:nvGrpSpPr>
        <p:grpSpPr bwMode="auto">
          <a:xfrm>
            <a:off x="2940050" y="2663825"/>
            <a:ext cx="1622425" cy="476250"/>
            <a:chOff x="1673" y="1967"/>
            <a:chExt cx="1022" cy="300"/>
          </a:xfrm>
        </p:grpSpPr>
        <p:sp>
          <p:nvSpPr>
            <p:cNvPr id="78896" name="Text Box 32"/>
            <p:cNvSpPr txBox="1">
              <a:spLocks noChangeArrowheads="1"/>
            </p:cNvSpPr>
            <p:nvPr/>
          </p:nvSpPr>
          <p:spPr bwMode="auto">
            <a:xfrm>
              <a:off x="1673" y="1967"/>
              <a:ext cx="336" cy="300"/>
            </a:xfrm>
            <a:prstGeom prst="rect">
              <a:avLst/>
            </a:prstGeom>
            <a:solidFill>
              <a:srgbClr val="FF99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0</a:t>
              </a:r>
            </a:p>
          </p:txBody>
        </p:sp>
        <p:sp>
          <p:nvSpPr>
            <p:cNvPr id="78897" name="Text Box 33"/>
            <p:cNvSpPr txBox="1">
              <a:spLocks noChangeArrowheads="1"/>
            </p:cNvSpPr>
            <p:nvPr/>
          </p:nvSpPr>
          <p:spPr bwMode="auto">
            <a:xfrm>
              <a:off x="2016" y="1967"/>
              <a:ext cx="336" cy="3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8</a:t>
              </a:r>
            </a:p>
          </p:txBody>
        </p:sp>
        <p:sp>
          <p:nvSpPr>
            <p:cNvPr id="78898" name="Text Box 34"/>
            <p:cNvSpPr txBox="1">
              <a:spLocks noChangeArrowheads="1"/>
            </p:cNvSpPr>
            <p:nvPr/>
          </p:nvSpPr>
          <p:spPr bwMode="auto">
            <a:xfrm>
              <a:off x="2359" y="1967"/>
              <a:ext cx="336" cy="300"/>
            </a:xfrm>
            <a:prstGeom prst="rect">
              <a:avLst/>
            </a:prstGeom>
            <a:solidFill>
              <a:srgbClr val="FF99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3</a:t>
              </a:r>
            </a:p>
          </p:txBody>
        </p:sp>
      </p:grpSp>
      <p:sp>
        <p:nvSpPr>
          <p:cNvPr id="13" name="Text Box 41"/>
          <p:cNvSpPr txBox="1">
            <a:spLocks noChangeArrowheads="1"/>
          </p:cNvSpPr>
          <p:nvPr/>
        </p:nvSpPr>
        <p:spPr bwMode="auto">
          <a:xfrm>
            <a:off x="5105400" y="2663825"/>
            <a:ext cx="533400" cy="47625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i="0" dirty="0">
                <a:latin typeface="Verdana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78855" name="Text Box 42"/>
          <p:cNvSpPr txBox="1">
            <a:spLocks noChangeArrowheads="1"/>
          </p:cNvSpPr>
          <p:nvPr/>
        </p:nvSpPr>
        <p:spPr bwMode="auto">
          <a:xfrm>
            <a:off x="5649913" y="2663825"/>
            <a:ext cx="533400" cy="476250"/>
          </a:xfrm>
          <a:prstGeom prst="rect">
            <a:avLst/>
          </a:prstGeom>
          <a:solidFill>
            <a:srgbClr val="9BC3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6</a:t>
            </a:r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779463" y="2663825"/>
            <a:ext cx="533400" cy="47625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i="0" dirty="0">
                <a:latin typeface="Verdana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78857" name="Text Box 41"/>
          <p:cNvSpPr txBox="1">
            <a:spLocks noChangeArrowheads="1"/>
          </p:cNvSpPr>
          <p:nvPr/>
        </p:nvSpPr>
        <p:spPr bwMode="auto">
          <a:xfrm>
            <a:off x="6192838" y="2663825"/>
            <a:ext cx="533400" cy="47625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5</a:t>
            </a:r>
          </a:p>
        </p:txBody>
      </p:sp>
      <p:sp>
        <p:nvSpPr>
          <p:cNvPr id="78858" name="Text Box 42"/>
          <p:cNvSpPr txBox="1">
            <a:spLocks noChangeArrowheads="1"/>
          </p:cNvSpPr>
          <p:nvPr/>
        </p:nvSpPr>
        <p:spPr bwMode="auto">
          <a:xfrm>
            <a:off x="6737350" y="2663825"/>
            <a:ext cx="533400" cy="476250"/>
          </a:xfrm>
          <a:prstGeom prst="rect">
            <a:avLst/>
          </a:prstGeom>
          <a:solidFill>
            <a:srgbClr val="9BC3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3</a:t>
            </a:r>
          </a:p>
        </p:txBody>
      </p:sp>
      <p:sp>
        <p:nvSpPr>
          <p:cNvPr id="78859" name="Text Box 35"/>
          <p:cNvSpPr txBox="1">
            <a:spLocks noChangeArrowheads="1"/>
          </p:cNvSpPr>
          <p:nvPr/>
        </p:nvSpPr>
        <p:spPr bwMode="auto">
          <a:xfrm>
            <a:off x="250825" y="228123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</a:t>
            </a:r>
          </a:p>
        </p:txBody>
      </p:sp>
      <p:sp>
        <p:nvSpPr>
          <p:cNvPr id="78860" name="Text Box 36"/>
          <p:cNvSpPr txBox="1">
            <a:spLocks noChangeArrowheads="1"/>
          </p:cNvSpPr>
          <p:nvPr/>
        </p:nvSpPr>
        <p:spPr bwMode="auto">
          <a:xfrm>
            <a:off x="781050" y="2273300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2</a:t>
            </a:r>
          </a:p>
        </p:txBody>
      </p:sp>
      <p:sp>
        <p:nvSpPr>
          <p:cNvPr id="78861" name="Text Box 37"/>
          <p:cNvSpPr txBox="1">
            <a:spLocks noChangeArrowheads="1"/>
          </p:cNvSpPr>
          <p:nvPr/>
        </p:nvSpPr>
        <p:spPr bwMode="auto">
          <a:xfrm>
            <a:off x="1312863" y="2273300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3</a:t>
            </a:r>
          </a:p>
        </p:txBody>
      </p:sp>
      <p:sp>
        <p:nvSpPr>
          <p:cNvPr id="78862" name="Text Box 43"/>
          <p:cNvSpPr txBox="1">
            <a:spLocks noChangeArrowheads="1"/>
          </p:cNvSpPr>
          <p:nvPr/>
        </p:nvSpPr>
        <p:spPr bwMode="auto">
          <a:xfrm>
            <a:off x="1843088" y="22748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4</a:t>
            </a:r>
          </a:p>
        </p:txBody>
      </p:sp>
      <p:sp>
        <p:nvSpPr>
          <p:cNvPr id="78863" name="Text Box 44"/>
          <p:cNvSpPr txBox="1">
            <a:spLocks noChangeArrowheads="1"/>
          </p:cNvSpPr>
          <p:nvPr/>
        </p:nvSpPr>
        <p:spPr bwMode="auto">
          <a:xfrm>
            <a:off x="2374900" y="22748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5</a:t>
            </a:r>
          </a:p>
        </p:txBody>
      </p:sp>
      <p:sp>
        <p:nvSpPr>
          <p:cNvPr id="78864" name="Text Box 45"/>
          <p:cNvSpPr txBox="1">
            <a:spLocks noChangeArrowheads="1"/>
          </p:cNvSpPr>
          <p:nvPr/>
        </p:nvSpPr>
        <p:spPr bwMode="auto">
          <a:xfrm>
            <a:off x="2941638" y="22748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6</a:t>
            </a:r>
          </a:p>
        </p:txBody>
      </p:sp>
      <p:sp>
        <p:nvSpPr>
          <p:cNvPr id="78865" name="Text Box 51"/>
          <p:cNvSpPr txBox="1">
            <a:spLocks noChangeArrowheads="1"/>
          </p:cNvSpPr>
          <p:nvPr/>
        </p:nvSpPr>
        <p:spPr bwMode="auto">
          <a:xfrm>
            <a:off x="3509963" y="22748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7</a:t>
            </a:r>
          </a:p>
        </p:txBody>
      </p:sp>
      <p:sp>
        <p:nvSpPr>
          <p:cNvPr id="78866" name="Text Box 52"/>
          <p:cNvSpPr txBox="1">
            <a:spLocks noChangeArrowheads="1"/>
          </p:cNvSpPr>
          <p:nvPr/>
        </p:nvSpPr>
        <p:spPr bwMode="auto">
          <a:xfrm>
            <a:off x="4041775" y="22748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8</a:t>
            </a:r>
          </a:p>
        </p:txBody>
      </p:sp>
      <p:sp>
        <p:nvSpPr>
          <p:cNvPr id="78867" name="Text Box 53"/>
          <p:cNvSpPr txBox="1">
            <a:spLocks noChangeArrowheads="1"/>
          </p:cNvSpPr>
          <p:nvPr/>
        </p:nvSpPr>
        <p:spPr bwMode="auto">
          <a:xfrm>
            <a:off x="4572000" y="22748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9</a:t>
            </a:r>
          </a:p>
        </p:txBody>
      </p:sp>
      <p:sp>
        <p:nvSpPr>
          <p:cNvPr id="78868" name="Text Box 26"/>
          <p:cNvSpPr txBox="1">
            <a:spLocks noChangeArrowheads="1"/>
          </p:cNvSpPr>
          <p:nvPr/>
        </p:nvSpPr>
        <p:spPr bwMode="auto">
          <a:xfrm>
            <a:off x="5062538" y="2278063"/>
            <a:ext cx="614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10</a:t>
            </a:r>
          </a:p>
        </p:txBody>
      </p:sp>
      <p:sp>
        <p:nvSpPr>
          <p:cNvPr id="78869" name="Text Box 27"/>
          <p:cNvSpPr txBox="1">
            <a:spLocks noChangeArrowheads="1"/>
          </p:cNvSpPr>
          <p:nvPr/>
        </p:nvSpPr>
        <p:spPr bwMode="auto">
          <a:xfrm>
            <a:off x="5638800" y="2278063"/>
            <a:ext cx="593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11</a:t>
            </a:r>
          </a:p>
        </p:txBody>
      </p:sp>
      <p:sp>
        <p:nvSpPr>
          <p:cNvPr id="78870" name="Text Box 28"/>
          <p:cNvSpPr txBox="1">
            <a:spLocks noChangeArrowheads="1"/>
          </p:cNvSpPr>
          <p:nvPr/>
        </p:nvSpPr>
        <p:spPr bwMode="auto">
          <a:xfrm>
            <a:off x="6178550" y="2278063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12</a:t>
            </a:r>
          </a:p>
        </p:txBody>
      </p:sp>
      <p:sp>
        <p:nvSpPr>
          <p:cNvPr id="78871" name="Text Box 28"/>
          <p:cNvSpPr txBox="1">
            <a:spLocks noChangeArrowheads="1"/>
          </p:cNvSpPr>
          <p:nvPr/>
        </p:nvSpPr>
        <p:spPr bwMode="auto">
          <a:xfrm>
            <a:off x="6670675" y="2278063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13</a:t>
            </a:r>
          </a:p>
        </p:txBody>
      </p:sp>
      <p:sp>
        <p:nvSpPr>
          <p:cNvPr id="78872" name="Text Box 42"/>
          <p:cNvSpPr txBox="1">
            <a:spLocks noChangeArrowheads="1"/>
          </p:cNvSpPr>
          <p:nvPr/>
        </p:nvSpPr>
        <p:spPr bwMode="auto">
          <a:xfrm>
            <a:off x="7277100" y="2663825"/>
            <a:ext cx="533400" cy="476250"/>
          </a:xfrm>
          <a:prstGeom prst="rect">
            <a:avLst/>
          </a:prstGeom>
          <a:solidFill>
            <a:srgbClr val="FFA7A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7</a:t>
            </a:r>
          </a:p>
        </p:txBody>
      </p:sp>
      <p:sp>
        <p:nvSpPr>
          <p:cNvPr id="78873" name="Text Box 41"/>
          <p:cNvSpPr txBox="1">
            <a:spLocks noChangeArrowheads="1"/>
          </p:cNvSpPr>
          <p:nvPr/>
        </p:nvSpPr>
        <p:spPr bwMode="auto">
          <a:xfrm>
            <a:off x="7820025" y="2663825"/>
            <a:ext cx="533400" cy="476250"/>
          </a:xfrm>
          <a:prstGeom prst="rect">
            <a:avLst/>
          </a:prstGeom>
          <a:solidFill>
            <a:srgbClr val="9BC3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1</a:t>
            </a:r>
          </a:p>
        </p:txBody>
      </p:sp>
      <p:sp>
        <p:nvSpPr>
          <p:cNvPr id="78874" name="Text Box 42"/>
          <p:cNvSpPr txBox="1">
            <a:spLocks noChangeArrowheads="1"/>
          </p:cNvSpPr>
          <p:nvPr/>
        </p:nvSpPr>
        <p:spPr bwMode="auto">
          <a:xfrm>
            <a:off x="8364538" y="2663825"/>
            <a:ext cx="533400" cy="476250"/>
          </a:xfrm>
          <a:prstGeom prst="rect">
            <a:avLst/>
          </a:prstGeom>
          <a:solidFill>
            <a:srgbClr val="FFA7A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0</a:t>
            </a:r>
          </a:p>
        </p:txBody>
      </p:sp>
      <p:sp>
        <p:nvSpPr>
          <p:cNvPr id="78875" name="Text Box 28"/>
          <p:cNvSpPr txBox="1">
            <a:spLocks noChangeArrowheads="1"/>
          </p:cNvSpPr>
          <p:nvPr/>
        </p:nvSpPr>
        <p:spPr bwMode="auto">
          <a:xfrm>
            <a:off x="7223125" y="2281238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14</a:t>
            </a:r>
          </a:p>
        </p:txBody>
      </p:sp>
      <p:sp>
        <p:nvSpPr>
          <p:cNvPr id="78876" name="Text Box 28"/>
          <p:cNvSpPr txBox="1">
            <a:spLocks noChangeArrowheads="1"/>
          </p:cNvSpPr>
          <p:nvPr/>
        </p:nvSpPr>
        <p:spPr bwMode="auto">
          <a:xfrm>
            <a:off x="7775575" y="2281238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15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572000" y="2663825"/>
            <a:ext cx="530225" cy="47466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n-US" sz="2000" i="0" dirty="0"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66700" y="2663825"/>
            <a:ext cx="530225" cy="47466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n-US" sz="2000" i="0" dirty="0">
                <a:latin typeface="+mn-lt"/>
                <a:ea typeface="+mn-ea"/>
                <a:cs typeface="+mn-cs"/>
              </a:rPr>
              <a:t>11</a:t>
            </a:r>
          </a:p>
        </p:txBody>
      </p:sp>
      <p:sp>
        <p:nvSpPr>
          <p:cNvPr id="78879" name="Text Box 28"/>
          <p:cNvSpPr txBox="1">
            <a:spLocks noChangeArrowheads="1"/>
          </p:cNvSpPr>
          <p:nvPr/>
        </p:nvSpPr>
        <p:spPr bwMode="auto">
          <a:xfrm>
            <a:off x="8308975" y="2281238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16</a:t>
            </a:r>
          </a:p>
        </p:txBody>
      </p:sp>
      <p:sp>
        <p:nvSpPr>
          <p:cNvPr id="78880" name="Rectangle 38"/>
          <p:cNvSpPr>
            <a:spLocks noChangeArrowheads="1"/>
          </p:cNvSpPr>
          <p:nvPr/>
        </p:nvSpPr>
        <p:spPr bwMode="auto">
          <a:xfrm>
            <a:off x="292100" y="3073400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 b="1" i="0">
                <a:latin typeface="Courier New" charset="0"/>
                <a:cs typeface="Courier New" charset="0"/>
              </a:rPr>
              <a:t>X</a:t>
            </a:r>
            <a:endParaRPr lang="en-US" sz="3200" b="1">
              <a:latin typeface="Courier New" charset="0"/>
              <a:cs typeface="Courier New" charset="0"/>
            </a:endParaRPr>
          </a:p>
        </p:txBody>
      </p:sp>
      <p:sp>
        <p:nvSpPr>
          <p:cNvPr id="78881" name="Rectangle 39"/>
          <p:cNvSpPr>
            <a:spLocks noChangeArrowheads="1"/>
          </p:cNvSpPr>
          <p:nvPr/>
        </p:nvSpPr>
        <p:spPr bwMode="auto">
          <a:xfrm>
            <a:off x="4635500" y="3073400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 b="1" i="0">
                <a:latin typeface="Courier New" charset="0"/>
                <a:cs typeface="Courier New" charset="0"/>
              </a:rPr>
              <a:t>Y</a:t>
            </a:r>
            <a:endParaRPr lang="en-US" sz="3200" b="1">
              <a:latin typeface="Courier New" charset="0"/>
              <a:cs typeface="Courier New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44763" y="4046538"/>
            <a:ext cx="2941637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i="0" dirty="0">
                <a:latin typeface="+mn-lt"/>
                <a:ea typeface="+mn-ea"/>
                <a:cs typeface="+mn-cs"/>
              </a:rPr>
              <a:t>Root set: { X, Y }</a:t>
            </a:r>
          </a:p>
          <a:p>
            <a:pPr algn="ctr" eaLnBrk="0" hangingPunct="0">
              <a:defRPr/>
            </a:pPr>
            <a:endParaRPr lang="en-US" i="0" dirty="0">
              <a:latin typeface="+mn-lt"/>
              <a:ea typeface="+mn-ea"/>
              <a:cs typeface="+mn-cs"/>
            </a:endParaRPr>
          </a:p>
        </p:txBody>
      </p:sp>
      <p:sp>
        <p:nvSpPr>
          <p:cNvPr id="43" name="Oval 42"/>
          <p:cNvSpPr>
            <a:spLocks noChangeAspect="1"/>
          </p:cNvSpPr>
          <p:nvPr/>
        </p:nvSpPr>
        <p:spPr bwMode="auto">
          <a:xfrm>
            <a:off x="674688" y="2703513"/>
            <a:ext cx="82550" cy="825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44" name="Oval 43"/>
          <p:cNvSpPr>
            <a:spLocks noChangeAspect="1"/>
          </p:cNvSpPr>
          <p:nvPr/>
        </p:nvSpPr>
        <p:spPr bwMode="auto">
          <a:xfrm>
            <a:off x="1181100" y="2703513"/>
            <a:ext cx="82550" cy="825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45" name="Oval 44"/>
          <p:cNvSpPr>
            <a:spLocks noChangeAspect="1"/>
          </p:cNvSpPr>
          <p:nvPr/>
        </p:nvSpPr>
        <p:spPr bwMode="auto">
          <a:xfrm>
            <a:off x="4953000" y="2703513"/>
            <a:ext cx="82550" cy="825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5524500" y="2703513"/>
            <a:ext cx="82550" cy="825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8191500" y="2703513"/>
            <a:ext cx="82550" cy="825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48" name="Oval 47"/>
          <p:cNvSpPr>
            <a:spLocks noChangeAspect="1"/>
          </p:cNvSpPr>
          <p:nvPr/>
        </p:nvSpPr>
        <p:spPr bwMode="auto">
          <a:xfrm>
            <a:off x="8724900" y="2703513"/>
            <a:ext cx="82550" cy="825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49" name="Oval 48"/>
          <p:cNvSpPr>
            <a:spLocks noChangeAspect="1"/>
          </p:cNvSpPr>
          <p:nvPr/>
        </p:nvSpPr>
        <p:spPr bwMode="auto">
          <a:xfrm>
            <a:off x="6057900" y="2703513"/>
            <a:ext cx="82550" cy="825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 bwMode="auto">
          <a:xfrm>
            <a:off x="6591300" y="2703513"/>
            <a:ext cx="82550" cy="825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 bwMode="auto">
          <a:xfrm>
            <a:off x="2781300" y="2703513"/>
            <a:ext cx="82550" cy="825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 bwMode="auto">
          <a:xfrm>
            <a:off x="3346450" y="2703513"/>
            <a:ext cx="82550" cy="825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1333500" y="2578100"/>
            <a:ext cx="1066800" cy="800100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3489325" y="2616200"/>
            <a:ext cx="1066800" cy="800100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6743700" y="2616200"/>
            <a:ext cx="1066800" cy="800100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build="p"/>
      <p:bldP spid="41" grpId="0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5" grpId="0" animBg="1"/>
      <p:bldP spid="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Mark and sweep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219200"/>
            <a:ext cx="8231187" cy="3886200"/>
          </a:xfrm>
        </p:spPr>
        <p:txBody>
          <a:bodyPr/>
          <a:lstStyle/>
          <a:p>
            <a:r>
              <a:rPr lang="en-US">
                <a:latin typeface="Verdana" charset="0"/>
              </a:rPr>
              <a:t>The machine needs to be able to tell where the pointers are (we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ll assume that it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s up to the programmer to do that)</a:t>
            </a:r>
          </a:p>
          <a:p>
            <a:pPr lvl="1"/>
            <a:r>
              <a:rPr lang="en-US">
                <a:latin typeface="Verdana" charset="0"/>
              </a:rPr>
              <a:t>For instance, the programmer will say that the second entry in a cell is a pointer (for singly-linked list)</a:t>
            </a:r>
          </a:p>
          <a:p>
            <a:pPr lvl="1"/>
            <a:r>
              <a:rPr lang="en-US">
                <a:latin typeface="Verdana" charset="0"/>
              </a:rPr>
              <a:t>Or, for a doubly-linked list, the first and third entries in a cell are pointers</a:t>
            </a:r>
          </a:p>
          <a:p>
            <a:endParaRPr lang="en-US">
              <a:latin typeface="Verdana" charset="0"/>
            </a:endParaRP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4DA1207-F76C-A74A-892C-08DA1D6A95E4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12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Mark and sweep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idx="1"/>
          </p:nvPr>
        </p:nvSpPr>
        <p:spPr>
          <a:xfrm>
            <a:off x="455613" y="1219200"/>
            <a:ext cx="8231187" cy="1485900"/>
          </a:xfrm>
        </p:spPr>
        <p:txBody>
          <a:bodyPr/>
          <a:lstStyle/>
          <a:p>
            <a:r>
              <a:rPr lang="en-US">
                <a:latin typeface="Verdana" charset="0"/>
              </a:rPr>
              <a:t>In general, pointers may have a complex structure</a:t>
            </a:r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0DC8C77-05C4-3A4E-8837-73D3403D9F1F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13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80900" name="Group 33"/>
          <p:cNvGrpSpPr>
            <a:grpSpLocks/>
          </p:cNvGrpSpPr>
          <p:nvPr/>
        </p:nvGrpSpPr>
        <p:grpSpPr bwMode="auto">
          <a:xfrm>
            <a:off x="3733800" y="2019300"/>
            <a:ext cx="1611313" cy="476250"/>
            <a:chOff x="3792" y="2436"/>
            <a:chExt cx="1015" cy="300"/>
          </a:xfrm>
        </p:grpSpPr>
        <p:sp>
          <p:nvSpPr>
            <p:cNvPr id="80934" name="Text Box 34"/>
            <p:cNvSpPr txBox="1">
              <a:spLocks noChangeArrowheads="1"/>
            </p:cNvSpPr>
            <p:nvPr/>
          </p:nvSpPr>
          <p:spPr bwMode="auto">
            <a:xfrm>
              <a:off x="413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35" name="Text Box 35"/>
            <p:cNvSpPr txBox="1">
              <a:spLocks noChangeArrowheads="1"/>
            </p:cNvSpPr>
            <p:nvPr/>
          </p:nvSpPr>
          <p:spPr bwMode="auto">
            <a:xfrm>
              <a:off x="447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36" name="Text Box 36"/>
            <p:cNvSpPr txBox="1">
              <a:spLocks noChangeArrowheads="1"/>
            </p:cNvSpPr>
            <p:nvPr/>
          </p:nvSpPr>
          <p:spPr bwMode="auto">
            <a:xfrm>
              <a:off x="3792" y="2436"/>
              <a:ext cx="336" cy="300"/>
            </a:xfrm>
            <a:prstGeom prst="rect">
              <a:avLst/>
            </a:prstGeom>
            <a:solidFill>
              <a:srgbClr val="ABCD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</p:grpSp>
      <p:grpSp>
        <p:nvGrpSpPr>
          <p:cNvPr id="80901" name="Group 33"/>
          <p:cNvGrpSpPr>
            <a:grpSpLocks/>
          </p:cNvGrpSpPr>
          <p:nvPr/>
        </p:nvGrpSpPr>
        <p:grpSpPr bwMode="auto">
          <a:xfrm>
            <a:off x="1638300" y="3009900"/>
            <a:ext cx="1611313" cy="476250"/>
            <a:chOff x="3792" y="2436"/>
            <a:chExt cx="1015" cy="300"/>
          </a:xfrm>
        </p:grpSpPr>
        <p:sp>
          <p:nvSpPr>
            <p:cNvPr id="80931" name="Text Box 34"/>
            <p:cNvSpPr txBox="1">
              <a:spLocks noChangeArrowheads="1"/>
            </p:cNvSpPr>
            <p:nvPr/>
          </p:nvSpPr>
          <p:spPr bwMode="auto">
            <a:xfrm>
              <a:off x="413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32" name="Text Box 35"/>
            <p:cNvSpPr txBox="1">
              <a:spLocks noChangeArrowheads="1"/>
            </p:cNvSpPr>
            <p:nvPr/>
          </p:nvSpPr>
          <p:spPr bwMode="auto">
            <a:xfrm>
              <a:off x="447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33" name="Text Box 36"/>
            <p:cNvSpPr txBox="1">
              <a:spLocks noChangeArrowheads="1"/>
            </p:cNvSpPr>
            <p:nvPr/>
          </p:nvSpPr>
          <p:spPr bwMode="auto">
            <a:xfrm>
              <a:off x="3792" y="2436"/>
              <a:ext cx="336" cy="300"/>
            </a:xfrm>
            <a:prstGeom prst="rect">
              <a:avLst/>
            </a:prstGeom>
            <a:solidFill>
              <a:srgbClr val="ABCD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</p:grpSp>
      <p:grpSp>
        <p:nvGrpSpPr>
          <p:cNvPr id="80902" name="Group 33"/>
          <p:cNvGrpSpPr>
            <a:grpSpLocks/>
          </p:cNvGrpSpPr>
          <p:nvPr/>
        </p:nvGrpSpPr>
        <p:grpSpPr bwMode="auto">
          <a:xfrm>
            <a:off x="6057900" y="3009900"/>
            <a:ext cx="1611313" cy="476250"/>
            <a:chOff x="3792" y="2436"/>
            <a:chExt cx="1015" cy="300"/>
          </a:xfrm>
        </p:grpSpPr>
        <p:sp>
          <p:nvSpPr>
            <p:cNvPr id="80928" name="Text Box 34"/>
            <p:cNvSpPr txBox="1">
              <a:spLocks noChangeArrowheads="1"/>
            </p:cNvSpPr>
            <p:nvPr/>
          </p:nvSpPr>
          <p:spPr bwMode="auto">
            <a:xfrm>
              <a:off x="413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29" name="Text Box 35"/>
            <p:cNvSpPr txBox="1">
              <a:spLocks noChangeArrowheads="1"/>
            </p:cNvSpPr>
            <p:nvPr/>
          </p:nvSpPr>
          <p:spPr bwMode="auto">
            <a:xfrm>
              <a:off x="447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30" name="Text Box 36"/>
            <p:cNvSpPr txBox="1">
              <a:spLocks noChangeArrowheads="1"/>
            </p:cNvSpPr>
            <p:nvPr/>
          </p:nvSpPr>
          <p:spPr bwMode="auto">
            <a:xfrm>
              <a:off x="3792" y="2436"/>
              <a:ext cx="336" cy="300"/>
            </a:xfrm>
            <a:prstGeom prst="rect">
              <a:avLst/>
            </a:prstGeom>
            <a:solidFill>
              <a:srgbClr val="ABCD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</p:grpSp>
      <p:grpSp>
        <p:nvGrpSpPr>
          <p:cNvPr id="80903" name="Group 33"/>
          <p:cNvGrpSpPr>
            <a:grpSpLocks/>
          </p:cNvGrpSpPr>
          <p:nvPr/>
        </p:nvGrpSpPr>
        <p:grpSpPr bwMode="auto">
          <a:xfrm>
            <a:off x="7200900" y="4495800"/>
            <a:ext cx="1611313" cy="476250"/>
            <a:chOff x="3792" y="2436"/>
            <a:chExt cx="1015" cy="300"/>
          </a:xfrm>
        </p:grpSpPr>
        <p:sp>
          <p:nvSpPr>
            <p:cNvPr id="80925" name="Text Box 34"/>
            <p:cNvSpPr txBox="1">
              <a:spLocks noChangeArrowheads="1"/>
            </p:cNvSpPr>
            <p:nvPr/>
          </p:nvSpPr>
          <p:spPr bwMode="auto">
            <a:xfrm>
              <a:off x="413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26" name="Text Box 35"/>
            <p:cNvSpPr txBox="1">
              <a:spLocks noChangeArrowheads="1"/>
            </p:cNvSpPr>
            <p:nvPr/>
          </p:nvSpPr>
          <p:spPr bwMode="auto">
            <a:xfrm>
              <a:off x="447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27" name="Text Box 36"/>
            <p:cNvSpPr txBox="1">
              <a:spLocks noChangeArrowheads="1"/>
            </p:cNvSpPr>
            <p:nvPr/>
          </p:nvSpPr>
          <p:spPr bwMode="auto">
            <a:xfrm>
              <a:off x="3792" y="2436"/>
              <a:ext cx="336" cy="300"/>
            </a:xfrm>
            <a:prstGeom prst="rect">
              <a:avLst/>
            </a:prstGeom>
            <a:solidFill>
              <a:srgbClr val="ABCD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</p:grpSp>
      <p:grpSp>
        <p:nvGrpSpPr>
          <p:cNvPr id="80904" name="Group 33"/>
          <p:cNvGrpSpPr>
            <a:grpSpLocks/>
          </p:cNvGrpSpPr>
          <p:nvPr/>
        </p:nvGrpSpPr>
        <p:grpSpPr bwMode="auto">
          <a:xfrm>
            <a:off x="533400" y="4495800"/>
            <a:ext cx="1611313" cy="476250"/>
            <a:chOff x="3792" y="2436"/>
            <a:chExt cx="1015" cy="300"/>
          </a:xfrm>
        </p:grpSpPr>
        <p:sp>
          <p:nvSpPr>
            <p:cNvPr id="80922" name="Text Box 34"/>
            <p:cNvSpPr txBox="1">
              <a:spLocks noChangeArrowheads="1"/>
            </p:cNvSpPr>
            <p:nvPr/>
          </p:nvSpPr>
          <p:spPr bwMode="auto">
            <a:xfrm>
              <a:off x="413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23" name="Text Box 35"/>
            <p:cNvSpPr txBox="1">
              <a:spLocks noChangeArrowheads="1"/>
            </p:cNvSpPr>
            <p:nvPr/>
          </p:nvSpPr>
          <p:spPr bwMode="auto">
            <a:xfrm>
              <a:off x="447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24" name="Text Box 36"/>
            <p:cNvSpPr txBox="1">
              <a:spLocks noChangeArrowheads="1"/>
            </p:cNvSpPr>
            <p:nvPr/>
          </p:nvSpPr>
          <p:spPr bwMode="auto">
            <a:xfrm>
              <a:off x="3792" y="2436"/>
              <a:ext cx="336" cy="300"/>
            </a:xfrm>
            <a:prstGeom prst="rect">
              <a:avLst/>
            </a:prstGeom>
            <a:solidFill>
              <a:srgbClr val="ABCD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</p:grpSp>
      <p:grpSp>
        <p:nvGrpSpPr>
          <p:cNvPr id="80905" name="Group 33"/>
          <p:cNvGrpSpPr>
            <a:grpSpLocks/>
          </p:cNvGrpSpPr>
          <p:nvPr/>
        </p:nvGrpSpPr>
        <p:grpSpPr bwMode="auto">
          <a:xfrm>
            <a:off x="2922588" y="4495800"/>
            <a:ext cx="1611312" cy="476250"/>
            <a:chOff x="3792" y="2436"/>
            <a:chExt cx="1015" cy="300"/>
          </a:xfrm>
        </p:grpSpPr>
        <p:sp>
          <p:nvSpPr>
            <p:cNvPr id="80919" name="Text Box 34"/>
            <p:cNvSpPr txBox="1">
              <a:spLocks noChangeArrowheads="1"/>
            </p:cNvSpPr>
            <p:nvPr/>
          </p:nvSpPr>
          <p:spPr bwMode="auto">
            <a:xfrm>
              <a:off x="413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20" name="Text Box 35"/>
            <p:cNvSpPr txBox="1">
              <a:spLocks noChangeArrowheads="1"/>
            </p:cNvSpPr>
            <p:nvPr/>
          </p:nvSpPr>
          <p:spPr bwMode="auto">
            <a:xfrm>
              <a:off x="447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21" name="Text Box 36"/>
            <p:cNvSpPr txBox="1">
              <a:spLocks noChangeArrowheads="1"/>
            </p:cNvSpPr>
            <p:nvPr/>
          </p:nvSpPr>
          <p:spPr bwMode="auto">
            <a:xfrm>
              <a:off x="3792" y="2436"/>
              <a:ext cx="336" cy="300"/>
            </a:xfrm>
            <a:prstGeom prst="rect">
              <a:avLst/>
            </a:prstGeom>
            <a:solidFill>
              <a:srgbClr val="ABCD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</p:grpSp>
      <p:grpSp>
        <p:nvGrpSpPr>
          <p:cNvPr id="80906" name="Group 33"/>
          <p:cNvGrpSpPr>
            <a:grpSpLocks/>
          </p:cNvGrpSpPr>
          <p:nvPr/>
        </p:nvGrpSpPr>
        <p:grpSpPr bwMode="auto">
          <a:xfrm>
            <a:off x="5143500" y="4495800"/>
            <a:ext cx="1611313" cy="476250"/>
            <a:chOff x="3792" y="2436"/>
            <a:chExt cx="1015" cy="300"/>
          </a:xfrm>
        </p:grpSpPr>
        <p:sp>
          <p:nvSpPr>
            <p:cNvPr id="80916" name="Text Box 34"/>
            <p:cNvSpPr txBox="1">
              <a:spLocks noChangeArrowheads="1"/>
            </p:cNvSpPr>
            <p:nvPr/>
          </p:nvSpPr>
          <p:spPr bwMode="auto">
            <a:xfrm>
              <a:off x="413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17" name="Text Box 35"/>
            <p:cNvSpPr txBox="1">
              <a:spLocks noChangeArrowheads="1"/>
            </p:cNvSpPr>
            <p:nvPr/>
          </p:nvSpPr>
          <p:spPr bwMode="auto">
            <a:xfrm>
              <a:off x="447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80918" name="Text Box 36"/>
            <p:cNvSpPr txBox="1">
              <a:spLocks noChangeArrowheads="1"/>
            </p:cNvSpPr>
            <p:nvPr/>
          </p:nvSpPr>
          <p:spPr bwMode="auto">
            <a:xfrm>
              <a:off x="3792" y="2436"/>
              <a:ext cx="336" cy="300"/>
            </a:xfrm>
            <a:prstGeom prst="rect">
              <a:avLst/>
            </a:prstGeom>
            <a:solidFill>
              <a:srgbClr val="ABCD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</p:grpSp>
      <p:cxnSp>
        <p:nvCxnSpPr>
          <p:cNvPr id="80907" name="Straight Arrow Connector 34"/>
          <p:cNvCxnSpPr>
            <a:cxnSpLocks noChangeShapeType="1"/>
          </p:cNvCxnSpPr>
          <p:nvPr/>
        </p:nvCxnSpPr>
        <p:spPr bwMode="auto">
          <a:xfrm rot="10800000" flipV="1">
            <a:off x="1638300" y="2247900"/>
            <a:ext cx="2895600" cy="10001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908" name="Straight Arrow Connector 37"/>
          <p:cNvCxnSpPr>
            <a:cxnSpLocks noChangeShapeType="1"/>
          </p:cNvCxnSpPr>
          <p:nvPr/>
        </p:nvCxnSpPr>
        <p:spPr bwMode="auto">
          <a:xfrm rot="16200000" flipH="1">
            <a:off x="5062537" y="2252663"/>
            <a:ext cx="1038225" cy="9525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909" name="Straight Arrow Connector 45"/>
          <p:cNvCxnSpPr>
            <a:cxnSpLocks noChangeShapeType="1"/>
          </p:cNvCxnSpPr>
          <p:nvPr/>
        </p:nvCxnSpPr>
        <p:spPr bwMode="auto">
          <a:xfrm rot="10800000" flipV="1">
            <a:off x="533400" y="3238500"/>
            <a:ext cx="1905000" cy="14954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910" name="Straight Arrow Connector 47"/>
          <p:cNvCxnSpPr>
            <a:cxnSpLocks noChangeShapeType="1"/>
          </p:cNvCxnSpPr>
          <p:nvPr/>
        </p:nvCxnSpPr>
        <p:spPr bwMode="auto">
          <a:xfrm rot="5400000">
            <a:off x="2218531" y="3980657"/>
            <a:ext cx="1457325" cy="492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911" name="Straight Arrow Connector 50"/>
          <p:cNvCxnSpPr>
            <a:cxnSpLocks noChangeShapeType="1"/>
          </p:cNvCxnSpPr>
          <p:nvPr/>
        </p:nvCxnSpPr>
        <p:spPr bwMode="auto">
          <a:xfrm rot="5400000" flipH="1" flipV="1">
            <a:off x="2481262" y="3471863"/>
            <a:ext cx="2466975" cy="381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912" name="Straight Arrow Connector 52"/>
          <p:cNvCxnSpPr>
            <a:cxnSpLocks noChangeShapeType="1"/>
          </p:cNvCxnSpPr>
          <p:nvPr/>
        </p:nvCxnSpPr>
        <p:spPr bwMode="auto">
          <a:xfrm rot="10800000" flipV="1">
            <a:off x="5143500" y="3238500"/>
            <a:ext cx="1714500" cy="14954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913" name="Straight Arrow Connector 54"/>
          <p:cNvCxnSpPr>
            <a:cxnSpLocks noChangeShapeType="1"/>
          </p:cNvCxnSpPr>
          <p:nvPr/>
        </p:nvCxnSpPr>
        <p:spPr bwMode="auto">
          <a:xfrm rot="5400000">
            <a:off x="6529387" y="3871913"/>
            <a:ext cx="1533525" cy="1905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914" name="Straight Arrow Connector 56"/>
          <p:cNvCxnSpPr>
            <a:cxnSpLocks noChangeShapeType="1"/>
          </p:cNvCxnSpPr>
          <p:nvPr/>
        </p:nvCxnSpPr>
        <p:spPr bwMode="auto">
          <a:xfrm rot="10800000">
            <a:off x="1638300" y="3248025"/>
            <a:ext cx="4914900" cy="15144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TextBox 57"/>
          <p:cNvSpPr txBox="1"/>
          <p:nvPr/>
        </p:nvSpPr>
        <p:spPr>
          <a:xfrm>
            <a:off x="1530350" y="5334000"/>
            <a:ext cx="61277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i="0" dirty="0">
                <a:latin typeface="+mn-lt"/>
                <a:ea typeface="+mn-ea"/>
                <a:cs typeface="+mn-cs"/>
              </a:rPr>
              <a:t>How do we mark, in the general case?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914400"/>
          </a:xfrm>
        </p:spPr>
        <p:txBody>
          <a:bodyPr/>
          <a:lstStyle/>
          <a:p>
            <a:r>
              <a:rPr lang="en-US">
                <a:latin typeface="Verdana" charset="0"/>
              </a:rPr>
              <a:t>When to do garbage collection?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Option 1 (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stop the world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): Once memory is full, stop everything and run garbage collection</a:t>
            </a:r>
          </a:p>
          <a:p>
            <a:pPr lvl="1"/>
            <a:r>
              <a:rPr lang="en-US">
                <a:latin typeface="Verdana" charset="0"/>
              </a:rPr>
              <a:t>Your program will freeze while the garbage is being collected</a:t>
            </a:r>
          </a:p>
          <a:p>
            <a:pPr lvl="1"/>
            <a:r>
              <a:rPr lang="en-US">
                <a:latin typeface="Verdana" charset="0"/>
              </a:rPr>
              <a:t>Not good if you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re coding the safety monitoring system for a nuclear reactor</a:t>
            </a:r>
          </a:p>
          <a:p>
            <a:pPr lvl="1"/>
            <a:endParaRPr lang="en-US">
              <a:latin typeface="Verdana" charset="0"/>
            </a:endParaRPr>
          </a:p>
          <a:p>
            <a:r>
              <a:rPr lang="en-US">
                <a:latin typeface="Verdana" charset="0"/>
              </a:rPr>
              <a:t>Option 2 (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incremental GC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): Collect garbage in parallel with the main program</a:t>
            </a:r>
          </a:p>
          <a:p>
            <a:pPr lvl="1"/>
            <a:r>
              <a:rPr lang="en-US">
                <a:latin typeface="Verdana" charset="0"/>
              </a:rPr>
              <a:t>Needs to be careful not to step on the program</a:t>
            </a: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7B82680-7B7A-804E-9B95-58C8E3211E03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14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Linked lists – running time</a:t>
            </a:r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Verdana" charset="0"/>
            </a:endParaRPr>
          </a:p>
          <a:p>
            <a:r>
              <a:rPr lang="en-US" dirty="0">
                <a:latin typeface="Verdana" charset="0"/>
              </a:rPr>
              <a:t>What about inserting / deleting from </a:t>
            </a:r>
            <a:r>
              <a:rPr lang="en-US" dirty="0" smtClean="0">
                <a:latin typeface="Verdana" charset="0"/>
              </a:rPr>
              <a:t>somewhere near the </a:t>
            </a:r>
            <a:r>
              <a:rPr lang="en-US" i="1" dirty="0" smtClean="0">
                <a:latin typeface="Verdana" charset="0"/>
              </a:rPr>
              <a:t>middle </a:t>
            </a:r>
            <a:r>
              <a:rPr lang="en-US" dirty="0" smtClean="0">
                <a:latin typeface="Verdana" charset="0"/>
              </a:rPr>
              <a:t>of </a:t>
            </a:r>
            <a:r>
              <a:rPr lang="en-US" dirty="0">
                <a:latin typeface="Verdana" charset="0"/>
              </a:rPr>
              <a:t>the list</a:t>
            </a:r>
            <a:r>
              <a:rPr lang="en-US" dirty="0" smtClean="0">
                <a:latin typeface="Verdana" charset="0"/>
              </a:rPr>
              <a:t>?</a:t>
            </a:r>
          </a:p>
          <a:p>
            <a:pPr lvl="1"/>
            <a:r>
              <a:rPr lang="en-US" dirty="0" smtClean="0">
                <a:latin typeface="Verdana" charset="0"/>
              </a:rPr>
              <a:t>How can we find items in a list faster than simply starting at one or other end?</a:t>
            </a:r>
            <a:endParaRPr lang="en-US" dirty="0">
              <a:latin typeface="Verdana" charset="0"/>
            </a:endParaRPr>
          </a:p>
          <a:p>
            <a:pPr marL="0" indent="0">
              <a:buNone/>
            </a:pPr>
            <a:endParaRPr lang="en-US" dirty="0">
              <a:latin typeface="Verdana" charset="0"/>
            </a:endParaRPr>
          </a:p>
          <a:p>
            <a:r>
              <a:rPr lang="en-US" dirty="0">
                <a:latin typeface="Verdana" charset="0"/>
              </a:rPr>
              <a:t>How can we fix this</a:t>
            </a:r>
            <a:r>
              <a:rPr lang="en-US" dirty="0" smtClean="0">
                <a:latin typeface="Verdana" charset="0"/>
              </a:rPr>
              <a:t>?</a:t>
            </a:r>
          </a:p>
          <a:p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You’ll have to wait a bit to learn about this……. </a:t>
            </a:r>
            <a:r>
              <a:rPr lang="en-US" dirty="0" smtClean="0">
                <a:latin typeface="Verdana" charset="0"/>
                <a:sym typeface="Wingdings"/>
              </a:rPr>
              <a:t></a:t>
            </a:r>
            <a:endParaRPr lang="en-US" dirty="0">
              <a:latin typeface="Verdana" charset="0"/>
            </a:endParaRPr>
          </a:p>
          <a:p>
            <a:endParaRPr lang="en-US" dirty="0">
              <a:latin typeface="Verdana" charset="0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D9B968C-CA80-F040-8EB9-5D582FAC16BB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15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7506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1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9" presetClass="entr" presetSubtype="0" fill="hold" grpId="1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7" presetID="9" presetClass="entr" presetSubtype="0" fill="hold" grpId="1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83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  <a:cs typeface="Verdana" charset="0"/>
              </a:rPr>
              <a:t>Where are we in the story?</a:t>
            </a:r>
            <a:endParaRPr lang="en-US" dirty="0">
              <a:latin typeface="Verdana" charset="0"/>
              <a:cs typeface="Verdana" charset="0"/>
            </a:endParaRPr>
          </a:p>
        </p:txBody>
      </p:sp>
      <p:sp>
        <p:nvSpPr>
          <p:cNvPr id="317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95E483-F296-9648-A539-97B421C0AB9A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16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304652" y="1209153"/>
            <a:ext cx="80586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Tx/>
              <a:buChar char="•"/>
            </a:pPr>
            <a:r>
              <a:rPr lang="en-US" i="0" dirty="0">
                <a:latin typeface="Verdana" charset="0"/>
                <a:cs typeface="Verdana" charset="0"/>
              </a:rPr>
              <a:t> </a:t>
            </a:r>
            <a:r>
              <a:rPr lang="en-US" i="0" dirty="0" smtClean="0">
                <a:latin typeface="Verdana" charset="0"/>
                <a:cs typeface="Verdana" charset="0"/>
              </a:rPr>
              <a:t>We started with images</a:t>
            </a:r>
          </a:p>
          <a:p>
            <a:pPr lvl="1"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 Then sought blobs</a:t>
            </a:r>
          </a:p>
          <a:p>
            <a:pPr lvl="2"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Then decided that blobs</a:t>
            </a:r>
          </a:p>
          <a:p>
            <a:pPr marL="914400" lvl="2" indent="0"/>
            <a:r>
              <a:rPr lang="en-US" i="0" dirty="0" smtClean="0">
                <a:latin typeface="Verdana" charset="0"/>
                <a:cs typeface="Verdana" charset="0"/>
              </a:rPr>
              <a:t>	are connected, so</a:t>
            </a:r>
          </a:p>
          <a:p>
            <a:pPr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 Built graphs</a:t>
            </a:r>
          </a:p>
          <a:p>
            <a:pPr lvl="1"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Then wanted to find the </a:t>
            </a:r>
          </a:p>
          <a:p>
            <a:pPr marL="457200" lvl="1" indent="0"/>
            <a:r>
              <a:rPr lang="en-US" i="0" dirty="0">
                <a:latin typeface="Verdana" charset="0"/>
                <a:cs typeface="Verdana" charset="0"/>
              </a:rPr>
              <a:t>	</a:t>
            </a:r>
            <a:r>
              <a:rPr lang="en-US" i="0" dirty="0" smtClean="0">
                <a:latin typeface="Verdana" charset="0"/>
                <a:cs typeface="Verdana" charset="0"/>
              </a:rPr>
              <a:t>	connected components, so</a:t>
            </a:r>
          </a:p>
          <a:p>
            <a:pPr lvl="2"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Looked at implementing </a:t>
            </a:r>
            <a:r>
              <a:rPr lang="en-US" i="0" dirty="0" err="1" smtClean="0">
                <a:latin typeface="Verdana" charset="0"/>
                <a:cs typeface="Verdana" charset="0"/>
              </a:rPr>
              <a:t>dfs</a:t>
            </a:r>
            <a:r>
              <a:rPr lang="en-US" i="0" dirty="0" smtClean="0">
                <a:latin typeface="Verdana" charset="0"/>
                <a:cs typeface="Verdana" charset="0"/>
              </a:rPr>
              <a:t> and </a:t>
            </a:r>
            <a:r>
              <a:rPr lang="en-US" i="0" dirty="0" err="1" smtClean="0">
                <a:latin typeface="Verdana" charset="0"/>
                <a:cs typeface="Verdana" charset="0"/>
              </a:rPr>
              <a:t>bfs</a:t>
            </a:r>
            <a:r>
              <a:rPr lang="en-US" i="0" dirty="0" smtClean="0">
                <a:latin typeface="Verdana" charset="0"/>
                <a:cs typeface="Verdana" charset="0"/>
              </a:rPr>
              <a:t>, so</a:t>
            </a:r>
          </a:p>
          <a:p>
            <a:pPr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 Looked at implementing stacks and queues</a:t>
            </a:r>
          </a:p>
          <a:p>
            <a:pPr lvl="1"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Then found that arrays were inefficient, so</a:t>
            </a:r>
          </a:p>
          <a:p>
            <a:pPr lvl="2"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Looked at linked lists</a:t>
            </a:r>
          </a:p>
          <a:p>
            <a:pPr lvl="3"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Then looked at implementing linked lists</a:t>
            </a:r>
          </a:p>
          <a:p>
            <a:pPr>
              <a:buFontTx/>
              <a:buChar char="•"/>
            </a:pPr>
            <a:r>
              <a:rPr lang="en-US" i="0" dirty="0">
                <a:latin typeface="Verdana" charset="0"/>
                <a:cs typeface="Verdana" charset="0"/>
              </a:rPr>
              <a:t> </a:t>
            </a:r>
            <a:r>
              <a:rPr lang="en-US" i="0" dirty="0" smtClean="0">
                <a:latin typeface="Verdana" charset="0"/>
                <a:cs typeface="Verdana" charset="0"/>
              </a:rPr>
              <a:t>Arrays were messy, could we use a graph?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833489" y="1181891"/>
            <a:ext cx="4005627" cy="1973067"/>
            <a:chOff x="394946" y="1260603"/>
            <a:chExt cx="8131027" cy="3689223"/>
          </a:xfrm>
        </p:grpSpPr>
        <p:grpSp>
          <p:nvGrpSpPr>
            <p:cNvPr id="31747" name="Group 5"/>
            <p:cNvGrpSpPr>
              <a:grpSpLocks/>
            </p:cNvGrpSpPr>
            <p:nvPr/>
          </p:nvGrpSpPr>
          <p:grpSpPr bwMode="auto">
            <a:xfrm>
              <a:off x="2016069" y="2098826"/>
              <a:ext cx="925041" cy="923778"/>
              <a:chOff x="1850" y="3007"/>
              <a:chExt cx="426" cy="425"/>
            </a:xfrm>
          </p:grpSpPr>
          <p:sp>
            <p:nvSpPr>
              <p:cNvPr id="31782" name="Oval 6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83" name="Text Box 7"/>
              <p:cNvSpPr txBox="1">
                <a:spLocks noChangeArrowheads="1"/>
              </p:cNvSpPr>
              <p:nvPr/>
            </p:nvSpPr>
            <p:spPr bwMode="auto">
              <a:xfrm>
                <a:off x="1850" y="3007"/>
                <a:ext cx="426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Paris</a:t>
                </a:r>
              </a:p>
            </p:txBody>
          </p:sp>
        </p:grpSp>
        <p:grpSp>
          <p:nvGrpSpPr>
            <p:cNvPr id="31748" name="Group 8"/>
            <p:cNvGrpSpPr>
              <a:grpSpLocks/>
            </p:cNvGrpSpPr>
            <p:nvPr/>
          </p:nvGrpSpPr>
          <p:grpSpPr bwMode="auto">
            <a:xfrm>
              <a:off x="3998825" y="3781423"/>
              <a:ext cx="1058040" cy="936464"/>
              <a:chOff x="1830" y="3193"/>
              <a:chExt cx="487" cy="431"/>
            </a:xfrm>
          </p:grpSpPr>
          <p:sp>
            <p:nvSpPr>
              <p:cNvPr id="31780" name="Oval 9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81" name="Text Box 10"/>
              <p:cNvSpPr txBox="1">
                <a:spLocks noChangeArrowheads="1"/>
              </p:cNvSpPr>
              <p:nvPr/>
            </p:nvSpPr>
            <p:spPr bwMode="auto">
              <a:xfrm>
                <a:off x="1830" y="3408"/>
                <a:ext cx="487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Berlin</a:t>
                </a:r>
              </a:p>
            </p:txBody>
          </p:sp>
        </p:grpSp>
        <p:grpSp>
          <p:nvGrpSpPr>
            <p:cNvPr id="31749" name="Group 11"/>
            <p:cNvGrpSpPr>
              <a:grpSpLocks/>
            </p:cNvGrpSpPr>
            <p:nvPr/>
          </p:nvGrpSpPr>
          <p:grpSpPr bwMode="auto">
            <a:xfrm>
              <a:off x="394946" y="1260603"/>
              <a:ext cx="1265921" cy="946021"/>
              <a:chOff x="1760" y="2997"/>
              <a:chExt cx="582" cy="435"/>
            </a:xfrm>
          </p:grpSpPr>
          <p:sp>
            <p:nvSpPr>
              <p:cNvPr id="31778" name="Oval 12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9" name="Text Box 13"/>
              <p:cNvSpPr txBox="1">
                <a:spLocks noChangeArrowheads="1"/>
              </p:cNvSpPr>
              <p:nvPr/>
            </p:nvSpPr>
            <p:spPr bwMode="auto">
              <a:xfrm>
                <a:off x="1760" y="2997"/>
                <a:ext cx="582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London</a:t>
                </a:r>
              </a:p>
            </p:txBody>
          </p:sp>
        </p:grpSp>
        <p:grpSp>
          <p:nvGrpSpPr>
            <p:cNvPr id="31750" name="Group 14"/>
            <p:cNvGrpSpPr>
              <a:grpSpLocks/>
            </p:cNvGrpSpPr>
            <p:nvPr/>
          </p:nvGrpSpPr>
          <p:grpSpPr bwMode="auto">
            <a:xfrm>
              <a:off x="2087379" y="3997328"/>
              <a:ext cx="1046533" cy="925343"/>
              <a:chOff x="1811" y="3193"/>
              <a:chExt cx="481" cy="426"/>
            </a:xfrm>
          </p:grpSpPr>
          <p:sp>
            <p:nvSpPr>
              <p:cNvPr id="31776" name="Oval 15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7" name="Text Box 16"/>
              <p:cNvSpPr txBox="1">
                <a:spLocks noChangeArrowheads="1"/>
              </p:cNvSpPr>
              <p:nvPr/>
            </p:nvSpPr>
            <p:spPr bwMode="auto">
              <a:xfrm>
                <a:off x="1811" y="3403"/>
                <a:ext cx="481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Rome</a:t>
                </a:r>
              </a:p>
            </p:txBody>
          </p:sp>
        </p:grpSp>
        <p:grpSp>
          <p:nvGrpSpPr>
            <p:cNvPr id="31751" name="Group 17"/>
            <p:cNvGrpSpPr>
              <a:grpSpLocks/>
            </p:cNvGrpSpPr>
            <p:nvPr/>
          </p:nvGrpSpPr>
          <p:grpSpPr bwMode="auto">
            <a:xfrm>
              <a:off x="3543276" y="1914680"/>
              <a:ext cx="1529816" cy="953930"/>
              <a:chOff x="1813" y="2993"/>
              <a:chExt cx="704" cy="439"/>
            </a:xfrm>
          </p:grpSpPr>
          <p:sp>
            <p:nvSpPr>
              <p:cNvPr id="31774" name="Oval 18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5" name="Text Box 19"/>
              <p:cNvSpPr txBox="1">
                <a:spLocks noChangeArrowheads="1"/>
              </p:cNvSpPr>
              <p:nvPr/>
            </p:nvSpPr>
            <p:spPr bwMode="auto">
              <a:xfrm>
                <a:off x="1813" y="2993"/>
                <a:ext cx="704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Frankfurt</a:t>
                </a:r>
              </a:p>
            </p:txBody>
          </p:sp>
        </p:grpSp>
        <p:sp>
          <p:nvSpPr>
            <p:cNvPr id="31752" name="Line 20"/>
            <p:cNvSpPr>
              <a:spLocks noChangeShapeType="1"/>
            </p:cNvSpPr>
            <p:nvPr/>
          </p:nvSpPr>
          <p:spPr bwMode="auto">
            <a:xfrm>
              <a:off x="2511425" y="3036888"/>
              <a:ext cx="95250" cy="9461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3" name="Line 21"/>
            <p:cNvSpPr>
              <a:spLocks noChangeShapeType="1"/>
            </p:cNvSpPr>
            <p:nvPr/>
          </p:nvSpPr>
          <p:spPr bwMode="auto">
            <a:xfrm flipV="1">
              <a:off x="2906713" y="4098925"/>
              <a:ext cx="1328737" cy="128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4" name="Line 22"/>
            <p:cNvSpPr>
              <a:spLocks noChangeShapeType="1"/>
            </p:cNvSpPr>
            <p:nvPr/>
          </p:nvSpPr>
          <p:spPr bwMode="auto">
            <a:xfrm>
              <a:off x="1296988" y="2074863"/>
              <a:ext cx="941387" cy="573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31755" name="Group 8"/>
            <p:cNvGrpSpPr>
              <a:grpSpLocks/>
            </p:cNvGrpSpPr>
            <p:nvPr/>
          </p:nvGrpSpPr>
          <p:grpSpPr bwMode="auto">
            <a:xfrm>
              <a:off x="5426635" y="3865739"/>
              <a:ext cx="1219083" cy="931685"/>
              <a:chOff x="1775" y="3003"/>
              <a:chExt cx="561" cy="429"/>
            </a:xfrm>
          </p:grpSpPr>
          <p:sp>
            <p:nvSpPr>
              <p:cNvPr id="31772" name="Oval 9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3" name="Text Box 10"/>
              <p:cNvSpPr txBox="1">
                <a:spLocks noChangeArrowheads="1"/>
              </p:cNvSpPr>
              <p:nvPr/>
            </p:nvSpPr>
            <p:spPr bwMode="auto">
              <a:xfrm>
                <a:off x="1775" y="3003"/>
                <a:ext cx="561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Vienna</a:t>
                </a:r>
              </a:p>
            </p:txBody>
          </p:sp>
        </p:grpSp>
        <p:grpSp>
          <p:nvGrpSpPr>
            <p:cNvPr id="31756" name="Group 8"/>
            <p:cNvGrpSpPr>
              <a:grpSpLocks/>
            </p:cNvGrpSpPr>
            <p:nvPr/>
          </p:nvGrpSpPr>
          <p:grpSpPr bwMode="auto">
            <a:xfrm>
              <a:off x="6999584" y="4007018"/>
              <a:ext cx="1212843" cy="942808"/>
              <a:chOff x="1780" y="3012"/>
              <a:chExt cx="558" cy="434"/>
            </a:xfrm>
          </p:grpSpPr>
          <p:sp>
            <p:nvSpPr>
              <p:cNvPr id="31770" name="Oval 9"/>
              <p:cNvSpPr>
                <a:spLocks noChangeArrowheads="1"/>
              </p:cNvSpPr>
              <p:nvPr/>
            </p:nvSpPr>
            <p:spPr bwMode="auto">
              <a:xfrm>
                <a:off x="1945" y="3207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1" name="Text Box 10"/>
              <p:cNvSpPr txBox="1">
                <a:spLocks noChangeArrowheads="1"/>
              </p:cNvSpPr>
              <p:nvPr/>
            </p:nvSpPr>
            <p:spPr bwMode="auto">
              <a:xfrm>
                <a:off x="1780" y="3012"/>
                <a:ext cx="558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Prague</a:t>
                </a:r>
              </a:p>
            </p:txBody>
          </p:sp>
        </p:grpSp>
        <p:sp>
          <p:nvSpPr>
            <p:cNvPr id="31757" name="Line 20"/>
            <p:cNvSpPr>
              <a:spLocks noChangeShapeType="1"/>
            </p:cNvSpPr>
            <p:nvPr/>
          </p:nvSpPr>
          <p:spPr bwMode="auto">
            <a:xfrm flipV="1">
              <a:off x="2757488" y="2614613"/>
              <a:ext cx="1057275" cy="1111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8" name="Line 20"/>
            <p:cNvSpPr>
              <a:spLocks noChangeShapeType="1"/>
            </p:cNvSpPr>
            <p:nvPr/>
          </p:nvSpPr>
          <p:spPr bwMode="auto">
            <a:xfrm>
              <a:off x="4162425" y="2859088"/>
              <a:ext cx="314325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9" name="Line 20"/>
            <p:cNvSpPr>
              <a:spLocks noChangeShapeType="1"/>
            </p:cNvSpPr>
            <p:nvPr/>
          </p:nvSpPr>
          <p:spPr bwMode="auto">
            <a:xfrm>
              <a:off x="2673350" y="2917825"/>
              <a:ext cx="1593850" cy="1023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60" name="Line 20"/>
            <p:cNvSpPr>
              <a:spLocks noChangeShapeType="1"/>
            </p:cNvSpPr>
            <p:nvPr/>
          </p:nvSpPr>
          <p:spPr bwMode="auto">
            <a:xfrm>
              <a:off x="4772025" y="4130675"/>
              <a:ext cx="1030288" cy="3571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61" name="Line 20"/>
            <p:cNvSpPr>
              <a:spLocks noChangeShapeType="1"/>
            </p:cNvSpPr>
            <p:nvPr/>
          </p:nvSpPr>
          <p:spPr bwMode="auto">
            <a:xfrm>
              <a:off x="6294438" y="4589463"/>
              <a:ext cx="1073150" cy="984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31763" name="Group 8"/>
            <p:cNvGrpSpPr>
              <a:grpSpLocks/>
            </p:cNvGrpSpPr>
            <p:nvPr/>
          </p:nvGrpSpPr>
          <p:grpSpPr bwMode="auto">
            <a:xfrm>
              <a:off x="5439778" y="1309686"/>
              <a:ext cx="867941" cy="907876"/>
              <a:chOff x="1866" y="3193"/>
              <a:chExt cx="399" cy="418"/>
            </a:xfrm>
          </p:grpSpPr>
          <p:sp>
            <p:nvSpPr>
              <p:cNvPr id="31768" name="Oval 9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69" name="Text Box 10"/>
              <p:cNvSpPr txBox="1">
                <a:spLocks noChangeArrowheads="1"/>
              </p:cNvSpPr>
              <p:nvPr/>
            </p:nvSpPr>
            <p:spPr bwMode="auto">
              <a:xfrm>
                <a:off x="1866" y="3395"/>
                <a:ext cx="399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Oslo</a:t>
                </a:r>
              </a:p>
            </p:txBody>
          </p:sp>
        </p:grpSp>
        <p:grpSp>
          <p:nvGrpSpPr>
            <p:cNvPr id="31764" name="Group 8"/>
            <p:cNvGrpSpPr>
              <a:grpSpLocks/>
            </p:cNvGrpSpPr>
            <p:nvPr/>
          </p:nvGrpSpPr>
          <p:grpSpPr bwMode="auto">
            <a:xfrm>
              <a:off x="6822976" y="1462088"/>
              <a:ext cx="1702997" cy="896753"/>
              <a:chOff x="1784" y="3207"/>
              <a:chExt cx="783" cy="413"/>
            </a:xfrm>
          </p:grpSpPr>
          <p:sp>
            <p:nvSpPr>
              <p:cNvPr id="31766" name="Oval 9"/>
              <p:cNvSpPr>
                <a:spLocks noChangeArrowheads="1"/>
              </p:cNvSpPr>
              <p:nvPr/>
            </p:nvSpPr>
            <p:spPr bwMode="auto">
              <a:xfrm>
                <a:off x="1945" y="3207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67" name="Text Box 10"/>
              <p:cNvSpPr txBox="1">
                <a:spLocks noChangeArrowheads="1"/>
              </p:cNvSpPr>
              <p:nvPr/>
            </p:nvSpPr>
            <p:spPr bwMode="auto">
              <a:xfrm>
                <a:off x="1784" y="3404"/>
                <a:ext cx="783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Stockholm</a:t>
                </a:r>
              </a:p>
            </p:txBody>
          </p:sp>
        </p:grpSp>
        <p:sp>
          <p:nvSpPr>
            <p:cNvPr id="31765" name="Line 20"/>
            <p:cNvSpPr>
              <a:spLocks noChangeShapeType="1"/>
            </p:cNvSpPr>
            <p:nvPr/>
          </p:nvSpPr>
          <p:spPr bwMode="auto">
            <a:xfrm>
              <a:off x="6110288" y="1619250"/>
              <a:ext cx="1073150" cy="984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244596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  <a:cs typeface="Verdana" charset="0"/>
              </a:rPr>
              <a:t>Representing a graph</a:t>
            </a:r>
            <a:endParaRPr lang="en-US" dirty="0">
              <a:latin typeface="Verdana" charset="0"/>
              <a:cs typeface="Verdana" charset="0"/>
            </a:endParaRPr>
          </a:p>
        </p:txBody>
      </p:sp>
      <p:sp>
        <p:nvSpPr>
          <p:cNvPr id="317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95E483-F296-9648-A539-97B421C0AB9A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17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94328" y="1663428"/>
            <a:ext cx="6543528" cy="4154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Tx/>
              <a:buChar char="•"/>
            </a:pPr>
            <a:r>
              <a:rPr lang="en-US" i="0" dirty="0">
                <a:latin typeface="Verdana" charset="0"/>
                <a:cs typeface="Verdana" charset="0"/>
              </a:rPr>
              <a:t> </a:t>
            </a:r>
            <a:r>
              <a:rPr lang="en-US" i="0" dirty="0" smtClean="0">
                <a:latin typeface="Verdana" charset="0"/>
                <a:cs typeface="Verdana" charset="0"/>
              </a:rPr>
              <a:t>Build a big 2-D array</a:t>
            </a:r>
          </a:p>
          <a:p>
            <a:pPr lvl="1"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Mentally label the rows</a:t>
            </a:r>
          </a:p>
          <a:p>
            <a:pPr marL="914400" lvl="2" indent="0"/>
            <a:r>
              <a:rPr lang="en-US" i="0" dirty="0">
                <a:latin typeface="Verdana" charset="0"/>
                <a:cs typeface="Verdana" charset="0"/>
              </a:rPr>
              <a:t>a</a:t>
            </a:r>
            <a:r>
              <a:rPr lang="en-US" i="0" dirty="0" smtClean="0">
                <a:latin typeface="Verdana" charset="0"/>
                <a:cs typeface="Verdana" charset="0"/>
              </a:rPr>
              <a:t>nd columns by the nodes</a:t>
            </a:r>
          </a:p>
          <a:p>
            <a:pPr lvl="1"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Then insert a 0 if there are </a:t>
            </a:r>
          </a:p>
          <a:p>
            <a:pPr marL="914400" lvl="2" indent="0"/>
            <a:r>
              <a:rPr lang="en-US" i="0" dirty="0" smtClean="0">
                <a:latin typeface="Verdana" charset="0"/>
                <a:cs typeface="Verdana" charset="0"/>
              </a:rPr>
              <a:t>no edges between those</a:t>
            </a:r>
          </a:p>
          <a:p>
            <a:pPr marL="914400" lvl="2" indent="0"/>
            <a:r>
              <a:rPr lang="en-US" i="0" dirty="0">
                <a:latin typeface="Verdana" charset="0"/>
                <a:cs typeface="Verdana" charset="0"/>
              </a:rPr>
              <a:t>n</a:t>
            </a:r>
            <a:r>
              <a:rPr lang="en-US" i="0" dirty="0" smtClean="0">
                <a:latin typeface="Verdana" charset="0"/>
                <a:cs typeface="Verdana" charset="0"/>
              </a:rPr>
              <a:t>odes, or a 1 if they are connected</a:t>
            </a:r>
          </a:p>
          <a:p>
            <a:pPr marL="914400" lvl="2" indent="0"/>
            <a:endParaRPr lang="en-US" i="0" dirty="0" smtClean="0">
              <a:latin typeface="Verdana" charset="0"/>
              <a:cs typeface="Verdana" charset="0"/>
            </a:endParaRPr>
          </a:p>
          <a:p>
            <a:pPr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 What does this array look like if</a:t>
            </a:r>
          </a:p>
          <a:p>
            <a:pPr lvl="1">
              <a:buFontTx/>
              <a:buChar char="•"/>
            </a:pPr>
            <a:r>
              <a:rPr lang="en-US" i="0" dirty="0">
                <a:latin typeface="Verdana" charset="0"/>
                <a:cs typeface="Verdana" charset="0"/>
              </a:rPr>
              <a:t>t</a:t>
            </a:r>
            <a:r>
              <a:rPr lang="en-US" i="0" dirty="0" smtClean="0">
                <a:latin typeface="Verdana" charset="0"/>
                <a:cs typeface="Verdana" charset="0"/>
              </a:rPr>
              <a:t>here are lots of edges?</a:t>
            </a:r>
          </a:p>
          <a:p>
            <a:pPr lvl="1">
              <a:buFontTx/>
              <a:buChar char="•"/>
            </a:pPr>
            <a:r>
              <a:rPr lang="en-US" i="0" dirty="0">
                <a:latin typeface="Verdana" charset="0"/>
                <a:cs typeface="Verdana" charset="0"/>
              </a:rPr>
              <a:t>t</a:t>
            </a:r>
            <a:r>
              <a:rPr lang="en-US" i="0" dirty="0" smtClean="0">
                <a:latin typeface="Verdana" charset="0"/>
                <a:cs typeface="Verdana" charset="0"/>
              </a:rPr>
              <a:t>here are very few edges?</a:t>
            </a:r>
          </a:p>
          <a:p>
            <a:pPr lvl="1"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(we call these matrices ‘sparse’)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833489" y="1181891"/>
            <a:ext cx="4005627" cy="1973067"/>
            <a:chOff x="394946" y="1260603"/>
            <a:chExt cx="8131027" cy="3689223"/>
          </a:xfrm>
        </p:grpSpPr>
        <p:grpSp>
          <p:nvGrpSpPr>
            <p:cNvPr id="31747" name="Group 5"/>
            <p:cNvGrpSpPr>
              <a:grpSpLocks/>
            </p:cNvGrpSpPr>
            <p:nvPr/>
          </p:nvGrpSpPr>
          <p:grpSpPr bwMode="auto">
            <a:xfrm>
              <a:off x="2016069" y="2098826"/>
              <a:ext cx="925041" cy="923778"/>
              <a:chOff x="1850" y="3007"/>
              <a:chExt cx="426" cy="425"/>
            </a:xfrm>
          </p:grpSpPr>
          <p:sp>
            <p:nvSpPr>
              <p:cNvPr id="31782" name="Oval 6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83" name="Text Box 7"/>
              <p:cNvSpPr txBox="1">
                <a:spLocks noChangeArrowheads="1"/>
              </p:cNvSpPr>
              <p:nvPr/>
            </p:nvSpPr>
            <p:spPr bwMode="auto">
              <a:xfrm>
                <a:off x="1850" y="3007"/>
                <a:ext cx="426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Paris</a:t>
                </a:r>
              </a:p>
            </p:txBody>
          </p:sp>
        </p:grpSp>
        <p:grpSp>
          <p:nvGrpSpPr>
            <p:cNvPr id="31748" name="Group 8"/>
            <p:cNvGrpSpPr>
              <a:grpSpLocks/>
            </p:cNvGrpSpPr>
            <p:nvPr/>
          </p:nvGrpSpPr>
          <p:grpSpPr bwMode="auto">
            <a:xfrm>
              <a:off x="3998825" y="3781423"/>
              <a:ext cx="1058040" cy="936464"/>
              <a:chOff x="1830" y="3193"/>
              <a:chExt cx="487" cy="431"/>
            </a:xfrm>
          </p:grpSpPr>
          <p:sp>
            <p:nvSpPr>
              <p:cNvPr id="31780" name="Oval 9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81" name="Text Box 10"/>
              <p:cNvSpPr txBox="1">
                <a:spLocks noChangeArrowheads="1"/>
              </p:cNvSpPr>
              <p:nvPr/>
            </p:nvSpPr>
            <p:spPr bwMode="auto">
              <a:xfrm>
                <a:off x="1830" y="3408"/>
                <a:ext cx="487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Berlin</a:t>
                </a:r>
              </a:p>
            </p:txBody>
          </p:sp>
        </p:grpSp>
        <p:grpSp>
          <p:nvGrpSpPr>
            <p:cNvPr id="31749" name="Group 11"/>
            <p:cNvGrpSpPr>
              <a:grpSpLocks/>
            </p:cNvGrpSpPr>
            <p:nvPr/>
          </p:nvGrpSpPr>
          <p:grpSpPr bwMode="auto">
            <a:xfrm>
              <a:off x="394946" y="1260603"/>
              <a:ext cx="1265921" cy="946021"/>
              <a:chOff x="1760" y="2997"/>
              <a:chExt cx="582" cy="435"/>
            </a:xfrm>
          </p:grpSpPr>
          <p:sp>
            <p:nvSpPr>
              <p:cNvPr id="31778" name="Oval 12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9" name="Text Box 13"/>
              <p:cNvSpPr txBox="1">
                <a:spLocks noChangeArrowheads="1"/>
              </p:cNvSpPr>
              <p:nvPr/>
            </p:nvSpPr>
            <p:spPr bwMode="auto">
              <a:xfrm>
                <a:off x="1760" y="2997"/>
                <a:ext cx="582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London</a:t>
                </a:r>
              </a:p>
            </p:txBody>
          </p:sp>
        </p:grpSp>
        <p:grpSp>
          <p:nvGrpSpPr>
            <p:cNvPr id="31750" name="Group 14"/>
            <p:cNvGrpSpPr>
              <a:grpSpLocks/>
            </p:cNvGrpSpPr>
            <p:nvPr/>
          </p:nvGrpSpPr>
          <p:grpSpPr bwMode="auto">
            <a:xfrm>
              <a:off x="2087379" y="3997328"/>
              <a:ext cx="1046533" cy="925343"/>
              <a:chOff x="1811" y="3193"/>
              <a:chExt cx="481" cy="426"/>
            </a:xfrm>
          </p:grpSpPr>
          <p:sp>
            <p:nvSpPr>
              <p:cNvPr id="31776" name="Oval 15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7" name="Text Box 16"/>
              <p:cNvSpPr txBox="1">
                <a:spLocks noChangeArrowheads="1"/>
              </p:cNvSpPr>
              <p:nvPr/>
            </p:nvSpPr>
            <p:spPr bwMode="auto">
              <a:xfrm>
                <a:off x="1811" y="3403"/>
                <a:ext cx="481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Rome</a:t>
                </a:r>
              </a:p>
            </p:txBody>
          </p:sp>
        </p:grpSp>
        <p:grpSp>
          <p:nvGrpSpPr>
            <p:cNvPr id="31751" name="Group 17"/>
            <p:cNvGrpSpPr>
              <a:grpSpLocks/>
            </p:cNvGrpSpPr>
            <p:nvPr/>
          </p:nvGrpSpPr>
          <p:grpSpPr bwMode="auto">
            <a:xfrm>
              <a:off x="3543276" y="1914680"/>
              <a:ext cx="1529816" cy="953930"/>
              <a:chOff x="1813" y="2993"/>
              <a:chExt cx="704" cy="439"/>
            </a:xfrm>
          </p:grpSpPr>
          <p:sp>
            <p:nvSpPr>
              <p:cNvPr id="31774" name="Oval 18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5" name="Text Box 19"/>
              <p:cNvSpPr txBox="1">
                <a:spLocks noChangeArrowheads="1"/>
              </p:cNvSpPr>
              <p:nvPr/>
            </p:nvSpPr>
            <p:spPr bwMode="auto">
              <a:xfrm>
                <a:off x="1813" y="2993"/>
                <a:ext cx="704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Frankfurt</a:t>
                </a:r>
              </a:p>
            </p:txBody>
          </p:sp>
        </p:grpSp>
        <p:sp>
          <p:nvSpPr>
            <p:cNvPr id="31752" name="Line 20"/>
            <p:cNvSpPr>
              <a:spLocks noChangeShapeType="1"/>
            </p:cNvSpPr>
            <p:nvPr/>
          </p:nvSpPr>
          <p:spPr bwMode="auto">
            <a:xfrm>
              <a:off x="2511425" y="3036888"/>
              <a:ext cx="95250" cy="9461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3" name="Line 21"/>
            <p:cNvSpPr>
              <a:spLocks noChangeShapeType="1"/>
            </p:cNvSpPr>
            <p:nvPr/>
          </p:nvSpPr>
          <p:spPr bwMode="auto">
            <a:xfrm flipV="1">
              <a:off x="2906713" y="4098925"/>
              <a:ext cx="1328737" cy="128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4" name="Line 22"/>
            <p:cNvSpPr>
              <a:spLocks noChangeShapeType="1"/>
            </p:cNvSpPr>
            <p:nvPr/>
          </p:nvSpPr>
          <p:spPr bwMode="auto">
            <a:xfrm>
              <a:off x="1296988" y="2074863"/>
              <a:ext cx="941387" cy="573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31755" name="Group 8"/>
            <p:cNvGrpSpPr>
              <a:grpSpLocks/>
            </p:cNvGrpSpPr>
            <p:nvPr/>
          </p:nvGrpSpPr>
          <p:grpSpPr bwMode="auto">
            <a:xfrm>
              <a:off x="5426635" y="3865739"/>
              <a:ext cx="1219083" cy="931685"/>
              <a:chOff x="1775" y="3003"/>
              <a:chExt cx="561" cy="429"/>
            </a:xfrm>
          </p:grpSpPr>
          <p:sp>
            <p:nvSpPr>
              <p:cNvPr id="31772" name="Oval 9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3" name="Text Box 10"/>
              <p:cNvSpPr txBox="1">
                <a:spLocks noChangeArrowheads="1"/>
              </p:cNvSpPr>
              <p:nvPr/>
            </p:nvSpPr>
            <p:spPr bwMode="auto">
              <a:xfrm>
                <a:off x="1775" y="3003"/>
                <a:ext cx="561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Vienna</a:t>
                </a:r>
              </a:p>
            </p:txBody>
          </p:sp>
        </p:grpSp>
        <p:grpSp>
          <p:nvGrpSpPr>
            <p:cNvPr id="31756" name="Group 8"/>
            <p:cNvGrpSpPr>
              <a:grpSpLocks/>
            </p:cNvGrpSpPr>
            <p:nvPr/>
          </p:nvGrpSpPr>
          <p:grpSpPr bwMode="auto">
            <a:xfrm>
              <a:off x="6999584" y="4007018"/>
              <a:ext cx="1212843" cy="942808"/>
              <a:chOff x="1780" y="3012"/>
              <a:chExt cx="558" cy="434"/>
            </a:xfrm>
          </p:grpSpPr>
          <p:sp>
            <p:nvSpPr>
              <p:cNvPr id="31770" name="Oval 9"/>
              <p:cNvSpPr>
                <a:spLocks noChangeArrowheads="1"/>
              </p:cNvSpPr>
              <p:nvPr/>
            </p:nvSpPr>
            <p:spPr bwMode="auto">
              <a:xfrm>
                <a:off x="1945" y="3207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1" name="Text Box 10"/>
              <p:cNvSpPr txBox="1">
                <a:spLocks noChangeArrowheads="1"/>
              </p:cNvSpPr>
              <p:nvPr/>
            </p:nvSpPr>
            <p:spPr bwMode="auto">
              <a:xfrm>
                <a:off x="1780" y="3012"/>
                <a:ext cx="558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Prague</a:t>
                </a:r>
              </a:p>
            </p:txBody>
          </p:sp>
        </p:grpSp>
        <p:sp>
          <p:nvSpPr>
            <p:cNvPr id="31757" name="Line 20"/>
            <p:cNvSpPr>
              <a:spLocks noChangeShapeType="1"/>
            </p:cNvSpPr>
            <p:nvPr/>
          </p:nvSpPr>
          <p:spPr bwMode="auto">
            <a:xfrm flipV="1">
              <a:off x="2757488" y="2614613"/>
              <a:ext cx="1057275" cy="1111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8" name="Line 20"/>
            <p:cNvSpPr>
              <a:spLocks noChangeShapeType="1"/>
            </p:cNvSpPr>
            <p:nvPr/>
          </p:nvSpPr>
          <p:spPr bwMode="auto">
            <a:xfrm>
              <a:off x="4162425" y="2859088"/>
              <a:ext cx="314325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9" name="Line 20"/>
            <p:cNvSpPr>
              <a:spLocks noChangeShapeType="1"/>
            </p:cNvSpPr>
            <p:nvPr/>
          </p:nvSpPr>
          <p:spPr bwMode="auto">
            <a:xfrm>
              <a:off x="2673350" y="2917825"/>
              <a:ext cx="1593850" cy="1023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60" name="Line 20"/>
            <p:cNvSpPr>
              <a:spLocks noChangeShapeType="1"/>
            </p:cNvSpPr>
            <p:nvPr/>
          </p:nvSpPr>
          <p:spPr bwMode="auto">
            <a:xfrm>
              <a:off x="4772025" y="4130675"/>
              <a:ext cx="1030288" cy="3571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61" name="Line 20"/>
            <p:cNvSpPr>
              <a:spLocks noChangeShapeType="1"/>
            </p:cNvSpPr>
            <p:nvPr/>
          </p:nvSpPr>
          <p:spPr bwMode="auto">
            <a:xfrm>
              <a:off x="6294438" y="4589463"/>
              <a:ext cx="1073150" cy="984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31763" name="Group 8"/>
            <p:cNvGrpSpPr>
              <a:grpSpLocks/>
            </p:cNvGrpSpPr>
            <p:nvPr/>
          </p:nvGrpSpPr>
          <p:grpSpPr bwMode="auto">
            <a:xfrm>
              <a:off x="5439778" y="1309686"/>
              <a:ext cx="867941" cy="907876"/>
              <a:chOff x="1866" y="3193"/>
              <a:chExt cx="399" cy="418"/>
            </a:xfrm>
          </p:grpSpPr>
          <p:sp>
            <p:nvSpPr>
              <p:cNvPr id="31768" name="Oval 9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69" name="Text Box 10"/>
              <p:cNvSpPr txBox="1">
                <a:spLocks noChangeArrowheads="1"/>
              </p:cNvSpPr>
              <p:nvPr/>
            </p:nvSpPr>
            <p:spPr bwMode="auto">
              <a:xfrm>
                <a:off x="1866" y="3395"/>
                <a:ext cx="399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Oslo</a:t>
                </a:r>
              </a:p>
            </p:txBody>
          </p:sp>
        </p:grpSp>
        <p:grpSp>
          <p:nvGrpSpPr>
            <p:cNvPr id="31764" name="Group 8"/>
            <p:cNvGrpSpPr>
              <a:grpSpLocks/>
            </p:cNvGrpSpPr>
            <p:nvPr/>
          </p:nvGrpSpPr>
          <p:grpSpPr bwMode="auto">
            <a:xfrm>
              <a:off x="6822976" y="1462088"/>
              <a:ext cx="1702997" cy="896753"/>
              <a:chOff x="1784" y="3207"/>
              <a:chExt cx="783" cy="413"/>
            </a:xfrm>
          </p:grpSpPr>
          <p:sp>
            <p:nvSpPr>
              <p:cNvPr id="31766" name="Oval 9"/>
              <p:cNvSpPr>
                <a:spLocks noChangeArrowheads="1"/>
              </p:cNvSpPr>
              <p:nvPr/>
            </p:nvSpPr>
            <p:spPr bwMode="auto">
              <a:xfrm>
                <a:off x="1945" y="3207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67" name="Text Box 10"/>
              <p:cNvSpPr txBox="1">
                <a:spLocks noChangeArrowheads="1"/>
              </p:cNvSpPr>
              <p:nvPr/>
            </p:nvSpPr>
            <p:spPr bwMode="auto">
              <a:xfrm>
                <a:off x="1784" y="3404"/>
                <a:ext cx="783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Stockholm</a:t>
                </a:r>
              </a:p>
            </p:txBody>
          </p:sp>
        </p:grpSp>
        <p:sp>
          <p:nvSpPr>
            <p:cNvPr id="31765" name="Line 20"/>
            <p:cNvSpPr>
              <a:spLocks noChangeShapeType="1"/>
            </p:cNvSpPr>
            <p:nvPr/>
          </p:nvSpPr>
          <p:spPr bwMode="auto">
            <a:xfrm>
              <a:off x="6110288" y="1619250"/>
              <a:ext cx="1073150" cy="984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763260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  <a:cs typeface="Verdana" charset="0"/>
              </a:rPr>
              <a:t>Representing a graph</a:t>
            </a:r>
            <a:endParaRPr lang="en-US" dirty="0">
              <a:latin typeface="Verdana" charset="0"/>
              <a:cs typeface="Verdana" charset="0"/>
            </a:endParaRPr>
          </a:p>
        </p:txBody>
      </p:sp>
      <p:sp>
        <p:nvSpPr>
          <p:cNvPr id="317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95E483-F296-9648-A539-97B421C0AB9A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18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73678" y="1219478"/>
            <a:ext cx="7509688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Tx/>
              <a:buChar char="•"/>
            </a:pPr>
            <a:r>
              <a:rPr lang="en-US" i="0" dirty="0">
                <a:latin typeface="Verdana" charset="0"/>
                <a:cs typeface="Verdana" charset="0"/>
              </a:rPr>
              <a:t> </a:t>
            </a:r>
            <a:r>
              <a:rPr lang="en-US" i="0" dirty="0" smtClean="0">
                <a:latin typeface="Verdana" charset="0"/>
                <a:cs typeface="Verdana" charset="0"/>
              </a:rPr>
              <a:t>Can we do better?</a:t>
            </a:r>
          </a:p>
          <a:p>
            <a:pPr>
              <a:buFontTx/>
              <a:buChar char="•"/>
            </a:pPr>
            <a:endParaRPr lang="en-US" i="0" dirty="0">
              <a:latin typeface="Verdana" charset="0"/>
              <a:cs typeface="Verdana" charset="0"/>
            </a:endParaRPr>
          </a:p>
          <a:p>
            <a:pPr>
              <a:buFontTx/>
              <a:buChar char="•"/>
            </a:pPr>
            <a:r>
              <a:rPr lang="en-US" i="0" dirty="0">
                <a:latin typeface="Verdana" charset="0"/>
                <a:cs typeface="Verdana" charset="0"/>
              </a:rPr>
              <a:t> </a:t>
            </a:r>
            <a:r>
              <a:rPr lang="en-US" i="0" dirty="0" smtClean="0">
                <a:latin typeface="Verdana" charset="0"/>
                <a:cs typeface="Verdana" charset="0"/>
              </a:rPr>
              <a:t>Build an </a:t>
            </a:r>
            <a:r>
              <a:rPr lang="en-US" i="0" dirty="0">
                <a:latin typeface="Verdana" charset="0"/>
                <a:cs typeface="Verdana" charset="0"/>
              </a:rPr>
              <a:t>array of linked lists!</a:t>
            </a:r>
          </a:p>
          <a:p>
            <a:pPr lvl="1">
              <a:buFontTx/>
              <a:buChar char="•"/>
            </a:pPr>
            <a:r>
              <a:rPr lang="en-US" i="0" dirty="0">
                <a:latin typeface="Verdana" charset="0"/>
                <a:cs typeface="Verdana" charset="0"/>
              </a:rPr>
              <a:t>One linked list per node</a:t>
            </a:r>
          </a:p>
          <a:p>
            <a:pPr lvl="1">
              <a:buFontTx/>
              <a:buChar char="•"/>
            </a:pPr>
            <a:r>
              <a:rPr lang="en-US" i="0" dirty="0">
                <a:latin typeface="Verdana" charset="0"/>
                <a:cs typeface="Verdana" charset="0"/>
              </a:rPr>
              <a:t>The edges live in the list</a:t>
            </a:r>
          </a:p>
          <a:p>
            <a:pPr marL="914400" lvl="2" indent="0"/>
            <a:endParaRPr lang="en-US" i="0" dirty="0" smtClean="0">
              <a:latin typeface="Verdana" charset="0"/>
              <a:cs typeface="Verdana" charset="0"/>
            </a:endParaRPr>
          </a:p>
          <a:p>
            <a:pPr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 Details:</a:t>
            </a:r>
          </a:p>
          <a:p>
            <a:pPr lvl="1">
              <a:buFontTx/>
              <a:buChar char="•"/>
            </a:pPr>
            <a:r>
              <a:rPr lang="en-US" i="0" dirty="0" smtClean="0">
                <a:latin typeface="Verdana" charset="0"/>
                <a:cs typeface="Verdana" charset="0"/>
              </a:rPr>
              <a:t>For each node A, put the nodes which are </a:t>
            </a:r>
          </a:p>
          <a:p>
            <a:pPr marL="457200" lvl="1" indent="0"/>
            <a:r>
              <a:rPr lang="en-US" i="0" dirty="0">
                <a:latin typeface="Verdana" charset="0"/>
                <a:cs typeface="Verdana" charset="0"/>
              </a:rPr>
              <a:t>	</a:t>
            </a:r>
            <a:r>
              <a:rPr lang="en-US" i="0" dirty="0" smtClean="0">
                <a:latin typeface="Verdana" charset="0"/>
                <a:cs typeface="Verdana" charset="0"/>
              </a:rPr>
              <a:t>connected to that node into A’s linked list</a:t>
            </a:r>
          </a:p>
          <a:p>
            <a:pPr marL="457200" lvl="1" indent="0"/>
            <a:r>
              <a:rPr lang="en-US" i="0" dirty="0" smtClean="0">
                <a:latin typeface="Verdana" charset="0"/>
                <a:cs typeface="Verdana" charset="0"/>
              </a:rPr>
              <a:t>	- no longer ‘sparse’ </a:t>
            </a:r>
          </a:p>
          <a:p>
            <a:pPr marL="457200" lvl="1" indent="0"/>
            <a:r>
              <a:rPr lang="en-US" i="0" dirty="0">
                <a:latin typeface="Verdana" charset="0"/>
                <a:cs typeface="Verdana" charset="0"/>
              </a:rPr>
              <a:t>	</a:t>
            </a:r>
            <a:r>
              <a:rPr lang="en-US" i="0" dirty="0" smtClean="0">
                <a:latin typeface="Verdana" charset="0"/>
                <a:cs typeface="Verdana" charset="0"/>
              </a:rPr>
              <a:t>- and space isn’t being wasted!</a:t>
            </a:r>
          </a:p>
          <a:p>
            <a:pPr marL="457200" lvl="1" indent="0"/>
            <a:r>
              <a:rPr lang="en-US" i="0" dirty="0">
                <a:latin typeface="Verdana" charset="0"/>
                <a:cs typeface="Verdana" charset="0"/>
              </a:rPr>
              <a:t>	</a:t>
            </a:r>
            <a:r>
              <a:rPr lang="en-US" i="0" dirty="0" smtClean="0">
                <a:latin typeface="Verdana" charset="0"/>
                <a:cs typeface="Verdana" charset="0"/>
              </a:rPr>
              <a:t>- can represent directed graphs easily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833489" y="1181891"/>
            <a:ext cx="4005627" cy="1973067"/>
            <a:chOff x="394946" y="1260603"/>
            <a:chExt cx="8131027" cy="3689223"/>
          </a:xfrm>
        </p:grpSpPr>
        <p:grpSp>
          <p:nvGrpSpPr>
            <p:cNvPr id="31747" name="Group 5"/>
            <p:cNvGrpSpPr>
              <a:grpSpLocks/>
            </p:cNvGrpSpPr>
            <p:nvPr/>
          </p:nvGrpSpPr>
          <p:grpSpPr bwMode="auto">
            <a:xfrm>
              <a:off x="2016069" y="2098826"/>
              <a:ext cx="925041" cy="923778"/>
              <a:chOff x="1850" y="3007"/>
              <a:chExt cx="426" cy="425"/>
            </a:xfrm>
          </p:grpSpPr>
          <p:sp>
            <p:nvSpPr>
              <p:cNvPr id="31782" name="Oval 6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83" name="Text Box 7"/>
              <p:cNvSpPr txBox="1">
                <a:spLocks noChangeArrowheads="1"/>
              </p:cNvSpPr>
              <p:nvPr/>
            </p:nvSpPr>
            <p:spPr bwMode="auto">
              <a:xfrm>
                <a:off x="1850" y="3007"/>
                <a:ext cx="426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Paris</a:t>
                </a:r>
              </a:p>
            </p:txBody>
          </p:sp>
        </p:grpSp>
        <p:grpSp>
          <p:nvGrpSpPr>
            <p:cNvPr id="31748" name="Group 8"/>
            <p:cNvGrpSpPr>
              <a:grpSpLocks/>
            </p:cNvGrpSpPr>
            <p:nvPr/>
          </p:nvGrpSpPr>
          <p:grpSpPr bwMode="auto">
            <a:xfrm>
              <a:off x="3998825" y="3781423"/>
              <a:ext cx="1058040" cy="936464"/>
              <a:chOff x="1830" y="3193"/>
              <a:chExt cx="487" cy="431"/>
            </a:xfrm>
          </p:grpSpPr>
          <p:sp>
            <p:nvSpPr>
              <p:cNvPr id="31780" name="Oval 9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81" name="Text Box 10"/>
              <p:cNvSpPr txBox="1">
                <a:spLocks noChangeArrowheads="1"/>
              </p:cNvSpPr>
              <p:nvPr/>
            </p:nvSpPr>
            <p:spPr bwMode="auto">
              <a:xfrm>
                <a:off x="1830" y="3408"/>
                <a:ext cx="487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Berlin</a:t>
                </a:r>
              </a:p>
            </p:txBody>
          </p:sp>
        </p:grpSp>
        <p:grpSp>
          <p:nvGrpSpPr>
            <p:cNvPr id="31749" name="Group 11"/>
            <p:cNvGrpSpPr>
              <a:grpSpLocks/>
            </p:cNvGrpSpPr>
            <p:nvPr/>
          </p:nvGrpSpPr>
          <p:grpSpPr bwMode="auto">
            <a:xfrm>
              <a:off x="394946" y="1260603"/>
              <a:ext cx="1265921" cy="946021"/>
              <a:chOff x="1760" y="2997"/>
              <a:chExt cx="582" cy="435"/>
            </a:xfrm>
          </p:grpSpPr>
          <p:sp>
            <p:nvSpPr>
              <p:cNvPr id="31778" name="Oval 12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9" name="Text Box 13"/>
              <p:cNvSpPr txBox="1">
                <a:spLocks noChangeArrowheads="1"/>
              </p:cNvSpPr>
              <p:nvPr/>
            </p:nvSpPr>
            <p:spPr bwMode="auto">
              <a:xfrm>
                <a:off x="1760" y="2997"/>
                <a:ext cx="582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London</a:t>
                </a:r>
              </a:p>
            </p:txBody>
          </p:sp>
        </p:grpSp>
        <p:grpSp>
          <p:nvGrpSpPr>
            <p:cNvPr id="31750" name="Group 14"/>
            <p:cNvGrpSpPr>
              <a:grpSpLocks/>
            </p:cNvGrpSpPr>
            <p:nvPr/>
          </p:nvGrpSpPr>
          <p:grpSpPr bwMode="auto">
            <a:xfrm>
              <a:off x="2087379" y="3997328"/>
              <a:ext cx="1046533" cy="925343"/>
              <a:chOff x="1811" y="3193"/>
              <a:chExt cx="481" cy="426"/>
            </a:xfrm>
          </p:grpSpPr>
          <p:sp>
            <p:nvSpPr>
              <p:cNvPr id="31776" name="Oval 15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7" name="Text Box 16"/>
              <p:cNvSpPr txBox="1">
                <a:spLocks noChangeArrowheads="1"/>
              </p:cNvSpPr>
              <p:nvPr/>
            </p:nvSpPr>
            <p:spPr bwMode="auto">
              <a:xfrm>
                <a:off x="1811" y="3403"/>
                <a:ext cx="481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Rome</a:t>
                </a:r>
              </a:p>
            </p:txBody>
          </p:sp>
        </p:grpSp>
        <p:grpSp>
          <p:nvGrpSpPr>
            <p:cNvPr id="31751" name="Group 17"/>
            <p:cNvGrpSpPr>
              <a:grpSpLocks/>
            </p:cNvGrpSpPr>
            <p:nvPr/>
          </p:nvGrpSpPr>
          <p:grpSpPr bwMode="auto">
            <a:xfrm>
              <a:off x="3543276" y="1914680"/>
              <a:ext cx="1529816" cy="953930"/>
              <a:chOff x="1813" y="2993"/>
              <a:chExt cx="704" cy="439"/>
            </a:xfrm>
          </p:grpSpPr>
          <p:sp>
            <p:nvSpPr>
              <p:cNvPr id="31774" name="Oval 18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5" name="Text Box 19"/>
              <p:cNvSpPr txBox="1">
                <a:spLocks noChangeArrowheads="1"/>
              </p:cNvSpPr>
              <p:nvPr/>
            </p:nvSpPr>
            <p:spPr bwMode="auto">
              <a:xfrm>
                <a:off x="1813" y="2993"/>
                <a:ext cx="704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Frankfurt</a:t>
                </a:r>
              </a:p>
            </p:txBody>
          </p:sp>
        </p:grpSp>
        <p:sp>
          <p:nvSpPr>
            <p:cNvPr id="31752" name="Line 20"/>
            <p:cNvSpPr>
              <a:spLocks noChangeShapeType="1"/>
            </p:cNvSpPr>
            <p:nvPr/>
          </p:nvSpPr>
          <p:spPr bwMode="auto">
            <a:xfrm>
              <a:off x="2511425" y="3036888"/>
              <a:ext cx="95250" cy="9461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3" name="Line 21"/>
            <p:cNvSpPr>
              <a:spLocks noChangeShapeType="1"/>
            </p:cNvSpPr>
            <p:nvPr/>
          </p:nvSpPr>
          <p:spPr bwMode="auto">
            <a:xfrm flipV="1">
              <a:off x="2906713" y="4098925"/>
              <a:ext cx="1328737" cy="128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4" name="Line 22"/>
            <p:cNvSpPr>
              <a:spLocks noChangeShapeType="1"/>
            </p:cNvSpPr>
            <p:nvPr/>
          </p:nvSpPr>
          <p:spPr bwMode="auto">
            <a:xfrm>
              <a:off x="1296988" y="2074863"/>
              <a:ext cx="941387" cy="573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31755" name="Group 8"/>
            <p:cNvGrpSpPr>
              <a:grpSpLocks/>
            </p:cNvGrpSpPr>
            <p:nvPr/>
          </p:nvGrpSpPr>
          <p:grpSpPr bwMode="auto">
            <a:xfrm>
              <a:off x="5426635" y="3865739"/>
              <a:ext cx="1219083" cy="931685"/>
              <a:chOff x="1775" y="3003"/>
              <a:chExt cx="561" cy="429"/>
            </a:xfrm>
          </p:grpSpPr>
          <p:sp>
            <p:nvSpPr>
              <p:cNvPr id="31772" name="Oval 9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3" name="Text Box 10"/>
              <p:cNvSpPr txBox="1">
                <a:spLocks noChangeArrowheads="1"/>
              </p:cNvSpPr>
              <p:nvPr/>
            </p:nvSpPr>
            <p:spPr bwMode="auto">
              <a:xfrm>
                <a:off x="1775" y="3003"/>
                <a:ext cx="561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Vienna</a:t>
                </a:r>
              </a:p>
            </p:txBody>
          </p:sp>
        </p:grpSp>
        <p:grpSp>
          <p:nvGrpSpPr>
            <p:cNvPr id="31756" name="Group 8"/>
            <p:cNvGrpSpPr>
              <a:grpSpLocks/>
            </p:cNvGrpSpPr>
            <p:nvPr/>
          </p:nvGrpSpPr>
          <p:grpSpPr bwMode="auto">
            <a:xfrm>
              <a:off x="6999584" y="4007018"/>
              <a:ext cx="1212843" cy="942808"/>
              <a:chOff x="1780" y="3012"/>
              <a:chExt cx="558" cy="434"/>
            </a:xfrm>
          </p:grpSpPr>
          <p:sp>
            <p:nvSpPr>
              <p:cNvPr id="31770" name="Oval 9"/>
              <p:cNvSpPr>
                <a:spLocks noChangeArrowheads="1"/>
              </p:cNvSpPr>
              <p:nvPr/>
            </p:nvSpPr>
            <p:spPr bwMode="auto">
              <a:xfrm>
                <a:off x="1945" y="3207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71" name="Text Box 10"/>
              <p:cNvSpPr txBox="1">
                <a:spLocks noChangeArrowheads="1"/>
              </p:cNvSpPr>
              <p:nvPr/>
            </p:nvSpPr>
            <p:spPr bwMode="auto">
              <a:xfrm>
                <a:off x="1780" y="3012"/>
                <a:ext cx="558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Prague</a:t>
                </a:r>
              </a:p>
            </p:txBody>
          </p:sp>
        </p:grpSp>
        <p:sp>
          <p:nvSpPr>
            <p:cNvPr id="31757" name="Line 20"/>
            <p:cNvSpPr>
              <a:spLocks noChangeShapeType="1"/>
            </p:cNvSpPr>
            <p:nvPr/>
          </p:nvSpPr>
          <p:spPr bwMode="auto">
            <a:xfrm flipV="1">
              <a:off x="2757488" y="2614613"/>
              <a:ext cx="1057275" cy="1111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8" name="Line 20"/>
            <p:cNvSpPr>
              <a:spLocks noChangeShapeType="1"/>
            </p:cNvSpPr>
            <p:nvPr/>
          </p:nvSpPr>
          <p:spPr bwMode="auto">
            <a:xfrm>
              <a:off x="4162425" y="2859088"/>
              <a:ext cx="314325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59" name="Line 20"/>
            <p:cNvSpPr>
              <a:spLocks noChangeShapeType="1"/>
            </p:cNvSpPr>
            <p:nvPr/>
          </p:nvSpPr>
          <p:spPr bwMode="auto">
            <a:xfrm>
              <a:off x="2673350" y="2917825"/>
              <a:ext cx="1593850" cy="1023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60" name="Line 20"/>
            <p:cNvSpPr>
              <a:spLocks noChangeShapeType="1"/>
            </p:cNvSpPr>
            <p:nvPr/>
          </p:nvSpPr>
          <p:spPr bwMode="auto">
            <a:xfrm>
              <a:off x="4772025" y="4130675"/>
              <a:ext cx="1030288" cy="3571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1761" name="Line 20"/>
            <p:cNvSpPr>
              <a:spLocks noChangeShapeType="1"/>
            </p:cNvSpPr>
            <p:nvPr/>
          </p:nvSpPr>
          <p:spPr bwMode="auto">
            <a:xfrm>
              <a:off x="6294438" y="4589463"/>
              <a:ext cx="1073150" cy="984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31763" name="Group 8"/>
            <p:cNvGrpSpPr>
              <a:grpSpLocks/>
            </p:cNvGrpSpPr>
            <p:nvPr/>
          </p:nvGrpSpPr>
          <p:grpSpPr bwMode="auto">
            <a:xfrm>
              <a:off x="5439778" y="1309686"/>
              <a:ext cx="867941" cy="907876"/>
              <a:chOff x="1866" y="3193"/>
              <a:chExt cx="399" cy="418"/>
            </a:xfrm>
          </p:grpSpPr>
          <p:sp>
            <p:nvSpPr>
              <p:cNvPr id="31768" name="Oval 9"/>
              <p:cNvSpPr>
                <a:spLocks noChangeArrowheads="1"/>
              </p:cNvSpPr>
              <p:nvPr/>
            </p:nvSpPr>
            <p:spPr bwMode="auto">
              <a:xfrm>
                <a:off x="1945" y="3193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69" name="Text Box 10"/>
              <p:cNvSpPr txBox="1">
                <a:spLocks noChangeArrowheads="1"/>
              </p:cNvSpPr>
              <p:nvPr/>
            </p:nvSpPr>
            <p:spPr bwMode="auto">
              <a:xfrm>
                <a:off x="1866" y="3395"/>
                <a:ext cx="399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 dirty="0">
                    <a:latin typeface="Verdana" charset="0"/>
                  </a:rPr>
                  <a:t>Oslo</a:t>
                </a:r>
              </a:p>
            </p:txBody>
          </p:sp>
        </p:grpSp>
        <p:grpSp>
          <p:nvGrpSpPr>
            <p:cNvPr id="31764" name="Group 8"/>
            <p:cNvGrpSpPr>
              <a:grpSpLocks/>
            </p:cNvGrpSpPr>
            <p:nvPr/>
          </p:nvGrpSpPr>
          <p:grpSpPr bwMode="auto">
            <a:xfrm>
              <a:off x="6822976" y="1462088"/>
              <a:ext cx="1702997" cy="896753"/>
              <a:chOff x="1784" y="3207"/>
              <a:chExt cx="783" cy="413"/>
            </a:xfrm>
          </p:grpSpPr>
          <p:sp>
            <p:nvSpPr>
              <p:cNvPr id="31766" name="Oval 9"/>
              <p:cNvSpPr>
                <a:spLocks noChangeArrowheads="1"/>
              </p:cNvSpPr>
              <p:nvPr/>
            </p:nvSpPr>
            <p:spPr bwMode="auto">
              <a:xfrm>
                <a:off x="1945" y="3207"/>
                <a:ext cx="239" cy="239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buFontTx/>
                  <a:buChar char="•"/>
                </a:pPr>
                <a:endParaRPr lang="en-US"/>
              </a:p>
            </p:txBody>
          </p:sp>
          <p:sp>
            <p:nvSpPr>
              <p:cNvPr id="31767" name="Text Box 10"/>
              <p:cNvSpPr txBox="1">
                <a:spLocks noChangeArrowheads="1"/>
              </p:cNvSpPr>
              <p:nvPr/>
            </p:nvSpPr>
            <p:spPr bwMode="auto">
              <a:xfrm>
                <a:off x="1784" y="3404"/>
                <a:ext cx="783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400" i="0">
                    <a:latin typeface="Verdana" charset="0"/>
                  </a:rPr>
                  <a:t>Stockholm</a:t>
                </a:r>
              </a:p>
            </p:txBody>
          </p:sp>
        </p:grpSp>
        <p:sp>
          <p:nvSpPr>
            <p:cNvPr id="31765" name="Line 20"/>
            <p:cNvSpPr>
              <a:spLocks noChangeShapeType="1"/>
            </p:cNvSpPr>
            <p:nvPr/>
          </p:nvSpPr>
          <p:spPr bwMode="auto">
            <a:xfrm>
              <a:off x="6110288" y="1619250"/>
              <a:ext cx="1073150" cy="984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5771796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Verdana" charset="0"/>
              </a:rPr>
              <a:t>Memory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219200"/>
            <a:ext cx="8231187" cy="377190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Verdana" charset="0"/>
              </a:rPr>
              <a:t>Strategy 1: Computer keep tracks of free space at the end</a:t>
            </a:r>
          </a:p>
          <a:p>
            <a:endParaRPr lang="en-US" dirty="0">
              <a:latin typeface="Verdana" charset="0"/>
            </a:endParaRPr>
          </a:p>
          <a:p>
            <a:r>
              <a:rPr lang="en-US" dirty="0">
                <a:latin typeface="Verdana" charset="0"/>
              </a:rPr>
              <a:t>Strategy 2: Computer keeps a linked list of free storage blocks (</a:t>
            </a:r>
            <a:r>
              <a:rPr lang="ja-JP" altLang="en-US" dirty="0">
                <a:latin typeface="Verdana" charset="0"/>
              </a:rPr>
              <a:t>“</a:t>
            </a:r>
            <a:r>
              <a:rPr lang="en-US" altLang="ja-JP" dirty="0" err="1">
                <a:latin typeface="Verdana" charset="0"/>
              </a:rPr>
              <a:t>freelist</a:t>
            </a:r>
            <a:r>
              <a:rPr lang="ja-JP" altLang="en-US" dirty="0">
                <a:latin typeface="Verdana" charset="0"/>
              </a:rPr>
              <a:t>”</a:t>
            </a:r>
            <a:r>
              <a:rPr lang="en-US" altLang="ja-JP" dirty="0">
                <a:latin typeface="Verdana" charset="0"/>
              </a:rPr>
              <a:t>)</a:t>
            </a:r>
          </a:p>
          <a:p>
            <a:pPr lvl="1"/>
            <a:r>
              <a:rPr lang="en-US" dirty="0">
                <a:latin typeface="Verdana" charset="0"/>
              </a:rPr>
              <a:t>For each block, stores the size and location</a:t>
            </a:r>
          </a:p>
          <a:p>
            <a:pPr lvl="1"/>
            <a:r>
              <a:rPr lang="en-US" dirty="0">
                <a:latin typeface="Verdana" charset="0"/>
              </a:rPr>
              <a:t>When we ask for more space, the computer finds a big enough block in the </a:t>
            </a:r>
            <a:r>
              <a:rPr lang="en-US" dirty="0" err="1">
                <a:latin typeface="Verdana" charset="0"/>
              </a:rPr>
              <a:t>freelist</a:t>
            </a:r>
            <a:endParaRPr lang="en-US" dirty="0">
              <a:latin typeface="Verdana" charset="0"/>
            </a:endParaRPr>
          </a:p>
          <a:p>
            <a:pPr lvl="1"/>
            <a:r>
              <a:rPr lang="en-US" dirty="0">
                <a:latin typeface="Verdana" charset="0"/>
              </a:rPr>
              <a:t>What if it </a:t>
            </a:r>
            <a:r>
              <a:rPr lang="en-US" dirty="0" err="1">
                <a:latin typeface="Verdana" charset="0"/>
              </a:rPr>
              <a:t>doesn</a:t>
            </a:r>
            <a:r>
              <a:rPr lang="ja-JP" altLang="en-US" dirty="0">
                <a:latin typeface="Verdana" charset="0"/>
              </a:rPr>
              <a:t>’</a:t>
            </a:r>
            <a:r>
              <a:rPr lang="en-US" altLang="ja-JP" dirty="0">
                <a:latin typeface="Verdana" charset="0"/>
              </a:rPr>
              <a:t>t find one?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2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Maintaining a freelist</a:t>
            </a:r>
          </a:p>
        </p:txBody>
      </p:sp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029E48-B49A-0249-A936-3B36F74C542D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3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70659" name="Group 30"/>
          <p:cNvGrpSpPr>
            <a:grpSpLocks/>
          </p:cNvGrpSpPr>
          <p:nvPr/>
        </p:nvGrpSpPr>
        <p:grpSpPr bwMode="auto">
          <a:xfrm>
            <a:off x="1295400" y="1609725"/>
            <a:ext cx="1622425" cy="476250"/>
            <a:chOff x="1673" y="1968"/>
            <a:chExt cx="1022" cy="300"/>
          </a:xfrm>
        </p:grpSpPr>
        <p:sp>
          <p:nvSpPr>
            <p:cNvPr id="7" name="Text Box 31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7</a:t>
              </a:r>
            </a:p>
          </p:txBody>
        </p:sp>
        <p:sp>
          <p:nvSpPr>
            <p:cNvPr id="8" name="Text Box 32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70660" name="Group 34"/>
          <p:cNvGrpSpPr>
            <a:grpSpLocks/>
          </p:cNvGrpSpPr>
          <p:nvPr/>
        </p:nvGrpSpPr>
        <p:grpSpPr bwMode="auto">
          <a:xfrm>
            <a:off x="1322388" y="1219200"/>
            <a:ext cx="1600200" cy="400050"/>
            <a:chOff x="1694" y="1638"/>
            <a:chExt cx="1008" cy="252"/>
          </a:xfrm>
        </p:grpSpPr>
        <p:sp>
          <p:nvSpPr>
            <p:cNvPr id="70734" name="Text Box 35"/>
            <p:cNvSpPr txBox="1">
              <a:spLocks noChangeArrowheads="1"/>
            </p:cNvSpPr>
            <p:nvPr/>
          </p:nvSpPr>
          <p:spPr bwMode="auto">
            <a:xfrm>
              <a:off x="1694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</a:t>
              </a:r>
            </a:p>
          </p:txBody>
        </p:sp>
        <p:sp>
          <p:nvSpPr>
            <p:cNvPr id="70735" name="Text Box 36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2</a:t>
              </a:r>
            </a:p>
          </p:txBody>
        </p:sp>
        <p:sp>
          <p:nvSpPr>
            <p:cNvPr id="70736" name="Text Box 37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3</a:t>
              </a:r>
            </a:p>
          </p:txBody>
        </p:sp>
      </p:grpSp>
      <p:grpSp>
        <p:nvGrpSpPr>
          <p:cNvPr id="70661" name="Group 38"/>
          <p:cNvGrpSpPr>
            <a:grpSpLocks/>
          </p:cNvGrpSpPr>
          <p:nvPr/>
        </p:nvGrpSpPr>
        <p:grpSpPr bwMode="auto">
          <a:xfrm>
            <a:off x="2916238" y="1611313"/>
            <a:ext cx="1622425" cy="476250"/>
            <a:chOff x="1673" y="1968"/>
            <a:chExt cx="1022" cy="300"/>
          </a:xfrm>
        </p:grpSpPr>
        <p:sp>
          <p:nvSpPr>
            <p:cNvPr id="70731" name="Text Box 39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rgbClr val="99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7</a:t>
              </a:r>
            </a:p>
          </p:txBody>
        </p:sp>
        <p:sp>
          <p:nvSpPr>
            <p:cNvPr id="70732" name="Text Box 40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rgbClr val="9BC3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5</a:t>
              </a:r>
            </a:p>
          </p:txBody>
        </p:sp>
        <p:sp>
          <p:nvSpPr>
            <p:cNvPr id="70733" name="Text Box 41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0</a:t>
              </a:r>
            </a:p>
          </p:txBody>
        </p:sp>
      </p:grpSp>
      <p:grpSp>
        <p:nvGrpSpPr>
          <p:cNvPr id="70662" name="Group 42"/>
          <p:cNvGrpSpPr>
            <a:grpSpLocks/>
          </p:cNvGrpSpPr>
          <p:nvPr/>
        </p:nvGrpSpPr>
        <p:grpSpPr bwMode="auto">
          <a:xfrm>
            <a:off x="2927350" y="1220788"/>
            <a:ext cx="1622425" cy="400050"/>
            <a:chOff x="1680" y="1638"/>
            <a:chExt cx="1022" cy="252"/>
          </a:xfrm>
        </p:grpSpPr>
        <p:sp>
          <p:nvSpPr>
            <p:cNvPr id="70728" name="Text Box 43"/>
            <p:cNvSpPr txBox="1">
              <a:spLocks noChangeArrowheads="1"/>
            </p:cNvSpPr>
            <p:nvPr/>
          </p:nvSpPr>
          <p:spPr bwMode="auto">
            <a:xfrm>
              <a:off x="1680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4</a:t>
              </a:r>
            </a:p>
          </p:txBody>
        </p:sp>
        <p:sp>
          <p:nvSpPr>
            <p:cNvPr id="70729" name="Text Box 44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5</a:t>
              </a:r>
            </a:p>
          </p:txBody>
        </p:sp>
        <p:sp>
          <p:nvSpPr>
            <p:cNvPr id="70730" name="Text Box 45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6</a:t>
              </a:r>
            </a:p>
          </p:txBody>
        </p:sp>
      </p:grpSp>
      <p:grpSp>
        <p:nvGrpSpPr>
          <p:cNvPr id="70663" name="Group 46"/>
          <p:cNvGrpSpPr>
            <a:grpSpLocks/>
          </p:cNvGrpSpPr>
          <p:nvPr/>
        </p:nvGrpSpPr>
        <p:grpSpPr bwMode="auto">
          <a:xfrm>
            <a:off x="4548188" y="1611313"/>
            <a:ext cx="1622425" cy="476250"/>
            <a:chOff x="1673" y="1968"/>
            <a:chExt cx="1022" cy="300"/>
          </a:xfrm>
        </p:grpSpPr>
        <p:sp>
          <p:nvSpPr>
            <p:cNvPr id="70725" name="Text Box 47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rgbClr val="99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0</a:t>
              </a:r>
            </a:p>
          </p:txBody>
        </p:sp>
        <p:sp>
          <p:nvSpPr>
            <p:cNvPr id="70726" name="Text Box 48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rgbClr val="9BC3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9</a:t>
              </a:r>
            </a:p>
          </p:txBody>
        </p:sp>
        <p:sp>
          <p:nvSpPr>
            <p:cNvPr id="70727" name="Text Box 49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4</a:t>
              </a:r>
            </a:p>
          </p:txBody>
        </p:sp>
      </p:grpSp>
      <p:grpSp>
        <p:nvGrpSpPr>
          <p:cNvPr id="70664" name="Group 50"/>
          <p:cNvGrpSpPr>
            <a:grpSpLocks/>
          </p:cNvGrpSpPr>
          <p:nvPr/>
        </p:nvGrpSpPr>
        <p:grpSpPr bwMode="auto">
          <a:xfrm>
            <a:off x="4559300" y="1220788"/>
            <a:ext cx="1622425" cy="400050"/>
            <a:chOff x="1680" y="1638"/>
            <a:chExt cx="1022" cy="252"/>
          </a:xfrm>
        </p:grpSpPr>
        <p:sp>
          <p:nvSpPr>
            <p:cNvPr id="70722" name="Text Box 51"/>
            <p:cNvSpPr txBox="1">
              <a:spLocks noChangeArrowheads="1"/>
            </p:cNvSpPr>
            <p:nvPr/>
          </p:nvSpPr>
          <p:spPr bwMode="auto">
            <a:xfrm>
              <a:off x="1680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7</a:t>
              </a:r>
            </a:p>
          </p:txBody>
        </p:sp>
        <p:sp>
          <p:nvSpPr>
            <p:cNvPr id="70723" name="Text Box 52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8</a:t>
              </a:r>
            </a:p>
          </p:txBody>
        </p:sp>
        <p:sp>
          <p:nvSpPr>
            <p:cNvPr id="70724" name="Text Box 53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9</a:t>
              </a:r>
            </a:p>
          </p:txBody>
        </p:sp>
      </p:grpSp>
      <p:sp>
        <p:nvSpPr>
          <p:cNvPr id="70665" name="Text Box 24"/>
          <p:cNvSpPr txBox="1">
            <a:spLocks noChangeArrowheads="1"/>
          </p:cNvSpPr>
          <p:nvPr/>
        </p:nvSpPr>
        <p:spPr bwMode="auto">
          <a:xfrm>
            <a:off x="6176963" y="1611313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70666" name="Text Box 24"/>
          <p:cNvSpPr txBox="1">
            <a:spLocks noChangeArrowheads="1"/>
          </p:cNvSpPr>
          <p:nvPr/>
        </p:nvSpPr>
        <p:spPr bwMode="auto">
          <a:xfrm>
            <a:off x="6708775" y="1611313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70667" name="Text Box 24"/>
          <p:cNvSpPr txBox="1">
            <a:spLocks noChangeArrowheads="1"/>
          </p:cNvSpPr>
          <p:nvPr/>
        </p:nvSpPr>
        <p:spPr bwMode="auto">
          <a:xfrm>
            <a:off x="7243763" y="1611313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70668" name="Text Box 24"/>
          <p:cNvSpPr txBox="1">
            <a:spLocks noChangeArrowheads="1"/>
          </p:cNvSpPr>
          <p:nvPr/>
        </p:nvSpPr>
        <p:spPr bwMode="auto">
          <a:xfrm>
            <a:off x="7775575" y="1611313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grpSp>
        <p:nvGrpSpPr>
          <p:cNvPr id="70669" name="Group 25"/>
          <p:cNvGrpSpPr>
            <a:grpSpLocks/>
          </p:cNvGrpSpPr>
          <p:nvPr/>
        </p:nvGrpSpPr>
        <p:grpSpPr bwMode="auto">
          <a:xfrm>
            <a:off x="6146800" y="1223963"/>
            <a:ext cx="1662113" cy="400050"/>
            <a:chOff x="1652" y="1638"/>
            <a:chExt cx="1047" cy="252"/>
          </a:xfrm>
        </p:grpSpPr>
        <p:sp>
          <p:nvSpPr>
            <p:cNvPr id="70719" name="Text Box 26"/>
            <p:cNvSpPr txBox="1">
              <a:spLocks noChangeArrowheads="1"/>
            </p:cNvSpPr>
            <p:nvPr/>
          </p:nvSpPr>
          <p:spPr bwMode="auto">
            <a:xfrm>
              <a:off x="1652" y="1638"/>
              <a:ext cx="38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10</a:t>
              </a:r>
            </a:p>
          </p:txBody>
        </p:sp>
        <p:sp>
          <p:nvSpPr>
            <p:cNvPr id="70720" name="Text Box 27"/>
            <p:cNvSpPr txBox="1">
              <a:spLocks noChangeArrowheads="1"/>
            </p:cNvSpPr>
            <p:nvPr/>
          </p:nvSpPr>
          <p:spPr bwMode="auto">
            <a:xfrm>
              <a:off x="1995" y="1638"/>
              <a:ext cx="37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11</a:t>
              </a:r>
            </a:p>
          </p:txBody>
        </p:sp>
        <p:sp>
          <p:nvSpPr>
            <p:cNvPr id="70721" name="Text Box 28"/>
            <p:cNvSpPr txBox="1">
              <a:spLocks noChangeArrowheads="1"/>
            </p:cNvSpPr>
            <p:nvPr/>
          </p:nvSpPr>
          <p:spPr bwMode="auto">
            <a:xfrm>
              <a:off x="2317" y="1638"/>
              <a:ext cx="38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12</a:t>
              </a:r>
            </a:p>
          </p:txBody>
        </p:sp>
      </p:grpSp>
      <p:sp>
        <p:nvSpPr>
          <p:cNvPr id="70670" name="Text Box 28"/>
          <p:cNvSpPr txBox="1">
            <a:spLocks noChangeArrowheads="1"/>
          </p:cNvSpPr>
          <p:nvPr/>
        </p:nvSpPr>
        <p:spPr bwMode="auto">
          <a:xfrm>
            <a:off x="7726363" y="1223963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13</a:t>
            </a:r>
          </a:p>
        </p:txBody>
      </p:sp>
      <p:sp>
        <p:nvSpPr>
          <p:cNvPr id="70671" name="Rectangle 40"/>
          <p:cNvSpPr>
            <a:spLocks noChangeArrowheads="1"/>
          </p:cNvSpPr>
          <p:nvPr/>
        </p:nvSpPr>
        <p:spPr bwMode="auto">
          <a:xfrm>
            <a:off x="2917825" y="1600200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70672" name="Rectangle 41"/>
          <p:cNvSpPr>
            <a:spLocks noChangeArrowheads="1"/>
          </p:cNvSpPr>
          <p:nvPr/>
        </p:nvSpPr>
        <p:spPr bwMode="auto">
          <a:xfrm>
            <a:off x="4556125" y="1600200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0" y="3860800"/>
            <a:ext cx="1298575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rgbClr val="C0504D"/>
              </a:buClr>
              <a:defRPr/>
            </a:pPr>
            <a:r>
              <a:rPr lang="en-US" sz="2000" i="0" kern="0" dirty="0">
                <a:solidFill>
                  <a:prstClr val="black"/>
                </a:solidFill>
                <a:latin typeface="Verdana"/>
                <a:ea typeface="+mn-ea"/>
                <a:cs typeface="+mn-cs"/>
              </a:rPr>
              <a:t>Delete the last element</a:t>
            </a:r>
          </a:p>
        </p:txBody>
      </p:sp>
      <p:grpSp>
        <p:nvGrpSpPr>
          <p:cNvPr id="26" name="Group 91"/>
          <p:cNvGrpSpPr>
            <a:grpSpLocks/>
          </p:cNvGrpSpPr>
          <p:nvPr/>
        </p:nvGrpSpPr>
        <p:grpSpPr bwMode="auto">
          <a:xfrm>
            <a:off x="1347788" y="3771900"/>
            <a:ext cx="7034212" cy="876300"/>
            <a:chOff x="1347787" y="3771900"/>
            <a:chExt cx="7034213" cy="876300"/>
          </a:xfrm>
        </p:grpSpPr>
        <p:grpSp>
          <p:nvGrpSpPr>
            <p:cNvPr id="70685" name="Group 30"/>
            <p:cNvGrpSpPr>
              <a:grpSpLocks/>
            </p:cNvGrpSpPr>
            <p:nvPr/>
          </p:nvGrpSpPr>
          <p:grpSpPr bwMode="auto">
            <a:xfrm>
              <a:off x="1347787" y="4161963"/>
              <a:ext cx="1622425" cy="476250"/>
              <a:chOff x="1673" y="1968"/>
              <a:chExt cx="1022" cy="300"/>
            </a:xfrm>
          </p:grpSpPr>
          <p:sp>
            <p:nvSpPr>
              <p:cNvPr id="45" name="Text Box 31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46" name="Text Box 32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47" name="Text Box 33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70686" name="Group 34"/>
            <p:cNvGrpSpPr>
              <a:grpSpLocks/>
            </p:cNvGrpSpPr>
            <p:nvPr/>
          </p:nvGrpSpPr>
          <p:grpSpPr bwMode="auto">
            <a:xfrm>
              <a:off x="1349375" y="3771900"/>
              <a:ext cx="1622425" cy="400050"/>
              <a:chOff x="1680" y="1638"/>
              <a:chExt cx="1022" cy="252"/>
            </a:xfrm>
          </p:grpSpPr>
          <p:sp>
            <p:nvSpPr>
              <p:cNvPr id="70713" name="Text Box 35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</a:t>
                </a:r>
              </a:p>
            </p:txBody>
          </p:sp>
          <p:sp>
            <p:nvSpPr>
              <p:cNvPr id="70714" name="Text Box 36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2</a:t>
                </a:r>
              </a:p>
            </p:txBody>
          </p:sp>
          <p:sp>
            <p:nvSpPr>
              <p:cNvPr id="70715" name="Text Box 37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70687" name="Group 38"/>
            <p:cNvGrpSpPr>
              <a:grpSpLocks/>
            </p:cNvGrpSpPr>
            <p:nvPr/>
          </p:nvGrpSpPr>
          <p:grpSpPr bwMode="auto">
            <a:xfrm>
              <a:off x="2971800" y="4163551"/>
              <a:ext cx="1622425" cy="476250"/>
              <a:chOff x="1673" y="1968"/>
              <a:chExt cx="1022" cy="300"/>
            </a:xfrm>
          </p:grpSpPr>
          <p:sp>
            <p:nvSpPr>
              <p:cNvPr id="70710" name="Text Box 39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  <p:sp>
            <p:nvSpPr>
              <p:cNvPr id="70711" name="Text Box 40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  <p:sp>
            <p:nvSpPr>
              <p:cNvPr id="70712" name="Text Box 41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</p:grpSp>
        <p:grpSp>
          <p:nvGrpSpPr>
            <p:cNvPr id="70688" name="Group 42"/>
            <p:cNvGrpSpPr>
              <a:grpSpLocks/>
            </p:cNvGrpSpPr>
            <p:nvPr/>
          </p:nvGrpSpPr>
          <p:grpSpPr bwMode="auto">
            <a:xfrm>
              <a:off x="2976131" y="3773488"/>
              <a:ext cx="1622425" cy="400050"/>
              <a:chOff x="1680" y="1638"/>
              <a:chExt cx="1022" cy="252"/>
            </a:xfrm>
          </p:grpSpPr>
          <p:sp>
            <p:nvSpPr>
              <p:cNvPr id="70707" name="Text Box 43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4</a:t>
                </a:r>
              </a:p>
            </p:txBody>
          </p:sp>
          <p:sp>
            <p:nvSpPr>
              <p:cNvPr id="70708" name="Text Box 44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5</a:t>
                </a:r>
              </a:p>
            </p:txBody>
          </p:sp>
          <p:sp>
            <p:nvSpPr>
              <p:cNvPr id="70709" name="Text Box 45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6</a:t>
                </a:r>
              </a:p>
            </p:txBody>
          </p:sp>
        </p:grpSp>
        <p:grpSp>
          <p:nvGrpSpPr>
            <p:cNvPr id="70689" name="Group 46"/>
            <p:cNvGrpSpPr>
              <a:grpSpLocks/>
            </p:cNvGrpSpPr>
            <p:nvPr/>
          </p:nvGrpSpPr>
          <p:grpSpPr bwMode="auto">
            <a:xfrm>
              <a:off x="4603750" y="4163551"/>
              <a:ext cx="1622425" cy="476250"/>
              <a:chOff x="1673" y="1968"/>
              <a:chExt cx="1022" cy="300"/>
            </a:xfrm>
          </p:grpSpPr>
          <p:sp>
            <p:nvSpPr>
              <p:cNvPr id="70704" name="Text Box 47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0</a:t>
                </a:r>
              </a:p>
            </p:txBody>
          </p:sp>
          <p:sp>
            <p:nvSpPr>
              <p:cNvPr id="70705" name="Text Box 48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9</a:t>
                </a:r>
              </a:p>
            </p:txBody>
          </p:sp>
          <p:sp>
            <p:nvSpPr>
              <p:cNvPr id="70706" name="Text Box 49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0</a:t>
                </a:r>
              </a:p>
            </p:txBody>
          </p:sp>
        </p:grpSp>
        <p:grpSp>
          <p:nvGrpSpPr>
            <p:cNvPr id="70690" name="Group 50"/>
            <p:cNvGrpSpPr>
              <a:grpSpLocks/>
            </p:cNvGrpSpPr>
            <p:nvPr/>
          </p:nvGrpSpPr>
          <p:grpSpPr bwMode="auto">
            <a:xfrm>
              <a:off x="4608081" y="3773488"/>
              <a:ext cx="1622425" cy="400050"/>
              <a:chOff x="1680" y="1638"/>
              <a:chExt cx="1022" cy="252"/>
            </a:xfrm>
          </p:grpSpPr>
          <p:sp>
            <p:nvSpPr>
              <p:cNvPr id="70701" name="Text Box 51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7</a:t>
                </a:r>
              </a:p>
            </p:txBody>
          </p:sp>
          <p:sp>
            <p:nvSpPr>
              <p:cNvPr id="70702" name="Text Box 52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8</a:t>
                </a:r>
              </a:p>
            </p:txBody>
          </p:sp>
          <p:sp>
            <p:nvSpPr>
              <p:cNvPr id="70703" name="Text Box 53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9</a:t>
                </a:r>
              </a:p>
            </p:txBody>
          </p:sp>
        </p:grpSp>
        <p:sp>
          <p:nvSpPr>
            <p:cNvPr id="70691" name="Text Box 24"/>
            <p:cNvSpPr txBox="1">
              <a:spLocks noChangeArrowheads="1"/>
            </p:cNvSpPr>
            <p:nvPr/>
          </p:nvSpPr>
          <p:spPr bwMode="auto">
            <a:xfrm>
              <a:off x="6231750" y="41635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70692" name="Text Box 24"/>
            <p:cNvSpPr txBox="1">
              <a:spLocks noChangeArrowheads="1"/>
            </p:cNvSpPr>
            <p:nvPr/>
          </p:nvSpPr>
          <p:spPr bwMode="auto">
            <a:xfrm>
              <a:off x="6763284" y="41635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70693" name="Text Box 24"/>
            <p:cNvSpPr txBox="1">
              <a:spLocks noChangeArrowheads="1"/>
            </p:cNvSpPr>
            <p:nvPr/>
          </p:nvSpPr>
          <p:spPr bwMode="auto">
            <a:xfrm>
              <a:off x="7298550" y="41635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70694" name="Text Box 24"/>
            <p:cNvSpPr txBox="1">
              <a:spLocks noChangeArrowheads="1"/>
            </p:cNvSpPr>
            <p:nvPr/>
          </p:nvSpPr>
          <p:spPr bwMode="auto">
            <a:xfrm>
              <a:off x="7830084" y="41635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grpSp>
          <p:nvGrpSpPr>
            <p:cNvPr id="70695" name="Group 25"/>
            <p:cNvGrpSpPr>
              <a:grpSpLocks/>
            </p:cNvGrpSpPr>
            <p:nvPr/>
          </p:nvGrpSpPr>
          <p:grpSpPr bwMode="auto">
            <a:xfrm>
              <a:off x="6195425" y="3776469"/>
              <a:ext cx="1662113" cy="400050"/>
              <a:chOff x="1652" y="1638"/>
              <a:chExt cx="1047" cy="252"/>
            </a:xfrm>
          </p:grpSpPr>
          <p:sp>
            <p:nvSpPr>
              <p:cNvPr id="70698" name="Text Box 26"/>
              <p:cNvSpPr txBox="1">
                <a:spLocks noChangeArrowheads="1"/>
              </p:cNvSpPr>
              <p:nvPr/>
            </p:nvSpPr>
            <p:spPr bwMode="auto">
              <a:xfrm>
                <a:off x="1652" y="1638"/>
                <a:ext cx="38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10</a:t>
                </a:r>
              </a:p>
            </p:txBody>
          </p:sp>
          <p:sp>
            <p:nvSpPr>
              <p:cNvPr id="70699" name="Text Box 27"/>
              <p:cNvSpPr txBox="1">
                <a:spLocks noChangeArrowheads="1"/>
              </p:cNvSpPr>
              <p:nvPr/>
            </p:nvSpPr>
            <p:spPr bwMode="auto">
              <a:xfrm>
                <a:off x="1995" y="1638"/>
                <a:ext cx="37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11</a:t>
                </a:r>
              </a:p>
            </p:txBody>
          </p:sp>
          <p:sp>
            <p:nvSpPr>
              <p:cNvPr id="70700" name="Text Box 28"/>
              <p:cNvSpPr txBox="1">
                <a:spLocks noChangeArrowheads="1"/>
              </p:cNvSpPr>
              <p:nvPr/>
            </p:nvSpPr>
            <p:spPr bwMode="auto">
              <a:xfrm>
                <a:off x="2317" y="1638"/>
                <a:ext cx="38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12</a:t>
                </a:r>
              </a:p>
            </p:txBody>
          </p:sp>
        </p:grpSp>
        <p:sp>
          <p:nvSpPr>
            <p:cNvPr id="70696" name="Text Box 28"/>
            <p:cNvSpPr txBox="1">
              <a:spLocks noChangeArrowheads="1"/>
            </p:cNvSpPr>
            <p:nvPr/>
          </p:nvSpPr>
          <p:spPr bwMode="auto">
            <a:xfrm>
              <a:off x="7774953" y="3776469"/>
              <a:ext cx="6070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13</a:t>
              </a:r>
            </a:p>
          </p:txBody>
        </p:sp>
        <p:sp>
          <p:nvSpPr>
            <p:cNvPr id="70697" name="Rectangle 78"/>
            <p:cNvSpPr>
              <a:spLocks noChangeArrowheads="1"/>
            </p:cNvSpPr>
            <p:nvPr/>
          </p:nvSpPr>
          <p:spPr bwMode="auto">
            <a:xfrm>
              <a:off x="4611074" y="4152900"/>
              <a:ext cx="1600200" cy="495300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0" hangingPunct="0">
                <a:buFontTx/>
                <a:buAutoNum type="arabicPeriod"/>
              </a:pPr>
              <a:endParaRPr lang="en-US"/>
            </a:p>
          </p:txBody>
        </p:sp>
      </p:grp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3352800" y="2362200"/>
            <a:ext cx="2730500" cy="830263"/>
          </a:xfrm>
          <a:prstGeom prst="rect">
            <a:avLst/>
          </a:prstGeom>
          <a:solidFill>
            <a:srgbClr val="ABCD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i="0"/>
              <a:t>Start: 10</a:t>
            </a:r>
          </a:p>
          <a:p>
            <a:r>
              <a:rPr lang="en-US" i="0"/>
              <a:t>Free space:  999,990</a:t>
            </a: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6096000" y="2362200"/>
            <a:ext cx="419100" cy="838200"/>
          </a:xfrm>
          <a:prstGeom prst="rect">
            <a:avLst/>
          </a:prstGeom>
          <a:solidFill>
            <a:srgbClr val="FFA7A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grpSp>
        <p:nvGrpSpPr>
          <p:cNvPr id="60" name="Group 92"/>
          <p:cNvGrpSpPr>
            <a:grpSpLocks/>
          </p:cNvGrpSpPr>
          <p:nvPr/>
        </p:nvGrpSpPr>
        <p:grpSpPr bwMode="auto">
          <a:xfrm>
            <a:off x="1866900" y="4953000"/>
            <a:ext cx="5813425" cy="838200"/>
            <a:chOff x="1866900" y="4953000"/>
            <a:chExt cx="5813502" cy="838200"/>
          </a:xfrm>
        </p:grpSpPr>
        <p:sp>
          <p:nvSpPr>
            <p:cNvPr id="70680" name="TextBox 84"/>
            <p:cNvSpPr txBox="1">
              <a:spLocks noChangeArrowheads="1"/>
            </p:cNvSpPr>
            <p:nvPr/>
          </p:nvSpPr>
          <p:spPr bwMode="auto">
            <a:xfrm>
              <a:off x="4610100" y="4953000"/>
              <a:ext cx="2653290" cy="830997"/>
            </a:xfrm>
            <a:prstGeom prst="rect">
              <a:avLst/>
            </a:prstGeom>
            <a:solidFill>
              <a:srgbClr val="ABCD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i="0"/>
                <a:t>Start: 10</a:t>
              </a:r>
            </a:p>
            <a:p>
              <a:r>
                <a:rPr lang="en-US" i="0"/>
                <a:t>Free space: 999,990</a:t>
              </a:r>
            </a:p>
          </p:txBody>
        </p:sp>
        <p:sp>
          <p:nvSpPr>
            <p:cNvPr id="70681" name="Rectangle 85"/>
            <p:cNvSpPr>
              <a:spLocks noChangeArrowheads="1"/>
            </p:cNvSpPr>
            <p:nvPr/>
          </p:nvSpPr>
          <p:spPr bwMode="auto">
            <a:xfrm>
              <a:off x="7261302" y="4953000"/>
              <a:ext cx="419100" cy="8382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buFontTx/>
                <a:buAutoNum type="arabicPeriod"/>
              </a:pPr>
              <a:endParaRPr lang="en-US"/>
            </a:p>
          </p:txBody>
        </p:sp>
        <p:sp>
          <p:nvSpPr>
            <p:cNvPr id="70682" name="TextBox 86"/>
            <p:cNvSpPr txBox="1">
              <a:spLocks noChangeArrowheads="1"/>
            </p:cNvSpPr>
            <p:nvPr/>
          </p:nvSpPr>
          <p:spPr bwMode="auto">
            <a:xfrm>
              <a:off x="1866900" y="4953000"/>
              <a:ext cx="1806905" cy="830997"/>
            </a:xfrm>
            <a:prstGeom prst="rect">
              <a:avLst/>
            </a:prstGeom>
            <a:solidFill>
              <a:srgbClr val="ABCD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i="0"/>
                <a:t>Start: 4</a:t>
              </a:r>
            </a:p>
            <a:p>
              <a:r>
                <a:rPr lang="en-US" i="0"/>
                <a:t>Free space: 3</a:t>
              </a:r>
            </a:p>
          </p:txBody>
        </p:sp>
        <p:sp>
          <p:nvSpPr>
            <p:cNvPr id="70683" name="Rectangle 87"/>
            <p:cNvSpPr>
              <a:spLocks noChangeArrowheads="1"/>
            </p:cNvSpPr>
            <p:nvPr/>
          </p:nvSpPr>
          <p:spPr bwMode="auto">
            <a:xfrm>
              <a:off x="3657600" y="4953000"/>
              <a:ext cx="419100" cy="8382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buFontTx/>
                <a:buAutoNum type="arabicPeriod"/>
              </a:pPr>
              <a:endParaRPr lang="en-US"/>
            </a:p>
          </p:txBody>
        </p:sp>
        <p:sp>
          <p:nvSpPr>
            <p:cNvPr id="70684" name="Line 41"/>
            <p:cNvSpPr>
              <a:spLocks noChangeShapeType="1"/>
            </p:cNvSpPr>
            <p:nvPr/>
          </p:nvSpPr>
          <p:spPr bwMode="auto">
            <a:xfrm>
              <a:off x="3886200" y="5387898"/>
              <a:ext cx="7127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90" name="Rectangle 89"/>
          <p:cNvSpPr/>
          <p:nvPr/>
        </p:nvSpPr>
        <p:spPr>
          <a:xfrm>
            <a:off x="1866900" y="2547938"/>
            <a:ext cx="141922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i="0" dirty="0">
                <a:latin typeface="+mn-lt"/>
                <a:ea typeface="+mn-ea"/>
                <a:cs typeface="+mn-cs"/>
              </a:rPr>
              <a:t>Free list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71475" y="5100638"/>
            <a:ext cx="141922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i="0" dirty="0">
                <a:latin typeface="+mn-lt"/>
                <a:ea typeface="+mn-ea"/>
                <a:cs typeface="+mn-cs"/>
              </a:rPr>
              <a:t>Free list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82" grpId="0" animBg="1"/>
      <p:bldP spid="84" grpId="0" animBg="1"/>
      <p:bldP spid="90" grpId="0"/>
      <p:bldP spid="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4203EB-439E-E240-99B8-BA36834473F8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4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Allocation issues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Verdana" charset="0"/>
            </a:endParaRPr>
          </a:p>
          <a:p>
            <a:r>
              <a:rPr lang="en-US">
                <a:latin typeface="Verdana" charset="0"/>
              </a:rPr>
              <a:t>Surprisingly important question:</a:t>
            </a:r>
          </a:p>
          <a:p>
            <a:pPr lvl="1"/>
            <a:r>
              <a:rPr lang="en-US">
                <a:latin typeface="Verdana" charset="0"/>
              </a:rPr>
              <a:t>Which block do you supply?</a:t>
            </a:r>
          </a:p>
          <a:p>
            <a:pPr lvl="1"/>
            <a:r>
              <a:rPr lang="en-US">
                <a:latin typeface="Verdana" charset="0"/>
              </a:rPr>
              <a:t>The smallest one that the users request fits into?</a:t>
            </a:r>
          </a:p>
          <a:p>
            <a:pPr lvl="1"/>
            <a:r>
              <a:rPr lang="en-US">
                <a:latin typeface="Verdana" charset="0"/>
              </a:rPr>
              <a:t>A larger one, in case the user wants to grow the array?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Memory deallocation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8001000" cy="4419600"/>
          </a:xfrm>
        </p:spPr>
        <p:txBody>
          <a:bodyPr/>
          <a:lstStyle/>
          <a:p>
            <a:r>
              <a:rPr lang="en-US">
                <a:latin typeface="Verdana" charset="0"/>
              </a:rPr>
              <a:t>How do we give the computer back a block we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re finished with?</a:t>
            </a:r>
          </a:p>
          <a:p>
            <a:endParaRPr lang="en-US">
              <a:latin typeface="Verdana" charset="0"/>
            </a:endParaRPr>
          </a:p>
          <a:p>
            <a:r>
              <a:rPr lang="en-US">
                <a:latin typeface="Verdana" charset="0"/>
              </a:rPr>
              <a:t>Someone has to figure out that certain values will never be used ever (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garbage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), and should be put back on the free list</a:t>
            </a:r>
          </a:p>
          <a:p>
            <a:pPr lvl="1"/>
            <a:r>
              <a:rPr lang="en-US">
                <a:latin typeface="Verdana" charset="0"/>
              </a:rPr>
              <a:t>If this is too conservative, your program will use more and more memory (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memory leak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)</a:t>
            </a:r>
          </a:p>
          <a:p>
            <a:pPr lvl="1"/>
            <a:r>
              <a:rPr lang="en-US">
                <a:latin typeface="Verdana" charset="0"/>
              </a:rPr>
              <a:t>If it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s too aggressive, your program will crash (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blue screen of death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)</a:t>
            </a:r>
          </a:p>
          <a:p>
            <a:endParaRPr lang="en-US">
              <a:latin typeface="Verdana" charset="0"/>
            </a:endParaRPr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BB8AEE-7A82-DD4D-814E-2AAE531FB849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5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41529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Memory deallocation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Two basic options:</a:t>
            </a:r>
          </a:p>
          <a:p>
            <a:pPr>
              <a:buFont typeface="Wingdings" charset="0"/>
              <a:buAutoNum type="arabicPeriod"/>
            </a:pPr>
            <a:endParaRPr lang="en-US">
              <a:latin typeface="Verdana" charset="0"/>
            </a:endParaRPr>
          </a:p>
          <a:p>
            <a:pPr>
              <a:buFont typeface="Wingdings" charset="0"/>
              <a:buAutoNum type="arabicPeriod"/>
            </a:pPr>
            <a:r>
              <a:rPr lang="en-US">
                <a:latin typeface="Verdana" charset="0"/>
              </a:rPr>
              <a:t>Manual storage reclamation</a:t>
            </a:r>
          </a:p>
          <a:p>
            <a:pPr lvl="1"/>
            <a:r>
              <a:rPr lang="en-US">
                <a:latin typeface="Verdana" charset="0"/>
              </a:rPr>
              <a:t>Programmer has to explicitly free garbage</a:t>
            </a:r>
          </a:p>
          <a:p>
            <a:pPr lvl="1"/>
            <a:r>
              <a:rPr lang="en-US">
                <a:latin typeface="Verdana" charset="0"/>
              </a:rPr>
              <a:t>Languages: C, C++, assembler</a:t>
            </a:r>
          </a:p>
          <a:p>
            <a:pPr>
              <a:buFont typeface="Wingdings" charset="0"/>
              <a:buNone/>
            </a:pPr>
            <a:endParaRPr lang="en-US">
              <a:solidFill>
                <a:schemeClr val="accent2"/>
              </a:solidFill>
              <a:latin typeface="Verdana" charset="0"/>
            </a:endParaRPr>
          </a:p>
          <a:p>
            <a:pPr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Verdana" charset="0"/>
              </a:rPr>
              <a:t>2.</a:t>
            </a:r>
            <a:r>
              <a:rPr lang="en-US">
                <a:latin typeface="Verdana" charset="0"/>
              </a:rPr>
              <a:t>  Automatic storage reclamation</a:t>
            </a:r>
          </a:p>
          <a:p>
            <a:pPr lvl="1"/>
            <a:r>
              <a:rPr lang="en-US">
                <a:latin typeface="Verdana" charset="0"/>
              </a:rPr>
              <a:t>Computer will notice that you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re no longer using cells, and recycle them for you</a:t>
            </a:r>
          </a:p>
          <a:p>
            <a:pPr lvl="1"/>
            <a:r>
              <a:rPr lang="en-US">
                <a:latin typeface="Verdana" charset="0"/>
              </a:rPr>
              <a:t>Languages: Matlab, Java, C#, Scheme</a:t>
            </a:r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F03B4C1-3EC5-C34B-B6BE-46110C0406F7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6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84651F2-5D5A-C841-BD0D-705EE0627284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7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Manual storage reclamation</a:t>
            </a:r>
          </a:p>
        </p:txBody>
      </p:sp>
      <p:sp>
        <p:nvSpPr>
          <p:cNvPr id="203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Programmers always ask for a block of memory of a certain size</a:t>
            </a:r>
          </a:p>
          <a:p>
            <a:pPr lvl="1"/>
            <a:r>
              <a:rPr lang="en-US">
                <a:latin typeface="Verdana" charset="0"/>
              </a:rPr>
              <a:t>In C, explicitly declare when it is free</a:t>
            </a:r>
          </a:p>
          <a:p>
            <a:pPr lvl="1"/>
            <a:endParaRPr lang="en-US">
              <a:latin typeface="Verdana" charset="0"/>
            </a:endParaRPr>
          </a:p>
          <a:p>
            <a:r>
              <a:rPr lang="en-US">
                <a:latin typeface="Verdana" charset="0"/>
              </a:rPr>
              <a:t>Desirable but complex invariants:</a:t>
            </a:r>
          </a:p>
          <a:p>
            <a:pPr lvl="1">
              <a:buFontTx/>
              <a:buAutoNum type="arabicPeriod"/>
            </a:pPr>
            <a:r>
              <a:rPr lang="en-US">
                <a:latin typeface="Verdana" charset="0"/>
              </a:rPr>
              <a:t>Everything should be freed when it is no longer going to be used</a:t>
            </a:r>
          </a:p>
          <a:p>
            <a:pPr lvl="1">
              <a:buFontTx/>
              <a:buAutoNum type="arabicPeriod"/>
            </a:pPr>
            <a:r>
              <a:rPr lang="en-US">
                <a:latin typeface="Verdana" charset="0"/>
              </a:rPr>
              <a:t>If we free something, we shouldn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t try to use it again</a:t>
            </a:r>
          </a:p>
          <a:p>
            <a:pPr lvl="1">
              <a:buFontTx/>
              <a:buAutoNum type="arabicPeriod"/>
            </a:pPr>
            <a:r>
              <a:rPr lang="en-US">
                <a:latin typeface="Verdana" charset="0"/>
              </a:rPr>
              <a:t>And, it should be freed exactly once!</a:t>
            </a:r>
          </a:p>
          <a:p>
            <a:pPr lvl="1">
              <a:buFontTx/>
              <a:buAutoNum type="arabicPeriod"/>
            </a:pPr>
            <a:r>
              <a:rPr lang="en-US">
                <a:latin typeface="Verdana" charset="0"/>
              </a:rPr>
              <a:t>Minimize fragmentation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3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3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3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3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9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39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2E89C0-1A88-3443-81B8-2C9D1C26013A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8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Automatic storage reclamation</a:t>
            </a:r>
          </a:p>
        </p:txBody>
      </p:sp>
      <p:sp>
        <p:nvSpPr>
          <p:cNvPr id="204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0" y="1485900"/>
            <a:ext cx="6096000" cy="3619500"/>
          </a:xfrm>
        </p:spPr>
        <p:txBody>
          <a:bodyPr/>
          <a:lstStyle/>
          <a:p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Garbage collection</a:t>
            </a:r>
            <a:r>
              <a:rPr lang="ja-JP" altLang="en-US">
                <a:latin typeface="Verdana" charset="0"/>
              </a:rPr>
              <a:t>”</a:t>
            </a:r>
            <a:endParaRPr lang="en-US" altLang="ja-JP">
              <a:latin typeface="Verdana" charset="0"/>
            </a:endParaRPr>
          </a:p>
          <a:p>
            <a:r>
              <a:rPr lang="en-US">
                <a:latin typeface="Verdana" charset="0"/>
              </a:rPr>
              <a:t>1</a:t>
            </a:r>
            <a:r>
              <a:rPr lang="en-US" baseline="30000">
                <a:latin typeface="Verdana" charset="0"/>
              </a:rPr>
              <a:t>st</a:t>
            </a:r>
            <a:r>
              <a:rPr lang="en-US">
                <a:latin typeface="Verdana" charset="0"/>
              </a:rPr>
              <a:t> challenge: find memory locations that are still in use by the programmer (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live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)</a:t>
            </a:r>
          </a:p>
          <a:p>
            <a:pPr marL="914400" lvl="1" indent="-457200">
              <a:buFontTx/>
              <a:buAutoNum type="arabicPeriod"/>
            </a:pPr>
            <a:r>
              <a:rPr lang="en-US">
                <a:latin typeface="Verdana" charset="0"/>
              </a:rPr>
              <a:t>Anything that has a name the programmer can get to (the 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root set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)</a:t>
            </a:r>
          </a:p>
          <a:p>
            <a:pPr marL="914400" lvl="1" indent="-457200">
              <a:buFontTx/>
              <a:buAutoNum type="arabicPeriod"/>
            </a:pPr>
            <a:r>
              <a:rPr lang="en-US">
                <a:latin typeface="Verdana" charset="0"/>
              </a:rPr>
              <a:t>Anything pointed to by a live object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524000"/>
            <a:ext cx="2562225" cy="3771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le 7"/>
          <p:cNvSpPr>
            <a:spLocks noChangeArrowheads="1"/>
          </p:cNvSpPr>
          <p:nvPr/>
        </p:nvSpPr>
        <p:spPr bwMode="auto">
          <a:xfrm>
            <a:off x="228600" y="2095500"/>
            <a:ext cx="647700" cy="18669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  <a:defRPr/>
            </a:pPr>
            <a:endParaRPr lang="en-US">
              <a:latin typeface="Times New Roman" pitchFamily="18" charset="0"/>
              <a:ea typeface="+mn-ea"/>
              <a:cs typeface="+mn-cs"/>
            </a:endParaRPr>
          </a:p>
        </p:txBody>
      </p: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 rot="16200000" flipH="1">
            <a:off x="857250" y="4095750"/>
            <a:ext cx="1714500" cy="1524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2535238" y="5524500"/>
            <a:ext cx="2989262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i="0" dirty="0">
                <a:latin typeface="+mn-lt"/>
                <a:ea typeface="+mn-ea"/>
                <a:cs typeface="+mn-cs"/>
              </a:rPr>
              <a:t>Root set in </a:t>
            </a:r>
            <a:r>
              <a:rPr lang="en-US" i="0" dirty="0" err="1">
                <a:latin typeface="+mn-lt"/>
                <a:ea typeface="+mn-ea"/>
                <a:cs typeface="+mn-cs"/>
              </a:rPr>
              <a:t>Matlab</a:t>
            </a:r>
            <a:endParaRPr lang="en-US" i="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4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4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Garbage collection</a:t>
            </a:r>
          </a:p>
        </p:txBody>
      </p:sp>
      <p:sp>
        <p:nvSpPr>
          <p:cNvPr id="55" name="Content Placeholder 54"/>
          <p:cNvSpPr>
            <a:spLocks noGrp="1"/>
          </p:cNvSpPr>
          <p:nvPr>
            <p:ph idx="1"/>
          </p:nvPr>
        </p:nvSpPr>
        <p:spPr>
          <a:xfrm>
            <a:off x="722313" y="3505200"/>
            <a:ext cx="5526087" cy="1790700"/>
          </a:xfrm>
        </p:spPr>
        <p:txBody>
          <a:bodyPr/>
          <a:lstStyle/>
          <a:p>
            <a:r>
              <a:rPr lang="en-US">
                <a:latin typeface="Verdana" charset="0"/>
              </a:rPr>
              <a:t>Two lists, X and Y</a:t>
            </a:r>
          </a:p>
          <a:p>
            <a:r>
              <a:rPr lang="en-US">
                <a:latin typeface="Verdana" charset="0"/>
              </a:rPr>
              <a:t>Which cells are live?</a:t>
            </a:r>
          </a:p>
          <a:p>
            <a:r>
              <a:rPr lang="en-US">
                <a:latin typeface="Verdana" charset="0"/>
              </a:rPr>
              <a:t>Which cells are garbage? </a:t>
            </a: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F5BFE8D-D9EF-8A4D-AB2F-CE952F88B96C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9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76804" name="Group 23"/>
          <p:cNvGrpSpPr>
            <a:grpSpLocks/>
          </p:cNvGrpSpPr>
          <p:nvPr/>
        </p:nvGrpSpPr>
        <p:grpSpPr bwMode="auto">
          <a:xfrm>
            <a:off x="1314450" y="2181225"/>
            <a:ext cx="1622425" cy="476250"/>
            <a:chOff x="1673" y="1968"/>
            <a:chExt cx="1022" cy="300"/>
          </a:xfrm>
        </p:grpSpPr>
        <p:sp>
          <p:nvSpPr>
            <p:cNvPr id="76837" name="Text Box 24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4</a:t>
              </a:r>
            </a:p>
          </p:txBody>
        </p:sp>
        <p:sp>
          <p:nvSpPr>
            <p:cNvPr id="76838" name="Text Box 25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rgbClr val="FF99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5</a:t>
              </a:r>
            </a:p>
          </p:txBody>
        </p:sp>
        <p:sp>
          <p:nvSpPr>
            <p:cNvPr id="76839" name="Text Box 26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1</a:t>
              </a:r>
            </a:p>
          </p:txBody>
        </p:sp>
      </p:grpSp>
      <p:grpSp>
        <p:nvGrpSpPr>
          <p:cNvPr id="76805" name="Group 31"/>
          <p:cNvGrpSpPr>
            <a:grpSpLocks/>
          </p:cNvGrpSpPr>
          <p:nvPr/>
        </p:nvGrpSpPr>
        <p:grpSpPr bwMode="auto">
          <a:xfrm>
            <a:off x="2940050" y="2181225"/>
            <a:ext cx="1622425" cy="476250"/>
            <a:chOff x="1673" y="1967"/>
            <a:chExt cx="1022" cy="300"/>
          </a:xfrm>
        </p:grpSpPr>
        <p:sp>
          <p:nvSpPr>
            <p:cNvPr id="76834" name="Text Box 32"/>
            <p:cNvSpPr txBox="1">
              <a:spLocks noChangeArrowheads="1"/>
            </p:cNvSpPr>
            <p:nvPr/>
          </p:nvSpPr>
          <p:spPr bwMode="auto">
            <a:xfrm>
              <a:off x="1673" y="1967"/>
              <a:ext cx="336" cy="300"/>
            </a:xfrm>
            <a:prstGeom prst="rect">
              <a:avLst/>
            </a:prstGeom>
            <a:solidFill>
              <a:srgbClr val="FF99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0</a:t>
              </a:r>
            </a:p>
          </p:txBody>
        </p:sp>
        <p:sp>
          <p:nvSpPr>
            <p:cNvPr id="76835" name="Text Box 33"/>
            <p:cNvSpPr txBox="1">
              <a:spLocks noChangeArrowheads="1"/>
            </p:cNvSpPr>
            <p:nvPr/>
          </p:nvSpPr>
          <p:spPr bwMode="auto">
            <a:xfrm>
              <a:off x="2016" y="1967"/>
              <a:ext cx="336" cy="300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8</a:t>
              </a:r>
            </a:p>
          </p:txBody>
        </p:sp>
        <p:sp>
          <p:nvSpPr>
            <p:cNvPr id="76836" name="Text Box 34"/>
            <p:cNvSpPr txBox="1">
              <a:spLocks noChangeArrowheads="1"/>
            </p:cNvSpPr>
            <p:nvPr/>
          </p:nvSpPr>
          <p:spPr bwMode="auto">
            <a:xfrm>
              <a:off x="2359" y="1967"/>
              <a:ext cx="336" cy="300"/>
            </a:xfrm>
            <a:prstGeom prst="rect">
              <a:avLst/>
            </a:prstGeom>
            <a:solidFill>
              <a:srgbClr val="FF99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3</a:t>
              </a:r>
            </a:p>
          </p:txBody>
        </p:sp>
      </p:grp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5105400" y="2181225"/>
            <a:ext cx="533400" cy="47625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i="0" dirty="0">
                <a:latin typeface="Verdana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76807" name="Text Box 42"/>
          <p:cNvSpPr txBox="1">
            <a:spLocks noChangeArrowheads="1"/>
          </p:cNvSpPr>
          <p:nvPr/>
        </p:nvSpPr>
        <p:spPr bwMode="auto">
          <a:xfrm>
            <a:off x="5649913" y="2181225"/>
            <a:ext cx="533400" cy="476250"/>
          </a:xfrm>
          <a:prstGeom prst="rect">
            <a:avLst/>
          </a:prstGeom>
          <a:solidFill>
            <a:srgbClr val="9BC3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6</a:t>
            </a:r>
          </a:p>
        </p:txBody>
      </p:sp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779463" y="2181225"/>
            <a:ext cx="533400" cy="47625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i="0" dirty="0">
                <a:latin typeface="Verdana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76809" name="Text Box 41"/>
          <p:cNvSpPr txBox="1">
            <a:spLocks noChangeArrowheads="1"/>
          </p:cNvSpPr>
          <p:nvPr/>
        </p:nvSpPr>
        <p:spPr bwMode="auto">
          <a:xfrm>
            <a:off x="6192838" y="2181225"/>
            <a:ext cx="533400" cy="47625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5</a:t>
            </a:r>
          </a:p>
        </p:txBody>
      </p:sp>
      <p:sp>
        <p:nvSpPr>
          <p:cNvPr id="76810" name="Text Box 42"/>
          <p:cNvSpPr txBox="1">
            <a:spLocks noChangeArrowheads="1"/>
          </p:cNvSpPr>
          <p:nvPr/>
        </p:nvSpPr>
        <p:spPr bwMode="auto">
          <a:xfrm>
            <a:off x="6737350" y="2181225"/>
            <a:ext cx="533400" cy="476250"/>
          </a:xfrm>
          <a:prstGeom prst="rect">
            <a:avLst/>
          </a:prstGeom>
          <a:solidFill>
            <a:srgbClr val="9BC3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3</a:t>
            </a:r>
          </a:p>
        </p:txBody>
      </p:sp>
      <p:sp>
        <p:nvSpPr>
          <p:cNvPr id="76811" name="Text Box 35"/>
          <p:cNvSpPr txBox="1">
            <a:spLocks noChangeArrowheads="1"/>
          </p:cNvSpPr>
          <p:nvPr/>
        </p:nvSpPr>
        <p:spPr bwMode="auto">
          <a:xfrm>
            <a:off x="250825" y="179863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</a:t>
            </a:r>
          </a:p>
        </p:txBody>
      </p:sp>
      <p:sp>
        <p:nvSpPr>
          <p:cNvPr id="76812" name="Text Box 36"/>
          <p:cNvSpPr txBox="1">
            <a:spLocks noChangeArrowheads="1"/>
          </p:cNvSpPr>
          <p:nvPr/>
        </p:nvSpPr>
        <p:spPr bwMode="auto">
          <a:xfrm>
            <a:off x="781050" y="1790700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2</a:t>
            </a:r>
          </a:p>
        </p:txBody>
      </p:sp>
      <p:sp>
        <p:nvSpPr>
          <p:cNvPr id="76813" name="Text Box 37"/>
          <p:cNvSpPr txBox="1">
            <a:spLocks noChangeArrowheads="1"/>
          </p:cNvSpPr>
          <p:nvPr/>
        </p:nvSpPr>
        <p:spPr bwMode="auto">
          <a:xfrm>
            <a:off x="1312863" y="1790700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3</a:t>
            </a:r>
          </a:p>
        </p:txBody>
      </p:sp>
      <p:sp>
        <p:nvSpPr>
          <p:cNvPr id="76814" name="Text Box 43"/>
          <p:cNvSpPr txBox="1">
            <a:spLocks noChangeArrowheads="1"/>
          </p:cNvSpPr>
          <p:nvPr/>
        </p:nvSpPr>
        <p:spPr bwMode="auto">
          <a:xfrm>
            <a:off x="1843088" y="17922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4</a:t>
            </a:r>
          </a:p>
        </p:txBody>
      </p:sp>
      <p:sp>
        <p:nvSpPr>
          <p:cNvPr id="76815" name="Text Box 44"/>
          <p:cNvSpPr txBox="1">
            <a:spLocks noChangeArrowheads="1"/>
          </p:cNvSpPr>
          <p:nvPr/>
        </p:nvSpPr>
        <p:spPr bwMode="auto">
          <a:xfrm>
            <a:off x="2374900" y="17922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5</a:t>
            </a:r>
          </a:p>
        </p:txBody>
      </p:sp>
      <p:sp>
        <p:nvSpPr>
          <p:cNvPr id="76816" name="Text Box 45"/>
          <p:cNvSpPr txBox="1">
            <a:spLocks noChangeArrowheads="1"/>
          </p:cNvSpPr>
          <p:nvPr/>
        </p:nvSpPr>
        <p:spPr bwMode="auto">
          <a:xfrm>
            <a:off x="2941638" y="17922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6</a:t>
            </a:r>
          </a:p>
        </p:txBody>
      </p:sp>
      <p:sp>
        <p:nvSpPr>
          <p:cNvPr id="76817" name="Text Box 51"/>
          <p:cNvSpPr txBox="1">
            <a:spLocks noChangeArrowheads="1"/>
          </p:cNvSpPr>
          <p:nvPr/>
        </p:nvSpPr>
        <p:spPr bwMode="auto">
          <a:xfrm>
            <a:off x="3509963" y="17922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7</a:t>
            </a:r>
          </a:p>
        </p:txBody>
      </p:sp>
      <p:sp>
        <p:nvSpPr>
          <p:cNvPr id="76818" name="Text Box 52"/>
          <p:cNvSpPr txBox="1">
            <a:spLocks noChangeArrowheads="1"/>
          </p:cNvSpPr>
          <p:nvPr/>
        </p:nvSpPr>
        <p:spPr bwMode="auto">
          <a:xfrm>
            <a:off x="4041775" y="17922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8</a:t>
            </a:r>
          </a:p>
        </p:txBody>
      </p:sp>
      <p:sp>
        <p:nvSpPr>
          <p:cNvPr id="76819" name="Text Box 53"/>
          <p:cNvSpPr txBox="1">
            <a:spLocks noChangeArrowheads="1"/>
          </p:cNvSpPr>
          <p:nvPr/>
        </p:nvSpPr>
        <p:spPr bwMode="auto">
          <a:xfrm>
            <a:off x="4572000" y="1792288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9</a:t>
            </a:r>
          </a:p>
        </p:txBody>
      </p:sp>
      <p:sp>
        <p:nvSpPr>
          <p:cNvPr id="76820" name="Text Box 26"/>
          <p:cNvSpPr txBox="1">
            <a:spLocks noChangeArrowheads="1"/>
          </p:cNvSpPr>
          <p:nvPr/>
        </p:nvSpPr>
        <p:spPr bwMode="auto">
          <a:xfrm>
            <a:off x="5062538" y="1795463"/>
            <a:ext cx="614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10</a:t>
            </a:r>
          </a:p>
        </p:txBody>
      </p:sp>
      <p:sp>
        <p:nvSpPr>
          <p:cNvPr id="76821" name="Text Box 27"/>
          <p:cNvSpPr txBox="1">
            <a:spLocks noChangeArrowheads="1"/>
          </p:cNvSpPr>
          <p:nvPr/>
        </p:nvSpPr>
        <p:spPr bwMode="auto">
          <a:xfrm>
            <a:off x="5638800" y="1795463"/>
            <a:ext cx="593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11</a:t>
            </a:r>
          </a:p>
        </p:txBody>
      </p:sp>
      <p:sp>
        <p:nvSpPr>
          <p:cNvPr id="76822" name="Text Box 28"/>
          <p:cNvSpPr txBox="1">
            <a:spLocks noChangeArrowheads="1"/>
          </p:cNvSpPr>
          <p:nvPr/>
        </p:nvSpPr>
        <p:spPr bwMode="auto">
          <a:xfrm>
            <a:off x="6178550" y="1795463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12</a:t>
            </a:r>
          </a:p>
        </p:txBody>
      </p:sp>
      <p:sp>
        <p:nvSpPr>
          <p:cNvPr id="76823" name="Text Box 28"/>
          <p:cNvSpPr txBox="1">
            <a:spLocks noChangeArrowheads="1"/>
          </p:cNvSpPr>
          <p:nvPr/>
        </p:nvSpPr>
        <p:spPr bwMode="auto">
          <a:xfrm>
            <a:off x="6670675" y="1795463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13</a:t>
            </a:r>
          </a:p>
        </p:txBody>
      </p:sp>
      <p:sp>
        <p:nvSpPr>
          <p:cNvPr id="76824" name="Text Box 42"/>
          <p:cNvSpPr txBox="1">
            <a:spLocks noChangeArrowheads="1"/>
          </p:cNvSpPr>
          <p:nvPr/>
        </p:nvSpPr>
        <p:spPr bwMode="auto">
          <a:xfrm>
            <a:off x="7277100" y="2181225"/>
            <a:ext cx="533400" cy="476250"/>
          </a:xfrm>
          <a:prstGeom prst="rect">
            <a:avLst/>
          </a:prstGeom>
          <a:solidFill>
            <a:srgbClr val="FFA7A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7</a:t>
            </a:r>
          </a:p>
        </p:txBody>
      </p:sp>
      <p:sp>
        <p:nvSpPr>
          <p:cNvPr id="76825" name="Text Box 41"/>
          <p:cNvSpPr txBox="1">
            <a:spLocks noChangeArrowheads="1"/>
          </p:cNvSpPr>
          <p:nvPr/>
        </p:nvSpPr>
        <p:spPr bwMode="auto">
          <a:xfrm>
            <a:off x="7820025" y="2181225"/>
            <a:ext cx="533400" cy="476250"/>
          </a:xfrm>
          <a:prstGeom prst="rect">
            <a:avLst/>
          </a:prstGeom>
          <a:solidFill>
            <a:srgbClr val="9BC3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1</a:t>
            </a:r>
          </a:p>
        </p:txBody>
      </p:sp>
      <p:sp>
        <p:nvSpPr>
          <p:cNvPr id="76826" name="Text Box 42"/>
          <p:cNvSpPr txBox="1">
            <a:spLocks noChangeArrowheads="1"/>
          </p:cNvSpPr>
          <p:nvPr/>
        </p:nvSpPr>
        <p:spPr bwMode="auto">
          <a:xfrm>
            <a:off x="8364538" y="2181225"/>
            <a:ext cx="533400" cy="476250"/>
          </a:xfrm>
          <a:prstGeom prst="rect">
            <a:avLst/>
          </a:prstGeom>
          <a:solidFill>
            <a:srgbClr val="FFA7A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0</a:t>
            </a:r>
          </a:p>
        </p:txBody>
      </p:sp>
      <p:sp>
        <p:nvSpPr>
          <p:cNvPr id="76827" name="Text Box 28"/>
          <p:cNvSpPr txBox="1">
            <a:spLocks noChangeArrowheads="1"/>
          </p:cNvSpPr>
          <p:nvPr/>
        </p:nvSpPr>
        <p:spPr bwMode="auto">
          <a:xfrm>
            <a:off x="7223125" y="1798638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14</a:t>
            </a:r>
          </a:p>
        </p:txBody>
      </p:sp>
      <p:sp>
        <p:nvSpPr>
          <p:cNvPr id="76828" name="Text Box 28"/>
          <p:cNvSpPr txBox="1">
            <a:spLocks noChangeArrowheads="1"/>
          </p:cNvSpPr>
          <p:nvPr/>
        </p:nvSpPr>
        <p:spPr bwMode="auto">
          <a:xfrm>
            <a:off x="7775575" y="1798638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15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4572000" y="2181225"/>
            <a:ext cx="530225" cy="47625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n-US" sz="2000" i="0" dirty="0"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266700" y="2181225"/>
            <a:ext cx="530225" cy="47625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n-US" sz="2000" i="0" dirty="0">
                <a:latin typeface="+mn-lt"/>
                <a:ea typeface="+mn-ea"/>
                <a:cs typeface="+mn-cs"/>
              </a:rPr>
              <a:t>11</a:t>
            </a:r>
          </a:p>
        </p:txBody>
      </p:sp>
      <p:sp>
        <p:nvSpPr>
          <p:cNvPr id="76831" name="Text Box 28"/>
          <p:cNvSpPr txBox="1">
            <a:spLocks noChangeArrowheads="1"/>
          </p:cNvSpPr>
          <p:nvPr/>
        </p:nvSpPr>
        <p:spPr bwMode="auto">
          <a:xfrm>
            <a:off x="8308975" y="1798638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16</a:t>
            </a:r>
          </a:p>
        </p:txBody>
      </p:sp>
      <p:sp>
        <p:nvSpPr>
          <p:cNvPr id="76832" name="Rectangle 52"/>
          <p:cNvSpPr>
            <a:spLocks noChangeArrowheads="1"/>
          </p:cNvSpPr>
          <p:nvPr/>
        </p:nvSpPr>
        <p:spPr bwMode="auto">
          <a:xfrm>
            <a:off x="292100" y="2590800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 b="1" i="0">
                <a:latin typeface="Courier New" charset="0"/>
                <a:cs typeface="Courier New" charset="0"/>
              </a:rPr>
              <a:t>X</a:t>
            </a:r>
            <a:endParaRPr lang="en-US" sz="3200" b="1">
              <a:latin typeface="Courier New" charset="0"/>
              <a:cs typeface="Courier New" charset="0"/>
            </a:endParaRPr>
          </a:p>
        </p:txBody>
      </p:sp>
      <p:sp>
        <p:nvSpPr>
          <p:cNvPr id="76833" name="Rectangle 53"/>
          <p:cNvSpPr>
            <a:spLocks noChangeArrowheads="1"/>
          </p:cNvSpPr>
          <p:nvPr/>
        </p:nvSpPr>
        <p:spPr bwMode="auto">
          <a:xfrm>
            <a:off x="4635500" y="2590800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 b="1" i="0">
                <a:latin typeface="Courier New" charset="0"/>
                <a:cs typeface="Courier New" charset="0"/>
              </a:rPr>
              <a:t>Y</a:t>
            </a:r>
            <a:endParaRPr lang="en-US" sz="3200" b="1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True"/>
  <p:tag name="DEFAULTDISPLAYSOURCE" val="\documentclass{slides}\pagestyle{empty}&#10;\usepackage{color,amssymb,amsmath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True"/>
  <p:tag name="DEFAULTWORKAROUNDTRANSPARENCYBUG" val="False"/>
  <p:tag name="DEFAULTRESOLUTION" val="1200"/>
  <p:tag name="DEFAULTMAGNIFICATION" val="1.5"/>
  <p:tag name="DEFAULTFONTSIZE" val="10"/>
  <p:tag name="DEFAULTWIDTH" val="524"/>
  <p:tag name="DEFAULTHEIGHT" val="360"/>
</p:tagLst>
</file>

<file path=ppt/theme/theme1.xml><?xml version="1.0" encoding="utf-8"?>
<a:theme xmlns:a="http://schemas.openxmlformats.org/drawingml/2006/main" name="Custom Design">
  <a:themeElements>
    <a:clrScheme name="Custom Design 2">
      <a:dk1>
        <a:srgbClr val="737373"/>
      </a:dk1>
      <a:lt1>
        <a:srgbClr val="FFFFFF"/>
      </a:lt1>
      <a:dk2>
        <a:srgbClr val="4D59AB"/>
      </a:dk2>
      <a:lt2>
        <a:srgbClr val="FFFFFF"/>
      </a:lt2>
      <a:accent1>
        <a:srgbClr val="8A8F05"/>
      </a:accent1>
      <a:accent2>
        <a:srgbClr val="E0AD12"/>
      </a:accent2>
      <a:accent3>
        <a:srgbClr val="B2B5D2"/>
      </a:accent3>
      <a:accent4>
        <a:srgbClr val="DADADA"/>
      </a:accent4>
      <a:accent5>
        <a:srgbClr val="C4C6AA"/>
      </a:accent5>
      <a:accent6>
        <a:srgbClr val="CB9C0F"/>
      </a:accent6>
      <a:hlink>
        <a:srgbClr val="C27D05"/>
      </a:hlink>
      <a:folHlink>
        <a:srgbClr val="732466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4D59AB"/>
        </a:lt1>
        <a:dk2>
          <a:srgbClr val="000000"/>
        </a:dk2>
        <a:lt2>
          <a:srgbClr val="737373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000000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737373"/>
        </a:dk1>
        <a:lt1>
          <a:srgbClr val="FFFFFF"/>
        </a:lt1>
        <a:dk2>
          <a:srgbClr val="4D59AB"/>
        </a:dk2>
        <a:lt2>
          <a:srgbClr val="FFFFFF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DADADA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">
      <a:dk1>
        <a:srgbClr val="808080"/>
      </a:dk1>
      <a:lt1>
        <a:srgbClr val="FFFFFF"/>
      </a:lt1>
      <a:dk2>
        <a:srgbClr val="333333"/>
      </a:dk2>
      <a:lt2>
        <a:srgbClr val="FFFFFF"/>
      </a:lt2>
      <a:accent1>
        <a:srgbClr val="00CC99"/>
      </a:accent1>
      <a:accent2>
        <a:srgbClr val="3333CC"/>
      </a:accent2>
      <a:accent3>
        <a:srgbClr val="ADADAD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SC"/>
        <a:ea typeface=""/>
        <a:cs typeface="Arial"/>
      </a:majorFont>
      <a:minorFont>
        <a:latin typeface="Franklin Gothic Medium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rnell 20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rnell 2007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rnell 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nell 200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Cornell-AI-seminar-2005</Template>
  <TotalTime>28265</TotalTime>
  <Pages>9</Pages>
  <Words>1005</Words>
  <Application>Microsoft Macintosh PowerPoint</Application>
  <PresentationFormat>On-screen Show (4:3)</PresentationFormat>
  <Paragraphs>300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Custom Design</vt:lpstr>
      <vt:lpstr>1_Default Design</vt:lpstr>
      <vt:lpstr>Cornell 2007</vt:lpstr>
      <vt:lpstr>CS 1114:  Data Structures – memory allocation</vt:lpstr>
      <vt:lpstr>Memory allocation</vt:lpstr>
      <vt:lpstr>Maintaining a freelist</vt:lpstr>
      <vt:lpstr>Allocation issues</vt:lpstr>
      <vt:lpstr>Memory deallocation</vt:lpstr>
      <vt:lpstr>Memory deallocation</vt:lpstr>
      <vt:lpstr>Manual storage reclamation</vt:lpstr>
      <vt:lpstr>Automatic storage reclamation</vt:lpstr>
      <vt:lpstr>Garbage collection</vt:lpstr>
      <vt:lpstr>Simple algorithm: mark-sweep</vt:lpstr>
      <vt:lpstr>Mark and sweep</vt:lpstr>
      <vt:lpstr>Mark and sweep</vt:lpstr>
      <vt:lpstr>Mark and sweep</vt:lpstr>
      <vt:lpstr>When to do garbage collection?</vt:lpstr>
      <vt:lpstr>Linked lists – running time</vt:lpstr>
      <vt:lpstr>Where are we in the story?</vt:lpstr>
      <vt:lpstr>Representing a graph</vt:lpstr>
      <vt:lpstr>Representing a graph</vt:lpstr>
    </vt:vector>
  </TitlesOfParts>
  <Company>Cornell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CS100R</dc:title>
  <dc:creator>Ramin Zabih</dc:creator>
  <cp:lastModifiedBy>Graeme Bailey</cp:lastModifiedBy>
  <cp:revision>1487</cp:revision>
  <cp:lastPrinted>1999-04-09T01:53:10Z</cp:lastPrinted>
  <dcterms:created xsi:type="dcterms:W3CDTF">2005-11-13T21:53:06Z</dcterms:created>
  <dcterms:modified xsi:type="dcterms:W3CDTF">2011-02-25T19:18:32Z</dcterms:modified>
</cp:coreProperties>
</file>