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285" r:id="rId2"/>
    <p:sldId id="272" r:id="rId3"/>
    <p:sldId id="273" r:id="rId4"/>
    <p:sldId id="284" r:id="rId5"/>
    <p:sldId id="274" r:id="rId6"/>
    <p:sldId id="286" r:id="rId7"/>
    <p:sldId id="275" r:id="rId8"/>
    <p:sldId id="288" r:id="rId9"/>
    <p:sldId id="261" r:id="rId10"/>
    <p:sldId id="289" r:id="rId11"/>
    <p:sldId id="290" r:id="rId12"/>
    <p:sldId id="291" r:id="rId13"/>
    <p:sldId id="263" r:id="rId14"/>
    <p:sldId id="276" r:id="rId15"/>
    <p:sldId id="300" r:id="rId16"/>
    <p:sldId id="299" r:id="rId17"/>
    <p:sldId id="294" r:id="rId18"/>
    <p:sldId id="280" r:id="rId19"/>
    <p:sldId id="297" r:id="rId20"/>
    <p:sldId id="298" r:id="rId21"/>
    <p:sldId id="278" r:id="rId22"/>
    <p:sldId id="267" r:id="rId23"/>
    <p:sldId id="283" r:id="rId24"/>
    <p:sldId id="301" r:id="rId25"/>
    <p:sldId id="305" r:id="rId26"/>
    <p:sldId id="306" r:id="rId27"/>
    <p:sldId id="307" r:id="rId28"/>
    <p:sldId id="277" r:id="rId29"/>
    <p:sldId id="308" r:id="rId30"/>
    <p:sldId id="309" r:id="rId31"/>
    <p:sldId id="311" r:id="rId32"/>
    <p:sldId id="310" r:id="rId33"/>
    <p:sldId id="312" r:id="rId34"/>
    <p:sldId id="313" r:id="rId35"/>
    <p:sldId id="314" r:id="rId36"/>
    <p:sldId id="317" r:id="rId37"/>
    <p:sldId id="316" r:id="rId38"/>
    <p:sldId id="315" r:id="rId39"/>
    <p:sldId id="318" r:id="rId40"/>
    <p:sldId id="319" r:id="rId41"/>
    <p:sldId id="320" r:id="rId42"/>
    <p:sldId id="321" r:id="rId43"/>
    <p:sldId id="322" r:id="rId44"/>
    <p:sldId id="323" r:id="rId45"/>
    <p:sldId id="324" r:id="rId46"/>
    <p:sldId id="325" r:id="rId47"/>
    <p:sldId id="326" r:id="rId48"/>
    <p:sldId id="327" r:id="rId49"/>
    <p:sldId id="328" r:id="rId50"/>
    <p:sldId id="329" r:id="rId51"/>
    <p:sldId id="332" r:id="rId52"/>
    <p:sldId id="331" r:id="rId53"/>
    <p:sldId id="330" r:id="rId54"/>
    <p:sldId id="333" r:id="rId55"/>
    <p:sldId id="336" r:id="rId56"/>
    <p:sldId id="335" r:id="rId57"/>
    <p:sldId id="334" r:id="rId58"/>
    <p:sldId id="337" r:id="rId59"/>
    <p:sldId id="338" r:id="rId60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pitchFamily="-84" charset="0"/>
        <a:ea typeface="ＭＳ Ｐゴシック" pitchFamily="-84" charset="-128"/>
        <a:cs typeface="ＭＳ Ｐゴシック" pitchFamily="-8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969" autoAdjust="0"/>
    <p:restoredTop sz="96774" autoAdjust="0"/>
  </p:normalViewPr>
  <p:slideViewPr>
    <p:cSldViewPr>
      <p:cViewPr varScale="1">
        <p:scale>
          <a:sx n="109" d="100"/>
          <a:sy n="109" d="100"/>
        </p:scale>
        <p:origin x="221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436D4-A849-A24D-946A-E193EC597F8E}" type="datetimeFigureOut">
              <a:rPr lang="en-US" smtClean="0"/>
              <a:t>5/9/19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38A3E-05D8-504E-858D-692647EA15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327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itchFamily="-84" charset="-122"/>
                <a:cs typeface="宋体" pitchFamily="-84" charset="-122"/>
              </a:defRPr>
            </a:lvl1pPr>
          </a:lstStyle>
          <a:p>
            <a:fld id="{B4219D0A-17EC-E141-9621-8FB3751EFE4F}" type="datetimeFigureOut">
              <a:rPr lang="zh-CN" altLang="en-US"/>
              <a:pPr/>
              <a:t>2019/5/9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宋体" pitchFamily="-84" charset="-122"/>
                <a:cs typeface="宋体" pitchFamily="-84" charset="-122"/>
              </a:defRPr>
            </a:lvl1pPr>
          </a:lstStyle>
          <a:p>
            <a:fld id="{E4DA3E51-075E-7440-B6B3-096D41D63EC4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7216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pitchFamily="-84" charset="-122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pitchFamily="-84" charset="-122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pitchFamily="-84" charset="-122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pitchFamily="-84" charset="-122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宋体" pitchFamily="-84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DA3E51-075E-7440-B6B3-096D41D63EC4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4408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On the test, we may give them a question where we state the precondition, postcondition, and loop invariant and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ask them to write the loop with initialization. When this is done, they MUST use the given invariant. </a:t>
            </a:r>
          </a:p>
          <a:p>
            <a:pPr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They should NOT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add other variables declared outside the loop, although they may declare variables within the repetend.</a:t>
            </a:r>
            <a:endParaRPr lang="zh-CN" altLang="en-US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CA05C03-6C42-0E41-A17C-2452FE0717B4}" type="slidenum">
              <a:rPr lang="zh-CN" altLang="en-US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>
                <a:ea typeface="宋体" pitchFamily="-84" charset="-122"/>
              </a:rPr>
              <a:t>For that matter, any loop that does this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Process b[h..k]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Probably has a loop invariant that looks like this: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h                     i                      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--------------------------------------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b|   processed |     ?         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-------------------------------------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BIG PROBLEM IN DRAWING SUCH DIAGRAMS. DO NOT PUT THE VARIABLE DIRECTLY ABOVE THE VERTICAL LINE.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Stress this over and over: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          THIS IS STUPID! Shows lack of care. It's ambiguous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</a:t>
            </a:r>
            <a:br>
              <a:rPr lang="en-US">
                <a:ea typeface="宋体" pitchFamily="-84" charset="-122"/>
              </a:rPr>
            </a:b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  k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          Now it labels the first element of the segment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      |</a:t>
            </a:r>
            <a:br>
              <a:rPr lang="en-US">
                <a:ea typeface="宋体" pitchFamily="-84" charset="-122"/>
              </a:rPr>
            </a:br>
            <a:r>
              <a:rPr lang="en-US">
                <a:ea typeface="宋体" pitchFamily="-84" charset="-122"/>
              </a:rPr>
              <a:t>    -------</a:t>
            </a:r>
            <a:endParaRPr lang="zh-CN" altLang="en-US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fld id="{F0FA56A4-4DD9-3041-BE19-01B3F38C184E}" type="slidenum">
              <a:rPr lang="zh-CN" altLang="en-US"/>
              <a:pPr/>
              <a:t>27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572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328738" y="1724025"/>
            <a:ext cx="6486525" cy="315277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/>
          <a:p>
            <a:pPr eaLnBrk="1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/>
            </a:pPr>
            <a:endParaRPr sz="3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328166" y="1723912"/>
            <a:ext cx="6487668" cy="3152888"/>
          </a:xfrm>
        </p:spPr>
        <p:txBody>
          <a:bodyPr rtlCol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rgbClr val="0000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328166" y="1723912"/>
            <a:ext cx="6498159" cy="916641"/>
          </a:xfrm>
        </p:spPr>
        <p:txBody>
          <a:bodyPr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762000" y="2743200"/>
            <a:ext cx="7543800" cy="838200"/>
          </a:xfrm>
          <a:prstGeom prst="rect">
            <a:avLst/>
          </a:prstGeom>
          <a:noFill/>
          <a:ln w="38100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Times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3914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3200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3050"/>
            <a:ext cx="3160713" cy="793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2641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1295400"/>
            <a:ext cx="3160713" cy="48307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486400" cy="566738"/>
          </a:xfrm>
        </p:spPr>
        <p:txBody>
          <a:bodyPr anchor="t"/>
          <a:lstStyle>
            <a:lvl1pPr algn="ctr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381000"/>
            <a:ext cx="5486400" cy="4346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/>
          </p:nvPr>
        </p:nvSpPr>
        <p:spPr>
          <a:xfrm>
            <a:off x="304800" y="3765549"/>
            <a:ext cx="8534400" cy="2362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304800" y="3352802"/>
            <a:ext cx="8534400" cy="2442696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04800" y="3352801"/>
            <a:ext cx="8534400" cy="972671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04800" y="363538"/>
            <a:ext cx="853440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5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6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8" name="Straight Connector 7"/>
          <p:cNvCxnSpPr/>
          <p:nvPr/>
        </p:nvCxnSpPr>
        <p:spPr bwMode="auto">
          <a:xfrm>
            <a:off x="3048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Connector 8"/>
          <p:cNvCxnSpPr/>
          <p:nvPr/>
        </p:nvCxnSpPr>
        <p:spPr bwMode="auto">
          <a:xfrm>
            <a:off x="4648200" y="2057400"/>
            <a:ext cx="4191000" cy="1588"/>
          </a:xfrm>
          <a:prstGeom prst="line">
            <a:avLst/>
          </a:prstGeom>
          <a:solidFill>
            <a:schemeClr val="accent1"/>
          </a:solidFill>
          <a:ln w="38100" cap="flat" cmpd="dbl" algn="ctr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685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95400"/>
            <a:ext cx="4191000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rgbClr val="3C8C9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2209800"/>
            <a:ext cx="4192588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194175" cy="639762"/>
          </a:xfrm>
        </p:spPr>
        <p:txBody>
          <a:bodyPr anchor="b"/>
          <a:lstStyle>
            <a:lvl1pPr marL="0" indent="0" algn="ctr">
              <a:buNone/>
              <a:defRPr sz="28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09799"/>
            <a:ext cx="4194175" cy="39163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6"/>
          <p:cNvCxnSpPr>
            <a:cxnSpLocks noChangeShapeType="1"/>
          </p:cNvCxnSpPr>
          <p:nvPr/>
        </p:nvCxnSpPr>
        <p:spPr bwMode="auto">
          <a:xfrm>
            <a:off x="304800" y="11430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cxnSp>
        <p:nvCxnSpPr>
          <p:cNvPr id="6" name="Straight Connector 6"/>
          <p:cNvCxnSpPr>
            <a:cxnSpLocks noChangeShapeType="1"/>
          </p:cNvCxnSpPr>
          <p:nvPr/>
        </p:nvCxnSpPr>
        <p:spPr bwMode="auto">
          <a:xfrm>
            <a:off x="304800" y="4114800"/>
            <a:ext cx="8534400" cy="1588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</p:spPr>
      </p:cxnSp>
      <p:sp>
        <p:nvSpPr>
          <p:cNvPr id="7" name="TextBox 6"/>
          <p:cNvSpPr txBox="1"/>
          <p:nvPr/>
        </p:nvSpPr>
        <p:spPr>
          <a:xfrm>
            <a:off x="457200" y="3276600"/>
            <a:ext cx="8534400" cy="685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lang="en-US" dirty="0">
              <a:latin typeface="Times" pitchFamily="-84" charset="0"/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4800" y="4114800"/>
            <a:ext cx="85344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048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2954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r>
              <a:rPr lang="en-US" altLang="zh-CN"/>
              <a:t>12/10/13</a:t>
            </a:r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" pitchFamily="-110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altLang="zh-CN"/>
              <a:t>Review 6</a:t>
            </a:r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2484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" pitchFamily="-84" charset="0"/>
                <a:ea typeface="ＭＳ Ｐゴシック" pitchFamily="-84" charset="-128"/>
                <a:cs typeface="ＭＳ Ｐゴシック" pitchFamily="-84" charset="-128"/>
              </a:defRPr>
            </a:lvl1pPr>
          </a:lstStyle>
          <a:p>
            <a:fld id="{6CD0FBD9-CC50-CC4A-8B74-B5F1C96C8A7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00FF"/>
          </a:solidFill>
          <a:latin typeface="Times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95959"/>
        </a:buClr>
        <a:buFont typeface="Wingdings" pitchFamily="-1" charset="2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0000FF"/>
        </a:buClr>
        <a:buSzPct val="60000"/>
        <a:buFont typeface="Lucida Grande" pitchFamily="-1" charset="0"/>
        <a:buChar char="►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Developing </a:t>
            </a:r>
            <a:r>
              <a:rPr lang="en-US"/>
              <a:t>Loops </a:t>
            </a:r>
            <a:br>
              <a:rPr lang="en-US"/>
            </a:br>
            <a:r>
              <a:rPr lang="en-US"/>
              <a:t>from Invariants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Review 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Fix the initialization:</a:t>
            </a:r>
            <a:br>
              <a:rPr lang="en-US" dirty="0">
                <a:ea typeface="宋体" pitchFamily="-84" charset="-122"/>
              </a:rPr>
            </a:b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ea typeface="宋体" pitchFamily="-84" charset="-122"/>
              </a:rPr>
              <a:t>        </a:t>
            </a:r>
            <a:r>
              <a:rPr lang="en-US" dirty="0" err="1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init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to make invariant true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&lt;= b: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Process k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= k + 1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</a:t>
            </a:r>
            <a:r>
              <a:rPr lang="en-US" dirty="0">
                <a:solidFill>
                  <a:srgbClr val="595959"/>
                </a:solidFill>
                <a:ea typeface="宋体" pitchFamily="-84" charset="-122"/>
              </a:rPr>
              <a:t>.</a:t>
            </a:r>
            <a:endParaRPr lang="zh-CN" altLang="en-US" dirty="0">
              <a:solidFill>
                <a:srgbClr val="59595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For-Loop (</a:t>
            </a:r>
            <a:r>
              <a:rPr lang="en-US" dirty="0" err="1"/>
              <a:t>d</a:t>
            </a:r>
            <a:r>
              <a:rPr lang="en-US" dirty="0"/>
              <a:t>)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257800" y="1447800"/>
            <a:ext cx="3276600" cy="990600"/>
          </a:xfrm>
          <a:prstGeom prst="wedgeRoundRectCallout">
            <a:avLst>
              <a:gd name="adj1" fmla="val -64173"/>
              <a:gd name="adj2" fmla="val 42001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Has to handle the loop variable (and others)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1219200" y="41148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5277623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Figure out how to “Process k”:</a:t>
            </a: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ea typeface="宋体" pitchFamily="-84" charset="-122"/>
              </a:rPr>
              <a:t>        </a:t>
            </a:r>
            <a:r>
              <a:rPr lang="en-US" dirty="0" err="1">
                <a:latin typeface="American Typewriter Condensed"/>
                <a:ea typeface="宋体" pitchFamily="-84" charset="-122"/>
                <a:cs typeface="American Typewriter Condensed"/>
              </a:rPr>
              <a:t>init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to make invariant true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for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range(a,b+1):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# Process k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implementation of “Process k”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processed.</a:t>
            </a:r>
            <a:endParaRPr lang="zh-CN" altLang="en-US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For-Loop (e)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1219200" y="36576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498287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Figure out how to “Process k”:</a:t>
            </a: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ea typeface="宋体" pitchFamily="-84" charset="-122"/>
              </a:rPr>
              <a:t>        </a:t>
            </a:r>
            <a:r>
              <a:rPr lang="en-US" dirty="0" err="1">
                <a:latin typeface="American Typewriter Condensed"/>
                <a:ea typeface="宋体" pitchFamily="-84" charset="-122"/>
                <a:cs typeface="American Typewriter Condensed"/>
              </a:rPr>
              <a:t>init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to make invariant true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while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&lt;= b: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Process k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implementation of “Process k”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= k + 1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</a:t>
            </a:r>
            <a:r>
              <a:rPr lang="en-US" dirty="0">
                <a:solidFill>
                  <a:srgbClr val="595959"/>
                </a:solidFill>
                <a:ea typeface="宋体" pitchFamily="-84" charset="-122"/>
              </a:rPr>
              <a:t>.</a:t>
            </a:r>
            <a:endParaRPr lang="zh-CN" altLang="en-US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For-Loop (e)</a:t>
            </a:r>
          </a:p>
        </p:txBody>
      </p:sp>
      <p:cxnSp>
        <p:nvCxnSpPr>
          <p:cNvPr id="7" name="Straight Connector 6"/>
          <p:cNvCxnSpPr/>
          <p:nvPr/>
        </p:nvCxnSpPr>
        <p:spPr bwMode="auto">
          <a:xfrm flipV="1">
            <a:off x="1219200" y="3657600"/>
            <a:ext cx="0" cy="1600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98081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>
                <a:ea typeface="宋体" pitchFamily="-84" charset="-122"/>
              </a:rPr>
              <a:t>Pay attention to range:</a:t>
            </a:r>
          </a:p>
          <a:p>
            <a:pPr marL="457200" lvl="1" indent="0">
              <a:buFont typeface="Arial" pitchFamily="-84" charset="0"/>
              <a:buNone/>
            </a:pPr>
            <a:r>
              <a:rPr lang="en-US" sz="3200" dirty="0" err="1">
                <a:ea typeface="宋体" pitchFamily="-84" charset="-122"/>
              </a:rPr>
              <a:t>a..b</a:t>
            </a:r>
            <a:r>
              <a:rPr lang="en-US" sz="3200" dirty="0">
                <a:ea typeface="宋体" pitchFamily="-84" charset="-122"/>
              </a:rPr>
              <a:t>  or  a+1..b   or   a…b-1    or …</a:t>
            </a:r>
          </a:p>
          <a:p>
            <a:r>
              <a:rPr lang="en-US" sz="3600" dirty="0">
                <a:ea typeface="宋体" pitchFamily="-84" charset="-122"/>
              </a:rPr>
              <a:t>This affects the loop condition!</a:t>
            </a:r>
          </a:p>
          <a:p>
            <a:pPr lvl="1"/>
            <a:r>
              <a:rPr lang="en-US" sz="3200" dirty="0">
                <a:ea typeface="宋体" pitchFamily="-84" charset="-122"/>
              </a:rPr>
              <a:t>Range a..b-1,  has condition </a:t>
            </a:r>
            <a:r>
              <a:rPr lang="en-US" sz="3200" dirty="0" err="1">
                <a:ea typeface="宋体" pitchFamily="-84" charset="-122"/>
              </a:rPr>
              <a:t>k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>
                <a:solidFill>
                  <a:srgbClr val="FF0000"/>
                </a:solidFill>
                <a:ea typeface="宋体" pitchFamily="-84" charset="-122"/>
              </a:rPr>
              <a:t>&lt;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 err="1">
                <a:ea typeface="宋体" pitchFamily="-84" charset="-122"/>
              </a:rPr>
              <a:t>b</a:t>
            </a:r>
            <a:endParaRPr lang="en-US" sz="3200" dirty="0">
              <a:ea typeface="宋体" pitchFamily="-84" charset="-122"/>
            </a:endParaRPr>
          </a:p>
          <a:p>
            <a:pPr lvl="1"/>
            <a:r>
              <a:rPr lang="en-US" sz="3200" dirty="0">
                <a:ea typeface="宋体" pitchFamily="-84" charset="-122"/>
              </a:rPr>
              <a:t>Range </a:t>
            </a:r>
            <a:r>
              <a:rPr lang="en-US" sz="3200" dirty="0" err="1">
                <a:ea typeface="宋体" pitchFamily="-84" charset="-122"/>
              </a:rPr>
              <a:t>a..b</a:t>
            </a:r>
            <a:r>
              <a:rPr lang="en-US" sz="3200" dirty="0">
                <a:ea typeface="宋体" pitchFamily="-84" charset="-122"/>
              </a:rPr>
              <a:t>,  has condition </a:t>
            </a:r>
            <a:r>
              <a:rPr lang="en-US" sz="3200" dirty="0" err="1">
                <a:ea typeface="宋体" pitchFamily="-84" charset="-122"/>
              </a:rPr>
              <a:t>k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>
                <a:solidFill>
                  <a:srgbClr val="FF0000"/>
                </a:solidFill>
                <a:ea typeface="宋体" pitchFamily="-84" charset="-122"/>
              </a:rPr>
              <a:t>&lt;=</a:t>
            </a:r>
            <a:r>
              <a:rPr lang="en-US" sz="3200" dirty="0">
                <a:ea typeface="宋体" pitchFamily="-84" charset="-122"/>
              </a:rPr>
              <a:t> </a:t>
            </a:r>
            <a:r>
              <a:rPr lang="en-US" sz="3200" dirty="0" err="1">
                <a:ea typeface="宋体" pitchFamily="-84" charset="-122"/>
              </a:rPr>
              <a:t>b</a:t>
            </a:r>
            <a:endParaRPr lang="en-US" sz="3200" dirty="0">
              <a:ea typeface="宋体" pitchFamily="-84" charset="-122"/>
            </a:endParaRPr>
          </a:p>
          <a:p>
            <a:r>
              <a:rPr lang="en-US" altLang="zh-CN" sz="3600" dirty="0"/>
              <a:t>Note that  a..a-1  denotes an empty range </a:t>
            </a:r>
          </a:p>
          <a:p>
            <a:pPr lvl="1"/>
            <a:r>
              <a:rPr lang="en-US" altLang="zh-CN" sz="3200" dirty="0"/>
              <a:t>There are no values in it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Range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400" dirty="0"/>
              <a:t>A magic square is a square where each </a:t>
            </a:r>
            <a:r>
              <a:rPr lang="en-US" altLang="zh-CN" sz="2400" b="1" dirty="0"/>
              <a:t>row and column adds up to the same number </a:t>
            </a:r>
            <a:r>
              <a:rPr lang="en-US" altLang="zh-CN" sz="2400" dirty="0"/>
              <a:t>(often this also includes the diagonals, but for this problem, we will not). For example, in the following 5-by-5 square, each row and column add up to 70:</a:t>
            </a:r>
            <a:endParaRPr lang="zh-CN" altLang="en-US" sz="2400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67000" y="3205327"/>
            <a:ext cx="3352800" cy="2662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3 from Spring 2008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381000"/>
            <a:ext cx="8534400" cy="6248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are_magic_rows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(square, value):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True if all rows of square sum to value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square is a 2d list of numbers"""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chemeClr val="bg1"/>
                </a:solidFill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0..i-1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 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&lt;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(square)   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Return False if row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does not sum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# invariant: elements 0..k-1 of square[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] sum to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rowsum</a:t>
            </a:r>
            <a:endParaRPr lang="en-US" sz="2000" dirty="0">
              <a:solidFill>
                <a:srgbClr val="FFFFFF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for k in range(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(square)):    # rows == cols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   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+ square[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][k]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if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!= value: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    return False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        </a:t>
            </a:r>
            <a:r>
              <a:rPr lang="en-US" sz="2000" dirty="0" err="1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 = i+1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0..len(square)-1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000" dirty="0">
                <a:latin typeface="American Typewriter Condensed"/>
                <a:cs typeface="American Typewriter Condensed"/>
              </a:rPr>
              <a:t>  </a:t>
            </a:r>
            <a:r>
              <a:rPr lang="en-US" sz="2000" dirty="0">
                <a:solidFill>
                  <a:srgbClr val="FFFFFF"/>
                </a:solidFill>
                <a:latin typeface="American Typewriter Condensed"/>
                <a:cs typeface="American Typewriter Condensed"/>
              </a:rPr>
              <a:t>True  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33400" y="1447800"/>
            <a:ext cx="25146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62000" y="2971800"/>
            <a:ext cx="5867400" cy="25908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71600" y="5867400"/>
            <a:ext cx="10668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2209800"/>
            <a:ext cx="16764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457200" y="914400"/>
            <a:ext cx="0" cy="533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685800" y="2667000"/>
            <a:ext cx="0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074163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381000"/>
            <a:ext cx="8534400" cy="6248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are_magic_rows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(square, value):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True if all rows of square sum to value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square is a 2d list of numbers"""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0..i-1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&lt;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(square)   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Return False if row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does not sum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invariant: elements 0..k-1 of square[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sum to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rowsum</a:t>
            </a:r>
            <a:endParaRPr lang="en-US" sz="2000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2000" dirty="0">
                <a:latin typeface="American Typewriter Condensed"/>
                <a:cs typeface="American Typewriter Condensed"/>
              </a:rPr>
              <a:t> k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2000" dirty="0">
                <a:latin typeface="American Typewriter Condensed"/>
                <a:cs typeface="American Typewriter Condensed"/>
              </a:rPr>
              <a:t> range(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(square)):    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rows == cols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+ square[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][k]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!= value: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000" dirty="0">
                <a:latin typeface="American Typewriter Condensed"/>
                <a:cs typeface="American Typewriter Condensed"/>
              </a:rPr>
              <a:t> False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i+1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0..len(square)-1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000" dirty="0">
                <a:latin typeface="American Typewriter Condensed"/>
                <a:cs typeface="American Typewriter Condensed"/>
              </a:rPr>
              <a:t>  True  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33400" y="1447800"/>
            <a:ext cx="25146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62000" y="2971800"/>
            <a:ext cx="5867400" cy="25908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71600" y="5867400"/>
            <a:ext cx="10668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2209800"/>
            <a:ext cx="16764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457200" y="914400"/>
            <a:ext cx="0" cy="533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685800" y="2667000"/>
            <a:ext cx="0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914400" y="40386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914400" y="48006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642641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04800" y="381000"/>
            <a:ext cx="8534400" cy="6248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are_magic_rows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(square, value):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"""Returns: True if all rows of square sum to value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square is a 2d list of numbers"""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0..i-1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&lt;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(square)   :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Return False if row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does not sum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invariant: elements 0..k-1 of square[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sum to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rowsum</a:t>
            </a:r>
            <a:endParaRPr lang="en-US" sz="2000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for</a:t>
            </a:r>
            <a:r>
              <a:rPr lang="en-US" sz="2000" dirty="0">
                <a:latin typeface="American Typewriter Condensed"/>
                <a:cs typeface="American Typewriter Condensed"/>
              </a:rPr>
              <a:t> k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in</a:t>
            </a:r>
            <a:r>
              <a:rPr lang="en-US" sz="2000" dirty="0">
                <a:latin typeface="American Typewriter Condensed"/>
                <a:cs typeface="American Typewriter Condensed"/>
              </a:rPr>
              <a:t> range(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(square)):    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rows == cols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+ square[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][k]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rowsum</a:t>
            </a:r>
            <a:r>
              <a:rPr lang="en-US" sz="2000" dirty="0">
                <a:latin typeface="American Typewriter Condensed"/>
                <a:cs typeface="American Typewriter Condensed"/>
              </a:rPr>
              <a:t> != value: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000" dirty="0">
                <a:latin typeface="American Typewriter Condensed"/>
                <a:cs typeface="American Typewriter Condensed"/>
              </a:rPr>
              <a:t> False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i+1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invariant: each row 0..len(square)-1 sums to value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000" dirty="0">
                <a:latin typeface="American Typewriter Condensed"/>
                <a:cs typeface="American Typewriter Condensed"/>
              </a:rPr>
              <a:t>  True  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33400" y="1447800"/>
            <a:ext cx="25146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762000" y="2971800"/>
            <a:ext cx="5867400" cy="25908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1371600" y="5867400"/>
            <a:ext cx="10668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219200" y="2209800"/>
            <a:ext cx="1676400" cy="457200"/>
          </a:xfrm>
          <a:prstGeom prst="rect">
            <a:avLst/>
          </a:prstGeom>
          <a:noFill/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7" name="Rounded Rectangular Callout 6"/>
          <p:cNvSpPr/>
          <p:nvPr/>
        </p:nvSpPr>
        <p:spPr bwMode="auto">
          <a:xfrm>
            <a:off x="5791200" y="1752600"/>
            <a:ext cx="2971800" cy="990600"/>
          </a:xfrm>
          <a:prstGeom prst="wedgeRoundRectCallout">
            <a:avLst>
              <a:gd name="adj1" fmla="val -42805"/>
              <a:gd name="adj2" fmla="val 110766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Inner invariant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was 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not required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1" name="Straight Connector 10"/>
          <p:cNvCxnSpPr/>
          <p:nvPr/>
        </p:nvCxnSpPr>
        <p:spPr bwMode="auto">
          <a:xfrm flipV="1">
            <a:off x="457200" y="914400"/>
            <a:ext cx="0" cy="5334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685800" y="2667000"/>
            <a:ext cx="0" cy="2895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914400" y="40386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flipV="1">
            <a:off x="914400" y="4800600"/>
            <a:ext cx="0" cy="381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017380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257800"/>
          </a:xfrm>
        </p:spPr>
        <p:txBody>
          <a:bodyPr/>
          <a:lstStyle/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Given lists b, c, d which with single digit elements</a:t>
            </a:r>
          </a:p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(b) =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(c) &gt;=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(d)</a:t>
            </a:r>
          </a:p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Want to ‘add’ c and d and put result in b</a:t>
            </a:r>
          </a:p>
          <a:p>
            <a:pPr marL="5715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h = ______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k = ______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carry = _______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0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___________ :</a:t>
            </a: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postcondition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: b contains the sum of c and d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# except</a:t>
            </a:r>
            <a:r>
              <a:rPr lang="en-US" altLang="zh-CN" sz="20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that the carry contains the 0 or 1 at the beginning</a:t>
            </a:r>
          </a:p>
          <a:p>
            <a:pPr marL="0" indent="0">
              <a:buNone/>
            </a:pPr>
            <a:endParaRPr lang="zh-CN" altLang="en-US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57150" indent="0">
              <a:buNone/>
            </a:pPr>
            <a:endParaRPr lang="en-US" altLang="zh-CN" sz="2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endParaRPr lang="zh-CN" altLang="en-US" sz="2000" dirty="0">
              <a:latin typeface="American Typewriter Condensed"/>
              <a:cs typeface="American Typewriter Condensed"/>
            </a:endParaRP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12954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Spring 2007</a:t>
            </a: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685800" y="4572000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257800"/>
          </a:xfrm>
        </p:spPr>
        <p:txBody>
          <a:bodyPr/>
          <a:lstStyle/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Given lists b, c, d which with single digit elements</a:t>
            </a:r>
          </a:p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(b) =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(c) &gt;=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(d)</a:t>
            </a:r>
          </a:p>
          <a:p>
            <a:pPr marL="57150" indent="0">
              <a:buNone/>
            </a:pP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# Want to ‘add’ c and d and put result in b</a:t>
            </a:r>
          </a:p>
          <a:p>
            <a:pPr marL="5715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h = ______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k = ______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carry = _______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0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___________ :</a:t>
            </a: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r>
              <a:rPr lang="en-US" altLang="zh-CN" sz="20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</a:t>
            </a:r>
            <a:r>
              <a:rPr lang="en-US" altLang="zh-CN" sz="20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postcondition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: b contains the sum of c and d</a:t>
            </a:r>
          </a:p>
          <a:p>
            <a:pPr marL="0" indent="0">
              <a:buNone/>
            </a:pPr>
            <a:r>
              <a:rPr lang="en-US" altLang="zh-CN" sz="20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# except</a:t>
            </a:r>
            <a:r>
              <a:rPr lang="en-US" altLang="zh-CN" sz="20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20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that the carry contains the 0 or 1 at the beginning</a:t>
            </a:r>
          </a:p>
          <a:p>
            <a:pPr marL="0" indent="0">
              <a:buNone/>
            </a:pPr>
            <a:endParaRPr lang="zh-CN" altLang="en-US" sz="20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57150" indent="0">
              <a:buNone/>
            </a:pPr>
            <a:endParaRPr lang="en-US" altLang="zh-CN" sz="20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endParaRPr lang="zh-CN" altLang="en-US" sz="2000" dirty="0">
              <a:latin typeface="American Typewriter Condensed"/>
              <a:cs typeface="American Typewriter Condensed"/>
            </a:endParaRP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12954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Spring 2007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77000" y="1676400"/>
            <a:ext cx="3480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merican Typewriter Condensed"/>
                <a:cs typeface="American Typewriter Condensed"/>
              </a:rPr>
              <a:t>c</a:t>
            </a:r>
          </a:p>
          <a:p>
            <a:r>
              <a:rPr lang="en-US" sz="2800" dirty="0">
                <a:latin typeface="American Typewriter Condensed"/>
                <a:cs typeface="American Typewriter Condensed"/>
              </a:rPr>
              <a:t>d</a:t>
            </a:r>
          </a:p>
          <a:p>
            <a:r>
              <a:rPr lang="en-US" sz="2800" dirty="0">
                <a:latin typeface="American Typewriter Condensed"/>
                <a:cs typeface="American Typewriter Condensed"/>
              </a:rPr>
              <a:t>b</a:t>
            </a:r>
          </a:p>
        </p:txBody>
      </p:sp>
      <p:sp>
        <p:nvSpPr>
          <p:cNvPr id="8" name="Rectangle 7"/>
          <p:cNvSpPr/>
          <p:nvPr/>
        </p:nvSpPr>
        <p:spPr>
          <a:xfrm>
            <a:off x="7029661" y="3440668"/>
            <a:ext cx="7121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American Typewriter Condensed"/>
                <a:cs typeface="American Typewriter Condensed"/>
              </a:rPr>
              <a:t>b[0]</a:t>
            </a:r>
          </a:p>
        </p:txBody>
      </p:sp>
      <p:cxnSp>
        <p:nvCxnSpPr>
          <p:cNvPr id="11" name="Straight Arrow Connector 10"/>
          <p:cNvCxnSpPr>
            <a:stCxn id="8" idx="0"/>
          </p:cNvCxnSpPr>
          <p:nvPr/>
        </p:nvCxnSpPr>
        <p:spPr bwMode="auto">
          <a:xfrm flipV="1">
            <a:off x="7385729" y="2971800"/>
            <a:ext cx="5671" cy="46886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Rectangle 13"/>
          <p:cNvSpPr/>
          <p:nvPr/>
        </p:nvSpPr>
        <p:spPr>
          <a:xfrm>
            <a:off x="8425404" y="1676400"/>
            <a:ext cx="718596" cy="523220"/>
          </a:xfrm>
          <a:prstGeom prst="rect">
            <a:avLst/>
          </a:prstGeom>
          <a:solidFill>
            <a:srgbClr val="FFFFFF"/>
          </a:solidFill>
        </p:spPr>
        <p:txBody>
          <a:bodyPr wrap="none">
            <a:spAutoFit/>
          </a:bodyPr>
          <a:lstStyle/>
          <a:p>
            <a:r>
              <a:rPr lang="en-US" sz="2800" dirty="0">
                <a:latin typeface="American Typewriter Condensed"/>
                <a:cs typeface="American Typewriter Condensed"/>
              </a:rPr>
              <a:t>d[0]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flipH="1">
            <a:off x="7848600" y="2133600"/>
            <a:ext cx="762000" cy="22860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 flipV="1">
            <a:off x="685800" y="4572000"/>
            <a:ext cx="0" cy="1066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78249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4400"/>
              <a:t>Creating loops </a:t>
            </a:r>
            <a:r>
              <a:rPr lang="en-US" altLang="zh-CN" sz="4400" dirty="0"/>
              <a:t>from invariants</a:t>
            </a:r>
          </a:p>
          <a:p>
            <a:r>
              <a:rPr lang="en-US" altLang="zh-CN" sz="4400" dirty="0"/>
              <a:t>What is on the exam</a:t>
            </a:r>
          </a:p>
          <a:p>
            <a:r>
              <a:rPr lang="en-US" altLang="zh-CN" sz="4400" dirty="0"/>
              <a:t>Common mistakes</a:t>
            </a:r>
          </a:p>
          <a:p>
            <a:endParaRPr lang="en-US" altLang="zh-CN" sz="4400" dirty="0"/>
          </a:p>
          <a:p>
            <a:endParaRPr lang="zh-CN" altLang="en-US" sz="4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1447800" y="4419600"/>
            <a:ext cx="6477000" cy="106680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zh-CN" sz="2800" dirty="0">
                <a:latin typeface="Times New Roman"/>
                <a:cs typeface="Times New Roman"/>
              </a:rPr>
              <a:t>Feel free to ask questions at any time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内容占位符 2"/>
          <p:cNvSpPr>
            <a:spLocks noGrp="1"/>
          </p:cNvSpPr>
          <p:nvPr>
            <p:ph idx="1"/>
          </p:nvPr>
        </p:nvSpPr>
        <p:spPr>
          <a:xfrm>
            <a:off x="304800" y="1219200"/>
            <a:ext cx="8534400" cy="5257800"/>
          </a:xfrm>
        </p:spPr>
        <p:txBody>
          <a:bodyPr/>
          <a:lstStyle/>
          <a:p>
            <a:pPr marL="57150" indent="0">
              <a:buNone/>
            </a:pP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  h = </a:t>
            </a:r>
            <a:r>
              <a:rPr lang="en-US" altLang="zh-CN" sz="1800" dirty="0" err="1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(c)</a:t>
            </a:r>
          </a:p>
          <a:p>
            <a:pPr marL="0" indent="0">
              <a:buNone/>
            </a:pP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   k = </a:t>
            </a:r>
            <a:r>
              <a:rPr lang="en-US" altLang="zh-CN" sz="1800" dirty="0" err="1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len</a:t>
            </a: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(d)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carry = 0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18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h &gt; 0</a:t>
            </a: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h = h -1; k = k – 1 </a:t>
            </a:r>
            <a:r>
              <a:rPr lang="en-US" altLang="zh-CN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Easier if decrement first</a:t>
            </a:r>
          </a:p>
          <a:p>
            <a:pPr marL="0" indent="0">
              <a:buNone/>
            </a:pP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x = d[k] if k&gt;= 0 else 0</a:t>
            </a:r>
          </a:p>
          <a:p>
            <a:pPr marL="0" indent="0">
              <a:buNone/>
            </a:pPr>
            <a:r>
              <a:rPr lang="en-US" altLang="zh-CN" sz="1800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b[h] = c[h]+</a:t>
            </a:r>
            <a:r>
              <a:rPr lang="en-US" altLang="zh-CN" sz="1800" dirty="0" err="1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x+carry</a:t>
            </a:r>
            <a:endParaRPr lang="en-US" altLang="zh-CN" sz="1800" dirty="0">
              <a:solidFill>
                <a:srgbClr val="FF0000"/>
              </a:solidFill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if b[h] &gt;= 10: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carry = 1; b[h] = b[h]-10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else: 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carry = 0</a:t>
            </a:r>
          </a:p>
          <a:p>
            <a:pPr marL="0" indent="0">
              <a:buNone/>
            </a:pPr>
            <a:r>
              <a:rPr lang="en-US" altLang="zh-CN" sz="18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</a:t>
            </a:r>
            <a:r>
              <a:rPr lang="en-US" altLang="zh-CN" sz="1800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postcondition</a:t>
            </a:r>
            <a:r>
              <a:rPr lang="en-US" altLang="zh-CN" sz="18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: b contains the sum of c and d</a:t>
            </a:r>
          </a:p>
          <a:p>
            <a:pPr marL="0" indent="0">
              <a:buNone/>
            </a:pPr>
            <a:r>
              <a:rPr lang="en-US" altLang="zh-CN" sz="18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</a:t>
            </a:r>
            <a:r>
              <a:rPr lang="en-US" altLang="zh-CN" sz="18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# except</a:t>
            </a:r>
            <a:r>
              <a:rPr lang="en-US" altLang="zh-CN" sz="1800" b="1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1800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that the carry contains the 0 or 1 at the beginning</a:t>
            </a:r>
          </a:p>
          <a:p>
            <a:pPr marL="0" indent="0">
              <a:buNone/>
            </a:pPr>
            <a:endParaRPr lang="zh-CN" altLang="en-US" sz="18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57150" indent="0">
              <a:buNone/>
            </a:pPr>
            <a:endParaRPr lang="en-US" altLang="zh-CN" sz="1800" dirty="0"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endParaRPr lang="zh-CN" altLang="en-US" sz="1800" dirty="0">
              <a:latin typeface="American Typewriter Condensed"/>
              <a:cs typeface="American Typewriter Condensed"/>
            </a:endParaRPr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0" y="12954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Modified Question 4 from Spring 2007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1676400"/>
            <a:ext cx="34803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merican Typewriter Condensed"/>
                <a:cs typeface="American Typewriter Condensed"/>
              </a:rPr>
              <a:t>c</a:t>
            </a:r>
          </a:p>
          <a:p>
            <a:r>
              <a:rPr lang="en-US" sz="2800" dirty="0">
                <a:latin typeface="American Typewriter Condensed"/>
                <a:cs typeface="American Typewriter Condensed"/>
              </a:rPr>
              <a:t>d</a:t>
            </a:r>
          </a:p>
          <a:p>
            <a:r>
              <a:rPr lang="en-US" sz="2800" dirty="0">
                <a:latin typeface="American Typewriter Condensed"/>
                <a:cs typeface="American Typewriter Condensed"/>
              </a:rPr>
              <a:t>b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647604" y="3276600"/>
            <a:ext cx="0" cy="2209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876204" y="4543356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 flipV="1">
            <a:off x="876204" y="51816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705630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ea typeface="宋体" pitchFamily="-84" charset="-122"/>
              </a:rPr>
              <a:t>DO</a:t>
            </a:r>
            <a:r>
              <a:rPr lang="en-US" dirty="0">
                <a:ea typeface="宋体" pitchFamily="-84" charset="-122"/>
              </a:rPr>
              <a:t> use variables given in the </a:t>
            </a:r>
            <a:r>
              <a:rPr lang="en-US" dirty="0">
                <a:solidFill>
                  <a:srgbClr val="FF0000"/>
                </a:solidFill>
                <a:ea typeface="宋体" pitchFamily="-84" charset="-122"/>
              </a:rPr>
              <a:t>invariant</a:t>
            </a:r>
            <a:r>
              <a:rPr lang="en-US" dirty="0">
                <a:ea typeface="宋体" pitchFamily="-84" charset="-122"/>
              </a:rPr>
              <a:t>. </a:t>
            </a:r>
            <a:endParaRPr lang="en-US" altLang="zh-CN" dirty="0"/>
          </a:p>
          <a:p>
            <a:r>
              <a:rPr lang="en-US" altLang="zh-CN" dirty="0">
                <a:solidFill>
                  <a:srgbClr val="FF0000"/>
                </a:solidFill>
              </a:rPr>
              <a:t>DON’T</a:t>
            </a:r>
            <a:r>
              <a:rPr lang="en-US" altLang="zh-CN" dirty="0"/>
              <a:t> use other variables.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0" y="2971800"/>
            <a:ext cx="75438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4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___________ :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Okay to use b, c, d, h, k, and carry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Anything else should be ‘local’ to while</a:t>
            </a: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DOs</a:t>
            </a:r>
            <a:r>
              <a:rPr lang="en-US" dirty="0"/>
              <a:t> and </a:t>
            </a:r>
            <a:r>
              <a:rPr lang="en-US" dirty="0" err="1"/>
              <a:t>DON’Ts</a:t>
            </a:r>
            <a:r>
              <a:rPr lang="en-US" dirty="0"/>
              <a:t> #1</a:t>
            </a:r>
          </a:p>
        </p:txBody>
      </p:sp>
      <p:sp>
        <p:nvSpPr>
          <p:cNvPr id="6" name="Rounded Rectangle 5"/>
          <p:cNvSpPr/>
          <p:nvPr/>
        </p:nvSpPr>
        <p:spPr bwMode="auto">
          <a:xfrm rot="20335904">
            <a:off x="5091841" y="4896281"/>
            <a:ext cx="3672139" cy="1031360"/>
          </a:xfrm>
          <a:prstGeom prst="roundRect">
            <a:avLst>
              <a:gd name="adj" fmla="val 50000"/>
            </a:avLst>
          </a:prstGeom>
          <a:solidFill>
            <a:srgbClr val="CCFF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/>
            <a:r>
              <a:rPr lang="en-US" altLang="zh-CN" sz="2800" dirty="0">
                <a:latin typeface="Times New Roman"/>
                <a:cs typeface="Times New Roman"/>
              </a:rPr>
              <a:t>Will cost you points </a:t>
            </a:r>
            <a:br>
              <a:rPr lang="en-US" altLang="zh-CN" sz="2800" dirty="0">
                <a:latin typeface="Times New Roman"/>
                <a:cs typeface="Times New Roman"/>
              </a:rPr>
            </a:br>
            <a:r>
              <a:rPr lang="en-US" altLang="zh-CN" sz="2800" dirty="0">
                <a:latin typeface="Times New Roman"/>
                <a:cs typeface="Times New Roman"/>
              </a:rPr>
              <a:t>on the exam!</a:t>
            </a: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990600" y="4191000"/>
            <a:ext cx="0" cy="1447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CN" dirty="0">
                <a:solidFill>
                  <a:srgbClr val="FF0000"/>
                </a:solidFill>
              </a:rPr>
              <a:t>DO</a:t>
            </a:r>
            <a:r>
              <a:rPr lang="en-US" altLang="zh-CN" dirty="0"/>
              <a:t> double check corner cases!</a:t>
            </a:r>
            <a:endParaRPr lang="en-US" altLang="zh-CN" sz="2800" dirty="0"/>
          </a:p>
          <a:p>
            <a:r>
              <a:rPr lang="en-US" altLang="zh-CN" sz="2800" dirty="0"/>
              <a:t>h = </a:t>
            </a:r>
            <a:r>
              <a:rPr lang="en-US" altLang="zh-CN" sz="2800" dirty="0" err="1"/>
              <a:t>len</a:t>
            </a:r>
            <a:r>
              <a:rPr lang="en-US" altLang="zh-CN" sz="2800" dirty="0"/>
              <a:t>(c)</a:t>
            </a:r>
          </a:p>
          <a:p>
            <a:r>
              <a:rPr lang="en-US" altLang="zh-CN" sz="2800" dirty="0"/>
              <a:t>while h &gt; 0:</a:t>
            </a:r>
          </a:p>
          <a:p>
            <a:pPr lvl="1"/>
            <a:r>
              <a:rPr lang="en-US" altLang="zh-CN" sz="2400" dirty="0"/>
              <a:t>What will happen when h=1 and h=</a:t>
            </a:r>
            <a:r>
              <a:rPr lang="en-US" altLang="zh-CN" sz="2400" dirty="0" err="1"/>
              <a:t>len</a:t>
            </a:r>
            <a:r>
              <a:rPr lang="en-US" altLang="zh-CN" sz="2400" dirty="0"/>
              <a:t>(c)?</a:t>
            </a:r>
          </a:p>
          <a:p>
            <a:pPr lvl="1"/>
            <a:r>
              <a:rPr lang="en-US" altLang="zh-CN" sz="2400" dirty="0"/>
              <a:t>If you use h in c (e.g. c[x]) can you possibly get an error?</a:t>
            </a:r>
          </a:p>
          <a:p>
            <a:pPr lvl="2">
              <a:buFont typeface="Arial" pitchFamily="-84" charset="0"/>
              <a:buNone/>
            </a:pPr>
            <a:endParaRPr lang="zh-CN" alt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 and DON’Ts #2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3400" y="3951744"/>
            <a:ext cx="75438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invariant: b[h..] contains the sum of c[h..] and d[k..], </a:t>
            </a:r>
          </a:p>
          <a:p>
            <a:pPr marL="0" indent="0">
              <a:buNone/>
            </a:pPr>
            <a:r>
              <a:rPr lang="en-US" altLang="zh-C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# except that the carry into position k-1 is in 'carry'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</a:t>
            </a:r>
            <a:r>
              <a:rPr lang="en-US" altLang="zh-CN" sz="2400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altLang="zh-CN" sz="2400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h &gt; 0</a:t>
            </a: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altLang="zh-CN" sz="2400" dirty="0">
                <a:latin typeface="American Typewriter Condensed"/>
                <a:ea typeface="宋体" pitchFamily="-84" charset="-122"/>
                <a:cs typeface="American Typewriter Condensed"/>
              </a:rPr>
              <a:t>        …</a:t>
            </a:r>
          </a:p>
          <a:p>
            <a:pPr marL="0" indent="0">
              <a:buNone/>
            </a:pPr>
            <a:endParaRPr lang="en-US" altLang="zh-CN" sz="2400" dirty="0">
              <a:latin typeface="American Typewriter Condensed"/>
              <a:ea typeface="宋体" pitchFamily="-84" charset="-122"/>
              <a:cs typeface="American Typewriter Condensed"/>
            </a:endParaRPr>
          </a:p>
        </p:txBody>
      </p:sp>
      <p:sp>
        <p:nvSpPr>
          <p:cNvPr id="9" name="Rounded Rectangular Callout 8"/>
          <p:cNvSpPr/>
          <p:nvPr/>
        </p:nvSpPr>
        <p:spPr bwMode="auto">
          <a:xfrm>
            <a:off x="2971800" y="4953000"/>
            <a:ext cx="2971800" cy="990600"/>
          </a:xfrm>
          <a:prstGeom prst="wedgeRoundRectCallout">
            <a:avLst>
              <a:gd name="adj1" fmla="val -61065"/>
              <a:gd name="adj2" fmla="val -45411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Range is off by 1.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1"/>
                </a:solidFill>
                <a:latin typeface="Times" charset="0"/>
              </a:rPr>
              <a:t>How do you know?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0" name="Straight Connector 9"/>
          <p:cNvCxnSpPr/>
          <p:nvPr/>
        </p:nvCxnSpPr>
        <p:spPr bwMode="auto">
          <a:xfrm flipV="1">
            <a:off x="990600" y="5181600"/>
            <a:ext cx="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Questions?</a:t>
            </a:r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Sequence Algorithms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Review 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957655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Write body of a loop to satisfy a given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Fall 2013 (Final)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invariant with code, identify all errors.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(Prelim 2)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2013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example, rewrite it with new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8, Fall 2014 (Final)</a:t>
            </a:r>
          </a:p>
        </p:txBody>
      </p:sp>
    </p:spTree>
    <p:extLst>
      <p:ext uri="{BB962C8B-B14F-4D97-AF65-F5344CB8AC3E}">
        <p14:creationId xmlns:p14="http://schemas.microsoft.com/office/powerpoint/2010/main" val="20324543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Horizontal Notation for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endParaRPr lang="en-US" sz="2200" dirty="0">
              <a:solidFill>
                <a:srgbClr val="8B008C"/>
              </a:solidFill>
              <a:ea typeface="Times" pitchFamily="-84" charset="0"/>
              <a:cs typeface="Times" pitchFamily="-84" charset="0"/>
            </a:endParaRPr>
          </a:p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endParaRPr lang="en-US" sz="1100" dirty="0">
              <a:solidFill>
                <a:srgbClr val="8B008C"/>
              </a:solidFill>
              <a:ea typeface="Times" pitchFamily="-84" charset="0"/>
              <a:cs typeface="Times" pitchFamily="-84" charset="0"/>
            </a:endParaRPr>
          </a:p>
          <a:p>
            <a:pPr marL="496888" indent="-457200">
              <a:lnSpc>
                <a:spcPct val="80000"/>
              </a:lnSpc>
              <a:spcBef>
                <a:spcPts val="1450"/>
              </a:spcBef>
              <a:buNone/>
            </a:pPr>
            <a:r>
              <a:rPr lang="en-US" sz="22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Example of an assertion about an sequence b. It asserts that:</a:t>
            </a:r>
          </a:p>
          <a:p>
            <a:pPr marL="896938" lvl="1" indent="-457200">
              <a:lnSpc>
                <a:spcPct val="80000"/>
              </a:lnSpc>
              <a:spcBef>
                <a:spcPts val="1450"/>
              </a:spcBef>
              <a:buFontTx/>
              <a:buAutoNum type="arabicPeriod"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b[0..k–1] is sorted (i.e. its values are in ascending order)</a:t>
            </a:r>
          </a:p>
          <a:p>
            <a:pPr marL="896938" lvl="1" indent="-457200">
              <a:lnSpc>
                <a:spcPct val="80000"/>
              </a:lnSpc>
              <a:spcBef>
                <a:spcPts val="1450"/>
              </a:spcBef>
              <a:buFontTx/>
              <a:buAutoNum type="arabicPeriod"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Everything in b[0..k–1] is  ≤  everything in b[k..</a:t>
            </a:r>
            <a:r>
              <a:rPr lang="en-US" sz="2200" dirty="0" err="1">
                <a:ea typeface="Times" pitchFamily="-84" charset="0"/>
                <a:cs typeface="Times" pitchFamily="-84" charset="0"/>
              </a:rPr>
              <a:t>len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(b)–1]</a:t>
            </a:r>
          </a:p>
          <a:p>
            <a:pPr marL="39688">
              <a:buNone/>
            </a:pPr>
            <a:endParaRPr lang="en-US" sz="2200" dirty="0">
              <a:ea typeface="Times" pitchFamily="-84" charset="0"/>
              <a:cs typeface="Times" pitchFamily="-84" charset="0"/>
            </a:endParaRPr>
          </a:p>
          <a:p>
            <a:pPr marL="39688">
              <a:buNone/>
            </a:pPr>
            <a:endParaRPr lang="en-US" sz="2200" dirty="0">
              <a:ea typeface="Times" pitchFamily="-84" charset="0"/>
              <a:cs typeface="Times" pitchFamily="-84" charset="0"/>
            </a:endParaRPr>
          </a:p>
          <a:p>
            <a:pPr marL="39688">
              <a:buNone/>
            </a:pPr>
            <a:r>
              <a:rPr lang="en-US" sz="2400" dirty="0">
                <a:ea typeface="Times" pitchFamily="-84" charset="0"/>
                <a:cs typeface="Times" pitchFamily="-84" charset="0"/>
              </a:rPr>
              <a:t> </a:t>
            </a:r>
            <a:endParaRPr lang="en-US" sz="9600" dirty="0">
              <a:ea typeface="Times" pitchFamily="-84" charset="0"/>
              <a:cs typeface="Times" pitchFamily="-84" charset="0"/>
            </a:endParaRPr>
          </a:p>
          <a:p>
            <a:pPr marL="39688">
              <a:lnSpc>
                <a:spcPct val="80000"/>
              </a:lnSpc>
              <a:buNone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Given index </a:t>
            </a:r>
            <a:r>
              <a:rPr lang="en-US" sz="22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h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 of the </a:t>
            </a:r>
            <a:r>
              <a:rPr lang="en-US" sz="22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first element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 of a segment and</a:t>
            </a:r>
          </a:p>
          <a:p>
            <a:pPr marL="39688">
              <a:lnSpc>
                <a:spcPct val="80000"/>
              </a:lnSpc>
              <a:buNone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index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k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of the </a:t>
            </a:r>
            <a:r>
              <a:rPr lang="en-US" sz="22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element that follows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 that segment,</a:t>
            </a:r>
          </a:p>
          <a:p>
            <a:pPr marL="39688">
              <a:lnSpc>
                <a:spcPct val="80000"/>
              </a:lnSpc>
              <a:buNone/>
            </a:pPr>
            <a:r>
              <a:rPr lang="en-US" sz="2200" dirty="0">
                <a:ea typeface="Times" pitchFamily="-84" charset="0"/>
                <a:cs typeface="Times" pitchFamily="-84" charset="0"/>
              </a:rPr>
              <a:t>the number of values in the segment is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solidFill>
                  <a:srgbClr val="FF0000"/>
                </a:solidFill>
                <a:ea typeface="Times" pitchFamily="-84" charset="0"/>
                <a:cs typeface="Times" pitchFamily="-84" charset="0"/>
              </a:rPr>
              <a:t>k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– </a:t>
            </a:r>
            <a:r>
              <a:rPr lang="en-US" sz="2200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h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.</a:t>
            </a:r>
          </a:p>
          <a:p>
            <a:pPr marL="439738" lvl="1">
              <a:spcBef>
                <a:spcPts val="1200"/>
              </a:spcBef>
              <a:buNone/>
            </a:pPr>
            <a:r>
              <a:rPr lang="en-US" sz="2200" dirty="0" err="1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b[h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.. </a:t>
            </a:r>
            <a:r>
              <a:rPr lang="en-US" sz="2200" dirty="0" err="1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k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– 1] 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has </a:t>
            </a:r>
            <a:r>
              <a:rPr lang="en-US" sz="2200" dirty="0" err="1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k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–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 err="1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h</a:t>
            </a:r>
            <a:r>
              <a:rPr lang="en-US" sz="2200" dirty="0">
                <a:solidFill>
                  <a:srgbClr val="800000"/>
                </a:solidFill>
                <a:ea typeface="Times" pitchFamily="-84" charset="0"/>
                <a:cs typeface="Times" pitchFamily="-84" charset="0"/>
              </a:rPr>
              <a:t> </a:t>
            </a:r>
            <a:r>
              <a:rPr lang="en-US" sz="2200" dirty="0">
                <a:ea typeface="Times" pitchFamily="-84" charset="0"/>
                <a:cs typeface="Times" pitchFamily="-84" charset="0"/>
              </a:rPr>
              <a:t>elements in it.</a:t>
            </a:r>
          </a:p>
          <a:p>
            <a:pPr marL="896938" lvl="1" indent="-457200">
              <a:lnSpc>
                <a:spcPct val="80000"/>
              </a:lnSpc>
              <a:spcBef>
                <a:spcPts val="1450"/>
              </a:spcBef>
              <a:buFontTx/>
              <a:buAutoNum type="arabicPeriod"/>
            </a:pPr>
            <a:endParaRPr lang="en-US" dirty="0">
              <a:ea typeface="Times" pitchFamily="-84" charset="0"/>
              <a:cs typeface="Times" pitchFamily="-84" charset="0"/>
            </a:endParaRPr>
          </a:p>
          <a:p>
            <a:endParaRPr lang="en-US" dirty="0"/>
          </a:p>
        </p:txBody>
      </p:sp>
      <p:sp>
        <p:nvSpPr>
          <p:cNvPr id="7" name="Line 10"/>
          <p:cNvSpPr>
            <a:spLocks noChangeShapeType="1"/>
          </p:cNvSpPr>
          <p:nvPr/>
        </p:nvSpPr>
        <p:spPr bwMode="auto">
          <a:xfrm>
            <a:off x="381000" y="3503612"/>
            <a:ext cx="8458200" cy="0"/>
          </a:xfrm>
          <a:prstGeom prst="line">
            <a:avLst/>
          </a:prstGeom>
          <a:noFill/>
          <a:ln w="38100" cap="flat">
            <a:solidFill>
              <a:srgbClr val="AD1D1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" name="Group 28"/>
          <p:cNvGrpSpPr>
            <a:grpSpLocks/>
          </p:cNvGrpSpPr>
          <p:nvPr/>
        </p:nvGrpSpPr>
        <p:grpSpPr bwMode="auto">
          <a:xfrm>
            <a:off x="1295400" y="3595687"/>
            <a:ext cx="7188200" cy="2347913"/>
            <a:chOff x="192" y="0"/>
            <a:chExt cx="4528" cy="1479"/>
          </a:xfrm>
        </p:grpSpPr>
        <p:grpSp>
          <p:nvGrpSpPr>
            <p:cNvPr id="9" name="Group 17"/>
            <p:cNvGrpSpPr>
              <a:grpSpLocks/>
            </p:cNvGrpSpPr>
            <p:nvPr/>
          </p:nvGrpSpPr>
          <p:grpSpPr bwMode="auto">
            <a:xfrm>
              <a:off x="192" y="0"/>
              <a:ext cx="4384" cy="484"/>
              <a:chOff x="0" y="0"/>
              <a:chExt cx="4384" cy="484"/>
            </a:xfrm>
          </p:grpSpPr>
          <p:grpSp>
            <p:nvGrpSpPr>
              <p:cNvPr id="20" name="Group 13"/>
              <p:cNvGrpSpPr>
                <a:grpSpLocks/>
              </p:cNvGrpSpPr>
              <p:nvPr/>
            </p:nvGrpSpPr>
            <p:grpSpPr bwMode="auto">
              <a:xfrm>
                <a:off x="191" y="212"/>
                <a:ext cx="3417" cy="272"/>
                <a:chOff x="0" y="0"/>
                <a:chExt cx="3416" cy="272"/>
              </a:xfrm>
            </p:grpSpPr>
            <p:sp>
              <p:nvSpPr>
                <p:cNvPr id="24" name="Rectangle 11"/>
                <p:cNvSpPr>
                  <a:spLocks/>
                </p:cNvSpPr>
                <p:nvPr/>
              </p:nvSpPr>
              <p:spPr bwMode="auto">
                <a:xfrm>
                  <a:off x="0" y="0"/>
                  <a:ext cx="3416" cy="272"/>
                </a:xfrm>
                <a:prstGeom prst="rect">
                  <a:avLst/>
                </a:prstGeom>
                <a:noFill/>
                <a:ln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" name="Rectangle 12"/>
                <p:cNvSpPr>
                  <a:spLocks/>
                </p:cNvSpPr>
                <p:nvPr/>
              </p:nvSpPr>
              <p:spPr bwMode="auto">
                <a:xfrm>
                  <a:off x="0" y="0"/>
                  <a:ext cx="3416" cy="192"/>
                </a:xfrm>
                <a:prstGeom prst="rect">
                  <a:avLst/>
                </a:prstGeom>
                <a:noFill/>
                <a:ln w="12700" cap="flat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lIns="0" tIns="0" rIns="40639" bIns="0">
                  <a:prstTxWarp prst="textNoShape">
                    <a:avLst/>
                  </a:prstTxWarp>
                </a:bodyPr>
                <a:lstStyle/>
                <a:p>
                  <a:pPr marL="39688">
                    <a:spcBef>
                      <a:spcPts val="1200"/>
                    </a:spcBef>
                  </a:pPr>
                  <a:r>
                    <a:rPr lang="en-US" sz="200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   </a:t>
                  </a:r>
                </a:p>
              </p:txBody>
            </p:sp>
          </p:grpSp>
          <p:sp>
            <p:nvSpPr>
              <p:cNvPr id="21" name="Rectangle 14"/>
              <p:cNvSpPr>
                <a:spLocks/>
              </p:cNvSpPr>
              <p:nvPr/>
            </p:nvSpPr>
            <p:spPr bwMode="auto">
              <a:xfrm>
                <a:off x="0" y="202"/>
                <a:ext cx="4336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b        </a:t>
                </a:r>
              </a:p>
            </p:txBody>
          </p:sp>
          <p:sp>
            <p:nvSpPr>
              <p:cNvPr id="22" name="Line 15"/>
              <p:cNvSpPr>
                <a:spLocks noChangeShapeType="1"/>
              </p:cNvSpPr>
              <p:nvPr/>
            </p:nvSpPr>
            <p:spPr bwMode="auto">
              <a:xfrm>
                <a:off x="1776" y="202"/>
                <a:ext cx="1" cy="282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6"/>
              <p:cNvSpPr>
                <a:spLocks/>
              </p:cNvSpPr>
              <p:nvPr/>
            </p:nvSpPr>
            <p:spPr bwMode="auto">
              <a:xfrm>
                <a:off x="192" y="0"/>
                <a:ext cx="4192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latin typeface="American Typewriter Condensed"/>
                    <a:ea typeface="Times" pitchFamily="-84" charset="0"/>
                    <a:cs typeface="American Typewriter Condensed"/>
                  </a:rPr>
                  <a:t>0                                      h                                           </a:t>
                </a:r>
                <a:r>
                  <a:rPr lang="en-US" sz="2000" dirty="0">
                    <a:solidFill>
                      <a:srgbClr val="FF0000"/>
                    </a:solidFill>
                    <a:latin typeface="American Typewriter Condensed"/>
                    <a:ea typeface="Times" pitchFamily="-84" charset="0"/>
                    <a:cs typeface="American Typewriter Condensed"/>
                  </a:rPr>
                  <a:t>k</a:t>
                </a:r>
              </a:p>
            </p:txBody>
          </p:sp>
        </p:grp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3504" y="576"/>
              <a:ext cx="1216" cy="903"/>
              <a:chOff x="-288" y="-288"/>
              <a:chExt cx="1216" cy="903"/>
            </a:xfrm>
          </p:grpSpPr>
          <p:grpSp>
            <p:nvGrpSpPr>
              <p:cNvPr id="12" name="Group 25"/>
              <p:cNvGrpSpPr>
                <a:grpSpLocks/>
              </p:cNvGrpSpPr>
              <p:nvPr/>
            </p:nvGrpSpPr>
            <p:grpSpPr bwMode="auto">
              <a:xfrm>
                <a:off x="-288" y="-288"/>
                <a:ext cx="1152" cy="759"/>
                <a:chOff x="-288" y="-288"/>
                <a:chExt cx="1152" cy="759"/>
              </a:xfrm>
            </p:grpSpPr>
            <p:grpSp>
              <p:nvGrpSpPr>
                <p:cNvPr id="14" name="Group 21"/>
                <p:cNvGrpSpPr>
                  <a:grpSpLocks/>
                </p:cNvGrpSpPr>
                <p:nvPr/>
              </p:nvGrpSpPr>
              <p:grpSpPr bwMode="auto">
                <a:xfrm>
                  <a:off x="192" y="-49"/>
                  <a:ext cx="488" cy="520"/>
                  <a:chOff x="-288" y="-288"/>
                  <a:chExt cx="488" cy="520"/>
                </a:xfrm>
              </p:grpSpPr>
              <p:sp>
                <p:nvSpPr>
                  <p:cNvPr id="18" name="Rectangle 19"/>
                  <p:cNvSpPr>
                    <a:spLocks/>
                  </p:cNvSpPr>
                  <p:nvPr/>
                </p:nvSpPr>
                <p:spPr bwMode="auto">
                  <a:xfrm>
                    <a:off x="-288" y="-288"/>
                    <a:ext cx="200" cy="289"/>
                  </a:xfrm>
                  <a:prstGeom prst="rect">
                    <a:avLst/>
                  </a:prstGeom>
                  <a:noFill/>
                  <a:ln w="25400" cap="flat">
                    <a:solidFill>
                      <a:srgbClr val="AD1D12"/>
                    </a:solidFill>
                    <a:prstDash val="solid"/>
                    <a:miter lim="800000"/>
                    <a:headEnd type="none" w="med" len="med"/>
                    <a:tailEnd type="none" w="med" len="med"/>
                  </a:ln>
                </p:spPr>
                <p:txBody>
                  <a:bodyPr lIns="0" tIns="0" rIns="0" bIns="0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9" name="Rectangle 20"/>
                  <p:cNvSpPr>
                    <a:spLocks/>
                  </p:cNvSpPr>
                  <p:nvPr/>
                </p:nvSpPr>
                <p:spPr bwMode="auto">
                  <a:xfrm>
                    <a:off x="0" y="0"/>
                    <a:ext cx="200" cy="232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800000"/>
                    <a:headEnd type="none" w="med" len="med"/>
                    <a:tailEnd type="none" w="med" len="med"/>
                  </a:ln>
                </p:spPr>
                <p:txBody>
                  <a:bodyPr lIns="0" tIns="0" rIns="40639" bIns="0">
                    <a:prstTxWarp prst="textNoShape">
                      <a:avLst/>
                    </a:prstTxWarp>
                  </a:bodyPr>
                  <a:lstStyle/>
                  <a:p>
                    <a:pPr marL="39688"/>
                    <a:r>
                      <a:rPr lang="en-US">
                        <a:solidFill>
                          <a:schemeClr val="tx1"/>
                        </a:solidFill>
                        <a:ea typeface="Times" pitchFamily="-84" charset="0"/>
                        <a:cs typeface="Times" pitchFamily="-84" charset="0"/>
                      </a:rPr>
                      <a:t>   </a:t>
                    </a:r>
                  </a:p>
                </p:txBody>
              </p:sp>
            </p:grpSp>
            <p:sp>
              <p:nvSpPr>
                <p:cNvPr id="15" name="Line 22"/>
                <p:cNvSpPr>
                  <a:spLocks noChangeShapeType="1"/>
                </p:cNvSpPr>
                <p:nvPr/>
              </p:nvSpPr>
              <p:spPr bwMode="auto">
                <a:xfrm>
                  <a:off x="-288" y="239"/>
                  <a:ext cx="1152" cy="1"/>
                </a:xfrm>
                <a:prstGeom prst="line">
                  <a:avLst/>
                </a:prstGeom>
                <a:noFill/>
                <a:ln w="22225" cap="flat">
                  <a:solidFill>
                    <a:srgbClr val="AD1D1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" name="Line 23"/>
                <p:cNvSpPr>
                  <a:spLocks noChangeShapeType="1"/>
                </p:cNvSpPr>
                <p:nvPr/>
              </p:nvSpPr>
              <p:spPr bwMode="auto">
                <a:xfrm>
                  <a:off x="-288" y="-49"/>
                  <a:ext cx="1152" cy="1"/>
                </a:xfrm>
                <a:prstGeom prst="line">
                  <a:avLst/>
                </a:prstGeom>
                <a:noFill/>
                <a:ln w="22225" cap="flat">
                  <a:solidFill>
                    <a:srgbClr val="AD1D12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" name="Rectangle 24"/>
                <p:cNvSpPr>
                  <a:spLocks/>
                </p:cNvSpPr>
                <p:nvPr/>
              </p:nvSpPr>
              <p:spPr bwMode="auto">
                <a:xfrm>
                  <a:off x="203" y="-288"/>
                  <a:ext cx="467" cy="213"/>
                </a:xfrm>
                <a:prstGeom prst="rect">
                  <a:avLst/>
                </a:prstGeom>
                <a:noFill/>
                <a:ln w="12700" cap="flat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none" lIns="0" tIns="0" rIns="40639" bIns="0">
                  <a:prstTxWarp prst="textNoShape">
                    <a:avLst/>
                  </a:prstTxWarp>
                  <a:spAutoFit/>
                </a:bodyPr>
                <a:lstStyle/>
                <a:p>
                  <a:pPr marL="39688"/>
                  <a:r>
                    <a:rPr lang="en-US" sz="2200" dirty="0">
                      <a:solidFill>
                        <a:schemeClr val="tx1"/>
                      </a:solidFill>
                      <a:latin typeface="American Typewriter Condensed"/>
                      <a:ea typeface="Times" pitchFamily="-84" charset="0"/>
                      <a:cs typeface="American Typewriter Condensed"/>
                    </a:rPr>
                    <a:t>h  h+1</a:t>
                  </a:r>
                </a:p>
              </p:txBody>
            </p:sp>
          </p:grpSp>
          <p:sp>
            <p:nvSpPr>
              <p:cNvPr id="13" name="Rectangle 26"/>
              <p:cNvSpPr>
                <a:spLocks/>
              </p:cNvSpPr>
              <p:nvPr/>
            </p:nvSpPr>
            <p:spPr bwMode="auto">
              <a:xfrm>
                <a:off x="-240" y="383"/>
                <a:ext cx="1168" cy="23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/>
                <a:r>
                  <a:rPr lang="en-US" sz="2200" dirty="0">
                    <a:solidFill>
                      <a:schemeClr val="tx1"/>
                    </a:solidFill>
                    <a:latin typeface="American Typewriter Condensed"/>
                    <a:ea typeface="Times" pitchFamily="-84" charset="0"/>
                    <a:cs typeface="American Typewriter Condensed"/>
                  </a:rPr>
                  <a:t>(h+1) – </a:t>
                </a:r>
                <a:r>
                  <a:rPr lang="en-US" sz="2200" dirty="0" err="1">
                    <a:solidFill>
                      <a:schemeClr val="tx1"/>
                    </a:solidFill>
                    <a:latin typeface="American Typewriter Condensed"/>
                    <a:ea typeface="Times" pitchFamily="-84" charset="0"/>
                    <a:cs typeface="American Typewriter Condensed"/>
                  </a:rPr>
                  <a:t>h</a:t>
                </a:r>
                <a:r>
                  <a:rPr lang="en-US" sz="2200" dirty="0">
                    <a:solidFill>
                      <a:schemeClr val="tx1"/>
                    </a:solidFill>
                    <a:latin typeface="American Typewriter Condensed"/>
                    <a:ea typeface="Times" pitchFamily="-84" charset="0"/>
                    <a:cs typeface="American Typewriter Condensed"/>
                  </a:rPr>
                  <a:t> = 1</a:t>
                </a:r>
              </a:p>
            </p:txBody>
          </p:sp>
        </p:grpSp>
      </p:grpSp>
      <p:grpSp>
        <p:nvGrpSpPr>
          <p:cNvPr id="27" name="Group 9"/>
          <p:cNvGrpSpPr>
            <a:grpSpLocks/>
          </p:cNvGrpSpPr>
          <p:nvPr/>
        </p:nvGrpSpPr>
        <p:grpSpPr bwMode="auto">
          <a:xfrm>
            <a:off x="1270000" y="1228725"/>
            <a:ext cx="6477000" cy="752475"/>
            <a:chOff x="0" y="0"/>
            <a:chExt cx="4080" cy="474"/>
          </a:xfrm>
        </p:grpSpPr>
        <p:grpSp>
          <p:nvGrpSpPr>
            <p:cNvPr id="28" name="Group 5"/>
            <p:cNvGrpSpPr>
              <a:grpSpLocks/>
            </p:cNvGrpSpPr>
            <p:nvPr/>
          </p:nvGrpSpPr>
          <p:grpSpPr bwMode="auto">
            <a:xfrm>
              <a:off x="191" y="202"/>
              <a:ext cx="3417" cy="272"/>
              <a:chOff x="0" y="0"/>
              <a:chExt cx="3416" cy="272"/>
            </a:xfrm>
          </p:grpSpPr>
          <p:sp>
            <p:nvSpPr>
              <p:cNvPr id="32" name="Rectangle 3"/>
              <p:cNvSpPr>
                <a:spLocks/>
              </p:cNvSpPr>
              <p:nvPr/>
            </p:nvSpPr>
            <p:spPr bwMode="auto">
              <a:xfrm>
                <a:off x="0" y="0"/>
                <a:ext cx="3416" cy="272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Rectangle 4"/>
              <p:cNvSpPr>
                <a:spLocks/>
              </p:cNvSpPr>
              <p:nvPr/>
            </p:nvSpPr>
            <p:spPr bwMode="auto">
              <a:xfrm>
                <a:off x="0" y="0"/>
                <a:ext cx="3416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</a:t>
                </a:r>
              </a:p>
            </p:txBody>
          </p:sp>
        </p:grpSp>
        <p:sp>
          <p:nvSpPr>
            <p:cNvPr id="29" name="Rectangle 6"/>
            <p:cNvSpPr>
              <a:spLocks/>
            </p:cNvSpPr>
            <p:nvPr/>
          </p:nvSpPr>
          <p:spPr bwMode="auto">
            <a:xfrm>
              <a:off x="0" y="234"/>
              <a:ext cx="360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             &lt;=   sorted                               &gt;=</a:t>
              </a:r>
            </a:p>
          </p:txBody>
        </p:sp>
        <p:sp>
          <p:nvSpPr>
            <p:cNvPr id="30" name="Line 7"/>
            <p:cNvSpPr>
              <a:spLocks noChangeShapeType="1"/>
            </p:cNvSpPr>
            <p:nvPr/>
          </p:nvSpPr>
          <p:spPr bwMode="auto">
            <a:xfrm>
              <a:off x="1776" y="202"/>
              <a:ext cx="1" cy="272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8"/>
            <p:cNvSpPr>
              <a:spLocks/>
            </p:cNvSpPr>
            <p:nvPr/>
          </p:nvSpPr>
          <p:spPr bwMode="auto">
            <a:xfrm>
              <a:off x="192" y="0"/>
              <a:ext cx="388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0                                      k                                           </a:t>
              </a:r>
              <a:r>
                <a:rPr lang="en-US" sz="2000" dirty="0" err="1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latin typeface="American Typewriter Condensed"/>
                  <a:ea typeface="Times" pitchFamily="-84" charset="0"/>
                  <a:cs typeface="American Typewriter Condensed"/>
                </a:rPr>
                <a:t>(b)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137614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DON’T</a:t>
            </a:r>
            <a:r>
              <a:rPr lang="en-US" altLang="zh-CN" dirty="0"/>
              <a:t> </a:t>
            </a:r>
            <a:r>
              <a:rPr lang="en-US" dirty="0">
                <a:ea typeface="宋体" pitchFamily="-84" charset="-122"/>
              </a:rPr>
              <a:t>put variables directly above vertical line.</a:t>
            </a:r>
            <a:br>
              <a:rPr lang="en-US" dirty="0">
                <a:ea typeface="宋体" pitchFamily="-84" charset="-122"/>
              </a:rPr>
            </a:br>
            <a:endParaRPr lang="en-US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endParaRPr lang="en-US" altLang="zh-CN" dirty="0">
              <a:ea typeface="宋体" pitchFamily="-84" charset="-122"/>
            </a:endParaRPr>
          </a:p>
          <a:p>
            <a:pPr lvl="1"/>
            <a:r>
              <a:rPr lang="en-US" altLang="zh-CN" dirty="0">
                <a:ea typeface="宋体" pitchFamily="-84" charset="-122"/>
              </a:rPr>
              <a:t>Where is j?  </a:t>
            </a:r>
          </a:p>
          <a:p>
            <a:pPr lvl="1"/>
            <a:r>
              <a:rPr lang="en-US" altLang="zh-CN" dirty="0">
                <a:ea typeface="宋体" pitchFamily="-84" charset="-122"/>
              </a:rPr>
              <a:t>Is it unknown or &gt;= x?</a:t>
            </a:r>
            <a:endParaRPr lang="zh-CN" alt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DOs and DON’Ts #3</a:t>
            </a:r>
          </a:p>
        </p:txBody>
      </p:sp>
      <p:grpSp>
        <p:nvGrpSpPr>
          <p:cNvPr id="16" name="Group 16"/>
          <p:cNvGrpSpPr>
            <a:grpSpLocks/>
          </p:cNvGrpSpPr>
          <p:nvPr/>
        </p:nvGrpSpPr>
        <p:grpSpPr bwMode="auto">
          <a:xfrm>
            <a:off x="1143000" y="2514600"/>
            <a:ext cx="6324600" cy="762000"/>
            <a:chOff x="288" y="0"/>
            <a:chExt cx="3984" cy="480"/>
          </a:xfrm>
        </p:grpSpPr>
        <p:grpSp>
          <p:nvGrpSpPr>
            <p:cNvPr id="17" name="Group 16"/>
            <p:cNvGrpSpPr>
              <a:grpSpLocks/>
            </p:cNvGrpSpPr>
            <p:nvPr/>
          </p:nvGrpSpPr>
          <p:grpSpPr bwMode="auto">
            <a:xfrm>
              <a:off x="624" y="240"/>
              <a:ext cx="3600" cy="240"/>
              <a:chOff x="146" y="0"/>
              <a:chExt cx="3599" cy="240"/>
            </a:xfrm>
          </p:grpSpPr>
          <p:sp>
            <p:nvSpPr>
              <p:cNvPr id="22" name="Rectangle 9"/>
              <p:cNvSpPr>
                <a:spLocks/>
              </p:cNvSpPr>
              <p:nvPr/>
            </p:nvSpPr>
            <p:spPr bwMode="auto">
              <a:xfrm>
                <a:off x="146" y="0"/>
                <a:ext cx="359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3599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 &lt;= </a:t>
                </a:r>
                <a:r>
                  <a:rPr lang="en-US" sz="2000" b="1" dirty="0" err="1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         </a:t>
                </a:r>
                <a:r>
                  <a:rPr lang="en-US" sz="2000" b="1" dirty="0" err="1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      ?                  &gt;= </a:t>
                </a:r>
                <a:r>
                  <a:rPr lang="en-US" sz="2000" b="1" dirty="0" err="1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 </a:t>
                </a:r>
              </a:p>
            </p:txBody>
          </p:sp>
        </p:grpSp>
        <p:sp>
          <p:nvSpPr>
            <p:cNvPr id="18" name="Rectangle 12"/>
            <p:cNvSpPr>
              <a:spLocks/>
            </p:cNvSpPr>
            <p:nvPr/>
          </p:nvSpPr>
          <p:spPr bwMode="auto">
            <a:xfrm>
              <a:off x="480" y="0"/>
              <a:ext cx="3792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 j                                 k</a:t>
              </a:r>
            </a:p>
          </p:txBody>
        </p:sp>
        <p:sp>
          <p:nvSpPr>
            <p:cNvPr id="19" name="Rectangle 13"/>
            <p:cNvSpPr>
              <a:spLocks/>
            </p:cNvSpPr>
            <p:nvPr/>
          </p:nvSpPr>
          <p:spPr bwMode="auto">
            <a:xfrm>
              <a:off x="288" y="230"/>
              <a:ext cx="25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</a:p>
          </p:txBody>
        </p:sp>
        <p:sp>
          <p:nvSpPr>
            <p:cNvPr id="20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5"/>
            <p:cNvSpPr>
              <a:spLocks noChangeShapeType="1"/>
            </p:cNvSpPr>
            <p:nvPr/>
          </p:nvSpPr>
          <p:spPr bwMode="auto">
            <a:xfrm>
              <a:off x="2064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4" name="Line 14"/>
          <p:cNvSpPr>
            <a:spLocks noChangeShapeType="1"/>
          </p:cNvSpPr>
          <p:nvPr/>
        </p:nvSpPr>
        <p:spPr bwMode="auto">
          <a:xfrm>
            <a:off x="5105400" y="28956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035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Inputs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ea typeface="Times" pitchFamily="-84" charset="0"/>
                <a:cs typeface="Times" pitchFamily="-84" charset="0"/>
              </a:rPr>
              <a:t>We may specify that the list in the algorithm is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b[0..len(b)-1] or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a segment </a:t>
            </a:r>
            <a:r>
              <a:rPr lang="en-US" sz="2400" dirty="0" err="1">
                <a:ea typeface="Times" pitchFamily="-84" charset="0"/>
                <a:cs typeface="Times" pitchFamily="-84" charset="0"/>
              </a:rPr>
              <a:t>b[h..k</a:t>
            </a:r>
            <a:r>
              <a:rPr lang="en-US" sz="2400" dirty="0">
                <a:ea typeface="Times" pitchFamily="-84" charset="0"/>
                <a:cs typeface="Times" pitchFamily="-84" charset="0"/>
              </a:rPr>
              <a:t>] or </a:t>
            </a:r>
          </a:p>
          <a:p>
            <a:pPr lvl="1"/>
            <a:r>
              <a:rPr lang="en-US" sz="2400" dirty="0">
                <a:ea typeface="Times" pitchFamily="-84" charset="0"/>
                <a:cs typeface="Times" pitchFamily="-84" charset="0"/>
              </a:rPr>
              <a:t>a segment b[m..n-1]</a:t>
            </a:r>
          </a:p>
          <a:p>
            <a:r>
              <a:rPr lang="en-US" sz="2800" b="1" dirty="0">
                <a:solidFill>
                  <a:srgbClr val="0000FF"/>
                </a:solidFill>
                <a:ea typeface="Times" pitchFamily="-84" charset="0"/>
                <a:cs typeface="Times" pitchFamily="-84" charset="0"/>
              </a:rPr>
              <a:t>Work with whatever is given!</a:t>
            </a:r>
          </a:p>
          <a:p>
            <a:endParaRPr lang="en-US" sz="2800" dirty="0">
              <a:ea typeface="Times" pitchFamily="-84" charset="0"/>
              <a:cs typeface="Times" pitchFamily="-84" charset="0"/>
            </a:endParaRPr>
          </a:p>
          <a:p>
            <a:endParaRPr lang="en-US" sz="2800" dirty="0">
              <a:ea typeface="Times" pitchFamily="-84" charset="0"/>
              <a:cs typeface="Times" pitchFamily="-84" charset="0"/>
            </a:endParaRPr>
          </a:p>
          <a:p>
            <a:r>
              <a:rPr lang="en-US" sz="2800" dirty="0"/>
              <a:t>Remember formula for # of values in an array segment</a:t>
            </a:r>
          </a:p>
          <a:p>
            <a:pPr lvl="1"/>
            <a:r>
              <a:rPr lang="en-US" sz="2400" dirty="0">
                <a:solidFill>
                  <a:srgbClr val="800000"/>
                </a:solidFill>
              </a:rPr>
              <a:t>Following</a:t>
            </a:r>
            <a:r>
              <a:rPr lang="en-US" sz="2400" dirty="0"/>
              <a:t> – </a:t>
            </a:r>
            <a:r>
              <a:rPr lang="en-US" sz="2400" dirty="0">
                <a:solidFill>
                  <a:srgbClr val="800000"/>
                </a:solidFill>
              </a:rPr>
              <a:t>First</a:t>
            </a:r>
            <a:r>
              <a:rPr lang="en-US" sz="2400" dirty="0"/>
              <a:t> </a:t>
            </a:r>
          </a:p>
          <a:p>
            <a:pPr lvl="1"/>
            <a:r>
              <a:rPr lang="en-US" sz="2400" dirty="0"/>
              <a:t>e.g. the number of values in b[</a:t>
            </a:r>
            <a:r>
              <a:rPr lang="en-US" sz="2400" dirty="0" err="1"/>
              <a:t>h..k</a:t>
            </a:r>
            <a:r>
              <a:rPr lang="en-US" sz="2400" dirty="0"/>
              <a:t>] is  k+1–h.</a:t>
            </a:r>
          </a:p>
          <a:p>
            <a:endParaRPr lang="en-US" sz="2800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425700" y="3784600"/>
            <a:ext cx="4660900" cy="787400"/>
            <a:chOff x="192" y="0"/>
            <a:chExt cx="2936" cy="496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84" y="0"/>
              <a:ext cx="2744" cy="480"/>
              <a:chOff x="0" y="0"/>
              <a:chExt cx="2744" cy="480"/>
            </a:xfrm>
          </p:grpSpPr>
          <p:grpSp>
            <p:nvGrpSpPr>
              <p:cNvPr id="8" name="Group 5"/>
              <p:cNvGrpSpPr>
                <a:grpSpLocks/>
              </p:cNvGrpSpPr>
              <p:nvPr/>
            </p:nvGrpSpPr>
            <p:grpSpPr bwMode="auto">
              <a:xfrm>
                <a:off x="0" y="240"/>
                <a:ext cx="2408" cy="240"/>
                <a:chOff x="0" y="8"/>
                <a:chExt cx="2408" cy="240"/>
              </a:xfrm>
            </p:grpSpPr>
            <p:sp>
              <p:nvSpPr>
                <p:cNvPr id="10" name="Rectangle 6"/>
                <p:cNvSpPr>
                  <a:spLocks/>
                </p:cNvSpPr>
                <p:nvPr/>
              </p:nvSpPr>
              <p:spPr bwMode="auto">
                <a:xfrm>
                  <a:off x="0" y="8"/>
                  <a:ext cx="2400" cy="240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1" name="Rectangle 7"/>
                <p:cNvSpPr>
                  <a:spLocks/>
                </p:cNvSpPr>
                <p:nvPr/>
              </p:nvSpPr>
              <p:spPr bwMode="auto">
                <a:xfrm>
                  <a:off x="0" y="31"/>
                  <a:ext cx="2408" cy="19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square" lIns="0" tIns="0" rIns="40639" bIns="0" anchor="ctr">
                  <a:prstTxWarp prst="textNoShape">
                    <a:avLst/>
                  </a:prstTxWarp>
                  <a:spAutoFit/>
                </a:bodyPr>
                <a:lstStyle/>
                <a:p>
                  <a:pPr marL="39688" algn="ctr"/>
                  <a:r>
                    <a:rPr lang="en-US" sz="2000" dirty="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? </a:t>
                  </a:r>
                </a:p>
              </p:txBody>
            </p:sp>
          </p:grpSp>
          <p:sp>
            <p:nvSpPr>
              <p:cNvPr id="9" name="Rectangle 8"/>
              <p:cNvSpPr>
                <a:spLocks/>
              </p:cNvSpPr>
              <p:nvPr/>
            </p:nvSpPr>
            <p:spPr bwMode="auto">
              <a:xfrm>
                <a:off x="48" y="0"/>
                <a:ext cx="2696" cy="25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h                                                     k</a:t>
                </a:r>
              </a:p>
            </p:txBody>
          </p:sp>
        </p:grpSp>
        <p:sp>
          <p:nvSpPr>
            <p:cNvPr id="7" name="Rectangle 9"/>
            <p:cNvSpPr>
              <a:spLocks/>
            </p:cNvSpPr>
            <p:nvPr/>
          </p:nvSpPr>
          <p:spPr bwMode="auto">
            <a:xfrm>
              <a:off x="192" y="240"/>
              <a:ext cx="632" cy="25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266278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Write body of a loop to satisfy a given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Fall 2013 (Final)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invariant with code, identify all errors.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(Prelim 2)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2013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example, rewrite it with new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8, Fall 2014 (Final)</a:t>
            </a:r>
          </a:p>
        </p:txBody>
      </p:sp>
    </p:spTree>
    <p:extLst>
      <p:ext uri="{BB962C8B-B14F-4D97-AF65-F5344CB8AC3E}">
        <p14:creationId xmlns:p14="http://schemas.microsoft.com/office/powerpoint/2010/main" val="575609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Loop on a Range of Integers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Given a range of integers </a:t>
            </a:r>
            <a:r>
              <a:rPr lang="en-US" dirty="0" err="1">
                <a:ea typeface="宋体" pitchFamily="-84" charset="-122"/>
              </a:rPr>
              <a:t>a..b</a:t>
            </a:r>
            <a:r>
              <a:rPr lang="en-US" dirty="0">
                <a:ea typeface="宋体" pitchFamily="-84" charset="-122"/>
              </a:rPr>
              <a:t> to process.</a:t>
            </a:r>
          </a:p>
          <a:p>
            <a:pPr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Possible alternatives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Could use a for-loop: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for x in range(a,b+1):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Or could use a while-loop: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x = a; while a &lt;= b: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Which one you can use will be specified</a:t>
            </a:r>
          </a:p>
          <a:p>
            <a:pPr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But does not remove the need for invariants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Invariants</a:t>
            </a:r>
            <a:r>
              <a:rPr lang="en-US" dirty="0">
                <a:ea typeface="宋体" pitchFamily="-84" charset="-122"/>
              </a:rPr>
              <a:t>: properties of variables outside loop</a:t>
            </a:r>
            <a:br>
              <a:rPr lang="en-US" dirty="0">
                <a:ea typeface="宋体" pitchFamily="-84" charset="-122"/>
              </a:rPr>
            </a:br>
            <a:r>
              <a:rPr lang="en-US" dirty="0">
                <a:ea typeface="宋体" pitchFamily="-84" charset="-122"/>
              </a:rPr>
              <a:t>(as well as the loop counter x)</a:t>
            </a:r>
          </a:p>
          <a:p>
            <a:pPr lvl="1">
              <a:lnSpc>
                <a:spcPct val="90000"/>
              </a:lnSpc>
            </a:pPr>
            <a:r>
              <a:rPr lang="en-US" dirty="0">
                <a:ea typeface="宋体" pitchFamily="-84" charset="-122"/>
              </a:rPr>
              <a:t>If </a:t>
            </a:r>
            <a:r>
              <a:rPr lang="en-US" dirty="0">
                <a:solidFill>
                  <a:srgbClr val="FF0000"/>
                </a:solidFill>
                <a:ea typeface="宋体" pitchFamily="-84" charset="-122"/>
              </a:rPr>
              <a:t>body </a:t>
            </a:r>
            <a:r>
              <a:rPr lang="en-US" dirty="0">
                <a:ea typeface="宋体" pitchFamily="-84" charset="-122"/>
              </a:rPr>
              <a:t>has any </a:t>
            </a:r>
            <a:r>
              <a:rPr lang="en-US">
                <a:ea typeface="宋体" pitchFamily="-84" charset="-122"/>
              </a:rPr>
              <a:t>variables accessed </a:t>
            </a:r>
            <a:r>
              <a:rPr lang="en-US" dirty="0">
                <a:ea typeface="宋体" pitchFamily="-84" charset="-122"/>
              </a:rPr>
              <a:t>outside of loop, you need an invariant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Fall 2013 Final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4648200"/>
            <a:ext cx="8534400" cy="1447800"/>
          </a:xfrm>
        </p:spPr>
        <p:txBody>
          <a:bodyPr/>
          <a:lstStyle/>
          <a:p>
            <a:r>
              <a:rPr lang="en-US" sz="2800" b="1" dirty="0">
                <a:solidFill>
                  <a:srgbClr val="800000"/>
                </a:solidFill>
              </a:rPr>
              <a:t>Example</a:t>
            </a:r>
            <a:r>
              <a:rPr lang="en-US" sz="2800" dirty="0"/>
              <a:t>:</a:t>
            </a:r>
          </a:p>
          <a:p>
            <a:pPr lvl="1"/>
            <a:r>
              <a:rPr lang="en-US" sz="2400" dirty="0"/>
              <a:t>Input    [1, 2, 2, 2, 4, 4, 4] </a:t>
            </a:r>
          </a:p>
          <a:p>
            <a:pPr lvl="1"/>
            <a:r>
              <a:rPr lang="en-US" sz="2400" dirty="0"/>
              <a:t>Output [1, 2, 2, 2, 1, 2, 4]</a:t>
            </a:r>
          </a:p>
        </p:txBody>
      </p:sp>
      <p:grpSp>
        <p:nvGrpSpPr>
          <p:cNvPr id="23" name="Group 8"/>
          <p:cNvGrpSpPr>
            <a:grpSpLocks/>
          </p:cNvGrpSpPr>
          <p:nvPr/>
        </p:nvGrpSpPr>
        <p:grpSpPr bwMode="auto">
          <a:xfrm>
            <a:off x="609600" y="1425902"/>
            <a:ext cx="7543800" cy="701675"/>
            <a:chOff x="0" y="38"/>
            <a:chExt cx="4752" cy="442"/>
          </a:xfrm>
        </p:grpSpPr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528" y="38"/>
              <a:ext cx="4224" cy="442"/>
              <a:chOff x="96" y="38"/>
              <a:chExt cx="4224" cy="442"/>
            </a:xfrm>
          </p:grpSpPr>
          <p:grpSp>
            <p:nvGrpSpPr>
              <p:cNvPr id="26" name="Group 9"/>
              <p:cNvGrpSpPr>
                <a:grpSpLocks/>
              </p:cNvGrpSpPr>
              <p:nvPr/>
            </p:nvGrpSpPr>
            <p:grpSpPr bwMode="auto">
              <a:xfrm>
                <a:off x="96" y="240"/>
                <a:ext cx="4224" cy="240"/>
                <a:chOff x="96" y="0"/>
                <a:chExt cx="4224" cy="240"/>
              </a:xfrm>
            </p:grpSpPr>
            <p:sp>
              <p:nvSpPr>
                <p:cNvPr id="28" name="Rectangle 2"/>
                <p:cNvSpPr>
                  <a:spLocks/>
                </p:cNvSpPr>
                <p:nvPr/>
              </p:nvSpPr>
              <p:spPr bwMode="auto">
                <a:xfrm>
                  <a:off x="96" y="0"/>
                  <a:ext cx="4224" cy="240"/>
                </a:xfrm>
                <a:prstGeom prst="rect">
                  <a:avLst/>
                </a:prstGeom>
                <a:noFill/>
                <a:ln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3"/>
                <p:cNvSpPr>
                  <a:spLocks/>
                </p:cNvSpPr>
                <p:nvPr/>
              </p:nvSpPr>
              <p:spPr bwMode="auto">
                <a:xfrm>
                  <a:off x="96" y="23"/>
                  <a:ext cx="4224" cy="194"/>
                </a:xfrm>
                <a:prstGeom prst="rect">
                  <a:avLst/>
                </a:prstGeom>
                <a:noFill/>
                <a:ln w="12700" cap="flat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square" lIns="0" tIns="0" rIns="40639" bIns="0" anchor="ctr">
                  <a:prstTxWarp prst="textNoShape">
                    <a:avLst/>
                  </a:prstTxWarp>
                  <a:spAutoFit/>
                </a:bodyPr>
                <a:lstStyle/>
                <a:p>
                  <a:pPr marL="39688" algn="ctr"/>
                  <a:r>
                    <a:rPr lang="en-US" sz="2000" dirty="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sorted </a:t>
                  </a:r>
                </a:p>
              </p:txBody>
            </p:sp>
          </p:grpSp>
          <p:sp>
            <p:nvSpPr>
              <p:cNvPr id="27" name="Rectangle 5"/>
              <p:cNvSpPr>
                <a:spLocks/>
              </p:cNvSpPr>
              <p:nvPr/>
            </p:nvSpPr>
            <p:spPr bwMode="auto">
              <a:xfrm>
                <a:off x="96" y="38"/>
                <a:ext cx="4224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                                                                 k</a:t>
                </a:r>
              </a:p>
            </p:txBody>
          </p:sp>
        </p:grpSp>
        <p:sp>
          <p:nvSpPr>
            <p:cNvPr id="25" name="Rectangle 7"/>
            <p:cNvSpPr>
              <a:spLocks/>
            </p:cNvSpPr>
            <p:nvPr/>
          </p:nvSpPr>
          <p:spPr bwMode="auto">
            <a:xfrm>
              <a:off x="0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pre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grpSp>
        <p:nvGrpSpPr>
          <p:cNvPr id="45" name="Group 17"/>
          <p:cNvGrpSpPr>
            <a:grpSpLocks/>
          </p:cNvGrpSpPr>
          <p:nvPr/>
        </p:nvGrpSpPr>
        <p:grpSpPr bwMode="auto">
          <a:xfrm>
            <a:off x="609600" y="2438400"/>
            <a:ext cx="7543800" cy="685800"/>
            <a:chOff x="16" y="48"/>
            <a:chExt cx="4752" cy="432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544" y="48"/>
              <a:ext cx="4224" cy="432"/>
              <a:chOff x="96" y="48"/>
              <a:chExt cx="4224" cy="432"/>
            </a:xfrm>
          </p:grpSpPr>
          <p:sp>
            <p:nvSpPr>
              <p:cNvPr id="48" name="Rectangle 9"/>
              <p:cNvSpPr>
                <a:spLocks/>
              </p:cNvSpPr>
              <p:nvPr/>
            </p:nvSpPr>
            <p:spPr bwMode="auto">
              <a:xfrm>
                <a:off x="96" y="240"/>
                <a:ext cx="4224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12"/>
              <p:cNvSpPr>
                <a:spLocks/>
              </p:cNvSpPr>
              <p:nvPr/>
            </p:nvSpPr>
            <p:spPr bwMode="auto">
              <a:xfrm>
                <a:off x="96" y="48"/>
                <a:ext cx="4224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   h                                                            k</a:t>
                </a:r>
              </a:p>
            </p:txBody>
          </p:sp>
          <p:sp>
            <p:nvSpPr>
              <p:cNvPr id="50" name="Line 13"/>
              <p:cNvSpPr>
                <a:spLocks noChangeShapeType="1"/>
              </p:cNvSpPr>
              <p:nvPr/>
            </p:nvSpPr>
            <p:spPr bwMode="auto">
              <a:xfrm>
                <a:off x="1823" y="240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post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</a:t>
              </a:r>
              <a:r>
                <a:rPr lang="en-US" sz="11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sp>
        <p:nvSpPr>
          <p:cNvPr id="52" name="Rectangle 51"/>
          <p:cNvSpPr/>
          <p:nvPr/>
        </p:nvSpPr>
        <p:spPr>
          <a:xfrm>
            <a:off x="1447800" y="2743200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54" name="Rectangle 53"/>
          <p:cNvSpPr/>
          <p:nvPr/>
        </p:nvSpPr>
        <p:spPr>
          <a:xfrm>
            <a:off x="4191000" y="2743200"/>
            <a:ext cx="39624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b[0..k] w/o duplicates</a:t>
            </a:r>
            <a:endParaRPr lang="en-US" sz="2000" dirty="0"/>
          </a:p>
        </p:txBody>
      </p:sp>
      <p:grpSp>
        <p:nvGrpSpPr>
          <p:cNvPr id="29" name="Group 14"/>
          <p:cNvGrpSpPr>
            <a:grpSpLocks/>
          </p:cNvGrpSpPr>
          <p:nvPr/>
        </p:nvGrpSpPr>
        <p:grpSpPr bwMode="auto">
          <a:xfrm>
            <a:off x="609600" y="3429000"/>
            <a:ext cx="7543800" cy="1019176"/>
            <a:chOff x="-96" y="0"/>
            <a:chExt cx="4752" cy="642"/>
          </a:xfrm>
        </p:grpSpPr>
        <p:sp>
          <p:nvSpPr>
            <p:cNvPr id="30" name="Rectangle 8"/>
            <p:cNvSpPr>
              <a:spLocks/>
            </p:cNvSpPr>
            <p:nvPr/>
          </p:nvSpPr>
          <p:spPr bwMode="auto">
            <a:xfrm>
              <a:off x="432" y="202"/>
              <a:ext cx="4224" cy="4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1"/>
            <p:cNvSpPr>
              <a:spLocks/>
            </p:cNvSpPr>
            <p:nvPr/>
          </p:nvSpPr>
          <p:spPr bwMode="auto">
            <a:xfrm>
              <a:off x="-96" y="333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33" name="Rectangle 13"/>
            <p:cNvSpPr>
              <a:spLocks/>
            </p:cNvSpPr>
            <p:nvPr/>
          </p:nvSpPr>
          <p:spPr bwMode="auto">
            <a:xfrm>
              <a:off x="432" y="0"/>
              <a:ext cx="422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p                                    h                                         k</a:t>
              </a:r>
            </a:p>
          </p:txBody>
        </p:sp>
      </p:grpSp>
      <p:sp>
        <p:nvSpPr>
          <p:cNvPr id="37" name="Rectangle 36"/>
          <p:cNvSpPr/>
          <p:nvPr/>
        </p:nvSpPr>
        <p:spPr>
          <a:xfrm>
            <a:off x="1447800" y="3904451"/>
            <a:ext cx="1524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38" name="Rectangle 37"/>
          <p:cNvSpPr/>
          <p:nvPr/>
        </p:nvSpPr>
        <p:spPr>
          <a:xfrm>
            <a:off x="2971800" y="3762375"/>
            <a:ext cx="24384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Unchanged, values </a:t>
            </a:r>
            <a:b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</a:b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all in b[h+1..k]</a:t>
            </a:r>
            <a:endParaRPr lang="en-US" sz="2000" dirty="0"/>
          </a:p>
        </p:txBody>
      </p:sp>
      <p:sp>
        <p:nvSpPr>
          <p:cNvPr id="39" name="Rectangle 38"/>
          <p:cNvSpPr/>
          <p:nvPr/>
        </p:nvSpPr>
        <p:spPr>
          <a:xfrm>
            <a:off x="5410200" y="3875017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b[p+1..k] w/o duplicates</a:t>
            </a:r>
            <a:endParaRPr lang="en-US" sz="2000" dirty="0"/>
          </a:p>
        </p:txBody>
      </p:sp>
      <p:sp>
        <p:nvSpPr>
          <p:cNvPr id="40" name="Line 13"/>
          <p:cNvSpPr>
            <a:spLocks noChangeShapeType="1"/>
          </p:cNvSpPr>
          <p:nvPr/>
        </p:nvSpPr>
        <p:spPr bwMode="auto">
          <a:xfrm>
            <a:off x="2971800" y="3762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13"/>
          <p:cNvSpPr>
            <a:spLocks noChangeShapeType="1"/>
          </p:cNvSpPr>
          <p:nvPr/>
        </p:nvSpPr>
        <p:spPr bwMode="auto">
          <a:xfrm>
            <a:off x="5410200" y="3762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476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Fall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Assume 0 &lt;= k, so the list segment has at least one element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p =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h =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b[h+1..k] is original b[p+1..k] with no duplicates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b[p+1..h] is unchanged from original list w/ values in b[h+1..k]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b[0..p] is unchanged from original list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609600" y="1143000"/>
            <a:ext cx="7543800" cy="1019176"/>
            <a:chOff x="-96" y="0"/>
            <a:chExt cx="4752" cy="642"/>
          </a:xfrm>
        </p:grpSpPr>
        <p:sp>
          <p:nvSpPr>
            <p:cNvPr id="8" name="Rectangle 8"/>
            <p:cNvSpPr>
              <a:spLocks/>
            </p:cNvSpPr>
            <p:nvPr/>
          </p:nvSpPr>
          <p:spPr bwMode="auto">
            <a:xfrm>
              <a:off x="432" y="202"/>
              <a:ext cx="4224" cy="4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/>
            </p:cNvSpPr>
            <p:nvPr/>
          </p:nvSpPr>
          <p:spPr bwMode="auto">
            <a:xfrm>
              <a:off x="-96" y="333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10" name="Rectangle 13"/>
            <p:cNvSpPr>
              <a:spLocks/>
            </p:cNvSpPr>
            <p:nvPr/>
          </p:nvSpPr>
          <p:spPr bwMode="auto">
            <a:xfrm>
              <a:off x="432" y="0"/>
              <a:ext cx="422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p                                    h                                         k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447800" y="1618451"/>
            <a:ext cx="1524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1476375"/>
            <a:ext cx="24384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Unchanged, values </a:t>
            </a:r>
            <a:b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</a:b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all in b[h+1..k]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410200" y="1589017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b[p+1..k] w/o duplicates</a:t>
            </a:r>
            <a:endParaRPr lang="en-US" sz="2000" dirty="0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9718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102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57200" y="48768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2374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Fall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Assume 0 &lt;= k, so the list segment has at least one element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p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k-1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h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k-1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b[h+1..k] is original b[p+1..k] with no duplicates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b[p+1..h] is unchanged from original list w/ values in b[h+1..k]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b[0..p] is unchanged from original list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609600" y="1143000"/>
            <a:ext cx="7543800" cy="1019176"/>
            <a:chOff x="-96" y="0"/>
            <a:chExt cx="4752" cy="642"/>
          </a:xfrm>
        </p:grpSpPr>
        <p:sp>
          <p:nvSpPr>
            <p:cNvPr id="8" name="Rectangle 8"/>
            <p:cNvSpPr>
              <a:spLocks/>
            </p:cNvSpPr>
            <p:nvPr/>
          </p:nvSpPr>
          <p:spPr bwMode="auto">
            <a:xfrm>
              <a:off x="432" y="202"/>
              <a:ext cx="4224" cy="4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/>
            </p:cNvSpPr>
            <p:nvPr/>
          </p:nvSpPr>
          <p:spPr bwMode="auto">
            <a:xfrm>
              <a:off x="-96" y="333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10" name="Rectangle 13"/>
            <p:cNvSpPr>
              <a:spLocks/>
            </p:cNvSpPr>
            <p:nvPr/>
          </p:nvSpPr>
          <p:spPr bwMode="auto">
            <a:xfrm>
              <a:off x="432" y="0"/>
              <a:ext cx="422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p                                    h                                         k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447800" y="1618451"/>
            <a:ext cx="1524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1476375"/>
            <a:ext cx="24384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Unchanged, values </a:t>
            </a:r>
            <a:b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</a:b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all in b[h+1..k]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410200" y="1589017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b[p+1..k] w/o duplicates</a:t>
            </a:r>
            <a:endParaRPr lang="en-US" sz="2000" dirty="0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9718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102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57200" y="48768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10424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Fall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Assume 0 &lt;= k, so the list segment has at least one element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p = k-1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h = k-1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b[h+1..k] is original b[p+1..k] with no duplicates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b[p+1..h] is unchanged from original list w/ values in b[h+1..k]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b[0..p] is unchanged from original list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0 &lt;= p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609600" y="1143000"/>
            <a:ext cx="7543800" cy="1019176"/>
            <a:chOff x="-96" y="0"/>
            <a:chExt cx="4752" cy="642"/>
          </a:xfrm>
        </p:grpSpPr>
        <p:sp>
          <p:nvSpPr>
            <p:cNvPr id="8" name="Rectangle 8"/>
            <p:cNvSpPr>
              <a:spLocks/>
            </p:cNvSpPr>
            <p:nvPr/>
          </p:nvSpPr>
          <p:spPr bwMode="auto">
            <a:xfrm>
              <a:off x="432" y="202"/>
              <a:ext cx="4224" cy="4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/>
            </p:cNvSpPr>
            <p:nvPr/>
          </p:nvSpPr>
          <p:spPr bwMode="auto">
            <a:xfrm>
              <a:off x="-96" y="333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10" name="Rectangle 13"/>
            <p:cNvSpPr>
              <a:spLocks/>
            </p:cNvSpPr>
            <p:nvPr/>
          </p:nvSpPr>
          <p:spPr bwMode="auto">
            <a:xfrm>
              <a:off x="432" y="0"/>
              <a:ext cx="422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p                                    h                                         k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447800" y="1618451"/>
            <a:ext cx="1524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1476375"/>
            <a:ext cx="24384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Unchanged, values </a:t>
            </a:r>
            <a:b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</a:b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all in b[h+1..k]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410200" y="1589017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b[p+1..k] w/o duplicates</a:t>
            </a:r>
            <a:endParaRPr lang="en-US" sz="2000" dirty="0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9718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102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57200" y="48768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57611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Fall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286000"/>
            <a:ext cx="8534400" cy="3962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Assume 0 &lt;= k, so the list segment has at least one element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p = k-1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h = k-1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b[h+1..k] is original b[p+1..k] with no duplicates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b[p+1..h] is unchanged from original list w/ values in b[h+1..k]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b[0..p] is unchanged from original list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0 &lt;= p: </a:t>
            </a:r>
          </a:p>
          <a:p>
            <a:pPr marL="0" indent="0"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b[p] != b[p+1]: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b[h] = b[p]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h = h-1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p = p-1</a:t>
            </a: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609600" y="1143000"/>
            <a:ext cx="7543800" cy="1019176"/>
            <a:chOff x="-96" y="0"/>
            <a:chExt cx="4752" cy="642"/>
          </a:xfrm>
        </p:grpSpPr>
        <p:sp>
          <p:nvSpPr>
            <p:cNvPr id="8" name="Rectangle 8"/>
            <p:cNvSpPr>
              <a:spLocks/>
            </p:cNvSpPr>
            <p:nvPr/>
          </p:nvSpPr>
          <p:spPr bwMode="auto">
            <a:xfrm>
              <a:off x="432" y="202"/>
              <a:ext cx="4224" cy="4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/>
            </p:cNvSpPr>
            <p:nvPr/>
          </p:nvSpPr>
          <p:spPr bwMode="auto">
            <a:xfrm>
              <a:off x="-96" y="333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10" name="Rectangle 13"/>
            <p:cNvSpPr>
              <a:spLocks/>
            </p:cNvSpPr>
            <p:nvPr/>
          </p:nvSpPr>
          <p:spPr bwMode="auto">
            <a:xfrm>
              <a:off x="432" y="0"/>
              <a:ext cx="422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p                                    h                                         k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447800" y="1618451"/>
            <a:ext cx="1524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2971800" y="1476375"/>
            <a:ext cx="2438400" cy="7078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Unchanged, values </a:t>
            </a:r>
            <a:b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</a:b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all in b[h+1..k]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410200" y="1589017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b[p+1..k] w/o duplicates</a:t>
            </a:r>
            <a:endParaRPr lang="en-US" sz="2000" dirty="0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9718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>
            <a:off x="5410200" y="1476375"/>
            <a:ext cx="0" cy="6858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57200" y="4876800"/>
            <a:ext cx="0" cy="1371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85800" y="5257800"/>
            <a:ext cx="0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3812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2014 Final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04800" y="4648200"/>
            <a:ext cx="8534400" cy="1447800"/>
          </a:xfrm>
        </p:spPr>
        <p:txBody>
          <a:bodyPr/>
          <a:lstStyle/>
          <a:p>
            <a:r>
              <a:rPr lang="en-US" sz="2800" b="1" dirty="0">
                <a:solidFill>
                  <a:srgbClr val="800000"/>
                </a:solidFill>
              </a:rPr>
              <a:t>Example</a:t>
            </a:r>
            <a:r>
              <a:rPr lang="en-US" sz="2800" dirty="0"/>
              <a:t>:</a:t>
            </a:r>
          </a:p>
          <a:p>
            <a:r>
              <a:rPr lang="en-US" sz="2400" dirty="0"/>
              <a:t>Input s1 =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'abracadabra'</a:t>
            </a:r>
            <a:r>
              <a:rPr lang="en-US" sz="2400" dirty="0"/>
              <a:t>, s2 = </a:t>
            </a:r>
            <a:r>
              <a:rPr lang="fr-FR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'abc'</a:t>
            </a:r>
            <a:r>
              <a:rPr lang="fr-FR" sz="2400" dirty="0"/>
              <a:t> </a:t>
            </a:r>
            <a:endParaRPr lang="en-US" sz="2400" dirty="0"/>
          </a:p>
          <a:p>
            <a:r>
              <a:rPr lang="en-US" sz="2400" dirty="0"/>
              <a:t>Output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abacaabardr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 </a:t>
            </a:r>
            <a:r>
              <a:rPr lang="en-US" sz="2400" dirty="0"/>
              <a:t>(or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'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aaaabbcrdr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'</a:t>
            </a:r>
            <a:r>
              <a:rPr lang="en-US" sz="2400" dirty="0"/>
              <a:t>)</a:t>
            </a:r>
          </a:p>
        </p:txBody>
      </p:sp>
      <p:grpSp>
        <p:nvGrpSpPr>
          <p:cNvPr id="23" name="Group 8"/>
          <p:cNvGrpSpPr>
            <a:grpSpLocks/>
          </p:cNvGrpSpPr>
          <p:nvPr/>
        </p:nvGrpSpPr>
        <p:grpSpPr bwMode="auto">
          <a:xfrm>
            <a:off x="609600" y="1425902"/>
            <a:ext cx="6858000" cy="701675"/>
            <a:chOff x="0" y="38"/>
            <a:chExt cx="4320" cy="442"/>
          </a:xfrm>
        </p:grpSpPr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528" y="38"/>
              <a:ext cx="3792" cy="442"/>
              <a:chOff x="96" y="38"/>
              <a:chExt cx="3792" cy="442"/>
            </a:xfrm>
          </p:grpSpPr>
          <p:grpSp>
            <p:nvGrpSpPr>
              <p:cNvPr id="26" name="Group 9"/>
              <p:cNvGrpSpPr>
                <a:grpSpLocks/>
              </p:cNvGrpSpPr>
              <p:nvPr/>
            </p:nvGrpSpPr>
            <p:grpSpPr bwMode="auto">
              <a:xfrm>
                <a:off x="96" y="240"/>
                <a:ext cx="3312" cy="240"/>
                <a:chOff x="96" y="0"/>
                <a:chExt cx="3312" cy="240"/>
              </a:xfrm>
            </p:grpSpPr>
            <p:sp>
              <p:nvSpPr>
                <p:cNvPr id="28" name="Rectangle 2"/>
                <p:cNvSpPr>
                  <a:spLocks/>
                </p:cNvSpPr>
                <p:nvPr/>
              </p:nvSpPr>
              <p:spPr bwMode="auto">
                <a:xfrm>
                  <a:off x="96" y="0"/>
                  <a:ext cx="3312" cy="240"/>
                </a:xfrm>
                <a:prstGeom prst="rect">
                  <a:avLst/>
                </a:prstGeom>
                <a:noFill/>
                <a:ln w="9525" cap="flat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44" name="Rectangle 3"/>
                <p:cNvSpPr>
                  <a:spLocks/>
                </p:cNvSpPr>
                <p:nvPr/>
              </p:nvSpPr>
              <p:spPr bwMode="auto">
                <a:xfrm>
                  <a:off x="96" y="23"/>
                  <a:ext cx="3312" cy="194"/>
                </a:xfrm>
                <a:prstGeom prst="rect">
                  <a:avLst/>
                </a:prstGeom>
                <a:noFill/>
                <a:ln w="12700" cap="flat">
                  <a:noFill/>
                  <a:miter lim="800000"/>
                  <a:headEnd type="none" w="med" len="med"/>
                  <a:tailEnd type="none" w="med" len="med"/>
                </a:ln>
              </p:spPr>
              <p:txBody>
                <a:bodyPr wrap="square" lIns="0" tIns="0" rIns="40639" bIns="0" anchor="ctr">
                  <a:prstTxWarp prst="textNoShape">
                    <a:avLst/>
                  </a:prstTxWarp>
                  <a:spAutoFit/>
                </a:bodyPr>
                <a:lstStyle/>
                <a:p>
                  <a:pPr marL="39688" algn="ctr"/>
                  <a:r>
                    <a:rPr lang="en-US" sz="2000" dirty="0">
                      <a:solidFill>
                        <a:schemeClr val="tx1"/>
                      </a:solidFill>
                      <a:ea typeface="Times" pitchFamily="-84" charset="0"/>
                      <a:cs typeface="Times" pitchFamily="-84" charset="0"/>
                    </a:rPr>
                    <a:t>Elements of string s1</a:t>
                  </a:r>
                </a:p>
              </p:txBody>
            </p:sp>
          </p:grpSp>
          <p:sp>
            <p:nvSpPr>
              <p:cNvPr id="27" name="Rectangle 5"/>
              <p:cNvSpPr>
                <a:spLocks/>
              </p:cNvSpPr>
              <p:nvPr/>
            </p:nvSpPr>
            <p:spPr bwMode="auto">
              <a:xfrm>
                <a:off x="96" y="38"/>
                <a:ext cx="3792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                                              </a:t>
                </a:r>
                <a:r>
                  <a:rPr lang="en-US" sz="2000" dirty="0" err="1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(b)</a:t>
                </a:r>
              </a:p>
            </p:txBody>
          </p:sp>
        </p:grpSp>
        <p:sp>
          <p:nvSpPr>
            <p:cNvPr id="25" name="Rectangle 7"/>
            <p:cNvSpPr>
              <a:spLocks/>
            </p:cNvSpPr>
            <p:nvPr/>
          </p:nvSpPr>
          <p:spPr bwMode="auto">
            <a:xfrm>
              <a:off x="0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pre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grpSp>
        <p:nvGrpSpPr>
          <p:cNvPr id="45" name="Group 17"/>
          <p:cNvGrpSpPr>
            <a:grpSpLocks/>
          </p:cNvGrpSpPr>
          <p:nvPr/>
        </p:nvGrpSpPr>
        <p:grpSpPr bwMode="auto">
          <a:xfrm>
            <a:off x="609600" y="2438400"/>
            <a:ext cx="6858000" cy="685800"/>
            <a:chOff x="16" y="48"/>
            <a:chExt cx="4320" cy="432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544" y="48"/>
              <a:ext cx="3792" cy="432"/>
              <a:chOff x="96" y="48"/>
              <a:chExt cx="3792" cy="432"/>
            </a:xfrm>
          </p:grpSpPr>
          <p:sp>
            <p:nvSpPr>
              <p:cNvPr id="48" name="Rectangle 9"/>
              <p:cNvSpPr>
                <a:spLocks/>
              </p:cNvSpPr>
              <p:nvPr/>
            </p:nvSpPr>
            <p:spPr bwMode="auto">
              <a:xfrm>
                <a:off x="96" y="240"/>
                <a:ext cx="3312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Rectangle 12"/>
              <p:cNvSpPr>
                <a:spLocks/>
              </p:cNvSpPr>
              <p:nvPr/>
            </p:nvSpPr>
            <p:spPr bwMode="auto">
              <a:xfrm>
                <a:off x="96" y="48"/>
                <a:ext cx="3792" cy="192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lIns="0" tIns="0" rIns="40639" bIns="0">
                <a:prstTxWarp prst="textNoShape">
                  <a:avLst/>
                </a:prstTxWarp>
              </a:bodyPr>
              <a:lstStyle/>
              <a:p>
                <a:pPr marL="39688">
                  <a:spcBef>
                    <a:spcPts val="1200"/>
                  </a:spcBef>
                </a:pP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0                                   j                                             </a:t>
                </a:r>
                <a:r>
                  <a:rPr lang="en-US" sz="2000" dirty="0" err="1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len</a:t>
                </a:r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(b)</a:t>
                </a:r>
              </a:p>
            </p:txBody>
          </p:sp>
          <p:sp>
            <p:nvSpPr>
              <p:cNvPr id="50" name="Line 13"/>
              <p:cNvSpPr>
                <a:spLocks noChangeShapeType="1"/>
              </p:cNvSpPr>
              <p:nvPr/>
            </p:nvSpPr>
            <p:spPr bwMode="auto">
              <a:xfrm>
                <a:off x="1680" y="240"/>
                <a:ext cx="1" cy="240"/>
              </a:xfrm>
              <a:prstGeom prst="line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47" name="Rectangle 46"/>
            <p:cNvSpPr>
              <a:spLocks/>
            </p:cNvSpPr>
            <p:nvPr/>
          </p:nvSpPr>
          <p:spPr bwMode="auto">
            <a:xfrm>
              <a:off x="16" y="267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/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post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</a:t>
              </a:r>
              <a:r>
                <a:rPr lang="en-US" sz="11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b</a:t>
              </a:r>
              <a:endPara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endParaRPr>
            </a:p>
          </p:txBody>
        </p:sp>
      </p:grpSp>
      <p:sp>
        <p:nvSpPr>
          <p:cNvPr id="52" name="Rectangle 51"/>
          <p:cNvSpPr/>
          <p:nvPr/>
        </p:nvSpPr>
        <p:spPr>
          <a:xfrm>
            <a:off x="1447800" y="2743200"/>
            <a:ext cx="2514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Elements in s2</a:t>
            </a:r>
            <a:endParaRPr lang="en-US" sz="2000" dirty="0"/>
          </a:p>
        </p:txBody>
      </p:sp>
      <p:sp>
        <p:nvSpPr>
          <p:cNvPr id="54" name="Rectangle 53"/>
          <p:cNvSpPr/>
          <p:nvPr/>
        </p:nvSpPr>
        <p:spPr>
          <a:xfrm>
            <a:off x="3962400" y="2743200"/>
            <a:ext cx="2743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Elements not in s2</a:t>
            </a:r>
            <a:endParaRPr lang="en-US" sz="2000" dirty="0"/>
          </a:p>
        </p:txBody>
      </p:sp>
      <p:grpSp>
        <p:nvGrpSpPr>
          <p:cNvPr id="32" name="Group 14"/>
          <p:cNvGrpSpPr>
            <a:grpSpLocks/>
          </p:cNvGrpSpPr>
          <p:nvPr/>
        </p:nvGrpSpPr>
        <p:grpSpPr bwMode="auto">
          <a:xfrm>
            <a:off x="609600" y="3505200"/>
            <a:ext cx="6858000" cy="703263"/>
            <a:chOff x="-96" y="0"/>
            <a:chExt cx="4320" cy="443"/>
          </a:xfrm>
        </p:grpSpPr>
        <p:sp>
          <p:nvSpPr>
            <p:cNvPr id="34" name="Rectangle 8"/>
            <p:cNvSpPr>
              <a:spLocks/>
            </p:cNvSpPr>
            <p:nvPr/>
          </p:nvSpPr>
          <p:spPr bwMode="auto">
            <a:xfrm>
              <a:off x="432" y="202"/>
              <a:ext cx="3312" cy="2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11"/>
            <p:cNvSpPr>
              <a:spLocks/>
            </p:cNvSpPr>
            <p:nvPr/>
          </p:nvSpPr>
          <p:spPr bwMode="auto">
            <a:xfrm>
              <a:off x="-96" y="222"/>
              <a:ext cx="528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 err="1">
                  <a:solidFill>
                    <a:srgbClr val="FF0000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 b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>
              <a:off x="2496" y="203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Rectangle 13"/>
            <p:cNvSpPr>
              <a:spLocks/>
            </p:cNvSpPr>
            <p:nvPr/>
          </p:nvSpPr>
          <p:spPr bwMode="auto">
            <a:xfrm>
              <a:off x="432" y="0"/>
              <a:ext cx="3792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    j     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</p:grpSp>
      <p:sp>
        <p:nvSpPr>
          <p:cNvPr id="51" name="Line 12"/>
          <p:cNvSpPr>
            <a:spLocks noChangeShapeType="1"/>
          </p:cNvSpPr>
          <p:nvPr/>
        </p:nvSpPr>
        <p:spPr bwMode="auto">
          <a:xfrm>
            <a:off x="3351212" y="3827626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447800" y="3810000"/>
            <a:ext cx="19050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in s2</a:t>
            </a:r>
            <a:endParaRPr lang="en-US" sz="2000" dirty="0"/>
          </a:p>
        </p:txBody>
      </p:sp>
      <p:sp>
        <p:nvSpPr>
          <p:cNvPr id="55" name="Rectangle 54"/>
          <p:cNvSpPr/>
          <p:nvPr/>
        </p:nvSpPr>
        <p:spPr>
          <a:xfrm>
            <a:off x="4724400" y="3810000"/>
            <a:ext cx="1981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not in s2</a:t>
            </a:r>
            <a:endParaRPr lang="en-US" sz="2000" dirty="0"/>
          </a:p>
        </p:txBody>
      </p:sp>
      <p:sp>
        <p:nvSpPr>
          <p:cNvPr id="56" name="Rectangle 55"/>
          <p:cNvSpPr/>
          <p:nvPr/>
        </p:nvSpPr>
        <p:spPr>
          <a:xfrm>
            <a:off x="3352800" y="3810000"/>
            <a:ext cx="1371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1599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Spring 2014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convert to a list b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 = list(s1)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initialize counters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b[0..i-1] in s2; b[j+1..n-1]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b[0..j] in s2; b[i+1..n-1]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convert b back to a string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" y="3581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116136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Spring 2014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convert to a list b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b = list(s1)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initialize counters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0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j = 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(b) - 1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b[0..i-1] in s2; b[j+1..n-1]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b[0..j] in s2; b[i+1..n-1]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convert b back to a string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048000" y="3409890"/>
            <a:ext cx="5638800" cy="703263"/>
            <a:chOff x="96" y="0"/>
            <a:chExt cx="3552" cy="443"/>
          </a:xfrm>
        </p:grpSpPr>
        <p:sp>
          <p:nvSpPr>
            <p:cNvPr id="5" name="Rectangle 8"/>
            <p:cNvSpPr>
              <a:spLocks/>
            </p:cNvSpPr>
            <p:nvPr/>
          </p:nvSpPr>
          <p:spPr bwMode="auto">
            <a:xfrm>
              <a:off x="432" y="202"/>
              <a:ext cx="2736" cy="2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1"/>
            <p:cNvSpPr>
              <a:spLocks/>
            </p:cNvSpPr>
            <p:nvPr/>
          </p:nvSpPr>
          <p:spPr bwMode="auto">
            <a:xfrm>
              <a:off x="96" y="222"/>
              <a:ext cx="33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 err="1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7" name="Line 12"/>
            <p:cNvSpPr>
              <a:spLocks noChangeShapeType="1"/>
            </p:cNvSpPr>
            <p:nvPr/>
          </p:nvSpPr>
          <p:spPr bwMode="auto">
            <a:xfrm>
              <a:off x="2063" y="203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3"/>
            <p:cNvSpPr>
              <a:spLocks/>
            </p:cNvSpPr>
            <p:nvPr/>
          </p:nvSpPr>
          <p:spPr bwMode="auto">
            <a:xfrm>
              <a:off x="432" y="0"/>
              <a:ext cx="32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j  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</p:grp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5181600" y="3732316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81400" y="3714690"/>
            <a:ext cx="1600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in s2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6172200" y="3714690"/>
            <a:ext cx="1752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not in s2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181600" y="3714690"/>
            <a:ext cx="990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  <a:endParaRPr lang="en-US" sz="2000" dirty="0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" y="3581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767208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Spring 2014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convert to a list b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b = list(s1)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initialize counters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(b) - 1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b[0..i-1] in s2; b[j+1..n-1]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j != 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- 1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b[0..j] in s2; b[i+1..n-1]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convert b back to a string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048000" y="3409890"/>
            <a:ext cx="5638800" cy="703263"/>
            <a:chOff x="96" y="0"/>
            <a:chExt cx="3552" cy="443"/>
          </a:xfrm>
        </p:grpSpPr>
        <p:sp>
          <p:nvSpPr>
            <p:cNvPr id="5" name="Rectangle 8"/>
            <p:cNvSpPr>
              <a:spLocks/>
            </p:cNvSpPr>
            <p:nvPr/>
          </p:nvSpPr>
          <p:spPr bwMode="auto">
            <a:xfrm>
              <a:off x="432" y="202"/>
              <a:ext cx="2736" cy="2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1"/>
            <p:cNvSpPr>
              <a:spLocks/>
            </p:cNvSpPr>
            <p:nvPr/>
          </p:nvSpPr>
          <p:spPr bwMode="auto">
            <a:xfrm>
              <a:off x="96" y="222"/>
              <a:ext cx="33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 err="1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7" name="Line 12"/>
            <p:cNvSpPr>
              <a:spLocks noChangeShapeType="1"/>
            </p:cNvSpPr>
            <p:nvPr/>
          </p:nvSpPr>
          <p:spPr bwMode="auto">
            <a:xfrm>
              <a:off x="2063" y="203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3"/>
            <p:cNvSpPr>
              <a:spLocks/>
            </p:cNvSpPr>
            <p:nvPr/>
          </p:nvSpPr>
          <p:spPr bwMode="auto">
            <a:xfrm>
              <a:off x="432" y="0"/>
              <a:ext cx="32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j  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</p:grp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5181600" y="3732316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81400" y="3714690"/>
            <a:ext cx="1600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in s2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6172200" y="3714690"/>
            <a:ext cx="1752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not in s2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181600" y="3714690"/>
            <a:ext cx="990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  <a:endParaRPr lang="en-US" sz="2000" dirty="0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" y="3581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16375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Spring 2014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convert to a list b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b = list(s1)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initialize counters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(b) - 1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b[0..i-1] in s2; b[j+1..n-1]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while j !=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- 1: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if b[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] in s2: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else: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b[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], b[j] = b[j], b[</a:t>
            </a:r>
            <a:r>
              <a:rPr lang="en-US" sz="2000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]   # Fancy swap syntax in python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  j = j – 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b[0..j] in s2; b[i+1..n-1]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convert b back to a string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3048000" y="3409890"/>
            <a:ext cx="5638800" cy="703263"/>
            <a:chOff x="96" y="0"/>
            <a:chExt cx="3552" cy="443"/>
          </a:xfrm>
        </p:grpSpPr>
        <p:sp>
          <p:nvSpPr>
            <p:cNvPr id="5" name="Rectangle 8"/>
            <p:cNvSpPr>
              <a:spLocks/>
            </p:cNvSpPr>
            <p:nvPr/>
          </p:nvSpPr>
          <p:spPr bwMode="auto">
            <a:xfrm>
              <a:off x="432" y="202"/>
              <a:ext cx="2736" cy="2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Rectangle 11"/>
            <p:cNvSpPr>
              <a:spLocks/>
            </p:cNvSpPr>
            <p:nvPr/>
          </p:nvSpPr>
          <p:spPr bwMode="auto">
            <a:xfrm>
              <a:off x="96" y="222"/>
              <a:ext cx="33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 err="1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7" name="Line 12"/>
            <p:cNvSpPr>
              <a:spLocks noChangeShapeType="1"/>
            </p:cNvSpPr>
            <p:nvPr/>
          </p:nvSpPr>
          <p:spPr bwMode="auto">
            <a:xfrm>
              <a:off x="2063" y="203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13"/>
            <p:cNvSpPr>
              <a:spLocks/>
            </p:cNvSpPr>
            <p:nvPr/>
          </p:nvSpPr>
          <p:spPr bwMode="auto">
            <a:xfrm>
              <a:off x="432" y="0"/>
              <a:ext cx="32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j  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</p:grp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5181600" y="3732316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81400" y="3714690"/>
            <a:ext cx="1600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in s2</a:t>
            </a:r>
            <a:endParaRPr lang="en-US" sz="2000" dirty="0"/>
          </a:p>
        </p:txBody>
      </p:sp>
      <p:sp>
        <p:nvSpPr>
          <p:cNvPr id="11" name="Rectangle 10"/>
          <p:cNvSpPr/>
          <p:nvPr/>
        </p:nvSpPr>
        <p:spPr>
          <a:xfrm>
            <a:off x="6172200" y="3714690"/>
            <a:ext cx="1752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not in s2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181600" y="3714690"/>
            <a:ext cx="990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  <a:endParaRPr lang="en-US" sz="2000" dirty="0"/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457200" y="3581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685800" y="46482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685800" y="39624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20326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itchFamily="-84" charset="0"/>
              <a:buNone/>
            </a:pPr>
            <a:r>
              <a:rPr lang="en-US" dirty="0">
                <a:ea typeface="宋体" pitchFamily="-84" charset="-122"/>
              </a:rPr>
              <a:t>Suppose you are trying to implement the command</a:t>
            </a:r>
          </a:p>
          <a:p>
            <a:pPr marL="0" indent="0">
              <a:buFont typeface="Arial" pitchFamily="-84" charset="0"/>
              <a:buNone/>
            </a:pPr>
            <a:endParaRPr lang="en-US" dirty="0">
              <a:ea typeface="宋体" pitchFamily="-84" charset="-122"/>
            </a:endParaRPr>
          </a:p>
          <a:p>
            <a:pPr marL="0" indent="0">
              <a:buFont typeface="Arial" pitchFamily="-84" charset="0"/>
              <a:buNone/>
            </a:pPr>
            <a:r>
              <a:rPr lang="en-US" dirty="0">
                <a:ea typeface="宋体" pitchFamily="-84" charset="-122"/>
              </a:rPr>
              <a:t>     </a:t>
            </a:r>
            <a:r>
              <a:rPr lang="en-US" dirty="0">
                <a:solidFill>
                  <a:srgbClr val="800000"/>
                </a:solidFill>
                <a:ea typeface="宋体" pitchFamily="-84" charset="-122"/>
              </a:rPr>
              <a:t>Process </a:t>
            </a:r>
            <a:r>
              <a:rPr lang="en-US" dirty="0" err="1">
                <a:solidFill>
                  <a:srgbClr val="800000"/>
                </a:solidFill>
                <a:ea typeface="宋体" pitchFamily="-84" charset="-122"/>
              </a:rPr>
              <a:t>a..b</a:t>
            </a:r>
            <a:endParaRPr lang="en-US" dirty="0">
              <a:solidFill>
                <a:srgbClr val="800000"/>
              </a:solidFill>
              <a:ea typeface="宋体" pitchFamily="-84" charset="-122"/>
            </a:endParaRPr>
          </a:p>
          <a:p>
            <a:pPr marL="0" indent="0"/>
            <a:endParaRPr lang="en-US" dirty="0">
              <a:ea typeface="宋体" pitchFamily="-84" charset="-122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Write the command as a </a:t>
            </a:r>
            <a:r>
              <a:rPr lang="en-US" b="1" dirty="0" err="1">
                <a:solidFill>
                  <a:srgbClr val="800000"/>
                </a:solidFill>
                <a:ea typeface="宋体" pitchFamily="-84" charset="-122"/>
              </a:rPr>
              <a:t>postcondition</a:t>
            </a:r>
            <a:r>
              <a:rPr lang="en-US" dirty="0">
                <a:ea typeface="宋体" pitchFamily="-84" charset="-122"/>
              </a:rPr>
              <a:t>:</a:t>
            </a:r>
            <a:br>
              <a:rPr lang="en-US" dirty="0">
                <a:ea typeface="宋体" pitchFamily="-84" charset="-122"/>
              </a:rPr>
            </a:br>
            <a:br>
              <a:rPr lang="en-US" dirty="0">
                <a:ea typeface="宋体" pitchFamily="-84" charset="-122"/>
              </a:rPr>
            </a:br>
            <a:r>
              <a:rPr lang="en-US" dirty="0">
                <a:ea typeface="宋体" pitchFamily="-84" charset="-122"/>
              </a:rPr>
              <a:t>     post: </a:t>
            </a:r>
            <a:r>
              <a:rPr lang="en-US" dirty="0" err="1">
                <a:ea typeface="宋体" pitchFamily="-84" charset="-122"/>
              </a:rPr>
              <a:t>a..b</a:t>
            </a:r>
            <a:r>
              <a:rPr lang="en-US" dirty="0">
                <a:ea typeface="宋体" pitchFamily="-84" charset="-122"/>
              </a:rPr>
              <a:t> has been processed.</a:t>
            </a:r>
            <a:endParaRPr lang="zh-CN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an Integer Loop (a)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 to Spring 2014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convert to a list b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b = list(s1)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initialize counters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0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000" dirty="0">
                <a:latin typeface="American Typewriter Condensed"/>
                <a:cs typeface="American Typewriter Condensed"/>
              </a:rPr>
              <a:t>(b) - 1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b[0..i-1] in s2; b[j+1..n-1]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!=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- 1: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] in s2: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= 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b[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], b[j] = b[j], b[</a:t>
            </a:r>
            <a:r>
              <a:rPr lang="en-US" sz="20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000" dirty="0">
                <a:latin typeface="American Typewriter Condensed"/>
                <a:cs typeface="American Typewriter Condensed"/>
              </a:rPr>
              <a:t>]  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Fancy swap syntax in python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 – 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b[0..j] in s2; b[i+1..n-1] not in s2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convert b back to a string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result = ''.join(b)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7" name="Group 14"/>
          <p:cNvGrpSpPr>
            <a:grpSpLocks/>
          </p:cNvGrpSpPr>
          <p:nvPr/>
        </p:nvGrpSpPr>
        <p:grpSpPr bwMode="auto">
          <a:xfrm>
            <a:off x="3048000" y="3409890"/>
            <a:ext cx="5638800" cy="703263"/>
            <a:chOff x="96" y="0"/>
            <a:chExt cx="3552" cy="443"/>
          </a:xfrm>
        </p:grpSpPr>
        <p:sp>
          <p:nvSpPr>
            <p:cNvPr id="8" name="Rectangle 8"/>
            <p:cNvSpPr>
              <a:spLocks/>
            </p:cNvSpPr>
            <p:nvPr/>
          </p:nvSpPr>
          <p:spPr bwMode="auto">
            <a:xfrm>
              <a:off x="432" y="202"/>
              <a:ext cx="2736" cy="240"/>
            </a:xfrm>
            <a:prstGeom prst="rect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11"/>
            <p:cNvSpPr>
              <a:spLocks/>
            </p:cNvSpPr>
            <p:nvPr/>
          </p:nvSpPr>
          <p:spPr bwMode="auto">
            <a:xfrm>
              <a:off x="96" y="222"/>
              <a:ext cx="33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 err="1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</a:t>
              </a:r>
              <a:endParaRPr lang="en-US" sz="2000" dirty="0">
                <a:ea typeface="Times" pitchFamily="-84" charset="0"/>
                <a:cs typeface="Times" pitchFamily="-84" charset="0"/>
              </a:endParaRPr>
            </a:p>
          </p:txBody>
        </p:sp>
        <p:sp>
          <p:nvSpPr>
            <p:cNvPr id="10" name="Line 12"/>
            <p:cNvSpPr>
              <a:spLocks noChangeShapeType="1"/>
            </p:cNvSpPr>
            <p:nvPr/>
          </p:nvSpPr>
          <p:spPr bwMode="auto">
            <a:xfrm>
              <a:off x="2063" y="203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3"/>
            <p:cNvSpPr>
              <a:spLocks/>
            </p:cNvSpPr>
            <p:nvPr/>
          </p:nvSpPr>
          <p:spPr bwMode="auto">
            <a:xfrm>
              <a:off x="432" y="0"/>
              <a:ext cx="32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j      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</p:grpSp>
      <p:sp>
        <p:nvSpPr>
          <p:cNvPr id="12" name="Line 12"/>
          <p:cNvSpPr>
            <a:spLocks noChangeShapeType="1"/>
          </p:cNvSpPr>
          <p:nvPr/>
        </p:nvSpPr>
        <p:spPr bwMode="auto">
          <a:xfrm>
            <a:off x="5181600" y="3732316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581400" y="3714690"/>
            <a:ext cx="16002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in s2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6172200" y="3714690"/>
            <a:ext cx="1752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 err="1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Elts</a:t>
            </a:r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 not in s2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5181600" y="3714690"/>
            <a:ext cx="990600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  <a:endParaRPr lang="en-US" sz="2000" dirty="0"/>
          </a:p>
        </p:txBody>
      </p:sp>
      <p:cxnSp>
        <p:nvCxnSpPr>
          <p:cNvPr id="16" name="Straight Connector 15"/>
          <p:cNvCxnSpPr/>
          <p:nvPr/>
        </p:nvCxnSpPr>
        <p:spPr bwMode="auto">
          <a:xfrm>
            <a:off x="457200" y="3581400"/>
            <a:ext cx="0" cy="1676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685800" y="46482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685800" y="39624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881137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Write body of a loop to satisfy a given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Fall 2013 (Final)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(Final)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Given an invariant with code, identify all errors.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(Prelim 2)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2013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example, rewrite it with new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8, Fall 2014 (Final)</a:t>
            </a:r>
          </a:p>
        </p:txBody>
      </p:sp>
    </p:spTree>
    <p:extLst>
      <p:ext uri="{BB962C8B-B14F-4D97-AF65-F5344CB8AC3E}">
        <p14:creationId xmlns:p14="http://schemas.microsoft.com/office/powerpoint/2010/main" val="76277873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2014 Prelim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200" dirty="0">
                <a:latin typeface="American Typewriter Condensed"/>
                <a:cs typeface="American Typewriter Condensed"/>
              </a:rPr>
              <a:t>partition(b, z):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k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200" dirty="0">
                <a:latin typeface="American Typewriter Condensed"/>
                <a:cs typeface="American Typewriter Condensed"/>
              </a:rPr>
              <a:t>(b)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b[0..i-1]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200" dirty="0">
                <a:latin typeface="American Typewriter Condensed"/>
                <a:cs typeface="American Typewriter Condensed"/>
              </a:rPr>
              <a:t>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!= k: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200" dirty="0">
                <a:latin typeface="American Typewriter Condensed"/>
                <a:cs typeface="American Typewriter Condensed"/>
              </a:rPr>
              <a:t>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 &lt;= z: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200" dirty="0">
                <a:latin typeface="American Typewriter Condensed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k = k–1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], b[k] = b[k],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python swap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b[0..k-1]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return k </a:t>
            </a:r>
          </a:p>
          <a:p>
            <a:pPr marL="0" indent="0">
              <a:buNone/>
            </a:pPr>
            <a:endParaRPr lang="en-US" sz="22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14" name="Group 16"/>
          <p:cNvGrpSpPr>
            <a:grpSpLocks/>
          </p:cNvGrpSpPr>
          <p:nvPr/>
        </p:nvGrpSpPr>
        <p:grpSpPr bwMode="auto">
          <a:xfrm>
            <a:off x="3175000" y="1371600"/>
            <a:ext cx="5740400" cy="762000"/>
            <a:chOff x="128" y="0"/>
            <a:chExt cx="3616" cy="480"/>
          </a:xfrm>
        </p:grpSpPr>
        <p:grpSp>
          <p:nvGrpSpPr>
            <p:cNvPr id="15" name="Group 14"/>
            <p:cNvGrpSpPr>
              <a:grpSpLocks/>
            </p:cNvGrpSpPr>
            <p:nvPr/>
          </p:nvGrpSpPr>
          <p:grpSpPr bwMode="auto">
            <a:xfrm>
              <a:off x="624" y="240"/>
              <a:ext cx="2640" cy="240"/>
              <a:chOff x="146" y="0"/>
              <a:chExt cx="2639" cy="240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 bwMode="auto">
              <a:xfrm>
                <a:off x="146" y="0"/>
                <a:ext cx="263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Rectangle 20"/>
              <p:cNvSpPr>
                <a:spLocks/>
              </p:cNvSpPr>
              <p:nvPr/>
            </p:nvSpPr>
            <p:spPr bwMode="auto">
              <a:xfrm>
                <a:off x="146" y="23"/>
                <a:ext cx="1008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z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16" name="Rectangle 12"/>
            <p:cNvSpPr>
              <a:spLocks/>
            </p:cNvSpPr>
            <p:nvPr/>
          </p:nvSpPr>
          <p:spPr bwMode="auto">
            <a:xfrm>
              <a:off x="480" y="0"/>
              <a:ext cx="326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k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  <p:sp>
          <p:nvSpPr>
            <p:cNvPr id="17" name="Rectangle 13"/>
            <p:cNvSpPr>
              <a:spLocks/>
            </p:cNvSpPr>
            <p:nvPr/>
          </p:nvSpPr>
          <p:spPr bwMode="auto">
            <a:xfrm>
              <a:off x="128" y="256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1631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Rectangle 21"/>
          <p:cNvSpPr>
            <a:spLocks/>
          </p:cNvSpPr>
          <p:nvPr/>
        </p:nvSpPr>
        <p:spPr bwMode="auto">
          <a:xfrm>
            <a:off x="6553200" y="1801435"/>
            <a:ext cx="1600645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z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23" name="Rectangle 22"/>
          <p:cNvSpPr>
            <a:spLocks/>
          </p:cNvSpPr>
          <p:nvPr/>
        </p:nvSpPr>
        <p:spPr bwMode="auto">
          <a:xfrm>
            <a:off x="5562600" y="1800980"/>
            <a:ext cx="9906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709990" y="3352800"/>
            <a:ext cx="0" cy="1981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9" name="Straight Connector 28"/>
          <p:cNvCxnSpPr/>
          <p:nvPr/>
        </p:nvCxnSpPr>
        <p:spPr bwMode="auto">
          <a:xfrm>
            <a:off x="990600" y="4572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990600" y="3810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1075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2014 Prelim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200" dirty="0">
                <a:latin typeface="American Typewriter Condensed"/>
                <a:cs typeface="American Typewriter Condensed"/>
              </a:rPr>
              <a:t>partition(b, z):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1     </a:t>
            </a:r>
            <a:r>
              <a:rPr lang="en-US" sz="22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2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0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k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200" dirty="0">
                <a:latin typeface="American Typewriter Condensed"/>
                <a:cs typeface="American Typewriter Condensed"/>
              </a:rPr>
              <a:t>(b)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b[0..i-1]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200" dirty="0">
                <a:latin typeface="American Typewriter Condensed"/>
                <a:cs typeface="American Typewriter Condensed"/>
              </a:rPr>
              <a:t>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!= k: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200" dirty="0">
                <a:latin typeface="American Typewriter Condensed"/>
                <a:cs typeface="American Typewriter Condensed"/>
              </a:rPr>
              <a:t>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 &lt;= z: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200" dirty="0">
                <a:latin typeface="American Typewriter Condensed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k = k–1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], b[k] = b[k], b[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]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python swap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b[0..k-1]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return k </a:t>
            </a:r>
          </a:p>
          <a:p>
            <a:pPr marL="0" indent="0">
              <a:buNone/>
            </a:pPr>
            <a:endParaRPr lang="en-US" sz="2200" dirty="0">
              <a:latin typeface="American Typewriter Condensed"/>
              <a:cs typeface="American Typewriter Condensed"/>
            </a:endParaRPr>
          </a:p>
        </p:txBody>
      </p:sp>
      <p:sp>
        <p:nvSpPr>
          <p:cNvPr id="14" name="Multiply 13"/>
          <p:cNvSpPr/>
          <p:nvPr/>
        </p:nvSpPr>
        <p:spPr bwMode="auto">
          <a:xfrm>
            <a:off x="457200" y="1752600"/>
            <a:ext cx="9144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grpSp>
        <p:nvGrpSpPr>
          <p:cNvPr id="15" name="Group 16"/>
          <p:cNvGrpSpPr>
            <a:grpSpLocks/>
          </p:cNvGrpSpPr>
          <p:nvPr/>
        </p:nvGrpSpPr>
        <p:grpSpPr bwMode="auto">
          <a:xfrm>
            <a:off x="3175000" y="1371600"/>
            <a:ext cx="5740400" cy="762000"/>
            <a:chOff x="128" y="0"/>
            <a:chExt cx="3616" cy="480"/>
          </a:xfrm>
        </p:grpSpPr>
        <p:grpSp>
          <p:nvGrpSpPr>
            <p:cNvPr id="16" name="Group 15"/>
            <p:cNvGrpSpPr>
              <a:grpSpLocks/>
            </p:cNvGrpSpPr>
            <p:nvPr/>
          </p:nvGrpSpPr>
          <p:grpSpPr bwMode="auto">
            <a:xfrm>
              <a:off x="624" y="240"/>
              <a:ext cx="2640" cy="240"/>
              <a:chOff x="146" y="0"/>
              <a:chExt cx="2639" cy="240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 bwMode="auto">
              <a:xfrm>
                <a:off x="146" y="0"/>
                <a:ext cx="263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Rectangle 21"/>
              <p:cNvSpPr>
                <a:spLocks/>
              </p:cNvSpPr>
              <p:nvPr/>
            </p:nvSpPr>
            <p:spPr bwMode="auto">
              <a:xfrm>
                <a:off x="146" y="23"/>
                <a:ext cx="1008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z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17" name="Rectangle 12"/>
            <p:cNvSpPr>
              <a:spLocks/>
            </p:cNvSpPr>
            <p:nvPr/>
          </p:nvSpPr>
          <p:spPr bwMode="auto">
            <a:xfrm>
              <a:off x="480" y="0"/>
              <a:ext cx="326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k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  <p:sp>
          <p:nvSpPr>
            <p:cNvPr id="18" name="Rectangle 13"/>
            <p:cNvSpPr>
              <a:spLocks/>
            </p:cNvSpPr>
            <p:nvPr/>
          </p:nvSpPr>
          <p:spPr bwMode="auto">
            <a:xfrm>
              <a:off x="128" y="256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9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5"/>
            <p:cNvSpPr>
              <a:spLocks noChangeShapeType="1"/>
            </p:cNvSpPr>
            <p:nvPr/>
          </p:nvSpPr>
          <p:spPr bwMode="auto">
            <a:xfrm>
              <a:off x="1631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3" name="Rectangle 22"/>
          <p:cNvSpPr>
            <a:spLocks/>
          </p:cNvSpPr>
          <p:nvPr/>
        </p:nvSpPr>
        <p:spPr bwMode="auto">
          <a:xfrm>
            <a:off x="6553200" y="1801435"/>
            <a:ext cx="1600645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z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24" name="Rectangle 23"/>
          <p:cNvSpPr>
            <a:spLocks/>
          </p:cNvSpPr>
          <p:nvPr/>
        </p:nvSpPr>
        <p:spPr bwMode="auto">
          <a:xfrm>
            <a:off x="5562600" y="1800980"/>
            <a:ext cx="9906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25" name="Straight Connector 24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709990" y="3352800"/>
            <a:ext cx="0" cy="1981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7" name="Straight Connector 26"/>
          <p:cNvCxnSpPr/>
          <p:nvPr/>
        </p:nvCxnSpPr>
        <p:spPr bwMode="auto">
          <a:xfrm>
            <a:off x="990600" y="4572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/>
          <p:cNvCxnSpPr/>
          <p:nvPr/>
        </p:nvCxnSpPr>
        <p:spPr bwMode="auto">
          <a:xfrm>
            <a:off x="990600" y="3810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9117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2014 Prelim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200" dirty="0">
                <a:latin typeface="American Typewriter Condensed"/>
                <a:cs typeface="American Typewriter Condensed"/>
              </a:rPr>
              <a:t>partition(b, z):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-1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k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200" dirty="0">
                <a:latin typeface="American Typewriter Condensed"/>
                <a:cs typeface="American Typewriter Condensed"/>
              </a:rPr>
              <a:t>(b)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b[0..i]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200" dirty="0">
                <a:latin typeface="American Typewriter Condensed"/>
                <a:cs typeface="American Typewriter Condensed"/>
              </a:rPr>
              <a:t>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!= k: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200" dirty="0">
                <a:latin typeface="American Typewriter Condensed"/>
                <a:cs typeface="American Typewriter Condensed"/>
              </a:rPr>
              <a:t> b[i+1] &lt;= z: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200" dirty="0">
                <a:latin typeface="American Typewriter Condensed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b[i+1], b[k–1] = b[k–1], b[i+1]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python swap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k = k–1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b[0..k-1]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return k </a:t>
            </a:r>
          </a:p>
          <a:p>
            <a:pPr marL="0" indent="0">
              <a:buNone/>
            </a:pPr>
            <a:endParaRPr lang="en-US" sz="22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75000" y="1371600"/>
            <a:ext cx="5740400" cy="762000"/>
            <a:chOff x="128" y="0"/>
            <a:chExt cx="3616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624" y="240"/>
              <a:ext cx="2640" cy="240"/>
              <a:chOff x="146" y="0"/>
              <a:chExt cx="2639" cy="240"/>
            </a:xfrm>
          </p:grpSpPr>
          <p:sp>
            <p:nvSpPr>
              <p:cNvPr id="10" name="Rectangle 9"/>
              <p:cNvSpPr>
                <a:spLocks/>
              </p:cNvSpPr>
              <p:nvPr/>
            </p:nvSpPr>
            <p:spPr bwMode="auto">
              <a:xfrm>
                <a:off x="146" y="0"/>
                <a:ext cx="263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10"/>
              <p:cNvSpPr>
                <a:spLocks/>
              </p:cNvSpPr>
              <p:nvPr/>
            </p:nvSpPr>
            <p:spPr bwMode="auto">
              <a:xfrm>
                <a:off x="146" y="23"/>
                <a:ext cx="1008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z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6" name="Rectangle 12"/>
            <p:cNvSpPr>
              <a:spLocks/>
            </p:cNvSpPr>
            <p:nvPr/>
          </p:nvSpPr>
          <p:spPr bwMode="auto">
            <a:xfrm>
              <a:off x="480" y="0"/>
              <a:ext cx="326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   k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  <p:sp>
          <p:nvSpPr>
            <p:cNvPr id="7" name="Rectangle 13"/>
            <p:cNvSpPr>
              <a:spLocks/>
            </p:cNvSpPr>
            <p:nvPr/>
          </p:nvSpPr>
          <p:spPr bwMode="auto">
            <a:xfrm>
              <a:off x="128" y="256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631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" name="Rectangle 11"/>
          <p:cNvSpPr>
            <a:spLocks/>
          </p:cNvSpPr>
          <p:nvPr/>
        </p:nvSpPr>
        <p:spPr bwMode="auto">
          <a:xfrm>
            <a:off x="6553200" y="1801435"/>
            <a:ext cx="1600645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z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5562600" y="1800980"/>
            <a:ext cx="9906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709990" y="3352800"/>
            <a:ext cx="0" cy="1981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990600" y="4572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990600" y="3810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94117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2014 Prelim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2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200" dirty="0">
                <a:latin typeface="American Typewriter Condensed"/>
                <a:cs typeface="American Typewriter Condensed"/>
              </a:rPr>
              <a:t>partition(b, z):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-1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k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200" dirty="0">
                <a:latin typeface="American Typewriter Condensed"/>
                <a:cs typeface="American Typewriter Condensed"/>
              </a:rPr>
              <a:t>(b)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2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b[0..i]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200" dirty="0">
                <a:latin typeface="American Typewriter Condensed"/>
                <a:cs typeface="American Typewriter Condensed"/>
              </a:rPr>
              <a:t>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!= k:  </a:t>
            </a:r>
            <a:r>
              <a:rPr lang="en-US" sz="22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2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2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!= k–1: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200" dirty="0">
                <a:latin typeface="American Typewriter Condensed"/>
                <a:cs typeface="American Typewriter Condensed"/>
              </a:rPr>
              <a:t> b[i+1] &lt;= z: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= </a:t>
            </a:r>
            <a:r>
              <a:rPr lang="en-US" sz="22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200" dirty="0">
                <a:latin typeface="American Typewriter Condensed"/>
                <a:cs typeface="American Typewriter Condensed"/>
              </a:rPr>
              <a:t> + 1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2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200" dirty="0">
                <a:latin typeface="American Typewriter Condensed"/>
                <a:cs typeface="American Typewriter Condensed"/>
              </a:rPr>
              <a:t>: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b[i+1], b[k–1] = b[k–1], b[i+1]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python swap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        k = k–1 </a:t>
            </a:r>
            <a:endParaRPr lang="en-US" sz="2200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</a:t>
            </a:r>
            <a:r>
              <a:rPr lang="en-US" sz="22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b[0..k-1] &lt;= z and b[k..] &gt; z </a:t>
            </a:r>
          </a:p>
          <a:p>
            <a:pPr marL="0" indent="0">
              <a:buNone/>
            </a:pPr>
            <a:r>
              <a:rPr lang="en-US" sz="2200" dirty="0">
                <a:latin typeface="American Typewriter Condensed"/>
                <a:cs typeface="American Typewriter Condensed"/>
              </a:rPr>
              <a:t>    return k </a:t>
            </a:r>
          </a:p>
          <a:p>
            <a:pPr marL="0" indent="0">
              <a:buNone/>
            </a:pPr>
            <a:endParaRPr lang="en-US" sz="2200" dirty="0">
              <a:latin typeface="American Typewriter Condensed"/>
              <a:cs typeface="American Typewriter Condensed"/>
            </a:endParaRPr>
          </a:p>
        </p:txBody>
      </p: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75000" y="1371600"/>
            <a:ext cx="5740400" cy="762000"/>
            <a:chOff x="128" y="0"/>
            <a:chExt cx="3616" cy="480"/>
          </a:xfrm>
        </p:grpSpPr>
        <p:grpSp>
          <p:nvGrpSpPr>
            <p:cNvPr id="5" name="Group 4"/>
            <p:cNvGrpSpPr>
              <a:grpSpLocks/>
            </p:cNvGrpSpPr>
            <p:nvPr/>
          </p:nvGrpSpPr>
          <p:grpSpPr bwMode="auto">
            <a:xfrm>
              <a:off x="624" y="240"/>
              <a:ext cx="2640" cy="240"/>
              <a:chOff x="146" y="0"/>
              <a:chExt cx="2639" cy="240"/>
            </a:xfrm>
          </p:grpSpPr>
          <p:sp>
            <p:nvSpPr>
              <p:cNvPr id="10" name="Rectangle 9"/>
              <p:cNvSpPr>
                <a:spLocks/>
              </p:cNvSpPr>
              <p:nvPr/>
            </p:nvSpPr>
            <p:spPr bwMode="auto">
              <a:xfrm>
                <a:off x="146" y="0"/>
                <a:ext cx="2639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Rectangle 10"/>
              <p:cNvSpPr>
                <a:spLocks/>
              </p:cNvSpPr>
              <p:nvPr/>
            </p:nvSpPr>
            <p:spPr bwMode="auto">
              <a:xfrm>
                <a:off x="146" y="23"/>
                <a:ext cx="1008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z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6" name="Rectangle 12"/>
            <p:cNvSpPr>
              <a:spLocks/>
            </p:cNvSpPr>
            <p:nvPr/>
          </p:nvSpPr>
          <p:spPr bwMode="auto">
            <a:xfrm>
              <a:off x="480" y="0"/>
              <a:ext cx="326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0                     </a:t>
              </a:r>
              <a:r>
                <a:rPr lang="en-US" sz="2000" dirty="0" err="1">
                  <a:ea typeface="Times" pitchFamily="-84" charset="0"/>
                  <a:cs typeface="Times" pitchFamily="-84" charset="0"/>
                </a:rPr>
                <a:t>i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   k                        </a:t>
              </a:r>
              <a:r>
                <a:rPr lang="en-US" sz="2000" dirty="0" err="1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len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(b)</a:t>
              </a:r>
            </a:p>
          </p:txBody>
        </p:sp>
        <p:sp>
          <p:nvSpPr>
            <p:cNvPr id="7" name="Rectangle 13"/>
            <p:cNvSpPr>
              <a:spLocks/>
            </p:cNvSpPr>
            <p:nvPr/>
          </p:nvSpPr>
          <p:spPr bwMode="auto">
            <a:xfrm>
              <a:off x="128" y="256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b="1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8" name="Line 14"/>
            <p:cNvSpPr>
              <a:spLocks noChangeShapeType="1"/>
            </p:cNvSpPr>
            <p:nvPr/>
          </p:nvSpPr>
          <p:spPr bwMode="auto">
            <a:xfrm>
              <a:off x="2256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>
              <a:off x="1631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" name="Rectangle 11"/>
          <p:cNvSpPr>
            <a:spLocks/>
          </p:cNvSpPr>
          <p:nvPr/>
        </p:nvSpPr>
        <p:spPr bwMode="auto">
          <a:xfrm>
            <a:off x="6553200" y="1801435"/>
            <a:ext cx="1600645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z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5562600" y="1800980"/>
            <a:ext cx="9906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4" name="Multiply 13"/>
          <p:cNvSpPr/>
          <p:nvPr/>
        </p:nvSpPr>
        <p:spPr bwMode="auto">
          <a:xfrm>
            <a:off x="1143000" y="2971800"/>
            <a:ext cx="9144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709990" y="3352800"/>
            <a:ext cx="0" cy="1981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990600" y="4572000"/>
            <a:ext cx="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990600" y="3810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6690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num_space_runs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"""The number of runs of spaces in the string s.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Examples: ' a f g ' is 4 'a f g' is 2 ' a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bc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d' is 3.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(s) &gt;= 1"""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1</a:t>
            </a:r>
            <a:br>
              <a:rPr lang="en-US" sz="2400" dirty="0"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n = 1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s[0] == ' '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400" dirty="0">
                <a:latin typeface="American Typewriter Condensed"/>
                <a:cs typeface="American Typewriter Condensed"/>
              </a:rPr>
              <a:t> 0</a:t>
            </a:r>
            <a:br>
              <a:rPr lang="en-US" sz="2400" dirty="0"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4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s[0..i] contains n runs of spaces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!=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] == ' ' and s[i-1] != ' ':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    n = n+1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i+1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post: s[0..len(s)-1] contains n runs of spaces return 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400" dirty="0">
                <a:latin typeface="American Typewriter Condensed"/>
                <a:cs typeface="American Typewriter Condensed"/>
              </a:rPr>
              <a:t> n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737810" y="41910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01479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775068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num_space_runs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"""The number of runs of spaces in the string s.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Examples: ' a f g ' is 4 'a f g' is 2 ' a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bc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d' is 3.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(s) &gt;= 1"""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1   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0</a:t>
            </a:r>
            <a:b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n = 1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s[0] == ' '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400" dirty="0">
                <a:latin typeface="American Typewriter Condensed"/>
                <a:cs typeface="American Typewriter Condensed"/>
              </a:rPr>
              <a:t> 0</a:t>
            </a:r>
            <a:br>
              <a:rPr lang="en-US" sz="2400" dirty="0"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4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s[0..i] contains n runs of spaces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!=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] == ' ' and s[i-1] != ' ':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    n = n+1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i+1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post: s[0..len(s)-1] contains n runs of spaces return 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400" dirty="0">
                <a:latin typeface="American Typewriter Condensed"/>
                <a:cs typeface="American Typewriter Condensed"/>
              </a:rPr>
              <a:t> n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737810" y="41910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01479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Multiply 6"/>
          <p:cNvSpPr/>
          <p:nvPr/>
        </p:nvSpPr>
        <p:spPr bwMode="auto">
          <a:xfrm>
            <a:off x="533400" y="2743200"/>
            <a:ext cx="9144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15367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num_space_runs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"""The number of runs of spaces in the string s.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Examples: ' a f g ' is 4 'a f g' is 2 ' a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bc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d' is 3.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(s) &gt;= 1"""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1   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0</a:t>
            </a:r>
            <a:b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n = 1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s[0] == ' '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400" dirty="0">
                <a:latin typeface="American Typewriter Condensed"/>
                <a:cs typeface="American Typewriter Condensed"/>
              </a:rPr>
              <a:t> 0</a:t>
            </a:r>
            <a:br>
              <a:rPr lang="en-US" sz="2400" dirty="0"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4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s[0..i] contains n runs of spaces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!=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latin typeface="American Typewriter Condensed"/>
                <a:cs typeface="American Typewriter Condensed"/>
              </a:rPr>
              <a:t>(s): 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!=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(s)–1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] == ' ' and s[i-1] != ' ': </a:t>
            </a:r>
            <a:endParaRPr lang="en-US" sz="2400" b="1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    n = n+1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i+1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post: s[0..len(s)-1] contains n runs of spaces return 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400" dirty="0">
                <a:latin typeface="American Typewriter Condensed"/>
                <a:cs typeface="American Typewriter Condensed"/>
              </a:rPr>
              <a:t> n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737810" y="41910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01479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Multiply 6"/>
          <p:cNvSpPr/>
          <p:nvPr/>
        </p:nvSpPr>
        <p:spPr bwMode="auto">
          <a:xfrm>
            <a:off x="533400" y="2743200"/>
            <a:ext cx="9144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9" name="Multiply 8"/>
          <p:cNvSpPr/>
          <p:nvPr/>
        </p:nvSpPr>
        <p:spPr bwMode="auto">
          <a:xfrm>
            <a:off x="1066800" y="3810000"/>
            <a:ext cx="17526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38185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6, Spring 2013 Final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def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num_space_runs</a:t>
            </a:r>
            <a:r>
              <a:rPr lang="en-US" sz="2400" dirty="0">
                <a:latin typeface="American Typewriter Condensed"/>
                <a:cs typeface="American Typewriter Condensed"/>
              </a:rPr>
              <a:t>(s):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"""The number of runs of spaces in the string s.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Examples: ' a f g ' is 4 'a f g' is 2 ' a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bc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d' is 3. 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    Precondition: </a:t>
            </a:r>
            <a:r>
              <a:rPr lang="en-US" sz="2400" dirty="0" err="1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  <a:t>(s) &gt;= 1"""</a:t>
            </a:r>
            <a:br>
              <a:rPr lang="en-US" sz="2400" dirty="0">
                <a:solidFill>
                  <a:srgbClr val="008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1   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= 0</a:t>
            </a:r>
            <a:b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n = 1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s[0] == ' '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400" dirty="0">
                <a:latin typeface="American Typewriter Condensed"/>
                <a:cs typeface="American Typewriter Condensed"/>
              </a:rPr>
              <a:t> 0</a:t>
            </a:r>
            <a:br>
              <a:rPr lang="en-US" sz="2400" dirty="0">
                <a:latin typeface="American Typewriter Condensed"/>
                <a:cs typeface="American Typewriter Condensed"/>
              </a:rPr>
            </a:b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4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4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s[0..i] contains n runs of spaces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!=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len</a:t>
            </a:r>
            <a:r>
              <a:rPr lang="en-US" sz="2400" dirty="0">
                <a:latin typeface="American Typewriter Condensed"/>
                <a:cs typeface="American Typewriter Condensed"/>
              </a:rPr>
              <a:t>(s): 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!= 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len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(s)–1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400" dirty="0">
                <a:latin typeface="American Typewriter Condensed"/>
                <a:cs typeface="American Typewriter Condensed"/>
              </a:rPr>
              <a:t> s[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] == ' ' and s[i-1] != ' ':  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s[i+1] == ' ' and s[</a:t>
            </a:r>
            <a:r>
              <a:rPr lang="en-US" sz="2400" b="1" dirty="0" err="1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i</a:t>
            </a:r>
            <a:r>
              <a:rPr lang="en-US" sz="2400" b="1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] != ' ':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    n = n+1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400" dirty="0" err="1">
                <a:latin typeface="American Typewriter Condensed"/>
                <a:cs typeface="American Typewriter Condensed"/>
              </a:rPr>
              <a:t>i</a:t>
            </a:r>
            <a:r>
              <a:rPr lang="en-US" sz="2400" dirty="0">
                <a:latin typeface="American Typewriter Condensed"/>
                <a:cs typeface="American Typewriter Condensed"/>
              </a:rPr>
              <a:t> = i+1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 # post: s[0..len(s)-1] contains n runs of spaces return n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 </a:t>
            </a:r>
            <a:r>
              <a:rPr lang="en-US" sz="2400" dirty="0">
                <a:latin typeface="American Typewriter Condensed"/>
                <a:cs typeface="American Typewriter Condensed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return</a:t>
            </a:r>
            <a:r>
              <a:rPr lang="en-US" sz="2400" dirty="0">
                <a:latin typeface="American Typewriter Condensed"/>
                <a:cs typeface="American Typewriter Condensed"/>
              </a:rPr>
              <a:t> n</a:t>
            </a:r>
          </a:p>
        </p:txBody>
      </p:sp>
      <p:cxnSp>
        <p:nvCxnSpPr>
          <p:cNvPr id="4" name="Straight Connector 3"/>
          <p:cNvCxnSpPr/>
          <p:nvPr/>
        </p:nvCxnSpPr>
        <p:spPr bwMode="auto">
          <a:xfrm>
            <a:off x="457200" y="1752600"/>
            <a:ext cx="0" cy="434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" name="Straight Connector 4"/>
          <p:cNvCxnSpPr/>
          <p:nvPr/>
        </p:nvCxnSpPr>
        <p:spPr bwMode="auto">
          <a:xfrm>
            <a:off x="737810" y="41910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6" name="Straight Connector 5"/>
          <p:cNvCxnSpPr/>
          <p:nvPr/>
        </p:nvCxnSpPr>
        <p:spPr bwMode="auto">
          <a:xfrm>
            <a:off x="1014790" y="4572000"/>
            <a:ext cx="0" cy="304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" name="Multiply 6"/>
          <p:cNvSpPr/>
          <p:nvPr/>
        </p:nvSpPr>
        <p:spPr bwMode="auto">
          <a:xfrm>
            <a:off x="533400" y="2743200"/>
            <a:ext cx="9144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8" name="Multiply 7"/>
          <p:cNvSpPr/>
          <p:nvPr/>
        </p:nvSpPr>
        <p:spPr bwMode="auto">
          <a:xfrm>
            <a:off x="228600" y="4191000"/>
            <a:ext cx="49530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9" name="Multiply 8"/>
          <p:cNvSpPr/>
          <p:nvPr/>
        </p:nvSpPr>
        <p:spPr bwMode="auto">
          <a:xfrm>
            <a:off x="1066800" y="3810000"/>
            <a:ext cx="1752600" cy="381000"/>
          </a:xfrm>
          <a:prstGeom prst="mathMultiply">
            <a:avLst/>
          </a:prstGeom>
          <a:solidFill>
            <a:srgbClr val="FF0000">
              <a:alpha val="48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954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Set-up using for:</a:t>
            </a:r>
            <a:endParaRPr lang="en-US" dirty="0">
              <a:ea typeface="宋体" pitchFamily="-84" charset="-122"/>
            </a:endParaRPr>
          </a:p>
          <a:p>
            <a:pPr>
              <a:buNone/>
            </a:pPr>
            <a:endParaRPr lang="en-US" dirty="0">
              <a:latin typeface="American Typewriter Condensed"/>
              <a:ea typeface="宋体" pitchFamily="-84" charset="-122"/>
              <a:cs typeface="American Typewriter Condensed"/>
            </a:endParaRPr>
          </a:p>
          <a:p>
            <a:pPr>
              <a:buNone/>
            </a:pP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for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range(a,b+1):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# Process k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processed.</a:t>
            </a:r>
            <a:endParaRPr lang="zh-CN" altLang="en-US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  <a:p>
            <a:pPr>
              <a:buFont typeface="Arial" pitchFamily="-84" charset="0"/>
              <a:buNone/>
            </a:pPr>
            <a:endParaRPr lang="zh-CN" alt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an Integer Loop (b)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 Types of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/>
              <a:t>Write body of a loop to satisfy a given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Fall 2013 (Final)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(Final)</a:t>
            </a:r>
          </a:p>
          <a:p>
            <a:pPr>
              <a:lnSpc>
                <a:spcPct val="110000"/>
              </a:lnSpc>
            </a:pPr>
            <a:r>
              <a:rPr lang="en-US" dirty="0"/>
              <a:t>Given an invariant with code, identify all errors.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2014 (Prelim 2)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6, Spring 2013 (Final)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Given an example, rewrite it with new invariant.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Problem 8, Fall 2014 (Final)</a:t>
            </a:r>
          </a:p>
        </p:txBody>
      </p:sp>
    </p:spTree>
    <p:extLst>
      <p:ext uri="{BB962C8B-B14F-4D97-AF65-F5344CB8AC3E}">
        <p14:creationId xmlns:p14="http://schemas.microsoft.com/office/powerpoint/2010/main" val="27913589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q =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b[q+1..k]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361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q =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b[q+1..k]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37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33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q             k</a:t>
              </a:r>
            </a:p>
          </p:txBody>
        </p:sp>
        <p:sp>
          <p:nvSpPr>
            <p:cNvPr id="34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0" name="Rectangle 10"/>
          <p:cNvSpPr>
            <a:spLocks/>
          </p:cNvSpPr>
          <p:nvPr/>
        </p:nvSpPr>
        <p:spPr bwMode="auto">
          <a:xfrm>
            <a:off x="70104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41" name="Rectangle 10"/>
          <p:cNvSpPr>
            <a:spLocks/>
          </p:cNvSpPr>
          <p:nvPr/>
        </p:nvSpPr>
        <p:spPr bwMode="auto">
          <a:xfrm>
            <a:off x="76962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>
            <a:off x="76946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216141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q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k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b[q+1..k]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j &lt; q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37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33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q             k</a:t>
              </a:r>
            </a:p>
          </p:txBody>
        </p:sp>
        <p:sp>
          <p:nvSpPr>
            <p:cNvPr id="34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0" name="Rectangle 10"/>
          <p:cNvSpPr>
            <a:spLocks/>
          </p:cNvSpPr>
          <p:nvPr/>
        </p:nvSpPr>
        <p:spPr bwMode="auto">
          <a:xfrm>
            <a:off x="70104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41" name="Rectangle 10"/>
          <p:cNvSpPr>
            <a:spLocks/>
          </p:cNvSpPr>
          <p:nvPr/>
        </p:nvSpPr>
        <p:spPr bwMode="auto">
          <a:xfrm>
            <a:off x="76962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>
            <a:off x="76946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55216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</a:t>
            </a:r>
            <a:b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q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k 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b[q+1..k]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j &lt; q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b[j+1] and b[q]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q=q–1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37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33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q             k</a:t>
              </a:r>
            </a:p>
          </p:txBody>
        </p:sp>
        <p:sp>
          <p:nvSpPr>
            <p:cNvPr id="34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0" name="Rectangle 10"/>
          <p:cNvSpPr>
            <a:spLocks/>
          </p:cNvSpPr>
          <p:nvPr/>
        </p:nvSpPr>
        <p:spPr bwMode="auto">
          <a:xfrm>
            <a:off x="70104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41" name="Rectangle 10"/>
          <p:cNvSpPr>
            <a:spLocks/>
          </p:cNvSpPr>
          <p:nvPr/>
        </p:nvSpPr>
        <p:spPr bwMode="auto">
          <a:xfrm>
            <a:off x="76962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>
            <a:off x="76946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Connector 50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2" name="Straight Connector 51"/>
          <p:cNvCxnSpPr/>
          <p:nvPr/>
        </p:nvCxnSpPr>
        <p:spPr bwMode="auto">
          <a:xfrm>
            <a:off x="50292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50292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41108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</a:t>
            </a: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m =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b[j+1..m]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813660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</a:t>
            </a: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m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b[j+1..m]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   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32" name="Group 31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37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33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j             m         k</a:t>
              </a:r>
            </a:p>
          </p:txBody>
        </p:sp>
        <p:sp>
          <p:nvSpPr>
            <p:cNvPr id="34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35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9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1" name="Rectangle 10"/>
          <p:cNvSpPr>
            <a:spLocks/>
          </p:cNvSpPr>
          <p:nvPr/>
        </p:nvSpPr>
        <p:spPr bwMode="auto">
          <a:xfrm>
            <a:off x="70104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42" name="Line 15"/>
          <p:cNvSpPr>
            <a:spLocks noChangeShapeType="1"/>
          </p:cNvSpPr>
          <p:nvPr/>
        </p:nvSpPr>
        <p:spPr bwMode="auto">
          <a:xfrm>
            <a:off x="7924800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4" name="Rectangle 10"/>
          <p:cNvSpPr>
            <a:spLocks/>
          </p:cNvSpPr>
          <p:nvPr/>
        </p:nvSpPr>
        <p:spPr bwMode="auto">
          <a:xfrm>
            <a:off x="7924800" y="582427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46" name="Straight Connector 45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32505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</a:t>
            </a: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m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b[j+1..m]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</a:t>
            </a:r>
            <a:r>
              <a:rPr lang="en-US" sz="2000" dirty="0" err="1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m &lt; k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 </a:t>
            </a:r>
            <a:endParaRPr lang="en-US" sz="2000" dirty="0">
              <a:solidFill>
                <a:srgbClr val="FF0000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  </a:t>
            </a:r>
            <a:endParaRPr lang="en-US" sz="2000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55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47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j             m         k</a:t>
              </a:r>
            </a:p>
          </p:txBody>
        </p:sp>
        <p:sp>
          <p:nvSpPr>
            <p:cNvPr id="4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58" name="Rectangle 10"/>
          <p:cNvSpPr>
            <a:spLocks/>
          </p:cNvSpPr>
          <p:nvPr/>
        </p:nvSpPr>
        <p:spPr bwMode="auto">
          <a:xfrm>
            <a:off x="70104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59" name="Line 15"/>
          <p:cNvSpPr>
            <a:spLocks noChangeShapeType="1"/>
          </p:cNvSpPr>
          <p:nvPr/>
        </p:nvSpPr>
        <p:spPr bwMode="auto">
          <a:xfrm>
            <a:off x="7924800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10"/>
          <p:cNvSpPr>
            <a:spLocks/>
          </p:cNvSpPr>
          <p:nvPr/>
        </p:nvSpPr>
        <p:spPr bwMode="auto">
          <a:xfrm>
            <a:off x="7924800" y="582427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990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j = 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t = k+1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t..k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j &lt; t–1: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b[j] and b[j+1]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j = j+1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b[j+1] and b[t-1]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t=t–1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pPr marL="0" indent="0">
              <a:lnSpc>
                <a:spcPct val="90000"/>
              </a:lnSpc>
              <a:buNone/>
            </a:pPr>
            <a:endParaRPr lang="en-US" sz="2000" dirty="0">
              <a:latin typeface="American Typewriter Condensed"/>
              <a:cs typeface="American Typewriter Condensed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Make invariant true at start </a:t>
            </a:r>
            <a:b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  </a:t>
            </a:r>
            <a:r>
              <a:rPr lang="en-US" sz="2000" dirty="0">
                <a:latin typeface="American Typewriter Condensed"/>
                <a:cs typeface="American Typewriter Condensed"/>
              </a:rPr>
              <a:t>j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m =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h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# </a:t>
            </a: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inv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: 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b[</a:t>
            </a:r>
            <a:r>
              <a:rPr lang="fr-FR" sz="20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fr-F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cs typeface="American Typewriter Condensed"/>
              </a:rPr>
              <a:t>–1] &lt;= x = b[j] &lt;= b[j+1..m]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while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m &lt; k</a:t>
            </a:r>
            <a:r>
              <a:rPr lang="en-US" sz="2000" dirty="0">
                <a:latin typeface="American Typewriter Condensed"/>
                <a:cs typeface="American Typewriter Condensed"/>
              </a:rPr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if</a:t>
            </a:r>
            <a:r>
              <a:rPr lang="en-US" sz="2000" dirty="0">
                <a:latin typeface="American Typewriter Condensed"/>
                <a:cs typeface="American Typewriter Condensed"/>
              </a:rPr>
              <a:t> b[m+1] &lt;= b[j]: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b[j] and b[m+1]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swap</a:t>
            </a:r>
            <a:r>
              <a:rPr lang="en-US" sz="2000" dirty="0">
                <a:latin typeface="American Typewriter Condensed"/>
                <a:cs typeface="American Typewriter Condensed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b[j+1] and b[m+1]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m = m+1; j=j+1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latin typeface="American Typewriter Condensed"/>
                <a:cs typeface="American Typewriter Condensed"/>
              </a:rPr>
              <a:t>    </a:t>
            </a:r>
            <a:r>
              <a:rPr lang="en-US" sz="2000" dirty="0">
                <a:solidFill>
                  <a:srgbClr val="0000FF"/>
                </a:solidFill>
                <a:latin typeface="American Typewriter Condensed"/>
                <a:cs typeface="American Typewriter Condensed"/>
              </a:rPr>
              <a:t>else</a:t>
            </a:r>
            <a:r>
              <a:rPr lang="en-US" sz="2000" dirty="0">
                <a:latin typeface="American Typewriter Condensed"/>
                <a:cs typeface="American Typewriter Condensed"/>
              </a:rPr>
              <a:t>:</a:t>
            </a:r>
            <a:br>
              <a:rPr lang="en-US" sz="2000" dirty="0">
                <a:latin typeface="American Typewriter Condensed"/>
                <a:cs typeface="American Typewriter Condensed"/>
              </a:rPr>
            </a:br>
            <a:r>
              <a:rPr lang="en-US" sz="2000" dirty="0">
                <a:latin typeface="American Typewriter Condensed"/>
                <a:cs typeface="American Typewriter Condensed"/>
              </a:rPr>
              <a:t>        </a:t>
            </a:r>
            <a:r>
              <a:rPr lang="en-US" sz="2000" dirty="0">
                <a:solidFill>
                  <a:srgbClr val="FF0000"/>
                </a:solidFill>
                <a:latin typeface="American Typewriter Condensed"/>
                <a:cs typeface="American Typewriter Condensed"/>
              </a:rPr>
              <a:t>m = m+1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# post: b[</a:t>
            </a:r>
            <a:r>
              <a:rPr lang="en-US" sz="2000" dirty="0" err="1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h..j</a:t>
            </a:r>
            <a:r>
              <a:rPr lang="en-US" sz="2000" dirty="0">
                <a:solidFill>
                  <a:srgbClr val="595959"/>
                </a:solidFill>
                <a:latin typeface="American Typewriter Condensed"/>
                <a:cs typeface="American Typewriter Condensed"/>
              </a:rPr>
              <a:t>–1] &lt;= x = b[j] &lt;= b[j+1..k] </a:t>
            </a:r>
          </a:p>
          <a:p>
            <a:endParaRPr lang="en-US" sz="2000" dirty="0"/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381000" y="5410200"/>
            <a:ext cx="3759200" cy="762000"/>
            <a:chOff x="128" y="0"/>
            <a:chExt cx="2368" cy="480"/>
          </a:xfrm>
        </p:grpSpPr>
        <p:grpSp>
          <p:nvGrpSpPr>
            <p:cNvPr id="7" name="Group 6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12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8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</a:t>
              </a:r>
              <a:r>
                <a:rPr lang="en-US" sz="2000" dirty="0">
                  <a:ea typeface="Times" pitchFamily="-84" charset="0"/>
                  <a:cs typeface="Times" pitchFamily="-84" charset="0"/>
                </a:rPr>
                <a:t>j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              t          k</a:t>
              </a:r>
            </a:p>
          </p:txBody>
        </p:sp>
        <p:sp>
          <p:nvSpPr>
            <p:cNvPr id="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1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" name="Rectangle 10"/>
          <p:cNvSpPr>
            <a:spLocks/>
          </p:cNvSpPr>
          <p:nvPr/>
        </p:nvSpPr>
        <p:spPr bwMode="auto">
          <a:xfrm>
            <a:off x="20828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6" name="Rectangle 10"/>
          <p:cNvSpPr>
            <a:spLocks/>
          </p:cNvSpPr>
          <p:nvPr/>
        </p:nvSpPr>
        <p:spPr bwMode="auto">
          <a:xfrm>
            <a:off x="2463800" y="583111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sp>
        <p:nvSpPr>
          <p:cNvPr id="17" name="Rectangle 10"/>
          <p:cNvSpPr>
            <a:spLocks/>
          </p:cNvSpPr>
          <p:nvPr/>
        </p:nvSpPr>
        <p:spPr bwMode="auto">
          <a:xfrm>
            <a:off x="31496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3148012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43" name="Straight Connector 42"/>
          <p:cNvCxnSpPr/>
          <p:nvPr/>
        </p:nvCxnSpPr>
        <p:spPr bwMode="auto">
          <a:xfrm>
            <a:off x="4172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/>
          <p:nvPr/>
        </p:nvCxnSpPr>
        <p:spPr bwMode="auto">
          <a:xfrm>
            <a:off x="685800" y="3276600"/>
            <a:ext cx="0" cy="609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8" name="Straight Connector 47"/>
          <p:cNvCxnSpPr/>
          <p:nvPr/>
        </p:nvCxnSpPr>
        <p:spPr bwMode="auto">
          <a:xfrm>
            <a:off x="685800" y="42672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53" name="Straight Connector 52"/>
          <p:cNvCxnSpPr/>
          <p:nvPr/>
        </p:nvCxnSpPr>
        <p:spPr bwMode="auto">
          <a:xfrm>
            <a:off x="5029200" y="4572000"/>
            <a:ext cx="0" cy="228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44" name="Group 16"/>
          <p:cNvGrpSpPr>
            <a:grpSpLocks/>
          </p:cNvGrpSpPr>
          <p:nvPr/>
        </p:nvGrpSpPr>
        <p:grpSpPr bwMode="auto">
          <a:xfrm>
            <a:off x="4927600" y="5410200"/>
            <a:ext cx="3759200" cy="762000"/>
            <a:chOff x="128" y="0"/>
            <a:chExt cx="2368" cy="480"/>
          </a:xfrm>
        </p:grpSpPr>
        <p:grpSp>
          <p:nvGrpSpPr>
            <p:cNvPr id="46" name="Group 45"/>
            <p:cNvGrpSpPr>
              <a:grpSpLocks/>
            </p:cNvGrpSpPr>
            <p:nvPr/>
          </p:nvGrpSpPr>
          <p:grpSpPr bwMode="auto">
            <a:xfrm>
              <a:off x="624" y="240"/>
              <a:ext cx="1824" cy="240"/>
              <a:chOff x="146" y="0"/>
              <a:chExt cx="1823" cy="240"/>
            </a:xfrm>
          </p:grpSpPr>
          <p:sp>
            <p:nvSpPr>
              <p:cNvPr id="55" name="Rectangle 9"/>
              <p:cNvSpPr>
                <a:spLocks/>
              </p:cNvSpPr>
              <p:nvPr/>
            </p:nvSpPr>
            <p:spPr bwMode="auto">
              <a:xfrm>
                <a:off x="146" y="0"/>
                <a:ext cx="1823" cy="240"/>
              </a:xfrm>
              <a:prstGeom prst="rect">
                <a:avLst/>
              </a:prstGeom>
              <a:noFill/>
              <a:ln w="9525" cap="flat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6" name="Rectangle 10"/>
              <p:cNvSpPr>
                <a:spLocks/>
              </p:cNvSpPr>
              <p:nvPr/>
            </p:nvSpPr>
            <p:spPr bwMode="auto">
              <a:xfrm>
                <a:off x="146" y="23"/>
                <a:ext cx="576" cy="194"/>
              </a:xfrm>
              <a:prstGeom prst="rect">
                <a:avLst/>
              </a:prstGeom>
              <a:noFill/>
              <a:ln w="12700" cap="flat">
                <a:noFill/>
                <a:miter lim="800000"/>
                <a:headEnd type="none" w="med" len="med"/>
                <a:tailEnd type="none" w="med" len="med"/>
              </a:ln>
            </p:spPr>
            <p:txBody>
              <a:bodyPr wrap="square" lIns="0" tIns="0" rIns="40639" bIns="0" anchor="ctr">
                <a:prstTxWarp prst="textNoShape">
                  <a:avLst/>
                </a:prstTxWarp>
                <a:spAutoFit/>
              </a:bodyPr>
              <a:lstStyle/>
              <a:p>
                <a:pPr marL="39688" algn="ctr"/>
                <a:r>
                  <a:rPr lang="en-US" sz="2000" dirty="0">
                    <a:solidFill>
                      <a:schemeClr val="tx1"/>
                    </a:solidFill>
                    <a:ea typeface="Times" pitchFamily="-84" charset="0"/>
                    <a:cs typeface="Times" pitchFamily="-84" charset="0"/>
                  </a:rPr>
                  <a:t>&lt;= </a:t>
                </a:r>
                <a:r>
                  <a:rPr lang="en-US" sz="2000" b="1" dirty="0">
                    <a:solidFill>
                      <a:srgbClr val="8B008C"/>
                    </a:solidFill>
                    <a:ea typeface="Times" pitchFamily="-84" charset="0"/>
                    <a:cs typeface="Times" pitchFamily="-84" charset="0"/>
                  </a:rPr>
                  <a:t>x</a:t>
                </a:r>
                <a:endPara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endParaRPr>
              </a:p>
            </p:txBody>
          </p:sp>
        </p:grpSp>
        <p:sp>
          <p:nvSpPr>
            <p:cNvPr id="47" name="Rectangle 12"/>
            <p:cNvSpPr>
              <a:spLocks/>
            </p:cNvSpPr>
            <p:nvPr/>
          </p:nvSpPr>
          <p:spPr bwMode="auto">
            <a:xfrm>
              <a:off x="480" y="0"/>
              <a:ext cx="2016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ea typeface="Times" pitchFamily="-84" charset="0"/>
                  <a:cs typeface="Times" pitchFamily="-84" charset="0"/>
                </a:rPr>
                <a:t>   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h               j             m         k</a:t>
              </a:r>
            </a:p>
          </p:txBody>
        </p:sp>
        <p:sp>
          <p:nvSpPr>
            <p:cNvPr id="49" name="Rectangle 13"/>
            <p:cNvSpPr>
              <a:spLocks/>
            </p:cNvSpPr>
            <p:nvPr/>
          </p:nvSpPr>
          <p:spPr bwMode="auto">
            <a:xfrm>
              <a:off x="128" y="262"/>
              <a:ext cx="544" cy="192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0" tIns="0" rIns="40639" bIns="0">
              <a:prstTxWarp prst="textNoShape">
                <a:avLst/>
              </a:prstTxWarp>
            </a:bodyPr>
            <a:lstStyle/>
            <a:p>
              <a:pPr marL="39688">
                <a:spcBef>
                  <a:spcPts val="1200"/>
                </a:spcBef>
              </a:pPr>
              <a:r>
                <a:rPr lang="en-US" sz="2000" dirty="0">
                  <a:solidFill>
                    <a:srgbClr val="0000FF"/>
                  </a:solidFill>
                  <a:ea typeface="Times" pitchFamily="-84" charset="0"/>
                  <a:cs typeface="Times" pitchFamily="-84" charset="0"/>
                </a:rPr>
                <a:t>inv</a:t>
              </a:r>
              <a:r>
                <a:rPr lang="en-US" sz="2000" dirty="0">
                  <a:solidFill>
                    <a:schemeClr val="tx1"/>
                  </a:solidFill>
                  <a:ea typeface="Times" pitchFamily="-84" charset="0"/>
                  <a:cs typeface="Times" pitchFamily="-84" charset="0"/>
                </a:rPr>
                <a:t>:  b</a:t>
              </a:r>
            </a:p>
          </p:txBody>
        </p:sp>
        <p:sp>
          <p:nvSpPr>
            <p:cNvPr id="50" name="Line 14"/>
            <p:cNvSpPr>
              <a:spLocks noChangeShapeType="1"/>
            </p:cNvSpPr>
            <p:nvPr/>
          </p:nvSpPr>
          <p:spPr bwMode="auto">
            <a:xfrm>
              <a:off x="1440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15"/>
            <p:cNvSpPr>
              <a:spLocks noChangeShapeType="1"/>
            </p:cNvSpPr>
            <p:nvPr/>
          </p:nvSpPr>
          <p:spPr bwMode="auto">
            <a:xfrm>
              <a:off x="1199" y="240"/>
              <a:ext cx="1" cy="240"/>
            </a:xfrm>
            <a:prstGeom prst="line">
              <a:avLst/>
            </a:prstGeom>
            <a:noFill/>
            <a:ln w="952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57" name="Rectangle 10"/>
          <p:cNvSpPr>
            <a:spLocks/>
          </p:cNvSpPr>
          <p:nvPr/>
        </p:nvSpPr>
        <p:spPr bwMode="auto">
          <a:xfrm>
            <a:off x="6629400" y="5831115"/>
            <a:ext cx="3810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58" name="Rectangle 10"/>
          <p:cNvSpPr>
            <a:spLocks/>
          </p:cNvSpPr>
          <p:nvPr/>
        </p:nvSpPr>
        <p:spPr bwMode="auto">
          <a:xfrm>
            <a:off x="7010400" y="5827485"/>
            <a:ext cx="914654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&gt;= </a:t>
            </a:r>
            <a:r>
              <a:rPr lang="en-US" sz="2000" b="1" dirty="0">
                <a:solidFill>
                  <a:srgbClr val="8B008C"/>
                </a:solidFill>
                <a:ea typeface="Times" pitchFamily="-84" charset="0"/>
                <a:cs typeface="Times" pitchFamily="-84" charset="0"/>
              </a:rPr>
              <a:t>x</a:t>
            </a:r>
            <a:endParaRPr lang="en-US" sz="2000" dirty="0">
              <a:solidFill>
                <a:schemeClr val="tx1"/>
              </a:solidFill>
              <a:ea typeface="Times" pitchFamily="-84" charset="0"/>
              <a:cs typeface="Times" pitchFamily="-84" charset="0"/>
            </a:endParaRPr>
          </a:p>
        </p:txBody>
      </p:sp>
      <p:sp>
        <p:nvSpPr>
          <p:cNvPr id="59" name="Line 15"/>
          <p:cNvSpPr>
            <a:spLocks noChangeShapeType="1"/>
          </p:cNvSpPr>
          <p:nvPr/>
        </p:nvSpPr>
        <p:spPr bwMode="auto">
          <a:xfrm>
            <a:off x="7924800" y="5791200"/>
            <a:ext cx="1588" cy="381000"/>
          </a:xfrm>
          <a:prstGeom prst="line">
            <a:avLst/>
          </a:prstGeom>
          <a:noFill/>
          <a:ln w="9525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Rectangle 10"/>
          <p:cNvSpPr>
            <a:spLocks/>
          </p:cNvSpPr>
          <p:nvPr/>
        </p:nvSpPr>
        <p:spPr bwMode="auto">
          <a:xfrm>
            <a:off x="7924800" y="5824275"/>
            <a:ext cx="685800" cy="307975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0" tIns="0" rIns="40639" bIns="0" anchor="ctr">
            <a:prstTxWarp prst="textNoShape">
              <a:avLst/>
            </a:prstTxWarp>
            <a:spAutoFit/>
          </a:bodyPr>
          <a:lstStyle/>
          <a:p>
            <a:pPr marL="39688" algn="ctr"/>
            <a:r>
              <a:rPr lang="en-US" sz="2000" dirty="0">
                <a:solidFill>
                  <a:schemeClr val="tx1"/>
                </a:solidFill>
                <a:ea typeface="Times" pitchFamily="-84" charset="0"/>
                <a:cs typeface="Times" pitchFamily="-84" charset="0"/>
              </a:rPr>
              <a:t>???</a:t>
            </a:r>
          </a:p>
        </p:txBody>
      </p:sp>
      <p:cxnSp>
        <p:nvCxnSpPr>
          <p:cNvPr id="35" name="Straight Connector 34"/>
          <p:cNvCxnSpPr/>
          <p:nvPr/>
        </p:nvCxnSpPr>
        <p:spPr bwMode="auto">
          <a:xfrm>
            <a:off x="4760685" y="2895600"/>
            <a:ext cx="0" cy="1905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029200" y="3276600"/>
            <a:ext cx="0" cy="838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00731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Questions?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7294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Set-up using while:</a:t>
            </a:r>
            <a:br>
              <a:rPr lang="en-US" dirty="0">
                <a:ea typeface="宋体" pitchFamily="-84" charset="-122"/>
              </a:rPr>
            </a:br>
            <a:r>
              <a:rPr lang="en-US" dirty="0">
                <a:ea typeface="宋体" pitchFamily="-84" charset="-122"/>
              </a:rPr>
              <a:t>  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</a:p>
          <a:p>
            <a:pPr>
              <a:buNone/>
            </a:pP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&lt;= b: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Process k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= k + 1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</a:t>
            </a:r>
            <a:r>
              <a:rPr lang="en-US" dirty="0">
                <a:solidFill>
                  <a:srgbClr val="595959"/>
                </a:solidFill>
                <a:ea typeface="宋体" pitchFamily="-84" charset="-122"/>
              </a:rPr>
              <a:t>.</a:t>
            </a:r>
            <a:endParaRPr lang="zh-CN" altLang="en-US" dirty="0">
              <a:solidFill>
                <a:srgbClr val="595959"/>
              </a:solidFill>
            </a:endParaRPr>
          </a:p>
          <a:p>
            <a:pPr>
              <a:buFont typeface="Arial" pitchFamily="-84" charset="0"/>
              <a:buNone/>
            </a:pPr>
            <a:endParaRPr lang="zh-CN" altLang="en-US" dirty="0">
              <a:solidFill>
                <a:srgbClr val="59595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an Integer Loop (b)</a:t>
            </a:r>
          </a:p>
        </p:txBody>
      </p:sp>
    </p:spTree>
    <p:extLst>
      <p:ext uri="{BB962C8B-B14F-4D97-AF65-F5344CB8AC3E}">
        <p14:creationId xmlns:p14="http://schemas.microsoft.com/office/powerpoint/2010/main" val="185129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Add the invariant (for):</a:t>
            </a: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for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range(a,b+1):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# Process k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processed.</a:t>
            </a:r>
            <a:endParaRPr lang="zh-CN" altLang="en-US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an Integer Loop (c)</a:t>
            </a:r>
          </a:p>
        </p:txBody>
      </p:sp>
      <p:sp>
        <p:nvSpPr>
          <p:cNvPr id="2" name="Rounded Rectangular Callout 1"/>
          <p:cNvSpPr/>
          <p:nvPr/>
        </p:nvSpPr>
        <p:spPr bwMode="auto">
          <a:xfrm>
            <a:off x="5257800" y="3200400"/>
            <a:ext cx="3276600" cy="914400"/>
          </a:xfrm>
          <a:prstGeom prst="wedgeRoundRectCallout">
            <a:avLst>
              <a:gd name="adj1" fmla="val -64878"/>
              <a:gd name="adj2" fmla="val -52399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Note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it </a:t>
            </a:r>
            <a:r>
              <a:rPr lang="en-US" sz="2400" dirty="0">
                <a:latin typeface="Times" charset="0"/>
              </a:rPr>
              <a:t>is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post condition with the loop variable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flipV="1">
            <a:off x="1219200" y="36576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Add the invariant (while):</a:t>
            </a: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while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&lt;= b: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Process k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 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= k + 1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</a:t>
            </a:r>
            <a:r>
              <a:rPr lang="en-US" dirty="0">
                <a:solidFill>
                  <a:srgbClr val="595959"/>
                </a:solidFill>
                <a:ea typeface="宋体" pitchFamily="-84" charset="-122"/>
              </a:rPr>
              <a:t>.</a:t>
            </a:r>
            <a:endParaRPr lang="zh-CN" altLang="en-US" dirty="0">
              <a:solidFill>
                <a:srgbClr val="595959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an Integer Loop (c)</a:t>
            </a:r>
          </a:p>
        </p:txBody>
      </p:sp>
      <p:sp>
        <p:nvSpPr>
          <p:cNvPr id="6" name="Rounded Rectangular Callout 5"/>
          <p:cNvSpPr/>
          <p:nvPr/>
        </p:nvSpPr>
        <p:spPr bwMode="auto">
          <a:xfrm>
            <a:off x="5257800" y="3200400"/>
            <a:ext cx="3276600" cy="914400"/>
          </a:xfrm>
          <a:prstGeom prst="wedgeRoundRectCallout">
            <a:avLst>
              <a:gd name="adj1" fmla="val -64878"/>
              <a:gd name="adj2" fmla="val -52399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Note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it </a:t>
            </a:r>
            <a:r>
              <a:rPr lang="en-US" sz="2400" dirty="0">
                <a:latin typeface="Times" charset="0"/>
              </a:rPr>
              <a:t>is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post condition with the loop variable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1219200" y="3657600"/>
            <a:ext cx="0" cy="1143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0425185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rgbClr val="800000"/>
                </a:solidFill>
                <a:ea typeface="宋体" pitchFamily="-84" charset="-122"/>
              </a:rPr>
              <a:t>Fix the initialization:</a:t>
            </a:r>
            <a:br>
              <a:rPr lang="en-US" dirty="0">
                <a:ea typeface="宋体" pitchFamily="-84" charset="-122"/>
              </a:rPr>
            </a:br>
            <a:endParaRPr lang="en-US" dirty="0">
              <a:ea typeface="宋体" pitchFamily="-84" charset="-122"/>
            </a:endParaRP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ea typeface="宋体" pitchFamily="-84" charset="-122"/>
              </a:rPr>
              <a:t>        </a:t>
            </a:r>
            <a:r>
              <a:rPr lang="en-US" dirty="0" err="1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init</a:t>
            </a:r>
            <a:r>
              <a:rPr lang="en-US" dirty="0">
                <a:solidFill>
                  <a:srgbClr val="FF0000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to make invariant true</a:t>
            </a:r>
          </a:p>
          <a:p>
            <a:pPr>
              <a:buNone/>
            </a:pP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# invariant: a..k-1 has been processed</a:t>
            </a:r>
          </a:p>
          <a:p>
            <a:pPr>
              <a:buNone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for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k </a:t>
            </a:r>
            <a:r>
              <a:rPr lang="en-US" dirty="0">
                <a:solidFill>
                  <a:srgbClr val="0000F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in</a:t>
            </a:r>
            <a:r>
              <a:rPr lang="en-US" dirty="0">
                <a:latin typeface="American Typewriter Condensed"/>
                <a:ea typeface="宋体" pitchFamily="-84" charset="-122"/>
                <a:cs typeface="American Typewriter Condensed"/>
              </a:rPr>
              <a:t> range(a,b+1):</a:t>
            </a:r>
          </a:p>
          <a:p>
            <a:pPr>
              <a:buNone/>
            </a:pPr>
            <a:r>
              <a:rPr lang="en-US" dirty="0">
                <a:solidFill>
                  <a:srgbClr val="7F7F7F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  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# Process k</a:t>
            </a:r>
          </a:p>
          <a:p>
            <a:pPr>
              <a:buNone/>
            </a:pP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       # post: </a:t>
            </a:r>
            <a:r>
              <a:rPr lang="en-US" dirty="0" err="1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a..b</a:t>
            </a:r>
            <a:r>
              <a:rPr lang="en-US" dirty="0">
                <a:solidFill>
                  <a:srgbClr val="595959"/>
                </a:solidFill>
                <a:latin typeface="American Typewriter Condensed"/>
                <a:ea typeface="宋体" pitchFamily="-84" charset="-122"/>
                <a:cs typeface="American Typewriter Condensed"/>
              </a:rPr>
              <a:t> has been processed.</a:t>
            </a:r>
            <a:endParaRPr lang="zh-CN" altLang="en-US" dirty="0">
              <a:solidFill>
                <a:srgbClr val="595959"/>
              </a:solidFill>
              <a:latin typeface="American Typewriter Condensed"/>
              <a:cs typeface="American Typewriter Condensed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Developing a For-Loop (</a:t>
            </a:r>
            <a:r>
              <a:rPr lang="en-US" dirty="0" err="1"/>
              <a:t>d</a:t>
            </a:r>
            <a:r>
              <a:rPr lang="en-US" dirty="0"/>
              <a:t>)</a:t>
            </a:r>
          </a:p>
        </p:txBody>
      </p:sp>
      <p:sp>
        <p:nvSpPr>
          <p:cNvPr id="5" name="Rounded Rectangular Callout 4"/>
          <p:cNvSpPr/>
          <p:nvPr/>
        </p:nvSpPr>
        <p:spPr bwMode="auto">
          <a:xfrm>
            <a:off x="5257800" y="1295400"/>
            <a:ext cx="3276600" cy="1295400"/>
          </a:xfrm>
          <a:prstGeom prst="wedgeRoundRectCallout">
            <a:avLst>
              <a:gd name="adj1" fmla="val -64173"/>
              <a:gd name="adj2" fmla="val 42001"/>
              <a:gd name="adj3" fmla="val 16667"/>
            </a:avLst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Nothing to do unless invariant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has variables </a:t>
            </a:r>
            <a:r>
              <a:rPr kumimoji="0" lang="en-US" sz="2400" b="1" i="0" u="none" strike="noStrike" cap="none" normalizeH="0" dirty="0">
                <a:ln>
                  <a:noFill/>
                </a:ln>
                <a:solidFill>
                  <a:srgbClr val="800000"/>
                </a:solidFill>
                <a:effectLst/>
                <a:latin typeface="Times" charset="0"/>
              </a:rPr>
              <a:t>other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rgbClr val="800000"/>
                </a:solidFill>
                <a:effectLst/>
                <a:latin typeface="Times" charset="0"/>
              </a:rPr>
              <a:t> 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than loop variable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6324600" y="4648200"/>
            <a:ext cx="2438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Why</a:t>
            </a:r>
            <a:r>
              <a:rPr kumimoji="0" lang="en-US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</a:rPr>
              <a:t> did not use loop invariants with for loops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1219200" y="4191000"/>
            <a:ext cx="0" cy="5334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presentation-02-21-12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review1.pptx</Template>
  <TotalTime>452</TotalTime>
  <Words>4091</Words>
  <Application>Microsoft Macintosh PowerPoint</Application>
  <PresentationFormat>On-screen Show (4:3)</PresentationFormat>
  <Paragraphs>842</Paragraphs>
  <Slides>59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8" baseType="lpstr">
      <vt:lpstr>American Typewriter Condensed</vt:lpstr>
      <vt:lpstr>Arial</vt:lpstr>
      <vt:lpstr>Calibri</vt:lpstr>
      <vt:lpstr>Lucida Grande</vt:lpstr>
      <vt:lpstr>Times</vt:lpstr>
      <vt:lpstr>Times New Roman</vt:lpstr>
      <vt:lpstr>Wingdings</vt:lpstr>
      <vt:lpstr>Wingdings 2</vt:lpstr>
      <vt:lpstr>presentation-02-21-12</vt:lpstr>
      <vt:lpstr>Developing Loops  from Invariants</vt:lpstr>
      <vt:lpstr>Outline</vt:lpstr>
      <vt:lpstr>Developing a Loop on a Range of Integers</vt:lpstr>
      <vt:lpstr>Developing an Integer Loop (a)</vt:lpstr>
      <vt:lpstr>Developing an Integer Loop (b)</vt:lpstr>
      <vt:lpstr>Developing an Integer Loop (b)</vt:lpstr>
      <vt:lpstr>Developing an Integer Loop (c)</vt:lpstr>
      <vt:lpstr>Developing an Integer Loop (c)</vt:lpstr>
      <vt:lpstr>Developing a For-Loop (d)</vt:lpstr>
      <vt:lpstr>Developing a For-Loop (d)</vt:lpstr>
      <vt:lpstr>Developing a For-Loop (e)</vt:lpstr>
      <vt:lpstr>Developing a For-Loop (e)</vt:lpstr>
      <vt:lpstr>Range</vt:lpstr>
      <vt:lpstr>Modified Question 3 from Spring 2008</vt:lpstr>
      <vt:lpstr>PowerPoint Presentation</vt:lpstr>
      <vt:lpstr>PowerPoint Presentation</vt:lpstr>
      <vt:lpstr>PowerPoint Presentation</vt:lpstr>
      <vt:lpstr>Modified Question 4 from Spring 2007</vt:lpstr>
      <vt:lpstr>Modified Question 4 from Spring 2007</vt:lpstr>
      <vt:lpstr>Modified Question 4 from Spring 2007</vt:lpstr>
      <vt:lpstr>DOs and DON’Ts #1</vt:lpstr>
      <vt:lpstr>DOs and DON’Ts #2</vt:lpstr>
      <vt:lpstr>Questions?</vt:lpstr>
      <vt:lpstr>Sequence Algorithms</vt:lpstr>
      <vt:lpstr>Three Types of Questions</vt:lpstr>
      <vt:lpstr>Horizontal Notation for Sequences</vt:lpstr>
      <vt:lpstr>DOs and DON’Ts #3</vt:lpstr>
      <vt:lpstr>Algorithm Inputs</vt:lpstr>
      <vt:lpstr>Three Types of Questions</vt:lpstr>
      <vt:lpstr>Exercise 6, Fall 2013 Final</vt:lpstr>
      <vt:lpstr>Solution to Fall 2013 Final</vt:lpstr>
      <vt:lpstr>Solution to Fall 2013 Final</vt:lpstr>
      <vt:lpstr>Solution to Fall 2013 Final</vt:lpstr>
      <vt:lpstr>Solution to Fall 2013 Final</vt:lpstr>
      <vt:lpstr>Exercise 6, Spring 2014 Final</vt:lpstr>
      <vt:lpstr>Solution to Spring 2014 Final</vt:lpstr>
      <vt:lpstr>Solution to Spring 2014 Final</vt:lpstr>
      <vt:lpstr>Solution to Spring 2014 Final</vt:lpstr>
      <vt:lpstr>Solution to Spring 2014 Final</vt:lpstr>
      <vt:lpstr>Solution to Spring 2014 Final</vt:lpstr>
      <vt:lpstr>Three Types of Questions</vt:lpstr>
      <vt:lpstr>Exercise 6, Spring 2014 Prelim 2</vt:lpstr>
      <vt:lpstr>Exercise 6, Spring 2014 Prelim 2</vt:lpstr>
      <vt:lpstr>Exercise 6, Spring 2014 Prelim 2</vt:lpstr>
      <vt:lpstr>Exercise 6, Spring 2014 Prelim 2</vt:lpstr>
      <vt:lpstr>Exercise 6, Spring 2013 Final</vt:lpstr>
      <vt:lpstr>Exercise 6, Spring 2013 Final</vt:lpstr>
      <vt:lpstr>Exercise 6, Spring 2013 Final</vt:lpstr>
      <vt:lpstr>Exercise 6, Spring 2013 Final</vt:lpstr>
      <vt:lpstr>Three Types of Questions</vt:lpstr>
      <vt:lpstr>Partition Example</vt:lpstr>
      <vt:lpstr>Partition Example</vt:lpstr>
      <vt:lpstr>Partition Example</vt:lpstr>
      <vt:lpstr>Partition Example</vt:lpstr>
      <vt:lpstr>Partition Example</vt:lpstr>
      <vt:lpstr>Partition Example</vt:lpstr>
      <vt:lpstr>Partition Example</vt:lpstr>
      <vt:lpstr>Partition Example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Developing loops from invariants</dc:title>
  <dc:creator>Yun jiang</dc:creator>
  <cp:lastModifiedBy>Seunghyun Kim</cp:lastModifiedBy>
  <cp:revision>122</cp:revision>
  <dcterms:created xsi:type="dcterms:W3CDTF">2012-05-06T15:31:55Z</dcterms:created>
  <dcterms:modified xsi:type="dcterms:W3CDTF">2019-05-10T02:19:23Z</dcterms:modified>
</cp:coreProperties>
</file>