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04"/>
  </p:notesMasterIdLst>
  <p:handoutMasterIdLst>
    <p:handoutMasterId r:id="rId105"/>
  </p:handoutMasterIdLst>
  <p:sldIdLst>
    <p:sldId id="293" r:id="rId2"/>
    <p:sldId id="300" r:id="rId3"/>
    <p:sldId id="317" r:id="rId4"/>
    <p:sldId id="309" r:id="rId5"/>
    <p:sldId id="318" r:id="rId6"/>
    <p:sldId id="310" r:id="rId7"/>
    <p:sldId id="315" r:id="rId8"/>
    <p:sldId id="314" r:id="rId9"/>
    <p:sldId id="316" r:id="rId10"/>
    <p:sldId id="307" r:id="rId11"/>
    <p:sldId id="308" r:id="rId12"/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302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319" r:id="rId51"/>
    <p:sldId id="294" r:id="rId52"/>
    <p:sldId id="295" r:id="rId53"/>
    <p:sldId id="296" r:id="rId54"/>
    <p:sldId id="297" r:id="rId55"/>
    <p:sldId id="298" r:id="rId56"/>
    <p:sldId id="299" r:id="rId57"/>
    <p:sldId id="320" r:id="rId58"/>
    <p:sldId id="301" r:id="rId59"/>
    <p:sldId id="321" r:id="rId60"/>
    <p:sldId id="322" r:id="rId61"/>
    <p:sldId id="323" r:id="rId62"/>
    <p:sldId id="324" r:id="rId63"/>
    <p:sldId id="325" r:id="rId64"/>
    <p:sldId id="326" r:id="rId65"/>
    <p:sldId id="327" r:id="rId66"/>
    <p:sldId id="328" r:id="rId67"/>
    <p:sldId id="329" r:id="rId68"/>
    <p:sldId id="330" r:id="rId69"/>
    <p:sldId id="331" r:id="rId70"/>
    <p:sldId id="332" r:id="rId71"/>
    <p:sldId id="333" r:id="rId72"/>
    <p:sldId id="334" r:id="rId73"/>
    <p:sldId id="335" r:id="rId74"/>
    <p:sldId id="336" r:id="rId75"/>
    <p:sldId id="337" r:id="rId76"/>
    <p:sldId id="338" r:id="rId77"/>
    <p:sldId id="339" r:id="rId78"/>
    <p:sldId id="340" r:id="rId79"/>
    <p:sldId id="341" r:id="rId80"/>
    <p:sldId id="342" r:id="rId81"/>
    <p:sldId id="343" r:id="rId82"/>
    <p:sldId id="344" r:id="rId83"/>
    <p:sldId id="345" r:id="rId84"/>
    <p:sldId id="346" r:id="rId85"/>
    <p:sldId id="347" r:id="rId86"/>
    <p:sldId id="348" r:id="rId87"/>
    <p:sldId id="349" r:id="rId88"/>
    <p:sldId id="350" r:id="rId89"/>
    <p:sldId id="312" r:id="rId90"/>
    <p:sldId id="311" r:id="rId91"/>
    <p:sldId id="351" r:id="rId92"/>
    <p:sldId id="352" r:id="rId93"/>
    <p:sldId id="353" r:id="rId94"/>
    <p:sldId id="354" r:id="rId95"/>
    <p:sldId id="355" r:id="rId96"/>
    <p:sldId id="356" r:id="rId97"/>
    <p:sldId id="357" r:id="rId98"/>
    <p:sldId id="358" r:id="rId99"/>
    <p:sldId id="359" r:id="rId100"/>
    <p:sldId id="303" r:id="rId101"/>
    <p:sldId id="304" r:id="rId102"/>
    <p:sldId id="360" r:id="rId10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54AEB"/>
    <a:srgbClr val="FFFF99"/>
    <a:srgbClr val="FFE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5"/>
    <p:restoredTop sz="94653" autoAdjust="0"/>
  </p:normalViewPr>
  <p:slideViewPr>
    <p:cSldViewPr>
      <p:cViewPr varScale="1">
        <p:scale>
          <a:sx n="81" d="100"/>
          <a:sy n="81" d="100"/>
        </p:scale>
        <p:origin x="6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B075C-80F1-7C49-A140-367E07C6526C}" type="datetimeFigureOut">
              <a:rPr lang="en-US" smtClean="0"/>
              <a:pPr/>
              <a:t>5/11/19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6EF0F-75BA-7543-8B2E-18EBC426C0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11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9BA0CCA4-4851-7C44-B24E-38D627C2D61C}" type="datetime1">
              <a:rPr lang="en-US"/>
              <a:pPr/>
              <a:t>5/11/19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79C4A886-4C02-0B48-81DF-8BA6C7EA0B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33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5360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Shape 4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281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896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9832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Shape 5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93447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Shape 5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8823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Shape 6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Shape 6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341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Shape 6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Shape 6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87789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4" name="Shape 6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18146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Shape 7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Shape 7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57006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Shape 7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Shape 7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9566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1979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Shape 7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Shape 7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28551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Shape 8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Shape 8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55356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Shape 8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Shape 8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2450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Shape 8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Shape 8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12878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Shape 9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" name="Shape 9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7040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Shape 9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9" name="Shape 9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73723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Shape 10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Shape 10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43366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Shape 10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9" name="Shape 10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0683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Shape 1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Shape 1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8558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Shape 1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Shape 1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3136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Shape 3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8151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Shape 1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Shape 12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26596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Shape 1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6" name="Shape 12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4647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7" name="Shape 1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Shape 1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28427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Shape 1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3" name="Shape 13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11319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Shape 14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9" name="Shape 14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73164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Shape 1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7" name="Shape 1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15270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" name="Shape 14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3" name="Shape 14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77349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Shape 14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Shape 14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36374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Shape 1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Shape 1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13986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Shape 1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Shape 1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7031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Shape 3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673906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" name="Shape 1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" name="Shape 1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88111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Shape 16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2" name="Shape 16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383535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" name="Shape 16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1" name="Shape 16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00315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" name="Shape 16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9" name="Shape 16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2419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Shape 17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8" name="Shape 17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91548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Shape 18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2" name="Shape 18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194826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6" name="Shape 19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7" name="Shape 19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41139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9" name="Shape 19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0" name="Shape 20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96909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81f1d4afc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81f1d4afc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629748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8207a7e46_0_8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38207a7e46_0_8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0174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Shape 3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38160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81f1d4afc_1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81f1d4afc_1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712104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8207a7e46_0_8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g38207a7e46_0_8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21897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8207a7e46_0_8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38207a7e46_0_8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516657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8207a7e46_0_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38207a7e46_0_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50136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820990c10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What should the base case be?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190" name="Google Shape;190;g3820990c10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992178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820990c10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simplest unit of a string? The empty string; cannot contain any vowels by definition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199" name="Google Shape;199;g3820990c10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408855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820990c10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For nonempty strings, evaluate the small unit of data; either 1 or 0 in this case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209" name="Google Shape;209;g3820990c1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501050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820990c10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When you are writing code, it helps to write pseudocode first.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219" name="Google Shape;219;g3820990c10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462039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81ee180a0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we divide the string into s[0] and s[1:] and compute the number of vowels on each</a:t>
            </a:r>
            <a:endParaRPr sz="1100"/>
          </a:p>
        </p:txBody>
      </p:sp>
      <p:sp>
        <p:nvSpPr>
          <p:cNvPr id="229" name="Google Shape;229;g381ee180a0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674418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8207a7e46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Now, recursively process the rest of the string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When writing recursive functions, you can call the function recursively, assuming that it will function properly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How does this make progress towards base case? Well, every time count_vowels recursively called the argument passed is 1 character shorter (due to the slice)</a:t>
            </a:r>
            <a:endParaRPr sz="1100"/>
          </a:p>
        </p:txBody>
      </p:sp>
      <p:sp>
        <p:nvSpPr>
          <p:cNvPr id="241" name="Google Shape;241;g38207a7e46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732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Shape 3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002326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81ee180a0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Now, recursively process the rest of the string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When writing recursive functions, you can call the function recursively, assuming that it will function properly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How does this make progress towards base case? Well, every time count_vowels recursively called the argument passed is 1 character shorter (due to the slice)</a:t>
            </a:r>
            <a:endParaRPr sz="1100"/>
          </a:p>
        </p:txBody>
      </p:sp>
      <p:sp>
        <p:nvSpPr>
          <p:cNvPr id="253" name="Google Shape;253;g381ee180a0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005339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A3E51-075E-7440-B6B3-096D41D63EC4}" type="slidenum">
              <a:rPr lang="zh-CN" altLang="en-US" smtClean="0"/>
              <a:pPr/>
              <a:t>91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584315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On the test, we may give them a question where we state the precondition, postcondition, and loop invariant and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ask them to write the loop with initialization. When this is done, they MUST use the given invariant. </a:t>
            </a:r>
          </a:p>
          <a:p>
            <a:pPr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They should NOT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add other variables declared outside the loop, although they may declare variables within the repetend.</a:t>
            </a: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A05C03-6C42-0E41-A17C-2452FE0717B4}" type="slidenum">
              <a:rPr lang="zh-CN" altLang="en-US"/>
              <a:pPr/>
              <a:t>96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87970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For that matter, any loop that does this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Process b[h..k]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Probably has a loop invariant that looks like this: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h                     i                      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--------------------------------------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b|   processed |     ?         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-------------------------------------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BIG PROBLEM IN DRAWING SUCH DIAGRAMS. DO NOT PUT THE VARIABLE DIRECTLY ABOVE THE VERTICAL LINE.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Stress this over and over: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          THIS IS STUPID! Shows lack of care. It's ambiguous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  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          Now it labels the first element of the segment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</a:t>
            </a:r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0FA56A4-4DD9-3041-BE19-01B3F38C184E}" type="slidenum">
              <a:rPr lang="zh-CN" altLang="en-US"/>
              <a:pPr/>
              <a:t>98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0662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951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Shape 4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087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Shape 4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067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724025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28166" y="1723912"/>
            <a:ext cx="6487668" cy="3152888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28166" y="1723912"/>
            <a:ext cx="6498159" cy="916641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762000" y="2743200"/>
            <a:ext cx="7543800" cy="838200"/>
          </a:xfrm>
          <a:prstGeom prst="rect">
            <a:avLst/>
          </a:prstGeom>
          <a:noFill/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391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3200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3050"/>
            <a:ext cx="3160713" cy="793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26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295400"/>
            <a:ext cx="3160713" cy="4830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3E094-3A1F-9644-AE87-B0F8BD3FE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 anchor="t"/>
          <a:lstStyle>
            <a:lvl1pPr algn="ctr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381000"/>
            <a:ext cx="5486400" cy="4346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01846-1700-864D-9A46-723C6E642E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52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D5982-44ED-4442-8F36-0F69D1BAF5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31496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1328738" y="1724025"/>
            <a:ext cx="6486600" cy="31528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sx="100500" sy="100500" algn="ctr" rotWithShape="0">
              <a:srgbClr val="000000">
                <a:alpha val="498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D5ECED"/>
              </a:buClr>
              <a:buSzPts val="3520"/>
              <a:buFont typeface="Noto Sans Symbols"/>
              <a:buNone/>
            </a:pPr>
            <a:endParaRPr sz="3200" b="0" i="0" u="none" strike="noStrike" cap="none">
              <a:solidFill>
                <a:srgbClr val="595959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1328166" y="1723912"/>
            <a:ext cx="6487800" cy="31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D5ECED"/>
              </a:buClr>
              <a:buSzPts val="5060"/>
              <a:buFont typeface="Noto Sans Symbols"/>
              <a:buNone/>
              <a:defRPr sz="4600" b="1" i="0" u="none" strike="noStrike" cap="none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1328166" y="1723912"/>
            <a:ext cx="6498300" cy="9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2000"/>
              </a:spcBef>
              <a:spcAft>
                <a:spcPts val="0"/>
              </a:spcAft>
              <a:buClr>
                <a:srgbClr val="D5ECED"/>
              </a:buClr>
              <a:buSzPts val="3960"/>
              <a:buFont typeface="Noto Sans Symbols"/>
              <a:buNone/>
              <a:defRPr sz="3600" b="0" i="0" u="none" strike="noStrike" cap="none">
                <a:solidFill>
                  <a:srgbClr val="404040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"/>
              <a:buNone/>
              <a:defRPr sz="24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0000FF"/>
              </a:buClr>
              <a:buSzPts val="1200"/>
              <a:buFont typeface="Merriweather San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Time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Time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Time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Times"/>
              <a:buNone/>
              <a:defRPr sz="2000" b="0" i="0" u="none" strike="noStrike" cap="non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11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2821A-CA7F-4041-B536-2C062D2C4C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04800" y="3765549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3352802"/>
            <a:ext cx="8534400" cy="24426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04800" y="3352801"/>
            <a:ext cx="8534400" cy="972671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04800" y="363538"/>
            <a:ext cx="853440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830D5-54D2-F04F-98AB-9DF7F68D84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8" name="Straight Connector 7"/>
          <p:cNvCxnSpPr/>
          <p:nvPr/>
        </p:nvCxnSpPr>
        <p:spPr bwMode="auto">
          <a:xfrm>
            <a:off x="3048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6482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95400"/>
            <a:ext cx="4191000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rgbClr val="3C8C9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09800"/>
            <a:ext cx="4192588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194175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799"/>
            <a:ext cx="4194175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EF44-4E24-9544-9C40-103313EAB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15BE6-6CF1-8C4C-B728-849446974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E8598-DDD1-7A4F-95C3-B456FFFE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6" name="Straight Connector 6"/>
          <p:cNvCxnSpPr>
            <a:cxnSpLocks noChangeShapeType="1"/>
          </p:cNvCxnSpPr>
          <p:nvPr/>
        </p:nvCxnSpPr>
        <p:spPr bwMode="auto">
          <a:xfrm>
            <a:off x="304800" y="41148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7" name="TextBox 6"/>
          <p:cNvSpPr txBox="1"/>
          <p:nvPr/>
        </p:nvSpPr>
        <p:spPr>
          <a:xfrm>
            <a:off x="457200" y="3276600"/>
            <a:ext cx="8534400" cy="685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latin typeface="Times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4800" y="41148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60000"/>
        <a:buFont typeface="Lucida Grande" pitchFamily="-1" charset="0"/>
        <a:buChar char="►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Lists and Sequences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00600"/>
          </a:xfrm>
        </p:spPr>
        <p:txBody>
          <a:bodyPr/>
          <a:lstStyle/>
          <a:p>
            <a:pPr>
              <a:buNone/>
            </a:pPr>
            <a:r>
              <a:rPr lang="en-US" sz="2000" dirty="0"/>
              <a:t>	Someone messed up a method to create certain arrays for us. For example (and this is only an example), they produced the array: </a:t>
            </a:r>
          </a:p>
          <a:p>
            <a:pPr>
              <a:buNone/>
            </a:pPr>
            <a:r>
              <a:rPr lang="en-US" sz="2000" dirty="0"/>
              <a:t>			</a:t>
            </a:r>
            <a:r>
              <a:rPr lang="en-US" sz="2000" dirty="0">
                <a:latin typeface="American Typewriter Condensed"/>
                <a:cs typeface="American Typewriter Condensed"/>
              </a:rPr>
              <a:t>3  1  2                                                1  2  3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		2  1  7  8  5            </a:t>
            </a:r>
            <a:r>
              <a:rPr lang="en-US" sz="2000" dirty="0">
                <a:latin typeface="Times New Roman"/>
                <a:cs typeface="Times New Roman"/>
              </a:rPr>
              <a:t>instead of</a:t>
            </a:r>
            <a:r>
              <a:rPr lang="en-US" sz="2000" dirty="0">
                <a:latin typeface="American Typewriter Condensed"/>
                <a:cs typeface="American Typewriter Condensed"/>
              </a:rPr>
              <a:t>           </a:t>
            </a:r>
            <a:r>
              <a:rPr lang="en-US" sz="8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1  7  8  5  2 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 	5                            </a:t>
            </a:r>
            <a:r>
              <a:rPr lang="en-US" sz="2000" dirty="0">
                <a:latin typeface="Times New Roman"/>
                <a:cs typeface="Times New Roman"/>
              </a:rPr>
              <a:t>the array</a:t>
            </a:r>
            <a:r>
              <a:rPr lang="en-US" sz="2000" dirty="0">
                <a:latin typeface="American Typewriter Condensed"/>
                <a:cs typeface="American Typewriter Condensed"/>
              </a:rPr>
              <a:t>              5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		6  8                                                    8  6 </a:t>
            </a:r>
          </a:p>
          <a:p>
            <a:pPr>
              <a:buNone/>
            </a:pPr>
            <a:r>
              <a:rPr lang="en-US" sz="2000" dirty="0"/>
              <a:t>	Thus, they put the last value of each row at the beginning instead of the end.</a:t>
            </a:r>
          </a:p>
          <a:p>
            <a:pPr>
              <a:spcAft>
                <a:spcPts val="1200"/>
              </a:spcAft>
              <a:buNone/>
            </a:pPr>
            <a:r>
              <a:rPr lang="en-US" sz="2000" dirty="0"/>
              <a:t>	Write a procedure that fixes this by rotating each row one position to the left; each element is moved one position earlier, and the first element is placed in the last position. Do not use recursion.  </a:t>
            </a:r>
            <a:r>
              <a:rPr lang="en-US" sz="2000" b="1" dirty="0">
                <a:solidFill>
                  <a:srgbClr val="800000"/>
                </a:solidFill>
              </a:rPr>
              <a:t>DO NOT RETURN A VALUE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rotate(b):</a:t>
            </a:r>
          </a:p>
          <a:p>
            <a:pPr>
              <a:buNone/>
            </a:pP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"""Rotate each row one position to the left, as explained above.</a:t>
            </a:r>
          </a:p>
          <a:p>
            <a:pPr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Precondition: b is a list, might be ragged, and each row has &gt;= 1 value""" </a:t>
            </a:r>
          </a:p>
          <a:p>
            <a:endParaRPr lang="en-US" sz="2000" dirty="0">
              <a:solidFill>
                <a:srgbClr val="008000"/>
              </a:solidFill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65532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dutch_national_flag</a:t>
            </a:r>
            <a:r>
              <a:rPr lang="en-US" sz="2000" dirty="0">
                <a:latin typeface="American Typewriter Condensed"/>
                <a:cs typeface="American Typewriter Condensed"/>
              </a:rPr>
              <a:t>(b):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j = 0; k = 0; m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(b)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k &lt; m: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if b[k] == 0: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k = k + 1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elif</a:t>
            </a:r>
            <a:r>
              <a:rPr lang="en-US" sz="2000" dirty="0">
                <a:latin typeface="American Typewriter Condensed"/>
                <a:cs typeface="American Typewriter Condensed"/>
              </a:rPr>
              <a:t> b[k] &gt; 0: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  _swap(b, k, m)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m = m –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else:   # b[k] &lt;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_swap(b, k, j)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k = k + 1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j = j + 1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762000" y="2667000"/>
            <a:ext cx="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990600" y="3352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0" name="Group 17"/>
          <p:cNvGrpSpPr>
            <a:grpSpLocks/>
          </p:cNvGrpSpPr>
          <p:nvPr/>
        </p:nvGrpSpPr>
        <p:grpSpPr bwMode="auto">
          <a:xfrm>
            <a:off x="457200" y="1593056"/>
            <a:ext cx="7543800" cy="382588"/>
            <a:chOff x="16" y="240"/>
            <a:chExt cx="4752" cy="241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544" y="240"/>
              <a:ext cx="4224" cy="241"/>
              <a:chOff x="96" y="240"/>
              <a:chExt cx="4224" cy="241"/>
            </a:xfrm>
          </p:grpSpPr>
          <p:sp>
            <p:nvSpPr>
              <p:cNvPr id="33" name="Rectangle 9"/>
              <p:cNvSpPr>
                <a:spLocks/>
              </p:cNvSpPr>
              <p:nvPr/>
            </p:nvSpPr>
            <p:spPr bwMode="auto">
              <a:xfrm>
                <a:off x="96" y="240"/>
                <a:ext cx="4224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Line 13"/>
              <p:cNvSpPr>
                <a:spLocks noChangeShapeType="1"/>
              </p:cNvSpPr>
              <p:nvPr/>
            </p:nvSpPr>
            <p:spPr bwMode="auto">
              <a:xfrm>
                <a:off x="909" y="241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11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sp>
        <p:nvSpPr>
          <p:cNvPr id="36" name="Rectangle 35"/>
          <p:cNvSpPr>
            <a:spLocks/>
          </p:cNvSpPr>
          <p:nvPr/>
        </p:nvSpPr>
        <p:spPr bwMode="auto">
          <a:xfrm>
            <a:off x="1866900" y="1629948"/>
            <a:ext cx="533400" cy="3107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&lt; 0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3079542" y="1622614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ea typeface="Times" pitchFamily="-84" charset="0"/>
                <a:cs typeface="Times" pitchFamily="-84" charset="0"/>
              </a:rPr>
              <a:t>== 0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070936" y="1607344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6396624" y="1633244"/>
            <a:ext cx="613776" cy="307476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0E46FD"/>
                </a:solidFill>
                <a:ea typeface="Times" pitchFamily="-84" charset="0"/>
                <a:cs typeface="Times" pitchFamily="-84" charset="0"/>
              </a:rPr>
              <a:t>&gt; 0</a:t>
            </a: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6035968" y="1607344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/>
          <p:cNvSpPr>
            <a:spLocks/>
          </p:cNvSpPr>
          <p:nvPr/>
        </p:nvSpPr>
        <p:spPr bwMode="auto">
          <a:xfrm>
            <a:off x="4814525" y="1638791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>
                <a:ea typeface="Times" pitchFamily="-84" charset="0"/>
                <a:cs typeface="Times" pitchFamily="-84" charset="0"/>
              </a:rPr>
              <a:t>???</a:t>
            </a:r>
            <a:endParaRPr lang="en-US" sz="2000" dirty="0">
              <a:ea typeface="Times" pitchFamily="-84" charset="0"/>
              <a:cs typeface="Times" pitchFamily="-84" charset="0"/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1219200" y="37338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219200" y="45720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1219200" y="5715000"/>
            <a:ext cx="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Rectangle 59"/>
          <p:cNvSpPr>
            <a:spLocks/>
          </p:cNvSpPr>
          <p:nvPr/>
        </p:nvSpPr>
        <p:spPr bwMode="auto">
          <a:xfrm>
            <a:off x="1295400" y="1288256"/>
            <a:ext cx="7543800" cy="3333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>
              <a:spcBef>
                <a:spcPts val="1200"/>
              </a:spcBef>
            </a:pP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0                     j                         k                                m                                 </a:t>
            </a:r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len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294706329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65532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dutch_national_flag</a:t>
            </a:r>
            <a:r>
              <a:rPr lang="en-US" sz="2000" dirty="0">
                <a:latin typeface="American Typewriter Condensed"/>
                <a:cs typeface="American Typewriter Condensed"/>
              </a:rPr>
              <a:t>(b):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j = 0; k = 0; m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(b)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k &lt; m: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if b[k] == 0: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k = k + 1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elif</a:t>
            </a:r>
            <a:r>
              <a:rPr lang="en-US" sz="2000" dirty="0">
                <a:latin typeface="American Typewriter Condensed"/>
                <a:cs typeface="American Typewriter Condensed"/>
              </a:rPr>
              <a:t> b[k] &gt; 0: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  _swap(b, k, m)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m = m –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else:   # b[k] &lt;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_swap(b, k, j)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k = k + 1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	j = j + 1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762000" y="2667000"/>
            <a:ext cx="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990600" y="3352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0" name="Group 17"/>
          <p:cNvGrpSpPr>
            <a:grpSpLocks/>
          </p:cNvGrpSpPr>
          <p:nvPr/>
        </p:nvGrpSpPr>
        <p:grpSpPr bwMode="auto">
          <a:xfrm>
            <a:off x="457200" y="1288256"/>
            <a:ext cx="8382000" cy="687388"/>
            <a:chOff x="16" y="48"/>
            <a:chExt cx="5280" cy="433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544" y="48"/>
              <a:ext cx="4752" cy="433"/>
              <a:chOff x="96" y="48"/>
              <a:chExt cx="4752" cy="433"/>
            </a:xfrm>
          </p:grpSpPr>
          <p:sp>
            <p:nvSpPr>
              <p:cNvPr id="33" name="Rectangle 9"/>
              <p:cNvSpPr>
                <a:spLocks/>
              </p:cNvSpPr>
              <p:nvPr/>
            </p:nvSpPr>
            <p:spPr bwMode="auto">
              <a:xfrm>
                <a:off x="96" y="240"/>
                <a:ext cx="4224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Rectangle 33"/>
              <p:cNvSpPr>
                <a:spLocks/>
              </p:cNvSpPr>
              <p:nvPr/>
            </p:nvSpPr>
            <p:spPr bwMode="auto">
              <a:xfrm>
                <a:off x="96" y="48"/>
                <a:ext cx="4752" cy="210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j                         k                                m                                 </a:t>
                </a:r>
                <a:r>
                  <a:rPr lang="en-US" sz="2000" dirty="0" err="1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(b)</a:t>
                </a:r>
              </a:p>
            </p:txBody>
          </p:sp>
          <p:sp>
            <p:nvSpPr>
              <p:cNvPr id="35" name="Line 13"/>
              <p:cNvSpPr>
                <a:spLocks noChangeShapeType="1"/>
              </p:cNvSpPr>
              <p:nvPr/>
            </p:nvSpPr>
            <p:spPr bwMode="auto">
              <a:xfrm>
                <a:off x="909" y="241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11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sp>
        <p:nvSpPr>
          <p:cNvPr id="36" name="Rectangle 35"/>
          <p:cNvSpPr>
            <a:spLocks/>
          </p:cNvSpPr>
          <p:nvPr/>
        </p:nvSpPr>
        <p:spPr bwMode="auto">
          <a:xfrm>
            <a:off x="1866900" y="1629948"/>
            <a:ext cx="533400" cy="3107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&lt; 0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3079542" y="1622614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ea typeface="Times" pitchFamily="-84" charset="0"/>
                <a:cs typeface="Times" pitchFamily="-84" charset="0"/>
              </a:rPr>
              <a:t>== 0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070936" y="1607344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6396624" y="1633244"/>
            <a:ext cx="613776" cy="307476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0E46FD"/>
                </a:solidFill>
                <a:ea typeface="Times" pitchFamily="-84" charset="0"/>
                <a:cs typeface="Times" pitchFamily="-84" charset="0"/>
              </a:rPr>
              <a:t>&gt; 0</a:t>
            </a: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6035968" y="1607344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/>
          <p:cNvSpPr>
            <a:spLocks/>
          </p:cNvSpPr>
          <p:nvPr/>
        </p:nvSpPr>
        <p:spPr bwMode="auto">
          <a:xfrm>
            <a:off x="4814525" y="1638791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>
                <a:ea typeface="Times" pitchFamily="-84" charset="0"/>
                <a:cs typeface="Times" pitchFamily="-84" charset="0"/>
              </a:rPr>
              <a:t>???</a:t>
            </a:r>
            <a:endParaRPr lang="en-US" sz="2000" dirty="0">
              <a:ea typeface="Times" pitchFamily="-84" charset="0"/>
              <a:cs typeface="Times" pitchFamily="-84" charset="0"/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1219200" y="37338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219200" y="45720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1219200" y="5715000"/>
            <a:ext cx="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4724400" y="2362200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merican Typewriter" charset="0"/>
                <a:ea typeface="American Typewriter" charset="0"/>
                <a:cs typeface="American Typewriter" charset="0"/>
              </a:rPr>
              <a:t>dutch_national_flag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([3,-1,5,-2,0])</a:t>
            </a:r>
          </a:p>
          <a:p>
            <a:r>
              <a:rPr lang="en-US" dirty="0">
                <a:latin typeface="American Typewriter Condensed"/>
                <a:cs typeface="American Typewriter Condensed"/>
              </a:rPr>
              <a:t>   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k, j                                                        m</a:t>
            </a:r>
          </a:p>
          <a:p>
            <a:endParaRPr lang="en-US" dirty="0">
              <a:latin typeface="American Typewriter Condensed"/>
              <a:cs typeface="American Typewriter Condensed"/>
            </a:endParaRP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814524" y="3008756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4814524" y="3630812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14524" y="3325754"/>
            <a:ext cx="3872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k, j                                             m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4814524" y="4278543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814524" y="3973485"/>
            <a:ext cx="3872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    j           k                                 m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/>
          </p:nvPr>
        </p:nvGraphicFramePr>
        <p:xfrm>
          <a:off x="4814524" y="4897053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814524" y="4591995"/>
            <a:ext cx="3872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	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j           k                     m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/>
          </p:nvPr>
        </p:nvGraphicFramePr>
        <p:xfrm>
          <a:off x="4814524" y="5514055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814524" y="5208997"/>
            <a:ext cx="3872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	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j         k           m         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/>
          </p:nvPr>
        </p:nvGraphicFramePr>
        <p:xfrm>
          <a:off x="4814524" y="6147570"/>
          <a:ext cx="3491275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E46FD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4814524" y="5842512"/>
            <a:ext cx="3872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	            </a:t>
            </a:r>
            <a:r>
              <a:rPr lang="en-US" dirty="0">
                <a:latin typeface="American Typewriter" charset="0"/>
                <a:ea typeface="American Typewriter" charset="0"/>
                <a:cs typeface="American Typewriter" charset="0"/>
              </a:rPr>
              <a:t>j         k, m</a:t>
            </a:r>
          </a:p>
        </p:txBody>
      </p:sp>
    </p:spTree>
    <p:extLst>
      <p:ext uri="{BB962C8B-B14F-4D97-AF65-F5344CB8AC3E}">
        <p14:creationId xmlns:p14="http://schemas.microsoft.com/office/powerpoint/2010/main" val="364915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29" grpId="0"/>
      <p:bldP spid="44" grpId="0"/>
      <p:bldP spid="47" grpId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Questions?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96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00600"/>
          </a:xfrm>
        </p:spPr>
        <p:txBody>
          <a:bodyPr/>
          <a:lstStyle/>
          <a:p>
            <a:pPr>
              <a:buNone/>
            </a:pPr>
            <a:r>
              <a:rPr lang="en-US" sz="18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800" dirty="0">
                <a:latin typeface="American Typewriter Condensed"/>
                <a:cs typeface="American Typewriter Condensed"/>
              </a:rPr>
              <a:t>rotate(b):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"""Rotate each row one position to the left, as explained on the previous slide. 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b is a list, might be ragged, and each row has &gt;= 1 value""" 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Process each row</a:t>
            </a:r>
          </a:p>
          <a:p>
            <a:pPr>
              <a:buNone/>
            </a:pP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for</a:t>
            </a:r>
            <a:r>
              <a:rPr lang="en-US" sz="1800" dirty="0">
                <a:latin typeface="American Typewriter Condensed"/>
                <a:cs typeface="American Typewriter Condensed"/>
              </a:rPr>
              <a:t> r in rang(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(b)):</a:t>
            </a:r>
            <a:endParaRPr lang="en-US" sz="1800" dirty="0">
              <a:solidFill>
                <a:srgbClr val="606060"/>
              </a:solidFill>
              <a:latin typeface="American Typewriter Condensed"/>
              <a:cs typeface="American Typewriter Condensed"/>
            </a:endParaRP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Remember the first element so we can put it at the end</a:t>
            </a:r>
            <a:endParaRPr lang="en-US" sz="1800" dirty="0">
              <a:latin typeface="American Typewriter Condensed"/>
              <a:cs typeface="American Typewriter Condensed"/>
            </a:endParaRP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first = b[r][0]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Start at second element and shift each to the left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	 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 </a:t>
            </a:r>
            <a:r>
              <a:rPr lang="en-US" sz="1800" dirty="0">
                <a:latin typeface="American Typewriter Condensed"/>
                <a:cs typeface="American Typewriter Condensed"/>
              </a:rPr>
              <a:t>c in range(1,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(b[r])): 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b[r][c-1]= b[r][c];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Put the first element at the end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	  b[r][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(b[r])–1]= first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H="1">
            <a:off x="457200" y="1447800"/>
            <a:ext cx="1" cy="3581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685800" y="2819400"/>
            <a:ext cx="1" cy="2209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914400" y="41148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ctrTitle"/>
          </p:nvPr>
        </p:nvSpPr>
        <p:spPr>
          <a:xfrm>
            <a:off x="1328166" y="2150184"/>
            <a:ext cx="6487800" cy="2364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sz="4200" dirty="0">
                <a:latin typeface="Noto Sans Symbols"/>
                <a:ea typeface="Noto Sans Symbols"/>
                <a:cs typeface="Noto Sans Symbols"/>
                <a:sym typeface="Noto Sans Symbols"/>
              </a:rPr>
              <a:t>Call Frames</a:t>
            </a:r>
            <a:endParaRPr sz="42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r>
              <a:rPr lang="en" sz="4200" dirty="0">
                <a:latin typeface="Noto Sans Symbols"/>
                <a:ea typeface="Noto Sans Symbols"/>
                <a:cs typeface="Noto Sans Symbols"/>
                <a:sym typeface="Noto Sans Symbols"/>
              </a:rPr>
              <a:t>Final Review</a:t>
            </a:r>
            <a:endParaRPr sz="42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r>
              <a:rPr lang="en" sz="4200">
                <a:latin typeface="Noto Sans Symbols"/>
                <a:ea typeface="Noto Sans Symbols"/>
                <a:cs typeface="Noto Sans Symbols"/>
                <a:sym typeface="Noto Sans Symbols"/>
              </a:rPr>
              <a:t>Spring 2019</a:t>
            </a:r>
            <a:endParaRPr sz="42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>
              <a:buSzPts val="3960"/>
            </a:pPr>
            <a:r>
              <a:rPr lang="en" sz="3600" b="0" dirty="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CS 1110</a:t>
            </a:r>
            <a:endParaRPr dirty="0"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2652397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The Big Issue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317500">
              <a:spcBef>
                <a:spcPts val="0"/>
              </a:spcBef>
              <a:spcAft>
                <a:spcPts val="0"/>
              </a:spcAft>
              <a:buSzPts val="2800"/>
              <a:buFont typeface="Times"/>
              <a:buChar char="•"/>
            </a:pP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Cannot answer questions on this topic without</a:t>
            </a:r>
            <a:endParaRPr sz="2800"/>
          </a:p>
          <a:p>
            <a:pPr lvl="1" indent="-26035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drawing variables</a:t>
            </a:r>
            <a:endParaRPr sz="2400"/>
          </a:p>
          <a:p>
            <a:pPr lvl="1" indent="-26035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drawing frames for function calls</a:t>
            </a:r>
            <a:endParaRPr sz="2400"/>
          </a:p>
          <a:p>
            <a:pPr lvl="1" indent="-26035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drawing objects when they are created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17500">
              <a:spcBef>
                <a:spcPts val="640"/>
              </a:spcBef>
              <a:spcAft>
                <a:spcPts val="0"/>
              </a:spcAft>
              <a:buSzPts val="2800"/>
              <a:buFont typeface="Times"/>
              <a:buChar char="•"/>
            </a:pP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Learning to do this is useful in general</a:t>
            </a:r>
            <a:endParaRPr sz="2800"/>
          </a:p>
          <a:p>
            <a:pPr lvl="1" indent="-26035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Helps you “think like a computer”</a:t>
            </a:r>
            <a:endParaRPr sz="2400"/>
          </a:p>
          <a:p>
            <a:pPr lvl="1" indent="-26035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Easier to find errors in your programs.</a:t>
            </a:r>
            <a:endParaRPr sz="2400"/>
          </a:p>
          <a:p>
            <a:pPr indent="-139700">
              <a:spcBef>
                <a:spcPts val="640"/>
              </a:spcBef>
              <a:spcAft>
                <a:spcPts val="0"/>
              </a:spcAft>
              <a:buSzPts val="3200"/>
              <a:buNone/>
            </a:pP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39342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•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Major topics</a:t>
            </a:r>
            <a:endParaRPr/>
          </a:p>
          <a:p>
            <a:pPr lvl="1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lang="en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variables (in a function body)</a:t>
            </a:r>
            <a:endParaRPr/>
          </a:p>
          <a:p>
            <a:pPr lvl="1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lang="en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function call  (call frames, call stack)</a:t>
            </a:r>
            <a:endParaRPr/>
          </a:p>
          <a:p>
            <a:pPr lvl="1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lang="en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 folders, inheritance, and constructor calls</a:t>
            </a:r>
            <a:endParaRPr sz="3200" b="1" i="1">
              <a:solidFill>
                <a:srgbClr val="00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spcBef>
                <a:spcPts val="640"/>
              </a:spcBef>
              <a:spcAft>
                <a:spcPts val="0"/>
              </a:spcAft>
              <a:buSzPts val="3200"/>
              <a:buFont typeface="Times New Roman"/>
              <a:buChar char="•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Examples from previous exams</a:t>
            </a:r>
            <a:endParaRPr/>
          </a:p>
          <a:p>
            <a:pPr lvl="1">
              <a:spcBef>
                <a:spcPts val="56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 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prelim 1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56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 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prelim 2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What Do You Need to Know?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146355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317500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 execution is an important part of the final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>
              <a:spcBef>
                <a:spcPts val="64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need to know how to </a:t>
            </a:r>
            <a:endParaRPr sz="28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 variables </a:t>
            </a:r>
            <a:endParaRPr sz="24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 call frames</a:t>
            </a:r>
            <a:endParaRPr sz="24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 objects</a:t>
            </a:r>
            <a:endParaRPr sz="2400"/>
          </a:p>
          <a:p>
            <a:pPr>
              <a:spcBef>
                <a:spcPts val="640"/>
              </a:spcBef>
              <a:spcAft>
                <a:spcPts val="0"/>
              </a:spcAft>
              <a:buSzPts val="3200"/>
              <a:buNone/>
            </a:pPr>
            <a:r>
              <a:rPr lang="en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" sz="2800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purpose of such questions on executing statements with constructs and function calls is to test your understanding of how Python programs are executed.</a:t>
            </a:r>
            <a:endParaRPr sz="2800"/>
          </a:p>
        </p:txBody>
      </p:sp>
      <p:sp>
        <p:nvSpPr>
          <p:cNvPr id="351" name="Shape 35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Important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543251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/>
          <p:nvPr/>
        </p:nvSpPr>
        <p:spPr>
          <a:xfrm>
            <a:off x="5884200" y="2971950"/>
            <a:ext cx="2955000" cy="1199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•  Number of statement in the </a:t>
            </a:r>
            <a:endParaRPr>
              <a:latin typeface="Times"/>
              <a:ea typeface="Times"/>
              <a:cs typeface="Times"/>
              <a:sym typeface="Times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function body to execute </a:t>
            </a:r>
            <a:r>
              <a:rPr lang="en" b="1">
                <a:latin typeface="Times"/>
                <a:ea typeface="Times"/>
                <a:cs typeface="Times"/>
                <a:sym typeface="Times"/>
              </a:rPr>
              <a:t>next</a:t>
            </a:r>
            <a:br>
              <a:rPr lang="en">
                <a:latin typeface="Times"/>
                <a:ea typeface="Times"/>
                <a:cs typeface="Times"/>
                <a:sym typeface="Times"/>
              </a:rPr>
            </a:br>
            <a:r>
              <a:rPr lang="en">
                <a:latin typeface="Times"/>
                <a:ea typeface="Times"/>
                <a:cs typeface="Times"/>
                <a:sym typeface="Times"/>
              </a:rPr>
              <a:t>•  </a:t>
            </a:r>
            <a:r>
              <a:rPr lang="en" b="1">
                <a:latin typeface="Times"/>
                <a:ea typeface="Times"/>
                <a:cs typeface="Times"/>
                <a:sym typeface="Times"/>
              </a:rPr>
              <a:t>Starts with function’s first </a:t>
            </a:r>
            <a:endParaRPr b="1">
              <a:latin typeface="Times"/>
              <a:ea typeface="Times"/>
              <a:cs typeface="Times"/>
              <a:sym typeface="Times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Times"/>
                <a:ea typeface="Times"/>
                <a:cs typeface="Times"/>
                <a:sym typeface="Times"/>
              </a:rPr>
              <a:t>executable statement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57" name="Shape 357"/>
          <p:cNvSpPr txBox="1"/>
          <p:nvPr/>
        </p:nvSpPr>
        <p:spPr>
          <a:xfrm>
            <a:off x="304800" y="3077988"/>
            <a:ext cx="1755900" cy="914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Draw parameters as variables (named boxes)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58" name="Shape 35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The Frame (box) for a Function Call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2800"/>
              <a:buFont typeface="Times"/>
              <a:buChar char="•"/>
            </a:pPr>
            <a:r>
              <a:rPr lang="en" sz="28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Function Frame</a:t>
            </a: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Representation of function call</a:t>
            </a:r>
            <a:endParaRPr/>
          </a:p>
          <a:p>
            <a:pPr>
              <a:spcBef>
                <a:spcPts val="560"/>
              </a:spcBef>
              <a:spcAft>
                <a:spcPts val="0"/>
              </a:spcAft>
              <a:buSzPts val="2800"/>
              <a:buFont typeface="Times"/>
              <a:buChar char="•"/>
            </a:pP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A </a:t>
            </a:r>
            <a:r>
              <a:rPr lang="en" sz="2800" b="1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rPr>
              <a:t>conceptual model </a:t>
            </a: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of Python</a:t>
            </a:r>
            <a:endParaRPr sz="28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360" name="Shape 360"/>
          <p:cNvGrpSpPr/>
          <p:nvPr/>
        </p:nvGrpSpPr>
        <p:grpSpPr>
          <a:xfrm>
            <a:off x="1981200" y="4327175"/>
            <a:ext cx="5181600" cy="1314600"/>
            <a:chOff x="1981200" y="3531350"/>
            <a:chExt cx="5181600" cy="1314600"/>
          </a:xfrm>
        </p:grpSpPr>
        <p:grpSp>
          <p:nvGrpSpPr>
            <p:cNvPr id="361" name="Shape 361"/>
            <p:cNvGrpSpPr/>
            <p:nvPr/>
          </p:nvGrpSpPr>
          <p:grpSpPr>
            <a:xfrm>
              <a:off x="1981200" y="3531350"/>
              <a:ext cx="5181600" cy="1314600"/>
              <a:chOff x="1981200" y="3531350"/>
              <a:chExt cx="5181600" cy="1314600"/>
            </a:xfrm>
          </p:grpSpPr>
          <p:grpSp>
            <p:nvGrpSpPr>
              <p:cNvPr id="362" name="Shape 362"/>
              <p:cNvGrpSpPr/>
              <p:nvPr/>
            </p:nvGrpSpPr>
            <p:grpSpPr>
              <a:xfrm>
                <a:off x="1981200" y="3531350"/>
                <a:ext cx="5181600" cy="1314600"/>
                <a:chOff x="1981200" y="3028950"/>
                <a:chExt cx="5181600" cy="1314600"/>
              </a:xfrm>
            </p:grpSpPr>
            <p:sp>
              <p:nvSpPr>
                <p:cNvPr id="363" name="Shape 363"/>
                <p:cNvSpPr/>
                <p:nvPr/>
              </p:nvSpPr>
              <p:spPr>
                <a:xfrm>
                  <a:off x="1981200" y="3028950"/>
                  <a:ext cx="5181600" cy="13146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rgbClr val="8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4" name="Shape 364"/>
                <p:cNvSpPr/>
                <p:nvPr/>
              </p:nvSpPr>
              <p:spPr>
                <a:xfrm>
                  <a:off x="2209800" y="3886200"/>
                  <a:ext cx="4114800" cy="352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0" tIns="0" rIns="40625" bIns="0" anchor="ctr" anchorCtr="0">
                  <a:noAutofit/>
                </a:bodyPr>
                <a:lstStyle/>
                <a:p>
                  <a:pPr marL="39687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2400">
                      <a:solidFill>
                        <a:srgbClr val="7F7F7F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local variables (when assigned)</a:t>
                  </a:r>
                  <a:endParaRPr sz="2400">
                    <a:solidFill>
                      <a:srgbClr val="7F7F7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65" name="Shape 365"/>
                <p:cNvSpPr/>
                <p:nvPr/>
              </p:nvSpPr>
              <p:spPr>
                <a:xfrm>
                  <a:off x="2209800" y="3467025"/>
                  <a:ext cx="1917600" cy="352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0" tIns="0" rIns="40625" bIns="0" anchor="ctr" anchorCtr="0">
                  <a:noAutofit/>
                </a:bodyPr>
                <a:lstStyle/>
                <a:p>
                  <a:pPr marL="39687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2400">
                      <a:solidFill>
                        <a:srgbClr val="8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parameters</a:t>
                  </a:r>
                  <a:endParaRPr/>
                </a:p>
              </p:txBody>
            </p:sp>
          </p:grpSp>
          <p:sp>
            <p:nvSpPr>
              <p:cNvPr id="366" name="Shape 366"/>
              <p:cNvSpPr/>
              <p:nvPr/>
            </p:nvSpPr>
            <p:spPr>
              <a:xfrm>
                <a:off x="1981200" y="3531350"/>
                <a:ext cx="2133600" cy="371400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40625" bIns="0" anchor="ctr" anchorCtr="0">
                <a:noAutofit/>
              </a:bodyPr>
              <a:lstStyle/>
              <a:p>
                <a:pPr marL="39687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2400">
                    <a:solidFill>
                      <a:srgbClr val="8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 function name</a:t>
                </a:r>
                <a:endParaRPr sz="2400">
                  <a:solidFill>
                    <a:srgbClr val="8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367" name="Shape 367"/>
            <p:cNvSpPr/>
            <p:nvPr/>
          </p:nvSpPr>
          <p:spPr>
            <a:xfrm>
              <a:off x="4641000" y="3531350"/>
              <a:ext cx="2514600" cy="3714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40625" bIns="0" anchor="ctr" anchorCtr="0">
              <a:noAutofit/>
            </a:bodyPr>
            <a:lstStyle/>
            <a:p>
              <a:pPr marL="39687" algn="ctr">
                <a:spcBef>
                  <a:spcPts val="0"/>
                </a:spcBef>
                <a:spcAft>
                  <a:spcPts val="0"/>
                </a:spcAft>
              </a:pPr>
              <a:r>
                <a:rPr lang="en" sz="2400">
                  <a:solidFill>
                    <a:srgbClr val="8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instruction counter</a:t>
              </a:r>
              <a:endParaRPr/>
            </a:p>
          </p:txBody>
        </p:sp>
      </p:grpSp>
      <p:cxnSp>
        <p:nvCxnSpPr>
          <p:cNvPr id="368" name="Shape 368"/>
          <p:cNvCxnSpPr>
            <a:stCxn id="357" idx="2"/>
            <a:endCxn id="365" idx="1"/>
          </p:cNvCxnSpPr>
          <p:nvPr/>
        </p:nvCxnSpPr>
        <p:spPr>
          <a:xfrm>
            <a:off x="1182750" y="3992388"/>
            <a:ext cx="1027200" cy="949200"/>
          </a:xfrm>
          <a:prstGeom prst="straightConnector1">
            <a:avLst/>
          </a:prstGeom>
          <a:noFill/>
          <a:ln w="38100" cap="flat" cmpd="sng">
            <a:solidFill>
              <a:srgbClr val="8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369" name="Shape 369"/>
          <p:cNvCxnSpPr>
            <a:stCxn id="356" idx="2"/>
            <a:endCxn id="367" idx="0"/>
          </p:cNvCxnSpPr>
          <p:nvPr/>
        </p:nvCxnSpPr>
        <p:spPr>
          <a:xfrm flipH="1">
            <a:off x="5898300" y="4171350"/>
            <a:ext cx="1463400" cy="155700"/>
          </a:xfrm>
          <a:prstGeom prst="straightConnector1">
            <a:avLst/>
          </a:prstGeom>
          <a:noFill/>
          <a:ln w="38100" cap="flat" cmpd="sng">
            <a:solidFill>
              <a:srgbClr val="800000"/>
            </a:solidFill>
            <a:prstDash val="solid"/>
            <a:round/>
            <a:headEnd type="none" w="med" len="med"/>
            <a:tailEnd type="stealth" w="lg" len="lg"/>
          </a:ln>
        </p:spPr>
      </p:cxnSp>
    </p:spTree>
    <p:extLst>
      <p:ext uri="{BB962C8B-B14F-4D97-AF65-F5344CB8AC3E}">
        <p14:creationId xmlns:p14="http://schemas.microsoft.com/office/powerpoint/2010/main" val="2835384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75" name="Shape 37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376" name="Shape 376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377" name="Shape 377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8" name="Shape 378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79" name="Shape 379"/>
          <p:cNvGrpSpPr/>
          <p:nvPr/>
        </p:nvGrpSpPr>
        <p:grpSpPr>
          <a:xfrm>
            <a:off x="4424823" y="1912075"/>
            <a:ext cx="4465731" cy="2037346"/>
            <a:chOff x="5191325" y="2402197"/>
            <a:chExt cx="3124200" cy="1028703"/>
          </a:xfrm>
        </p:grpSpPr>
        <p:grpSp>
          <p:nvGrpSpPr>
            <p:cNvPr id="380" name="Shape 380"/>
            <p:cNvGrpSpPr/>
            <p:nvPr/>
          </p:nvGrpSpPr>
          <p:grpSpPr>
            <a:xfrm>
              <a:off x="5191325" y="2402197"/>
              <a:ext cx="3124200" cy="1028703"/>
              <a:chOff x="5142725" y="2343147"/>
              <a:chExt cx="3124200" cy="1028703"/>
            </a:xfrm>
          </p:grpSpPr>
          <p:grpSp>
            <p:nvGrpSpPr>
              <p:cNvPr id="381" name="Shape 381"/>
              <p:cNvGrpSpPr/>
              <p:nvPr/>
            </p:nvGrpSpPr>
            <p:grpSpPr>
              <a:xfrm>
                <a:off x="5142725" y="2343147"/>
                <a:ext cx="3124200" cy="1028703"/>
                <a:chOff x="5181600" y="3886197"/>
                <a:chExt cx="3124200" cy="1028703"/>
              </a:xfrm>
            </p:grpSpPr>
            <p:sp>
              <p:nvSpPr>
                <p:cNvPr id="382" name="Shape 382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383" name="Shape 383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384" name="Shape 384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385" name="Shape 385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386" name="Shape 386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387" name="Shape 387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8" name="Shape 388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390" name="Shape 390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391" name="Shape 391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392" name="Shape 392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393" name="Shape 393"/>
          <p:cNvSpPr/>
          <p:nvPr/>
        </p:nvSpPr>
        <p:spPr>
          <a:xfrm>
            <a:off x="82075" y="298700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30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99" name="Shape 39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400" name="Shape 400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401" name="Shape 401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2" name="Shape 402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03" name="Shape 403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404" name="Shape 404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405" name="Shape 405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406" name="Shape 40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407" name="Shape 407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08" name="Shape 40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09" name="Shape 409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410" name="Shape 410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411" name="Shape 411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412" name="Shape 412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413" name="Shape 413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15" name="Shape 415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416" name="Shape 416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17" name="Shape 417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18" name="Shape 418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19" name="Shape 419"/>
          <p:cNvSpPr/>
          <p:nvPr/>
        </p:nvSpPr>
        <p:spPr>
          <a:xfrm>
            <a:off x="92350" y="3223125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5944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426" name="Shape 426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427" name="Shape 427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8" name="Shape 428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29" name="Shape 429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430" name="Shape 430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431" name="Shape 431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432" name="Shape 432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433" name="Shape 433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34" name="Shape 434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35" name="Shape 435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436" name="Shape 436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437" name="Shape 437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438" name="Shape 438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39" name="Shape 439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40" name="Shape 440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3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441" name="Shape 441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444" name="Shape 444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45" name="Shape 445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46" name="Shape 446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47" name="Shape 447"/>
          <p:cNvSpPr/>
          <p:nvPr/>
        </p:nvSpPr>
        <p:spPr>
          <a:xfrm>
            <a:off x="82100" y="351060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4080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8"/>
          <p:cNvSpPr>
            <a:spLocks/>
          </p:cNvSpPr>
          <p:nvPr/>
        </p:nvSpPr>
        <p:spPr bwMode="auto">
          <a:xfrm>
            <a:off x="7023100" y="1433512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</a:t>
            </a:r>
            <a:endParaRPr lang="en-US" sz="2000" b="1" dirty="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rot="10800000" flipH="1">
            <a:off x="231502" y="451889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7" name="AutoShape 13"/>
          <p:cNvSpPr>
            <a:spLocks/>
          </p:cNvSpPr>
          <p:nvPr/>
        </p:nvSpPr>
        <p:spPr bwMode="auto">
          <a:xfrm>
            <a:off x="3100149" y="1177635"/>
            <a:ext cx="2919651" cy="711753"/>
          </a:xfrm>
          <a:prstGeom prst="roundRect">
            <a:avLst>
              <a:gd name="adj" fmla="val 13759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Create list of length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4 with all zeroes</a:t>
            </a:r>
            <a:endParaRPr lang="en-US" sz="2200" dirty="0"/>
          </a:p>
        </p:txBody>
      </p:sp>
      <p:sp>
        <p:nvSpPr>
          <p:cNvPr id="11278" name="AutoShape 14"/>
          <p:cNvSpPr>
            <a:spLocks/>
          </p:cNvSpPr>
          <p:nvPr/>
        </p:nvSpPr>
        <p:spPr bwMode="auto">
          <a:xfrm>
            <a:off x="3100148" y="3429000"/>
            <a:ext cx="2945051" cy="926306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Assign 5 to element 2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and –4 to element 0</a:t>
            </a:r>
          </a:p>
        </p:txBody>
      </p:sp>
      <p:sp>
        <p:nvSpPr>
          <p:cNvPr id="75" name="Title 7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List Syntax</a:t>
            </a:r>
          </a:p>
        </p:txBody>
      </p:sp>
      <p:sp>
        <p:nvSpPr>
          <p:cNvPr id="43" name="Content Placeholder 4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 = [0, 0, 0, 0]</a:t>
            </a:r>
            <a:endParaRPr lang="en-US" sz="2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 err="1">
                <a:latin typeface="American Typewriter Condensed"/>
                <a:cs typeface="American Typewriter Condensed"/>
                <a:sym typeface="American Typewriter Condensed" pitchFamily="-84" charset="0"/>
              </a:rPr>
              <a:t>x.append</a:t>
            </a:r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(2)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3 in x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x[2] = 5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x[0] = –4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k = 3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x[k] = 2 * x[0]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x[k–2] = 6</a:t>
            </a:r>
          </a:p>
          <a:p>
            <a:endParaRPr lang="en-US" dirty="0">
              <a:sym typeface="American Typewriter Condensed" pitchFamily="-84" charset="0"/>
            </a:endParaRPr>
          </a:p>
          <a:p>
            <a:endParaRPr lang="en-US" dirty="0">
              <a:sym typeface="American Typewriter Condensed" pitchFamily="-84" charset="0"/>
            </a:endParaRPr>
          </a:p>
        </p:txBody>
      </p:sp>
      <p:sp>
        <p:nvSpPr>
          <p:cNvPr id="46" name="Rectangle 11"/>
          <p:cNvSpPr>
            <a:spLocks/>
          </p:cNvSpPr>
          <p:nvPr/>
        </p:nvSpPr>
        <p:spPr bwMode="auto">
          <a:xfrm>
            <a:off x="6699402" y="2878946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0</a:t>
            </a:r>
          </a:p>
        </p:txBody>
      </p:sp>
      <p:sp>
        <p:nvSpPr>
          <p:cNvPr id="47" name="Rectangle 12"/>
          <p:cNvSpPr>
            <a:spLocks/>
          </p:cNvSpPr>
          <p:nvPr/>
        </p:nvSpPr>
        <p:spPr bwMode="auto">
          <a:xfrm>
            <a:off x="6702752" y="3236134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1</a:t>
            </a:r>
          </a:p>
        </p:txBody>
      </p:sp>
      <p:sp>
        <p:nvSpPr>
          <p:cNvPr id="48" name="Rectangle 13"/>
          <p:cNvSpPr>
            <a:spLocks/>
          </p:cNvSpPr>
          <p:nvPr/>
        </p:nvSpPr>
        <p:spPr bwMode="auto">
          <a:xfrm>
            <a:off x="6702752" y="3593321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2</a:t>
            </a:r>
          </a:p>
        </p:txBody>
      </p:sp>
      <p:sp>
        <p:nvSpPr>
          <p:cNvPr id="49" name="Rectangle 14"/>
          <p:cNvSpPr>
            <a:spLocks/>
          </p:cNvSpPr>
          <p:nvPr/>
        </p:nvSpPr>
        <p:spPr bwMode="auto">
          <a:xfrm>
            <a:off x="6702752" y="3950509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3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953691" y="2741472"/>
            <a:ext cx="1580709" cy="2121408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" name="Rounded Rectangle 8"/>
          <p:cNvSpPr>
            <a:spLocks noChangeArrowheads="1"/>
          </p:cNvSpPr>
          <p:nvPr/>
        </p:nvSpPr>
        <p:spPr bwMode="auto">
          <a:xfrm>
            <a:off x="6953691" y="2438400"/>
            <a:ext cx="1219201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4300112</a:t>
            </a:r>
            <a:endParaRPr lang="en-US" sz="2000" b="1" dirty="0"/>
          </a:p>
        </p:txBody>
      </p:sp>
      <p:sp>
        <p:nvSpPr>
          <p:cNvPr id="52" name="Rectangle 4"/>
          <p:cNvSpPr>
            <a:spLocks/>
          </p:cNvSpPr>
          <p:nvPr/>
        </p:nvSpPr>
        <p:spPr bwMode="auto">
          <a:xfrm>
            <a:off x="7106092" y="291768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3" name="Rectangle 4"/>
          <p:cNvSpPr>
            <a:spLocks/>
          </p:cNvSpPr>
          <p:nvPr/>
        </p:nvSpPr>
        <p:spPr bwMode="auto">
          <a:xfrm>
            <a:off x="7106092" y="3274872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4" name="Rectangle 4"/>
          <p:cNvSpPr>
            <a:spLocks/>
          </p:cNvSpPr>
          <p:nvPr/>
        </p:nvSpPr>
        <p:spPr bwMode="auto">
          <a:xfrm>
            <a:off x="7106092" y="3630472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5" name="Rectangle 4"/>
          <p:cNvSpPr>
            <a:spLocks/>
          </p:cNvSpPr>
          <p:nvPr/>
        </p:nvSpPr>
        <p:spPr bwMode="auto">
          <a:xfrm>
            <a:off x="7106092" y="398448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rot="10800000" flipH="1">
            <a:off x="228600" y="2632365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8"/>
          <p:cNvSpPr>
            <a:spLocks noChangeShapeType="1"/>
          </p:cNvSpPr>
          <p:nvPr/>
        </p:nvSpPr>
        <p:spPr bwMode="auto">
          <a:xfrm rot="10800000" flipH="1">
            <a:off x="228600" y="192809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8"/>
          <p:cNvSpPr>
            <a:spLocks/>
          </p:cNvSpPr>
          <p:nvPr/>
        </p:nvSpPr>
        <p:spPr bwMode="auto">
          <a:xfrm>
            <a:off x="7022853" y="1429418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 </a:t>
            </a:r>
            <a:r>
              <a:rPr lang="en-US" sz="2000" b="1" dirty="0">
                <a:latin typeface="Times New Roman"/>
                <a:cs typeface="Times New Roman"/>
              </a:rPr>
              <a:t>4300112</a:t>
            </a:r>
            <a:endParaRPr lang="en-US" sz="2000" b="1" dirty="0"/>
          </a:p>
        </p:txBody>
      </p:sp>
      <p:sp>
        <p:nvSpPr>
          <p:cNvPr id="59" name="Rectangle 9"/>
          <p:cNvSpPr>
            <a:spLocks/>
          </p:cNvSpPr>
          <p:nvPr/>
        </p:nvSpPr>
        <p:spPr bwMode="auto">
          <a:xfrm>
            <a:off x="6710214" y="1404490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 err="1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x</a:t>
            </a:r>
            <a:endParaRPr lang="en-US" sz="2000" dirty="0">
              <a:latin typeface="American Typewriter Condensed" pitchFamily="-84" charset="0"/>
              <a:ea typeface="American Typewriter Condensed" pitchFamily="-84" charset="0"/>
              <a:cs typeface="American Typewriter Condensed" pitchFamily="-84" charset="0"/>
              <a:sym typeface="American Typewriter Condensed" pitchFamily="-84" charset="0"/>
            </a:endParaRPr>
          </a:p>
        </p:txBody>
      </p:sp>
      <p:sp>
        <p:nvSpPr>
          <p:cNvPr id="63" name="Rectangle 8"/>
          <p:cNvSpPr>
            <a:spLocks/>
          </p:cNvSpPr>
          <p:nvPr/>
        </p:nvSpPr>
        <p:spPr bwMode="auto">
          <a:xfrm>
            <a:off x="7018239" y="5552553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 </a:t>
            </a:r>
            <a:r>
              <a:rPr lang="en-US" sz="2000" b="1" dirty="0"/>
              <a:t> 3</a:t>
            </a:r>
          </a:p>
        </p:txBody>
      </p:sp>
      <p:sp>
        <p:nvSpPr>
          <p:cNvPr id="64" name="Rectangle 9"/>
          <p:cNvSpPr>
            <a:spLocks/>
          </p:cNvSpPr>
          <p:nvPr/>
        </p:nvSpPr>
        <p:spPr bwMode="auto">
          <a:xfrm>
            <a:off x="6713811" y="5527625"/>
            <a:ext cx="228228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 err="1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k</a:t>
            </a:r>
            <a:endParaRPr lang="en-US" sz="2000" dirty="0">
              <a:latin typeface="American Typewriter Condensed" pitchFamily="-84" charset="0"/>
              <a:ea typeface="American Typewriter Condensed" pitchFamily="-84" charset="0"/>
              <a:cs typeface="American Typewriter Condensed" pitchFamily="-84" charset="0"/>
              <a:sym typeface="American Typewriter Condensed" pitchFamily="-8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620000" y="2895600"/>
            <a:ext cx="4026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-4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88094" y="325749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6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688094" y="361309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620000" y="3962400"/>
            <a:ext cx="4026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-8</a:t>
            </a:r>
          </a:p>
        </p:txBody>
      </p:sp>
      <p:sp>
        <p:nvSpPr>
          <p:cNvPr id="79" name="TextBox 20"/>
          <p:cNvSpPr txBox="1">
            <a:spLocks noChangeArrowheads="1"/>
          </p:cNvSpPr>
          <p:nvPr/>
        </p:nvSpPr>
        <p:spPr bwMode="auto">
          <a:xfrm>
            <a:off x="7086600" y="27686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0" name="TextBox 20"/>
          <p:cNvSpPr txBox="1">
            <a:spLocks noChangeArrowheads="1"/>
          </p:cNvSpPr>
          <p:nvPr/>
        </p:nvSpPr>
        <p:spPr bwMode="auto">
          <a:xfrm>
            <a:off x="7102475" y="35052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1" name="TextBox 20"/>
          <p:cNvSpPr txBox="1">
            <a:spLocks noChangeArrowheads="1"/>
          </p:cNvSpPr>
          <p:nvPr/>
        </p:nvSpPr>
        <p:spPr bwMode="auto">
          <a:xfrm>
            <a:off x="7102475" y="31496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2" name="TextBox 20"/>
          <p:cNvSpPr txBox="1">
            <a:spLocks noChangeArrowheads="1"/>
          </p:cNvSpPr>
          <p:nvPr/>
        </p:nvSpPr>
        <p:spPr bwMode="auto">
          <a:xfrm>
            <a:off x="7102475" y="38354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8" name="Rectangle 4"/>
          <p:cNvSpPr>
            <a:spLocks/>
          </p:cNvSpPr>
          <p:nvPr/>
        </p:nvSpPr>
        <p:spPr bwMode="auto">
          <a:xfrm>
            <a:off x="7106092" y="434637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2</a:t>
            </a:r>
          </a:p>
        </p:txBody>
      </p:sp>
      <p:sp>
        <p:nvSpPr>
          <p:cNvPr id="40" name="Rectangle 14"/>
          <p:cNvSpPr>
            <a:spLocks/>
          </p:cNvSpPr>
          <p:nvPr/>
        </p:nvSpPr>
        <p:spPr bwMode="auto">
          <a:xfrm>
            <a:off x="6705600" y="4308425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4</a:t>
            </a:r>
          </a:p>
        </p:txBody>
      </p:sp>
      <p:sp>
        <p:nvSpPr>
          <p:cNvPr id="41" name="AutoShape 13"/>
          <p:cNvSpPr>
            <a:spLocks/>
          </p:cNvSpPr>
          <p:nvPr/>
        </p:nvSpPr>
        <p:spPr bwMode="auto">
          <a:xfrm>
            <a:off x="3124200" y="1905000"/>
            <a:ext cx="2919651" cy="711753"/>
          </a:xfrm>
          <a:prstGeom prst="roundRect">
            <a:avLst>
              <a:gd name="adj" fmla="val 13759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Append 2 to end of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list x (now length 5)</a:t>
            </a:r>
            <a:endParaRPr lang="en-US" sz="2200" dirty="0"/>
          </a:p>
        </p:txBody>
      </p:sp>
      <p:sp>
        <p:nvSpPr>
          <p:cNvPr id="42" name="Line 8"/>
          <p:cNvSpPr>
            <a:spLocks noChangeShapeType="1"/>
          </p:cNvSpPr>
          <p:nvPr/>
        </p:nvSpPr>
        <p:spPr bwMode="auto">
          <a:xfrm rot="10800000" flipH="1">
            <a:off x="228600" y="332971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AutoShape 14"/>
          <p:cNvSpPr>
            <a:spLocks/>
          </p:cNvSpPr>
          <p:nvPr/>
        </p:nvSpPr>
        <p:spPr bwMode="auto">
          <a:xfrm>
            <a:off x="3124200" y="4941094"/>
            <a:ext cx="2945051" cy="926306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Assign -8 to x[3]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and 6 to x[1]</a:t>
            </a:r>
          </a:p>
        </p:txBody>
      </p:sp>
      <p:sp>
        <p:nvSpPr>
          <p:cNvPr id="45" name="AutoShape 14"/>
          <p:cNvSpPr>
            <a:spLocks/>
          </p:cNvSpPr>
          <p:nvPr/>
        </p:nvSpPr>
        <p:spPr bwMode="auto">
          <a:xfrm>
            <a:off x="3124200" y="2643910"/>
            <a:ext cx="2945051" cy="685800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Evaluates to </a:t>
            </a:r>
            <a:r>
              <a:rPr lang="en-US" sz="2200" dirty="0">
                <a:latin typeface="American Typewriter Condensed"/>
                <a:ea typeface="Times" pitchFamily="-84" charset="0"/>
                <a:cs typeface="American Typewriter Condensed"/>
              </a:rPr>
              <a:t>False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(3 not in x)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3" grpId="0" animBg="1"/>
      <p:bldP spid="64" grpId="0"/>
      <p:bldP spid="70" grpId="0"/>
      <p:bldP spid="71" grpId="0"/>
      <p:bldP spid="72" grpId="0"/>
      <p:bldP spid="73" grpId="0"/>
      <p:bldP spid="79" grpId="0"/>
      <p:bldP spid="80" grpId="0"/>
      <p:bldP spid="81" grpId="0"/>
      <p:bldP spid="8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53" name="Shape 45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454" name="Shape 454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455" name="Shape 455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6" name="Shape 456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57" name="Shape 457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458" name="Shape 458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459" name="Shape 459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460" name="Shape 460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461" name="Shape 461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62" name="Shape 462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63" name="Shape 463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464" name="Shape 464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465" name="Shape 465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466" name="Shape 466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67" name="Shape 467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68" name="Shape 468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4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469" name="Shape 469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0" name="Shape 470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71" name="Shape 471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73" name="Shape 473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74" name="Shape 474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475" name="Shape 475"/>
          <p:cNvSpPr/>
          <p:nvPr/>
        </p:nvSpPr>
        <p:spPr>
          <a:xfrm>
            <a:off x="82100" y="3736475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2457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482" name="Shape 482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483" name="Shape 483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4" name="Shape 484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85" name="Shape 485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486" name="Shape 486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487" name="Shape 487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488" name="Shape 48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489" name="Shape 489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90" name="Shape 49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491" name="Shape 491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492" name="Shape 492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493" name="Shape 493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494" name="Shape 494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95" name="Shape 495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496" name="Shape 496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497" name="Shape 497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500" name="Shape 500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01" name="Shape 501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02" name="Shape 502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03" name="Shape 503"/>
          <p:cNvSpPr/>
          <p:nvPr/>
        </p:nvSpPr>
        <p:spPr>
          <a:xfrm>
            <a:off x="92350" y="422925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2695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510" name="Shape 510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511" name="Shape 511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12" name="Shape 512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13" name="Shape 513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514" name="Shape 514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515" name="Shape 515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516" name="Shape 51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517" name="Shape 517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18" name="Shape 51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19" name="Shape 519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520" name="Shape 520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1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521" name="Shape 521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522" name="Shape 522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23" name="Shape 523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24" name="Shape 524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3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525" name="Shape 525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27" name="Shape 527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528" name="Shape 528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29" name="Shape 529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30" name="Shape 530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31" name="Shape 531"/>
          <p:cNvSpPr/>
          <p:nvPr/>
        </p:nvSpPr>
        <p:spPr>
          <a:xfrm>
            <a:off x="82100" y="351060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7444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37" name="Shape 53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538" name="Shape 538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539" name="Shape 539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40" name="Shape 540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41" name="Shape 541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542" name="Shape 542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543" name="Shape 543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544" name="Shape 54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545" name="Shape 545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46" name="Shape 54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47" name="Shape 547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548" name="Shape 548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1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549" name="Shape 549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550" name="Shape 550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51" name="Shape 551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52" name="Shape 552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4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553" name="Shape 553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54" name="Shape 554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55" name="Shape 555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556" name="Shape 556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57" name="Shape 557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58" name="Shape 558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59" name="Shape 559"/>
          <p:cNvSpPr/>
          <p:nvPr/>
        </p:nvSpPr>
        <p:spPr>
          <a:xfrm>
            <a:off x="82100" y="375275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8830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65" name="Shape 56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566" name="Shape 566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567" name="Shape 567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68" name="Shape 568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69" name="Shape 569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570" name="Shape 570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571" name="Shape 571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572" name="Shape 572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573" name="Shape 573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74" name="Shape 574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575" name="Shape 575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576" name="Shape 576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1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577" name="Shape 577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578" name="Shape 578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79" name="Shape 579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0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580" name="Shape 580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5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581" name="Shape 581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3" name="Shape 583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85" name="Shape 585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86" name="Shape 586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587" name="Shape 587"/>
          <p:cNvSpPr/>
          <p:nvPr/>
        </p:nvSpPr>
        <p:spPr>
          <a:xfrm>
            <a:off x="92350" y="399915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2869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93" name="Shape 59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594" name="Shape 594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595" name="Shape 595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6" name="Shape 596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97" name="Shape 597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598" name="Shape 598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599" name="Shape 599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600" name="Shape 600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601" name="Shape 601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02" name="Shape 602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03" name="Shape 603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604" name="Shape 604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1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605" name="Shape 605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606" name="Shape 606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07" name="Shape 607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 strike="sngStrike">
                  <a:latin typeface="Cutive"/>
                  <a:ea typeface="Cutive"/>
                  <a:cs typeface="Cutive"/>
                  <a:sym typeface="Cutive"/>
                </a:rPr>
                <a:t>0</a:t>
              </a: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  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08" name="Shape 608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1, 2, 3, 4, 6, 3, 4, 5,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609" name="Shape 609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10" name="Shape 610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11" name="Shape 611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12" name="Shape 612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13" name="Shape 613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14" name="Shape 614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92350" y="423950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8740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Shape 62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21" name="Shape 62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622" name="Shape 622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623" name="Shape 623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4" name="Shape 624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625" name="Shape 625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626" name="Shape 626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627" name="Shape 627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628" name="Shape 62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629" name="Shape 629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30" name="Shape 63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31" name="Shape 631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632" name="Shape 632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</a:t>
                </a: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1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2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633" name="Shape 633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634" name="Shape 634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35" name="Shape 635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 strike="sngStrike">
                  <a:latin typeface="Cutive"/>
                  <a:ea typeface="Cutive"/>
                  <a:cs typeface="Cutive"/>
                  <a:sym typeface="Cutive"/>
                </a:rPr>
                <a:t>0</a:t>
              </a: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  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36" name="Shape 636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1, 2, 3, 4, 6, 3, 4, 5, 6,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3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637" name="Shape 637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8" name="Shape 638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40" name="Shape 640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41" name="Shape 641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42" name="Shape 642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43" name="Shape 643"/>
          <p:cNvSpPr/>
          <p:nvPr/>
        </p:nvSpPr>
        <p:spPr>
          <a:xfrm>
            <a:off x="92350" y="351060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1139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Shape 64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49" name="Shape 64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650" name="Shape 650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651" name="Shape 651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2" name="Shape 652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653" name="Shape 653"/>
          <p:cNvGrpSpPr/>
          <p:nvPr/>
        </p:nvGrpSpPr>
        <p:grpSpPr>
          <a:xfrm>
            <a:off x="4424823" y="1951301"/>
            <a:ext cx="4465731" cy="2061497"/>
            <a:chOff x="5191325" y="2402197"/>
            <a:chExt cx="3124200" cy="1040897"/>
          </a:xfrm>
        </p:grpSpPr>
        <p:grpSp>
          <p:nvGrpSpPr>
            <p:cNvPr id="654" name="Shape 654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655" name="Shape 655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656" name="Shape 65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657" name="Shape 657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58" name="Shape 65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59" name="Shape 659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660" name="Shape 660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</a:t>
                </a: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1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2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661" name="Shape 661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662" name="Shape 662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63" name="Shape 663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 strike="sngStrike">
                  <a:latin typeface="Cutive"/>
                  <a:ea typeface="Cutive"/>
                  <a:cs typeface="Cutive"/>
                  <a:sym typeface="Cutive"/>
                </a:rPr>
                <a:t>0</a:t>
              </a: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  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64" name="Shape 664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1, 2, 3, 4, 6, 3, 4, 5, 6, 3,</a:t>
              </a:r>
              <a:r>
                <a:rPr lang="en" sz="16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7</a:t>
              </a:r>
              <a:endParaRPr sz="16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665" name="Shape 665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66" name="Shape 666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67" name="Shape 667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68" name="Shape 668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69" name="Shape 669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70" name="Shape 670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71" name="Shape 671"/>
          <p:cNvSpPr/>
          <p:nvPr/>
        </p:nvSpPr>
        <p:spPr>
          <a:xfrm>
            <a:off x="82100" y="456785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1435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Shape 676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77" name="Shape 67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678" name="Shape 678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679" name="Shape 679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0" name="Shape 680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681" name="Shape 681"/>
          <p:cNvGrpSpPr/>
          <p:nvPr/>
        </p:nvGrpSpPr>
        <p:grpSpPr>
          <a:xfrm>
            <a:off x="4424823" y="1951300"/>
            <a:ext cx="4465731" cy="2061506"/>
            <a:chOff x="5191325" y="2402197"/>
            <a:chExt cx="3124200" cy="1040902"/>
          </a:xfrm>
        </p:grpSpPr>
        <p:grpSp>
          <p:nvGrpSpPr>
            <p:cNvPr id="682" name="Shape 682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683" name="Shape 683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684" name="Shape 68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685" name="Shape 685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86" name="Shape 68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687" name="Shape 687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688" name="Shape 688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</a:t>
                </a: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1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2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689" name="Shape 689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690" name="Shape 690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91" name="Shape 691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 strike="sngStrike">
                  <a:latin typeface="Cutive"/>
                  <a:ea typeface="Cutive"/>
                  <a:cs typeface="Cutive"/>
                  <a:sym typeface="Cutive"/>
                </a:rPr>
                <a:t>0</a:t>
              </a: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  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92" name="Shape 692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1, 2, 3, 4, 6, 3, 4, 5, 6, 3, 7</a:t>
              </a:r>
              <a:endParaRPr sz="16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693" name="Shape 69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694" name="Shape 694"/>
            <p:cNvSpPr/>
            <p:nvPr/>
          </p:nvSpPr>
          <p:spPr>
            <a:xfrm>
              <a:off x="6721504" y="3166199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695" name="Shape 695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96" name="Shape 696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97" name="Shape 697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98" name="Shape 698"/>
          <p:cNvSpPr txBox="1"/>
          <p:nvPr/>
        </p:nvSpPr>
        <p:spPr>
          <a:xfrm>
            <a:off x="0" y="8572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699" name="Shape 699"/>
          <p:cNvSpPr txBox="1"/>
          <p:nvPr/>
        </p:nvSpPr>
        <p:spPr>
          <a:xfrm>
            <a:off x="152400" y="1009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700" name="Shape 700"/>
          <p:cNvSpPr txBox="1"/>
          <p:nvPr/>
        </p:nvSpPr>
        <p:spPr>
          <a:xfrm>
            <a:off x="304800" y="1162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 </a:t>
            </a:r>
            <a:endParaRPr/>
          </a:p>
        </p:txBody>
      </p:sp>
      <p:sp>
        <p:nvSpPr>
          <p:cNvPr id="701" name="Shape 701"/>
          <p:cNvSpPr/>
          <p:nvPr/>
        </p:nvSpPr>
        <p:spPr>
          <a:xfrm>
            <a:off x="82100" y="4644050"/>
            <a:ext cx="267000" cy="162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01355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Shape 706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  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countVowels(word):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 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 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x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 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while x &lt; len(word):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4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if word[x] in [‘a’,’e’,’i’,’o’,’u’]: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5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 count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6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     x +=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7       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count                          </a:t>
            </a:r>
            <a:endParaRPr sz="14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07" name="Shape 70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Iterative Example</a:t>
            </a:r>
            <a:endParaRPr/>
          </a:p>
        </p:txBody>
      </p:sp>
      <p:sp>
        <p:nvSpPr>
          <p:cNvPr id="708" name="Shape 708"/>
          <p:cNvSpPr txBox="1">
            <a:spLocks noGrp="1"/>
          </p:cNvSpPr>
          <p:nvPr>
            <p:ph type="body" idx="2"/>
          </p:nvPr>
        </p:nvSpPr>
        <p:spPr>
          <a:xfrm>
            <a:off x="554300" y="4924650"/>
            <a:ext cx="33402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e = count_vowels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(</a:t>
            </a: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‘hi’</a:t>
            </a: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)</a:t>
            </a:r>
            <a:endParaRPr sz="1400"/>
          </a:p>
        </p:txBody>
      </p:sp>
      <p:cxnSp>
        <p:nvCxnSpPr>
          <p:cNvPr id="709" name="Shape 709"/>
          <p:cNvCxnSpPr/>
          <p:nvPr/>
        </p:nvCxnSpPr>
        <p:spPr>
          <a:xfrm>
            <a:off x="879525" y="3673500"/>
            <a:ext cx="0" cy="841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10" name="Shape 710"/>
          <p:cNvCxnSpPr/>
          <p:nvPr/>
        </p:nvCxnSpPr>
        <p:spPr>
          <a:xfrm>
            <a:off x="554300" y="2158400"/>
            <a:ext cx="0" cy="2579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711" name="Shape 711"/>
          <p:cNvGrpSpPr/>
          <p:nvPr/>
        </p:nvGrpSpPr>
        <p:grpSpPr>
          <a:xfrm>
            <a:off x="4424823" y="1951300"/>
            <a:ext cx="4465731" cy="2061506"/>
            <a:chOff x="5191325" y="2402197"/>
            <a:chExt cx="3124200" cy="1040902"/>
          </a:xfrm>
        </p:grpSpPr>
        <p:grpSp>
          <p:nvGrpSpPr>
            <p:cNvPr id="712" name="Shape 712"/>
            <p:cNvGrpSpPr/>
            <p:nvPr/>
          </p:nvGrpSpPr>
          <p:grpSpPr>
            <a:xfrm>
              <a:off x="5191325" y="2402197"/>
              <a:ext cx="3124200" cy="1040897"/>
              <a:chOff x="5142725" y="2343147"/>
              <a:chExt cx="3124200" cy="1040897"/>
            </a:xfrm>
          </p:grpSpPr>
          <p:grpSp>
            <p:nvGrpSpPr>
              <p:cNvPr id="713" name="Shape 713"/>
              <p:cNvGrpSpPr/>
              <p:nvPr/>
            </p:nvGrpSpPr>
            <p:grpSpPr>
              <a:xfrm>
                <a:off x="5142725" y="2343147"/>
                <a:ext cx="3124200" cy="1040897"/>
                <a:chOff x="5181600" y="3886197"/>
                <a:chExt cx="3124200" cy="1040897"/>
              </a:xfrm>
            </p:grpSpPr>
            <p:sp>
              <p:nvSpPr>
                <p:cNvPr id="714" name="Shape 71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715" name="Shape 715"/>
                <p:cNvSpPr/>
                <p:nvPr/>
              </p:nvSpPr>
              <p:spPr>
                <a:xfrm>
                  <a:off x="5181602" y="3886197"/>
                  <a:ext cx="12210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6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countVowels</a:t>
                  </a:r>
                  <a:endParaRPr sz="16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716" name="Shape 71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‘hi’</a:t>
                  </a:r>
                  <a:endParaRPr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717" name="Shape 717"/>
                <p:cNvSpPr/>
                <p:nvPr/>
              </p:nvSpPr>
              <p:spPr>
                <a:xfrm>
                  <a:off x="5231259" y="4650194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x</a:t>
                  </a:r>
                  <a:endParaRPr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718" name="Shape 718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</a:t>
                </a:r>
                <a:r>
                  <a:rPr lang="en" b="1" strike="sngStrike">
                    <a:latin typeface="Cutive"/>
                    <a:ea typeface="Cutive"/>
                    <a:cs typeface="Cutive"/>
                    <a:sym typeface="Cutive"/>
                  </a:rPr>
                  <a:t>1</a:t>
                </a:r>
                <a:r>
                  <a:rPr lang="en" b="1">
                    <a:latin typeface="Cutive"/>
                    <a:ea typeface="Cutive"/>
                    <a:cs typeface="Cutive"/>
                    <a:sym typeface="Cutive"/>
                  </a:rPr>
                  <a:t>  2</a:t>
                </a:r>
                <a:endParaRPr b="1"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719" name="Shape 719"/>
              <p:cNvSpPr/>
              <p:nvPr/>
            </p:nvSpPr>
            <p:spPr>
              <a:xfrm>
                <a:off x="5192384" y="2775905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word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720" name="Shape 720"/>
            <p:cNvSpPr/>
            <p:nvPr/>
          </p:nvSpPr>
          <p:spPr>
            <a:xfrm>
              <a:off x="6814651" y="2834958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count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21" name="Shape 721"/>
            <p:cNvSpPr/>
            <p:nvPr/>
          </p:nvSpPr>
          <p:spPr>
            <a:xfrm>
              <a:off x="7527150" y="278042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 strike="sngStrike">
                  <a:latin typeface="Cutive"/>
                  <a:ea typeface="Cutive"/>
                  <a:cs typeface="Cutive"/>
                  <a:sym typeface="Cutive"/>
                </a:rPr>
                <a:t>0</a:t>
              </a: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  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22" name="Shape 722"/>
            <p:cNvSpPr/>
            <p:nvPr/>
          </p:nvSpPr>
          <p:spPr>
            <a:xfrm>
              <a:off x="6555991" y="2402197"/>
              <a:ext cx="17592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6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1, 2, 3, 4, 6, 3, 4, 5, 6, 3, 7</a:t>
              </a:r>
              <a:endParaRPr sz="16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723" name="Shape 72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24" name="Shape 724"/>
            <p:cNvSpPr/>
            <p:nvPr/>
          </p:nvSpPr>
          <p:spPr>
            <a:xfrm>
              <a:off x="6721504" y="3166199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725" name="Shape 725"/>
          <p:cNvCxnSpPr/>
          <p:nvPr/>
        </p:nvCxnSpPr>
        <p:spPr>
          <a:xfrm>
            <a:off x="1166225" y="4012800"/>
            <a:ext cx="0" cy="162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6" name="Shape 726"/>
          <p:cNvSpPr txBox="1">
            <a:spLocks noGrp="1"/>
          </p:cNvSpPr>
          <p:nvPr>
            <p:ph type="body" idx="1"/>
          </p:nvPr>
        </p:nvSpPr>
        <p:spPr>
          <a:xfrm>
            <a:off x="5208375" y="4737500"/>
            <a:ext cx="1490400" cy="45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27" name="Shape 727"/>
          <p:cNvSpPr txBox="1">
            <a:spLocks noGrp="1"/>
          </p:cNvSpPr>
          <p:nvPr>
            <p:ph type="body" idx="1"/>
          </p:nvPr>
        </p:nvSpPr>
        <p:spPr>
          <a:xfrm>
            <a:off x="6011325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728" name="Shape 728"/>
          <p:cNvSpPr/>
          <p:nvPr/>
        </p:nvSpPr>
        <p:spPr>
          <a:xfrm>
            <a:off x="6698775" y="4806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e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29" name="Shape 729"/>
          <p:cNvSpPr/>
          <p:nvPr/>
        </p:nvSpPr>
        <p:spPr>
          <a:xfrm>
            <a:off x="7056275" y="4806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730" name="Shape 730"/>
          <p:cNvCxnSpPr/>
          <p:nvPr/>
        </p:nvCxnSpPr>
        <p:spPr>
          <a:xfrm rot="10800000" flipH="1">
            <a:off x="4342725" y="2171425"/>
            <a:ext cx="4722600" cy="1632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49171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    vs.     Tuples     vs.    Strings    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54000" y="1219200"/>
            <a:ext cx="2834640" cy="4953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= [a1, a2, a3, …]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Can contain anything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an element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[1, 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list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mutable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 err="1">
                <a:ea typeface="Times" pitchFamily="-84" charset="0"/>
                <a:cs typeface="Times" pitchFamily="-84" charset="0"/>
              </a:rPr>
              <a:t>x.append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(5)</a:t>
            </a:r>
            <a:endParaRPr lang="en-US" sz="2400" dirty="0"/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045200" y="1219200"/>
            <a:ext cx="2834640" cy="4800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= </a:t>
            </a:r>
            <a:r>
              <a:rPr lang="en-US" sz="2000" dirty="0">
                <a:solidFill>
                  <a:srgbClr val="008000"/>
                </a:solidFill>
                <a:ea typeface="Times" pitchFamily="-84" charset="0"/>
                <a:cs typeface="Times" pitchFamily="-84" charset="0"/>
              </a:rPr>
              <a:t>'Hello'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Only contains chars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 substring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</a:t>
            </a:r>
            <a:r>
              <a:rPr lang="en-US" sz="2000" dirty="0">
                <a:solidFill>
                  <a:srgbClr val="008000"/>
                </a:solidFill>
                <a:ea typeface="Times" pitchFamily="-84" charset="0"/>
                <a:cs typeface="Times" pitchFamily="-84" charset="0"/>
              </a:rPr>
              <a:t>' World'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string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</a:t>
            </a:r>
            <a:r>
              <a:rPr lang="en-US" sz="2200" b="1" dirty="0">
                <a:solidFill>
                  <a:srgbClr val="FF0000"/>
                </a:solidFill>
              </a:rPr>
              <a:t>not</a:t>
            </a:r>
            <a:r>
              <a:rPr lang="en-US" sz="2200" b="1" dirty="0">
                <a:solidFill>
                  <a:srgbClr val="800000"/>
                </a:solidFill>
              </a:rPr>
              <a:t> mutable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3"/>
          </p:nvPr>
        </p:nvSpPr>
        <p:spPr>
          <a:xfrm>
            <a:off x="3149600" y="1219200"/>
            <a:ext cx="2834640" cy="4953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</a:t>
            </a:r>
            <a:r>
              <a:rPr lang="en-US" sz="2000">
                <a:ea typeface="Times" pitchFamily="-84" charset="0"/>
                <a:cs typeface="Times" pitchFamily="-84" charset="0"/>
              </a:rPr>
              <a:t>= (a1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, a2, a3</a:t>
            </a:r>
            <a:r>
              <a:rPr lang="en-US" sz="2000">
                <a:ea typeface="Times" pitchFamily="-84" charset="0"/>
                <a:cs typeface="Times" pitchFamily="-84" charset="0"/>
              </a:rPr>
              <a:t>, …)</a:t>
            </a:r>
            <a:endParaRPr lang="en-US" sz="2000" dirty="0">
              <a:ea typeface="Times" pitchFamily="-84" charset="0"/>
              <a:cs typeface="Times" pitchFamily="-84" charset="0"/>
            </a:endParaRP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Can contain anything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an element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(1, 2)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tuple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</a:t>
            </a:r>
            <a:r>
              <a:rPr lang="en-US" sz="2200" b="1" dirty="0">
                <a:solidFill>
                  <a:srgbClr val="FF0000"/>
                </a:solidFill>
              </a:rPr>
              <a:t>not</a:t>
            </a:r>
            <a:r>
              <a:rPr lang="en-US" sz="2200" b="1" dirty="0">
                <a:solidFill>
                  <a:srgbClr val="800000"/>
                </a:solidFill>
              </a:rPr>
              <a:t> mutable</a:t>
            </a:r>
          </a:p>
        </p:txBody>
      </p:sp>
    </p:spTree>
    <p:extLst>
      <p:ext uri="{BB962C8B-B14F-4D97-AF65-F5344CB8AC3E}">
        <p14:creationId xmlns:p14="http://schemas.microsoft.com/office/powerpoint/2010/main" val="39565336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Shape 735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36" name="Shape 736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737" name="Shape 737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738" name="Shape 738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739" name="Shape 739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740" name="Shape 740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741" name="Shape 741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Shape 742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743" name="Shape 743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744" name="Shape 744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745" name="Shape 745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46" name="Shape 746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47" name="Shape 747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9" name="Shape 749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750" name="Shape 750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51" name="Shape 751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52" name="Shape 752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53" name="Shape 753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54" name="Shape 754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56" name="Shape 756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57" name="Shape 757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758" name="Shape 758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759" name="Shape 759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760" name="Shape 760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761" name="Shape 761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762" name="Shape 762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763" name="Shape 763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764" name="Shape 764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765" name="Shape 765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4332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Shape 77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71" name="Shape 77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772" name="Shape 772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773" name="Shape 773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774" name="Shape 774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775" name="Shape 775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776" name="Shape 776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7" name="Shape 777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778" name="Shape 778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779" name="Shape 779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780" name="Shape 780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81" name="Shape 781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782" name="Shape 782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783" name="Shape 783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4" name="Shape 784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785" name="Shape 785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86" name="Shape 786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87" name="Shape 787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88" name="Shape 788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9" name="Shape 789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90" name="Shape 790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91" name="Shape 791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792" name="Shape 792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793" name="Shape 793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794" name="Shape 794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795" name="Shape 795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796" name="Shape 79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797" name="Shape 797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798" name="Shape 79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799" name="Shape 799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800" name="Shape 800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801" name="Shape 80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802" name="Shape 802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4077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Shape 807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08" name="Shape 80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809" name="Shape 809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810" name="Shape 810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811" name="Shape 811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812" name="Shape 812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813" name="Shape 813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4" name="Shape 814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15" name="Shape 815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816" name="Shape 816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817" name="Shape 817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818" name="Shape 818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819" name="Shape 819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820" name="Shape 820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1" name="Shape 821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822" name="Shape 822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23" name="Shape 823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24" name="Shape 824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25" name="Shape 825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26" name="Shape 826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27" name="Shape 827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28" name="Shape 828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29" name="Shape 829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830" name="Shape 830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831" name="Shape 83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832" name="Shape 832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833" name="Shape 83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834" name="Shape 83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35" name="Shape 83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36" name="Shape 836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837" name="Shape 837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838" name="Shape 83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839" name="Shape 839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840" name="Shape 840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841" name="Shape 84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842" name="Shape 842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843" name="Shape 84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844" name="Shape 84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45" name="Shape 84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846" name="Shape 846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847" name="Shape 847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55338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Shape 85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53" name="Shape 85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854" name="Shape 854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855" name="Shape 855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856" name="Shape 856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857" name="Shape 857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858" name="Shape 858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9" name="Shape 859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60" name="Shape 860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861" name="Shape 861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862" name="Shape 862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863" name="Shape 863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864" name="Shape 864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865" name="Shape 865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6" name="Shape 866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867" name="Shape 867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8" name="Shape 868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9" name="Shape 869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70" name="Shape 870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71" name="Shape 871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72" name="Shape 872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73" name="Shape 873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874" name="Shape 874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875" name="Shape 875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876" name="Shape 87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877" name="Shape 877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878" name="Shape 87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879" name="Shape 87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80" name="Shape 88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81" name="Shape 881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882" name="Shape 882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883" name="Shape 883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884" name="Shape 884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885" name="Shape 885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886" name="Shape 88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887" name="Shape 887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888" name="Shape 88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889" name="Shape 88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890" name="Shape 89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891" name="Shape 89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892" name="Shape 892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5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5517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Shape 897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98" name="Shape 89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899" name="Shape 899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900" name="Shape 900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901" name="Shape 901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902" name="Shape 902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903" name="Shape 903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4" name="Shape 904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905" name="Shape 905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906" name="Shape 906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907" name="Shape 907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908" name="Shape 908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909" name="Shape 909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910" name="Shape 910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1" name="Shape 911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912" name="Shape 912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3" name="Shape 913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4" name="Shape 914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5" name="Shape 915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16" name="Shape 916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17" name="Shape 917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18" name="Shape 918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19" name="Shape 919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920" name="Shape 920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921" name="Shape 92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922" name="Shape 922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923" name="Shape 92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924" name="Shape 92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25" name="Shape 92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26" name="Shape 926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927" name="Shape 927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928" name="Shape 92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929" name="Shape 929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930" name="Shape 930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931" name="Shape 93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932" name="Shape 932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933" name="Shape 93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934" name="Shape 93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35" name="Shape 93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936" name="Shape 936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937" name="Shape 937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38649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Shape 94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43" name="Shape 94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944" name="Shape 944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945" name="Shape 945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946" name="Shape 946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947" name="Shape 947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948" name="Shape 948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9" name="Shape 949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950" name="Shape 950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951" name="Shape 951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952" name="Shape 952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953" name="Shape 953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954" name="Shape 954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955" name="Shape 955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6" name="Shape 956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957" name="Shape 957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8" name="Shape 958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9" name="Shape 959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0" name="Shape 960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61" name="Shape 961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62" name="Shape 962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63" name="Shape 963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964" name="Shape 964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965" name="Shape 965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966" name="Shape 96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967" name="Shape 967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968" name="Shape 96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969" name="Shape 96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70" name="Shape 97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71" name="Shape 971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972" name="Shape 972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973" name="Shape 973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974" name="Shape 974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975" name="Shape 975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976" name="Shape 97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977" name="Shape 977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978" name="Shape 97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979" name="Shape 97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980" name="Shape 98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981" name="Shape 98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982" name="Shape 982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3, 5, 6</a:t>
              </a:r>
              <a:endParaRPr sz="11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sp>
        <p:nvSpPr>
          <p:cNvPr id="983" name="Shape 983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984" name="Shape 984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985" name="Shape 98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986" name="Shape 98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175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Shape 99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92" name="Shape 99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993" name="Shape 993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994" name="Shape 994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995" name="Shape 995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996" name="Shape 996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997" name="Shape 997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8" name="Shape 998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999" name="Shape 999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000" name="Shape 1000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001" name="Shape 1001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02" name="Shape 1002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03" name="Shape 1003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004" name="Shape 1004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5" name="Shape 1005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006" name="Shape 1006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7" name="Shape 1007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8" name="Shape 1008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9" name="Shape 1009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0" name="Shape 1010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11" name="Shape 1011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12" name="Shape 1012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13" name="Shape 1013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014" name="Shape 1014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015" name="Shape 101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016" name="Shape 1016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017" name="Shape 101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018" name="Shape 101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19" name="Shape 101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20" name="Shape 1020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021" name="Shape 1021"/>
              <p:cNvSpPr/>
              <p:nvPr/>
            </p:nvSpPr>
            <p:spPr>
              <a:xfrm>
                <a:off x="5853125" y="3066100"/>
                <a:ext cx="7287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022" name="Shape 1022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023" name="Shape 1023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 1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024" name="Shape 1024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025" name="Shape 102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026" name="Shape 1026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027" name="Shape 102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028" name="Shape 102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29" name="Shape 102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030" name="Shape 103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031" name="Shape 1031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032" name="Shape 1032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3" name="Shape 1033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034" name="Shape 1034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035" name="Shape 103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36" name="Shape 103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9579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Shape 104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42" name="Shape 104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043" name="Shape 1043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044" name="Shape 1044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045" name="Shape 1045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046" name="Shape 1046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047" name="Shape 1047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8" name="Shape 1048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049" name="Shape 1049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050" name="Shape 1050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051" name="Shape 1051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52" name="Shape 1052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53" name="Shape 1053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054" name="Shape 1054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5" name="Shape 1055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056" name="Shape 1056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57" name="Shape 1057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58" name="Shape 1058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59" name="Shape 1059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0" name="Shape 1060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61" name="Shape 1061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62" name="Shape 1062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063" name="Shape 1063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064" name="Shape 1064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065" name="Shape 106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066" name="Shape 1066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067" name="Shape 106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068" name="Shape 106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69" name="Shape 106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70" name="Shape 1070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071" name="Shape 1071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072" name="Shape 1072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073" name="Shape 1073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074" name="Shape 1074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075" name="Shape 107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076" name="Shape 1076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077" name="Shape 107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078" name="Shape 107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079" name="Shape 107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080" name="Shape 108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081" name="Shape 1081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082" name="Shape 1082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83" name="Shape 1083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084" name="Shape 1084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085" name="Shape 108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086" name="Shape 108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67048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Shape 109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92" name="Shape 109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093" name="Shape 1093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094" name="Shape 1094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095" name="Shape 1095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096" name="Shape 1096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097" name="Shape 1097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8" name="Shape 1098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099" name="Shape 1099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00" name="Shape 1100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101" name="Shape 1101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02" name="Shape 1102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03" name="Shape 1103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104" name="Shape 1104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5" name="Shape 1105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106" name="Shape 1106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7" name="Shape 1107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8" name="Shape 1108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9" name="Shape 1109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10" name="Shape 1110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11" name="Shape 1111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12" name="Shape 1112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13" name="Shape 1113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14" name="Shape 1114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115" name="Shape 111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16" name="Shape 1116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117" name="Shape 111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18" name="Shape 111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19" name="Shape 111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20" name="Shape 1120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21" name="Shape 1121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22" name="Shape 1122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23" name="Shape 1123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124" name="Shape 1124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125" name="Shape 112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26" name="Shape 1126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27" name="Shape 112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28" name="Shape 112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29" name="Shape 112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30" name="Shape 113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31" name="Shape 1131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132" name="Shape 1132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33" name="Shape 1133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34" name="Shape 1134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135" name="Shape 113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36" name="Shape 113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137" name="Shape 1137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138" name="Shape 1138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39" name="Shape 1139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40" name="Shape 1140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41" name="Shape 1141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42" name="Shape 1142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43" name="Shape 1143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44" name="Shape 1144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63998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Shape 114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50" name="Shape 115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151" name="Shape 1151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152" name="Shape 1152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153" name="Shape 1153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154" name="Shape 1154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155" name="Shape 1155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6" name="Shape 1156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57" name="Shape 1157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58" name="Shape 1158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159" name="Shape 1159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60" name="Shape 1160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61" name="Shape 1161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162" name="Shape 1162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3" name="Shape 1163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164" name="Shape 1164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5" name="Shape 1165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6" name="Shape 1166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7" name="Shape 1167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8" name="Shape 1168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69" name="Shape 1169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70" name="Shape 1170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71" name="Shape 1171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72" name="Shape 1172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173" name="Shape 1173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74" name="Shape 1174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175" name="Shape 1175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76" name="Shape 1176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77" name="Shape 1177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78" name="Shape 1178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79" name="Shape 1179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80" name="Shape 118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81" name="Shape 1181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182" name="Shape 1182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183" name="Shape 1183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84" name="Shape 1184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85" name="Shape 1185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86" name="Shape 1186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87" name="Shape 1187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88" name="Shape 118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89" name="Shape 1189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190" name="Shape 1190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91" name="Shape 1191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92" name="Shape 1192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193" name="Shape 119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94" name="Shape 1194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195" name="Shape 1195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196" name="Shape 119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97" name="Shape 1197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98" name="Shape 119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99" name="Shape 119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00" name="Shape 120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01" name="Shape 120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202" name="Shape 1202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4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951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Each elements in the list </a:t>
            </a:r>
            <a:r>
              <a:rPr lang="en-US" sz="2400" dirty="0">
                <a:latin typeface="American Typewriter Condensed"/>
                <a:cs typeface="American Typewriter Condensed"/>
              </a:rPr>
              <a:t>scores</a:t>
            </a:r>
            <a:r>
              <a:rPr lang="en-US" sz="2400" dirty="0"/>
              <a:t> contains the number of students who received score </a:t>
            </a:r>
            <a:r>
              <a:rPr lang="en-US" sz="2400" dirty="0" err="1"/>
              <a:t>i</a:t>
            </a:r>
            <a:r>
              <a:rPr lang="en-US" sz="2400" dirty="0"/>
              <a:t> on a test. For example, if 30 students got 85, then </a:t>
            </a:r>
            <a:r>
              <a:rPr lang="en-US" sz="2400" dirty="0">
                <a:latin typeface="American Typewriter Condensed"/>
                <a:cs typeface="American Typewriter Condensed"/>
              </a:rPr>
              <a:t>scores[85]</a:t>
            </a:r>
            <a:r>
              <a:rPr lang="en-US" sz="2400" dirty="0"/>
              <a:t> is 30.Write the body of function </a:t>
            </a:r>
            <a:r>
              <a:rPr lang="en-US" sz="2400" dirty="0">
                <a:latin typeface="American Typewriter Condensed"/>
                <a:cs typeface="American Typewriter Condensed"/>
              </a:rPr>
              <a:t>histogram</a:t>
            </a:r>
            <a:r>
              <a:rPr lang="en-US" sz="2400" dirty="0"/>
              <a:t>, which returns a histogram as a list of strings. (You need not write loop invariants.) For example, if scores = [7, 0, 4, 3, 2, 0, …] then the first elements of the resulting string list are: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'00 *******'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'01 '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'02 ****'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'03 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'04 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'05 ' </a:t>
            </a:r>
          </a:p>
        </p:txBody>
      </p:sp>
    </p:spTree>
    <p:extLst>
      <p:ext uri="{BB962C8B-B14F-4D97-AF65-F5344CB8AC3E}">
        <p14:creationId xmlns:p14="http://schemas.microsoft.com/office/powerpoint/2010/main" val="36223720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Shape 114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50" name="Shape 115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151" name="Shape 1151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152" name="Shape 1152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153" name="Shape 1153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154" name="Shape 1154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155" name="Shape 1155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6" name="Shape 1156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57" name="Shape 1157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58" name="Shape 1158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159" name="Shape 1159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60" name="Shape 1160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61" name="Shape 1161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162" name="Shape 1162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3" name="Shape 1163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164" name="Shape 1164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5" name="Shape 1165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6" name="Shape 1166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7" name="Shape 1167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8" name="Shape 1168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69" name="Shape 1169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70" name="Shape 1170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71" name="Shape 1171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72" name="Shape 1172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173" name="Shape 1173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74" name="Shape 1174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175" name="Shape 1175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76" name="Shape 1176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77" name="Shape 1177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78" name="Shape 1178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79" name="Shape 1179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180" name="Shape 118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81" name="Shape 1181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182" name="Shape 1182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183" name="Shape 1183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84" name="Shape 1184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85" name="Shape 1185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86" name="Shape 1186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187" name="Shape 1187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188" name="Shape 118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189" name="Shape 1189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190" name="Shape 1190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91" name="Shape 1191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192" name="Shape 1192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193" name="Shape 119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194" name="Shape 1194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195" name="Shape 1195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196" name="Shape 1196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197" name="Shape 1197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198" name="Shape 1198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199" name="Shape 1199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00" name="Shape 1200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01" name="Shape 120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202" name="Shape 1202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</a:t>
              </a:r>
              <a:r>
                <a:rPr lang="en" sz="1100" b="1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</a:t>
              </a: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4, </a:t>
              </a:r>
              <a:r>
                <a:rPr lang="en" sz="1100" b="1" dirty="0">
                  <a:solidFill>
                    <a:srgbClr val="FFC000"/>
                  </a:solidFill>
                  <a:latin typeface="Times"/>
                  <a:ea typeface="Times"/>
                  <a:cs typeface="Times"/>
                  <a:sym typeface="Times"/>
                </a:rPr>
                <a:t>5</a:t>
              </a:r>
              <a:endParaRPr sz="1100" b="1" strike="sngStrik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6017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Shape 1207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08" name="Shape 120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209" name="Shape 1209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210" name="Shape 1210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11" name="Shape 1211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212" name="Shape 1212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213" name="Shape 1213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4" name="Shape 1214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215" name="Shape 1215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216" name="Shape 1216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217" name="Shape 1217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18" name="Shape 1218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19" name="Shape 1219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220" name="Shape 1220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1" name="Shape 1221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222" name="Shape 1222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3" name="Shape 1223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4" name="Shape 1224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5" name="Shape 1225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26" name="Shape 1226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27" name="Shape 1227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28" name="Shape 1228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29" name="Shape 1229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230" name="Shape 1230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231" name="Shape 123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232" name="Shape 1232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233" name="Shape 123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234" name="Shape 123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35" name="Shape 123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36" name="Shape 1236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37" name="Shape 1237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238" name="Shape 123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239" name="Shape 1239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240" name="Shape 1240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241" name="Shape 1241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242" name="Shape 1242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243" name="Shape 1243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244" name="Shape 1244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45" name="Shape 1245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46" name="Shape 1246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247" name="Shape 1247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248" name="Shape 1248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49" name="Shape 1249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Time for a picnic!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250" name="Shape 1250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251" name="Shape 1251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52" name="Shape 1252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253" name="Shape 1253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254" name="Shape 1254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255" name="Shape 1255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256" name="Shape 125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257" name="Shape 1257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58" name="Shape 125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59" name="Shape 1259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260" name="Shape 1260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3, 4, </a:t>
              </a:r>
              <a:r>
                <a:rPr lang="en" sz="1100" b="1" strike="sngStrike" dirty="0">
                  <a:solidFill>
                    <a:srgbClr val="FFC000"/>
                  </a:solidFill>
                  <a:latin typeface="Times"/>
                  <a:ea typeface="Times"/>
                  <a:cs typeface="Times"/>
                  <a:sym typeface="Times"/>
                </a:rPr>
                <a:t>5</a:t>
              </a:r>
              <a:endParaRPr sz="1100" b="1" strike="sngStrik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261" name="Shape 1261"/>
          <p:cNvGrpSpPr/>
          <p:nvPr/>
        </p:nvGrpSpPr>
        <p:grpSpPr>
          <a:xfrm>
            <a:off x="7198400" y="4943650"/>
            <a:ext cx="1591800" cy="287700"/>
            <a:chOff x="6664050" y="3124750"/>
            <a:chExt cx="1591800" cy="287700"/>
          </a:xfrm>
        </p:grpSpPr>
        <p:sp>
          <p:nvSpPr>
            <p:cNvPr id="1262" name="Shape 1262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63" name="Shape 1263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09625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Shape 126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69" name="Shape 126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270" name="Shape 1270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271" name="Shape 1271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72" name="Shape 1272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273" name="Shape 1273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274" name="Shape 1274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Shape 1275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276" name="Shape 1276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277" name="Shape 1277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278" name="Shape 1278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79" name="Shape 1279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280" name="Shape 1280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281" name="Shape 1281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2" name="Shape 1282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283" name="Shape 1283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84" name="Shape 1284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85" name="Shape 1285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86" name="Shape 1286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87" name="Shape 1287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88" name="Shape 1288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89" name="Shape 1289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290" name="Shape 1290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291" name="Shape 1291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292" name="Shape 1292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293" name="Shape 1293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294" name="Shape 129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295" name="Shape 1295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96" name="Shape 129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297" name="Shape 1297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298" name="Shape 1298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299" name="Shape 1299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00" name="Shape 1300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2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301" name="Shape 1301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302" name="Shape 1302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303" name="Shape 1303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304" name="Shape 130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305" name="Shape 1305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06" name="Shape 130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307" name="Shape 1307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08" name="Shape 1308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309" name="Shape 1309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10" name="Shape 1310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Time for a picnic!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311" name="Shape 1311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312" name="Shape 1312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13" name="Shape 1313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314" name="Shape 1314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315" name="Shape 1315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316" name="Shape 1316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317" name="Shape 1317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318" name="Shape 1318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19" name="Shape 1319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320" name="Shape 1320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21" name="Shape 1321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3, 4, </a:t>
              </a:r>
              <a:r>
                <a:rPr lang="en" sz="1100" b="1" strike="sngStrike" dirty="0">
                  <a:solidFill>
                    <a:srgbClr val="FFC000"/>
                  </a:solidFill>
                  <a:latin typeface="Times"/>
                  <a:ea typeface="Times"/>
                  <a:cs typeface="Times"/>
                  <a:sym typeface="Times"/>
                </a:rPr>
                <a:t>5</a:t>
              </a:r>
              <a:endParaRPr sz="1100" b="1" strike="sngStrik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322" name="Shape 1322"/>
          <p:cNvGrpSpPr/>
          <p:nvPr/>
        </p:nvGrpSpPr>
        <p:grpSpPr>
          <a:xfrm>
            <a:off x="7198400" y="4943650"/>
            <a:ext cx="1591800" cy="287700"/>
            <a:chOff x="6664050" y="3124750"/>
            <a:chExt cx="1591800" cy="287700"/>
          </a:xfrm>
        </p:grpSpPr>
        <p:sp>
          <p:nvSpPr>
            <p:cNvPr id="1323" name="Shape 132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24" name="Shape 1324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325" name="Shape 1325"/>
          <p:cNvCxnSpPr/>
          <p:nvPr/>
        </p:nvCxnSpPr>
        <p:spPr>
          <a:xfrm rot="10800000" flipH="1">
            <a:off x="5705850" y="43437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8445658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Shape 133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31" name="Shape 133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332" name="Shape 1332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333" name="Shape 1333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34" name="Shape 1334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335" name="Shape 1335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336" name="Shape 1336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7" name="Shape 1337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338" name="Shape 1338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339" name="Shape 1339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340" name="Shape 1340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41" name="Shape 1341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42" name="Shape 1342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343" name="Shape 1343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4" name="Shape 1344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345" name="Shape 1345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46" name="Shape 1346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47" name="Shape 1347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48" name="Shape 1348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49" name="Shape 1349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350" name="Shape 1350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351" name="Shape 1351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352" name="Shape 1352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353" name="Shape 1353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354" name="Shape 1354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355" name="Shape 1355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356" name="Shape 135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357" name="Shape 1357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58" name="Shape 135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59" name="Shape 1359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360" name="Shape 1360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361" name="Shape 1361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62" name="Shape 1362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1, 2</a:t>
              </a:r>
              <a:endParaRPr sz="11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363" name="Shape 1363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364" name="Shape 1364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365" name="Shape 1365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366" name="Shape 1366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367" name="Shape 1367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68" name="Shape 1368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369" name="Shape 1369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70" name="Shape 1370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371" name="Shape 1371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72" name="Shape 1372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Time for a picnic!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373" name="Shape 1373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374" name="Shape 1374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75" name="Shape 1375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376" name="Shape 1376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377" name="Shape 1377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378" name="Shape 1378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379" name="Shape 1379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380" name="Shape 1380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381" name="Shape 1381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382" name="Shape 1382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383" name="Shape 1383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3, 4, </a:t>
              </a:r>
              <a:r>
                <a:rPr lang="en" sz="1100" b="1" strike="sngStrike" dirty="0">
                  <a:solidFill>
                    <a:srgbClr val="FFC000"/>
                  </a:solidFill>
                  <a:latin typeface="Times"/>
                  <a:ea typeface="Times"/>
                  <a:cs typeface="Times"/>
                  <a:sym typeface="Times"/>
                </a:rPr>
                <a:t>5</a:t>
              </a:r>
              <a:endParaRPr sz="1100" b="1" strike="sngStrik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384" name="Shape 1384"/>
          <p:cNvGrpSpPr/>
          <p:nvPr/>
        </p:nvGrpSpPr>
        <p:grpSpPr>
          <a:xfrm>
            <a:off x="7198400" y="4943650"/>
            <a:ext cx="1591800" cy="287700"/>
            <a:chOff x="6664050" y="3124750"/>
            <a:chExt cx="1591800" cy="287700"/>
          </a:xfrm>
        </p:grpSpPr>
        <p:sp>
          <p:nvSpPr>
            <p:cNvPr id="1385" name="Shape 138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86" name="Shape 138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387" name="Shape 1387"/>
          <p:cNvCxnSpPr/>
          <p:nvPr/>
        </p:nvCxnSpPr>
        <p:spPr>
          <a:xfrm rot="10800000" flipH="1">
            <a:off x="5705850" y="43437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88" name="Shape 1388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389" name="Shape 1389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390" name="Shape 1390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10554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Shape 1395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printWeather(wkList):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for item in wkList: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dayWeather(item)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def dayWeather(day):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‘Sunny’: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(‘Time for a picnic!’)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if day == ‘Rainy’: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       print (‘Grab your umbrella!’) </a:t>
            </a:r>
            <a:endParaRPr sz="1200">
              <a:solidFill>
                <a:srgbClr val="666666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96" name="Shape 1396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Subcall Example</a:t>
            </a:r>
            <a:endParaRPr/>
          </a:p>
        </p:txBody>
      </p:sp>
      <p:sp>
        <p:nvSpPr>
          <p:cNvPr id="1397" name="Shape 1397"/>
          <p:cNvSpPr txBox="1">
            <a:spLocks noGrp="1"/>
          </p:cNvSpPr>
          <p:nvPr>
            <p:ph type="body" idx="2"/>
          </p:nvPr>
        </p:nvSpPr>
        <p:spPr>
          <a:xfrm>
            <a:off x="439525" y="478105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printWeather(a)</a:t>
            </a:r>
            <a:endParaRPr sz="1400"/>
          </a:p>
        </p:txBody>
      </p:sp>
      <p:cxnSp>
        <p:nvCxnSpPr>
          <p:cNvPr id="1398" name="Shape 1398"/>
          <p:cNvCxnSpPr/>
          <p:nvPr/>
        </p:nvCxnSpPr>
        <p:spPr>
          <a:xfrm>
            <a:off x="800025" y="38960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99" name="Shape 1399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grpSp>
          <p:nvGrpSpPr>
            <p:cNvPr id="1400" name="Shape 1400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401" name="Shape 1401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Shape 1402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list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03" name="Shape 1403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0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404" name="Shape 1404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id1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405" name="Shape 1405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406" name="Shape 1406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407" name="Shape 1407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‘Sunny’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408" name="Shape 1408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9" name="Shape 1409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410" name="Shape 1410"/>
          <p:cNvCxnSpPr/>
          <p:nvPr/>
        </p:nvCxnSpPr>
        <p:spPr>
          <a:xfrm>
            <a:off x="439525" y="3605575"/>
            <a:ext cx="0" cy="1140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1" name="Shape 1411"/>
          <p:cNvCxnSpPr/>
          <p:nvPr/>
        </p:nvCxnSpPr>
        <p:spPr>
          <a:xfrm>
            <a:off x="439525" y="2802000"/>
            <a:ext cx="0" cy="564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2" name="Shape 1412"/>
          <p:cNvCxnSpPr/>
          <p:nvPr/>
        </p:nvCxnSpPr>
        <p:spPr>
          <a:xfrm>
            <a:off x="800025" y="4441075"/>
            <a:ext cx="0" cy="296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3" name="Shape 1413"/>
          <p:cNvCxnSpPr/>
          <p:nvPr/>
        </p:nvCxnSpPr>
        <p:spPr>
          <a:xfrm>
            <a:off x="800025" y="306785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14" name="Shape 1414"/>
          <p:cNvSpPr txBox="1">
            <a:spLocks noGrp="1"/>
          </p:cNvSpPr>
          <p:nvPr>
            <p:ph type="body" idx="1"/>
          </p:nvPr>
        </p:nvSpPr>
        <p:spPr>
          <a:xfrm>
            <a:off x="159925" y="2710850"/>
            <a:ext cx="279600" cy="60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12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15" name="Shape 1415"/>
          <p:cNvSpPr txBox="1">
            <a:spLocks noGrp="1"/>
          </p:cNvSpPr>
          <p:nvPr>
            <p:ph type="body" idx="1"/>
          </p:nvPr>
        </p:nvSpPr>
        <p:spPr>
          <a:xfrm>
            <a:off x="159925" y="3552275"/>
            <a:ext cx="279600" cy="1260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3456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16" name="Shape 1416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17" name="Shape 1417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id1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418" name="Shape 1418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419" name="Shape 1419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420" name="Shape 1420"/>
              <p:cNvGrpSpPr/>
              <p:nvPr/>
            </p:nvGrpSpPr>
            <p:grpSpPr>
              <a:xfrm>
                <a:off x="5142713" y="2343150"/>
                <a:ext cx="3124212" cy="1028700"/>
                <a:chOff x="5181588" y="3886200"/>
                <a:chExt cx="3124212" cy="1028700"/>
              </a:xfrm>
            </p:grpSpPr>
            <p:sp>
              <p:nvSpPr>
                <p:cNvPr id="1421" name="Shape 1421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422" name="Shape 1422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printWeather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423" name="Shape 1423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id1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424" name="Shape 1424"/>
                <p:cNvSpPr/>
                <p:nvPr/>
              </p:nvSpPr>
              <p:spPr>
                <a:xfrm>
                  <a:off x="5181588" y="46175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item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425" name="Shape 1425"/>
              <p:cNvSpPr/>
              <p:nvPr/>
            </p:nvSpPr>
            <p:spPr>
              <a:xfrm>
                <a:off x="5853125" y="3066100"/>
                <a:ext cx="1566000" cy="253800"/>
              </a:xfrm>
              <a:prstGeom prst="rect">
                <a:avLst/>
              </a:prstGeom>
              <a:solidFill>
                <a:srgbClr val="FFFF99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 b="1" strike="sngStrike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‘Rainy’,  </a:t>
                </a:r>
                <a:r>
                  <a:rPr lang="en" sz="1000" b="1">
                    <a:solidFill>
                      <a:srgbClr val="008000"/>
                    </a:solidFill>
                    <a:latin typeface="Cutive"/>
                    <a:ea typeface="Cutive"/>
                    <a:cs typeface="Cutive"/>
                    <a:sym typeface="Cutive"/>
                  </a:rPr>
                  <a:t>  ‘Sunny’</a:t>
                </a:r>
                <a:endParaRPr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  <p:sp>
            <p:nvSpPr>
              <p:cNvPr id="1426" name="Shape 1426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wkList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427" name="Shape 1427"/>
            <p:cNvSpPr/>
            <p:nvPr/>
          </p:nvSpPr>
          <p:spPr>
            <a:xfrm>
              <a:off x="7443107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1, 2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,</a:t>
              </a: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1, 2</a:t>
              </a:r>
              <a:endParaRPr sz="11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428" name="Shape 1428"/>
          <p:cNvGrpSpPr/>
          <p:nvPr/>
        </p:nvGrpSpPr>
        <p:grpSpPr>
          <a:xfrm>
            <a:off x="5714988" y="3086250"/>
            <a:ext cx="3124212" cy="1028700"/>
            <a:chOff x="5191313" y="2402200"/>
            <a:chExt cx="3124212" cy="1028700"/>
          </a:xfrm>
        </p:grpSpPr>
        <p:grpSp>
          <p:nvGrpSpPr>
            <p:cNvPr id="1429" name="Shape 1429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430" name="Shape 1430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431" name="Shape 1431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432" name="Shape 1432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433" name="Shape 1433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‘Rainy’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434" name="Shape 1434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435" name="Shape 1435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3, 5,</a:t>
              </a: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 6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436" name="Shape 1436"/>
          <p:cNvCxnSpPr/>
          <p:nvPr/>
        </p:nvCxnSpPr>
        <p:spPr>
          <a:xfrm rot="10800000" flipH="1">
            <a:off x="5719075" y="30862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37" name="Shape 1437"/>
          <p:cNvSpPr txBox="1">
            <a:spLocks noGrp="1"/>
          </p:cNvSpPr>
          <p:nvPr>
            <p:ph type="body" idx="1"/>
          </p:nvPr>
        </p:nvSpPr>
        <p:spPr>
          <a:xfrm>
            <a:off x="439525" y="5099700"/>
            <a:ext cx="4720800" cy="90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Output: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Grab your umbrella!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Time for a picnic!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438" name="Shape 1438"/>
          <p:cNvGrpSpPr/>
          <p:nvPr/>
        </p:nvGrpSpPr>
        <p:grpSpPr>
          <a:xfrm>
            <a:off x="7198400" y="3719175"/>
            <a:ext cx="1591800" cy="287700"/>
            <a:chOff x="6664050" y="3124750"/>
            <a:chExt cx="1591800" cy="287700"/>
          </a:xfrm>
        </p:grpSpPr>
        <p:sp>
          <p:nvSpPr>
            <p:cNvPr id="1439" name="Shape 1439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440" name="Shape 1440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441" name="Shape 1441"/>
          <p:cNvGrpSpPr/>
          <p:nvPr/>
        </p:nvGrpSpPr>
        <p:grpSpPr>
          <a:xfrm>
            <a:off x="5728213" y="4319000"/>
            <a:ext cx="3124212" cy="1028700"/>
            <a:chOff x="5191313" y="2402200"/>
            <a:chExt cx="3124212" cy="1028700"/>
          </a:xfrm>
        </p:grpSpPr>
        <p:grpSp>
          <p:nvGrpSpPr>
            <p:cNvPr id="1442" name="Shape 1442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443" name="Shape 1443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444" name="Shape 144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445" name="Shape 1445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dayWeather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446" name="Shape 144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‘</a:t>
                  </a:r>
                  <a:r>
                    <a:rPr lang="en" sz="900" b="1">
                      <a:solidFill>
                        <a:srgbClr val="008000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Sunny’</a:t>
                  </a:r>
                  <a:endParaRPr sz="9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447" name="Shape 1447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day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448" name="Shape 1448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3, 4, </a:t>
              </a:r>
              <a:r>
                <a:rPr lang="en" sz="1100" b="1" strike="sngStrike" dirty="0">
                  <a:solidFill>
                    <a:srgbClr val="FFC000"/>
                  </a:solidFill>
                  <a:latin typeface="Times"/>
                  <a:ea typeface="Times"/>
                  <a:cs typeface="Times"/>
                  <a:sym typeface="Times"/>
                </a:rPr>
                <a:t>5</a:t>
              </a:r>
              <a:endParaRPr sz="1100" b="1" strike="sngStrike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grpSp>
        <p:nvGrpSpPr>
          <p:cNvPr id="1449" name="Shape 1449"/>
          <p:cNvGrpSpPr/>
          <p:nvPr/>
        </p:nvGrpSpPr>
        <p:grpSpPr>
          <a:xfrm>
            <a:off x="7198400" y="4943650"/>
            <a:ext cx="1591800" cy="287700"/>
            <a:chOff x="6664050" y="3124750"/>
            <a:chExt cx="1591800" cy="287700"/>
          </a:xfrm>
        </p:grpSpPr>
        <p:sp>
          <p:nvSpPr>
            <p:cNvPr id="1450" name="Shape 1450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451" name="Shape 1451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452" name="Shape 1452"/>
          <p:cNvCxnSpPr/>
          <p:nvPr/>
        </p:nvCxnSpPr>
        <p:spPr>
          <a:xfrm rot="10800000" flipH="1">
            <a:off x="5705850" y="4343700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53" name="Shape 1453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454" name="Shape 1454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None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455" name="Shape 1455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456" name="Shape 1456"/>
          <p:cNvCxnSpPr/>
          <p:nvPr/>
        </p:nvCxnSpPr>
        <p:spPr>
          <a:xfrm rot="10800000" flipH="1">
            <a:off x="5705850" y="1841075"/>
            <a:ext cx="3142500" cy="100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6156010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Shape 146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Diagramming Objects (Folders)</a:t>
            </a:r>
            <a:endParaRPr/>
          </a:p>
        </p:txBody>
      </p:sp>
      <p:sp>
        <p:nvSpPr>
          <p:cNvPr id="1462" name="Shape 146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191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2800"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Object Folder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63" name="Shape 1463"/>
          <p:cNvSpPr txBox="1">
            <a:spLocks noGrp="1"/>
          </p:cNvSpPr>
          <p:nvPr>
            <p:ph type="body" idx="3"/>
          </p:nvPr>
        </p:nvSpPr>
        <p:spPr>
          <a:xfrm>
            <a:off x="4645025" y="1828800"/>
            <a:ext cx="4194300" cy="47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2800"/>
            </a:pPr>
            <a:r>
              <a:rPr lang="en">
                <a:solidFill>
                  <a:srgbClr val="3C8C92"/>
                </a:solidFill>
                <a:latin typeface="Times"/>
                <a:ea typeface="Times"/>
                <a:cs typeface="Times"/>
                <a:sym typeface="Times"/>
              </a:rPr>
              <a:t>Class Folder</a:t>
            </a:r>
            <a:endParaRPr>
              <a:solidFill>
                <a:srgbClr val="3C8C92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64" name="Shape 1464"/>
          <p:cNvSpPr/>
          <p:nvPr/>
        </p:nvSpPr>
        <p:spPr>
          <a:xfrm>
            <a:off x="5257800" y="3505352"/>
            <a:ext cx="3132900" cy="11238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65" name="Shape 1465"/>
          <p:cNvSpPr/>
          <p:nvPr/>
        </p:nvSpPr>
        <p:spPr>
          <a:xfrm>
            <a:off x="6858000" y="3200400"/>
            <a:ext cx="1532700" cy="3480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classname</a:t>
            </a:r>
            <a:endParaRPr sz="2000"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6" name="Shape 1466"/>
          <p:cNvSpPr/>
          <p:nvPr/>
        </p:nvSpPr>
        <p:spPr>
          <a:xfrm>
            <a:off x="685800" y="3431071"/>
            <a:ext cx="2819400" cy="1198200"/>
          </a:xfrm>
          <a:prstGeom prst="rect">
            <a:avLst/>
          </a:prstGeom>
          <a:solidFill>
            <a:srgbClr val="FFE3B9"/>
          </a:solidFill>
          <a:ln w="9525" cap="flat" cmpd="sng">
            <a:solidFill>
              <a:srgbClr val="FFE3B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7" name="Shape 1467"/>
          <p:cNvSpPr/>
          <p:nvPr/>
        </p:nvSpPr>
        <p:spPr>
          <a:xfrm>
            <a:off x="2100694" y="3429000"/>
            <a:ext cx="1404600" cy="399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classname</a:t>
            </a:r>
            <a:endParaRPr sz="2000"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8" name="Shape 1468"/>
          <p:cNvSpPr/>
          <p:nvPr/>
        </p:nvSpPr>
        <p:spPr>
          <a:xfrm>
            <a:off x="762000" y="3943350"/>
            <a:ext cx="2667000" cy="393000"/>
          </a:xfrm>
          <a:prstGeom prst="rect">
            <a:avLst/>
          </a:prstGeom>
          <a:noFill/>
          <a:ln w="9525" cap="flat" cmpd="sng">
            <a:solidFill>
              <a:srgbClr val="FFE3B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Instance Attributes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9" name="Shape 1469"/>
          <p:cNvSpPr/>
          <p:nvPr/>
        </p:nvSpPr>
        <p:spPr>
          <a:xfrm>
            <a:off x="672458" y="3127248"/>
            <a:ext cx="1080000" cy="4572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id4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0" name="Shape 1470"/>
          <p:cNvSpPr/>
          <p:nvPr/>
        </p:nvSpPr>
        <p:spPr>
          <a:xfrm>
            <a:off x="685800" y="4686300"/>
            <a:ext cx="2819400" cy="685800"/>
          </a:xfrm>
          <a:prstGeom prst="wedgeRoundRectCallout">
            <a:avLst>
              <a:gd name="adj1" fmla="val 7604"/>
              <a:gd name="adj2" fmla="val -95388"/>
              <a:gd name="adj3" fmla="val 16667"/>
            </a:avLst>
          </a:prstGeom>
          <a:solidFill>
            <a:srgbClr val="CCFFCC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" sz="22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Draw attributes as named box w/ value</a:t>
            </a:r>
            <a:endParaRPr sz="22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71" name="Shape 1471"/>
          <p:cNvSpPr/>
          <p:nvPr/>
        </p:nvSpPr>
        <p:spPr>
          <a:xfrm>
            <a:off x="1905000" y="2457450"/>
            <a:ext cx="1828800" cy="685800"/>
          </a:xfrm>
          <a:prstGeom prst="wedgeRoundRectCallout">
            <a:avLst>
              <a:gd name="adj1" fmla="val -45797"/>
              <a:gd name="adj2" fmla="val 77110"/>
              <a:gd name="adj3" fmla="val 16667"/>
            </a:avLst>
          </a:prstGeom>
          <a:solidFill>
            <a:srgbClr val="CCFFCC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" sz="22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Folder Name</a:t>
            </a:r>
            <a:endParaRPr/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" sz="22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(arbitrary)</a:t>
            </a:r>
            <a:endParaRPr sz="22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72" name="Shape 1472"/>
          <p:cNvSpPr/>
          <p:nvPr/>
        </p:nvSpPr>
        <p:spPr>
          <a:xfrm>
            <a:off x="5334000" y="3714750"/>
            <a:ext cx="2971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 Attributes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 Names</a:t>
            </a:r>
            <a:endParaRPr/>
          </a:p>
        </p:txBody>
      </p:sp>
      <p:sp>
        <p:nvSpPr>
          <p:cNvPr id="1473" name="Shape 1473"/>
          <p:cNvSpPr/>
          <p:nvPr/>
        </p:nvSpPr>
        <p:spPr>
          <a:xfrm>
            <a:off x="5410200" y="4686300"/>
            <a:ext cx="2819400" cy="685800"/>
          </a:xfrm>
          <a:prstGeom prst="wedgeRoundRectCallout">
            <a:avLst>
              <a:gd name="adj1" fmla="val 11638"/>
              <a:gd name="adj2" fmla="val -103680"/>
              <a:gd name="adj3" fmla="val 16667"/>
            </a:avLst>
          </a:prstGeom>
          <a:solidFill>
            <a:srgbClr val="CCFFCC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" sz="22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Parameters are required in methods</a:t>
            </a:r>
            <a:endParaRPr sz="22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74" name="Shape 1474"/>
          <p:cNvSpPr/>
          <p:nvPr/>
        </p:nvSpPr>
        <p:spPr>
          <a:xfrm>
            <a:off x="5029200" y="2514600"/>
            <a:ext cx="1828800" cy="628500"/>
          </a:xfrm>
          <a:prstGeom prst="wedgeRoundRectCallout">
            <a:avLst>
              <a:gd name="adj1" fmla="val 8621"/>
              <a:gd name="adj2" fmla="val 89547"/>
              <a:gd name="adj3" fmla="val 16667"/>
            </a:avLst>
          </a:prstGeom>
          <a:solidFill>
            <a:srgbClr val="CCFFCC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" sz="22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No folder name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5911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Shape 147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steps to evaluating the call C(args)</a:t>
            </a:r>
            <a:endParaRPr sz="3000"/>
          </a:p>
          <a:p>
            <a:pPr indent="-317500">
              <a:spcBef>
                <a:spcPts val="64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" sz="2800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Create a new folder </a:t>
            </a: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(object) of class C </a:t>
            </a:r>
            <a:endParaRPr sz="28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 it with a unique name (any number will do) </a:t>
            </a:r>
            <a:endParaRPr sz="24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Folder goes into heap space</a:t>
            </a:r>
            <a:endParaRPr sz="2400"/>
          </a:p>
          <a:p>
            <a:pPr indent="-317500">
              <a:spcBef>
                <a:spcPts val="64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Execute the </a:t>
            </a:r>
            <a:r>
              <a:rPr lang="en" sz="2800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 </a:t>
            </a: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__init__(args)</a:t>
            </a:r>
            <a:endParaRPr sz="2800" b="1" i="1">
              <a:solidFill>
                <a:srgbClr val="00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>
              <a:spcBef>
                <a:spcPts val="64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Yield </a:t>
            </a:r>
            <a:r>
              <a:rPr lang="en" sz="2800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name</a:t>
            </a:r>
            <a:r>
              <a:rPr lang="e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the object as </a:t>
            </a:r>
            <a:r>
              <a:rPr lang="en" sz="2800" b="1" i="1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value</a:t>
            </a:r>
            <a:endParaRPr sz="28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constructor call is an </a:t>
            </a:r>
            <a:r>
              <a:rPr lang="en" sz="24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expression</a:t>
            </a: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not a command</a:t>
            </a:r>
            <a:endParaRPr sz="2400"/>
          </a:p>
          <a:p>
            <a:pPr lvl="1" indent="-260350">
              <a:spcBef>
                <a:spcPts val="56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put name in a variable unless you </a:t>
            </a:r>
            <a:r>
              <a:rPr lang="en" sz="2400" b="1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assign it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510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 b="1" i="1">
              <a:solidFill>
                <a:srgbClr val="00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0" name="Shape 148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Evaluation of a Constructor Call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8556204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Shape 148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Diagramming Subclasses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86" name="Shape 1486"/>
          <p:cNvSpPr txBox="1"/>
          <p:nvPr/>
        </p:nvSpPr>
        <p:spPr>
          <a:xfrm>
            <a:off x="4503925" y="1852625"/>
            <a:ext cx="4239900" cy="40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r>
              <a:rPr lang="en" sz="2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	</a:t>
            </a:r>
            <a:r>
              <a:rPr lang="en" sz="28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Important Details:</a:t>
            </a:r>
            <a:endParaRPr/>
          </a:p>
          <a:p>
            <a:pPr marL="742950" lvl="1" indent="-260350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Noto Sans Symbols"/>
              <a:buChar char="▪"/>
            </a:pPr>
            <a:r>
              <a:rPr lang="en" sz="2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Make sure you put the superclass-name in parentheses</a:t>
            </a:r>
            <a:endParaRPr sz="2000"/>
          </a:p>
          <a:p>
            <a:pPr marL="742950" lvl="1" indent="-260350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Noto Sans Symbols"/>
              <a:buChar char="▪"/>
            </a:pPr>
            <a:r>
              <a:rPr lang="en" sz="2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Do not duplicate inherited methods and attributes </a:t>
            </a:r>
            <a:endParaRPr sz="2000"/>
          </a:p>
          <a:p>
            <a:pPr marL="742950" lvl="1" indent="-260350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Noto Sans Symbols"/>
              <a:buChar char="▪"/>
            </a:pPr>
            <a:r>
              <a:rPr lang="en" sz="2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Include initializer and and other special methods (as applicable)</a:t>
            </a:r>
            <a:endParaRPr sz="2000"/>
          </a:p>
          <a:p>
            <a:pPr marL="742950" lvl="1" indent="-260350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Noto Sans Symbols"/>
              <a:buChar char="▪"/>
            </a:pPr>
            <a:r>
              <a:rPr lang="en" sz="2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Method parameters are required</a:t>
            </a:r>
            <a:endParaRPr sz="2000"/>
          </a:p>
          <a:p>
            <a:pPr marL="742950" lvl="1" indent="-285750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Noto Sans Symbols"/>
              <a:buChar char="▪"/>
            </a:pPr>
            <a:r>
              <a:rPr lang="en" sz="2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Class attributes are a box with (current) value</a:t>
            </a:r>
            <a:r>
              <a:rPr lang="en" sz="2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1487" name="Shape 1487"/>
          <p:cNvSpPr/>
          <p:nvPr/>
        </p:nvSpPr>
        <p:spPr>
          <a:xfrm>
            <a:off x="609600" y="2248052"/>
            <a:ext cx="3132900" cy="11238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88" name="Shape 1488"/>
          <p:cNvSpPr/>
          <p:nvPr/>
        </p:nvSpPr>
        <p:spPr>
          <a:xfrm>
            <a:off x="1524000" y="1943100"/>
            <a:ext cx="2218500" cy="3480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superclass-name</a:t>
            </a:r>
            <a:endParaRPr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9" name="Shape 1489"/>
          <p:cNvSpPr/>
          <p:nvPr/>
        </p:nvSpPr>
        <p:spPr>
          <a:xfrm>
            <a:off x="770700" y="2381398"/>
            <a:ext cx="29718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Declared in Superclass:</a:t>
            </a:r>
            <a:endParaRPr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en" sz="2000" b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 Attributes</a:t>
            </a:r>
            <a:endParaRPr sz="20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Method Names</a:t>
            </a:r>
            <a:endParaRPr/>
          </a:p>
        </p:txBody>
      </p:sp>
      <p:sp>
        <p:nvSpPr>
          <p:cNvPr id="1490" name="Shape 1490"/>
          <p:cNvSpPr/>
          <p:nvPr/>
        </p:nvSpPr>
        <p:spPr>
          <a:xfrm>
            <a:off x="609600" y="4134002"/>
            <a:ext cx="3132900" cy="11238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491" name="Shape 1491"/>
          <p:cNvSpPr/>
          <p:nvPr/>
        </p:nvSpPr>
        <p:spPr>
          <a:xfrm>
            <a:off x="1457850" y="3829050"/>
            <a:ext cx="2284800" cy="3480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subclass-name(super)</a:t>
            </a:r>
            <a:endParaRPr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2" name="Shape 1492"/>
          <p:cNvSpPr/>
          <p:nvPr/>
        </p:nvSpPr>
        <p:spPr>
          <a:xfrm>
            <a:off x="770700" y="4267348"/>
            <a:ext cx="29718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Declared in Subclass:</a:t>
            </a:r>
            <a:endParaRPr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en" sz="2000" b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 Attributes</a:t>
            </a:r>
            <a:endParaRPr sz="20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Method Names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908752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Shape 149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Two Example Classes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98" name="Shape 1498"/>
          <p:cNvSpPr txBox="1">
            <a:spLocks noGrp="1"/>
          </p:cNvSpPr>
          <p:nvPr>
            <p:ph type="body" idx="1"/>
          </p:nvPr>
        </p:nvSpPr>
        <p:spPr>
          <a:xfrm>
            <a:off x="304800" y="1771650"/>
            <a:ext cx="4191000" cy="2971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4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x=3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y=5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 self.y = y</a:t>
            </a:r>
            <a:endParaRPr sz="1400"/>
          </a:p>
          <a:p>
            <a:pPr marL="0" indent="0">
              <a:spcBef>
                <a:spcPts val="200"/>
              </a:spcBef>
              <a:spcAft>
                <a:spcPts val="0"/>
              </a:spcAft>
              <a:buSzPts val="1000"/>
              <a:buNone/>
            </a:pPr>
            <a:endParaRPr sz="14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f(self):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 return self.g()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g(self):</a:t>
            </a:r>
            <a:endParaRPr sz="1400"/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 return self.x+self.y</a:t>
            </a:r>
            <a:endParaRPr sz="14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￼￼￼￼</a:t>
            </a:r>
            <a:endParaRPr sz="1400"/>
          </a:p>
        </p:txBody>
      </p:sp>
      <p:sp>
        <p:nvSpPr>
          <p:cNvPr id="1499" name="Shape 1499"/>
          <p:cNvSpPr txBox="1">
            <a:spLocks noGrp="1"/>
          </p:cNvSpPr>
          <p:nvPr>
            <p:ph type="body" idx="2"/>
          </p:nvPr>
        </p:nvSpPr>
        <p:spPr>
          <a:xfrm>
            <a:off x="4648200" y="1771650"/>
            <a:ext cx="4191000" cy="2971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y=4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z=10</a:t>
            </a:r>
            <a:endParaRPr sz="14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4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super().__init__(y)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self.x = x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g(self):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return self.x+self.z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def h(self):</a:t>
            </a:r>
            <a:endParaRPr sz="1400"/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4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          return 42</a:t>
            </a:r>
            <a:endParaRPr sz="1400"/>
          </a:p>
        </p:txBody>
      </p:sp>
      <p:cxnSp>
        <p:nvCxnSpPr>
          <p:cNvPr id="1500" name="Shape 1500"/>
          <p:cNvCxnSpPr/>
          <p:nvPr/>
        </p:nvCxnSpPr>
        <p:spPr>
          <a:xfrm flipH="1">
            <a:off x="451800" y="2048150"/>
            <a:ext cx="10200" cy="26385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1" name="Shape 1501"/>
          <p:cNvCxnSpPr/>
          <p:nvPr/>
        </p:nvCxnSpPr>
        <p:spPr>
          <a:xfrm flipH="1">
            <a:off x="685750" y="2848950"/>
            <a:ext cx="2100" cy="29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2" name="Shape 1502"/>
          <p:cNvCxnSpPr/>
          <p:nvPr/>
        </p:nvCxnSpPr>
        <p:spPr>
          <a:xfrm>
            <a:off x="685800" y="3628950"/>
            <a:ext cx="0" cy="285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3" name="Shape 1503"/>
          <p:cNvCxnSpPr/>
          <p:nvPr/>
        </p:nvCxnSpPr>
        <p:spPr>
          <a:xfrm>
            <a:off x="685800" y="445555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4" name="Shape 1504"/>
          <p:cNvCxnSpPr/>
          <p:nvPr/>
        </p:nvCxnSpPr>
        <p:spPr>
          <a:xfrm flipH="1">
            <a:off x="5028450" y="2900275"/>
            <a:ext cx="1500" cy="4599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5" name="Shape 1505"/>
          <p:cNvCxnSpPr/>
          <p:nvPr/>
        </p:nvCxnSpPr>
        <p:spPr>
          <a:xfrm>
            <a:off x="5029200" y="391485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6" name="Shape 1506"/>
          <p:cNvCxnSpPr/>
          <p:nvPr/>
        </p:nvCxnSpPr>
        <p:spPr>
          <a:xfrm>
            <a:off x="5029200" y="445555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7" name="Shape 1507"/>
          <p:cNvCxnSpPr/>
          <p:nvPr/>
        </p:nvCxnSpPr>
        <p:spPr>
          <a:xfrm>
            <a:off x="4804700" y="2078950"/>
            <a:ext cx="0" cy="2618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3690042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Shape 151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Class Folders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13" name="Shape 1513"/>
          <p:cNvSpPr/>
          <p:nvPr/>
        </p:nvSpPr>
        <p:spPr>
          <a:xfrm>
            <a:off x="576225" y="2236866"/>
            <a:ext cx="2701500" cy="12534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14" name="Shape 1514"/>
          <p:cNvSpPr/>
          <p:nvPr/>
        </p:nvSpPr>
        <p:spPr>
          <a:xfrm>
            <a:off x="2302126" y="1858525"/>
            <a:ext cx="975900" cy="3879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5" name="Shape 1515"/>
          <p:cNvSpPr/>
          <p:nvPr/>
        </p:nvSpPr>
        <p:spPr>
          <a:xfrm>
            <a:off x="709675" y="2480700"/>
            <a:ext cx="2644500" cy="9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__init__(self,x)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f(self)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g(self)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16" name="Shape 1516"/>
          <p:cNvSpPr/>
          <p:nvPr/>
        </p:nvSpPr>
        <p:spPr>
          <a:xfrm>
            <a:off x="1830100" y="277011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x</a:t>
            </a:r>
            <a:endParaRPr/>
          </a:p>
        </p:txBody>
      </p:sp>
      <p:sp>
        <p:nvSpPr>
          <p:cNvPr id="1517" name="Shape 1517"/>
          <p:cNvSpPr/>
          <p:nvPr/>
        </p:nvSpPr>
        <p:spPr>
          <a:xfrm>
            <a:off x="2253962" y="277011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18" name="Shape 1518"/>
          <p:cNvSpPr/>
          <p:nvPr/>
        </p:nvSpPr>
        <p:spPr>
          <a:xfrm>
            <a:off x="1830100" y="309015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19" name="Shape 1519"/>
          <p:cNvSpPr/>
          <p:nvPr/>
        </p:nvSpPr>
        <p:spPr>
          <a:xfrm>
            <a:off x="2253962" y="309015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5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0" name="Shape 1520"/>
          <p:cNvSpPr/>
          <p:nvPr/>
        </p:nvSpPr>
        <p:spPr>
          <a:xfrm>
            <a:off x="576225" y="2236866"/>
            <a:ext cx="2701500" cy="12534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1" name="Shape 1521"/>
          <p:cNvSpPr/>
          <p:nvPr/>
        </p:nvSpPr>
        <p:spPr>
          <a:xfrm>
            <a:off x="2302126" y="1858525"/>
            <a:ext cx="975900" cy="3879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2" name="Shape 1522"/>
          <p:cNvSpPr/>
          <p:nvPr/>
        </p:nvSpPr>
        <p:spPr>
          <a:xfrm>
            <a:off x="709675" y="2480700"/>
            <a:ext cx="2644500" cy="9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__init__(self,x)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f(self)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g(self)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3" name="Shape 1523"/>
          <p:cNvSpPr/>
          <p:nvPr/>
        </p:nvSpPr>
        <p:spPr>
          <a:xfrm>
            <a:off x="1830100" y="277011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x</a:t>
            </a:r>
            <a:endParaRPr/>
          </a:p>
        </p:txBody>
      </p:sp>
      <p:sp>
        <p:nvSpPr>
          <p:cNvPr id="1524" name="Shape 1524"/>
          <p:cNvSpPr/>
          <p:nvPr/>
        </p:nvSpPr>
        <p:spPr>
          <a:xfrm>
            <a:off x="2253962" y="277011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5" name="Shape 1525"/>
          <p:cNvSpPr/>
          <p:nvPr/>
        </p:nvSpPr>
        <p:spPr>
          <a:xfrm>
            <a:off x="1830100" y="309015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6" name="Shape 1526"/>
          <p:cNvSpPr/>
          <p:nvPr/>
        </p:nvSpPr>
        <p:spPr>
          <a:xfrm>
            <a:off x="2253962" y="309015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5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7" name="Shape 1527"/>
          <p:cNvSpPr/>
          <p:nvPr/>
        </p:nvSpPr>
        <p:spPr>
          <a:xfrm>
            <a:off x="575575" y="4127066"/>
            <a:ext cx="2701500" cy="12534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182875" tIns="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28" name="Shape 1528"/>
          <p:cNvSpPr/>
          <p:nvPr/>
        </p:nvSpPr>
        <p:spPr>
          <a:xfrm>
            <a:off x="2301476" y="3748725"/>
            <a:ext cx="975900" cy="387900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B(A)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9" name="Shape 1529"/>
          <p:cNvSpPr/>
          <p:nvPr/>
        </p:nvSpPr>
        <p:spPr>
          <a:xfrm>
            <a:off x="709025" y="4370900"/>
            <a:ext cx="2644500" cy="9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__init__(self,x,y)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g(self)</a:t>
            </a:r>
            <a:endParaRPr>
              <a:solidFill>
                <a:schemeClr val="dk1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h(self)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30" name="Shape 1530"/>
          <p:cNvSpPr/>
          <p:nvPr/>
        </p:nvSpPr>
        <p:spPr>
          <a:xfrm>
            <a:off x="1829450" y="466031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x</a:t>
            </a:r>
            <a:endParaRPr/>
          </a:p>
        </p:txBody>
      </p:sp>
      <p:sp>
        <p:nvSpPr>
          <p:cNvPr id="1531" name="Shape 1531"/>
          <p:cNvSpPr/>
          <p:nvPr/>
        </p:nvSpPr>
        <p:spPr>
          <a:xfrm>
            <a:off x="2253312" y="466031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4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32" name="Shape 1532"/>
          <p:cNvSpPr/>
          <p:nvPr/>
        </p:nvSpPr>
        <p:spPr>
          <a:xfrm>
            <a:off x="1829450" y="4980350"/>
            <a:ext cx="2715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33" name="Shape 1533"/>
          <p:cNvSpPr/>
          <p:nvPr/>
        </p:nvSpPr>
        <p:spPr>
          <a:xfrm>
            <a:off x="2253312" y="4980350"/>
            <a:ext cx="914400" cy="2859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2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10</a:t>
            </a:r>
            <a:endParaRPr sz="2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34" name="Shape 1534"/>
          <p:cNvSpPr txBox="1"/>
          <p:nvPr/>
        </p:nvSpPr>
        <p:spPr>
          <a:xfrm>
            <a:off x="4065825" y="2601000"/>
            <a:ext cx="4506600" cy="16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2400">
                <a:latin typeface="Times"/>
                <a:ea typeface="Times"/>
                <a:cs typeface="Times"/>
                <a:sym typeface="Times"/>
              </a:rPr>
              <a:t>These folders will still exist in the following slides, but will not be redrawn; they exist in the heap space along with the object folders.</a:t>
            </a:r>
            <a:endParaRPr sz="2400"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93012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1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1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100" dirty="0">
                <a:latin typeface="American Typewriter Condensed"/>
                <a:cs typeface="American Typewriter Condensed"/>
              </a:rPr>
              <a:t>histogram(scores): 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"""Return a list of Strings (call it s) in which each s[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 contains: 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(1) 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as a two-digit integer (with leading zeros if necessary)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(2) a blank,</a:t>
            </a:r>
            <a:b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(3) n asterisks '*', where n is scores[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].</a:t>
            </a:r>
            <a:b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scores is a list of nonnegative integers, 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(scores) &lt; 100"""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IMPLEMENT ME</a:t>
            </a:r>
            <a:br>
              <a:rPr lang="en-US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34110" y="1752600"/>
            <a:ext cx="23090" cy="2133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154060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" name="Shape 153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40" name="Shape 154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541" name="Shape 1541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542" name="Shape 1542"/>
          <p:cNvGrpSpPr/>
          <p:nvPr/>
        </p:nvGrpSpPr>
        <p:grpSpPr>
          <a:xfrm>
            <a:off x="3908323" y="2235794"/>
            <a:ext cx="1252104" cy="1544606"/>
            <a:chOff x="4163900" y="3498950"/>
            <a:chExt cx="1349541" cy="1544606"/>
          </a:xfrm>
        </p:grpSpPr>
        <p:sp>
          <p:nvSpPr>
            <p:cNvPr id="1543" name="Shape 1543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4" name="Shape 1544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45" name="Shape 1545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id8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546" name="Shape 1546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7" name="Shape 1547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548" name="Shape 1548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49" name="Shape 1549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50" name="Shape 1550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551" name="Shape 1551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552" name="Shape 1552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553" name="Shape 1553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554" name="Shape 1554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555" name="Shape 1555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A.__init__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556" name="Shape 1556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id8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557" name="Shape 1557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self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558" name="Shape 1558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</a:t>
              </a:r>
              <a:endParaRPr sz="11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559" name="Shape 1559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60" name="Shape 1560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561" name="Shape 1561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62" name="Shape 1562"/>
          <p:cNvSpPr/>
          <p:nvPr/>
        </p:nvSpPr>
        <p:spPr>
          <a:xfrm>
            <a:off x="5714988" y="2560151"/>
            <a:ext cx="710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1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63" name="Shape 1563"/>
          <p:cNvSpPr/>
          <p:nvPr/>
        </p:nvSpPr>
        <p:spPr>
          <a:xfrm>
            <a:off x="6425400" y="2551750"/>
            <a:ext cx="728700" cy="2538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latin typeface="Cutive"/>
                <a:ea typeface="Cutive"/>
                <a:cs typeface="Cutive"/>
                <a:sym typeface="Cutive"/>
              </a:rPr>
              <a:t>1</a:t>
            </a:r>
            <a:endParaRPr sz="1200" b="1">
              <a:latin typeface="Cutive"/>
              <a:ea typeface="Cutive"/>
              <a:cs typeface="Cutive"/>
              <a:sym typeface="Cutive"/>
            </a:endParaRPr>
          </a:p>
        </p:txBody>
      </p:sp>
    </p:spTree>
    <p:extLst>
      <p:ext uri="{BB962C8B-B14F-4D97-AF65-F5344CB8AC3E}">
        <p14:creationId xmlns:p14="http://schemas.microsoft.com/office/powerpoint/2010/main" val="21055391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" name="Shape 156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69" name="Shape 156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570" name="Shape 1570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71" name="Shape 1571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2" name="Shape 1572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573" name="Shape 1573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4" name="Shape 1574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75" name="Shape 1575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576" name="Shape 1576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577" name="Shape 1577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578" name="Shape 1578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579" name="Shape 1579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580" name="Shape 1580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A.__init__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 b="1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581" name="Shape 1581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id8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582" name="Shape 1582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self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583" name="Shape 1583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</a:t>
              </a:r>
              <a:endParaRPr sz="11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584" name="Shape 1584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85" name="Shape 1585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586" name="Shape 1586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587" name="Shape 1587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588" name="Shape 1588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589" name="Shape 1589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590" name="Shape 1590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1" name="Shape 1591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92" name="Shape 1592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93" name="Shape 1593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594" name="Shape 1594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95" name="Shape 1595"/>
          <p:cNvSpPr/>
          <p:nvPr/>
        </p:nvSpPr>
        <p:spPr>
          <a:xfrm>
            <a:off x="5714988" y="2560151"/>
            <a:ext cx="710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1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596" name="Shape 1596"/>
          <p:cNvSpPr/>
          <p:nvPr/>
        </p:nvSpPr>
        <p:spPr>
          <a:xfrm>
            <a:off x="6425400" y="2551750"/>
            <a:ext cx="728700" cy="2538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latin typeface="Cutive"/>
                <a:ea typeface="Cutive"/>
                <a:cs typeface="Cutive"/>
                <a:sym typeface="Cutive"/>
              </a:rPr>
              <a:t>1</a:t>
            </a:r>
            <a:endParaRPr sz="12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597" name="Shape 1597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598" name="Shape 1598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599" name="Shape 1599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3240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" name="Shape 160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05" name="Shape 160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606" name="Shape 1606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07" name="Shape 1607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8" name="Shape 1608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609" name="Shape 1609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10" name="Shape 1610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11" name="Shape 1611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612" name="Shape 1612"/>
          <p:cNvGrpSpPr/>
          <p:nvPr/>
        </p:nvGrpSpPr>
        <p:grpSpPr>
          <a:xfrm>
            <a:off x="5714988" y="1828800"/>
            <a:ext cx="3124212" cy="1028700"/>
            <a:chOff x="5191313" y="2402200"/>
            <a:chExt cx="3124212" cy="1028700"/>
          </a:xfrm>
        </p:grpSpPr>
        <p:grpSp>
          <p:nvGrpSpPr>
            <p:cNvPr id="1613" name="Shape 1613"/>
            <p:cNvGrpSpPr/>
            <p:nvPr/>
          </p:nvGrpSpPr>
          <p:grpSpPr>
            <a:xfrm>
              <a:off x="5191313" y="2402200"/>
              <a:ext cx="3124212" cy="1028700"/>
              <a:chOff x="5142713" y="2343150"/>
              <a:chExt cx="3124212" cy="1028700"/>
            </a:xfrm>
          </p:grpSpPr>
          <p:grpSp>
            <p:nvGrpSpPr>
              <p:cNvPr id="1614" name="Shape 1614"/>
              <p:cNvGrpSpPr/>
              <p:nvPr/>
            </p:nvGrpSpPr>
            <p:grpSpPr>
              <a:xfrm>
                <a:off x="5142725" y="2343150"/>
                <a:ext cx="3124200" cy="1028700"/>
                <a:chOff x="5181600" y="3886200"/>
                <a:chExt cx="3124200" cy="1028700"/>
              </a:xfrm>
            </p:grpSpPr>
            <p:sp>
              <p:nvSpPr>
                <p:cNvPr id="1615" name="Shape 1615"/>
                <p:cNvSpPr/>
                <p:nvPr/>
              </p:nvSpPr>
              <p:spPr>
                <a:xfrm>
                  <a:off x="5181600" y="3886200"/>
                  <a:ext cx="3124200" cy="10287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0" tIns="0" rIns="0" bIns="0" anchor="t" anchorCtr="0">
                  <a:noAutofit/>
                </a:bodyPr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endParaRPr>
                </a:p>
              </p:txBody>
            </p:sp>
            <p:sp>
              <p:nvSpPr>
                <p:cNvPr id="1616" name="Shape 1616"/>
                <p:cNvSpPr/>
                <p:nvPr/>
              </p:nvSpPr>
              <p:spPr>
                <a:xfrm>
                  <a:off x="5181600" y="3886200"/>
                  <a:ext cx="1293900" cy="2769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A.__init__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endParaRPr sz="1000" b="1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  <p:sp>
              <p:nvSpPr>
                <p:cNvPr id="1617" name="Shape 1617"/>
                <p:cNvSpPr/>
                <p:nvPr/>
              </p:nvSpPr>
              <p:spPr>
                <a:xfrm>
                  <a:off x="5892000" y="4258288"/>
                  <a:ext cx="728700" cy="253800"/>
                </a:xfrm>
                <a:prstGeom prst="rect">
                  <a:avLst/>
                </a:prstGeom>
                <a:solidFill>
                  <a:srgbClr val="FFFF99"/>
                </a:solidFill>
                <a:ln w="9525" cap="flat" cmpd="sng">
                  <a:solidFill>
                    <a:schemeClr val="dk1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 b="1">
                      <a:latin typeface="Cutive"/>
                      <a:ea typeface="Cutive"/>
                      <a:cs typeface="Cutive"/>
                      <a:sym typeface="Cutive"/>
                    </a:rPr>
                    <a:t>id8</a:t>
                  </a:r>
                  <a:endParaRPr sz="1000" b="1"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618" name="Shape 1618"/>
              <p:cNvSpPr/>
              <p:nvPr/>
            </p:nvSpPr>
            <p:spPr>
              <a:xfrm>
                <a:off x="5142713" y="2719051"/>
                <a:ext cx="710400" cy="27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self</a:t>
                </a:r>
                <a:endParaRPr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  <p:sp>
          <p:nvSpPr>
            <p:cNvPr id="1619" name="Shape 1619"/>
            <p:cNvSpPr/>
            <p:nvPr/>
          </p:nvSpPr>
          <p:spPr>
            <a:xfrm>
              <a:off x="7467600" y="2402200"/>
              <a:ext cx="847800" cy="2769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1</a:t>
              </a:r>
              <a:endParaRPr sz="1100" b="1" strike="sng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cxnSp>
        <p:nvCxnSpPr>
          <p:cNvPr id="1620" name="Shape 1620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21" name="Shape 1621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622" name="Shape 1622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623" name="Shape 1623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624" name="Shape 1624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625" name="Shape 1625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626" name="Shape 1626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7" name="Shape 1627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28" name="Shape 1628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29" name="Shape 1629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630" name="Shape 1630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31" name="Shape 1631"/>
          <p:cNvSpPr/>
          <p:nvPr/>
        </p:nvSpPr>
        <p:spPr>
          <a:xfrm>
            <a:off x="5714988" y="2560151"/>
            <a:ext cx="710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 sz="1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32" name="Shape 1632"/>
          <p:cNvSpPr/>
          <p:nvPr/>
        </p:nvSpPr>
        <p:spPr>
          <a:xfrm>
            <a:off x="6425400" y="2551750"/>
            <a:ext cx="728700" cy="2538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latin typeface="Cutive"/>
                <a:ea typeface="Cutive"/>
                <a:cs typeface="Cutive"/>
                <a:sym typeface="Cutive"/>
              </a:rPr>
              <a:t>1</a:t>
            </a:r>
            <a:endParaRPr sz="12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633" name="Shape 1633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634" name="Shape 1634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635" name="Shape 1635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636" name="Shape 1636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37" name="Shape 1637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38" name="Shape 1638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</p:spTree>
    <p:extLst>
      <p:ext uri="{BB962C8B-B14F-4D97-AF65-F5344CB8AC3E}">
        <p14:creationId xmlns:p14="http://schemas.microsoft.com/office/powerpoint/2010/main" val="5345828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Shape 1643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44" name="Shape 1644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645" name="Shape 1645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46" name="Shape 1646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7" name="Shape 1647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648" name="Shape 1648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49" name="Shape 1649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50" name="Shape 1650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651" name="Shape 1651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52" name="Shape 1652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653" name="Shape 1653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654" name="Shape 1654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655" name="Shape 1655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656" name="Shape 1656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657" name="Shape 1657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8" name="Shape 1658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59" name="Shape 1659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60" name="Shape 1660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661" name="Shape 1661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662" name="Shape 1662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1663" name="Shape 1663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664" name="Shape 1664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665" name="Shape 1665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666" name="Shape 1666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667" name="Shape 1667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668" name="Shape 1668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669" name="Shape 1669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670" name="Shape 1670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671" name="Shape 1671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672" name="Shape 1672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673" name="Shape 1673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674" name="Shape 1674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675" name="Shape 1675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676" name="Shape 1676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77" name="Shape 1677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678" name="Shape 1678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679" name="Shape 1679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1680" name="Shape 1680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1" name="Shape 1681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82" name="Shape 1682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683" name="Shape 1683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1684" name="Shape 1684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685" name="Shape 1685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686" name="Shape 1686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687" name="Shape 1687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688" name="Shape 1688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689" name="Shape 1689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690" name="Shape 1690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691" name="Shape 1691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</a:t>
                </a:r>
                <a:endParaRPr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692" name="Shape 1692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693" name="Shape 1693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694" name="Shape 1694"/>
          <p:cNvGrpSpPr/>
          <p:nvPr/>
        </p:nvGrpSpPr>
        <p:grpSpPr>
          <a:xfrm>
            <a:off x="7351088" y="3582776"/>
            <a:ext cx="1439112" cy="285301"/>
            <a:chOff x="7274888" y="2720075"/>
            <a:chExt cx="1439112" cy="285301"/>
          </a:xfrm>
        </p:grpSpPr>
        <p:sp>
          <p:nvSpPr>
            <p:cNvPr id="1695" name="Shape 1695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696" name="Shape 1696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25956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" name="Shape 170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02" name="Shape 170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703" name="Shape 1703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704" name="Shape 1704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5" name="Shape 1705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706" name="Shape 1706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07" name="Shape 1707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08" name="Shape 1708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709" name="Shape 1709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10" name="Shape 1710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711" name="Shape 1711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712" name="Shape 1712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713" name="Shape 1713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714" name="Shape 1714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715" name="Shape 1715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6" name="Shape 1716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717" name="Shape 1717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718" name="Shape 1718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719" name="Shape 1719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720" name="Shape 1720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1721" name="Shape 1721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722" name="Shape 1722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723" name="Shape 1723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724" name="Shape 1724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725" name="Shape 1725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726" name="Shape 1726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727" name="Shape 1727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728" name="Shape 1728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729" name="Shape 1729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30" name="Shape 1730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731" name="Shape 1731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732" name="Shape 1732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33" name="Shape 1733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734" name="Shape 1734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35" name="Shape 1735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736" name="Shape 1736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737" name="Shape 1737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1738" name="Shape 1738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Shape 1739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40" name="Shape 1740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741" name="Shape 1741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1742" name="Shape 1742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743" name="Shape 1743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744" name="Shape 1744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745" name="Shape 1745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746" name="Shape 1746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747" name="Shape 1747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748" name="Shape 1748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749" name="Shape 1749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</a:t>
                </a:r>
                <a:endParaRPr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750" name="Shape 1750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51" name="Shape 1751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752" name="Shape 1752"/>
          <p:cNvGrpSpPr/>
          <p:nvPr/>
        </p:nvGrpSpPr>
        <p:grpSpPr>
          <a:xfrm>
            <a:off x="7351088" y="3582776"/>
            <a:ext cx="1439112" cy="285301"/>
            <a:chOff x="7274888" y="2720075"/>
            <a:chExt cx="1439112" cy="285301"/>
          </a:xfrm>
        </p:grpSpPr>
        <p:sp>
          <p:nvSpPr>
            <p:cNvPr id="1753" name="Shape 1753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54" name="Shape 1754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755" name="Shape 1755"/>
          <p:cNvGrpSpPr/>
          <p:nvPr/>
        </p:nvGrpSpPr>
        <p:grpSpPr>
          <a:xfrm>
            <a:off x="5714988" y="4593350"/>
            <a:ext cx="3124212" cy="1028700"/>
            <a:chOff x="5714988" y="971550"/>
            <a:chExt cx="3124212" cy="1028700"/>
          </a:xfrm>
        </p:grpSpPr>
        <p:grpSp>
          <p:nvGrpSpPr>
            <p:cNvPr id="1756" name="Shape 1756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757" name="Shape 1757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758" name="Shape 1758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759" name="Shape 1759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760" name="Shape 1760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761" name="Shape 1761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762" name="Shape 1762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763" name="Shape 1763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764" name="Shape 1764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65" name="Shape 1765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94933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0" name="Shape 177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71" name="Shape 177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772" name="Shape 1772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773" name="Shape 1773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4" name="Shape 1774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775" name="Shape 1775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76" name="Shape 1776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77" name="Shape 1777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778" name="Shape 1778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79" name="Shape 1779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780" name="Shape 1780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781" name="Shape 1781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782" name="Shape 1782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783" name="Shape 1783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784" name="Shape 1784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Shape 1785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786" name="Shape 1786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787" name="Shape 1787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788" name="Shape 1788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789" name="Shape 1789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1790" name="Shape 1790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791" name="Shape 1791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792" name="Shape 1792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793" name="Shape 1793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794" name="Shape 1794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795" name="Shape 1795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796" name="Shape 1796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797" name="Shape 1797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798" name="Shape 1798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799" name="Shape 1799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00" name="Shape 1800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801" name="Shape 1801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02" name="Shape 1802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803" name="Shape 1803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04" name="Shape 1804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805" name="Shape 1805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806" name="Shape 1806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1807" name="Shape 1807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8" name="Shape 1808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09" name="Shape 1809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810" name="Shape 1810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1811" name="Shape 1811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812" name="Shape 1812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813" name="Shape 1813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814" name="Shape 1814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815" name="Shape 1815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816" name="Shape 1816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817" name="Shape 1817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818" name="Shape 1818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</a:t>
                </a:r>
                <a:endParaRPr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819" name="Shape 1819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20" name="Shape 1820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21" name="Shape 1821"/>
          <p:cNvGrpSpPr/>
          <p:nvPr/>
        </p:nvGrpSpPr>
        <p:grpSpPr>
          <a:xfrm>
            <a:off x="7351088" y="3582776"/>
            <a:ext cx="1439112" cy="285301"/>
            <a:chOff x="7274888" y="2720075"/>
            <a:chExt cx="1439112" cy="285301"/>
          </a:xfrm>
        </p:grpSpPr>
        <p:sp>
          <p:nvSpPr>
            <p:cNvPr id="1822" name="Shape 1822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23" name="Shape 1823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24" name="Shape 1824"/>
          <p:cNvGrpSpPr/>
          <p:nvPr/>
        </p:nvGrpSpPr>
        <p:grpSpPr>
          <a:xfrm>
            <a:off x="5714988" y="4593350"/>
            <a:ext cx="3124212" cy="1028700"/>
            <a:chOff x="5714988" y="971550"/>
            <a:chExt cx="3124212" cy="1028700"/>
          </a:xfrm>
        </p:grpSpPr>
        <p:grpSp>
          <p:nvGrpSpPr>
            <p:cNvPr id="1825" name="Shape 1825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826" name="Shape 1826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827" name="Shape 1827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828" name="Shape 1828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829" name="Shape 1829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830" name="Shape 1830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831" name="Shape 1831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832" name="Shape 1832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833" name="Shape 1833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34" name="Shape 1834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35" name="Shape 1835"/>
          <p:cNvGrpSpPr/>
          <p:nvPr/>
        </p:nvGrpSpPr>
        <p:grpSpPr>
          <a:xfrm>
            <a:off x="7198550" y="4963850"/>
            <a:ext cx="1591800" cy="287700"/>
            <a:chOff x="6664050" y="3124750"/>
            <a:chExt cx="1591800" cy="287700"/>
          </a:xfrm>
        </p:grpSpPr>
        <p:sp>
          <p:nvSpPr>
            <p:cNvPr id="1836" name="Shape 1836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id4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37" name="Shape 1837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838" name="Shape 1838"/>
          <p:cNvSpPr/>
          <p:nvPr/>
        </p:nvSpPr>
        <p:spPr>
          <a:xfrm>
            <a:off x="3908300" y="4966425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839" name="Shape 1839"/>
          <p:cNvSpPr/>
          <p:nvPr/>
        </p:nvSpPr>
        <p:spPr>
          <a:xfrm>
            <a:off x="4317000" y="49664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en" b="1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1000" b="1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</p:spTree>
    <p:extLst>
      <p:ext uri="{BB962C8B-B14F-4D97-AF65-F5344CB8AC3E}">
        <p14:creationId xmlns:p14="http://schemas.microsoft.com/office/powerpoint/2010/main" val="18743645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" name="Shape 184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845" name="Shape 184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846" name="Shape 1846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847" name="Shape 1847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8" name="Shape 1848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849" name="Shape 1849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50" name="Shape 1850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51" name="Shape 1851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852" name="Shape 1852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53" name="Shape 1853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854" name="Shape 1854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855" name="Shape 1855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856" name="Shape 1856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857" name="Shape 1857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858" name="Shape 1858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9" name="Shape 1859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60" name="Shape 1860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61" name="Shape 1861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862" name="Shape 1862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863" name="Shape 1863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1864" name="Shape 1864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865" name="Shape 1865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866" name="Shape 1866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867" name="Shape 1867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868" name="Shape 1868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869" name="Shape 1869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870" name="Shape 1870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871" name="Shape 1871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872" name="Shape 1872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73" name="Shape 1873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74" name="Shape 1874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875" name="Shape 1875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76" name="Shape 1876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877" name="Shape 1877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78" name="Shape 1878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879" name="Shape 1879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880" name="Shape 1880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1881" name="Shape 1881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Shape 1882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83" name="Shape 1883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884" name="Shape 1884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1885" name="Shape 1885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886" name="Shape 1886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887" name="Shape 1887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888" name="Shape 1888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889" name="Shape 1889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890" name="Shape 1890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891" name="Shape 1891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892" name="Shape 1892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2,</a:t>
                </a:r>
                <a:r>
                  <a:rPr lang="en" sz="1100" b="1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 3</a:t>
                </a:r>
                <a:endParaRPr sz="1100" b="1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893" name="Shape 1893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94" name="Shape 1894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95" name="Shape 1895"/>
          <p:cNvGrpSpPr/>
          <p:nvPr/>
        </p:nvGrpSpPr>
        <p:grpSpPr>
          <a:xfrm>
            <a:off x="7351088" y="3582776"/>
            <a:ext cx="1439112" cy="285301"/>
            <a:chOff x="7274888" y="2720075"/>
            <a:chExt cx="1439112" cy="285301"/>
          </a:xfrm>
        </p:grpSpPr>
        <p:sp>
          <p:nvSpPr>
            <p:cNvPr id="1896" name="Shape 1896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897" name="Shape 1897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898" name="Shape 1898"/>
          <p:cNvGrpSpPr/>
          <p:nvPr/>
        </p:nvGrpSpPr>
        <p:grpSpPr>
          <a:xfrm>
            <a:off x="5714988" y="4593350"/>
            <a:ext cx="3124212" cy="1028700"/>
            <a:chOff x="5714988" y="971550"/>
            <a:chExt cx="3124212" cy="1028700"/>
          </a:xfrm>
        </p:grpSpPr>
        <p:grpSp>
          <p:nvGrpSpPr>
            <p:cNvPr id="1899" name="Shape 1899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900" name="Shape 1900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901" name="Shape 1901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902" name="Shape 1902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903" name="Shape 1903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904" name="Shape 1904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905" name="Shape 1905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906" name="Shape 1906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907" name="Shape 1907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08" name="Shape 1908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09" name="Shape 1909"/>
          <p:cNvGrpSpPr/>
          <p:nvPr/>
        </p:nvGrpSpPr>
        <p:grpSpPr>
          <a:xfrm>
            <a:off x="7198550" y="4963850"/>
            <a:ext cx="1591800" cy="287700"/>
            <a:chOff x="6664050" y="3124750"/>
            <a:chExt cx="1591800" cy="287700"/>
          </a:xfrm>
        </p:grpSpPr>
        <p:sp>
          <p:nvSpPr>
            <p:cNvPr id="1910" name="Shape 1910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id4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11" name="Shape 1911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912" name="Shape 1912"/>
          <p:cNvSpPr/>
          <p:nvPr/>
        </p:nvSpPr>
        <p:spPr>
          <a:xfrm>
            <a:off x="3908300" y="4966425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913" name="Shape 1913"/>
          <p:cNvSpPr/>
          <p:nvPr/>
        </p:nvSpPr>
        <p:spPr>
          <a:xfrm>
            <a:off x="4317000" y="49664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1000" b="1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914" name="Shape 1914"/>
          <p:cNvCxnSpPr/>
          <p:nvPr/>
        </p:nvCxnSpPr>
        <p:spPr>
          <a:xfrm rot="10800000" flipH="1">
            <a:off x="5617650" y="451170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7662611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9" name="Shape 191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920" name="Shape 192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1921" name="Shape 1921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922" name="Shape 1922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3" name="Shape 1923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1924" name="Shape 1924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25" name="Shape 1925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26" name="Shape 1926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927" name="Shape 1927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28" name="Shape 1928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929" name="Shape 1929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930" name="Shape 1930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1931" name="Shape 1931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1932" name="Shape 1932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1933" name="Shape 1933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4" name="Shape 1934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35" name="Shape 1935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36" name="Shape 1936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1937" name="Shape 1937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938" name="Shape 1938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1939" name="Shape 1939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940" name="Shape 1940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941" name="Shape 1941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942" name="Shape 1942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943" name="Shape 1943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944" name="Shape 1944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945" name="Shape 1945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946" name="Shape 1946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947" name="Shape 1947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48" name="Shape 1948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49" name="Shape 1949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1950" name="Shape 1950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51" name="Shape 1951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1952" name="Shape 1952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53" name="Shape 1953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954" name="Shape 1954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1955" name="Shape 1955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1956" name="Shape 1956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Shape 1957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58" name="Shape 1958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959" name="Shape 1959"/>
          <p:cNvGrpSpPr/>
          <p:nvPr/>
        </p:nvGrpSpPr>
        <p:grpSpPr>
          <a:xfrm>
            <a:off x="7274888" y="3577326"/>
            <a:ext cx="1439112" cy="285301"/>
            <a:chOff x="7274888" y="2720075"/>
            <a:chExt cx="1439112" cy="285301"/>
          </a:xfrm>
        </p:grpSpPr>
        <p:sp>
          <p:nvSpPr>
            <p:cNvPr id="1960" name="Shape 1960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61" name="Shape 1961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62" name="Shape 1962"/>
          <p:cNvGrpSpPr/>
          <p:nvPr/>
        </p:nvGrpSpPr>
        <p:grpSpPr>
          <a:xfrm>
            <a:off x="5714988" y="4593350"/>
            <a:ext cx="3124212" cy="1028700"/>
            <a:chOff x="5714988" y="971550"/>
            <a:chExt cx="3124212" cy="1028700"/>
          </a:xfrm>
        </p:grpSpPr>
        <p:grpSp>
          <p:nvGrpSpPr>
            <p:cNvPr id="1963" name="Shape 1963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964" name="Shape 1964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965" name="Shape 1965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966" name="Shape 1966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967" name="Shape 1967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968" name="Shape 1968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969" name="Shape 1969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970" name="Shape 1970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971" name="Shape 1971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72" name="Shape 1972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73" name="Shape 1973"/>
          <p:cNvGrpSpPr/>
          <p:nvPr/>
        </p:nvGrpSpPr>
        <p:grpSpPr>
          <a:xfrm>
            <a:off x="7198550" y="4963850"/>
            <a:ext cx="1591800" cy="287700"/>
            <a:chOff x="6664050" y="3124750"/>
            <a:chExt cx="1591800" cy="287700"/>
          </a:xfrm>
        </p:grpSpPr>
        <p:sp>
          <p:nvSpPr>
            <p:cNvPr id="1974" name="Shape 1974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id4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75" name="Shape 1975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976" name="Shape 1976"/>
          <p:cNvSpPr/>
          <p:nvPr/>
        </p:nvSpPr>
        <p:spPr>
          <a:xfrm>
            <a:off x="3908300" y="4966425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977" name="Shape 1977"/>
          <p:cNvSpPr/>
          <p:nvPr/>
        </p:nvSpPr>
        <p:spPr>
          <a:xfrm>
            <a:off x="4317000" y="49664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1000" b="1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978" name="Shape 1978"/>
          <p:cNvCxnSpPr/>
          <p:nvPr/>
        </p:nvCxnSpPr>
        <p:spPr>
          <a:xfrm rot="10800000" flipH="1">
            <a:off x="5617650" y="451170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979" name="Shape 1979"/>
          <p:cNvGrpSpPr/>
          <p:nvPr/>
        </p:nvGrpSpPr>
        <p:grpSpPr>
          <a:xfrm>
            <a:off x="3908325" y="5310350"/>
            <a:ext cx="1151174" cy="311400"/>
            <a:chOff x="4163825" y="4653750"/>
            <a:chExt cx="1151174" cy="311400"/>
          </a:xfrm>
        </p:grpSpPr>
        <p:sp>
          <p:nvSpPr>
            <p:cNvPr id="1980" name="Shape 1980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81" name="Shape 1981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</a:pPr>
              <a:r>
                <a:rPr lang="en" b="1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82" name="Shape 1982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1983" name="Shape 1983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1984" name="Shape 1984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1985" name="Shape 1985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1986" name="Shape 1986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1987" name="Shape 1987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1988" name="Shape 1988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1989" name="Shape 1989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1990" name="Shape 1990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2, 3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1991" name="Shape 1991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92" name="Shape 1992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1993" name="Shape 1993"/>
          <p:cNvGrpSpPr/>
          <p:nvPr/>
        </p:nvGrpSpPr>
        <p:grpSpPr>
          <a:xfrm>
            <a:off x="7351238" y="3582776"/>
            <a:ext cx="1439112" cy="285301"/>
            <a:chOff x="7274888" y="2720075"/>
            <a:chExt cx="1439112" cy="285301"/>
          </a:xfrm>
        </p:grpSpPr>
        <p:sp>
          <p:nvSpPr>
            <p:cNvPr id="1994" name="Shape 1994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1995" name="Shape 1995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1996" name="Shape 1996"/>
          <p:cNvSpPr/>
          <p:nvPr/>
        </p:nvSpPr>
        <p:spPr>
          <a:xfrm>
            <a:off x="8036250" y="3949375"/>
            <a:ext cx="742500" cy="245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id4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997" name="Shape 1997"/>
          <p:cNvSpPr/>
          <p:nvPr/>
        </p:nvSpPr>
        <p:spPr>
          <a:xfrm>
            <a:off x="7198404" y="3956126"/>
            <a:ext cx="883200" cy="2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RETURN</a:t>
            </a:r>
            <a:endParaRPr sz="10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1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</p:spTree>
    <p:extLst>
      <p:ext uri="{BB962C8B-B14F-4D97-AF65-F5344CB8AC3E}">
        <p14:creationId xmlns:p14="http://schemas.microsoft.com/office/powerpoint/2010/main" val="17419589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2" name="Shape 200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36549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Global Space:</a:t>
            </a:r>
            <a:endParaRPr sz="180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1800"/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A(object):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x = 3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5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self.y = y                                                                      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class B(A): 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y = 4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z = 10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def __init__(self,x,y):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super().__init__(y)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1200">
                <a:latin typeface="Cutive"/>
                <a:ea typeface="Cutive"/>
                <a:cs typeface="Cutive"/>
                <a:sym typeface="Cutive"/>
              </a:rPr>
              <a:t>            self.x = x</a:t>
            </a:r>
            <a:endParaRPr sz="1200">
              <a:latin typeface="Cutive"/>
              <a:ea typeface="Cutive"/>
              <a:cs typeface="Cutive"/>
              <a:sym typeface="Cutive"/>
            </a:endParaRPr>
          </a:p>
          <a:p>
            <a:pPr indent="-17780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6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03" name="Shape 200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"/>
              <a:t>Constructor Examples</a:t>
            </a:r>
            <a:endParaRPr/>
          </a:p>
        </p:txBody>
      </p:sp>
      <p:sp>
        <p:nvSpPr>
          <p:cNvPr id="2004" name="Shape 2004"/>
          <p:cNvSpPr txBox="1">
            <a:spLocks noGrp="1"/>
          </p:cNvSpPr>
          <p:nvPr>
            <p:ph type="body" idx="2"/>
          </p:nvPr>
        </p:nvSpPr>
        <p:spPr>
          <a:xfrm>
            <a:off x="304800" y="5429400"/>
            <a:ext cx="3017700" cy="45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rgbClr val="800000"/>
                </a:solidFill>
                <a:latin typeface="Times"/>
                <a:ea typeface="Times"/>
                <a:cs typeface="Times"/>
                <a:sym typeface="Times"/>
              </a:rPr>
              <a:t>Call</a:t>
            </a:r>
            <a:r>
              <a:rPr lang="en" sz="14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: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a = A(1)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          b = B(7, 3)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005" name="Shape 2005"/>
          <p:cNvSpPr txBox="1">
            <a:spLocks noGrp="1"/>
          </p:cNvSpPr>
          <p:nvPr>
            <p:ph type="body" idx="1"/>
          </p:nvPr>
        </p:nvSpPr>
        <p:spPr>
          <a:xfrm>
            <a:off x="3684675" y="182880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Heap Space: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6" name="Shape 2006"/>
          <p:cNvSpPr txBox="1">
            <a:spLocks noGrp="1"/>
          </p:cNvSpPr>
          <p:nvPr>
            <p:ph type="body" idx="1"/>
          </p:nvPr>
        </p:nvSpPr>
        <p:spPr>
          <a:xfrm>
            <a:off x="6517950" y="1270350"/>
            <a:ext cx="1518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Call Stack:</a:t>
            </a:r>
            <a:endParaRPr sz="1800">
              <a:solidFill>
                <a:schemeClr val="dk1"/>
              </a:solidFill>
            </a:endParaRPr>
          </a:p>
        </p:txBody>
      </p:sp>
      <p:cxnSp>
        <p:nvCxnSpPr>
          <p:cNvPr id="2007" name="Shape 2007"/>
          <p:cNvCxnSpPr/>
          <p:nvPr/>
        </p:nvCxnSpPr>
        <p:spPr>
          <a:xfrm>
            <a:off x="372850" y="2857500"/>
            <a:ext cx="0" cy="926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08" name="Shape 2008"/>
          <p:cNvCxnSpPr/>
          <p:nvPr/>
        </p:nvCxnSpPr>
        <p:spPr>
          <a:xfrm>
            <a:off x="591850" y="3538200"/>
            <a:ext cx="0" cy="2454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09" name="Shape 2009"/>
          <p:cNvSpPr txBox="1">
            <a:spLocks noGrp="1"/>
          </p:cNvSpPr>
          <p:nvPr>
            <p:ph type="body" idx="1"/>
          </p:nvPr>
        </p:nvSpPr>
        <p:spPr>
          <a:xfrm>
            <a:off x="93250" y="4735650"/>
            <a:ext cx="279600" cy="579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23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010" name="Shape 2010"/>
          <p:cNvCxnSpPr/>
          <p:nvPr/>
        </p:nvCxnSpPr>
        <p:spPr>
          <a:xfrm>
            <a:off x="372850" y="4155600"/>
            <a:ext cx="0" cy="12738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11" name="Shape 2011"/>
          <p:cNvSpPr txBox="1">
            <a:spLocks noGrp="1"/>
          </p:cNvSpPr>
          <p:nvPr>
            <p:ph type="body" idx="1"/>
          </p:nvPr>
        </p:nvSpPr>
        <p:spPr>
          <a:xfrm>
            <a:off x="93250" y="3464250"/>
            <a:ext cx="279600" cy="329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sz="12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1</a:t>
            </a: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lnSpc>
                <a:spcPct val="15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2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012" name="Shape 2012"/>
          <p:cNvCxnSpPr/>
          <p:nvPr/>
        </p:nvCxnSpPr>
        <p:spPr>
          <a:xfrm>
            <a:off x="591850" y="4817275"/>
            <a:ext cx="0" cy="4731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2013" name="Shape 2013"/>
          <p:cNvGrpSpPr/>
          <p:nvPr/>
        </p:nvGrpSpPr>
        <p:grpSpPr>
          <a:xfrm>
            <a:off x="3908300" y="2235794"/>
            <a:ext cx="1252126" cy="1544606"/>
            <a:chOff x="4163800" y="3498994"/>
            <a:chExt cx="1252126" cy="1544606"/>
          </a:xfrm>
        </p:grpSpPr>
        <p:sp>
          <p:nvSpPr>
            <p:cNvPr id="2014" name="Shape 2014"/>
            <p:cNvSpPr/>
            <p:nvPr/>
          </p:nvSpPr>
          <p:spPr>
            <a:xfrm>
              <a:off x="4572500" y="4309825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solidFill>
                    <a:srgbClr val="008000"/>
                  </a:solidFill>
                  <a:latin typeface="Cutive"/>
                  <a:ea typeface="Cutive"/>
                  <a:cs typeface="Cutive"/>
                  <a:sym typeface="Cutive"/>
                </a:rPr>
                <a:t>‘Rainy’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grpSp>
          <p:nvGrpSpPr>
            <p:cNvPr id="2015" name="Shape 2015"/>
            <p:cNvGrpSpPr/>
            <p:nvPr/>
          </p:nvGrpSpPr>
          <p:grpSpPr>
            <a:xfrm>
              <a:off x="4163800" y="3498994"/>
              <a:ext cx="1252126" cy="1544606"/>
              <a:chOff x="4163876" y="3498950"/>
              <a:chExt cx="1349565" cy="1544606"/>
            </a:xfrm>
          </p:grpSpPr>
          <p:sp>
            <p:nvSpPr>
              <p:cNvPr id="2016" name="Shape 2016"/>
              <p:cNvSpPr/>
              <p:nvPr/>
            </p:nvSpPr>
            <p:spPr>
              <a:xfrm>
                <a:off x="4177241" y="3845356"/>
                <a:ext cx="1336200" cy="1198200"/>
              </a:xfrm>
              <a:prstGeom prst="rect">
                <a:avLst/>
              </a:prstGeom>
              <a:solidFill>
                <a:srgbClr val="FFE3B9"/>
              </a:solidFill>
              <a:ln w="9525" cap="flat" cmpd="sng">
                <a:solidFill>
                  <a:srgbClr val="FFE3B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7" name="Shape 2017"/>
              <p:cNvSpPr/>
              <p:nvPr/>
            </p:nvSpPr>
            <p:spPr>
              <a:xfrm>
                <a:off x="4908635" y="3845356"/>
                <a:ext cx="604800" cy="3114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018" name="Shape 2018"/>
              <p:cNvSpPr/>
              <p:nvPr/>
            </p:nvSpPr>
            <p:spPr>
              <a:xfrm>
                <a:off x="4163900" y="3498950"/>
                <a:ext cx="6048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E3B9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id8</a:t>
                </a:r>
                <a:endParaRPr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019" name="Shape 2019"/>
              <p:cNvSpPr/>
              <p:nvPr/>
            </p:nvSpPr>
            <p:spPr>
              <a:xfrm>
                <a:off x="4163876" y="4309781"/>
                <a:ext cx="439800" cy="31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rPr>
                  <a:t>y</a:t>
                </a:r>
                <a:endParaRPr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endParaRPr>
              </a:p>
            </p:txBody>
          </p:sp>
        </p:grpSp>
      </p:grpSp>
      <p:sp>
        <p:nvSpPr>
          <p:cNvPr id="2020" name="Shape 2020"/>
          <p:cNvSpPr/>
          <p:nvPr/>
        </p:nvSpPr>
        <p:spPr>
          <a:xfrm>
            <a:off x="4317000" y="30466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latin typeface="Cutive"/>
                <a:ea typeface="Cutive"/>
                <a:cs typeface="Cutive"/>
                <a:sym typeface="Cutive"/>
              </a:rPr>
              <a:t>1</a:t>
            </a:r>
            <a:endParaRPr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2021" name="Shape 2021"/>
          <p:cNvGrpSpPr/>
          <p:nvPr/>
        </p:nvGrpSpPr>
        <p:grpSpPr>
          <a:xfrm>
            <a:off x="5714988" y="1828800"/>
            <a:ext cx="3124212" cy="1028700"/>
            <a:chOff x="5714988" y="971550"/>
            <a:chExt cx="3124212" cy="1028700"/>
          </a:xfrm>
        </p:grpSpPr>
        <p:grpSp>
          <p:nvGrpSpPr>
            <p:cNvPr id="2022" name="Shape 2022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2023" name="Shape 2023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2024" name="Shape 2024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2025" name="Shape 2025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2026" name="Shape 2026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2027" name="Shape 2027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id8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2028" name="Shape 2028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2029" name="Shape 2029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2030" name="Shape 2030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31" name="Shape 2031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1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2032" name="Shape 2032"/>
          <p:cNvGrpSpPr/>
          <p:nvPr/>
        </p:nvGrpSpPr>
        <p:grpSpPr>
          <a:xfrm>
            <a:off x="7198400" y="2199300"/>
            <a:ext cx="1591800" cy="287700"/>
            <a:chOff x="6664050" y="3124750"/>
            <a:chExt cx="1591800" cy="287700"/>
          </a:xfrm>
        </p:grpSpPr>
        <p:sp>
          <p:nvSpPr>
            <p:cNvPr id="2033" name="Shape 2033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id8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34" name="Shape 2034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cxnSp>
        <p:nvCxnSpPr>
          <p:cNvPr id="2035" name="Shape 2035"/>
          <p:cNvCxnSpPr/>
          <p:nvPr/>
        </p:nvCxnSpPr>
        <p:spPr>
          <a:xfrm rot="10800000" flipH="1">
            <a:off x="5657850" y="175115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36" name="Shape 2036"/>
          <p:cNvSpPr/>
          <p:nvPr/>
        </p:nvSpPr>
        <p:spPr>
          <a:xfrm>
            <a:off x="1829675" y="18379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a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037" name="Shape 2037"/>
          <p:cNvSpPr/>
          <p:nvPr/>
        </p:nvSpPr>
        <p:spPr>
          <a:xfrm>
            <a:off x="2187175" y="18379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id8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grpSp>
        <p:nvGrpSpPr>
          <p:cNvPr id="2038" name="Shape 2038"/>
          <p:cNvGrpSpPr/>
          <p:nvPr/>
        </p:nvGrpSpPr>
        <p:grpSpPr>
          <a:xfrm>
            <a:off x="3908323" y="4155594"/>
            <a:ext cx="1252104" cy="1544606"/>
            <a:chOff x="4163900" y="3498950"/>
            <a:chExt cx="1349541" cy="1544606"/>
          </a:xfrm>
        </p:grpSpPr>
        <p:sp>
          <p:nvSpPr>
            <p:cNvPr id="2039" name="Shape 2039"/>
            <p:cNvSpPr/>
            <p:nvPr/>
          </p:nvSpPr>
          <p:spPr>
            <a:xfrm>
              <a:off x="4177241" y="3845356"/>
              <a:ext cx="1336200" cy="1198200"/>
            </a:xfrm>
            <a:prstGeom prst="rect">
              <a:avLst/>
            </a:prstGeom>
            <a:solidFill>
              <a:srgbClr val="FFE3B9"/>
            </a:solidFill>
            <a:ln w="9525" cap="flat" cmpd="sng">
              <a:solidFill>
                <a:srgbClr val="FFE3B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0" name="Shape 2040"/>
            <p:cNvSpPr/>
            <p:nvPr/>
          </p:nvSpPr>
          <p:spPr>
            <a:xfrm>
              <a:off x="4908635" y="3845356"/>
              <a:ext cx="604800" cy="3114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41" name="Shape 2041"/>
            <p:cNvSpPr/>
            <p:nvPr/>
          </p:nvSpPr>
          <p:spPr>
            <a:xfrm>
              <a:off x="4163900" y="3498950"/>
              <a:ext cx="604800" cy="4572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id4</a:t>
              </a:r>
              <a:endParaRPr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42" name="Shape 2042"/>
          <p:cNvGrpSpPr/>
          <p:nvPr/>
        </p:nvGrpSpPr>
        <p:grpSpPr>
          <a:xfrm>
            <a:off x="7274888" y="3577326"/>
            <a:ext cx="1439112" cy="285301"/>
            <a:chOff x="7274888" y="2720075"/>
            <a:chExt cx="1439112" cy="285301"/>
          </a:xfrm>
        </p:grpSpPr>
        <p:sp>
          <p:nvSpPr>
            <p:cNvPr id="2043" name="Shape 2043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44" name="Shape 2044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2045" name="Shape 2045"/>
          <p:cNvGrpSpPr/>
          <p:nvPr/>
        </p:nvGrpSpPr>
        <p:grpSpPr>
          <a:xfrm>
            <a:off x="5714988" y="4593350"/>
            <a:ext cx="3124212" cy="1028700"/>
            <a:chOff x="5714988" y="971550"/>
            <a:chExt cx="3124212" cy="1028700"/>
          </a:xfrm>
        </p:grpSpPr>
        <p:grpSp>
          <p:nvGrpSpPr>
            <p:cNvPr id="2046" name="Shape 2046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2047" name="Shape 2047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2048" name="Shape 2048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2049" name="Shape 2049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2050" name="Shape 2050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A.__init__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2051" name="Shape 2051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2052" name="Shape 2052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2053" name="Shape 2053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1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2054" name="Shape 2054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55" name="Shape 2055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2056" name="Shape 2056"/>
          <p:cNvGrpSpPr/>
          <p:nvPr/>
        </p:nvGrpSpPr>
        <p:grpSpPr>
          <a:xfrm>
            <a:off x="7198550" y="4963850"/>
            <a:ext cx="1591800" cy="287700"/>
            <a:chOff x="6664050" y="3124750"/>
            <a:chExt cx="1591800" cy="287700"/>
          </a:xfrm>
        </p:grpSpPr>
        <p:sp>
          <p:nvSpPr>
            <p:cNvPr id="2057" name="Shape 2057"/>
            <p:cNvSpPr/>
            <p:nvPr/>
          </p:nvSpPr>
          <p:spPr>
            <a:xfrm>
              <a:off x="7527150" y="312475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 b="1">
                  <a:latin typeface="Cutive"/>
                  <a:ea typeface="Cutive"/>
                  <a:cs typeface="Cutive"/>
                  <a:sym typeface="Cutive"/>
                </a:rPr>
                <a:t>id4</a:t>
              </a:r>
              <a:endParaRPr sz="10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58" name="Shape 2058"/>
            <p:cNvSpPr/>
            <p:nvPr/>
          </p:nvSpPr>
          <p:spPr>
            <a:xfrm>
              <a:off x="6664050" y="3135550"/>
              <a:ext cx="8967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rgbClr val="FF0000"/>
                  </a:solidFill>
                  <a:latin typeface="Cutive"/>
                  <a:ea typeface="Cutive"/>
                  <a:cs typeface="Cutive"/>
                  <a:sym typeface="Cutive"/>
                </a:rPr>
                <a:t>RETURN</a:t>
              </a:r>
              <a:endParaRPr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2059" name="Shape 2059"/>
          <p:cNvSpPr/>
          <p:nvPr/>
        </p:nvSpPr>
        <p:spPr>
          <a:xfrm>
            <a:off x="3908300" y="4966425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y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060" name="Shape 2060"/>
          <p:cNvSpPr/>
          <p:nvPr/>
        </p:nvSpPr>
        <p:spPr>
          <a:xfrm>
            <a:off x="4317000" y="4966425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3</a:t>
            </a:r>
            <a:endParaRPr sz="1000" b="1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061" name="Shape 2061"/>
          <p:cNvCxnSpPr/>
          <p:nvPr/>
        </p:nvCxnSpPr>
        <p:spPr>
          <a:xfrm rot="10800000" flipH="1">
            <a:off x="5617650" y="4511700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062" name="Shape 2062"/>
          <p:cNvGrpSpPr/>
          <p:nvPr/>
        </p:nvGrpSpPr>
        <p:grpSpPr>
          <a:xfrm>
            <a:off x="3908325" y="5310350"/>
            <a:ext cx="1151174" cy="311400"/>
            <a:chOff x="4163825" y="4653750"/>
            <a:chExt cx="1151174" cy="311400"/>
          </a:xfrm>
        </p:grpSpPr>
        <p:sp>
          <p:nvSpPr>
            <p:cNvPr id="2063" name="Shape 2063"/>
            <p:cNvSpPr/>
            <p:nvPr/>
          </p:nvSpPr>
          <p:spPr>
            <a:xfrm>
              <a:off x="4163825" y="4653750"/>
              <a:ext cx="408000" cy="31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64" name="Shape 2064"/>
            <p:cNvSpPr/>
            <p:nvPr/>
          </p:nvSpPr>
          <p:spPr>
            <a:xfrm>
              <a:off x="4572499" y="4653750"/>
              <a:ext cx="742500" cy="3114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b="1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000" b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2065" name="Shape 2065"/>
          <p:cNvGrpSpPr/>
          <p:nvPr/>
        </p:nvGrpSpPr>
        <p:grpSpPr>
          <a:xfrm>
            <a:off x="5714988" y="3211075"/>
            <a:ext cx="3124212" cy="1028700"/>
            <a:chOff x="5714988" y="971550"/>
            <a:chExt cx="3124212" cy="1028700"/>
          </a:xfrm>
        </p:grpSpPr>
        <p:grpSp>
          <p:nvGrpSpPr>
            <p:cNvPr id="2066" name="Shape 2066"/>
            <p:cNvGrpSpPr/>
            <p:nvPr/>
          </p:nvGrpSpPr>
          <p:grpSpPr>
            <a:xfrm>
              <a:off x="5714988" y="971550"/>
              <a:ext cx="3124212" cy="1028700"/>
              <a:chOff x="5191313" y="2402200"/>
              <a:chExt cx="3124212" cy="1028700"/>
            </a:xfrm>
          </p:grpSpPr>
          <p:grpSp>
            <p:nvGrpSpPr>
              <p:cNvPr id="2067" name="Shape 2067"/>
              <p:cNvGrpSpPr/>
              <p:nvPr/>
            </p:nvGrpSpPr>
            <p:grpSpPr>
              <a:xfrm>
                <a:off x="5191313" y="2402200"/>
                <a:ext cx="3124212" cy="1028700"/>
                <a:chOff x="5142713" y="2343150"/>
                <a:chExt cx="3124212" cy="1028700"/>
              </a:xfrm>
            </p:grpSpPr>
            <p:grpSp>
              <p:nvGrpSpPr>
                <p:cNvPr id="2068" name="Shape 2068"/>
                <p:cNvGrpSpPr/>
                <p:nvPr/>
              </p:nvGrpSpPr>
              <p:grpSpPr>
                <a:xfrm>
                  <a:off x="5142725" y="2343150"/>
                  <a:ext cx="3124200" cy="1028700"/>
                  <a:chOff x="5181600" y="3886200"/>
                  <a:chExt cx="3124200" cy="1028700"/>
                </a:xfrm>
              </p:grpSpPr>
              <p:sp>
                <p:nvSpPr>
                  <p:cNvPr id="2069" name="Shape 2069"/>
                  <p:cNvSpPr/>
                  <p:nvPr/>
                </p:nvSpPr>
                <p:spPr>
                  <a:xfrm>
                    <a:off x="5181600" y="3886200"/>
                    <a:ext cx="3124200" cy="10287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0" tIns="0" rIns="0" bIns="0" anchor="t" anchorCtr="0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>
                      <a:solidFill>
                        <a:schemeClr val="dk1"/>
                      </a:solidFill>
                      <a:latin typeface="Times"/>
                      <a:ea typeface="Times"/>
                      <a:cs typeface="Times"/>
                      <a:sym typeface="Times"/>
                    </a:endParaRPr>
                  </a:p>
                </p:txBody>
              </p:sp>
              <p:sp>
                <p:nvSpPr>
                  <p:cNvPr id="2070" name="Shape 2070"/>
                  <p:cNvSpPr/>
                  <p:nvPr/>
                </p:nvSpPr>
                <p:spPr>
                  <a:xfrm>
                    <a:off x="5181600" y="3886200"/>
                    <a:ext cx="1293900" cy="2769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solidFill>
                          <a:schemeClr val="dk1"/>
                        </a:solidFill>
                        <a:latin typeface="Cutive"/>
                        <a:ea typeface="Cutive"/>
                        <a:cs typeface="Cutive"/>
                        <a:sym typeface="Cutive"/>
                      </a:rPr>
                      <a:t>B.__init__</a:t>
                    </a:r>
                    <a:endParaRPr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sz="1000" b="1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  <p:sp>
                <p:nvSpPr>
                  <p:cNvPr id="2071" name="Shape 2071"/>
                  <p:cNvSpPr/>
                  <p:nvPr/>
                </p:nvSpPr>
                <p:spPr>
                  <a:xfrm>
                    <a:off x="5892000" y="4258288"/>
                    <a:ext cx="728700" cy="25380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 cap="flat" cmpd="sng">
                    <a:solidFill>
                      <a:schemeClr val="dk1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" sz="1000" b="1">
                        <a:latin typeface="Cutive"/>
                        <a:ea typeface="Cutive"/>
                        <a:cs typeface="Cutive"/>
                        <a:sym typeface="Cutive"/>
                      </a:rPr>
                      <a:t>id4</a:t>
                    </a:r>
                    <a:endParaRPr sz="1000" b="1">
                      <a:latin typeface="Cutive"/>
                      <a:ea typeface="Cutive"/>
                      <a:cs typeface="Cutive"/>
                      <a:sym typeface="Cutive"/>
                    </a:endParaRPr>
                  </a:p>
                </p:txBody>
              </p:sp>
            </p:grpSp>
            <p:sp>
              <p:nvSpPr>
                <p:cNvPr id="2072" name="Shape 2072"/>
                <p:cNvSpPr/>
                <p:nvPr/>
              </p:nvSpPr>
              <p:spPr>
                <a:xfrm>
                  <a:off x="5142713" y="2719051"/>
                  <a:ext cx="710400" cy="276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" sz="1000">
                      <a:solidFill>
                        <a:schemeClr val="dk1"/>
                      </a:solidFill>
                      <a:latin typeface="Cutive"/>
                      <a:ea typeface="Cutive"/>
                      <a:cs typeface="Cutive"/>
                      <a:sym typeface="Cutive"/>
                    </a:rPr>
                    <a:t>self</a:t>
                  </a:r>
                  <a:endParaRPr sz="1000">
                    <a:solidFill>
                      <a:schemeClr val="dk1"/>
                    </a:solidFill>
                    <a:latin typeface="Cutive"/>
                    <a:ea typeface="Cutive"/>
                    <a:cs typeface="Cutive"/>
                    <a:sym typeface="Cutive"/>
                  </a:endParaRPr>
                </a:p>
              </p:txBody>
            </p:sp>
          </p:grpSp>
          <p:sp>
            <p:nvSpPr>
              <p:cNvPr id="2073" name="Shape 2073"/>
              <p:cNvSpPr/>
              <p:nvPr/>
            </p:nvSpPr>
            <p:spPr>
              <a:xfrm>
                <a:off x="7467600" y="2402200"/>
                <a:ext cx="847800" cy="2769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" sz="1100" b="1" strike="sngStrike">
                    <a:solidFill>
                      <a:schemeClr val="dk1"/>
                    </a:solidFill>
                    <a:latin typeface="Times"/>
                    <a:ea typeface="Times"/>
                    <a:cs typeface="Times"/>
                    <a:sym typeface="Times"/>
                  </a:rPr>
                  <a:t>2, 3</a:t>
                </a:r>
                <a:endParaRPr sz="1100" b="1" strike="sngStrike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endParaRPr>
              </a:p>
            </p:txBody>
          </p:sp>
        </p:grpSp>
        <p:sp>
          <p:nvSpPr>
            <p:cNvPr id="2074" name="Shape 2074"/>
            <p:cNvSpPr/>
            <p:nvPr/>
          </p:nvSpPr>
          <p:spPr>
            <a:xfrm>
              <a:off x="6425400" y="1694500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3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75" name="Shape 2075"/>
            <p:cNvSpPr/>
            <p:nvPr/>
          </p:nvSpPr>
          <p:spPr>
            <a:xfrm>
              <a:off x="5714988" y="1702901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y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grpSp>
        <p:nvGrpSpPr>
          <p:cNvPr id="2076" name="Shape 2076"/>
          <p:cNvGrpSpPr/>
          <p:nvPr/>
        </p:nvGrpSpPr>
        <p:grpSpPr>
          <a:xfrm>
            <a:off x="7351238" y="3582776"/>
            <a:ext cx="1439112" cy="285301"/>
            <a:chOff x="7274888" y="2720075"/>
            <a:chExt cx="1439112" cy="285301"/>
          </a:xfrm>
        </p:grpSpPr>
        <p:sp>
          <p:nvSpPr>
            <p:cNvPr id="2077" name="Shape 2077"/>
            <p:cNvSpPr/>
            <p:nvPr/>
          </p:nvSpPr>
          <p:spPr>
            <a:xfrm>
              <a:off x="7274888" y="2728476"/>
              <a:ext cx="7104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000">
                  <a:solidFill>
                    <a:schemeClr val="dk1"/>
                  </a:solidFill>
                  <a:latin typeface="Cutive"/>
                  <a:ea typeface="Cutive"/>
                  <a:cs typeface="Cutive"/>
                  <a:sym typeface="Cutive"/>
                </a:rPr>
                <a:t>x</a:t>
              </a:r>
              <a:endParaRPr sz="1000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endParaRPr>
            </a:p>
          </p:txBody>
        </p:sp>
        <p:sp>
          <p:nvSpPr>
            <p:cNvPr id="2078" name="Shape 2078"/>
            <p:cNvSpPr/>
            <p:nvPr/>
          </p:nvSpPr>
          <p:spPr>
            <a:xfrm>
              <a:off x="7985300" y="2720075"/>
              <a:ext cx="728700" cy="253800"/>
            </a:xfrm>
            <a:prstGeom prst="rect">
              <a:avLst/>
            </a:prstGeom>
            <a:solidFill>
              <a:srgbClr val="FFFF99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" sz="1200" b="1">
                  <a:latin typeface="Cutive"/>
                  <a:ea typeface="Cutive"/>
                  <a:cs typeface="Cutive"/>
                  <a:sym typeface="Cutive"/>
                </a:rPr>
                <a:t>7</a:t>
              </a:r>
              <a:endParaRPr sz="1200" b="1">
                <a:latin typeface="Cutive"/>
                <a:ea typeface="Cutive"/>
                <a:cs typeface="Cutive"/>
                <a:sym typeface="Cutive"/>
              </a:endParaRPr>
            </a:p>
          </p:txBody>
        </p:sp>
      </p:grpSp>
      <p:sp>
        <p:nvSpPr>
          <p:cNvPr id="2079" name="Shape 2079"/>
          <p:cNvSpPr/>
          <p:nvPr/>
        </p:nvSpPr>
        <p:spPr>
          <a:xfrm>
            <a:off x="8036250" y="3949375"/>
            <a:ext cx="742500" cy="245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id4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080" name="Shape 2080"/>
          <p:cNvSpPr/>
          <p:nvPr/>
        </p:nvSpPr>
        <p:spPr>
          <a:xfrm>
            <a:off x="7198404" y="3956126"/>
            <a:ext cx="883200" cy="2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000">
                <a:solidFill>
                  <a:srgbClr val="FF0000"/>
                </a:solidFill>
                <a:latin typeface="Cutive"/>
                <a:ea typeface="Cutive"/>
                <a:cs typeface="Cutive"/>
                <a:sym typeface="Cutive"/>
              </a:rPr>
              <a:t>RETURN</a:t>
            </a:r>
            <a:endParaRPr sz="1000">
              <a:solidFill>
                <a:srgbClr val="FF0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1000"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081" name="Shape 2081"/>
          <p:cNvCxnSpPr/>
          <p:nvPr/>
        </p:nvCxnSpPr>
        <p:spPr>
          <a:xfrm rot="10800000" flipH="1">
            <a:off x="5617650" y="3131425"/>
            <a:ext cx="3318900" cy="118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82" name="Shape 2082"/>
          <p:cNvSpPr/>
          <p:nvPr/>
        </p:nvSpPr>
        <p:spPr>
          <a:xfrm>
            <a:off x="1829675" y="2189450"/>
            <a:ext cx="408000" cy="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  <a:latin typeface="Cutive"/>
                <a:ea typeface="Cutive"/>
                <a:cs typeface="Cutive"/>
                <a:sym typeface="Cutive"/>
              </a:rPr>
              <a:t>b</a:t>
            </a:r>
            <a:endParaRPr>
              <a:solidFill>
                <a:schemeClr val="dk1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083" name="Shape 2083"/>
          <p:cNvSpPr/>
          <p:nvPr/>
        </p:nvSpPr>
        <p:spPr>
          <a:xfrm>
            <a:off x="2187175" y="2189450"/>
            <a:ext cx="742500" cy="3114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000" b="1">
                <a:latin typeface="Cutive"/>
                <a:ea typeface="Cutive"/>
                <a:cs typeface="Cutive"/>
                <a:sym typeface="Cutive"/>
              </a:rPr>
              <a:t>id4</a:t>
            </a:r>
            <a:endParaRPr sz="1000" b="1">
              <a:latin typeface="Cutive"/>
              <a:ea typeface="Cutive"/>
              <a:cs typeface="Cutive"/>
              <a:sym typeface="Cutive"/>
            </a:endParaRPr>
          </a:p>
        </p:txBody>
      </p:sp>
    </p:spTree>
    <p:extLst>
      <p:ext uri="{BB962C8B-B14F-4D97-AF65-F5344CB8AC3E}">
        <p14:creationId xmlns:p14="http://schemas.microsoft.com/office/powerpoint/2010/main" val="14340645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>
            <a:spLocks noGrp="1"/>
          </p:cNvSpPr>
          <p:nvPr>
            <p:ph type="ctrTitle"/>
          </p:nvPr>
        </p:nvSpPr>
        <p:spPr>
          <a:xfrm>
            <a:off x="1328166" y="2150184"/>
            <a:ext cx="6487668" cy="23646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sz="4200" dirty="0">
                <a:latin typeface="Noto Sans Symbols"/>
                <a:ea typeface="Noto Sans Symbols"/>
                <a:cs typeface="Noto Sans Symbols"/>
                <a:sym typeface="Noto Sans Symbols"/>
              </a:rPr>
              <a:t>Recursion Review</a:t>
            </a:r>
            <a:endParaRPr sz="42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r>
              <a:rPr lang="en" sz="4200" dirty="0">
                <a:latin typeface="Noto Sans Symbols"/>
                <a:ea typeface="Noto Sans Symbols"/>
                <a:cs typeface="Noto Sans Symbols"/>
                <a:sym typeface="Noto Sans Symbols"/>
              </a:rPr>
              <a:t>Spring 2019</a:t>
            </a:r>
            <a:endParaRPr sz="42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>
              <a:buSzPts val="3960"/>
            </a:pPr>
            <a:r>
              <a:rPr lang="en" sz="3600" b="0" dirty="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CS 1110</a:t>
            </a:r>
            <a:endParaRPr dirty="0"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201386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latin typeface="American Typewriter Condensed"/>
                <a:cs typeface="American Typewriter Condensed"/>
              </a:rPr>
              <a:t>histogram(scores):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"""Return a list of Strings (call it s) in which each s[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 contains: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(1) 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as a two-digit integer (with leading zeros if necessary)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(2) a blank,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(3) n asterisks '*', where n is scores[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].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scores is a list of nonnegative integers, 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(scores) &lt; 100"""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latin typeface="American Typewriter Condensed"/>
                <a:cs typeface="American Typewriter Condensed"/>
              </a:rPr>
              <a:t>    s = [] 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List to contain the result.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1600" dirty="0">
                <a:latin typeface="American Typewriter Condensed"/>
                <a:cs typeface="American Typewriter Condensed"/>
              </a:rPr>
              <a:t> range(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600" dirty="0">
                <a:latin typeface="American Typewriter Condensed"/>
                <a:cs typeface="American Typewriter Condensed"/>
              </a:rPr>
              <a:t>(scores)):   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Need the value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, not the elements of scores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# </a:t>
            </a:r>
            <a:r>
              <a:rPr lang="en-US" sz="1600" dirty="0" err="1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Inv</a:t>
            </a:r>
            <a:r>
              <a:rPr lang="en-US" sz="1600" dirty="0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: `row`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is the string for this </a:t>
            </a:r>
            <a:r>
              <a:rPr lang="en-US" sz="1600" dirty="0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printout line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#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Conditional expression version: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# 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row =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str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if scores[0] &gt; 10 else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'0'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str(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        if scores[</a:t>
            </a:r>
            <a:r>
              <a:rPr lang="en-US" sz="1600" dirty="0" err="1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] &gt; 10: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	row =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str</a:t>
            </a:r>
            <a:r>
              <a:rPr lang="en-US" sz="1600" dirty="0"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)+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else: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                row = 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'0'</a:t>
            </a:r>
            <a:r>
              <a:rPr lang="en-US" sz="1600" dirty="0">
                <a:latin typeface="American Typewriter Condensed"/>
                <a:cs typeface="American Typewriter Condensed"/>
              </a:rPr>
              <a:t>+str(</a:t>
            </a:r>
            <a:r>
              <a:rPr lang="en-US" sz="1600">
                <a:latin typeface="American Typewriter Condensed"/>
                <a:cs typeface="American Typewriter Condensed"/>
              </a:rPr>
              <a:t>i)+</a:t>
            </a:r>
            <a:r>
              <a:rPr lang="en-US" sz="160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</a:t>
            </a:r>
            <a:endParaRPr lang="en-US" sz="1600" dirty="0">
              <a:solidFill>
                <a:srgbClr val="FFC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1600" dirty="0">
                <a:latin typeface="American Typewriter Condensed"/>
                <a:cs typeface="American Typewriter Condensed"/>
              </a:rPr>
              <a:t> n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1600" dirty="0">
                <a:latin typeface="American Typewriter Condensed"/>
                <a:cs typeface="American Typewriter Condensed"/>
              </a:rPr>
              <a:t> range(scores[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]):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Loop over number of elements in scores[</a:t>
            </a:r>
            <a:r>
              <a:rPr lang="en-US" sz="16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    row = row+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'*'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Add another * to the row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s.append</a:t>
            </a:r>
            <a:r>
              <a:rPr lang="en-US" sz="1600" dirty="0">
                <a:latin typeface="American Typewriter Condensed"/>
                <a:cs typeface="American Typewriter Condensed"/>
              </a:rPr>
              <a:t>(row)   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Add row to the list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1600" dirty="0">
                <a:latin typeface="American Typewriter Condensed"/>
                <a:cs typeface="American Typewriter Condensed"/>
              </a:rPr>
              <a:t> s</a:t>
            </a:r>
          </a:p>
          <a:p>
            <a:pPr marL="0" indent="0">
              <a:buNone/>
            </a:pPr>
            <a:r>
              <a:rPr lang="en-US" sz="1600" dirty="0"/>
              <a:t>        </a:t>
            </a:r>
          </a:p>
          <a:p>
            <a:pPr marL="0" indent="0">
              <a:buNone/>
            </a:pPr>
            <a:endParaRPr lang="en-US" sz="1600" dirty="0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424542" y="1752600"/>
            <a:ext cx="0" cy="495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cxnSpLocks/>
          </p:cNvCxnSpPr>
          <p:nvPr/>
        </p:nvCxnSpPr>
        <p:spPr bwMode="auto">
          <a:xfrm>
            <a:off x="838200" y="47244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838200" y="57912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C3CC00-D8FB-4A4E-B990-F101333E581B}"/>
              </a:ext>
            </a:extLst>
          </p:cNvPr>
          <p:cNvCxnSpPr/>
          <p:nvPr/>
        </p:nvCxnSpPr>
        <p:spPr bwMode="auto">
          <a:xfrm>
            <a:off x="843455" y="52578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47DBDB-211D-524D-9869-1FC33D00F3F4}"/>
              </a:ext>
            </a:extLst>
          </p:cNvPr>
          <p:cNvCxnSpPr>
            <a:cxnSpLocks/>
          </p:cNvCxnSpPr>
          <p:nvPr/>
        </p:nvCxnSpPr>
        <p:spPr bwMode="auto">
          <a:xfrm>
            <a:off x="609600" y="3505200"/>
            <a:ext cx="0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232598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Before you Begin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3" name="Google Shape;153;p27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Plan out how you will approach the task before writing code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Consider the following:</a:t>
            </a:r>
            <a:endParaRPr sz="2400"/>
          </a:p>
          <a:p>
            <a:pPr lvl="1" indent="-234950"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/>
              <a:t>How can you “divide and conquer” the task?</a:t>
            </a:r>
            <a:endParaRPr sz="2400"/>
          </a:p>
          <a:p>
            <a:pPr lvl="1" indent="-234950"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/>
              <a:t>Do you understand the spec?</a:t>
            </a:r>
            <a:endParaRPr sz="2400"/>
          </a:p>
          <a:p>
            <a:pPr lvl="1" indent="-234950"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" sz="2400"/>
              <a:t>How would you describe the implementation of the function using words?</a:t>
            </a:r>
            <a:endParaRPr sz="2400"/>
          </a:p>
        </p:txBody>
      </p:sp>
      <p:sp>
        <p:nvSpPr>
          <p:cNvPr id="154" name="Google Shape;154;p27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5" name="Google Shape;155;p27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60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7393244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Steps to Recursion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1" name="Google Shape;161;p2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AutoNum type="arabicPeriod"/>
            </a:pPr>
            <a:r>
              <a:rPr lang="en" sz="2400"/>
              <a:t>Base case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AutoNum type="arabicPeriod"/>
            </a:pPr>
            <a:r>
              <a:rPr lang="en" sz="2400"/>
              <a:t>Recursive case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AutoNum type="arabicPeriod"/>
            </a:pPr>
            <a:r>
              <a:rPr lang="en" sz="2400"/>
              <a:t>Ensure the recursive case makes progress towards the base case</a:t>
            </a:r>
            <a:endParaRPr sz="2400"/>
          </a:p>
        </p:txBody>
      </p:sp>
      <p:sp>
        <p:nvSpPr>
          <p:cNvPr id="162" name="Google Shape;162;p28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3" name="Google Shape;163;p28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61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2440326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Base Case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9" name="Google Shape;169;p2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Create cases to handle smallest units of data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Ideal base cases depend on what type of data is being handled and what the function must do on that data</a:t>
            </a:r>
            <a:endParaRPr sz="2400"/>
          </a:p>
        </p:txBody>
      </p:sp>
      <p:sp>
        <p:nvSpPr>
          <p:cNvPr id="170" name="Google Shape;170;p29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1" name="Google Shape;171;p29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62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78160372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0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Recursive Case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7" name="Google Shape;177;p3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Divide and conquer: how to divide the input so that we can call the function recursively on smaller input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When calling the function recursively, assume that it works exactly as the specification states it does -- don’t worry about the specifics of your implementation here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Use this recursive call to handle the rest of the data, besides the small unit being handled</a:t>
            </a:r>
            <a:endParaRPr sz="2400"/>
          </a:p>
        </p:txBody>
      </p:sp>
      <p:sp>
        <p:nvSpPr>
          <p:cNvPr id="178" name="Google Shape;178;p30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9" name="Google Shape;179;p30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63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449466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1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Make Progress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85" name="Google Shape;185;p3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Recursive calls must always make some sort of “progress” towards the base cases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This is the only way to ensure the function terminates properly</a:t>
            </a:r>
            <a:endParaRPr sz="2400"/>
          </a:p>
          <a:p>
            <a:pPr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Times"/>
              <a:buChar char="•"/>
            </a:pPr>
            <a:r>
              <a:rPr lang="en" sz="2400"/>
              <a:t>Risk having infinite recursion otherwise</a:t>
            </a:r>
            <a:endParaRPr sz="240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31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87" name="Google Shape;187;p31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64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1891686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193" name="Google Shape;193;p32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194" name="Google Shape;194;p32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65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95" name="Google Shape;195;p3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196" name="Google Shape;196;p32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9082326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3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02" name="Google Shape;202;p33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03" name="Google Shape;203;p33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66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4" name="Google Shape;204;p33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 len(s) == 0:             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05" name="Google Shape;205;p33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6" name="Google Shape;206;p33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643443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4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12" name="Google Shape;212;p34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13" name="Google Shape;213;p34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67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14" name="Google Shape;214;p3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 len(s) == 0:             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and conquer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the list into the first element s[0], and the rest s[1:]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15" name="Google Shape;215;p34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p34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3836614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22" name="Google Shape;222;p35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23" name="Google Shape;223;p35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68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24" name="Google Shape;224;p35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 dirty="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 dirty="0" err="1">
                <a:latin typeface="Cutive"/>
                <a:ea typeface="Cutive"/>
                <a:cs typeface="Cutive"/>
                <a:sym typeface="Cutive"/>
              </a:rPr>
              <a:t>count_vowels</a:t>
            </a:r>
            <a:r>
              <a:rPr lang="en" sz="1400" dirty="0">
                <a:latin typeface="Cutive"/>
                <a:ea typeface="Cutive"/>
                <a:cs typeface="Cutive"/>
                <a:sym typeface="Cutive"/>
              </a:rPr>
              <a:t>(s):</a:t>
            </a:r>
            <a:endParaRPr sz="1400" dirty="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</a:t>
            </a:r>
            <a:r>
              <a:rPr lang="en" sz="1400" dirty="0" err="1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i</a:t>
            </a:r>
            <a:r>
              <a:rPr lang="en" sz="1400" dirty="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”, “o”, “u”) in the  string s.</a:t>
            </a:r>
            <a:endParaRPr sz="1400" dirty="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 dirty="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latin typeface="Cutive"/>
                <a:ea typeface="Cutive"/>
                <a:cs typeface="Cutive"/>
                <a:sym typeface="Cutive"/>
              </a:rPr>
              <a:t>if </a:t>
            </a:r>
            <a:r>
              <a:rPr lang="en" sz="1400" dirty="0" err="1">
                <a:latin typeface="Cutive"/>
                <a:ea typeface="Cutive"/>
                <a:cs typeface="Cutive"/>
                <a:sym typeface="Cutive"/>
              </a:rPr>
              <a:t>len</a:t>
            </a:r>
            <a:r>
              <a:rPr lang="en" sz="1400" dirty="0">
                <a:latin typeface="Cutive"/>
                <a:ea typeface="Cutive"/>
                <a:cs typeface="Cutive"/>
                <a:sym typeface="Cutive"/>
              </a:rPr>
              <a:t>(s) == 0:                                                                       </a:t>
            </a:r>
            <a:r>
              <a:rPr lang="en" sz="1400" dirty="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 dirty="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and conquer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the string </a:t>
            </a: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into the first element s[0], and the rest s[1:]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#s[0] -&gt; check if it is a vowel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#s[1:] -&gt; recursive call that returns the number of vowels in the rest of the string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 dirty="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#Finally, put it back together</a:t>
            </a: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 dirty="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dirty="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25" name="Google Shape;225;p35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6" name="Google Shape;226;p35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0202352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32" name="Google Shape;232;p36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33" name="Google Shape;233;p36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69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34" name="Google Shape;234;p36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 len(s) == 0:             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#Recursive Case with divide and conquer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into s[0] and s[1:]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if(s[0] in [‘a’, ‘e’, ‘i’, ‘o’, ‘u’]):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 `left` stores number vowels in s[0]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else: 								</a:t>
            </a: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35" name="Google Shape;235;p36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6" name="Google Shape;236;p36"/>
          <p:cNvCxnSpPr/>
          <p:nvPr/>
        </p:nvCxnSpPr>
        <p:spPr>
          <a:xfrm>
            <a:off x="907850" y="4821850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7" name="Google Shape;237;p36"/>
          <p:cNvCxnSpPr/>
          <p:nvPr/>
        </p:nvCxnSpPr>
        <p:spPr>
          <a:xfrm>
            <a:off x="907850" y="42336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8" name="Google Shape;238;p36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96155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Two-Dimensional Lists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00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 dirty="0"/>
              <a:t>Access value at row 3, col 2: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>
                <a:latin typeface="American Typewriter Condensed"/>
                <a:cs typeface="American Typewriter Condensed"/>
              </a:rPr>
              <a:t>	d[3][2]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Assign value at row 3, col 2: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	</a:t>
            </a:r>
            <a:r>
              <a:rPr lang="en-US" sz="2800" dirty="0">
                <a:latin typeface="American Typewriter Condensed"/>
                <a:cs typeface="American Typewriter Condensed"/>
              </a:rPr>
              <a:t>d[3][2] = 8</a:t>
            </a:r>
            <a:endParaRPr lang="en-US" sz="400" dirty="0">
              <a:latin typeface="American Typewriter Condensed"/>
              <a:cs typeface="American Typewriter Condensed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00"/>
                </a:solidFill>
              </a:rPr>
              <a:t>An odd symmetry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Number of rows of d:              </a:t>
            </a:r>
            <a:r>
              <a:rPr lang="en-US" dirty="0" err="1">
                <a:latin typeface="American Typewriter Condensed"/>
                <a:cs typeface="American Typewriter Condensed"/>
              </a:rPr>
              <a:t>len</a:t>
            </a:r>
            <a:r>
              <a:rPr lang="en-US" dirty="0">
                <a:latin typeface="American Typewriter Condensed"/>
                <a:cs typeface="American Typewriter Condensed"/>
              </a:rPr>
              <a:t>(d)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Number of cols in row r of d:  </a:t>
            </a:r>
            <a:r>
              <a:rPr lang="en-US" dirty="0" err="1">
                <a:latin typeface="American Typewriter Condensed"/>
                <a:cs typeface="American Typewriter Condensed"/>
              </a:rPr>
              <a:t>len</a:t>
            </a:r>
            <a:r>
              <a:rPr lang="en-US" dirty="0">
                <a:latin typeface="American Typewriter Condensed"/>
                <a:cs typeface="American Typewriter Condensed"/>
              </a:rPr>
              <a:t>(d[r])</a:t>
            </a:r>
          </a:p>
          <a:p>
            <a:pPr>
              <a:spcBef>
                <a:spcPct val="50000"/>
              </a:spcBef>
              <a:buNone/>
            </a:pPr>
            <a:endParaRPr lang="en-US" sz="2800" dirty="0"/>
          </a:p>
          <a:p>
            <a:pPr>
              <a:spcBef>
                <a:spcPct val="50000"/>
              </a:spcBef>
              <a:buNone/>
            </a:pPr>
            <a:endParaRPr lang="en-US" sz="2800" dirty="0"/>
          </a:p>
          <a:p>
            <a:endParaRPr lang="en-US" sz="2800" dirty="0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400800" y="1504950"/>
            <a:ext cx="2209800" cy="2686050"/>
            <a:chOff x="381000" y="762000"/>
            <a:chExt cx="2209800" cy="268611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381000" y="762000"/>
              <a:ext cx="2209800" cy="2671763"/>
              <a:chOff x="240" y="1357"/>
              <a:chExt cx="1392" cy="1683"/>
            </a:xfrm>
          </p:grpSpPr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768" y="1632"/>
                <a:ext cx="864" cy="140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5   4   7   3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4   8   9   7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5   1   2   3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4   1   2   9 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6   7   8   0</a:t>
                </a:r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240" y="1632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>
                    <a:latin typeface="American Typewriter Condensed"/>
                    <a:cs typeface="American Typewriter Condensed"/>
                  </a:rPr>
                  <a:t>d</a:t>
                </a:r>
              </a:p>
            </p:txBody>
          </p:sp>
          <p:sp>
            <p:nvSpPr>
              <p:cNvPr id="18" name="Text Box 10"/>
              <p:cNvSpPr txBox="1">
                <a:spLocks noChangeArrowheads="1"/>
              </p:cNvSpPr>
              <p:nvPr/>
            </p:nvSpPr>
            <p:spPr bwMode="auto">
              <a:xfrm>
                <a:off x="772" y="1357"/>
                <a:ext cx="8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 dirty="0">
                    <a:solidFill>
                      <a:schemeClr val="bg2"/>
                    </a:solidFill>
                    <a:latin typeface="American Typewriter Condensed"/>
                    <a:cs typeface="American Typewriter Condensed"/>
                  </a:rPr>
                  <a:t>0   1   2   3  </a:t>
                </a:r>
              </a:p>
            </p:txBody>
          </p:sp>
        </p:grpSp>
        <p:sp>
          <p:nvSpPr>
            <p:cNvPr id="11" name="TextBox 18"/>
            <p:cNvSpPr txBox="1">
              <a:spLocks noChangeArrowheads="1"/>
            </p:cNvSpPr>
            <p:nvPr/>
          </p:nvSpPr>
          <p:spPr bwMode="auto">
            <a:xfrm>
              <a:off x="838200" y="12192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0</a:t>
              </a:r>
            </a:p>
          </p:txBody>
        </p:sp>
        <p:sp>
          <p:nvSpPr>
            <p:cNvPr id="12" name="TextBox 19"/>
            <p:cNvSpPr txBox="1">
              <a:spLocks noChangeArrowheads="1"/>
            </p:cNvSpPr>
            <p:nvPr/>
          </p:nvSpPr>
          <p:spPr bwMode="auto">
            <a:xfrm>
              <a:off x="838200" y="16002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1</a:t>
              </a:r>
            </a:p>
          </p:txBody>
        </p:sp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838200" y="30480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4</a:t>
              </a:r>
            </a:p>
          </p:txBody>
        </p:sp>
        <p:sp>
          <p:nvSpPr>
            <p:cNvPr id="14" name="TextBox 21"/>
            <p:cNvSpPr txBox="1">
              <a:spLocks noChangeArrowheads="1"/>
            </p:cNvSpPr>
            <p:nvPr/>
          </p:nvSpPr>
          <p:spPr bwMode="auto">
            <a:xfrm>
              <a:off x="838200" y="21336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2</a:t>
              </a:r>
            </a:p>
          </p:txBody>
        </p:sp>
        <p:sp>
          <p:nvSpPr>
            <p:cNvPr id="15" name="TextBox 22"/>
            <p:cNvSpPr txBox="1">
              <a:spLocks noChangeArrowheads="1"/>
            </p:cNvSpPr>
            <p:nvPr/>
          </p:nvSpPr>
          <p:spPr bwMode="auto">
            <a:xfrm>
              <a:off x="838200" y="25908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125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7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44" name="Google Shape;244;p37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45" name="Google Shape;245;p37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70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46" name="Google Shape;246;p37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 len(s) == 0:             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#Recursive Case with divide and conquer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into s[0] and s[1:]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if(s[0] in [‘a’, ‘e’, ‘i’, ‘o’, ‘u’]):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 `left` stores number vowels in s[0]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else: 								</a:t>
            </a: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right =   count_vowels(s[1:])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#`right` stores number vowels in s[1:]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cxnSp>
        <p:nvCxnSpPr>
          <p:cNvPr id="247" name="Google Shape;247;p37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8" name="Google Shape;248;p37"/>
          <p:cNvCxnSpPr/>
          <p:nvPr/>
        </p:nvCxnSpPr>
        <p:spPr>
          <a:xfrm>
            <a:off x="907850" y="4821850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9" name="Google Shape;249;p37"/>
          <p:cNvCxnSpPr/>
          <p:nvPr/>
        </p:nvCxnSpPr>
        <p:spPr>
          <a:xfrm>
            <a:off x="907850" y="42336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0" name="Google Shape;250;p37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77914915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8"/>
          <p:cNvSpPr txBox="1">
            <a:spLocks noGrp="1"/>
          </p:cNvSpPr>
          <p:nvPr>
            <p:ph type="title"/>
          </p:nvPr>
        </p:nvSpPr>
        <p:spPr>
          <a:xfrm>
            <a:off x="304800" y="1085850"/>
            <a:ext cx="8534400" cy="514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Example</a:t>
            </a:r>
            <a:endParaRPr/>
          </a:p>
        </p:txBody>
      </p:sp>
      <p:sp>
        <p:nvSpPr>
          <p:cNvPr id="256" name="Google Shape;256;p38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def</a:t>
            </a:r>
            <a:r>
              <a:rPr lang="en" sz="1400" b="1">
                <a:solidFill>
                  <a:srgbClr val="254BEB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latin typeface="Cutive"/>
                <a:ea typeface="Cutive"/>
                <a:cs typeface="Cutive"/>
                <a:sym typeface="Cutive"/>
              </a:rPr>
              <a:t>count_vowels(s):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"""Returns: The number of vowels (defined here as “a”, “e”, “i”, “o”, “u”) in the string s.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008000"/>
                </a:solidFill>
                <a:latin typeface="Cutive"/>
                <a:ea typeface="Cutive"/>
                <a:cs typeface="Cutive"/>
                <a:sym typeface="Cutive"/>
              </a:rPr>
              <a:t>Precondition: s is a string"""</a:t>
            </a:r>
            <a:endParaRPr sz="1400">
              <a:solidFill>
                <a:srgbClr val="008000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 len(s) == 0:                                                                       </a:t>
            </a:r>
            <a:r>
              <a:rPr lang="en" sz="1400">
                <a:solidFill>
                  <a:srgbClr val="666666"/>
                </a:solidFill>
                <a:latin typeface="Cutive"/>
                <a:ea typeface="Cutive"/>
                <a:cs typeface="Cutive"/>
                <a:sym typeface="Cutive"/>
              </a:rPr>
              <a:t>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#Base case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return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#Recursive Case with divide and conquer 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#divide into s[0] and s[1:]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if(s[0] in [‘a’, ‘e’, ‘i’, ‘o’, ‘u’]):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 `left` stores number vowels in s[0]</a:t>
            </a:r>
            <a:endParaRPr sz="1400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1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else: 								</a:t>
            </a: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	left = 0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right =   count_vowels(s[1:])                        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#`right` stores number vowels in s[1:]</a:t>
            </a:r>
            <a:endParaRPr sz="1400">
              <a:latin typeface="Cutive"/>
              <a:ea typeface="Cutive"/>
              <a:cs typeface="Cutive"/>
              <a:sym typeface="Cutive"/>
            </a:endParaRPr>
          </a:p>
          <a:p>
            <a:pPr marL="45720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" sz="1400">
                <a:latin typeface="Cutive"/>
                <a:ea typeface="Cutive"/>
                <a:cs typeface="Cutive"/>
                <a:sym typeface="Cutive"/>
              </a:rPr>
              <a:t>return left + right           				         </a:t>
            </a:r>
            <a:r>
              <a:rPr lang="en" sz="1400">
                <a:solidFill>
                  <a:srgbClr val="999999"/>
                </a:solidFill>
                <a:latin typeface="Cutive"/>
                <a:ea typeface="Cutive"/>
                <a:cs typeface="Cutive"/>
                <a:sym typeface="Cutive"/>
              </a:rPr>
              <a:t>#Putting it back together</a:t>
            </a:r>
            <a:endParaRPr sz="1400" b="1">
              <a:solidFill>
                <a:srgbClr val="999999"/>
              </a:solidFill>
              <a:latin typeface="Cutive"/>
              <a:ea typeface="Cutive"/>
              <a:cs typeface="Cutive"/>
              <a:sym typeface="Cutive"/>
            </a:endParaRPr>
          </a:p>
          <a:p>
            <a:pPr marL="0" indent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4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257" name="Google Shape;257;p38"/>
          <p:cNvSpPr txBox="1">
            <a:spLocks noGrp="1"/>
          </p:cNvSpPr>
          <p:nvPr>
            <p:ph type="ftr" idx="11"/>
          </p:nvPr>
        </p:nvSpPr>
        <p:spPr>
          <a:xfrm>
            <a:off x="1828800" y="5543550"/>
            <a:ext cx="5486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/>
              <a:t>Recursion Review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258" name="Google Shape;258;p38"/>
          <p:cNvSpPr txBox="1">
            <a:spLocks noGrp="1"/>
          </p:cNvSpPr>
          <p:nvPr>
            <p:ph type="sldNum" idx="12"/>
          </p:nvPr>
        </p:nvSpPr>
        <p:spPr>
          <a:xfrm>
            <a:off x="7467600" y="5543550"/>
            <a:ext cx="1371600" cy="342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>
                <a:spcBef>
                  <a:spcPts val="0"/>
                </a:spcBef>
                <a:spcAft>
                  <a:spcPts val="0"/>
                </a:spcAft>
              </a:pPr>
              <a:t>71</a:t>
            </a:fld>
            <a:endParaRPr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259" name="Google Shape;259;p38"/>
          <p:cNvCxnSpPr/>
          <p:nvPr/>
        </p:nvCxnSpPr>
        <p:spPr>
          <a:xfrm>
            <a:off x="419950" y="2225225"/>
            <a:ext cx="2400" cy="34302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0" name="Google Shape;260;p38"/>
          <p:cNvCxnSpPr/>
          <p:nvPr/>
        </p:nvCxnSpPr>
        <p:spPr>
          <a:xfrm>
            <a:off x="907850" y="4821850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1" name="Google Shape;261;p38"/>
          <p:cNvCxnSpPr/>
          <p:nvPr/>
        </p:nvCxnSpPr>
        <p:spPr>
          <a:xfrm>
            <a:off x="907850" y="42336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2" name="Google Shape;262;p38"/>
          <p:cNvCxnSpPr/>
          <p:nvPr/>
        </p:nvCxnSpPr>
        <p:spPr>
          <a:xfrm>
            <a:off x="907850" y="3157775"/>
            <a:ext cx="0" cy="243000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019916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and Subclasses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2	</a:t>
            </a:r>
          </a:p>
        </p:txBody>
      </p:sp>
    </p:spTree>
    <p:extLst>
      <p:ext uri="{BB962C8B-B14F-4D97-AF65-F5344CB8AC3E}">
        <p14:creationId xmlns:p14="http://schemas.microsoft.com/office/powerpoint/2010/main" val="188188829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Class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5943600" cy="48006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b="1" dirty="0">
                <a:solidFill>
                  <a:srgbClr val="0000FF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class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 &lt;name&gt;(&lt;optional superclass&gt;):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    </a:t>
            </a:r>
            <a:r>
              <a:rPr lang="en-US" dirty="0">
                <a:solidFill>
                  <a:srgbClr val="008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"""Class specification"""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	class variables (format: </a:t>
            </a:r>
            <a:r>
              <a:rPr lang="en-US" dirty="0" err="1">
                <a:latin typeface="American Typewriter Condensed"/>
                <a:ea typeface="ＭＳ Ｐゴシック" charset="0"/>
                <a:cs typeface="American Typewriter Condensed"/>
              </a:rPr>
              <a:t>Class.variable</a:t>
            </a: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    initializer (__</a:t>
            </a:r>
            <a:r>
              <a:rPr lang="en-US" dirty="0" err="1">
                <a:latin typeface="American Typewriter Condensed"/>
                <a:ea typeface="ＭＳ Ｐゴシック" charset="0"/>
                <a:cs typeface="American Typewriter Condensed"/>
              </a:rPr>
              <a:t>init</a:t>
            </a: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__)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    special method definitions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American Typewriter Condensed"/>
                <a:ea typeface="ＭＳ Ｐゴシック" charset="0"/>
                <a:cs typeface="American Typewriter Condensed"/>
              </a:rPr>
              <a:t>	other method definitions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17" name="Rounded Rectangular Callout 16"/>
          <p:cNvSpPr/>
          <p:nvPr/>
        </p:nvSpPr>
        <p:spPr bwMode="auto">
          <a:xfrm>
            <a:off x="5029200" y="1988874"/>
            <a:ext cx="3657600" cy="533400"/>
          </a:xfrm>
          <a:prstGeom prst="wedgeRoundRectCallout">
            <a:avLst>
              <a:gd name="adj1" fmla="val -62667"/>
              <a:gd name="adj2" fmla="val -85933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Class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type to extend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457200" y="2057400"/>
            <a:ext cx="0" cy="30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ounded Rectangle 8"/>
          <p:cNvSpPr/>
          <p:nvPr/>
        </p:nvSpPr>
        <p:spPr bwMode="auto">
          <a:xfrm>
            <a:off x="4800600" y="3581400"/>
            <a:ext cx="3352800" cy="16764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" charset="0"/>
              </a:rPr>
              <a:t>   •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Every class must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</a:t>
            </a:r>
            <a:b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</a:b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</a:t>
            </a:r>
            <a:r>
              <a:rPr kumimoji="0" 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extend </a:t>
            </a:r>
            <a:r>
              <a:rPr kumimoji="0" lang="en-US" sz="2400" b="0" i="1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" charset="0"/>
              </a:rPr>
              <a:t>something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Times" charset="0"/>
              </a:rPr>
              <a:t>   • 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Most classes extend</a:t>
            </a:r>
            <a:br>
              <a:rPr lang="en-US" sz="2400" dirty="0">
                <a:solidFill>
                  <a:schemeClr val="tx1"/>
                </a:solidFill>
                <a:latin typeface="Times" charset="0"/>
              </a:rPr>
            </a:br>
            <a:r>
              <a:rPr lang="en-US" sz="2400" dirty="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dirty="0">
                <a:solidFill>
                  <a:schemeClr val="tx1"/>
                </a:solidFill>
                <a:latin typeface="Times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object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implicitly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merican Typewriter Condensed"/>
              <a:cs typeface="American Typewriter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9790026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Attribute invariants are important for programmer </a:t>
            </a:r>
          </a:p>
          <a:p>
            <a:pPr lvl="1"/>
            <a:r>
              <a:rPr lang="en-US" sz="2400" dirty="0"/>
              <a:t>Should look at them while writing methods</a:t>
            </a:r>
          </a:p>
          <a:p>
            <a:pPr lvl="1">
              <a:spcAft>
                <a:spcPts val="0"/>
              </a:spcAft>
            </a:pPr>
            <a:r>
              <a:rPr lang="en-US" sz="2400" dirty="0"/>
              <a:t>Anyone reading the code will understand how the class works</a:t>
            </a:r>
          </a:p>
          <a:p>
            <a:pPr>
              <a:spcAft>
                <a:spcPts val="0"/>
              </a:spcAft>
            </a:pPr>
            <a:r>
              <a:rPr lang="en-US" sz="2800" dirty="0"/>
              <a:t>Constructors initialize the attributes to satisfy invariants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Can use assert statements to enforce invariants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 </a:t>
            </a:r>
            <a:r>
              <a:rPr lang="en-US" sz="2400" dirty="0">
                <a:latin typeface="American Typewriter Condensed"/>
                <a:cs typeface="American Typewriter Condensed"/>
              </a:rPr>
              <a:t>Point(object):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"""An instance is a 3D point in space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	        x: the x value of the point [float]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	        y: the y value of the point [float]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	        z: the z value of the point [float] """</a:t>
            </a:r>
          </a:p>
          <a:p>
            <a:pPr>
              <a:buNone/>
            </a:pPr>
            <a:endParaRPr lang="en-US" sz="2800" dirty="0">
              <a:solidFill>
                <a:srgbClr val="000000"/>
              </a:solidFill>
              <a:latin typeface="American Typewriter Condensed"/>
              <a:cs typeface="American Typewriter Condensed"/>
            </a:endParaRPr>
          </a:p>
          <a:p>
            <a:pPr>
              <a:buNone/>
            </a:pPr>
            <a:endParaRPr lang="en-US" sz="2800" dirty="0">
              <a:latin typeface="American Typewriter Condensed"/>
              <a:cs typeface="American Typewriter Condensed"/>
            </a:endParaRP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57200" y="4343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244951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00600"/>
          </a:xfrm>
        </p:spPr>
        <p:txBody>
          <a:bodyPr/>
          <a:lstStyle/>
          <a:p>
            <a:r>
              <a:rPr lang="en-US" sz="2800" dirty="0"/>
              <a:t>Function that creates new </a:t>
            </a:r>
            <a:r>
              <a:rPr lang="en-US" sz="2800" i="1" dirty="0"/>
              <a:t>instances</a:t>
            </a:r>
            <a:r>
              <a:rPr lang="en-US" sz="2800" dirty="0"/>
              <a:t> of a class</a:t>
            </a:r>
          </a:p>
          <a:p>
            <a:pPr>
              <a:spcAft>
                <a:spcPts val="0"/>
              </a:spcAft>
            </a:pPr>
            <a:r>
              <a:rPr lang="en-US" sz="2800" dirty="0"/>
              <a:t>Constructor and class share the same name </a:t>
            </a:r>
          </a:p>
          <a:p>
            <a:pPr>
              <a:spcAft>
                <a:spcPts val="0"/>
              </a:spcAft>
            </a:pPr>
            <a:r>
              <a:rPr lang="en-US" sz="2800" dirty="0"/>
              <a:t>Creates object folder, initializes attributes, returns ID</a:t>
            </a:r>
            <a:endParaRPr lang="en-US" sz="2800" dirty="0">
              <a:solidFill>
                <a:srgbClr val="0000FF"/>
              </a:solidFill>
              <a:latin typeface="American Typewriter Condensed"/>
              <a:cs typeface="American Typewriter Condensed"/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 </a:t>
            </a:r>
            <a:r>
              <a:rPr lang="en-US" sz="2400" dirty="0">
                <a:latin typeface="American Typewriter Condensed"/>
                <a:cs typeface="American Typewriter Condensed"/>
              </a:rPr>
              <a:t>Point(object): </a:t>
            </a:r>
          </a:p>
          <a:p>
            <a:pPr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…</a:t>
            </a:r>
          </a:p>
          <a:p>
            <a:pPr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400" dirty="0">
                <a:latin typeface="American Typewriter Condensed"/>
                <a:cs typeface="American Typewriter Condensed"/>
              </a:rPr>
              <a:t>__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400" dirty="0">
                <a:latin typeface="American Typewriter Condensed"/>
                <a:cs typeface="American Typewriter Condensed"/>
              </a:rPr>
              <a:t>__(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400" dirty="0">
                <a:latin typeface="American Typewriter Condensed"/>
                <a:cs typeface="American Typewriter Condensed"/>
              </a:rPr>
              <a:t>, x, y, z):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"""Initializer: makes a Point object with x, y, z values"""</a:t>
            </a:r>
          </a:p>
          <a:p>
            <a:pPr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.x</a:t>
            </a:r>
            <a:r>
              <a:rPr lang="en-US" sz="2400" dirty="0">
                <a:latin typeface="American Typewriter Condensed"/>
                <a:cs typeface="American Typewriter Condensed"/>
              </a:rPr>
              <a:t> = x</a:t>
            </a:r>
          </a:p>
          <a:p>
            <a:pPr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.y</a:t>
            </a:r>
            <a:r>
              <a:rPr lang="en-US" sz="2400" dirty="0">
                <a:latin typeface="American Typewriter Condensed"/>
                <a:cs typeface="American Typewriter Condensed"/>
              </a:rPr>
              <a:t> = y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.z</a:t>
            </a:r>
            <a:r>
              <a:rPr lang="en-US" sz="2400" dirty="0">
                <a:latin typeface="American Typewriter Condensed"/>
                <a:cs typeface="American Typewriter Condensed"/>
              </a:rPr>
              <a:t> = z</a:t>
            </a:r>
          </a:p>
          <a:p>
            <a:pPr>
              <a:buNone/>
            </a:pPr>
            <a:endParaRPr lang="en-US" sz="2400" dirty="0">
              <a:latin typeface="American Typewriter Condensed"/>
              <a:cs typeface="American Typewriter Condensed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75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57200" y="3352800"/>
            <a:ext cx="0" cy="2667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762000" y="4267200"/>
            <a:ext cx="0" cy="1752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7971312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600" dirty="0"/>
              <a:t>Start/end with underscores</a:t>
            </a:r>
            <a:endParaRPr lang="en-US" sz="2600" dirty="0">
              <a:latin typeface="American Typewriter Condensed"/>
              <a:cs typeface="American Typewriter Condensed"/>
            </a:endParaRP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init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initializer</a:t>
            </a:r>
            <a:endParaRPr lang="en-US" sz="2200" dirty="0">
              <a:solidFill>
                <a:srgbClr val="0000FF"/>
              </a:solidFill>
              <a:latin typeface="American Typewriter Condensed"/>
              <a:cs typeface="American Typewriter Condensed"/>
            </a:endParaRP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str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str</a:t>
            </a:r>
            <a:r>
              <a:rPr lang="en-US" sz="2200" dirty="0">
                <a:latin typeface="American Typewriter Condensed"/>
                <a:cs typeface="American Typewriter Condensed"/>
              </a:rPr>
              <a:t>()</a:t>
            </a:r>
            <a:endParaRPr lang="en-US" sz="2200" dirty="0">
              <a:solidFill>
                <a:srgbClr val="0000FF"/>
              </a:solidFill>
              <a:latin typeface="American Typewriter Condensed"/>
              <a:cs typeface="American Typewriter Condensed"/>
            </a:endParaRP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repr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</a:t>
            </a:r>
            <a:r>
              <a:rPr lang="en-US" sz="2200" dirty="0" err="1">
                <a:latin typeface="American Typewriter Condensed" charset="0"/>
                <a:ea typeface="American Typewriter Condensed" charset="0"/>
                <a:cs typeface="American Typewriter Condensed" charset="0"/>
              </a:rPr>
              <a:t>repr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()</a:t>
            </a:r>
          </a:p>
          <a:p>
            <a:pPr>
              <a:lnSpc>
                <a:spcPct val="120000"/>
              </a:lnSpc>
            </a:pPr>
            <a:r>
              <a:rPr lang="en-US" sz="2600" dirty="0"/>
              <a:t>Predefined by Python</a:t>
            </a:r>
            <a:endParaRPr lang="en-US" sz="2600" dirty="0">
              <a:latin typeface="American Typewriter Condensed"/>
              <a:cs typeface="American Typewriter Condensed"/>
            </a:endParaRPr>
          </a:p>
          <a:p>
            <a:pPr lvl="1">
              <a:lnSpc>
                <a:spcPct val="120000"/>
              </a:lnSpc>
            </a:pPr>
            <a:r>
              <a:rPr lang="en-US" sz="2200" dirty="0"/>
              <a:t>You are overriding them</a:t>
            </a:r>
          </a:p>
          <a:p>
            <a:pPr lvl="1">
              <a:lnSpc>
                <a:spcPct val="120000"/>
              </a:lnSpc>
            </a:pPr>
            <a:r>
              <a:rPr lang="en-US" sz="2200" dirty="0"/>
              <a:t>Defines a new behavior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2000" dirty="0">
                <a:latin typeface="American Typewriter Condensed"/>
                <a:cs typeface="American Typewriter Condensed"/>
              </a:rPr>
              <a:t> Point(object):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"""Instances are points in 3D space"""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, x, y, z):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"""Initializer: makes new Point"""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str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string with contents""”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repr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unambiguous string""”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800600" y="1600200"/>
            <a:ext cx="0" cy="457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029200" y="29718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5029200" y="4191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029200" y="54102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549348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343400" cy="48006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600" dirty="0"/>
              <a:t>Methods for operators</a:t>
            </a:r>
            <a:endParaRPr lang="en-US" sz="2600" dirty="0">
              <a:latin typeface="American Typewriter Condensed"/>
              <a:cs typeface="American Typewriter Condensed"/>
            </a:endParaRP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__add__ </a:t>
            </a:r>
            <a:r>
              <a:rPr lang="en-US" sz="2200" dirty="0"/>
              <a:t>for 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+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mul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*</a:t>
            </a:r>
            <a:endParaRPr lang="en-US" sz="2200" dirty="0">
              <a:solidFill>
                <a:srgbClr val="0000FF"/>
              </a:solidFill>
              <a:latin typeface="American Typewriter Condensed" charset="0"/>
              <a:ea typeface="American Typewriter Condensed" charset="0"/>
              <a:cs typeface="American Typewriter Condensed" charset="0"/>
            </a:endParaRP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__mod__ </a:t>
            </a:r>
            <a:r>
              <a:rPr lang="en-US" sz="2200" dirty="0"/>
              <a:t>for 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%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eq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==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lt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200" dirty="0"/>
              <a:t>for </a:t>
            </a: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&lt;</a:t>
            </a:r>
            <a:endParaRPr lang="en-US" sz="2200" dirty="0">
              <a:solidFill>
                <a:srgbClr val="0000FF"/>
              </a:solidFill>
              <a:latin typeface="American Typewriter Condensed" charset="0"/>
              <a:ea typeface="American Typewriter Condensed" charset="0"/>
              <a:cs typeface="American Typewriter Condensed" charset="0"/>
            </a:endParaRPr>
          </a:p>
          <a:p>
            <a:pPr>
              <a:lnSpc>
                <a:spcPct val="120000"/>
              </a:lnSpc>
            </a:pPr>
            <a:r>
              <a:rPr lang="en-US" sz="2600" dirty="0"/>
              <a:t>Can then directly use the operators on objects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latin typeface="American Typewriter Condensed" charset="0"/>
                <a:ea typeface="American Typewriter Condensed" charset="0"/>
                <a:cs typeface="American Typewriter Condensed" charset="0"/>
              </a:rPr>
              <a:t>p1 == p2</a:t>
            </a:r>
          </a:p>
          <a:p>
            <a:pPr lvl="1">
              <a:lnSpc>
                <a:spcPct val="120000"/>
              </a:lnSpc>
            </a:pPr>
            <a:r>
              <a:rPr lang="en-US" sz="2200" dirty="0"/>
              <a:t>Difference between </a:t>
            </a:r>
            <a:r>
              <a:rPr lang="en-US" sz="2200" dirty="0">
                <a:latin typeface="American Typewriter Condensed"/>
                <a:cs typeface="American Typewriter Condensed"/>
              </a:rPr>
              <a:t>== </a:t>
            </a:r>
            <a:r>
              <a:rPr lang="en-US" sz="2200" dirty="0">
                <a:cs typeface="American Typewriter Condensed"/>
              </a:rPr>
              <a:t>and</a:t>
            </a:r>
            <a:r>
              <a:rPr lang="en-US" sz="2200" dirty="0"/>
              <a:t> </a:t>
            </a:r>
            <a:r>
              <a:rPr lang="en-US" sz="2200" dirty="0">
                <a:latin typeface="American Typewriter Condensed"/>
                <a:cs typeface="American Typewriter Condensed"/>
              </a:rPr>
              <a:t>is</a:t>
            </a:r>
            <a:r>
              <a:rPr lang="en-US" sz="2200" dirty="0"/>
              <a:t>?</a:t>
            </a:r>
          </a:p>
          <a:p>
            <a:pPr lvl="1">
              <a:lnSpc>
                <a:spcPct val="120000"/>
              </a:lnSpc>
            </a:pP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2000" dirty="0">
                <a:latin typeface="American Typewriter Condensed"/>
                <a:cs typeface="American Typewriter Condensed"/>
              </a:rPr>
              <a:t> Point(object):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"""Instances are points in 3D space"""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__add__(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solidFill>
                  <a:srgbClr val="000000"/>
                </a:solidFill>
                <a:latin typeface="American Typewriter Condensed"/>
                <a:cs typeface="American Typewriter Condensed"/>
              </a:rPr>
              <a:t>,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p):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"""Adds two points together"""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mul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solidFill>
                  <a:srgbClr val="000000"/>
                </a:solidFill>
                <a:latin typeface="American Typewriter Condensed"/>
                <a:cs typeface="American Typewriter Condensed"/>
              </a:rPr>
              <a:t>, p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"""Multiplies two points together"""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eq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self, p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whether two points are       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equivalent"""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800600" y="1600200"/>
            <a:ext cx="0" cy="457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029200" y="29718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5029200" y="4191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029200" y="54102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357200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and Calling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600" dirty="0"/>
              <a:t>Must include the keyword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 </a:t>
            </a:r>
            <a:r>
              <a:rPr lang="en-US" sz="2600" dirty="0"/>
              <a:t>to reference each individual instance </a:t>
            </a:r>
            <a:endParaRPr lang="en-US" sz="2600" dirty="0">
              <a:latin typeface="American Typewriter Condensed"/>
              <a:cs typeface="American Typewriter Condensed"/>
            </a:endParaRPr>
          </a:p>
          <a:p>
            <a:pPr>
              <a:lnSpc>
                <a:spcPct val="120000"/>
              </a:lnSpc>
            </a:pPr>
            <a:r>
              <a:rPr lang="en-US" sz="2600" dirty="0"/>
              <a:t>Call the method with the object in front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&lt;object&gt;.&lt;method&gt;(&lt;</a:t>
            </a:r>
            <a:r>
              <a:rPr lang="en-US" sz="2000" dirty="0" err="1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&gt;)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p1.quadrant()</a:t>
            </a:r>
          </a:p>
          <a:p>
            <a:pPr lvl="1">
              <a:lnSpc>
                <a:spcPct val="120000"/>
              </a:lnSpc>
            </a:pPr>
            <a:r>
              <a:rPr lang="en-US" sz="2000" dirty="0" err="1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dist</a:t>
            </a:r>
            <a:r>
              <a:rPr lang="en-US" sz="2000" dirty="0">
                <a:solidFill>
                  <a:srgbClr val="000000"/>
                </a:solidFill>
                <a:latin typeface="American Typewriter Condensed"/>
                <a:ea typeface="ＭＳ Ｐゴシック" charset="0"/>
                <a:cs typeface="American Typewriter Condensed"/>
              </a:rPr>
              <a:t> = p1.distance(p2)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solidFill>
                  <a:srgbClr val="000000"/>
                </a:solidFill>
              </a:rPr>
              <a:t>Object </a:t>
            </a:r>
            <a:r>
              <a:rPr lang="en-US" sz="2000" b="1" dirty="0">
                <a:solidFill>
                  <a:srgbClr val="000000"/>
                </a:solidFill>
              </a:rPr>
              <a:t>is</a:t>
            </a:r>
            <a:r>
              <a:rPr lang="en-US" sz="2000" dirty="0">
                <a:solidFill>
                  <a:srgbClr val="000000"/>
                </a:solidFill>
              </a:rPr>
              <a:t> the argument for the parameter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 </a:t>
            </a:r>
            <a:endParaRPr lang="en-US" sz="2200" b="1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2000" dirty="0">
                <a:latin typeface="American Typewriter Condensed"/>
                <a:cs typeface="American Typewriter Condensed"/>
              </a:rPr>
              <a:t> Point(object):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"""Instances are points in 3D space"""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self,</a:t>
            </a:r>
            <a:r>
              <a:rPr lang="en-US" sz="2000" dirty="0">
                <a:latin typeface="American Typewriter Condensed"/>
                <a:cs typeface="American Typewriter Condensed"/>
              </a:rPr>
              <a:t> x, y, z):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"""Initializer: makes new Point"""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quadrant(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the quadrant occupied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	by the point""”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b="1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distance(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solidFill>
                  <a:srgbClr val="000000"/>
                </a:solidFill>
                <a:latin typeface="American Typewriter Condensed"/>
                <a:cs typeface="American Typewriter Condensed"/>
              </a:rPr>
              <a:t>, p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the distance between 	two points"""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800600" y="1600200"/>
            <a:ext cx="0" cy="457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029200" y="29718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5029200" y="4191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029200" y="54102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6387491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Can assign default values for method’s parameters</a:t>
            </a:r>
          </a:p>
          <a:p>
            <a:pPr lvl="1"/>
            <a:r>
              <a:rPr lang="en-US" dirty="0"/>
              <a:t>Instead of just writing the parameter, put an assignment</a:t>
            </a:r>
          </a:p>
          <a:p>
            <a:pPr lvl="1"/>
            <a:r>
              <a:rPr lang="en-US" dirty="0"/>
              <a:t>Calling method without an argument for that </a:t>
            </a:r>
          </a:p>
          <a:p>
            <a:r>
              <a:rPr lang="en-US" dirty="0"/>
              <a:t>Examples using first </a:t>
            </a:r>
            <a:r>
              <a:rPr lang="en-US" dirty="0" err="1">
                <a:latin typeface="American Typewriter Condensed"/>
                <a:cs typeface="American Typewriter Condensed"/>
              </a:rPr>
              <a:t>init</a:t>
            </a:r>
            <a:endParaRPr lang="en-US" dirty="0"/>
          </a:p>
          <a:p>
            <a:pPr lvl="1"/>
            <a:r>
              <a:rPr lang="en-US" sz="2000" dirty="0">
                <a:latin typeface="American Typewriter Condensed"/>
                <a:cs typeface="American Typewriter Condensed"/>
              </a:rPr>
              <a:t>p = Point()                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merican Typewriter Condensed"/>
                <a:cs typeface="American Typewriter Condensed"/>
              </a:rPr>
              <a:t>#(0, 0, 0)</a:t>
            </a:r>
          </a:p>
          <a:p>
            <a:pPr lvl="1"/>
            <a:r>
              <a:rPr lang="en-US" sz="2000" dirty="0">
                <a:latin typeface="American Typewriter Condensed"/>
                <a:cs typeface="American Typewriter Condensed"/>
              </a:rPr>
              <a:t>p = Point(1, 2)	  </a:t>
            </a:r>
            <a:r>
              <a:rPr lang="en-US" sz="2000" dirty="0">
                <a:solidFill>
                  <a:srgbClr val="7F7F7F"/>
                </a:solidFill>
                <a:latin typeface="American Typewriter Condensed"/>
                <a:cs typeface="American Typewriter Condensed"/>
              </a:rPr>
              <a:t>#(1, 2, 0)</a:t>
            </a:r>
            <a:endParaRPr lang="en-US" sz="2000" dirty="0">
              <a:solidFill>
                <a:srgbClr val="7F7F7F"/>
              </a:solidFill>
              <a:latin typeface="American Typewriter"/>
              <a:cs typeface="American Typewriter"/>
            </a:endParaRPr>
          </a:p>
          <a:p>
            <a:pPr lvl="1"/>
            <a:r>
              <a:rPr lang="en-US" sz="2000" dirty="0">
                <a:latin typeface="American Typewriter Condensed"/>
                <a:cs typeface="American Typewriter Condensed"/>
              </a:rPr>
              <a:t>p = Point(y=3, z=4)	  </a:t>
            </a:r>
            <a:r>
              <a:rPr lang="en-US" sz="2000" dirty="0">
                <a:solidFill>
                  <a:srgbClr val="7F7F7F"/>
                </a:solidFill>
                <a:latin typeface="American Typewriter Condensed"/>
                <a:cs typeface="American Typewriter Condensed"/>
              </a:rPr>
              <a:t>#(0, 3, 4)</a:t>
            </a:r>
            <a:endParaRPr lang="en-US" sz="2000" dirty="0">
              <a:solidFill>
                <a:srgbClr val="7F7F7F"/>
              </a:solidFill>
              <a:latin typeface="American Typewriter"/>
              <a:cs typeface="American Typewriter"/>
            </a:endParaRPr>
          </a:p>
          <a:p>
            <a:pPr lvl="1"/>
            <a:endParaRPr lang="en-US" dirty="0">
              <a:latin typeface="American Typewriter"/>
              <a:cs typeface="American Typewriter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2000" dirty="0">
                <a:latin typeface="American Typewriter Condensed"/>
                <a:cs typeface="American Typewriter Condensed"/>
              </a:rPr>
              <a:t> Point(object):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"""Instances are points in 3D space"""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self, </a:t>
            </a:r>
            <a:r>
              <a:rPr lang="en-US" sz="2000" dirty="0">
                <a:latin typeface="American Typewriter Condensed"/>
                <a:cs typeface="American Typewriter Condensed"/>
              </a:rPr>
              <a:t>x=0, y=0, z=0):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"""Initializer: makes new Point"""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2000" dirty="0">
                <a:latin typeface="American Typewriter Condensed"/>
                <a:cs typeface="American Typewriter Condensed"/>
              </a:rPr>
              <a:t> Point(object):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"""Instances are points in 3D space"""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   …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self, </a:t>
            </a:r>
            <a:r>
              <a:rPr lang="en-US" sz="2000" dirty="0">
                <a:latin typeface="American Typewriter Condensed"/>
                <a:cs typeface="American Typewriter Condensed"/>
              </a:rPr>
              <a:t>x, y, z=0):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"""Initializer: makes new Point"""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…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79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5029200" y="3047996"/>
            <a:ext cx="0" cy="6096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800600" y="1752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808341" y="43434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5029200" y="5562596"/>
            <a:ext cx="0" cy="6096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772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Multidimensional Lists are Stored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b </a:t>
            </a:r>
            <a:r>
              <a:rPr lang="en-US" sz="2800" dirty="0">
                <a:latin typeface="American Typewriter Condensed"/>
                <a:cs typeface="American Typewriter Condensed"/>
              </a:rPr>
              <a:t>= [[9, 6, 4], [5, 7, 7]]</a:t>
            </a:r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dirty="0"/>
              <a:t>b holds name of a one-dimensional list</a:t>
            </a:r>
          </a:p>
          <a:p>
            <a:pPr lvl="1"/>
            <a:r>
              <a:rPr lang="en-US" sz="2400" dirty="0"/>
              <a:t>Has </a:t>
            </a:r>
            <a:r>
              <a:rPr lang="en-US" sz="2400" dirty="0" err="1"/>
              <a:t>len</a:t>
            </a:r>
            <a:r>
              <a:rPr lang="en-US" sz="2400" dirty="0"/>
              <a:t>(b) elements</a:t>
            </a:r>
          </a:p>
          <a:p>
            <a:pPr lvl="1"/>
            <a:r>
              <a:rPr lang="en-US" sz="2400" dirty="0"/>
              <a:t>Its elements are (the names of) 1D lists</a:t>
            </a:r>
          </a:p>
          <a:p>
            <a:r>
              <a:rPr lang="en-US" sz="2800" dirty="0"/>
              <a:t>b[</a:t>
            </a:r>
            <a:r>
              <a:rPr lang="en-US" sz="2800" dirty="0" err="1"/>
              <a:t>i</a:t>
            </a:r>
            <a:r>
              <a:rPr lang="en-US" sz="2800" dirty="0"/>
              <a:t>] holds the name of a one-dimensional list (of </a:t>
            </a:r>
            <a:r>
              <a:rPr lang="en-US" sz="2800" dirty="0" err="1"/>
              <a:t>ints</a:t>
            </a:r>
            <a:r>
              <a:rPr lang="en-US" sz="2800" dirty="0"/>
              <a:t>) </a:t>
            </a:r>
          </a:p>
          <a:p>
            <a:pPr lvl="1"/>
            <a:r>
              <a:rPr lang="en-US" sz="2400" dirty="0"/>
              <a:t>Has </a:t>
            </a:r>
            <a:r>
              <a:rPr lang="en-US" sz="2400" dirty="0" err="1"/>
              <a:t>len</a:t>
            </a:r>
            <a:r>
              <a:rPr lang="en-US" sz="2400" dirty="0"/>
              <a:t>(b[</a:t>
            </a:r>
            <a:r>
              <a:rPr lang="en-US" sz="2400" dirty="0" err="1"/>
              <a:t>i</a:t>
            </a:r>
            <a:r>
              <a:rPr lang="en-US" sz="2400" dirty="0"/>
              <a:t>]) elements</a:t>
            </a:r>
          </a:p>
          <a:p>
            <a:endParaRPr lang="en-US" sz="2800" dirty="0"/>
          </a:p>
          <a:p>
            <a:endParaRPr lang="en-US" sz="2800" b="1" dirty="0"/>
          </a:p>
          <a:p>
            <a:endParaRPr lang="en-US" sz="28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5013960" y="1967687"/>
            <a:ext cx="1463040" cy="1766113"/>
            <a:chOff x="5013960" y="1967687"/>
            <a:chExt cx="1463040" cy="1766113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0139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50139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id2</a:t>
              </a:r>
            </a:p>
          </p:txBody>
        </p:sp>
        <p:sp>
          <p:nvSpPr>
            <p:cNvPr id="10" name="Rectangle 4"/>
            <p:cNvSpPr>
              <a:spLocks/>
            </p:cNvSpPr>
            <p:nvPr/>
          </p:nvSpPr>
          <p:spPr bwMode="auto">
            <a:xfrm>
              <a:off x="51663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9</a:t>
              </a:r>
            </a:p>
          </p:txBody>
        </p:sp>
        <p:sp>
          <p:nvSpPr>
            <p:cNvPr id="11" name="Rectangle 4"/>
            <p:cNvSpPr>
              <a:spLocks/>
            </p:cNvSpPr>
            <p:nvPr/>
          </p:nvSpPr>
          <p:spPr bwMode="auto">
            <a:xfrm>
              <a:off x="51663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6</a:t>
              </a:r>
            </a:p>
          </p:txBody>
        </p:sp>
        <p:sp>
          <p:nvSpPr>
            <p:cNvPr id="12" name="Rectangle 4"/>
            <p:cNvSpPr>
              <a:spLocks/>
            </p:cNvSpPr>
            <p:nvPr/>
          </p:nvSpPr>
          <p:spPr bwMode="auto">
            <a:xfrm>
              <a:off x="51663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4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223760" y="1967687"/>
            <a:ext cx="1463040" cy="1766113"/>
            <a:chOff x="7223760" y="1967687"/>
            <a:chExt cx="1463040" cy="1766113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2237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4" name="Rounded Rectangle 8"/>
            <p:cNvSpPr>
              <a:spLocks noChangeArrowheads="1"/>
            </p:cNvSpPr>
            <p:nvPr/>
          </p:nvSpPr>
          <p:spPr bwMode="auto">
            <a:xfrm>
              <a:off x="72237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id3</a:t>
              </a:r>
            </a:p>
          </p:txBody>
        </p:sp>
        <p:sp>
          <p:nvSpPr>
            <p:cNvPr id="15" name="Rectangle 4"/>
            <p:cNvSpPr>
              <a:spLocks/>
            </p:cNvSpPr>
            <p:nvPr/>
          </p:nvSpPr>
          <p:spPr bwMode="auto">
            <a:xfrm>
              <a:off x="73761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5</a:t>
              </a:r>
            </a:p>
          </p:txBody>
        </p:sp>
        <p:sp>
          <p:nvSpPr>
            <p:cNvPr id="16" name="Rectangle 4"/>
            <p:cNvSpPr>
              <a:spLocks/>
            </p:cNvSpPr>
            <p:nvPr/>
          </p:nvSpPr>
          <p:spPr bwMode="auto">
            <a:xfrm>
              <a:off x="73761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7</a:t>
              </a:r>
            </a:p>
          </p:txBody>
        </p:sp>
        <p:sp>
          <p:nvSpPr>
            <p:cNvPr id="17" name="Rectangle 4"/>
            <p:cNvSpPr>
              <a:spLocks/>
            </p:cNvSpPr>
            <p:nvPr/>
          </p:nvSpPr>
          <p:spPr bwMode="auto">
            <a:xfrm>
              <a:off x="73761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7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651760" y="2120087"/>
            <a:ext cx="1463040" cy="1400353"/>
            <a:chOff x="2651760" y="2120087"/>
            <a:chExt cx="1463040" cy="1400353"/>
          </a:xfrm>
        </p:grpSpPr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651760" y="24231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9" name="Rounded Rectangle 8"/>
            <p:cNvSpPr>
              <a:spLocks noChangeArrowheads="1"/>
            </p:cNvSpPr>
            <p:nvPr/>
          </p:nvSpPr>
          <p:spPr bwMode="auto">
            <a:xfrm>
              <a:off x="2651760" y="2120087"/>
              <a:ext cx="12192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id1</a:t>
              </a:r>
            </a:p>
          </p:txBody>
        </p:sp>
        <p:sp>
          <p:nvSpPr>
            <p:cNvPr id="20" name="Rectangle 4"/>
            <p:cNvSpPr>
              <a:spLocks/>
            </p:cNvSpPr>
            <p:nvPr/>
          </p:nvSpPr>
          <p:spPr bwMode="auto">
            <a:xfrm>
              <a:off x="2804161" y="2599371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id2</a:t>
              </a:r>
            </a:p>
          </p:txBody>
        </p:sp>
        <p:sp>
          <p:nvSpPr>
            <p:cNvPr id="21" name="Rectangle 4"/>
            <p:cNvSpPr>
              <a:spLocks/>
            </p:cNvSpPr>
            <p:nvPr/>
          </p:nvSpPr>
          <p:spPr bwMode="auto">
            <a:xfrm>
              <a:off x="2804161" y="2956559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id3</a:t>
              </a:r>
            </a:p>
          </p:txBody>
        </p:sp>
      </p:grpSp>
      <p:sp>
        <p:nvSpPr>
          <p:cNvPr id="22" name="Rectangle 4"/>
          <p:cNvSpPr>
            <a:spLocks/>
          </p:cNvSpPr>
          <p:nvPr/>
        </p:nvSpPr>
        <p:spPr bwMode="auto">
          <a:xfrm>
            <a:off x="868561" y="3124200"/>
            <a:ext cx="111263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id1</a:t>
            </a: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30705" y="3135868"/>
            <a:ext cx="483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 </a:t>
            </a:r>
            <a:r>
              <a:rPr lang="en-US" dirty="0" err="1">
                <a:ea typeface="Times" pitchFamily="-84" charset="0"/>
                <a:cs typeface="Times" pitchFamily="-84" charset="0"/>
              </a:rPr>
              <a:t>b</a:t>
            </a:r>
            <a:endParaRPr lang="en-US" dirty="0"/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838200" y="1988403"/>
            <a:ext cx="1112401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  9 6 4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5 7 7</a:t>
            </a:r>
          </a:p>
        </p:txBody>
      </p:sp>
      <p:cxnSp>
        <p:nvCxnSpPr>
          <p:cNvPr id="26" name="Straight Arrow Connector 25"/>
          <p:cNvCxnSpPr>
            <a:stCxn id="22" idx="3"/>
            <a:endCxn id="19" idx="1"/>
          </p:cNvCxnSpPr>
          <p:nvPr/>
        </p:nvCxnSpPr>
        <p:spPr bwMode="auto">
          <a:xfrm flipV="1">
            <a:off x="1981200" y="2424887"/>
            <a:ext cx="670560" cy="8779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7" name="Straight Arrow Connector 26"/>
          <p:cNvCxnSpPr>
            <a:stCxn id="20" idx="3"/>
            <a:endCxn id="9" idx="1"/>
          </p:cNvCxnSpPr>
          <p:nvPr/>
        </p:nvCxnSpPr>
        <p:spPr bwMode="auto">
          <a:xfrm flipV="1">
            <a:off x="3870960" y="2272487"/>
            <a:ext cx="1143000" cy="5054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30" name="Straight Arrow Connector 29"/>
          <p:cNvCxnSpPr>
            <a:endCxn id="14" idx="1"/>
          </p:cNvCxnSpPr>
          <p:nvPr/>
        </p:nvCxnSpPr>
        <p:spPr bwMode="auto">
          <a:xfrm flipV="1">
            <a:off x="6050400" y="2272487"/>
            <a:ext cx="1173360" cy="161371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33" name="Straight Arrow Connector 32"/>
          <p:cNvCxnSpPr>
            <a:stCxn id="21" idx="3"/>
          </p:cNvCxnSpPr>
          <p:nvPr/>
        </p:nvCxnSpPr>
        <p:spPr bwMode="auto">
          <a:xfrm>
            <a:off x="3870960" y="3135153"/>
            <a:ext cx="2179439" cy="75104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9498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4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from Fall 2010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 object of class </a:t>
            </a:r>
            <a:r>
              <a:rPr lang="en-US" sz="2800" dirty="0">
                <a:latin typeface="American Typewriter Condensed"/>
                <a:cs typeface="American Typewriter Condensed"/>
              </a:rPr>
              <a:t>Course</a:t>
            </a:r>
            <a:r>
              <a:rPr lang="en-US" sz="2800" dirty="0"/>
              <a:t> (next slide) maintains a course name, the instructors involved, and the list of registered students, also called the roster. 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400" dirty="0"/>
              <a:t>State the purpose of an initializer. Then complete the </a:t>
            </a:r>
            <a:br>
              <a:rPr lang="en-US" sz="2400" dirty="0"/>
            </a:br>
            <a:r>
              <a:rPr lang="en-US" sz="2400" dirty="0"/>
              <a:t>body of the initializer of </a:t>
            </a:r>
            <a:r>
              <a:rPr lang="en-US" sz="2400" dirty="0">
                <a:latin typeface="American Typewriter Condensed"/>
                <a:cs typeface="American Typewriter Condensed"/>
              </a:rPr>
              <a:t>Course</a:t>
            </a:r>
            <a:r>
              <a:rPr lang="en-US" sz="2400" dirty="0">
                <a:cs typeface="American Typewriter Condensed"/>
              </a:rPr>
              <a:t>, fulfilling this purpose.</a:t>
            </a:r>
            <a:endParaRPr lang="en-US" sz="2400" dirty="0"/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400" dirty="0"/>
              <a:t>Complete the body of method </a:t>
            </a:r>
            <a:r>
              <a:rPr lang="en-US" sz="2400" dirty="0">
                <a:latin typeface="American Typewriter Condensed"/>
                <a:cs typeface="American Typewriter Condensed"/>
              </a:rPr>
              <a:t>add </a:t>
            </a:r>
            <a:r>
              <a:rPr lang="en-US" sz="2400" dirty="0"/>
              <a:t>of </a:t>
            </a:r>
            <a:r>
              <a:rPr lang="en-US" sz="2400" dirty="0">
                <a:latin typeface="American Typewriter Condensed"/>
                <a:cs typeface="American Typewriter Condensed"/>
              </a:rPr>
              <a:t>Course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400" dirty="0"/>
              <a:t>Complete the body of method </a:t>
            </a:r>
            <a:r>
              <a:rPr lang="en-US" sz="2400" dirty="0">
                <a:latin typeface="American Typewriter Condensed"/>
                <a:cs typeface="American Typewriter Condensed"/>
              </a:rPr>
              <a:t>__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eq</a:t>
            </a:r>
            <a:r>
              <a:rPr lang="en-US" sz="2400" dirty="0">
                <a:latin typeface="American Typewriter Condensed"/>
                <a:cs typeface="American Typewriter Condensed"/>
              </a:rPr>
              <a:t>__</a:t>
            </a:r>
            <a:r>
              <a:rPr lang="en-US" sz="2400" dirty="0"/>
              <a:t> of </a:t>
            </a:r>
            <a:r>
              <a:rPr lang="en-US" sz="2400" dirty="0">
                <a:latin typeface="American Typewriter Condensed"/>
                <a:cs typeface="American Typewriter Condensed"/>
              </a:rPr>
              <a:t>Course</a:t>
            </a:r>
            <a:r>
              <a:rPr lang="en-US" sz="2400" dirty="0"/>
              <a:t>. 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2400" dirty="0"/>
              <a:t>Complete the body of method </a:t>
            </a:r>
            <a:r>
              <a:rPr lang="en-US" sz="2400" dirty="0">
                <a:latin typeface="American Typewriter Condensed"/>
                <a:cs typeface="American Typewriter Condensed"/>
              </a:rPr>
              <a:t>__ne__</a:t>
            </a:r>
            <a:r>
              <a:rPr lang="en-US" sz="2400" dirty="0"/>
              <a:t> of </a:t>
            </a:r>
            <a:r>
              <a:rPr lang="en-US" sz="2400" dirty="0">
                <a:latin typeface="American Typewriter Condensed"/>
                <a:cs typeface="American Typewriter Condensed"/>
              </a:rPr>
              <a:t>Course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Your implementation should be a single line</a:t>
            </a:r>
            <a:r>
              <a:rPr lang="en-US" sz="2000" dirty="0"/>
              <a:t>.</a:t>
            </a:r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805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00600"/>
          </a:xfrm>
        </p:spPr>
        <p:txBody>
          <a:bodyPr/>
          <a:lstStyle/>
          <a:p>
            <a:r>
              <a:rPr lang="en-US" sz="2800" dirty="0"/>
              <a:t>Subclass conceptually is a subgroup of its parent class</a:t>
            </a:r>
          </a:p>
          <a:p>
            <a:pPr lvl="1"/>
            <a:r>
              <a:rPr lang="en-US" sz="2400" dirty="0">
                <a:cs typeface="American Typewriter Condensed"/>
              </a:rPr>
              <a:t>Cat and Dog are both Animals, but are distinct</a:t>
            </a:r>
          </a:p>
          <a:p>
            <a:r>
              <a:rPr lang="en-US" sz="2800" dirty="0"/>
              <a:t>Inherits </a:t>
            </a:r>
            <a:r>
              <a:rPr lang="en-US" sz="2800" b="1" dirty="0"/>
              <a:t>attributes</a:t>
            </a:r>
            <a:r>
              <a:rPr lang="en-US" sz="2800" dirty="0"/>
              <a:t> and </a:t>
            </a:r>
            <a:r>
              <a:rPr lang="en-US" sz="2800" b="1" dirty="0"/>
              <a:t>methods</a:t>
            </a:r>
            <a:r>
              <a:rPr lang="en-US" sz="2800" dirty="0"/>
              <a:t> of parent class</a:t>
            </a:r>
          </a:p>
          <a:p>
            <a:pPr lvl="1"/>
            <a:r>
              <a:rPr lang="en-US" sz="2400" dirty="0">
                <a:cs typeface="American Typewriter Condensed"/>
              </a:rPr>
              <a:t>Can include additional ones that are unique to subclass</a:t>
            </a:r>
          </a:p>
          <a:p>
            <a:pPr lvl="1"/>
            <a:r>
              <a:rPr lang="en-US" sz="2400" dirty="0">
                <a:cs typeface="American Typewriter Condensed"/>
              </a:rPr>
              <a:t>Overrides methods such as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</a:t>
            </a: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init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__ </a:t>
            </a:r>
            <a:r>
              <a:rPr lang="en-US" sz="2400" dirty="0">
                <a:cs typeface="American Typewriter Condensed"/>
              </a:rPr>
              <a:t>to add functionality</a:t>
            </a:r>
          </a:p>
          <a:p>
            <a:pPr lvl="1"/>
            <a:r>
              <a:rPr lang="en-US" sz="2400" dirty="0">
                <a:cs typeface="American Typewriter Condensed"/>
              </a:rPr>
              <a:t>When looking for an attribute/method, will resolve in the name in the following order (</a:t>
            </a:r>
            <a:r>
              <a:rPr lang="en-US" sz="2400" dirty="0">
                <a:latin typeface="American Typewriter Condensed"/>
                <a:cs typeface="American Typewriter Condensed"/>
              </a:rPr>
              <a:t>object </a:t>
            </a:r>
            <a:r>
              <a:rPr lang="en-US" sz="2400" dirty="0">
                <a:cs typeface="American Typewriter Condensed"/>
              </a:rPr>
              <a:t>is built-in class):</a:t>
            </a:r>
          </a:p>
          <a:p>
            <a:pPr marL="457200" lvl="1" indent="0">
              <a:buNone/>
            </a:pPr>
            <a:r>
              <a:rPr lang="en-US" sz="2400" dirty="0">
                <a:cs typeface="American Typewriter Condensed"/>
              </a:rPr>
              <a:t>object </a:t>
            </a:r>
            <a:r>
              <a:rPr lang="is-IS" sz="2400" dirty="0"/>
              <a:t>→ class → parent class → parent of parent → </a:t>
            </a:r>
            <a:r>
              <a:rPr lang="en-US" sz="2400" dirty="0">
                <a:latin typeface="American Typewriter Condensed"/>
                <a:cs typeface="American Typewriter Condensed"/>
              </a:rPr>
              <a:t>object</a:t>
            </a:r>
            <a:endParaRPr lang="en-US" sz="2400" dirty="0">
              <a:cs typeface="American Typewriter Condensed"/>
            </a:endParaRPr>
          </a:p>
          <a:p>
            <a:r>
              <a:rPr lang="en-US" dirty="0" err="1">
                <a:latin typeface="American Typewriter Condensed"/>
                <a:cs typeface="American Typewriter Condensed"/>
              </a:rPr>
              <a:t>isinstance</a:t>
            </a:r>
            <a:r>
              <a:rPr lang="en-US" dirty="0">
                <a:latin typeface="American Typewriter Condensed"/>
                <a:cs typeface="American Typewriter Condensed"/>
              </a:rPr>
              <a:t>(&lt;</a:t>
            </a:r>
            <a:r>
              <a:rPr lang="en-US" dirty="0" err="1">
                <a:latin typeface="American Typewriter Condensed"/>
                <a:cs typeface="American Typewriter Condensed"/>
              </a:rPr>
              <a:t>obj</a:t>
            </a:r>
            <a:r>
              <a:rPr lang="en-US" dirty="0">
                <a:latin typeface="American Typewriter Condensed"/>
                <a:cs typeface="American Typewriter Condensed"/>
              </a:rPr>
              <a:t>&gt;, &lt;class&gt;)</a:t>
            </a:r>
            <a:endParaRPr lang="en-US" dirty="0">
              <a:cs typeface="American Typewriter Condensed"/>
            </a:endParaRPr>
          </a:p>
          <a:p>
            <a:pPr lvl="1"/>
            <a:r>
              <a:rPr lang="en-US" sz="2400" dirty="0">
                <a:cs typeface="American Typewriter Condensed"/>
              </a:rPr>
              <a:t>True if &lt;</a:t>
            </a:r>
            <a:r>
              <a:rPr lang="en-US" sz="2400" dirty="0" err="1">
                <a:cs typeface="American Typewriter Condensed"/>
              </a:rPr>
              <a:t>obj</a:t>
            </a:r>
            <a:r>
              <a:rPr lang="en-US" sz="2400" dirty="0">
                <a:cs typeface="American Typewriter Condensed"/>
              </a:rPr>
              <a:t>&gt;’s class is &lt;class&gt; or is a subclass of &lt;class&gt;</a:t>
            </a:r>
            <a:endParaRPr lang="en-US" sz="2400" dirty="0">
              <a:latin typeface="American Typewriter Condensed"/>
              <a:cs typeface="American Typewriter Condensed"/>
            </a:endParaRPr>
          </a:p>
          <a:p>
            <a:pPr lvl="1"/>
            <a:r>
              <a:rPr lang="en-US" sz="2400" dirty="0" err="1">
                <a:latin typeface="American Typewriter Condensed"/>
                <a:cs typeface="American Typewriter Condensed"/>
              </a:rPr>
              <a:t>isinstance</a:t>
            </a:r>
            <a:r>
              <a:rPr lang="en-US" sz="2400" dirty="0">
                <a:latin typeface="American Typewriter Condensed"/>
                <a:cs typeface="American Typewriter Condensed"/>
              </a:rPr>
              <a:t>(p, Point)</a:t>
            </a:r>
            <a:endParaRPr lang="en-US" sz="2400" dirty="0">
              <a:cs typeface="American Typewriter Condensed"/>
            </a:endParaRPr>
          </a:p>
          <a:p>
            <a:pPr lvl="1"/>
            <a:endParaRPr lang="en-US" sz="2400" dirty="0">
              <a:cs typeface="American Typewriter Condensed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Review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29336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from Fall 2010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 instance of Course always has a lecture, and it may have a set of recitation or lab sections, as does CS 1110. Students register in the lecture and in a section (if there are sections). </a:t>
            </a:r>
          </a:p>
          <a:p>
            <a:r>
              <a:rPr lang="en-US" sz="2800" dirty="0"/>
              <a:t>For this we have two other classes: Lecture and Section. We show only components that are of interest for this question.</a:t>
            </a:r>
          </a:p>
          <a:p>
            <a:r>
              <a:rPr lang="en-US" sz="2800" dirty="0"/>
              <a:t>Make sure invariants are enforced at all times</a:t>
            </a:r>
            <a:endParaRPr lang="en-US" dirty="0"/>
          </a:p>
          <a:p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2178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from Fall 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1500" dirty="0">
                <a:latin typeface="American Typewriter Condensed"/>
                <a:cs typeface="American Typewriter Condensed"/>
              </a:rPr>
              <a:t> Lecture(Course):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"""Instance is a lecture, with list of sections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seclist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: sections associated with lecture.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           [list of Section; can be empty]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</a:t>
            </a:r>
          </a:p>
          <a:p>
            <a:pPr marL="0" indent="0">
              <a:buNone/>
            </a:pPr>
            <a:endParaRPr lang="en-US" sz="15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</a:t>
            </a:r>
            <a:r>
              <a:rPr lang="en-US" sz="15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500" dirty="0">
                <a:latin typeface="American Typewriter Condensed"/>
                <a:cs typeface="American Typewriter Condensed"/>
              </a:rPr>
              <a:t>__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1500" dirty="0">
                <a:latin typeface="American Typewriter Condensed"/>
                <a:cs typeface="American Typewriter Condensed"/>
              </a:rPr>
              <a:t>__(</a:t>
            </a: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500" dirty="0">
                <a:latin typeface="American Typewriter Condensed"/>
                <a:cs typeface="American Typewriter Condensed"/>
              </a:rPr>
              <a:t>, n, 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"""Instance w/ name, instructors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no students.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It must COPY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.  Do not assign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to instructors.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Pre: name is a string,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is a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nonemepty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list"""</a:t>
            </a: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    super().__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1500" dirty="0">
                <a:latin typeface="American Typewriter Condensed"/>
                <a:cs typeface="American Typewriter Condensed"/>
              </a:rPr>
              <a:t>__(n, 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latin typeface="American Typewriter Condensed"/>
                <a:cs typeface="American Typewriter Condensed"/>
              </a:rPr>
              <a:t>)</a:t>
            </a: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5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.seclist</a:t>
            </a:r>
            <a:r>
              <a:rPr lang="en-US" sz="1500" dirty="0">
                <a:latin typeface="American Typewriter Condensed"/>
                <a:cs typeface="American Typewriter Condensed"/>
              </a:rPr>
              <a:t> = []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class</a:t>
            </a:r>
            <a:r>
              <a:rPr lang="en-US" sz="1500" dirty="0">
                <a:latin typeface="American Typewriter Condensed"/>
                <a:cs typeface="American Typewriter Condensed"/>
              </a:rPr>
              <a:t> Section(Course):</a:t>
            </a: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"""Instance is a section associated w/ a lecture""”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mainlecture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: lecture this section is associated.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                   [Lecture; should not be None]"""</a:t>
            </a:r>
          </a:p>
          <a:p>
            <a:pPr marL="0" indent="0">
              <a:buNone/>
            </a:pPr>
            <a:endParaRPr lang="en-US" sz="15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</a:t>
            </a:r>
            <a:r>
              <a:rPr lang="en-US" sz="15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500" dirty="0">
                <a:latin typeface="American Typewriter Condensed"/>
                <a:cs typeface="American Typewriter Condensed"/>
              </a:rPr>
              <a:t>__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1500" dirty="0">
                <a:latin typeface="American Typewriter Condensed"/>
                <a:cs typeface="American Typewriter Condensed"/>
              </a:rPr>
              <a:t>__(</a:t>
            </a: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500" dirty="0">
                <a:latin typeface="American Typewriter Condensed"/>
                <a:cs typeface="American Typewriter Condensed"/>
              </a:rPr>
              <a:t>, n, 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latin typeface="American Typewriter Condensed"/>
                <a:cs typeface="American Typewriter Condensed"/>
              </a:rPr>
              <a:t>, 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lec</a:t>
            </a:r>
            <a:r>
              <a:rPr lang="en-US" sz="15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 w/ name, instructors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no 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students AND primary lecture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lec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.  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Pre: name a string,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list,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lec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a Lecture"""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        # IMPLEMENT ME</a:t>
            </a:r>
          </a:p>
          <a:p>
            <a:pPr marL="0" indent="0">
              <a:buNone/>
            </a:pPr>
            <a:endParaRPr lang="en-US" sz="15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</a:t>
            </a:r>
            <a:r>
              <a:rPr lang="en-US" sz="15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5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500" dirty="0">
                <a:latin typeface="American Typewriter Condensed"/>
                <a:cs typeface="American Typewriter Condensed"/>
              </a:rPr>
              <a:t>add(</a:t>
            </a:r>
            <a:r>
              <a:rPr lang="en-US" sz="15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500" dirty="0" err="1">
                <a:latin typeface="American Typewriter Condensed"/>
                <a:cs typeface="American Typewriter Condensed"/>
              </a:rPr>
              <a:t>,n</a:t>
            </a:r>
            <a:r>
              <a:rPr lang="en-US" sz="15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15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"""If student with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netID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n is not in roster of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section,  add student to this section AND the 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main lecture.  Do nothing if already there.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Precondition: n is a valid </a:t>
            </a:r>
            <a:r>
              <a:rPr lang="en-US" sz="15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netID</a:t>
            </a:r>
            <a:r>
              <a:rPr lang="en-US" sz="15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."""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    # IMPLEMENT ME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5/13/185/13/18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31800" y="1600200"/>
            <a:ext cx="0" cy="30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609600" y="32766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800600" y="16764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953000" y="2971800"/>
            <a:ext cx="0" cy="99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953000" y="46482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847060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from Fall 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, n,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ls</a:t>
            </a:r>
            <a:r>
              <a:rPr lang="en-US" sz="2000" dirty="0">
                <a:latin typeface="American Typewriter Condensed"/>
                <a:cs typeface="American Typewriter Condensed"/>
              </a:rPr>
              <a:t>,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lec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"""Instance w/ name, instructors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no students AND main lecture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lec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.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Pre: name a string,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ls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list,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lec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a Lecture"""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super().__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n,ls</a:t>
            </a:r>
            <a:r>
              <a:rPr lang="en-US" sz="2000" dirty="0">
                <a:latin typeface="American Typewriter Condensed"/>
                <a:cs typeface="American Typewriter Condensed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.mainlecture</a:t>
            </a:r>
            <a:r>
              <a:rPr lang="en-US" sz="2000" dirty="0"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lec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  </a:t>
            </a: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add(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,n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"""If student with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netID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n is not in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roster of section,  add student to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this section AND the main lecture.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Do nothing if already there.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Precondition: n is a valid 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netID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."""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    # Calls old version of add to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    # add to roster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super().add(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, n)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    # Add to lecture roster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</a:t>
            </a: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.mainlecture.add</a:t>
            </a:r>
            <a:r>
              <a:rPr lang="en-US" sz="2000" dirty="0">
                <a:latin typeface="American Typewriter Condensed"/>
                <a:cs typeface="American Typewriter Condensed"/>
              </a:rPr>
              <a:t>(n)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5/13/18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685800" y="1752600"/>
            <a:ext cx="0" cy="2133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029200" y="1752600"/>
            <a:ext cx="0" cy="3657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6180651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/>
          <a:p>
            <a:r>
              <a:rPr lang="en-US" dirty="0"/>
              <a:t>Two Example Classes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3886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class A(object):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x=3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y=5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latin typeface="American Typewriter Condensed"/>
                <a:cs typeface="American Typewriter Condensed"/>
              </a:rPr>
              <a:t> __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cs typeface="American Typewriter Condensed"/>
              </a:rPr>
              <a:t>__(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self,y</a:t>
            </a:r>
            <a:r>
              <a:rPr lang="en-US" sz="2000" dirty="0"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self.y</a:t>
            </a:r>
            <a:r>
              <a:rPr lang="en-US" sz="2000" dirty="0">
                <a:latin typeface="American Typewriter Condensed"/>
                <a:cs typeface="American Typewriter Condensed"/>
              </a:rPr>
              <a:t> = y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latin typeface="American Typewriter Condensed"/>
                <a:cs typeface="American Typewriter Condensed"/>
              </a:rPr>
              <a:t> f(self):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return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self.g</a:t>
            </a:r>
            <a:r>
              <a:rPr lang="en-US" sz="2000" dirty="0">
                <a:latin typeface="American Typewriter Condensed"/>
                <a:cs typeface="American Typewriter Condensed"/>
              </a:rPr>
              <a:t>()</a:t>
            </a: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latin typeface="American Typewriter Condensed"/>
                <a:cs typeface="American Typewriter Condensed"/>
              </a:rPr>
              <a:t> g(self):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return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self.x+self.y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￼￼￼￼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3886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class B(A):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y=4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z=10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__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init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__(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self,x,y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):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self.x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= x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self.y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= 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g(self):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   return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self.x+self.z</a:t>
            </a:r>
            <a:endParaRPr lang="en-US" sz="2000" dirty="0">
              <a:solidFill>
                <a:schemeClr val="tx1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h(self):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American Typewriter Condensed"/>
                <a:cs typeface="American Typewriter Condensed"/>
              </a:rPr>
              <a:t>       return 42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85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57200" y="1676400"/>
            <a:ext cx="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85800" y="27432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85800" y="35814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8580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5016500" y="2590800"/>
            <a:ext cx="127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5016500" y="37338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502920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800600" y="1676400"/>
            <a:ext cx="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Content Placeholder 3"/>
          <p:cNvSpPr txBox="1">
            <a:spLocks/>
          </p:cNvSpPr>
          <p:nvPr/>
        </p:nvSpPr>
        <p:spPr bwMode="auto">
          <a:xfrm>
            <a:off x="304800" y="5181600"/>
            <a:ext cx="419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Execute: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&gt;&gt;&gt; a = A(1)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&gt;&gt;&gt; b = B(7,3)</a:t>
            </a:r>
          </a:p>
        </p:txBody>
      </p:sp>
    </p:spTree>
    <p:extLst>
      <p:ext uri="{BB962C8B-B14F-4D97-AF65-F5344CB8AC3E}">
        <p14:creationId xmlns:p14="http://schemas.microsoft.com/office/powerpoint/2010/main" val="356204670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31" idx="0"/>
            <a:endCxn id="25" idx="2"/>
          </p:cNvCxnSpPr>
          <p:nvPr/>
        </p:nvCxnSpPr>
        <p:spPr bwMode="auto">
          <a:xfrm flipV="1">
            <a:off x="2057400" y="3352800"/>
            <a:ext cx="0" cy="7114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Fall 2013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12/8/13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86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38200" y="1854403"/>
            <a:ext cx="2438400" cy="14983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395924" y="140208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A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914400" y="1980997"/>
            <a:ext cx="21336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f()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838200" y="4064203"/>
            <a:ext cx="2438400" cy="15745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395924" y="365760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B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828800" y="2392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252662" y="2392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1828800" y="2819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2252662" y="2819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5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914400" y="4267403"/>
            <a:ext cx="19812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h()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1828800" y="4678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2252662" y="4678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4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1828800" y="5105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z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2252662" y="5105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10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6629400" y="2590393"/>
            <a:ext cx="1905000" cy="1754327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" name="Rounded Rectangle 48"/>
          <p:cNvSpPr>
            <a:spLocks noChangeArrowheads="1"/>
          </p:cNvSpPr>
          <p:nvPr/>
        </p:nvSpPr>
        <p:spPr bwMode="auto">
          <a:xfrm>
            <a:off x="6629400" y="2056994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6858000" y="335239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7162800" y="335239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7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848600" y="2590394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6858000" y="385531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7162800" y="385531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4076700" y="2666594"/>
            <a:ext cx="1905000" cy="1371600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4076700" y="2133195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4305300" y="3428595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4610100" y="3428595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295900" y="2666595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0767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a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958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auto">
          <a:xfrm>
            <a:off x="65913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b</a:t>
            </a:r>
          </a:p>
        </p:txBody>
      </p:sp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70104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38" name="Content Placeholder 3"/>
          <p:cNvSpPr txBox="1">
            <a:spLocks/>
          </p:cNvSpPr>
          <p:nvPr/>
        </p:nvSpPr>
        <p:spPr bwMode="auto">
          <a:xfrm>
            <a:off x="4076700" y="4495800"/>
            <a:ext cx="201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Execute: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&gt;&gt;&gt; a = A(1)</a:t>
            </a:r>
          </a:p>
          <a:p>
            <a:pPr marL="0" indent="0">
              <a:buFontTx/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&gt;&gt;&gt; b = B(7,3)</a:t>
            </a:r>
          </a:p>
        </p:txBody>
      </p:sp>
    </p:spTree>
    <p:extLst>
      <p:ext uri="{BB962C8B-B14F-4D97-AF65-F5344CB8AC3E}">
        <p14:creationId xmlns:p14="http://schemas.microsoft.com/office/powerpoint/2010/main" val="264251613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31" idx="0"/>
            <a:endCxn id="25" idx="2"/>
          </p:cNvCxnSpPr>
          <p:nvPr/>
        </p:nvCxnSpPr>
        <p:spPr bwMode="auto">
          <a:xfrm flipV="1">
            <a:off x="2057400" y="3352800"/>
            <a:ext cx="0" cy="7114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Fall 2013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12/8/13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87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38200" y="1854403"/>
            <a:ext cx="2438400" cy="14983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395924" y="140208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A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914400" y="1980997"/>
            <a:ext cx="21336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f()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838200" y="4064203"/>
            <a:ext cx="2438400" cy="15745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395924" y="365760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B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828800" y="2392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252662" y="2392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1828800" y="2819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2252662" y="2819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5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914400" y="4267403"/>
            <a:ext cx="19812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h()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1828800" y="4678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2252662" y="4678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4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1828800" y="5105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z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2252662" y="5105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10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6629400" y="2590393"/>
            <a:ext cx="1905000" cy="1754327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" name="Rounded Rectangle 48"/>
          <p:cNvSpPr>
            <a:spLocks noChangeArrowheads="1"/>
          </p:cNvSpPr>
          <p:nvPr/>
        </p:nvSpPr>
        <p:spPr bwMode="auto">
          <a:xfrm>
            <a:off x="6629400" y="2056994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6858000" y="335239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7162800" y="335239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7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848600" y="2590394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6858000" y="385531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7162800" y="385531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4076700" y="2666594"/>
            <a:ext cx="1905000" cy="1371600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4076700" y="2133195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4305300" y="3428595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4610100" y="3428595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295900" y="2666595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0767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a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958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auto">
          <a:xfrm>
            <a:off x="65913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b</a:t>
            </a:r>
          </a:p>
        </p:txBody>
      </p:sp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70104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6" name="Content Placeholder 3"/>
          <p:cNvSpPr txBox="1">
            <a:spLocks/>
          </p:cNvSpPr>
          <p:nvPr/>
        </p:nvSpPr>
        <p:spPr bwMode="auto">
          <a:xfrm>
            <a:off x="4076700" y="4495800"/>
            <a:ext cx="4762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What is…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(1)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a.y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1  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   </a:t>
            </a:r>
            <a:r>
              <a:rPr lang="en-US" sz="2400" dirty="0">
                <a:latin typeface="Times New Roman"/>
                <a:cs typeface="Times New Roman"/>
              </a:rPr>
              <a:t>(2)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a.z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ERROR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(3)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b.x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7     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400" dirty="0">
                <a:latin typeface="Times New Roman"/>
                <a:cs typeface="Times New Roman"/>
              </a:rPr>
              <a:t>(4)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B.x</a:t>
            </a:r>
            <a:r>
              <a:rPr lang="en-US" sz="2400" dirty="0">
                <a:latin typeface="American Typewriter Condensed"/>
                <a:cs typeface="American Typewriter Condensed"/>
              </a:rPr>
              <a:t> 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3</a:t>
            </a:r>
          </a:p>
          <a:p>
            <a:pPr marL="457200" indent="-457200">
              <a:buFontTx/>
              <a:buAutoNum type="arabicParenBoth"/>
            </a:pPr>
            <a:endParaRPr lang="en-US" sz="2400" dirty="0">
              <a:latin typeface="American Typewriter Condensed"/>
              <a:cs typeface="American Typewriter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4553052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31" idx="0"/>
            <a:endCxn id="25" idx="2"/>
          </p:cNvCxnSpPr>
          <p:nvPr/>
        </p:nvCxnSpPr>
        <p:spPr bwMode="auto">
          <a:xfrm flipV="1">
            <a:off x="2057400" y="3352800"/>
            <a:ext cx="0" cy="7114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Fall 2013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12/8/13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88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38200" y="1854403"/>
            <a:ext cx="2438400" cy="14983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395924" y="140208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A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914400" y="1980997"/>
            <a:ext cx="21336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f()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838200" y="4064203"/>
            <a:ext cx="2438400" cy="15745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395924" y="365760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B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828800" y="2392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252662" y="2392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1828800" y="2819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2252662" y="2819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5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914400" y="4267403"/>
            <a:ext cx="19812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h()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1828800" y="4678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2252662" y="4678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4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1828800" y="5105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z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2252662" y="5105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10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6629400" y="2590393"/>
            <a:ext cx="1905000" cy="1754327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" name="Rounded Rectangle 48"/>
          <p:cNvSpPr>
            <a:spLocks noChangeArrowheads="1"/>
          </p:cNvSpPr>
          <p:nvPr/>
        </p:nvSpPr>
        <p:spPr bwMode="auto">
          <a:xfrm>
            <a:off x="6629400" y="2056994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6858000" y="335239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7162800" y="335239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7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848600" y="2590394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6858000" y="385531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7162800" y="385531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4076700" y="2666594"/>
            <a:ext cx="1905000" cy="1371600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4076700" y="2133195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4305300" y="3428595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4610100" y="3428595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295900" y="2666595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0767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a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958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auto">
          <a:xfrm>
            <a:off x="65913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b</a:t>
            </a:r>
          </a:p>
        </p:txBody>
      </p:sp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70104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6" name="Content Placeholder 3"/>
          <p:cNvSpPr txBox="1">
            <a:spLocks/>
          </p:cNvSpPr>
          <p:nvPr/>
        </p:nvSpPr>
        <p:spPr bwMode="auto">
          <a:xfrm>
            <a:off x="4076700" y="4495800"/>
            <a:ext cx="4762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What is…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(1)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a.y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1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400" dirty="0">
                <a:latin typeface="Times New Roman"/>
                <a:cs typeface="Times New Roman"/>
              </a:rPr>
              <a:t>(2)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a.z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ERROR</a:t>
            </a:r>
            <a:endParaRPr lang="en-US" sz="24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(3)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b.x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7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400" dirty="0">
                <a:latin typeface="Times New Roman"/>
                <a:cs typeface="Times New Roman"/>
              </a:rPr>
              <a:t>(4)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B.x</a:t>
            </a:r>
            <a:r>
              <a:rPr lang="en-US" sz="2400" dirty="0">
                <a:latin typeface="American Typewriter Condensed"/>
                <a:cs typeface="American Typewriter Condensed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3</a:t>
            </a:r>
          </a:p>
          <a:p>
            <a:pPr marL="457200" indent="-457200">
              <a:buFontTx/>
              <a:buAutoNum type="arabicParenBoth"/>
            </a:pPr>
            <a:endParaRPr lang="en-US" sz="2400" dirty="0">
              <a:latin typeface="American Typewriter Condensed"/>
              <a:cs typeface="American Typewriter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2350170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31" idx="0"/>
            <a:endCxn id="25" idx="2"/>
          </p:cNvCxnSpPr>
          <p:nvPr/>
        </p:nvCxnSpPr>
        <p:spPr bwMode="auto">
          <a:xfrm flipV="1">
            <a:off x="2057400" y="3352800"/>
            <a:ext cx="0" cy="7114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Fall 2013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12/8/13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89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38200" y="1854403"/>
            <a:ext cx="2438400" cy="14983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395924" y="140208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A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914400" y="1980997"/>
            <a:ext cx="21336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f()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838200" y="4064203"/>
            <a:ext cx="2438400" cy="15745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395924" y="365760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B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828800" y="2392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252662" y="2392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1828800" y="2819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2252662" y="2819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5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914400" y="4267403"/>
            <a:ext cx="19812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h()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1828800" y="4678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2252662" y="4678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4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1828800" y="5105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z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2252662" y="5105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10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6629400" y="2590393"/>
            <a:ext cx="1905000" cy="1754327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" name="Rounded Rectangle 48"/>
          <p:cNvSpPr>
            <a:spLocks noChangeArrowheads="1"/>
          </p:cNvSpPr>
          <p:nvPr/>
        </p:nvSpPr>
        <p:spPr bwMode="auto">
          <a:xfrm>
            <a:off x="6629400" y="2056994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6858000" y="335239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7162800" y="335239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7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848600" y="2590394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6858000" y="385531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7162800" y="385531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4076700" y="2666594"/>
            <a:ext cx="1905000" cy="1371600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4076700" y="2133195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4305300" y="3428595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4610100" y="3428595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295900" y="2666595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0767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a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958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auto">
          <a:xfrm>
            <a:off x="65913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b</a:t>
            </a:r>
          </a:p>
        </p:txBody>
      </p:sp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70104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6" name="Content Placeholder 3"/>
          <p:cNvSpPr txBox="1">
            <a:spLocks/>
          </p:cNvSpPr>
          <p:nvPr/>
        </p:nvSpPr>
        <p:spPr bwMode="auto">
          <a:xfrm>
            <a:off x="4076700" y="4495800"/>
            <a:ext cx="4762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What is…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(1)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a.f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4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400" dirty="0">
                <a:latin typeface="Times New Roman"/>
                <a:cs typeface="Times New Roman"/>
              </a:rPr>
              <a:t>(2)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a.h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ERROR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(3)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b.f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17 </a:t>
            </a:r>
            <a:r>
              <a:rPr lang="en-US" sz="2400" dirty="0">
                <a:latin typeface="American Typewriter Condensed"/>
                <a:cs typeface="American Typewriter Condensed"/>
              </a:rPr>
              <a:t>   </a:t>
            </a:r>
            <a:r>
              <a:rPr lang="en-US" sz="2400" dirty="0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X</a:t>
            </a: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latin typeface="Times New Roman"/>
                <a:cs typeface="Times New Roman"/>
              </a:rPr>
              <a:t>(4)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b.g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</a:t>
            </a:r>
            <a:r>
              <a:rPr lang="en-US" sz="24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17</a:t>
            </a:r>
          </a:p>
          <a:p>
            <a:pPr marL="457200" indent="-457200">
              <a:buFontTx/>
              <a:buAutoNum type="arabicParenBoth"/>
            </a:pPr>
            <a:endParaRPr lang="en-US" sz="2400" dirty="0">
              <a:latin typeface="American Typewriter Condensed"/>
              <a:cs typeface="American Typewriter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24276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Lists: Rows w/ Different Length</a:t>
            </a:r>
          </a:p>
        </p:txBody>
      </p:sp>
      <p:sp>
        <p:nvSpPr>
          <p:cNvPr id="31" name="Content Placeholder 6"/>
          <p:cNvSpPr txBox="1">
            <a:spLocks/>
          </p:cNvSpPr>
          <p:nvPr/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merican Typewriter Condensed"/>
                <a:ea typeface="ＭＳ Ｐゴシック" charset="-128"/>
                <a:cs typeface="American Typewriter Condensed"/>
              </a:rPr>
              <a:t>b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merican Typewriter Condensed"/>
                <a:ea typeface="ＭＳ Ｐゴシック" charset="-128"/>
                <a:cs typeface="American Typewriter Condensed"/>
              </a:rPr>
              <a:t> = [[17,13,19],[28,95]]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2400" dirty="0"/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2400" dirty="0"/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3600" dirty="0"/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lang="en-US" sz="2800" dirty="0">
                <a:latin typeface="Times New Roman"/>
                <a:cs typeface="Times New Roman"/>
              </a:rPr>
              <a:t>To create a ragged list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Create b as an empty list (</a:t>
            </a:r>
            <a:r>
              <a:rPr lang="en-US" sz="2400" dirty="0">
                <a:latin typeface="American Typewriter Condensed"/>
                <a:cs typeface="American Typewriter Condensed"/>
              </a:rPr>
              <a:t>b = []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Create each row as a list (</a:t>
            </a:r>
            <a:r>
              <a:rPr lang="en-US" sz="2400" dirty="0">
                <a:latin typeface="American Typewriter Condensed"/>
                <a:cs typeface="American Typewriter Condensed"/>
              </a:rPr>
              <a:t>r1 = [17,13,19]; r2 = [28,95]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Append lists to b (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b.append</a:t>
            </a:r>
            <a:r>
              <a:rPr lang="en-US" sz="2400" dirty="0">
                <a:latin typeface="American Typewriter Condensed"/>
                <a:cs typeface="American Typewriter Condensed"/>
              </a:rPr>
              <a:t>(r1);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b.append</a:t>
            </a:r>
            <a:r>
              <a:rPr lang="en-US" sz="2400" dirty="0">
                <a:latin typeface="American Typewriter Condensed"/>
                <a:cs typeface="American Typewriter Condensed"/>
              </a:rPr>
              <a:t>(r2)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40"/>
          <p:cNvGrpSpPr/>
          <p:nvPr/>
        </p:nvGrpSpPr>
        <p:grpSpPr>
          <a:xfrm>
            <a:off x="5013960" y="1967685"/>
            <a:ext cx="1463040" cy="1766113"/>
            <a:chOff x="5013960" y="1967687"/>
            <a:chExt cx="1463040" cy="1766113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50139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50139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id2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1663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17</a:t>
              </a:r>
            </a:p>
          </p:txBody>
        </p:sp>
        <p:sp>
          <p:nvSpPr>
            <p:cNvPr id="10" name="Rectangle 4"/>
            <p:cNvSpPr>
              <a:spLocks/>
            </p:cNvSpPr>
            <p:nvPr/>
          </p:nvSpPr>
          <p:spPr bwMode="auto">
            <a:xfrm>
              <a:off x="51663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13</a:t>
              </a:r>
            </a:p>
          </p:txBody>
        </p:sp>
        <p:sp>
          <p:nvSpPr>
            <p:cNvPr id="11" name="Rectangle 4"/>
            <p:cNvSpPr>
              <a:spLocks/>
            </p:cNvSpPr>
            <p:nvPr/>
          </p:nvSpPr>
          <p:spPr bwMode="auto">
            <a:xfrm>
              <a:off x="51663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19</a:t>
              </a:r>
            </a:p>
          </p:txBody>
        </p:sp>
      </p:grpSp>
      <p:grpSp>
        <p:nvGrpSpPr>
          <p:cNvPr id="12" name="Group 41"/>
          <p:cNvGrpSpPr/>
          <p:nvPr/>
        </p:nvGrpSpPr>
        <p:grpSpPr>
          <a:xfrm>
            <a:off x="7223760" y="2133600"/>
            <a:ext cx="1463040" cy="1400353"/>
            <a:chOff x="7223760" y="1967687"/>
            <a:chExt cx="1463040" cy="1400353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223760" y="22707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4" name="Rounded Rectangle 8"/>
            <p:cNvSpPr>
              <a:spLocks noChangeArrowheads="1"/>
            </p:cNvSpPr>
            <p:nvPr/>
          </p:nvSpPr>
          <p:spPr bwMode="auto">
            <a:xfrm>
              <a:off x="72237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id3</a:t>
              </a:r>
            </a:p>
          </p:txBody>
        </p:sp>
        <p:sp>
          <p:nvSpPr>
            <p:cNvPr id="15" name="Rectangle 4"/>
            <p:cNvSpPr>
              <a:spLocks/>
            </p:cNvSpPr>
            <p:nvPr/>
          </p:nvSpPr>
          <p:spPr bwMode="auto">
            <a:xfrm>
              <a:off x="73761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28</a:t>
              </a:r>
            </a:p>
          </p:txBody>
        </p:sp>
        <p:sp>
          <p:nvSpPr>
            <p:cNvPr id="16" name="Rectangle 4"/>
            <p:cNvSpPr>
              <a:spLocks/>
            </p:cNvSpPr>
            <p:nvPr/>
          </p:nvSpPr>
          <p:spPr bwMode="auto">
            <a:xfrm>
              <a:off x="73761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95</a:t>
              </a:r>
            </a:p>
          </p:txBody>
        </p:sp>
      </p:grpSp>
      <p:grpSp>
        <p:nvGrpSpPr>
          <p:cNvPr id="18" name="Group 39"/>
          <p:cNvGrpSpPr/>
          <p:nvPr/>
        </p:nvGrpSpPr>
        <p:grpSpPr>
          <a:xfrm>
            <a:off x="2651760" y="2120085"/>
            <a:ext cx="1463040" cy="1400353"/>
            <a:chOff x="2651760" y="2120087"/>
            <a:chExt cx="1463040" cy="1400353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2651760" y="24231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20" name="Rounded Rectangle 8"/>
            <p:cNvSpPr>
              <a:spLocks noChangeArrowheads="1"/>
            </p:cNvSpPr>
            <p:nvPr/>
          </p:nvSpPr>
          <p:spPr bwMode="auto">
            <a:xfrm>
              <a:off x="2651760" y="2120087"/>
              <a:ext cx="12192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id1</a:t>
              </a:r>
            </a:p>
          </p:txBody>
        </p:sp>
        <p:sp>
          <p:nvSpPr>
            <p:cNvPr id="21" name="Rectangle 4"/>
            <p:cNvSpPr>
              <a:spLocks/>
            </p:cNvSpPr>
            <p:nvPr/>
          </p:nvSpPr>
          <p:spPr bwMode="auto">
            <a:xfrm>
              <a:off x="2804161" y="2599371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22" name="Rectangle 4"/>
            <p:cNvSpPr>
              <a:spLocks/>
            </p:cNvSpPr>
            <p:nvPr/>
          </p:nvSpPr>
          <p:spPr bwMode="auto">
            <a:xfrm>
              <a:off x="2804161" y="2956559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</p:grpSp>
      <p:sp>
        <p:nvSpPr>
          <p:cNvPr id="23" name="Rectangle 4"/>
          <p:cNvSpPr>
            <a:spLocks/>
          </p:cNvSpPr>
          <p:nvPr/>
        </p:nvSpPr>
        <p:spPr bwMode="auto">
          <a:xfrm>
            <a:off x="868561" y="2426613"/>
            <a:ext cx="111263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ea typeface="Times" pitchFamily="-84" charset="0"/>
                <a:cs typeface="Times New Roman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id1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0705" y="2438281"/>
            <a:ext cx="483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 </a:t>
            </a:r>
            <a:r>
              <a:rPr lang="en-US" dirty="0" err="1">
                <a:ea typeface="Times" pitchFamily="-84" charset="0"/>
                <a:cs typeface="Times" pitchFamily="-84" charset="0"/>
              </a:rPr>
              <a:t>b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3"/>
          </p:cNvCxnSpPr>
          <p:nvPr/>
        </p:nvCxnSpPr>
        <p:spPr bwMode="auto">
          <a:xfrm flipV="1">
            <a:off x="1981200" y="2424885"/>
            <a:ext cx="670560" cy="18032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3870960" y="2272485"/>
            <a:ext cx="1143000" cy="5054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7" name="Straight Arrow Connector 26"/>
          <p:cNvCxnSpPr>
            <a:endCxn id="14" idx="1"/>
          </p:cNvCxnSpPr>
          <p:nvPr/>
        </p:nvCxnSpPr>
        <p:spPr bwMode="auto">
          <a:xfrm flipV="1">
            <a:off x="6050400" y="2438400"/>
            <a:ext cx="1173360" cy="1447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870960" y="3135151"/>
            <a:ext cx="2179439" cy="75104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none" w="lg" len="lg"/>
          </a:ln>
          <a:effectLst/>
        </p:spPr>
      </p:cxnSp>
      <p:sp>
        <p:nvSpPr>
          <p:cNvPr id="32" name="Rectangle 4"/>
          <p:cNvSpPr>
            <a:spLocks/>
          </p:cNvSpPr>
          <p:nvPr/>
        </p:nvSpPr>
        <p:spPr bwMode="auto">
          <a:xfrm>
            <a:off x="2808818" y="2601097"/>
            <a:ext cx="106679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33" name="Rectangle 4"/>
          <p:cNvSpPr>
            <a:spLocks/>
          </p:cNvSpPr>
          <p:nvPr/>
        </p:nvSpPr>
        <p:spPr bwMode="auto">
          <a:xfrm>
            <a:off x="2808817" y="2958285"/>
            <a:ext cx="106679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2286000" y="258722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4648200" y="2775864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4648200" y="3143519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2</a:t>
            </a: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2286000" y="2969953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6934200" y="295828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6934200" y="2588953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4648200" y="242488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9599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7" grpId="0"/>
      <p:bldP spid="38" grpId="0"/>
      <p:bldP spid="40" grpId="0"/>
      <p:bldP spid="41" grpId="0"/>
      <p:bldP spid="42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31" idx="0"/>
            <a:endCxn id="25" idx="2"/>
          </p:cNvCxnSpPr>
          <p:nvPr/>
        </p:nvCxnSpPr>
        <p:spPr bwMode="auto">
          <a:xfrm flipV="1">
            <a:off x="2057400" y="3352800"/>
            <a:ext cx="0" cy="7114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Fall 2013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12/8/13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D5982-44ED-4442-8F36-0F69D1BAF539}" type="slidenum">
              <a:rPr lang="en-US" smtClean="0"/>
              <a:pPr/>
              <a:t>90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38200" y="1854403"/>
            <a:ext cx="2438400" cy="14983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395924" y="140208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A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914400" y="1980997"/>
            <a:ext cx="21336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f()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838200" y="4064203"/>
            <a:ext cx="2438400" cy="1574597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lIns="182880" tIns="0" anchor="ctr"/>
          <a:lstStyle/>
          <a:p>
            <a:pPr>
              <a:lnSpc>
                <a:spcPct val="130000"/>
              </a:lnSpc>
            </a:pPr>
            <a:endParaRPr lang="en-US" kern="1200" dirty="0">
              <a:latin typeface="American Typewriter Condensed"/>
              <a:cs typeface="American Typewriter Condensed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395924" y="3657600"/>
            <a:ext cx="880676" cy="463826"/>
          </a:xfrm>
          <a:prstGeom prst="rect">
            <a:avLst/>
          </a:prstGeom>
          <a:solidFill>
            <a:srgbClr val="F94A36"/>
          </a:solidFill>
          <a:ln>
            <a:noFill/>
          </a:ln>
        </p:spPr>
        <p:txBody>
          <a:bodyPr tIns="0" anchor="ctr"/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B</a:t>
            </a:r>
            <a:endParaRPr lang="en-US" sz="2000" b="1" kern="1200" dirty="0">
              <a:latin typeface="Times New Roman"/>
              <a:cs typeface="Times New Roman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1828800" y="2392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252662" y="2392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1828800" y="2819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2252662" y="2819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5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914400" y="4267403"/>
            <a:ext cx="1981200" cy="114279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</a:t>
            </a:r>
            <a:r>
              <a:rPr lang="en-US" sz="2000" dirty="0" err="1">
                <a:latin typeface="American Typewriter Condensed"/>
                <a:ea typeface="Times New Roman" pitchFamily="-1" charset="0"/>
                <a:cs typeface="American Typewriter Condensed"/>
              </a:rPr>
              <a:t>init</a:t>
            </a: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__()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h()</a:t>
            </a:r>
          </a:p>
          <a:p>
            <a:pPr>
              <a:lnSpc>
                <a:spcPct val="130000"/>
              </a:lnSpc>
            </a:pPr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g()</a:t>
            </a: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1828800" y="467868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2252662" y="467868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4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1828800" y="5105400"/>
            <a:ext cx="271462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z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2252662" y="5105400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10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6629400" y="2590393"/>
            <a:ext cx="1905000" cy="1754327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" name="Rounded Rectangle 48"/>
          <p:cNvSpPr>
            <a:spLocks noChangeArrowheads="1"/>
          </p:cNvSpPr>
          <p:nvPr/>
        </p:nvSpPr>
        <p:spPr bwMode="auto">
          <a:xfrm>
            <a:off x="6629400" y="2056994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6858000" y="335239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x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7162800" y="335239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7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848600" y="2590394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6858000" y="3855314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7162800" y="3855314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3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4076700" y="2666594"/>
            <a:ext cx="1905000" cy="1371600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4076700" y="2133195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4305300" y="3428595"/>
            <a:ext cx="271462" cy="381000"/>
          </a:xfrm>
          <a:prstGeom prst="rect">
            <a:avLst/>
          </a:prstGeom>
          <a:solidFill>
            <a:srgbClr val="FFE3B9"/>
          </a:solidFill>
          <a:ln w="0">
            <a:solidFill>
              <a:srgbClr val="FFE3B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y</a:t>
            </a: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4610100" y="3428595"/>
            <a:ext cx="9144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merican Typewriter Condensed"/>
                <a:ea typeface="Times New Roman" pitchFamily="-1" charset="0"/>
                <a:cs typeface="American Typewriter Condensed"/>
              </a:rPr>
              <a:t>1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5295900" y="2666595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40767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a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44958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id2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auto">
          <a:xfrm>
            <a:off x="6591300" y="1371600"/>
            <a:ext cx="419100" cy="50759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latin typeface="American Typewriter Condensed"/>
                <a:ea typeface="Times New Roman" pitchFamily="-1" charset="0"/>
                <a:cs typeface="American Typewriter Condensed"/>
              </a:rPr>
              <a:t>b</a:t>
            </a:r>
          </a:p>
        </p:txBody>
      </p:sp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7010400" y="1371600"/>
            <a:ext cx="914400" cy="50759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latin typeface="Times New Roman"/>
                <a:cs typeface="Times New Roman"/>
              </a:rPr>
              <a:t>id3</a:t>
            </a:r>
            <a:endParaRPr lang="en-US" sz="2400" dirty="0">
              <a:latin typeface="American Typewriter Condensed"/>
              <a:ea typeface="Times New Roman" pitchFamily="-1" charset="0"/>
              <a:cs typeface="American Typewriter Condensed"/>
            </a:endParaRPr>
          </a:p>
        </p:txBody>
      </p:sp>
      <p:sp>
        <p:nvSpPr>
          <p:cNvPr id="66" name="Content Placeholder 3"/>
          <p:cNvSpPr txBox="1">
            <a:spLocks/>
          </p:cNvSpPr>
          <p:nvPr/>
        </p:nvSpPr>
        <p:spPr bwMode="auto">
          <a:xfrm>
            <a:off x="4076700" y="4495800"/>
            <a:ext cx="47625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Wingdings" pitchFamily="-1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60000"/>
              <a:buFont typeface="Lucida Grande" pitchFamily="-1" charset="0"/>
              <a:buChar char="►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b="1" dirty="0">
                <a:solidFill>
                  <a:srgbClr val="800000"/>
                </a:solidFill>
              </a:rPr>
              <a:t>What is…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(1)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a.f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4</a:t>
            </a:r>
            <a:r>
              <a:rPr lang="en-US" sz="24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400" dirty="0">
                <a:latin typeface="Times New Roman"/>
                <a:cs typeface="Times New Roman"/>
              </a:rPr>
              <a:t>(2)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a.h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ERROR</a:t>
            </a:r>
            <a:endParaRPr lang="en-US" sz="24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(3)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b.f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17</a:t>
            </a: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X</a:t>
            </a: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latin typeface="Times New Roman"/>
                <a:cs typeface="Times New Roman"/>
              </a:rPr>
              <a:t>(4)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b.g</a:t>
            </a:r>
            <a:r>
              <a:rPr lang="en-US" sz="2400" dirty="0">
                <a:latin typeface="American Typewriter Condensed"/>
                <a:cs typeface="American Typewriter Condensed"/>
              </a:rPr>
              <a:t>()      </a:t>
            </a:r>
            <a:r>
              <a:rPr lang="en-US" sz="24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17</a:t>
            </a:r>
          </a:p>
          <a:p>
            <a:pPr marL="457200" indent="-457200">
              <a:buFontTx/>
              <a:buAutoNum type="arabicParenBoth"/>
            </a:pPr>
            <a:endParaRPr lang="en-US" sz="2400" dirty="0">
              <a:latin typeface="American Typewriter Condensed"/>
              <a:cs typeface="American Typewriter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1110847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</a:t>
            </a:r>
            <a:r>
              <a:rPr lang="en-US"/>
              <a:t>Loops </a:t>
            </a:r>
            <a:br>
              <a:rPr lang="en-US"/>
            </a:br>
            <a:r>
              <a:rPr lang="en-US"/>
              <a:t>from Invariants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52208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Loop on a Range of Integers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Given a range of integers </a:t>
            </a:r>
            <a:r>
              <a:rPr lang="en-US" dirty="0" err="1">
                <a:ea typeface="宋体" pitchFamily="-84" charset="-122"/>
              </a:rPr>
              <a:t>a..b</a:t>
            </a:r>
            <a:r>
              <a:rPr lang="en-US" dirty="0">
                <a:ea typeface="宋体" pitchFamily="-84" charset="-122"/>
              </a:rPr>
              <a:t> to process.</a:t>
            </a:r>
          </a:p>
          <a:p>
            <a:pPr>
              <a:lnSpc>
                <a:spcPct val="90000"/>
              </a:lnSpc>
            </a:pPr>
            <a:r>
              <a:rPr lang="en-US">
                <a:ea typeface="宋体" pitchFamily="-84" charset="-122"/>
              </a:rPr>
              <a:t>Possible alternatives</a:t>
            </a:r>
            <a:endParaRPr lang="en-US" dirty="0">
              <a:ea typeface="宋体" pitchFamily="-84" charset="-12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Could use a for-loop: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for x in range(a,b+1):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Or could use a while-loop: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x = a; </a:t>
            </a:r>
            <a:r>
              <a:rPr lang="en-US">
                <a:latin typeface="American Typewriter Condensed"/>
                <a:ea typeface="宋体" pitchFamily="-84" charset="-122"/>
                <a:cs typeface="American Typewriter Condensed"/>
              </a:rPr>
              <a:t>while x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&lt;= b: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Which one you can use will be specified</a:t>
            </a:r>
          </a:p>
          <a:p>
            <a:pPr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But does not remove the need for invariants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Invariants</a:t>
            </a:r>
            <a:r>
              <a:rPr lang="en-US" dirty="0">
                <a:ea typeface="宋体" pitchFamily="-84" charset="-122"/>
              </a:rPr>
              <a:t>: </a:t>
            </a:r>
            <a:r>
              <a:rPr lang="en-US" dirty="0"/>
              <a:t>assertion supposed to be true before and after each iteration of the loop</a:t>
            </a:r>
            <a:endParaRPr lang="en-US" dirty="0">
              <a:ea typeface="宋体" pitchFamily="-8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686092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a typeface="宋体" pitchFamily="-84" charset="-122"/>
              </a:rPr>
              <a:t>Pay attention to range:</a:t>
            </a:r>
          </a:p>
          <a:p>
            <a:pPr marL="457200" lvl="1" indent="0">
              <a:buFont typeface="Arial" pitchFamily="-84" charset="0"/>
              <a:buNone/>
            </a:pPr>
            <a:r>
              <a:rPr lang="en-US" sz="3200" dirty="0" err="1">
                <a:ea typeface="宋体" pitchFamily="-84" charset="-122"/>
              </a:rPr>
              <a:t>a..b</a:t>
            </a:r>
            <a:r>
              <a:rPr lang="en-US" sz="3200" dirty="0">
                <a:ea typeface="宋体" pitchFamily="-84" charset="-122"/>
              </a:rPr>
              <a:t>  or  a+1..b   or   a…b-1    or …</a:t>
            </a:r>
          </a:p>
          <a:p>
            <a:r>
              <a:rPr lang="en-US" sz="3600" dirty="0">
                <a:ea typeface="宋体" pitchFamily="-84" charset="-122"/>
              </a:rPr>
              <a:t>This affects the loop condition!</a:t>
            </a:r>
          </a:p>
          <a:p>
            <a:pPr lvl="1"/>
            <a:r>
              <a:rPr lang="en-US" sz="3200" dirty="0">
                <a:ea typeface="宋体" pitchFamily="-84" charset="-122"/>
              </a:rPr>
              <a:t>Range a..b-1,  has condition </a:t>
            </a:r>
            <a:r>
              <a:rPr lang="en-US" sz="3200" dirty="0" err="1">
                <a:ea typeface="宋体" pitchFamily="-84" charset="-122"/>
              </a:rPr>
              <a:t>k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>
                <a:solidFill>
                  <a:srgbClr val="FF0000"/>
                </a:solidFill>
                <a:ea typeface="宋体" pitchFamily="-84" charset="-122"/>
              </a:rPr>
              <a:t>&lt;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 err="1">
                <a:ea typeface="宋体" pitchFamily="-84" charset="-122"/>
              </a:rPr>
              <a:t>b</a:t>
            </a:r>
            <a:endParaRPr lang="en-US" sz="3200" dirty="0">
              <a:ea typeface="宋体" pitchFamily="-84" charset="-122"/>
            </a:endParaRPr>
          </a:p>
          <a:p>
            <a:pPr lvl="1"/>
            <a:r>
              <a:rPr lang="en-US" sz="3200" dirty="0">
                <a:ea typeface="宋体" pitchFamily="-84" charset="-122"/>
              </a:rPr>
              <a:t>Range </a:t>
            </a:r>
            <a:r>
              <a:rPr lang="en-US" sz="3200" dirty="0" err="1">
                <a:ea typeface="宋体" pitchFamily="-84" charset="-122"/>
              </a:rPr>
              <a:t>a..b</a:t>
            </a:r>
            <a:r>
              <a:rPr lang="en-US" sz="3200" dirty="0">
                <a:ea typeface="宋体" pitchFamily="-84" charset="-122"/>
              </a:rPr>
              <a:t>,  has condition </a:t>
            </a:r>
            <a:r>
              <a:rPr lang="en-US" sz="3200" dirty="0" err="1">
                <a:ea typeface="宋体" pitchFamily="-84" charset="-122"/>
              </a:rPr>
              <a:t>k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>
                <a:solidFill>
                  <a:srgbClr val="FF0000"/>
                </a:solidFill>
                <a:ea typeface="宋体" pitchFamily="-84" charset="-122"/>
              </a:rPr>
              <a:t>&lt;=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 err="1">
                <a:ea typeface="宋体" pitchFamily="-84" charset="-122"/>
              </a:rPr>
              <a:t>b</a:t>
            </a:r>
            <a:endParaRPr lang="en-US" sz="3200" dirty="0">
              <a:ea typeface="宋体" pitchFamily="-84" charset="-122"/>
            </a:endParaRPr>
          </a:p>
          <a:p>
            <a:r>
              <a:rPr lang="en-US" altLang="zh-CN" sz="3600" dirty="0"/>
              <a:t>Note that  a..a-1  denotes an empty range </a:t>
            </a:r>
          </a:p>
          <a:p>
            <a:pPr lvl="1"/>
            <a:r>
              <a:rPr lang="en-US" altLang="zh-CN" sz="3200" dirty="0"/>
              <a:t>There are no values in it</a:t>
            </a:r>
          </a:p>
          <a:p>
            <a:r>
              <a:rPr lang="en-US" altLang="zh-CN" dirty="0" err="1">
                <a:ea typeface="宋体" pitchFamily="-84" charset="-122"/>
              </a:rPr>
              <a:t>a..b</a:t>
            </a:r>
            <a:r>
              <a:rPr lang="en-US" altLang="zh-CN" dirty="0">
                <a:ea typeface="宋体" pitchFamily="-84" charset="-122"/>
              </a:rPr>
              <a:t> how many elements?    b – a + 1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</p:spTree>
    <p:extLst>
      <p:ext uri="{BB962C8B-B14F-4D97-AF65-F5344CB8AC3E}">
        <p14:creationId xmlns:p14="http://schemas.microsoft.com/office/powerpoint/2010/main" val="401422003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Notation for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67715"/>
            <a:ext cx="8534400" cy="4800600"/>
          </a:xfrm>
        </p:spPr>
        <p:txBody>
          <a:bodyPr/>
          <a:lstStyle/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endParaRPr lang="en-US" sz="2200" dirty="0">
              <a:solidFill>
                <a:srgbClr val="8B008C"/>
              </a:solidFill>
              <a:ea typeface="Times" pitchFamily="-84" charset="0"/>
              <a:cs typeface="Times" pitchFamily="-84" charset="0"/>
            </a:endParaRPr>
          </a:p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endParaRPr lang="en-US" sz="1100" dirty="0">
              <a:solidFill>
                <a:srgbClr val="8B008C"/>
              </a:solidFill>
              <a:ea typeface="Times" pitchFamily="-84" charset="0"/>
              <a:cs typeface="Times" pitchFamily="-84" charset="0"/>
            </a:endParaRPr>
          </a:p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r>
              <a:rPr lang="en-US" sz="22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Example of an assertion about an sequence b. It asserts that:</a:t>
            </a:r>
          </a:p>
          <a:p>
            <a:pPr marL="896938" lvl="1" indent="-457200">
              <a:lnSpc>
                <a:spcPct val="80000"/>
              </a:lnSpc>
              <a:spcBef>
                <a:spcPts val="1450"/>
              </a:spcBef>
              <a:buFontTx/>
              <a:buAutoNum type="arabicPeriod"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b[0..k–1] is sorted (i.e. its values are in ascending order)</a:t>
            </a:r>
          </a:p>
          <a:p>
            <a:pPr marL="896938" lvl="1" indent="-457200">
              <a:lnSpc>
                <a:spcPct val="80000"/>
              </a:lnSpc>
              <a:spcBef>
                <a:spcPts val="1450"/>
              </a:spcBef>
              <a:buFontTx/>
              <a:buAutoNum type="arabicPeriod"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Everything in b[0..k–1] is  ≤  everything in b[k..</a:t>
            </a:r>
            <a:r>
              <a:rPr lang="en-US" sz="2200" dirty="0" err="1">
                <a:ea typeface="Times" pitchFamily="-84" charset="0"/>
                <a:cs typeface="Times" pitchFamily="-84" charset="0"/>
              </a:rPr>
              <a:t>len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(b)–1]</a:t>
            </a:r>
          </a:p>
          <a:p>
            <a:pPr marL="39688">
              <a:buNone/>
            </a:pPr>
            <a:endParaRPr lang="en-US" sz="2200" dirty="0">
              <a:ea typeface="Times" pitchFamily="-84" charset="0"/>
              <a:cs typeface="Times" pitchFamily="-84" charset="0"/>
            </a:endParaRPr>
          </a:p>
          <a:p>
            <a:pPr marL="39688">
              <a:buNone/>
            </a:pPr>
            <a:endParaRPr lang="en-US" sz="2200" dirty="0">
              <a:ea typeface="Times" pitchFamily="-84" charset="0"/>
              <a:cs typeface="Times" pitchFamily="-84" charset="0"/>
            </a:endParaRPr>
          </a:p>
          <a:p>
            <a:pPr marL="39688">
              <a:buNone/>
            </a:pPr>
            <a:r>
              <a:rPr lang="en-US" sz="2400" dirty="0">
                <a:ea typeface="Times" pitchFamily="-84" charset="0"/>
                <a:cs typeface="Times" pitchFamily="-84" charset="0"/>
              </a:rPr>
              <a:t> </a:t>
            </a:r>
            <a:endParaRPr lang="en-US" dirty="0">
              <a:ea typeface="Times" pitchFamily="-84" charset="0"/>
              <a:cs typeface="Times" pitchFamily="-84" charset="0"/>
            </a:endParaRPr>
          </a:p>
          <a:p>
            <a:endParaRPr lang="en-US" dirty="0"/>
          </a:p>
        </p:txBody>
      </p:sp>
      <p:grpSp>
        <p:nvGrpSpPr>
          <p:cNvPr id="27" name="Group 9"/>
          <p:cNvGrpSpPr>
            <a:grpSpLocks/>
          </p:cNvGrpSpPr>
          <p:nvPr/>
        </p:nvGrpSpPr>
        <p:grpSpPr bwMode="auto">
          <a:xfrm>
            <a:off x="1333500" y="1905000"/>
            <a:ext cx="6477000" cy="752475"/>
            <a:chOff x="0" y="0"/>
            <a:chExt cx="4080" cy="474"/>
          </a:xfrm>
        </p:grpSpPr>
        <p:grpSp>
          <p:nvGrpSpPr>
            <p:cNvPr id="28" name="Group 5"/>
            <p:cNvGrpSpPr>
              <a:grpSpLocks/>
            </p:cNvGrpSpPr>
            <p:nvPr/>
          </p:nvGrpSpPr>
          <p:grpSpPr bwMode="auto">
            <a:xfrm>
              <a:off x="191" y="202"/>
              <a:ext cx="3417" cy="272"/>
              <a:chOff x="0" y="0"/>
              <a:chExt cx="3416" cy="272"/>
            </a:xfrm>
          </p:grpSpPr>
          <p:sp>
            <p:nvSpPr>
              <p:cNvPr id="32" name="Rectangle 3"/>
              <p:cNvSpPr>
                <a:spLocks/>
              </p:cNvSpPr>
              <p:nvPr/>
            </p:nvSpPr>
            <p:spPr bwMode="auto">
              <a:xfrm>
                <a:off x="0" y="0"/>
                <a:ext cx="3416" cy="272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4"/>
              <p:cNvSpPr>
                <a:spLocks/>
              </p:cNvSpPr>
              <p:nvPr/>
            </p:nvSpPr>
            <p:spPr bwMode="auto">
              <a:xfrm>
                <a:off x="0" y="0"/>
                <a:ext cx="3416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</a:t>
                </a:r>
              </a:p>
            </p:txBody>
          </p:sp>
        </p:grpSp>
        <p:sp>
          <p:nvSpPr>
            <p:cNvPr id="29" name="Rectangle 6"/>
            <p:cNvSpPr>
              <a:spLocks/>
            </p:cNvSpPr>
            <p:nvPr/>
          </p:nvSpPr>
          <p:spPr bwMode="auto">
            <a:xfrm>
              <a:off x="0" y="234"/>
              <a:ext cx="360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             &lt;=   sorted                               &gt;=</a:t>
              </a:r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>
              <a:off x="1776" y="202"/>
              <a:ext cx="1" cy="272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/>
            </p:cNvSpPr>
            <p:nvPr/>
          </p:nvSpPr>
          <p:spPr bwMode="auto">
            <a:xfrm>
              <a:off x="192" y="0"/>
              <a:ext cx="388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0                                      k                                           </a:t>
              </a:r>
              <a:r>
                <a:rPr lang="en-US" sz="2000" dirty="0" err="1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(b)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433435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Times" pitchFamily="-84" charset="0"/>
                <a:cs typeface="Times" pitchFamily="-84" charset="0"/>
              </a:rPr>
              <a:t>We may specify that the list in the algorithm is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b[0..len(b)-1] or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a segment </a:t>
            </a:r>
            <a:r>
              <a:rPr lang="en-US" sz="2400" dirty="0" err="1">
                <a:ea typeface="Times" pitchFamily="-84" charset="0"/>
                <a:cs typeface="Times" pitchFamily="-84" charset="0"/>
              </a:rPr>
              <a:t>b[h..k</a:t>
            </a:r>
            <a:r>
              <a:rPr lang="en-US" sz="2400" dirty="0">
                <a:ea typeface="Times" pitchFamily="-84" charset="0"/>
                <a:cs typeface="Times" pitchFamily="-84" charset="0"/>
              </a:rPr>
              <a:t>] or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a segment b[m..n-1]</a:t>
            </a:r>
          </a:p>
          <a:p>
            <a:r>
              <a:rPr lang="en-US" sz="2800" b="1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Work with whatever is given!</a:t>
            </a:r>
          </a:p>
          <a:p>
            <a:endParaRPr lang="en-US" sz="2800" dirty="0">
              <a:ea typeface="Times" pitchFamily="-84" charset="0"/>
              <a:cs typeface="Times" pitchFamily="-84" charset="0"/>
            </a:endParaRPr>
          </a:p>
          <a:p>
            <a:endParaRPr lang="en-US" sz="2800" dirty="0">
              <a:ea typeface="Times" pitchFamily="-84" charset="0"/>
              <a:cs typeface="Times" pitchFamily="-84" charset="0"/>
            </a:endParaRPr>
          </a:p>
          <a:p>
            <a:r>
              <a:rPr lang="en-US" sz="2800" dirty="0"/>
              <a:t>Remember formula for # of values in an array segment</a:t>
            </a:r>
          </a:p>
          <a:p>
            <a:pPr lvl="1"/>
            <a:r>
              <a:rPr lang="en-US" sz="2400" dirty="0">
                <a:solidFill>
                  <a:srgbClr val="800000"/>
                </a:solidFill>
              </a:rPr>
              <a:t>Following</a:t>
            </a:r>
            <a:r>
              <a:rPr lang="en-US" sz="2400" dirty="0"/>
              <a:t> – </a:t>
            </a:r>
            <a:r>
              <a:rPr lang="en-US" sz="2400" dirty="0">
                <a:solidFill>
                  <a:srgbClr val="800000"/>
                </a:solidFill>
              </a:rPr>
              <a:t>First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e.g. the number of values in b[</a:t>
            </a:r>
            <a:r>
              <a:rPr lang="en-US" sz="2400" dirty="0" err="1"/>
              <a:t>h..k</a:t>
            </a:r>
            <a:r>
              <a:rPr lang="en-US" sz="2400" dirty="0"/>
              <a:t>] is  k+1–h.</a:t>
            </a:r>
          </a:p>
          <a:p>
            <a:endParaRPr lang="en-US" sz="2800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425700" y="3784600"/>
            <a:ext cx="4660900" cy="787400"/>
            <a:chOff x="192" y="0"/>
            <a:chExt cx="2936" cy="496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84" y="0"/>
              <a:ext cx="2744" cy="480"/>
              <a:chOff x="0" y="0"/>
              <a:chExt cx="2744" cy="480"/>
            </a:xfrm>
          </p:grpSpPr>
          <p:grpSp>
            <p:nvGrpSpPr>
              <p:cNvPr id="8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8" cy="240"/>
                <a:chOff x="0" y="8"/>
                <a:chExt cx="2408" cy="240"/>
              </a:xfrm>
            </p:grpSpPr>
            <p:sp>
              <p:nvSpPr>
                <p:cNvPr id="10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Rectangle 7"/>
                <p:cNvSpPr>
                  <a:spLocks/>
                </p:cNvSpPr>
                <p:nvPr/>
              </p:nvSpPr>
              <p:spPr bwMode="auto">
                <a:xfrm>
                  <a:off x="0" y="31"/>
                  <a:ext cx="2408" cy="19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square" lIns="0" tIns="0" rIns="40639" bIns="0" anchor="ctr">
                  <a:prstTxWarp prst="textNoShape">
                    <a:avLst/>
                  </a:prstTxWarp>
                  <a:spAutoFit/>
                </a:bodyPr>
                <a:lstStyle/>
                <a:p>
                  <a:pPr marL="39688" algn="ctr"/>
                  <a:r>
                    <a:rPr lang="en-US" sz="2000" dirty="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? </a:t>
                  </a:r>
                </a:p>
              </p:txBody>
            </p:sp>
          </p:grpSp>
          <p:sp>
            <p:nvSpPr>
              <p:cNvPr id="9" name="Rectangle 8"/>
              <p:cNvSpPr>
                <a:spLocks/>
              </p:cNvSpPr>
              <p:nvPr/>
            </p:nvSpPr>
            <p:spPr bwMode="auto">
              <a:xfrm>
                <a:off x="48" y="0"/>
                <a:ext cx="2696" cy="25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h                                                     k</a:t>
                </a:r>
              </a:p>
            </p:txBody>
          </p:sp>
        </p:grpSp>
        <p:sp>
          <p:nvSpPr>
            <p:cNvPr id="7" name="Rectangle 9"/>
            <p:cNvSpPr>
              <a:spLocks/>
            </p:cNvSpPr>
            <p:nvPr/>
          </p:nvSpPr>
          <p:spPr bwMode="auto">
            <a:xfrm>
              <a:off x="192" y="240"/>
              <a:ext cx="632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348207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ea typeface="宋体" pitchFamily="-84" charset="-122"/>
              </a:rPr>
              <a:t>DO</a:t>
            </a:r>
            <a:r>
              <a:rPr lang="en-US" dirty="0">
                <a:ea typeface="宋体" pitchFamily="-84" charset="-122"/>
              </a:rPr>
              <a:t> use variables given in the </a:t>
            </a:r>
            <a:r>
              <a:rPr lang="en-US" dirty="0">
                <a:solidFill>
                  <a:srgbClr val="FF0000"/>
                </a:solidFill>
                <a:ea typeface="宋体" pitchFamily="-84" charset="-122"/>
              </a:rPr>
              <a:t>invariant</a:t>
            </a:r>
            <a:r>
              <a:rPr lang="en-US" dirty="0">
                <a:ea typeface="宋体" pitchFamily="-84" charset="-122"/>
              </a:rPr>
              <a:t>. 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</a:rPr>
              <a:t>DON’T</a:t>
            </a:r>
            <a:r>
              <a:rPr lang="en-US" altLang="zh-CN" dirty="0"/>
              <a:t> use other variables.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971800"/>
            <a:ext cx="7543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4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___________ :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Okay to use b, c, d, h, k, and carry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Anything else should be ‘local’ to while</a:t>
            </a: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DOs</a:t>
            </a:r>
            <a:r>
              <a:rPr lang="en-US" dirty="0"/>
              <a:t> and </a:t>
            </a:r>
            <a:r>
              <a:rPr lang="en-US" dirty="0" err="1"/>
              <a:t>DON’Ts</a:t>
            </a:r>
            <a:r>
              <a:rPr lang="en-US" dirty="0"/>
              <a:t> #1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990600" y="4191000"/>
            <a:ext cx="0" cy="1447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1380847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>
                <a:solidFill>
                  <a:srgbClr val="FF0000"/>
                </a:solidFill>
              </a:rPr>
              <a:t>DO</a:t>
            </a:r>
            <a:r>
              <a:rPr lang="en-US" altLang="zh-CN" dirty="0"/>
              <a:t> double check corner cases!</a:t>
            </a:r>
            <a:endParaRPr lang="en-US" altLang="zh-CN" sz="2800" dirty="0"/>
          </a:p>
          <a:p>
            <a:r>
              <a:rPr lang="en-US" altLang="zh-CN" sz="2800" dirty="0"/>
              <a:t>h = </a:t>
            </a:r>
            <a:r>
              <a:rPr lang="en-US" altLang="zh-CN" sz="2800" dirty="0" err="1"/>
              <a:t>len</a:t>
            </a:r>
            <a:r>
              <a:rPr lang="en-US" altLang="zh-CN" sz="2800" dirty="0"/>
              <a:t>(c)</a:t>
            </a:r>
          </a:p>
          <a:p>
            <a:r>
              <a:rPr lang="en-US" altLang="zh-CN" sz="2800" dirty="0"/>
              <a:t>while h &gt; 0:</a:t>
            </a:r>
          </a:p>
          <a:p>
            <a:pPr lvl="1"/>
            <a:r>
              <a:rPr lang="en-US" altLang="zh-CN" sz="2400" dirty="0"/>
              <a:t>What will happen when h=1 and h=</a:t>
            </a:r>
            <a:r>
              <a:rPr lang="en-US" altLang="zh-CN" sz="2400" dirty="0" err="1"/>
              <a:t>len</a:t>
            </a:r>
            <a:r>
              <a:rPr lang="en-US" altLang="zh-CN" sz="2400" dirty="0"/>
              <a:t>(c)?</a:t>
            </a:r>
          </a:p>
          <a:p>
            <a:pPr lvl="1"/>
            <a:r>
              <a:rPr lang="en-US" altLang="zh-CN" sz="2400" dirty="0"/>
              <a:t>If you use h in c (e.g. c[h]) can you possibly get an error?</a:t>
            </a:r>
          </a:p>
          <a:p>
            <a:pPr lvl="2">
              <a:buFont typeface="Arial" pitchFamily="-84" charset="0"/>
              <a:buNone/>
            </a:pPr>
            <a:endParaRPr lang="zh-CN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 and DON’Ts #2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951744"/>
            <a:ext cx="75438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4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h &gt; 0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2971800" y="4953000"/>
            <a:ext cx="2971800" cy="990600"/>
          </a:xfrm>
          <a:prstGeom prst="wedgeRoundRectCallout">
            <a:avLst>
              <a:gd name="adj1" fmla="val -61065"/>
              <a:gd name="adj2" fmla="val -45411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Range is off by 1.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1"/>
                </a:solidFill>
                <a:latin typeface="Times" charset="0"/>
              </a:rPr>
              <a:t>How do you know?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990600" y="5181600"/>
            <a:ext cx="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5194593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DON’T</a:t>
            </a:r>
            <a:r>
              <a:rPr lang="en-US" altLang="zh-CN" dirty="0"/>
              <a:t> </a:t>
            </a:r>
            <a:r>
              <a:rPr lang="en-US" dirty="0">
                <a:ea typeface="宋体" pitchFamily="-84" charset="-122"/>
              </a:rPr>
              <a:t>put variables directly above vertical line.</a:t>
            </a:r>
            <a:br>
              <a:rPr lang="en-US" dirty="0">
                <a:ea typeface="宋体" pitchFamily="-84" charset="-122"/>
              </a:rPr>
            </a:br>
            <a:endParaRPr lang="en-US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pPr lvl="1"/>
            <a:r>
              <a:rPr lang="en-US" altLang="zh-CN" dirty="0">
                <a:ea typeface="宋体" pitchFamily="-84" charset="-122"/>
              </a:rPr>
              <a:t>Where is j?  </a:t>
            </a:r>
          </a:p>
          <a:p>
            <a:pPr lvl="1"/>
            <a:r>
              <a:rPr lang="en-US" altLang="zh-CN" dirty="0">
                <a:ea typeface="宋体" pitchFamily="-84" charset="-122"/>
              </a:rPr>
              <a:t>Is it unknown or &gt;= x?</a:t>
            </a:r>
            <a:endParaRPr lang="zh-CN" alt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 and DON’Ts #3</a:t>
            </a:r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1143000" y="2514600"/>
            <a:ext cx="6324600" cy="762000"/>
            <a:chOff x="288" y="0"/>
            <a:chExt cx="3984" cy="480"/>
          </a:xfrm>
        </p:grpSpPr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624" y="240"/>
              <a:ext cx="3600" cy="240"/>
              <a:chOff x="146" y="0"/>
              <a:chExt cx="3599" cy="240"/>
            </a:xfrm>
          </p:grpSpPr>
          <p:sp>
            <p:nvSpPr>
              <p:cNvPr id="22" name="Rectangle 9"/>
              <p:cNvSpPr>
                <a:spLocks/>
              </p:cNvSpPr>
              <p:nvPr/>
            </p:nvSpPr>
            <p:spPr bwMode="auto">
              <a:xfrm>
                <a:off x="146" y="0"/>
                <a:ext cx="359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3599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 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   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?                  &gt;= </a:t>
                </a:r>
                <a:r>
                  <a:rPr lang="en-US" sz="2000" b="1" dirty="0" err="1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</a:t>
                </a:r>
              </a:p>
            </p:txBody>
          </p:sp>
        </p:grpSp>
        <p:sp>
          <p:nvSpPr>
            <p:cNvPr id="18" name="Rectangle 12"/>
            <p:cNvSpPr>
              <a:spLocks/>
            </p:cNvSpPr>
            <p:nvPr/>
          </p:nvSpPr>
          <p:spPr bwMode="auto">
            <a:xfrm>
              <a:off x="480" y="0"/>
              <a:ext cx="3792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      j                                     k</a:t>
              </a:r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288" y="230"/>
              <a:ext cx="25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2064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5105400" y="28956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5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 of 0..n-1 of red, white, blue colors Arrange to put reds first, then whites, then blues</a:t>
            </a:r>
          </a:p>
          <a:p>
            <a:r>
              <a:rPr lang="en-US" dirty="0"/>
              <a:t>Input is the list b of integers</a:t>
            </a:r>
          </a:p>
          <a:p>
            <a:r>
              <a:rPr lang="en-US" dirty="0"/>
              <a:t>Modifies the list according to the invariant. 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609600" y="3886200"/>
            <a:ext cx="8229600" cy="701675"/>
            <a:chOff x="0" y="38"/>
            <a:chExt cx="5184" cy="442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528" y="38"/>
              <a:ext cx="4656" cy="442"/>
              <a:chOff x="96" y="38"/>
              <a:chExt cx="4656" cy="442"/>
            </a:xfrm>
          </p:grpSpPr>
          <p:grpSp>
            <p:nvGrpSpPr>
              <p:cNvPr id="7" name="Group 9"/>
              <p:cNvGrpSpPr>
                <a:grpSpLocks/>
              </p:cNvGrpSpPr>
              <p:nvPr/>
            </p:nvGrpSpPr>
            <p:grpSpPr bwMode="auto">
              <a:xfrm>
                <a:off x="96" y="240"/>
                <a:ext cx="4224" cy="240"/>
                <a:chOff x="96" y="0"/>
                <a:chExt cx="4224" cy="240"/>
              </a:xfrm>
            </p:grpSpPr>
            <p:sp>
              <p:nvSpPr>
                <p:cNvPr id="9" name="Rectangle 2"/>
                <p:cNvSpPr>
                  <a:spLocks/>
                </p:cNvSpPr>
                <p:nvPr/>
              </p:nvSpPr>
              <p:spPr bwMode="auto">
                <a:xfrm>
                  <a:off x="96" y="0"/>
                  <a:ext cx="4224" cy="240"/>
                </a:xfrm>
                <a:prstGeom prst="rect">
                  <a:avLst/>
                </a:prstGeom>
                <a:noFill/>
                <a:ln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" name="Rectangle 3"/>
                <p:cNvSpPr>
                  <a:spLocks/>
                </p:cNvSpPr>
                <p:nvPr/>
              </p:nvSpPr>
              <p:spPr bwMode="auto">
                <a:xfrm>
                  <a:off x="96" y="23"/>
                  <a:ext cx="4224" cy="194"/>
                </a:xfrm>
                <a:prstGeom prst="rect">
                  <a:avLst/>
                </a:prstGeom>
                <a:noFill/>
                <a:ln w="12700" cap="flat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square" lIns="0" tIns="0" rIns="40639" bIns="0" anchor="ctr">
                  <a:prstTxWarp prst="textNoShape">
                    <a:avLst/>
                  </a:prstTxWarp>
                  <a:spAutoFit/>
                </a:bodyPr>
                <a:lstStyle/>
                <a:p>
                  <a:pPr marL="39688" algn="ctr"/>
                  <a:r>
                    <a:rPr lang="en-US" sz="2000" dirty="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???</a:t>
                  </a:r>
                </a:p>
              </p:txBody>
            </p:sp>
          </p:grpSp>
          <p:sp>
            <p:nvSpPr>
              <p:cNvPr id="8" name="Rectangle 7"/>
              <p:cNvSpPr>
                <a:spLocks/>
              </p:cNvSpPr>
              <p:nvPr/>
            </p:nvSpPr>
            <p:spPr bwMode="auto">
              <a:xfrm>
                <a:off x="96" y="38"/>
                <a:ext cx="4656" cy="208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                                </a:t>
                </a:r>
                <a:r>
                  <a:rPr lang="en-US" sz="2000" dirty="0">
                    <a:ea typeface="Times" pitchFamily="-84" charset="0"/>
                    <a:cs typeface="Times" pitchFamily="-84" charset="0"/>
                  </a:rPr>
                  <a:t>          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                          </a:t>
                </a:r>
                <a:r>
                  <a:rPr lang="en-US" sz="2000" dirty="0" err="1"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ea typeface="Times" pitchFamily="-84" charset="0"/>
                    <a:cs typeface="Times" pitchFamily="-84" charset="0"/>
                  </a:rPr>
                  <a:t>(b)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6" name="Rectangle 7"/>
            <p:cNvSpPr>
              <a:spLocks/>
            </p:cNvSpPr>
            <p:nvPr/>
          </p:nvSpPr>
          <p:spPr bwMode="auto">
            <a:xfrm>
              <a:off x="0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pre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grpSp>
        <p:nvGrpSpPr>
          <p:cNvPr id="11" name="Group 17"/>
          <p:cNvGrpSpPr>
            <a:grpSpLocks/>
          </p:cNvGrpSpPr>
          <p:nvPr/>
        </p:nvGrpSpPr>
        <p:grpSpPr bwMode="auto">
          <a:xfrm>
            <a:off x="609600" y="4898698"/>
            <a:ext cx="8229600" cy="685800"/>
            <a:chOff x="16" y="48"/>
            <a:chExt cx="5184" cy="432"/>
          </a:xfrm>
        </p:grpSpPr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544" y="48"/>
              <a:ext cx="4656" cy="432"/>
              <a:chOff x="96" y="48"/>
              <a:chExt cx="4656" cy="432"/>
            </a:xfrm>
          </p:grpSpPr>
          <p:sp>
            <p:nvSpPr>
              <p:cNvPr id="14" name="Rectangle 9"/>
              <p:cNvSpPr>
                <a:spLocks/>
              </p:cNvSpPr>
              <p:nvPr/>
            </p:nvSpPr>
            <p:spPr bwMode="auto">
              <a:xfrm>
                <a:off x="96" y="240"/>
                <a:ext cx="4224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/>
              </p:cNvSpPr>
              <p:nvPr/>
            </p:nvSpPr>
            <p:spPr bwMode="auto">
              <a:xfrm>
                <a:off x="96" y="48"/>
                <a:ext cx="4656" cy="210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                                                                                </a:t>
                </a:r>
                <a:r>
                  <a:rPr lang="en-US" sz="2000" dirty="0" err="1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(b)</a:t>
                </a:r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1152" y="233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post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</a:t>
              </a:r>
              <a:r>
                <a:rPr lang="en-US" sz="11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pic>
        <p:nvPicPr>
          <p:cNvPr id="1026" name="Picture 2" descr="mage result for dutch national fl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5100"/>
            <a:ext cx="1447800" cy="9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>
            <a:spLocks/>
          </p:cNvSpPr>
          <p:nvPr/>
        </p:nvSpPr>
        <p:spPr bwMode="auto">
          <a:xfrm>
            <a:off x="2019300" y="5240390"/>
            <a:ext cx="533400" cy="3107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&lt; 0</a:t>
            </a:r>
          </a:p>
        </p:txBody>
      </p:sp>
      <p:sp>
        <p:nvSpPr>
          <p:cNvPr id="23" name="Rectangle 22"/>
          <p:cNvSpPr>
            <a:spLocks/>
          </p:cNvSpPr>
          <p:nvPr/>
        </p:nvSpPr>
        <p:spPr bwMode="auto">
          <a:xfrm>
            <a:off x="4038600" y="5233056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ea typeface="Times" pitchFamily="-84" charset="0"/>
                <a:cs typeface="Times" pitchFamily="-84" charset="0"/>
              </a:rPr>
              <a:t>== 0</a:t>
            </a:r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>
            <a:off x="5486400" y="5198114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6549024" y="5243686"/>
            <a:ext cx="613776" cy="307476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0E46FD"/>
                </a:solidFill>
                <a:ea typeface="Times" pitchFamily="-84" charset="0"/>
                <a:cs typeface="Times" pitchFamily="-84" charset="0"/>
              </a:rPr>
              <a:t>&gt; 0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609600" y="5992173"/>
            <a:ext cx="8382000" cy="687388"/>
            <a:chOff x="16" y="48"/>
            <a:chExt cx="5280" cy="433"/>
          </a:xfrm>
        </p:grpSpPr>
        <p:grpSp>
          <p:nvGrpSpPr>
            <p:cNvPr id="39" name="Group 38"/>
            <p:cNvGrpSpPr>
              <a:grpSpLocks/>
            </p:cNvGrpSpPr>
            <p:nvPr/>
          </p:nvGrpSpPr>
          <p:grpSpPr bwMode="auto">
            <a:xfrm>
              <a:off x="544" y="48"/>
              <a:ext cx="4752" cy="433"/>
              <a:chOff x="96" y="48"/>
              <a:chExt cx="4752" cy="433"/>
            </a:xfrm>
          </p:grpSpPr>
          <p:sp>
            <p:nvSpPr>
              <p:cNvPr id="41" name="Rectangle 9"/>
              <p:cNvSpPr>
                <a:spLocks/>
              </p:cNvSpPr>
              <p:nvPr/>
            </p:nvSpPr>
            <p:spPr bwMode="auto">
              <a:xfrm>
                <a:off x="96" y="240"/>
                <a:ext cx="4224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Rectangle 41"/>
              <p:cNvSpPr>
                <a:spLocks/>
              </p:cNvSpPr>
              <p:nvPr/>
            </p:nvSpPr>
            <p:spPr bwMode="auto">
              <a:xfrm>
                <a:off x="96" y="48"/>
                <a:ext cx="4752" cy="210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j                         k                                 m                                </a:t>
                </a:r>
                <a:r>
                  <a:rPr lang="en-US" sz="2000" dirty="0" err="1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(b)</a:t>
                </a:r>
              </a:p>
            </p:txBody>
          </p:sp>
          <p:sp>
            <p:nvSpPr>
              <p:cNvPr id="43" name="Line 13"/>
              <p:cNvSpPr>
                <a:spLocks noChangeShapeType="1"/>
              </p:cNvSpPr>
              <p:nvPr/>
            </p:nvSpPr>
            <p:spPr bwMode="auto">
              <a:xfrm>
                <a:off x="909" y="241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1100" dirty="0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sp>
        <p:nvSpPr>
          <p:cNvPr id="44" name="Rectangle 43"/>
          <p:cNvSpPr>
            <a:spLocks/>
          </p:cNvSpPr>
          <p:nvPr/>
        </p:nvSpPr>
        <p:spPr bwMode="auto">
          <a:xfrm>
            <a:off x="2019300" y="6333865"/>
            <a:ext cx="533400" cy="3107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&lt; 0</a:t>
            </a:r>
          </a:p>
        </p:txBody>
      </p:sp>
      <p:sp>
        <p:nvSpPr>
          <p:cNvPr id="45" name="Rectangle 44"/>
          <p:cNvSpPr>
            <a:spLocks/>
          </p:cNvSpPr>
          <p:nvPr/>
        </p:nvSpPr>
        <p:spPr bwMode="auto">
          <a:xfrm>
            <a:off x="3231942" y="6326531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ea typeface="Times" pitchFamily="-84" charset="0"/>
                <a:cs typeface="Times" pitchFamily="-84" charset="0"/>
              </a:rPr>
              <a:t>== 0</a:t>
            </a:r>
          </a:p>
        </p:txBody>
      </p:sp>
      <p:sp>
        <p:nvSpPr>
          <p:cNvPr id="46" name="Line 13"/>
          <p:cNvSpPr>
            <a:spLocks noChangeShapeType="1"/>
          </p:cNvSpPr>
          <p:nvPr/>
        </p:nvSpPr>
        <p:spPr bwMode="auto">
          <a:xfrm>
            <a:off x="4223336" y="6311261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6"/>
          <p:cNvSpPr>
            <a:spLocks/>
          </p:cNvSpPr>
          <p:nvPr/>
        </p:nvSpPr>
        <p:spPr bwMode="auto">
          <a:xfrm>
            <a:off x="6549024" y="6337161"/>
            <a:ext cx="613776" cy="307476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dirty="0">
                <a:solidFill>
                  <a:srgbClr val="0E46FD"/>
                </a:solidFill>
                <a:ea typeface="Times" pitchFamily="-84" charset="0"/>
                <a:cs typeface="Times" pitchFamily="-84" charset="0"/>
              </a:rPr>
              <a:t>&gt; 0</a:t>
            </a:r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>
            <a:off x="6188368" y="6311261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48"/>
          <p:cNvSpPr>
            <a:spLocks/>
          </p:cNvSpPr>
          <p:nvPr/>
        </p:nvSpPr>
        <p:spPr bwMode="auto">
          <a:xfrm>
            <a:off x="4966925" y="6342708"/>
            <a:ext cx="763588" cy="31810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>
                <a:ea typeface="Times" pitchFamily="-84" charset="0"/>
                <a:cs typeface="Times" pitchFamily="-84" charset="0"/>
              </a:rPr>
              <a:t>???</a:t>
            </a:r>
            <a:endParaRPr lang="en-US" sz="2000" dirty="0">
              <a:ea typeface="Times" pitchFamily="-84" charset="0"/>
              <a:cs typeface="Times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36837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02-21-12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review1.pptx</Template>
  <TotalTime>3098</TotalTime>
  <Words>9022</Words>
  <Application>Microsoft Macintosh PowerPoint</Application>
  <PresentationFormat>On-screen Show (4:3)</PresentationFormat>
  <Paragraphs>2497</Paragraphs>
  <Slides>102</Slides>
  <Notes>63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102</vt:i4>
      </vt:variant>
    </vt:vector>
  </HeadingPairs>
  <TitlesOfParts>
    <vt:vector size="116" baseType="lpstr">
      <vt:lpstr>Merriweather Sans</vt:lpstr>
      <vt:lpstr>Noto Sans Symbols</vt:lpstr>
      <vt:lpstr>Zapf Dingbats</vt:lpstr>
      <vt:lpstr>American Typewriter</vt:lpstr>
      <vt:lpstr>American Typewriter Condensed</vt:lpstr>
      <vt:lpstr>Arial</vt:lpstr>
      <vt:lpstr>Calibri</vt:lpstr>
      <vt:lpstr>Cutive</vt:lpstr>
      <vt:lpstr>Lucida Grande</vt:lpstr>
      <vt:lpstr>Times</vt:lpstr>
      <vt:lpstr>Times New Roman</vt:lpstr>
      <vt:lpstr>Wingdings</vt:lpstr>
      <vt:lpstr>Wingdings 2</vt:lpstr>
      <vt:lpstr>presentation-02-21-12</vt:lpstr>
      <vt:lpstr>Lists and Sequences</vt:lpstr>
      <vt:lpstr>Overview of List Syntax</vt:lpstr>
      <vt:lpstr>Lists     vs.     Tuples     vs.    Strings     </vt:lpstr>
      <vt:lpstr>Modified Question 4 from Fall 2011</vt:lpstr>
      <vt:lpstr>Modified Question 4 from Fall 2011</vt:lpstr>
      <vt:lpstr>Modified Question 4 from Fall 2011</vt:lpstr>
      <vt:lpstr>Overview of Two-Dimensional Lists</vt:lpstr>
      <vt:lpstr>How Multidimensional Lists are Stored</vt:lpstr>
      <vt:lpstr>Ragged Lists: Rows w/ Different Length</vt:lpstr>
      <vt:lpstr>Modified Question 4 from Fall 2011</vt:lpstr>
      <vt:lpstr>Modified Question 4 from Fall 2011</vt:lpstr>
      <vt:lpstr>Call Frames Final Review Spring 2019 CS 1110</vt:lpstr>
      <vt:lpstr>The Big Issue</vt:lpstr>
      <vt:lpstr>What Do You Need to Know?</vt:lpstr>
      <vt:lpstr>Important</vt:lpstr>
      <vt:lpstr>The Frame (box) for a Function Call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Iterative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Subcall Example</vt:lpstr>
      <vt:lpstr>Diagramming Objects (Folders)</vt:lpstr>
      <vt:lpstr>Evaluation of a Constructor Call</vt:lpstr>
      <vt:lpstr>Diagramming Subclasses</vt:lpstr>
      <vt:lpstr>Two Example Classes</vt:lpstr>
      <vt:lpstr>Class Folders</vt:lpstr>
      <vt:lpstr>Constructor Examples</vt:lpstr>
      <vt:lpstr>Constructor Examples</vt:lpstr>
      <vt:lpstr>Constructor Examples</vt:lpstr>
      <vt:lpstr>Constructor Examples</vt:lpstr>
      <vt:lpstr>Constructor Examples</vt:lpstr>
      <vt:lpstr>Constructor Examples</vt:lpstr>
      <vt:lpstr>Constructor Examples</vt:lpstr>
      <vt:lpstr>Constructor Examples</vt:lpstr>
      <vt:lpstr>Constructor Examples</vt:lpstr>
      <vt:lpstr>Recursion Review Spring 2019 CS 1110</vt:lpstr>
      <vt:lpstr>Before you Begin</vt:lpstr>
      <vt:lpstr>Steps to Recursion</vt:lpstr>
      <vt:lpstr>Base Case</vt:lpstr>
      <vt:lpstr>Recursive Case</vt:lpstr>
      <vt:lpstr>Make Progress</vt:lpstr>
      <vt:lpstr>Example</vt:lpstr>
      <vt:lpstr>Example</vt:lpstr>
      <vt:lpstr>Example</vt:lpstr>
      <vt:lpstr>Example</vt:lpstr>
      <vt:lpstr>Example</vt:lpstr>
      <vt:lpstr>Example</vt:lpstr>
      <vt:lpstr>Example</vt:lpstr>
      <vt:lpstr>Classes and Subclasses</vt:lpstr>
      <vt:lpstr>Class Definition</vt:lpstr>
      <vt:lpstr>Attribute Invariants</vt:lpstr>
      <vt:lpstr>Constructors</vt:lpstr>
      <vt:lpstr>Special Methods</vt:lpstr>
      <vt:lpstr>Operator Overloading</vt:lpstr>
      <vt:lpstr>Writing and Calling Methods</vt:lpstr>
      <vt:lpstr>Optional Arguments</vt:lpstr>
      <vt:lpstr>Modified Question from Fall 2010</vt:lpstr>
      <vt:lpstr>Subclasses</vt:lpstr>
      <vt:lpstr>Modified Question from Fall 2010</vt:lpstr>
      <vt:lpstr>Modified Question from Fall 2010</vt:lpstr>
      <vt:lpstr>Modified Question from Fall 2010</vt:lpstr>
      <vt:lpstr>Two Example Classes</vt:lpstr>
      <vt:lpstr>Example from Fall 2013</vt:lpstr>
      <vt:lpstr>Example from Fall 2013</vt:lpstr>
      <vt:lpstr>Example from Fall 2013</vt:lpstr>
      <vt:lpstr>Example from Fall 2013</vt:lpstr>
      <vt:lpstr>Example from Fall 2013</vt:lpstr>
      <vt:lpstr>Developing Loops  from Invariants</vt:lpstr>
      <vt:lpstr>Developing a Loop on a Range of Integers</vt:lpstr>
      <vt:lpstr>Range</vt:lpstr>
      <vt:lpstr>Horizontal Notation for Sequences</vt:lpstr>
      <vt:lpstr>Algorithm Inputs</vt:lpstr>
      <vt:lpstr>DOs and DON’Ts #1</vt:lpstr>
      <vt:lpstr>DOs and DON’Ts #2</vt:lpstr>
      <vt:lpstr>DOs and DON’Ts #3</vt:lpstr>
      <vt:lpstr>Dutch National Flag</vt:lpstr>
      <vt:lpstr>Dutch National Flag</vt:lpstr>
      <vt:lpstr>Dutch National Flag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Beibei Zhu</dc:creator>
  <cp:lastModifiedBy>Seunghyun Kim</cp:lastModifiedBy>
  <cp:revision>99</cp:revision>
  <cp:lastPrinted>2015-12-08T21:31:00Z</cp:lastPrinted>
  <dcterms:created xsi:type="dcterms:W3CDTF">2012-05-06T14:25:55Z</dcterms:created>
  <dcterms:modified xsi:type="dcterms:W3CDTF">2019-05-11T17:07:16Z</dcterms:modified>
</cp:coreProperties>
</file>