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85" r:id="rId2"/>
    <p:sldId id="273" r:id="rId3"/>
    <p:sldId id="284" r:id="rId4"/>
    <p:sldId id="286" r:id="rId5"/>
    <p:sldId id="288" r:id="rId6"/>
    <p:sldId id="289" r:id="rId7"/>
    <p:sldId id="291" r:id="rId8"/>
    <p:sldId id="263" r:id="rId9"/>
    <p:sldId id="292" r:id="rId10"/>
    <p:sldId id="296" r:id="rId11"/>
    <p:sldId id="297" r:id="rId12"/>
    <p:sldId id="298" r:id="rId13"/>
    <p:sldId id="299" r:id="rId14"/>
    <p:sldId id="300" r:id="rId15"/>
    <p:sldId id="301" r:id="rId16"/>
    <p:sldId id="294" r:id="rId17"/>
    <p:sldId id="295" r:id="rId18"/>
    <p:sldId id="293" r:id="rId19"/>
    <p:sldId id="302" r:id="rId20"/>
    <p:sldId id="303" r:id="rId21"/>
    <p:sldId id="304" r:id="rId22"/>
    <p:sldId id="283" r:id="rId2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46F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80" autoAdjust="0"/>
    <p:restoredTop sz="96774" autoAdjust="0"/>
  </p:normalViewPr>
  <p:slideViewPr>
    <p:cSldViewPr>
      <p:cViewPr varScale="1">
        <p:scale>
          <a:sx n="96" d="100"/>
          <a:sy n="96" d="100"/>
        </p:scale>
        <p:origin x="198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436D4-A849-A24D-946A-E193EC597F8E}" type="datetimeFigureOut">
              <a:rPr lang="en-US" smtClean="0"/>
              <a:t>5/12/18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38A3E-05D8-504E-858D-692647EA1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32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pitchFamily="-84" charset="-122"/>
                <a:cs typeface="宋体" pitchFamily="-84" charset="-122"/>
              </a:defRPr>
            </a:lvl1pPr>
          </a:lstStyle>
          <a:p>
            <a:fld id="{B4219D0A-17EC-E141-9621-8FB3751EFE4F}" type="datetimeFigureOut">
              <a:rPr lang="zh-CN" altLang="en-US"/>
              <a:pPr/>
              <a:t>18/5/12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pitchFamily="-84" charset="-122"/>
                <a:cs typeface="宋体" pitchFamily="-84" charset="-122"/>
              </a:defRPr>
            </a:lvl1pPr>
          </a:lstStyle>
          <a:p>
            <a:fld id="{E4DA3E51-075E-7440-B6B3-096D41D63EC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27216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itchFamily="-84" charset="-122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itchFamily="-84" charset="-122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itchFamily="-84" charset="-122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itchFamily="-84" charset="-122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 pitchFamily="-84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A3E51-075E-7440-B6B3-096D41D63EC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4408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>
                <a:ea typeface="宋体" pitchFamily="-84" charset="-122"/>
              </a:rPr>
              <a:t>On the test, we may give them a question where we state the precondition, postcondition, and loop invariant and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ask them to write the loop with initialization. When this is done, they MUST use the given invariant. </a:t>
            </a:r>
          </a:p>
          <a:p>
            <a:pPr>
              <a:spcBef>
                <a:spcPct val="0"/>
              </a:spcBef>
            </a:pPr>
            <a:r>
              <a:rPr lang="en-US">
                <a:ea typeface="宋体" pitchFamily="-84" charset="-122"/>
              </a:rPr>
              <a:t>They should NOT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add other variables declared outside the loop, although they may declare variables within the repetend.</a:t>
            </a:r>
            <a:endParaRPr lang="zh-CN" altLang="en-US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A05C03-6C42-0E41-A17C-2452FE0717B4}" type="slidenum">
              <a:rPr lang="zh-CN" altLang="en-US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6749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>
                <a:ea typeface="宋体" pitchFamily="-84" charset="-122"/>
              </a:rPr>
              <a:t>For that matter, any loop that does this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/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 Process b[h..k]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/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Probably has a loop invariant that looks like this: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/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  h                     i                      k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--------------------------------------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b|   processed |     ?                   |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-------------------------------------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/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BIG PROBLEM IN DRAWING SUCH DIAGRAMS. DO NOT PUT THE VARIABLE DIRECTLY ABOVE THE VERTICAL LINE.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Stress this over and over: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/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        k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  -------          THIS IS STUPID! Shows lack of care. It's ambiguous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        |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  -------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/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          k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  -------          Now it labels the first element of the segment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        |</a:t>
            </a:r>
            <a:br>
              <a:rPr lang="en-US">
                <a:ea typeface="宋体" pitchFamily="-84" charset="-122"/>
              </a:rPr>
            </a:br>
            <a:r>
              <a:rPr lang="en-US">
                <a:ea typeface="宋体" pitchFamily="-84" charset="-122"/>
              </a:rPr>
              <a:t>    -------</a:t>
            </a:r>
            <a:endParaRPr lang="zh-CN" altLang="en-US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0FA56A4-4DD9-3041-BE19-01B3F38C184E}" type="slidenum">
              <a:rPr lang="zh-CN" altLang="en-US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7470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724025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eaLnBrk="1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328166" y="1723912"/>
            <a:ext cx="6487668" cy="3152888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rgbClr val="0000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28166" y="1723912"/>
            <a:ext cx="6498159" cy="916641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762000" y="2743200"/>
            <a:ext cx="7543800" cy="838200"/>
          </a:xfrm>
          <a:prstGeom prst="rect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19400"/>
            <a:ext cx="7391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12/10/13</a:t>
            </a:r>
            <a:endParaRPr lang="zh-CN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Review 6</a:t>
            </a:r>
            <a:endParaRPr lang="zh-CN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0FBD9-CC50-CC4A-8B74-B5F1C96C8A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3200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3050"/>
            <a:ext cx="3160713" cy="7937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2641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295400"/>
            <a:ext cx="3160713" cy="4830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12/10/13</a:t>
            </a: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Review 6</a:t>
            </a:r>
            <a:endParaRPr lang="zh-CN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0FBD9-CC50-CC4A-8B74-B5F1C96C8A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8"/>
          </a:xfrm>
        </p:spPr>
        <p:txBody>
          <a:bodyPr anchor="t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381000"/>
            <a:ext cx="5486400" cy="4346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12/10/13</a:t>
            </a: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Review 6</a:t>
            </a: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0FBD9-CC50-CC4A-8B74-B5F1C96C8A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12/10/13</a:t>
            </a: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Review 6</a:t>
            </a: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0FBD9-CC50-CC4A-8B74-B5F1C96C8A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304800" y="3765549"/>
            <a:ext cx="8534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12/10/13</a:t>
            </a: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Review 6</a:t>
            </a:r>
            <a:endParaRPr lang="zh-CN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CD0FBD9-CC50-CC4A-8B74-B5F1C96C8A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04800" y="3352802"/>
            <a:ext cx="8534400" cy="244269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04800" y="3352801"/>
            <a:ext cx="8534400" cy="972671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rgbClr val="40404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04800" y="363538"/>
            <a:ext cx="853440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12/10/13</a:t>
            </a: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Review 6</a:t>
            </a:r>
            <a:endParaRPr lang="zh-CN" alt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0FBD9-CC50-CC4A-8B74-B5F1C96C8A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12/10/13</a:t>
            </a: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Review 6</a:t>
            </a:r>
            <a:endParaRPr lang="zh-CN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0FBD9-CC50-CC4A-8B74-B5F1C96C8A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cxnSp>
        <p:nvCxnSpPr>
          <p:cNvPr id="8" name="Straight Connector 7"/>
          <p:cNvCxnSpPr/>
          <p:nvPr/>
        </p:nvCxnSpPr>
        <p:spPr bwMode="auto">
          <a:xfrm>
            <a:off x="304800" y="2057400"/>
            <a:ext cx="4191000" cy="1588"/>
          </a:xfrm>
          <a:prstGeom prst="line">
            <a:avLst/>
          </a:prstGeom>
          <a:solidFill>
            <a:schemeClr val="accent1"/>
          </a:solidFill>
          <a:ln w="38100" cap="flat" cmpd="dbl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648200" y="2057400"/>
            <a:ext cx="4191000" cy="1588"/>
          </a:xfrm>
          <a:prstGeom prst="line">
            <a:avLst/>
          </a:prstGeom>
          <a:solidFill>
            <a:schemeClr val="accent1"/>
          </a:solidFill>
          <a:ln w="38100" cap="flat" cmpd="dbl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295400"/>
            <a:ext cx="4191000" cy="639762"/>
          </a:xfrm>
        </p:spPr>
        <p:txBody>
          <a:bodyPr anchor="b"/>
          <a:lstStyle>
            <a:lvl1pPr marL="0" indent="0" algn="ctr">
              <a:buNone/>
              <a:defRPr sz="2800" b="1">
                <a:solidFill>
                  <a:srgbClr val="3C8C9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209800"/>
            <a:ext cx="4192588" cy="3916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194175" cy="639762"/>
          </a:xfrm>
        </p:spPr>
        <p:txBody>
          <a:bodyPr anchor="b"/>
          <a:lstStyle>
            <a:lvl1pPr marL="0" indent="0" algn="ctr">
              <a:buNone/>
              <a:defRPr sz="28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09799"/>
            <a:ext cx="4194175" cy="3916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12/10/13</a:t>
            </a:r>
            <a:endParaRPr lang="zh-CN" alt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Review 6</a:t>
            </a:r>
            <a:endParaRPr lang="zh-CN" alt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0FBD9-CC50-CC4A-8B74-B5F1C96C8A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12/10/13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Review 6</a:t>
            </a: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0FBD9-CC50-CC4A-8B74-B5F1C96C8A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12/10/13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Review 6</a:t>
            </a: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0FBD9-CC50-CC4A-8B74-B5F1C96C8A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304800" y="11430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cxnSp>
        <p:nvCxnSpPr>
          <p:cNvPr id="6" name="Straight Connector 6"/>
          <p:cNvCxnSpPr>
            <a:cxnSpLocks noChangeShapeType="1"/>
          </p:cNvCxnSpPr>
          <p:nvPr/>
        </p:nvCxnSpPr>
        <p:spPr bwMode="auto">
          <a:xfrm>
            <a:off x="304800" y="4114800"/>
            <a:ext cx="8534400" cy="158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</p:cxnSp>
      <p:sp>
        <p:nvSpPr>
          <p:cNvPr id="7" name="TextBox 6"/>
          <p:cNvSpPr txBox="1"/>
          <p:nvPr/>
        </p:nvSpPr>
        <p:spPr>
          <a:xfrm>
            <a:off x="457200" y="3276600"/>
            <a:ext cx="8534400" cy="685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latin typeface="Times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4800" y="4114800"/>
            <a:ext cx="8534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12/10/13</a:t>
            </a:r>
            <a:endParaRPr lang="zh-CN" alt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Review 6</a:t>
            </a:r>
            <a:endParaRPr lang="zh-CN" alt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CD0FBD9-CC50-CC4A-8B74-B5F1C96C8A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pitchFamily="-110" charset="0"/>
                <a:ea typeface="+mn-ea"/>
                <a:cs typeface="+mn-cs"/>
              </a:defRPr>
            </a:lvl1pPr>
          </a:lstStyle>
          <a:p>
            <a:r>
              <a:rPr lang="en-US" altLang="zh-CN" smtClean="0"/>
              <a:t>12/10/13</a:t>
            </a:r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248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Review 6</a:t>
            </a: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248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fld id="{6CD0FBD9-CC50-CC4A-8B74-B5F1C96C8A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595959"/>
        </a:buClr>
        <a:buFont typeface="Wingdings" pitchFamily="-1" charset="2"/>
        <a:buChar char="§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595959"/>
        </a:buClr>
        <a:buFont typeface="Wingdings" pitchFamily="-1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60000"/>
        <a:buFont typeface="Lucida Grande" pitchFamily="-1" charset="0"/>
        <a:buChar char="►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Developing </a:t>
            </a:r>
            <a:r>
              <a:rPr lang="en-US" smtClean="0"/>
              <a:t>Loops </a:t>
            </a:r>
            <a:br>
              <a:rPr lang="en-US" smtClean="0"/>
            </a:br>
            <a:r>
              <a:rPr lang="en-US" smtClean="0"/>
              <a:t>from Invariants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ea typeface="Times" pitchFamily="-84" charset="0"/>
                <a:cs typeface="Times" pitchFamily="-84" charset="0"/>
              </a:rPr>
              <a:t>We may specify that the list in the algorithm is </a:t>
            </a:r>
          </a:p>
          <a:p>
            <a:pPr lvl="1"/>
            <a:r>
              <a:rPr lang="en-US" sz="2400" dirty="0" smtClean="0">
                <a:ea typeface="Times" pitchFamily="-84" charset="0"/>
                <a:cs typeface="Times" pitchFamily="-84" charset="0"/>
              </a:rPr>
              <a:t>b[0.</a:t>
            </a:r>
            <a:r>
              <a:rPr lang="en-US" sz="2400" dirty="0">
                <a:ea typeface="Times" pitchFamily="-84" charset="0"/>
                <a:cs typeface="Times" pitchFamily="-84" charset="0"/>
              </a:rPr>
              <a:t>.</a:t>
            </a:r>
            <a:r>
              <a:rPr lang="en-US" sz="2400" dirty="0" smtClean="0">
                <a:ea typeface="Times" pitchFamily="-84" charset="0"/>
                <a:cs typeface="Times" pitchFamily="-84" charset="0"/>
              </a:rPr>
              <a:t>len(b)-1] or </a:t>
            </a:r>
          </a:p>
          <a:p>
            <a:pPr lvl="1"/>
            <a:r>
              <a:rPr lang="en-US" sz="2400" dirty="0" smtClean="0">
                <a:ea typeface="Times" pitchFamily="-84" charset="0"/>
                <a:cs typeface="Times" pitchFamily="-84" charset="0"/>
              </a:rPr>
              <a:t>a segment </a:t>
            </a:r>
            <a:r>
              <a:rPr lang="en-US" sz="2400" dirty="0" err="1" smtClean="0">
                <a:ea typeface="Times" pitchFamily="-84" charset="0"/>
                <a:cs typeface="Times" pitchFamily="-84" charset="0"/>
              </a:rPr>
              <a:t>b[h..k</a:t>
            </a:r>
            <a:r>
              <a:rPr lang="en-US" sz="2400" dirty="0" smtClean="0">
                <a:ea typeface="Times" pitchFamily="-84" charset="0"/>
                <a:cs typeface="Times" pitchFamily="-84" charset="0"/>
              </a:rPr>
              <a:t>] or </a:t>
            </a:r>
          </a:p>
          <a:p>
            <a:pPr lvl="1"/>
            <a:r>
              <a:rPr lang="en-US" sz="2400" dirty="0" smtClean="0">
                <a:ea typeface="Times" pitchFamily="-84" charset="0"/>
                <a:cs typeface="Times" pitchFamily="-84" charset="0"/>
              </a:rPr>
              <a:t>a segment b[m..n-1]</a:t>
            </a:r>
          </a:p>
          <a:p>
            <a:r>
              <a:rPr lang="en-US" sz="2800" b="1" dirty="0" smtClean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Work with whatever is given!</a:t>
            </a:r>
          </a:p>
          <a:p>
            <a:endParaRPr lang="en-US" sz="2800" dirty="0" smtClean="0">
              <a:ea typeface="Times" pitchFamily="-84" charset="0"/>
              <a:cs typeface="Times" pitchFamily="-84" charset="0"/>
            </a:endParaRPr>
          </a:p>
          <a:p>
            <a:endParaRPr lang="en-US" sz="2800" dirty="0" smtClean="0">
              <a:ea typeface="Times" pitchFamily="-84" charset="0"/>
              <a:cs typeface="Times" pitchFamily="-84" charset="0"/>
            </a:endParaRPr>
          </a:p>
          <a:p>
            <a:r>
              <a:rPr lang="en-US" sz="2800" dirty="0" smtClean="0"/>
              <a:t>Remember formula for # of values in an array segment</a:t>
            </a:r>
          </a:p>
          <a:p>
            <a:pPr lvl="1"/>
            <a:r>
              <a:rPr lang="en-US" sz="2400" dirty="0" smtClean="0">
                <a:solidFill>
                  <a:srgbClr val="800000"/>
                </a:solidFill>
              </a:rPr>
              <a:t>Following</a:t>
            </a:r>
            <a:r>
              <a:rPr lang="en-US" sz="2400" dirty="0" smtClean="0"/>
              <a:t> – </a:t>
            </a:r>
            <a:r>
              <a:rPr lang="en-US" sz="2400" dirty="0" smtClean="0">
                <a:solidFill>
                  <a:srgbClr val="800000"/>
                </a:solidFill>
              </a:rPr>
              <a:t>First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e.g. the number of values in b[</a:t>
            </a:r>
            <a:r>
              <a:rPr lang="en-US" sz="2400" dirty="0" err="1" smtClean="0"/>
              <a:t>h..k</a:t>
            </a:r>
            <a:r>
              <a:rPr lang="en-US" sz="2400" dirty="0" smtClean="0"/>
              <a:t>] is  k+1–h.</a:t>
            </a:r>
          </a:p>
          <a:p>
            <a:endParaRPr lang="en-US" sz="2800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425700" y="3784600"/>
            <a:ext cx="4660900" cy="787400"/>
            <a:chOff x="192" y="0"/>
            <a:chExt cx="2936" cy="496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384" y="0"/>
              <a:ext cx="2744" cy="480"/>
              <a:chOff x="0" y="0"/>
              <a:chExt cx="2744" cy="480"/>
            </a:xfrm>
          </p:grpSpPr>
          <p:grpSp>
            <p:nvGrpSpPr>
              <p:cNvPr id="8" name="Group 5"/>
              <p:cNvGrpSpPr>
                <a:grpSpLocks/>
              </p:cNvGrpSpPr>
              <p:nvPr/>
            </p:nvGrpSpPr>
            <p:grpSpPr bwMode="auto">
              <a:xfrm>
                <a:off x="0" y="240"/>
                <a:ext cx="2408" cy="240"/>
                <a:chOff x="0" y="8"/>
                <a:chExt cx="2408" cy="240"/>
              </a:xfrm>
            </p:grpSpPr>
            <p:sp>
              <p:nvSpPr>
                <p:cNvPr id="10" name="Rectangle 6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" name="Rectangle 7"/>
                <p:cNvSpPr>
                  <a:spLocks/>
                </p:cNvSpPr>
                <p:nvPr/>
              </p:nvSpPr>
              <p:spPr bwMode="auto">
                <a:xfrm>
                  <a:off x="0" y="31"/>
                  <a:ext cx="2408" cy="19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 lIns="0" tIns="0" rIns="40639" bIns="0" anchor="ctr">
                  <a:prstTxWarp prst="textNoShape">
                    <a:avLst/>
                  </a:prstTxWarp>
                  <a:spAutoFit/>
                </a:bodyPr>
                <a:lstStyle/>
                <a:p>
                  <a:pPr marL="39688" algn="ctr"/>
                  <a:r>
                    <a:rPr lang="en-US" sz="2000" dirty="0" smtClean="0">
                      <a:solidFill>
                        <a:schemeClr val="tx1"/>
                      </a:solidFill>
                      <a:ea typeface="Times" pitchFamily="-84" charset="0"/>
                      <a:cs typeface="Times" pitchFamily="-84" charset="0"/>
                    </a:rPr>
                    <a:t>? </a:t>
                  </a:r>
                  <a:endPara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endParaRPr>
                </a:p>
              </p:txBody>
            </p:sp>
          </p:grpSp>
          <p:sp>
            <p:nvSpPr>
              <p:cNvPr id="9" name="Rectangle 8"/>
              <p:cNvSpPr>
                <a:spLocks/>
              </p:cNvSpPr>
              <p:nvPr/>
            </p:nvSpPr>
            <p:spPr bwMode="auto">
              <a:xfrm>
                <a:off x="48" y="0"/>
                <a:ext cx="2696" cy="25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40639" bIns="0">
                <a:prstTxWarp prst="textNoShape">
                  <a:avLst/>
                </a:prstTxWarp>
              </a:bodyPr>
              <a:lstStyle/>
              <a:p>
                <a:pPr marL="39688">
                  <a:spcBef>
                    <a:spcPts val="1200"/>
                  </a:spcBef>
                </a:pP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h                                                    </a:t>
                </a:r>
                <a:r>
                  <a:rPr lang="en-US" sz="2000" dirty="0" smtClean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 </a:t>
                </a: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k</a:t>
                </a:r>
              </a:p>
            </p:txBody>
          </p:sp>
        </p:grpSp>
        <p:sp>
          <p:nvSpPr>
            <p:cNvPr id="7" name="Rectangle 9"/>
            <p:cNvSpPr>
              <a:spLocks/>
            </p:cNvSpPr>
            <p:nvPr/>
          </p:nvSpPr>
          <p:spPr bwMode="auto">
            <a:xfrm>
              <a:off x="192" y="240"/>
              <a:ext cx="632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/>
              <a:r>
                <a:rPr lang="en-US" sz="200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64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Question, Fall 2013 Final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4648200"/>
            <a:ext cx="8534400" cy="1447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800000"/>
                </a:solidFill>
              </a:rPr>
              <a:t>Example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Input    [</a:t>
            </a:r>
            <a:r>
              <a:rPr lang="en-US" sz="2400" dirty="0"/>
              <a:t>1, 2, 2, 2, 4, 4, 4] </a:t>
            </a:r>
            <a:endParaRPr lang="en-US" sz="2400" dirty="0" smtClean="0"/>
          </a:p>
          <a:p>
            <a:pPr lvl="1"/>
            <a:r>
              <a:rPr lang="en-US" sz="2400" dirty="0" smtClean="0"/>
              <a:t>Output [1, 2, 2, 2, 1, 2, 4]</a:t>
            </a:r>
            <a:endParaRPr lang="en-US" sz="2400" dirty="0"/>
          </a:p>
        </p:txBody>
      </p:sp>
      <p:grpSp>
        <p:nvGrpSpPr>
          <p:cNvPr id="23" name="Group 8"/>
          <p:cNvGrpSpPr>
            <a:grpSpLocks/>
          </p:cNvGrpSpPr>
          <p:nvPr/>
        </p:nvGrpSpPr>
        <p:grpSpPr bwMode="auto">
          <a:xfrm>
            <a:off x="609600" y="1425902"/>
            <a:ext cx="7543800" cy="701675"/>
            <a:chOff x="0" y="38"/>
            <a:chExt cx="4752" cy="442"/>
          </a:xfrm>
        </p:grpSpPr>
        <p:grpSp>
          <p:nvGrpSpPr>
            <p:cNvPr id="24" name="Group 6"/>
            <p:cNvGrpSpPr>
              <a:grpSpLocks/>
            </p:cNvGrpSpPr>
            <p:nvPr/>
          </p:nvGrpSpPr>
          <p:grpSpPr bwMode="auto">
            <a:xfrm>
              <a:off x="528" y="38"/>
              <a:ext cx="4224" cy="442"/>
              <a:chOff x="96" y="38"/>
              <a:chExt cx="4224" cy="442"/>
            </a:xfrm>
          </p:grpSpPr>
          <p:grpSp>
            <p:nvGrpSpPr>
              <p:cNvPr id="26" name="Group 9"/>
              <p:cNvGrpSpPr>
                <a:grpSpLocks/>
              </p:cNvGrpSpPr>
              <p:nvPr/>
            </p:nvGrpSpPr>
            <p:grpSpPr bwMode="auto">
              <a:xfrm>
                <a:off x="96" y="240"/>
                <a:ext cx="4224" cy="240"/>
                <a:chOff x="96" y="0"/>
                <a:chExt cx="4224" cy="240"/>
              </a:xfrm>
            </p:grpSpPr>
            <p:sp>
              <p:nvSpPr>
                <p:cNvPr id="28" name="Rectangle 2"/>
                <p:cNvSpPr>
                  <a:spLocks/>
                </p:cNvSpPr>
                <p:nvPr/>
              </p:nvSpPr>
              <p:spPr bwMode="auto">
                <a:xfrm>
                  <a:off x="96" y="0"/>
                  <a:ext cx="4224" cy="240"/>
                </a:xfrm>
                <a:prstGeom prst="rect">
                  <a:avLst/>
                </a:prstGeom>
                <a:noFill/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" name="Rectangle 3"/>
                <p:cNvSpPr>
                  <a:spLocks/>
                </p:cNvSpPr>
                <p:nvPr/>
              </p:nvSpPr>
              <p:spPr bwMode="auto">
                <a:xfrm>
                  <a:off x="96" y="23"/>
                  <a:ext cx="4224" cy="194"/>
                </a:xfrm>
                <a:prstGeom prst="rect">
                  <a:avLst/>
                </a:prstGeom>
                <a:noFill/>
                <a:ln w="12700" cap="flat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square" lIns="0" tIns="0" rIns="40639" bIns="0" anchor="ctr">
                  <a:prstTxWarp prst="textNoShape">
                    <a:avLst/>
                  </a:prstTxWarp>
                  <a:spAutoFit/>
                </a:bodyPr>
                <a:lstStyle/>
                <a:p>
                  <a:pPr marL="39688" algn="ctr"/>
                  <a:r>
                    <a:rPr lang="en-US" sz="2000" dirty="0" smtClean="0">
                      <a:solidFill>
                        <a:schemeClr val="tx1"/>
                      </a:solidFill>
                      <a:ea typeface="Times" pitchFamily="-84" charset="0"/>
                      <a:cs typeface="Times" pitchFamily="-84" charset="0"/>
                    </a:rPr>
                    <a:t>sorted </a:t>
                  </a:r>
                  <a:endPara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endParaRPr>
                </a:p>
              </p:txBody>
            </p:sp>
          </p:grpSp>
          <p:sp>
            <p:nvSpPr>
              <p:cNvPr id="27" name="Rectangle 5"/>
              <p:cNvSpPr>
                <a:spLocks/>
              </p:cNvSpPr>
              <p:nvPr/>
            </p:nvSpPr>
            <p:spPr bwMode="auto">
              <a:xfrm>
                <a:off x="96" y="38"/>
                <a:ext cx="4224" cy="192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>
                <a:prstTxWarp prst="textNoShape">
                  <a:avLst/>
                </a:prstTxWarp>
              </a:bodyPr>
              <a:lstStyle/>
              <a:p>
                <a:pPr marL="39688">
                  <a:spcBef>
                    <a:spcPts val="1200"/>
                  </a:spcBef>
                </a:pPr>
                <a:r>
                  <a:rPr lang="en-US" sz="2000" dirty="0" smtClean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0                                                                   </a:t>
                </a:r>
                <a:r>
                  <a:rPr lang="en-US" sz="2000" dirty="0">
                    <a:ea typeface="Times" pitchFamily="-84" charset="0"/>
                    <a:cs typeface="Times" pitchFamily="-84" charset="0"/>
                  </a:rPr>
                  <a:t> </a:t>
                </a:r>
                <a:r>
                  <a:rPr lang="en-US" sz="2000" dirty="0" smtClean="0">
                    <a:ea typeface="Times" pitchFamily="-84" charset="0"/>
                    <a:cs typeface="Times" pitchFamily="-84" charset="0"/>
                  </a:rPr>
                  <a:t>         </a:t>
                </a:r>
                <a:r>
                  <a:rPr lang="en-US" sz="2000" dirty="0" smtClean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                                 k</a:t>
                </a:r>
                <a:endPara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endParaRPr>
              </a:p>
            </p:txBody>
          </p:sp>
        </p:grpSp>
        <p:sp>
          <p:nvSpPr>
            <p:cNvPr id="25" name="Rectangle 7"/>
            <p:cNvSpPr>
              <a:spLocks/>
            </p:cNvSpPr>
            <p:nvPr/>
          </p:nvSpPr>
          <p:spPr bwMode="auto">
            <a:xfrm>
              <a:off x="0" y="267"/>
              <a:ext cx="52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/>
              <a:r>
                <a:rPr lang="en-US" sz="2000" dirty="0">
                  <a:solidFill>
                    <a:srgbClr val="0000FF"/>
                  </a:solidFill>
                  <a:ea typeface="Times" pitchFamily="-84" charset="0"/>
                  <a:cs typeface="Times" pitchFamily="-84" charset="0"/>
                </a:rPr>
                <a:t>pre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</a:t>
              </a:r>
              <a:r>
                <a:rPr lang="en-US" sz="2000" dirty="0" smtClean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   </a:t>
              </a:r>
              <a:r>
                <a:rPr lang="en-US" sz="2000" dirty="0" err="1" smtClean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b</a:t>
              </a:r>
              <a:endPara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endParaRPr>
            </a:p>
          </p:txBody>
        </p:sp>
      </p:grpSp>
      <p:grpSp>
        <p:nvGrpSpPr>
          <p:cNvPr id="45" name="Group 17"/>
          <p:cNvGrpSpPr>
            <a:grpSpLocks/>
          </p:cNvGrpSpPr>
          <p:nvPr/>
        </p:nvGrpSpPr>
        <p:grpSpPr bwMode="auto">
          <a:xfrm>
            <a:off x="609600" y="2438399"/>
            <a:ext cx="7543800" cy="925513"/>
            <a:chOff x="16" y="48"/>
            <a:chExt cx="4752" cy="432"/>
          </a:xfrm>
        </p:grpSpPr>
        <p:grpSp>
          <p:nvGrpSpPr>
            <p:cNvPr id="46" name="Group 45"/>
            <p:cNvGrpSpPr>
              <a:grpSpLocks/>
            </p:cNvGrpSpPr>
            <p:nvPr/>
          </p:nvGrpSpPr>
          <p:grpSpPr bwMode="auto">
            <a:xfrm>
              <a:off x="544" y="48"/>
              <a:ext cx="4224" cy="432"/>
              <a:chOff x="96" y="48"/>
              <a:chExt cx="4224" cy="432"/>
            </a:xfrm>
          </p:grpSpPr>
          <p:sp>
            <p:nvSpPr>
              <p:cNvPr id="48" name="Rectangle 9"/>
              <p:cNvSpPr>
                <a:spLocks/>
              </p:cNvSpPr>
              <p:nvPr/>
            </p:nvSpPr>
            <p:spPr bwMode="auto">
              <a:xfrm>
                <a:off x="96" y="184"/>
                <a:ext cx="4224" cy="296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Rectangle 12"/>
              <p:cNvSpPr>
                <a:spLocks/>
              </p:cNvSpPr>
              <p:nvPr/>
            </p:nvSpPr>
            <p:spPr bwMode="auto">
              <a:xfrm>
                <a:off x="96" y="48"/>
                <a:ext cx="4224" cy="192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>
                <a:prstTxWarp prst="textNoShape">
                  <a:avLst/>
                </a:prstTxWarp>
              </a:bodyPr>
              <a:lstStyle/>
              <a:p>
                <a:pPr marL="39688">
                  <a:spcBef>
                    <a:spcPts val="1200"/>
                  </a:spcBef>
                </a:pP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0</a:t>
                </a:r>
                <a:r>
                  <a:rPr lang="en-US" sz="2000" dirty="0" smtClean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                                          h                                                                  k</a:t>
                </a:r>
                <a:endPara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endParaRPr>
              </a:p>
            </p:txBody>
          </p:sp>
          <p:sp>
            <p:nvSpPr>
              <p:cNvPr id="50" name="Line 13"/>
              <p:cNvSpPr>
                <a:spLocks noChangeShapeType="1"/>
              </p:cNvSpPr>
              <p:nvPr/>
            </p:nvSpPr>
            <p:spPr bwMode="auto">
              <a:xfrm>
                <a:off x="1824" y="190"/>
                <a:ext cx="1" cy="290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7" name="Rectangle 46"/>
            <p:cNvSpPr>
              <a:spLocks/>
            </p:cNvSpPr>
            <p:nvPr/>
          </p:nvSpPr>
          <p:spPr bwMode="auto">
            <a:xfrm>
              <a:off x="16" y="267"/>
              <a:ext cx="52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/>
              <a:r>
                <a:rPr lang="en-US" sz="2000" dirty="0" smtClean="0">
                  <a:solidFill>
                    <a:srgbClr val="0000FF"/>
                  </a:solidFill>
                  <a:ea typeface="Times" pitchFamily="-84" charset="0"/>
                  <a:cs typeface="Times" pitchFamily="-84" charset="0"/>
                </a:rPr>
                <a:t>post</a:t>
              </a:r>
              <a:r>
                <a:rPr lang="en-US" sz="2000" dirty="0" smtClean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</a:t>
              </a:r>
              <a:r>
                <a:rPr lang="en-US" sz="1100" dirty="0" smtClean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b</a:t>
              </a:r>
              <a:endPara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endParaRPr>
            </a:p>
          </p:txBody>
        </p:sp>
      </p:grpSp>
      <p:sp>
        <p:nvSpPr>
          <p:cNvPr id="52" name="Rectangle 51"/>
          <p:cNvSpPr/>
          <p:nvPr/>
        </p:nvSpPr>
        <p:spPr>
          <a:xfrm>
            <a:off x="1447007" y="2712139"/>
            <a:ext cx="2743200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Unchanged, values in b[h+1</a:t>
            </a:r>
            <a:r>
              <a:rPr lang="is-IS" sz="2000" dirty="0" smtClean="0">
                <a:ea typeface="Times" pitchFamily="-84" charset="0"/>
                <a:cs typeface="Times" pitchFamily="-84" charset="0"/>
              </a:rPr>
              <a:t>..</a:t>
            </a:r>
            <a:r>
              <a:rPr lang="en-US" sz="2000" dirty="0" smtClean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k]</a:t>
            </a:r>
            <a:endParaRPr lang="en-US" sz="2000" dirty="0"/>
          </a:p>
        </p:txBody>
      </p:sp>
      <p:sp>
        <p:nvSpPr>
          <p:cNvPr id="54" name="Rectangle 53"/>
          <p:cNvSpPr/>
          <p:nvPr/>
        </p:nvSpPr>
        <p:spPr>
          <a:xfrm>
            <a:off x="4191000" y="2743200"/>
            <a:ext cx="39624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b[0..k] w/o duplicates</a:t>
            </a:r>
            <a:endParaRPr lang="en-US" sz="2000" dirty="0"/>
          </a:p>
        </p:txBody>
      </p:sp>
      <p:grpSp>
        <p:nvGrpSpPr>
          <p:cNvPr id="29" name="Group 14"/>
          <p:cNvGrpSpPr>
            <a:grpSpLocks/>
          </p:cNvGrpSpPr>
          <p:nvPr/>
        </p:nvGrpSpPr>
        <p:grpSpPr bwMode="auto">
          <a:xfrm>
            <a:off x="609600" y="3429000"/>
            <a:ext cx="7543800" cy="1019176"/>
            <a:chOff x="-96" y="0"/>
            <a:chExt cx="4752" cy="642"/>
          </a:xfrm>
        </p:grpSpPr>
        <p:sp>
          <p:nvSpPr>
            <p:cNvPr id="30" name="Rectangle 8"/>
            <p:cNvSpPr>
              <a:spLocks/>
            </p:cNvSpPr>
            <p:nvPr/>
          </p:nvSpPr>
          <p:spPr bwMode="auto">
            <a:xfrm>
              <a:off x="432" y="202"/>
              <a:ext cx="4224" cy="440"/>
            </a:xfrm>
            <a:prstGeom prst="rect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1"/>
            <p:cNvSpPr>
              <a:spLocks/>
            </p:cNvSpPr>
            <p:nvPr/>
          </p:nvSpPr>
          <p:spPr bwMode="auto">
            <a:xfrm>
              <a:off x="-96" y="333"/>
              <a:ext cx="52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 err="1" smtClean="0">
                  <a:solidFill>
                    <a:srgbClr val="FF0000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 smtClean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  b</a:t>
              </a:r>
              <a:endParaRPr lang="en-US" sz="2000" dirty="0">
                <a:ea typeface="Times" pitchFamily="-84" charset="0"/>
                <a:cs typeface="Times" pitchFamily="-84" charset="0"/>
              </a:endParaRPr>
            </a:p>
          </p:txBody>
        </p:sp>
        <p:sp>
          <p:nvSpPr>
            <p:cNvPr id="33" name="Rectangle 13"/>
            <p:cNvSpPr>
              <a:spLocks/>
            </p:cNvSpPr>
            <p:nvPr/>
          </p:nvSpPr>
          <p:spPr bwMode="auto">
            <a:xfrm>
              <a:off x="432" y="0"/>
              <a:ext cx="4224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 smtClean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0                   p                                         h                                              k</a:t>
              </a:r>
              <a:endPara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1447800" y="3904451"/>
            <a:ext cx="15240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???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2971800" y="3762375"/>
            <a:ext cx="2438400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Unchanged, values </a:t>
            </a:r>
            <a:br>
              <a:rPr lang="en-US" sz="2000" dirty="0" smtClean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</a:br>
            <a:r>
              <a:rPr lang="en-US" sz="2000" dirty="0" smtClean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all in b[h+1..k]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410200" y="3875017"/>
            <a:ext cx="27432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b</a:t>
            </a:r>
            <a:r>
              <a:rPr lang="en-US" sz="2000" dirty="0" smtClean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[p+1..k] w/o duplicates</a:t>
            </a:r>
            <a:endParaRPr lang="en-US" sz="2000" dirty="0"/>
          </a:p>
        </p:txBody>
      </p:sp>
      <p:sp>
        <p:nvSpPr>
          <p:cNvPr id="40" name="Line 13"/>
          <p:cNvSpPr>
            <a:spLocks noChangeShapeType="1"/>
          </p:cNvSpPr>
          <p:nvPr/>
        </p:nvSpPr>
        <p:spPr bwMode="auto">
          <a:xfrm>
            <a:off x="2971800" y="3762375"/>
            <a:ext cx="0" cy="685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>
            <a:off x="5410200" y="3762375"/>
            <a:ext cx="0" cy="685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2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to Fall 2013 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5344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Assume 0 &lt;= k, so the list segment has at least one element 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 smtClean="0">
                <a:latin typeface="American Typewriter Condensed"/>
                <a:cs typeface="American Typewriter Condensed"/>
              </a:rPr>
              <a:t>p =</a:t>
            </a:r>
          </a:p>
          <a:p>
            <a:pPr marL="0" indent="0">
              <a:buNone/>
            </a:pPr>
            <a:r>
              <a:rPr lang="en-US" sz="2000" dirty="0" smtClean="0">
                <a:latin typeface="American Typewriter Condensed"/>
                <a:cs typeface="American Typewriter Condensed"/>
              </a:rPr>
              <a:t>h =</a:t>
            </a:r>
            <a:endParaRPr lang="en-US" sz="2000" dirty="0" smtClean="0">
              <a:solidFill>
                <a:srgbClr val="FF0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: b[h+1..k] is original b[p+1..k] with no duplicates </a:t>
            </a:r>
            <a:endParaRPr lang="en-US" sz="2000" dirty="0" smtClean="0">
              <a:solidFill>
                <a:srgbClr val="595959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b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[p+1..h] is unchanged from original list w/ values in b[h+1..k]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smtClean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b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[0..p] is unchanged from original list </a:t>
            </a:r>
            <a:endParaRPr lang="en-US" sz="2000" dirty="0" smtClean="0">
              <a:solidFill>
                <a:srgbClr val="595959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        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: 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  </a:t>
            </a:r>
            <a:endParaRPr lang="en-US" sz="2000" dirty="0">
              <a:latin typeface="American Typewriter Condensed"/>
              <a:cs typeface="American Typewriter Condensed"/>
            </a:endParaRPr>
          </a:p>
        </p:txBody>
      </p: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609600" y="1143000"/>
            <a:ext cx="7543800" cy="1019176"/>
            <a:chOff x="-96" y="0"/>
            <a:chExt cx="4752" cy="642"/>
          </a:xfrm>
        </p:grpSpPr>
        <p:sp>
          <p:nvSpPr>
            <p:cNvPr id="8" name="Rectangle 8"/>
            <p:cNvSpPr>
              <a:spLocks/>
            </p:cNvSpPr>
            <p:nvPr/>
          </p:nvSpPr>
          <p:spPr bwMode="auto">
            <a:xfrm>
              <a:off x="432" y="202"/>
              <a:ext cx="4224" cy="440"/>
            </a:xfrm>
            <a:prstGeom prst="rect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/>
            </p:cNvSpPr>
            <p:nvPr/>
          </p:nvSpPr>
          <p:spPr bwMode="auto">
            <a:xfrm>
              <a:off x="-96" y="333"/>
              <a:ext cx="52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 err="1" smtClean="0">
                  <a:solidFill>
                    <a:srgbClr val="FF0000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 smtClean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  b</a:t>
              </a:r>
              <a:endParaRPr lang="en-US" sz="2000" dirty="0">
                <a:ea typeface="Times" pitchFamily="-84" charset="0"/>
                <a:cs typeface="Times" pitchFamily="-84" charset="0"/>
              </a:endParaRPr>
            </a:p>
          </p:txBody>
        </p:sp>
        <p:sp>
          <p:nvSpPr>
            <p:cNvPr id="10" name="Rectangle 13"/>
            <p:cNvSpPr>
              <a:spLocks/>
            </p:cNvSpPr>
            <p:nvPr/>
          </p:nvSpPr>
          <p:spPr bwMode="auto">
            <a:xfrm>
              <a:off x="432" y="0"/>
              <a:ext cx="4224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 smtClean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0                   p                                          h                                             k</a:t>
              </a:r>
              <a:endPara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447800" y="1618451"/>
            <a:ext cx="15240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unchanged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2971800" y="1476375"/>
            <a:ext cx="2438400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Unchanged, values </a:t>
            </a:r>
            <a:br>
              <a:rPr lang="en-US" sz="2000" dirty="0" smtClean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</a:br>
            <a:r>
              <a:rPr lang="en-US" sz="2000" dirty="0" smtClean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all in b[h+1..k]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5410200" y="1589017"/>
            <a:ext cx="27432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b</a:t>
            </a:r>
            <a:r>
              <a:rPr lang="en-US" sz="2000" dirty="0" smtClean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[p+1..k] w/o duplicates</a:t>
            </a:r>
            <a:endParaRPr lang="en-US" sz="2000" dirty="0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971800" y="1476375"/>
            <a:ext cx="0" cy="685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5410200" y="1476375"/>
            <a:ext cx="0" cy="685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457200" y="4876800"/>
            <a:ext cx="0" cy="1371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1440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Fall </a:t>
            </a:r>
            <a:r>
              <a:rPr lang="en-US" dirty="0" smtClean="0"/>
              <a:t>2013 </a:t>
            </a:r>
            <a:r>
              <a:rPr lang="en-US" dirty="0"/>
              <a:t>Final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5344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Assume 0 &lt;= k, so the list segment has at least one element 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 smtClean="0">
                <a:latin typeface="American Typewriter Condensed"/>
                <a:cs typeface="American Typewriter Condensed"/>
              </a:rPr>
              <a:t>p </a:t>
            </a:r>
            <a:r>
              <a:rPr lang="en-US" sz="2000" dirty="0">
                <a:latin typeface="American Typewriter Condensed"/>
                <a:cs typeface="American Typewriter Condensed"/>
              </a:rPr>
              <a:t>=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k-1</a:t>
            </a: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endParaRPr lang="en-US" sz="2000" dirty="0" smtClean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 smtClean="0">
                <a:latin typeface="American Typewriter Condensed"/>
                <a:cs typeface="American Typewriter Condensed"/>
              </a:rPr>
              <a:t>h </a:t>
            </a:r>
            <a:r>
              <a:rPr lang="en-US" sz="2000" dirty="0">
                <a:latin typeface="American Typewriter Condensed"/>
                <a:cs typeface="American Typewriter Condensed"/>
              </a:rPr>
              <a:t>=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k-1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: b[h+1..k] is original b[p+1..k] with no duplicates </a:t>
            </a:r>
            <a:endParaRPr lang="en-US" sz="2000" dirty="0" smtClean="0">
              <a:solidFill>
                <a:srgbClr val="595959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b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[p+1..h] is unchanged from original list w/ values in b[h+1..k]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smtClean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b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[0..p] is unchanged from original list </a:t>
            </a:r>
            <a:endParaRPr lang="en-US" sz="2000" dirty="0" smtClean="0">
              <a:solidFill>
                <a:srgbClr val="595959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        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: 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  </a:t>
            </a:r>
            <a:endParaRPr lang="en-US" sz="2000" dirty="0">
              <a:latin typeface="American Typewriter Condensed"/>
              <a:cs typeface="American Typewriter Condensed"/>
            </a:endParaRPr>
          </a:p>
        </p:txBody>
      </p: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609600" y="1143000"/>
            <a:ext cx="7543800" cy="1019176"/>
            <a:chOff x="-96" y="0"/>
            <a:chExt cx="4752" cy="642"/>
          </a:xfrm>
        </p:grpSpPr>
        <p:sp>
          <p:nvSpPr>
            <p:cNvPr id="8" name="Rectangle 8"/>
            <p:cNvSpPr>
              <a:spLocks/>
            </p:cNvSpPr>
            <p:nvPr/>
          </p:nvSpPr>
          <p:spPr bwMode="auto">
            <a:xfrm>
              <a:off x="432" y="202"/>
              <a:ext cx="4224" cy="440"/>
            </a:xfrm>
            <a:prstGeom prst="rect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/>
            </p:cNvSpPr>
            <p:nvPr/>
          </p:nvSpPr>
          <p:spPr bwMode="auto">
            <a:xfrm>
              <a:off x="-96" y="333"/>
              <a:ext cx="52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 err="1" smtClean="0">
                  <a:solidFill>
                    <a:srgbClr val="FF0000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 smtClean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  b</a:t>
              </a:r>
              <a:endParaRPr lang="en-US" sz="2000" dirty="0">
                <a:ea typeface="Times" pitchFamily="-84" charset="0"/>
                <a:cs typeface="Times" pitchFamily="-84" charset="0"/>
              </a:endParaRPr>
            </a:p>
          </p:txBody>
        </p:sp>
        <p:sp>
          <p:nvSpPr>
            <p:cNvPr id="10" name="Rectangle 13"/>
            <p:cNvSpPr>
              <a:spLocks/>
            </p:cNvSpPr>
            <p:nvPr/>
          </p:nvSpPr>
          <p:spPr bwMode="auto">
            <a:xfrm>
              <a:off x="432" y="0"/>
              <a:ext cx="4224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 smtClean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0                   p                                          h                                             k</a:t>
              </a:r>
              <a:endPara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447800" y="1618451"/>
            <a:ext cx="15240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unchanged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2971800" y="1476375"/>
            <a:ext cx="2438400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Unchanged, values </a:t>
            </a:r>
            <a:br>
              <a:rPr lang="en-US" sz="2000" dirty="0" smtClean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</a:br>
            <a:r>
              <a:rPr lang="en-US" sz="2000" dirty="0" smtClean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all in b[h+1..k]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5410200" y="1589017"/>
            <a:ext cx="27432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b</a:t>
            </a:r>
            <a:r>
              <a:rPr lang="en-US" sz="2000" dirty="0" smtClean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[p+1..k] w/o duplicates</a:t>
            </a:r>
            <a:endParaRPr lang="en-US" sz="2000" dirty="0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971800" y="1476375"/>
            <a:ext cx="0" cy="685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5410200" y="1476375"/>
            <a:ext cx="0" cy="685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457200" y="4876800"/>
            <a:ext cx="0" cy="1371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4594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Fall </a:t>
            </a:r>
            <a:r>
              <a:rPr lang="en-US" dirty="0" smtClean="0"/>
              <a:t>2013 </a:t>
            </a:r>
            <a:r>
              <a:rPr lang="en-US" dirty="0"/>
              <a:t>Final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5344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Assume 0 &lt;= k, so the list segment has at least one element 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 smtClean="0">
                <a:latin typeface="American Typewriter Condensed"/>
                <a:cs typeface="American Typewriter Condensed"/>
              </a:rPr>
              <a:t>p </a:t>
            </a:r>
            <a:r>
              <a:rPr lang="en-US" sz="2000" dirty="0">
                <a:latin typeface="American Typewriter Condensed"/>
                <a:cs typeface="American Typewriter Condensed"/>
              </a:rPr>
              <a:t>= k-1 </a:t>
            </a:r>
            <a:endParaRPr lang="en-US" sz="2000" dirty="0" smtClean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 smtClean="0">
                <a:latin typeface="American Typewriter Condensed"/>
                <a:cs typeface="American Typewriter Condensed"/>
              </a:rPr>
              <a:t>h </a:t>
            </a:r>
            <a:r>
              <a:rPr lang="en-US" sz="2000" dirty="0">
                <a:latin typeface="American Typewriter Condensed"/>
                <a:cs typeface="American Typewriter Condensed"/>
              </a:rPr>
              <a:t>= k-1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: b[h+1..k] is original b[p+1..k] with no duplicates </a:t>
            </a:r>
            <a:endParaRPr lang="en-US" sz="2000" dirty="0" smtClean="0">
              <a:solidFill>
                <a:srgbClr val="595959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b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[p+1..h] is unchanged from original list w/ values in b[h+1..k]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smtClean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b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[0..p] is unchanged from original list </a:t>
            </a:r>
            <a:endParaRPr lang="en-US" sz="2000" dirty="0" smtClean="0">
              <a:solidFill>
                <a:srgbClr val="595959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0 &lt;= p</a:t>
            </a:r>
            <a:r>
              <a:rPr lang="en-US" sz="2000" dirty="0">
                <a:latin typeface="American Typewriter Condensed"/>
                <a:cs typeface="American Typewriter Condensed"/>
              </a:rPr>
              <a:t>: </a:t>
            </a:r>
            <a:endParaRPr lang="en-US" sz="2000" dirty="0" smtClean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  </a:t>
            </a:r>
            <a:endParaRPr lang="en-US" sz="2000" dirty="0">
              <a:latin typeface="American Typewriter Condensed"/>
              <a:cs typeface="American Typewriter Condensed"/>
            </a:endParaRPr>
          </a:p>
        </p:txBody>
      </p: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609600" y="1143000"/>
            <a:ext cx="7543800" cy="1019176"/>
            <a:chOff x="-96" y="0"/>
            <a:chExt cx="4752" cy="642"/>
          </a:xfrm>
        </p:grpSpPr>
        <p:sp>
          <p:nvSpPr>
            <p:cNvPr id="8" name="Rectangle 8"/>
            <p:cNvSpPr>
              <a:spLocks/>
            </p:cNvSpPr>
            <p:nvPr/>
          </p:nvSpPr>
          <p:spPr bwMode="auto">
            <a:xfrm>
              <a:off x="432" y="202"/>
              <a:ext cx="4224" cy="440"/>
            </a:xfrm>
            <a:prstGeom prst="rect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/>
            </p:cNvSpPr>
            <p:nvPr/>
          </p:nvSpPr>
          <p:spPr bwMode="auto">
            <a:xfrm>
              <a:off x="-96" y="333"/>
              <a:ext cx="52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 err="1" smtClean="0">
                  <a:solidFill>
                    <a:srgbClr val="FF0000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 smtClean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  b</a:t>
              </a:r>
              <a:endParaRPr lang="en-US" sz="2000" dirty="0">
                <a:ea typeface="Times" pitchFamily="-84" charset="0"/>
                <a:cs typeface="Times" pitchFamily="-84" charset="0"/>
              </a:endParaRPr>
            </a:p>
          </p:txBody>
        </p:sp>
        <p:sp>
          <p:nvSpPr>
            <p:cNvPr id="10" name="Rectangle 13"/>
            <p:cNvSpPr>
              <a:spLocks/>
            </p:cNvSpPr>
            <p:nvPr/>
          </p:nvSpPr>
          <p:spPr bwMode="auto">
            <a:xfrm>
              <a:off x="432" y="0"/>
              <a:ext cx="4224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 smtClean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0                   p                                          h                                             k</a:t>
              </a:r>
              <a:endPara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447800" y="1618451"/>
            <a:ext cx="15240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unchanged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2971800" y="1476375"/>
            <a:ext cx="2438400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Unchanged, values </a:t>
            </a:r>
            <a:br>
              <a:rPr lang="en-US" sz="2000" dirty="0" smtClean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</a:br>
            <a:r>
              <a:rPr lang="en-US" sz="2000" dirty="0" smtClean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all in b[h+1..k]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5410200" y="1589017"/>
            <a:ext cx="27432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b</a:t>
            </a:r>
            <a:r>
              <a:rPr lang="en-US" sz="2000" dirty="0" smtClean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[p+1..k] w/o duplicates</a:t>
            </a:r>
            <a:endParaRPr lang="en-US" sz="2000" dirty="0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971800" y="1476375"/>
            <a:ext cx="0" cy="685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5410200" y="1476375"/>
            <a:ext cx="0" cy="685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457200" y="4876800"/>
            <a:ext cx="0" cy="1371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6287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Fall </a:t>
            </a:r>
            <a:r>
              <a:rPr lang="en-US" dirty="0" smtClean="0"/>
              <a:t>2013 </a:t>
            </a:r>
            <a:r>
              <a:rPr lang="en-US" dirty="0"/>
              <a:t>Final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5344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cs typeface="American Typewriter Condensed"/>
              </a:rPr>
              <a:t>Assume 0 &lt;= k, so the list segment has at least one element 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 smtClean="0">
                <a:latin typeface="American Typewriter Condensed"/>
                <a:cs typeface="American Typewriter Condensed"/>
              </a:rPr>
              <a:t>p </a:t>
            </a:r>
            <a:r>
              <a:rPr lang="en-US" sz="2000" dirty="0">
                <a:latin typeface="American Typewriter Condensed"/>
                <a:cs typeface="American Typewriter Condensed"/>
              </a:rPr>
              <a:t>= k-1 </a:t>
            </a:r>
            <a:endParaRPr lang="en-US" sz="2000" dirty="0" smtClean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 smtClean="0">
                <a:latin typeface="American Typewriter Condensed"/>
                <a:cs typeface="American Typewriter Condensed"/>
              </a:rPr>
              <a:t>h </a:t>
            </a:r>
            <a:r>
              <a:rPr lang="en-US" sz="2000" dirty="0">
                <a:latin typeface="American Typewriter Condensed"/>
                <a:cs typeface="American Typewriter Condensed"/>
              </a:rPr>
              <a:t>= k-1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err="1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inv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: b[h+1..k] is original b[p+1..k] with no duplicates </a:t>
            </a:r>
            <a:endParaRPr lang="en-US" sz="2000" dirty="0" smtClean="0">
              <a:solidFill>
                <a:srgbClr val="595959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b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[p+1..h] is unchanged from original list w/ values in b[h+1..k]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# </a:t>
            </a:r>
            <a:r>
              <a:rPr lang="en-US" sz="2000" dirty="0" smtClean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b</a:t>
            </a:r>
            <a:r>
              <a:rPr lang="en-US" sz="2000" dirty="0">
                <a:solidFill>
                  <a:srgbClr val="595959"/>
                </a:solidFill>
                <a:latin typeface="American Typewriter Condensed"/>
                <a:cs typeface="American Typewriter Condensed"/>
              </a:rPr>
              <a:t>[0..p] is unchanged from original list </a:t>
            </a:r>
            <a:endParaRPr lang="en-US" sz="2000" dirty="0" smtClean="0">
              <a:solidFill>
                <a:srgbClr val="595959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while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0 &lt;= p: </a:t>
            </a:r>
            <a:endParaRPr lang="en-US" sz="2000" dirty="0" smtClean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  </a:t>
            </a:r>
            <a:r>
              <a:rPr lang="en-US" sz="2000" dirty="0" smtClean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if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b[p] != b[p+1]: </a:t>
            </a:r>
            <a:endParaRPr lang="en-US" sz="2000" dirty="0" smtClean="0">
              <a:solidFill>
                <a:srgbClr val="FF0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       b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[h] = b[p] </a:t>
            </a:r>
            <a:endParaRPr lang="en-US" sz="2000" dirty="0" smtClean="0">
              <a:solidFill>
                <a:srgbClr val="FF0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      h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= h-1 </a:t>
            </a:r>
            <a:endParaRPr lang="en-US" sz="2000" dirty="0" smtClean="0">
              <a:solidFill>
                <a:srgbClr val="FF0000"/>
              </a:solidFill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   p </a:t>
            </a:r>
            <a:r>
              <a:rPr lang="en-US" sz="2000" dirty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= p-</a:t>
            </a:r>
            <a:r>
              <a:rPr lang="en-US" sz="2000" dirty="0" smtClean="0">
                <a:solidFill>
                  <a:srgbClr val="FF0000"/>
                </a:solidFill>
                <a:latin typeface="American Typewriter Condensed"/>
                <a:cs typeface="American Typewriter Condensed"/>
              </a:rPr>
              <a:t>1</a:t>
            </a:r>
            <a:endParaRPr lang="en-US" sz="2000" dirty="0">
              <a:solidFill>
                <a:srgbClr val="FF0000"/>
              </a:solidFill>
              <a:latin typeface="American Typewriter Condensed"/>
              <a:cs typeface="American Typewriter Condensed"/>
            </a:endParaRPr>
          </a:p>
        </p:txBody>
      </p: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609600" y="1143000"/>
            <a:ext cx="7543800" cy="1019176"/>
            <a:chOff x="-96" y="0"/>
            <a:chExt cx="4752" cy="642"/>
          </a:xfrm>
        </p:grpSpPr>
        <p:sp>
          <p:nvSpPr>
            <p:cNvPr id="8" name="Rectangle 8"/>
            <p:cNvSpPr>
              <a:spLocks/>
            </p:cNvSpPr>
            <p:nvPr/>
          </p:nvSpPr>
          <p:spPr bwMode="auto">
            <a:xfrm>
              <a:off x="432" y="202"/>
              <a:ext cx="4224" cy="440"/>
            </a:xfrm>
            <a:prstGeom prst="rect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/>
            </p:cNvSpPr>
            <p:nvPr/>
          </p:nvSpPr>
          <p:spPr bwMode="auto">
            <a:xfrm>
              <a:off x="-96" y="333"/>
              <a:ext cx="52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 err="1" smtClean="0">
                  <a:solidFill>
                    <a:srgbClr val="FF0000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 smtClean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  b</a:t>
              </a:r>
              <a:endParaRPr lang="en-US" sz="2000" dirty="0">
                <a:ea typeface="Times" pitchFamily="-84" charset="0"/>
                <a:cs typeface="Times" pitchFamily="-84" charset="0"/>
              </a:endParaRPr>
            </a:p>
          </p:txBody>
        </p:sp>
        <p:sp>
          <p:nvSpPr>
            <p:cNvPr id="10" name="Rectangle 13"/>
            <p:cNvSpPr>
              <a:spLocks/>
            </p:cNvSpPr>
            <p:nvPr/>
          </p:nvSpPr>
          <p:spPr bwMode="auto">
            <a:xfrm>
              <a:off x="432" y="0"/>
              <a:ext cx="4224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 smtClean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0                   p                                          h                                             k</a:t>
              </a:r>
              <a:endPara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447800" y="1618451"/>
            <a:ext cx="15240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unchanged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2971800" y="1476375"/>
            <a:ext cx="2438400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Unchanged, values </a:t>
            </a:r>
            <a:br>
              <a:rPr lang="en-US" sz="2000" dirty="0" smtClean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</a:br>
            <a:r>
              <a:rPr lang="en-US" sz="2000" dirty="0" smtClean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all in b[h+1..k]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5410200" y="1589017"/>
            <a:ext cx="27432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b</a:t>
            </a:r>
            <a:r>
              <a:rPr lang="en-US" sz="2000" dirty="0" smtClean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[p+1..k] w/o duplicates</a:t>
            </a:r>
            <a:endParaRPr lang="en-US" sz="2000" dirty="0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971800" y="1476375"/>
            <a:ext cx="0" cy="685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5410200" y="1476375"/>
            <a:ext cx="0" cy="6858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457200" y="4876800"/>
            <a:ext cx="0" cy="1371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685800" y="5257800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033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a typeface="宋体" pitchFamily="-84" charset="-122"/>
              </a:rPr>
              <a:t>DO</a:t>
            </a:r>
            <a:r>
              <a:rPr lang="en-US" dirty="0">
                <a:ea typeface="宋体" pitchFamily="-84" charset="-122"/>
              </a:rPr>
              <a:t> use variables given in the </a:t>
            </a:r>
            <a:r>
              <a:rPr lang="en-US" dirty="0">
                <a:solidFill>
                  <a:srgbClr val="FF0000"/>
                </a:solidFill>
                <a:ea typeface="宋体" pitchFamily="-84" charset="-122"/>
              </a:rPr>
              <a:t>invariant</a:t>
            </a:r>
            <a:r>
              <a:rPr lang="en-US" dirty="0">
                <a:ea typeface="宋体" pitchFamily="-84" charset="-122"/>
              </a:rPr>
              <a:t>. </a:t>
            </a:r>
            <a:endParaRPr lang="en-US" altLang="zh-CN" dirty="0"/>
          </a:p>
          <a:p>
            <a:r>
              <a:rPr lang="en-US" altLang="zh-CN" dirty="0">
                <a:solidFill>
                  <a:srgbClr val="FF0000"/>
                </a:solidFill>
              </a:rPr>
              <a:t>DON’T</a:t>
            </a:r>
            <a:r>
              <a:rPr lang="en-US" altLang="zh-CN" dirty="0"/>
              <a:t> u</a:t>
            </a:r>
            <a:r>
              <a:rPr lang="en-US" altLang="zh-CN" dirty="0" smtClean="0"/>
              <a:t>se </a:t>
            </a:r>
            <a:r>
              <a:rPr lang="en-US" altLang="zh-CN" dirty="0"/>
              <a:t>other variables.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971800"/>
            <a:ext cx="75438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# </a:t>
            </a: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invariant: b[h..] contains the sum of c[h..] and d[k..], 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# except that the carry into position k-1 is in 'carry'</a:t>
            </a:r>
          </a:p>
          <a:p>
            <a:pPr marL="0" indent="0">
              <a:buNone/>
            </a:pPr>
            <a:r>
              <a:rPr lang="en-US" altLang="zh-CN" sz="2400" dirty="0">
                <a:latin typeface="American Typewriter Condensed"/>
                <a:ea typeface="宋体" pitchFamily="-84" charset="-122"/>
                <a:cs typeface="American Typewriter Condensed"/>
              </a:rPr>
              <a:t>    </a:t>
            </a:r>
            <a:r>
              <a:rPr lang="en-US" altLang="zh-CN" sz="2400" dirty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while</a:t>
            </a:r>
            <a:r>
              <a:rPr lang="en-US" altLang="zh-CN" sz="2400" dirty="0">
                <a:latin typeface="American Typewriter Condensed"/>
                <a:ea typeface="宋体" pitchFamily="-84" charset="-122"/>
                <a:cs typeface="American Typewriter Condensed"/>
              </a:rPr>
              <a:t> ___________ </a:t>
            </a:r>
            <a:r>
              <a:rPr lang="en-US" altLang="zh-CN" sz="2400" dirty="0" smtClean="0">
                <a:latin typeface="American Typewriter Condensed"/>
                <a:ea typeface="宋体" pitchFamily="-84" charset="-122"/>
                <a:cs typeface="American Typewriter Condensed"/>
              </a:rPr>
              <a:t>:</a:t>
            </a:r>
          </a:p>
          <a:p>
            <a:pPr marL="0" indent="0">
              <a:buNone/>
            </a:pPr>
            <a:r>
              <a:rPr lang="en-US" altLang="zh-CN" sz="2400" dirty="0">
                <a:latin typeface="American Typewriter Condensed"/>
                <a:ea typeface="宋体" pitchFamily="-84" charset="-122"/>
                <a:cs typeface="American Typewriter Condensed"/>
              </a:rPr>
              <a:t> </a:t>
            </a:r>
            <a:r>
              <a:rPr lang="en-US" altLang="zh-CN" sz="2400" dirty="0" smtClean="0">
                <a:latin typeface="American Typewriter Condensed"/>
                <a:ea typeface="宋体" pitchFamily="-84" charset="-122"/>
                <a:cs typeface="American Typewriter Condensed"/>
              </a:rPr>
              <a:t>       </a:t>
            </a:r>
            <a:r>
              <a:rPr lang="en-US" altLang="zh-CN" sz="2400" dirty="0" smtClean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# Okay to use b, c, d, h, k, and carry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# Anything else should be ‘local’ to while</a:t>
            </a:r>
            <a:endParaRPr lang="en-US" altLang="zh-CN" sz="2400" dirty="0">
              <a:solidFill>
                <a:srgbClr val="FF0000"/>
              </a:solidFill>
              <a:latin typeface="American Typewriter Condensed"/>
              <a:ea typeface="宋体" pitchFamily="-84" charset="-122"/>
              <a:cs typeface="American Typewriter Condensed"/>
            </a:endParaRPr>
          </a:p>
          <a:p>
            <a:pPr marL="0" indent="0">
              <a:buNone/>
            </a:pPr>
            <a:endParaRPr lang="en-US" altLang="zh-CN" sz="2400" dirty="0">
              <a:latin typeface="American Typewriter Condensed"/>
              <a:ea typeface="宋体" pitchFamily="-84" charset="-122"/>
              <a:cs typeface="American Typewriter Condensed"/>
            </a:endParaRPr>
          </a:p>
          <a:p>
            <a:pPr marL="0" indent="0">
              <a:buNone/>
            </a:pPr>
            <a:endParaRPr lang="en-US" altLang="zh-CN" sz="2400" dirty="0">
              <a:latin typeface="American Typewriter Condensed"/>
              <a:ea typeface="宋体" pitchFamily="-84" charset="-122"/>
              <a:cs typeface="American Typewriter Condensed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DOs</a:t>
            </a:r>
            <a:r>
              <a:rPr lang="en-US" dirty="0" smtClean="0"/>
              <a:t> and </a:t>
            </a:r>
            <a:r>
              <a:rPr lang="en-US" dirty="0" err="1" smtClean="0"/>
              <a:t>DON’Ts</a:t>
            </a:r>
            <a:r>
              <a:rPr lang="en-US" dirty="0" smtClean="0"/>
              <a:t> #1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990600" y="4191000"/>
            <a:ext cx="0" cy="1447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6041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>
                <a:solidFill>
                  <a:srgbClr val="FF0000"/>
                </a:solidFill>
              </a:rPr>
              <a:t>DO</a:t>
            </a:r>
            <a:r>
              <a:rPr lang="en-US" altLang="zh-CN" dirty="0"/>
              <a:t> double check corner cases</a:t>
            </a:r>
            <a:r>
              <a:rPr lang="en-US" altLang="zh-CN" dirty="0" smtClean="0"/>
              <a:t>!</a:t>
            </a:r>
            <a:endParaRPr lang="en-US" altLang="zh-CN" sz="2800" dirty="0" smtClean="0"/>
          </a:p>
          <a:p>
            <a:r>
              <a:rPr lang="en-US" altLang="zh-CN" sz="2800" dirty="0" smtClean="0"/>
              <a:t>h = </a:t>
            </a:r>
            <a:r>
              <a:rPr lang="en-US" altLang="zh-CN" sz="2800" dirty="0" err="1" smtClean="0"/>
              <a:t>len</a:t>
            </a:r>
            <a:r>
              <a:rPr lang="en-US" altLang="zh-CN" sz="2800" dirty="0" smtClean="0"/>
              <a:t>(c)</a:t>
            </a:r>
          </a:p>
          <a:p>
            <a:r>
              <a:rPr lang="en-US" altLang="zh-CN" sz="2800" dirty="0"/>
              <a:t>w</a:t>
            </a:r>
            <a:r>
              <a:rPr lang="en-US" altLang="zh-CN" sz="2800" dirty="0" smtClean="0"/>
              <a:t>hile h &gt;</a:t>
            </a:r>
            <a:r>
              <a:rPr lang="en-US" altLang="zh-CN" sz="2800" dirty="0"/>
              <a:t> </a:t>
            </a:r>
            <a:r>
              <a:rPr lang="en-US" altLang="zh-CN" sz="2800" dirty="0" smtClean="0"/>
              <a:t>0:</a:t>
            </a:r>
            <a:endParaRPr lang="en-US" altLang="zh-CN" sz="2800" dirty="0"/>
          </a:p>
          <a:p>
            <a:pPr lvl="1"/>
            <a:r>
              <a:rPr lang="en-US" altLang="zh-CN" sz="2400" dirty="0"/>
              <a:t>What will happen when </a:t>
            </a:r>
            <a:r>
              <a:rPr lang="en-US" altLang="zh-CN" sz="2400" dirty="0" smtClean="0"/>
              <a:t>h=</a:t>
            </a:r>
            <a:r>
              <a:rPr lang="en-US" altLang="zh-CN" sz="2400" dirty="0"/>
              <a:t>1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and </a:t>
            </a:r>
            <a:r>
              <a:rPr lang="en-US" altLang="zh-CN" sz="2400" dirty="0" smtClean="0"/>
              <a:t>h=</a:t>
            </a:r>
            <a:r>
              <a:rPr lang="en-US" altLang="zh-CN" sz="2400" dirty="0" err="1" smtClean="0"/>
              <a:t>len</a:t>
            </a:r>
            <a:r>
              <a:rPr lang="en-US" altLang="zh-CN" sz="2400" dirty="0" smtClean="0"/>
              <a:t>(c)?</a:t>
            </a:r>
            <a:endParaRPr lang="en-US" altLang="zh-CN" sz="2400" dirty="0"/>
          </a:p>
          <a:p>
            <a:pPr lvl="1"/>
            <a:r>
              <a:rPr lang="en-US" altLang="zh-CN" sz="2400" dirty="0"/>
              <a:t>If you use h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in </a:t>
            </a:r>
            <a:r>
              <a:rPr lang="en-US" altLang="zh-CN" sz="2400" dirty="0" smtClean="0"/>
              <a:t>c (e.g</a:t>
            </a:r>
            <a:r>
              <a:rPr lang="en-US" altLang="zh-CN" sz="2400" dirty="0"/>
              <a:t>. </a:t>
            </a:r>
            <a:r>
              <a:rPr lang="en-US" altLang="zh-CN" sz="2400" dirty="0" smtClean="0"/>
              <a:t>c[h]) can you possibly get an error?</a:t>
            </a:r>
            <a:endParaRPr lang="en-US" altLang="zh-CN" sz="2400" dirty="0"/>
          </a:p>
          <a:p>
            <a:pPr lvl="2">
              <a:buFont typeface="Arial" pitchFamily="-84" charset="0"/>
              <a:buNone/>
            </a:pPr>
            <a:endParaRPr lang="zh-CN" alt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 and DON’Ts #2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3951744"/>
            <a:ext cx="75438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# </a:t>
            </a: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invariant: b[h..] contains the sum of c[h..] and d[k..], </a:t>
            </a:r>
          </a:p>
          <a:p>
            <a:pPr marL="0" indent="0">
              <a:buNone/>
            </a:pP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# except that the carry into position k-1 is in 'carry'</a:t>
            </a:r>
          </a:p>
          <a:p>
            <a:pPr marL="0" indent="0">
              <a:buNone/>
            </a:pPr>
            <a:r>
              <a:rPr lang="en-US" altLang="zh-CN" sz="2400" dirty="0">
                <a:latin typeface="American Typewriter Condensed"/>
                <a:ea typeface="宋体" pitchFamily="-84" charset="-122"/>
                <a:cs typeface="American Typewriter Condensed"/>
              </a:rPr>
              <a:t>    </a:t>
            </a:r>
            <a:r>
              <a:rPr lang="en-US" altLang="zh-CN" sz="2400" dirty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while</a:t>
            </a:r>
            <a:r>
              <a:rPr lang="en-US" altLang="zh-CN" sz="2400" dirty="0">
                <a:latin typeface="American Typewriter Condensed"/>
                <a:ea typeface="宋体" pitchFamily="-84" charset="-122"/>
                <a:cs typeface="American Typewriter Condensed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h &gt; 0</a:t>
            </a:r>
            <a:r>
              <a:rPr lang="en-US" altLang="zh-CN" sz="2400" dirty="0" smtClean="0">
                <a:latin typeface="American Typewriter Condensed"/>
                <a:ea typeface="宋体" pitchFamily="-84" charset="-122"/>
                <a:cs typeface="American Typewriter Condensed"/>
              </a:rPr>
              <a:t>:</a:t>
            </a:r>
          </a:p>
          <a:p>
            <a:pPr marL="0" indent="0">
              <a:buNone/>
            </a:pPr>
            <a:r>
              <a:rPr lang="en-US" altLang="zh-CN" sz="2400" dirty="0" smtClean="0">
                <a:latin typeface="American Typewriter Condensed"/>
                <a:ea typeface="宋体" pitchFamily="-84" charset="-122"/>
                <a:cs typeface="American Typewriter Condensed"/>
              </a:rPr>
              <a:t>        …</a:t>
            </a:r>
            <a:endParaRPr lang="en-US" altLang="zh-CN" sz="2400" dirty="0">
              <a:latin typeface="American Typewriter Condensed"/>
              <a:ea typeface="宋体" pitchFamily="-84" charset="-122"/>
              <a:cs typeface="American Typewriter Condensed"/>
            </a:endParaRPr>
          </a:p>
          <a:p>
            <a:pPr marL="0" indent="0">
              <a:buNone/>
            </a:pPr>
            <a:endParaRPr lang="en-US" altLang="zh-CN" sz="2400" dirty="0">
              <a:latin typeface="American Typewriter Condensed"/>
              <a:ea typeface="宋体" pitchFamily="-84" charset="-122"/>
              <a:cs typeface="American Typewriter Condensed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2971800" y="4953000"/>
            <a:ext cx="2971800" cy="990600"/>
          </a:xfrm>
          <a:prstGeom prst="wedgeRoundRectCallout">
            <a:avLst>
              <a:gd name="adj1" fmla="val -61065"/>
              <a:gd name="adj2" fmla="val -45411"/>
              <a:gd name="adj3" fmla="val 16667"/>
            </a:avLst>
          </a:prstGeom>
          <a:solidFill>
            <a:srgbClr val="FFFF99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Range is off by 1.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1"/>
                </a:solidFill>
                <a:latin typeface="Times" charset="0"/>
              </a:rPr>
              <a:t>How do you know?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flipV="1">
            <a:off x="990600" y="5181600"/>
            <a:ext cx="0" cy="838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1215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DON’T</a:t>
            </a:r>
            <a:r>
              <a:rPr lang="en-US" altLang="zh-CN" dirty="0"/>
              <a:t> </a:t>
            </a:r>
            <a:r>
              <a:rPr lang="en-US" dirty="0">
                <a:ea typeface="宋体" pitchFamily="-84" charset="-122"/>
              </a:rPr>
              <a:t>put </a:t>
            </a:r>
            <a:r>
              <a:rPr lang="en-US" dirty="0" smtClean="0">
                <a:ea typeface="宋体" pitchFamily="-84" charset="-122"/>
              </a:rPr>
              <a:t>variables </a:t>
            </a:r>
            <a:r>
              <a:rPr lang="en-US" dirty="0">
                <a:ea typeface="宋体" pitchFamily="-84" charset="-122"/>
              </a:rPr>
              <a:t>directly above </a:t>
            </a:r>
            <a:r>
              <a:rPr lang="en-US" dirty="0" smtClean="0">
                <a:ea typeface="宋体" pitchFamily="-84" charset="-122"/>
              </a:rPr>
              <a:t>vertical </a:t>
            </a:r>
            <a:r>
              <a:rPr lang="en-US" dirty="0">
                <a:ea typeface="宋体" pitchFamily="-84" charset="-122"/>
              </a:rPr>
              <a:t>line.</a:t>
            </a:r>
            <a:br>
              <a:rPr lang="en-US" dirty="0">
                <a:ea typeface="宋体" pitchFamily="-84" charset="-122"/>
              </a:rPr>
            </a:br>
            <a:endParaRPr lang="en-US" dirty="0" smtClean="0">
              <a:ea typeface="宋体" pitchFamily="-84" charset="-122"/>
            </a:endParaRPr>
          </a:p>
          <a:p>
            <a:endParaRPr lang="en-US" altLang="zh-CN" dirty="0">
              <a:ea typeface="宋体" pitchFamily="-84" charset="-122"/>
            </a:endParaRPr>
          </a:p>
          <a:p>
            <a:endParaRPr lang="en-US" altLang="zh-CN" dirty="0" smtClean="0">
              <a:ea typeface="宋体" pitchFamily="-84" charset="-122"/>
            </a:endParaRPr>
          </a:p>
          <a:p>
            <a:endParaRPr lang="en-US" altLang="zh-CN" dirty="0">
              <a:ea typeface="宋体" pitchFamily="-84" charset="-122"/>
            </a:endParaRPr>
          </a:p>
          <a:p>
            <a:pPr lvl="1"/>
            <a:r>
              <a:rPr lang="en-US" altLang="zh-CN" dirty="0" smtClean="0">
                <a:ea typeface="宋体" pitchFamily="-84" charset="-122"/>
              </a:rPr>
              <a:t>Where is j?  </a:t>
            </a:r>
          </a:p>
          <a:p>
            <a:pPr lvl="1"/>
            <a:r>
              <a:rPr lang="en-US" altLang="zh-CN" dirty="0" smtClean="0">
                <a:ea typeface="宋体" pitchFamily="-84" charset="-122"/>
              </a:rPr>
              <a:t>Is it unknown or &gt;= x?</a:t>
            </a:r>
            <a:endParaRPr lang="zh-CN" alt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 and DON’Ts #3</a:t>
            </a:r>
            <a:endParaRPr lang="en-US" dirty="0"/>
          </a:p>
        </p:txBody>
      </p: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1143000" y="2514600"/>
            <a:ext cx="6324600" cy="762000"/>
            <a:chOff x="288" y="0"/>
            <a:chExt cx="3984" cy="480"/>
          </a:xfrm>
        </p:grpSpPr>
        <p:grpSp>
          <p:nvGrpSpPr>
            <p:cNvPr id="17" name="Group 16"/>
            <p:cNvGrpSpPr>
              <a:grpSpLocks/>
            </p:cNvGrpSpPr>
            <p:nvPr/>
          </p:nvGrpSpPr>
          <p:grpSpPr bwMode="auto">
            <a:xfrm>
              <a:off x="624" y="240"/>
              <a:ext cx="3600" cy="240"/>
              <a:chOff x="146" y="0"/>
              <a:chExt cx="3599" cy="240"/>
            </a:xfrm>
          </p:grpSpPr>
          <p:sp>
            <p:nvSpPr>
              <p:cNvPr id="22" name="Rectangle 9"/>
              <p:cNvSpPr>
                <a:spLocks/>
              </p:cNvSpPr>
              <p:nvPr/>
            </p:nvSpPr>
            <p:spPr bwMode="auto">
              <a:xfrm>
                <a:off x="146" y="0"/>
                <a:ext cx="3599" cy="240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Rectangle 10"/>
              <p:cNvSpPr>
                <a:spLocks/>
              </p:cNvSpPr>
              <p:nvPr/>
            </p:nvSpPr>
            <p:spPr bwMode="auto">
              <a:xfrm>
                <a:off x="146" y="23"/>
                <a:ext cx="3599" cy="19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square" lIns="0" tIns="0" rIns="40639" bIns="0" anchor="ctr">
                <a:prstTxWarp prst="textNoShape">
                  <a:avLst/>
                </a:prstTxWarp>
                <a:spAutoFit/>
              </a:bodyPr>
              <a:lstStyle/>
              <a:p>
                <a:pPr marL="39688"/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       </a:t>
                </a:r>
                <a:r>
                  <a:rPr lang="en-US" sz="2000" dirty="0" smtClean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      &lt;</a:t>
                </a: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= </a:t>
                </a:r>
                <a:r>
                  <a:rPr lang="en-US" sz="2000" b="1" dirty="0">
                    <a:solidFill>
                      <a:srgbClr val="8B008C"/>
                    </a:solidFill>
                    <a:ea typeface="Times" pitchFamily="-84" charset="0"/>
                    <a:cs typeface="Times" pitchFamily="-84" charset="0"/>
                  </a:rPr>
                  <a:t>x</a:t>
                </a: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               </a:t>
                </a:r>
                <a:r>
                  <a:rPr lang="en-US" sz="2000" dirty="0" smtClean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 </a:t>
                </a:r>
                <a:r>
                  <a:rPr lang="en-US" sz="2000" b="1" dirty="0" smtClean="0">
                    <a:solidFill>
                      <a:srgbClr val="8B008C"/>
                    </a:solidFill>
                    <a:ea typeface="Times" pitchFamily="-84" charset="0"/>
                    <a:cs typeface="Times" pitchFamily="-84" charset="0"/>
                  </a:rPr>
                  <a:t>x</a:t>
                </a:r>
                <a:r>
                  <a:rPr lang="en-US" sz="2000" dirty="0" smtClean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            ?                  &gt;</a:t>
                </a: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= </a:t>
                </a:r>
                <a:r>
                  <a:rPr lang="en-US" sz="2000" b="1" dirty="0" err="1">
                    <a:solidFill>
                      <a:srgbClr val="8B008C"/>
                    </a:solidFill>
                    <a:ea typeface="Times" pitchFamily="-84" charset="0"/>
                    <a:cs typeface="Times" pitchFamily="-84" charset="0"/>
                  </a:rPr>
                  <a:t>x</a:t>
                </a: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 </a:t>
                </a:r>
              </a:p>
            </p:txBody>
          </p:sp>
        </p:grpSp>
        <p:sp>
          <p:nvSpPr>
            <p:cNvPr id="18" name="Rectangle 12"/>
            <p:cNvSpPr>
              <a:spLocks/>
            </p:cNvSpPr>
            <p:nvPr/>
          </p:nvSpPr>
          <p:spPr bwMode="auto">
            <a:xfrm>
              <a:off x="480" y="0"/>
              <a:ext cx="3792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 smtClean="0">
                  <a:ea typeface="Times" pitchFamily="-84" charset="0"/>
                  <a:cs typeface="Times" pitchFamily="-84" charset="0"/>
                </a:rPr>
                <a:t>   </a:t>
              </a:r>
              <a:r>
                <a:rPr lang="en-US" sz="2000" dirty="0" smtClean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h                                    </a:t>
              </a:r>
              <a:r>
                <a:rPr lang="en-US" sz="2000" dirty="0" err="1" smtClean="0">
                  <a:ea typeface="Times" pitchFamily="-84" charset="0"/>
                  <a:cs typeface="Times" pitchFamily="-84" charset="0"/>
                </a:rPr>
                <a:t>i</a:t>
              </a:r>
              <a:r>
                <a:rPr lang="en-US" sz="2000" dirty="0" smtClean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                    j                                     k</a:t>
              </a:r>
              <a:endPara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endParaRPr>
            </a:p>
          </p:txBody>
        </p:sp>
        <p:sp>
          <p:nvSpPr>
            <p:cNvPr id="19" name="Rectangle 13"/>
            <p:cNvSpPr>
              <a:spLocks/>
            </p:cNvSpPr>
            <p:nvPr/>
          </p:nvSpPr>
          <p:spPr bwMode="auto">
            <a:xfrm>
              <a:off x="288" y="230"/>
              <a:ext cx="256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 smtClean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b</a:t>
              </a:r>
              <a:endPara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endParaRPr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2256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>
              <a:off x="2064" y="240"/>
              <a:ext cx="1" cy="240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Line 14"/>
          <p:cNvSpPr>
            <a:spLocks noChangeShapeType="1"/>
          </p:cNvSpPr>
          <p:nvPr/>
        </p:nvSpPr>
        <p:spPr bwMode="auto">
          <a:xfrm>
            <a:off x="5105400" y="2895600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4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Dutch National Flag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Sequence of 0..n-1 of red, white, blue </a:t>
            </a:r>
            <a:r>
              <a:rPr lang="en-US" dirty="0" smtClean="0"/>
              <a:t>colors Arrange </a:t>
            </a:r>
            <a:r>
              <a:rPr lang="en-US" dirty="0"/>
              <a:t>to put reds first, then whites, then </a:t>
            </a:r>
            <a:r>
              <a:rPr lang="en-US" dirty="0" smtClean="0"/>
              <a:t>blues</a:t>
            </a:r>
          </a:p>
          <a:p>
            <a:r>
              <a:rPr lang="en-US" dirty="0" smtClean="0"/>
              <a:t>Input is the list b of integers</a:t>
            </a:r>
          </a:p>
          <a:p>
            <a:r>
              <a:rPr lang="en-US" dirty="0" smtClean="0"/>
              <a:t>Modifies the list according to the invariant. 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609600" y="3886200"/>
            <a:ext cx="8229600" cy="701675"/>
            <a:chOff x="0" y="38"/>
            <a:chExt cx="5184" cy="442"/>
          </a:xfrm>
        </p:grpSpPr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528" y="38"/>
              <a:ext cx="4656" cy="442"/>
              <a:chOff x="96" y="38"/>
              <a:chExt cx="4656" cy="442"/>
            </a:xfrm>
          </p:grpSpPr>
          <p:grpSp>
            <p:nvGrpSpPr>
              <p:cNvPr id="7" name="Group 9"/>
              <p:cNvGrpSpPr>
                <a:grpSpLocks/>
              </p:cNvGrpSpPr>
              <p:nvPr/>
            </p:nvGrpSpPr>
            <p:grpSpPr bwMode="auto">
              <a:xfrm>
                <a:off x="96" y="240"/>
                <a:ext cx="4224" cy="240"/>
                <a:chOff x="96" y="0"/>
                <a:chExt cx="4224" cy="240"/>
              </a:xfrm>
            </p:grpSpPr>
            <p:sp>
              <p:nvSpPr>
                <p:cNvPr id="9" name="Rectangle 2"/>
                <p:cNvSpPr>
                  <a:spLocks/>
                </p:cNvSpPr>
                <p:nvPr/>
              </p:nvSpPr>
              <p:spPr bwMode="auto">
                <a:xfrm>
                  <a:off x="96" y="0"/>
                  <a:ext cx="4224" cy="240"/>
                </a:xfrm>
                <a:prstGeom prst="rect">
                  <a:avLst/>
                </a:prstGeom>
                <a:noFill/>
                <a:ln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" name="Rectangle 3"/>
                <p:cNvSpPr>
                  <a:spLocks/>
                </p:cNvSpPr>
                <p:nvPr/>
              </p:nvSpPr>
              <p:spPr bwMode="auto">
                <a:xfrm>
                  <a:off x="96" y="23"/>
                  <a:ext cx="4224" cy="194"/>
                </a:xfrm>
                <a:prstGeom prst="rect">
                  <a:avLst/>
                </a:prstGeom>
                <a:noFill/>
                <a:ln w="12700" cap="flat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square" lIns="0" tIns="0" rIns="40639" bIns="0" anchor="ctr">
                  <a:prstTxWarp prst="textNoShape">
                    <a:avLst/>
                  </a:prstTxWarp>
                  <a:spAutoFit/>
                </a:bodyPr>
                <a:lstStyle/>
                <a:p>
                  <a:pPr marL="39688" algn="ctr"/>
                  <a:r>
                    <a:rPr lang="en-US" sz="2000" dirty="0" smtClean="0">
                      <a:solidFill>
                        <a:schemeClr val="tx1"/>
                      </a:solidFill>
                      <a:ea typeface="Times" pitchFamily="-84" charset="0"/>
                      <a:cs typeface="Times" pitchFamily="-84" charset="0"/>
                    </a:rPr>
                    <a:t>???</a:t>
                  </a:r>
                  <a:endPara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endParaRPr>
                </a:p>
              </p:txBody>
            </p:sp>
          </p:grpSp>
          <p:sp>
            <p:nvSpPr>
              <p:cNvPr id="8" name="Rectangle 7"/>
              <p:cNvSpPr>
                <a:spLocks/>
              </p:cNvSpPr>
              <p:nvPr/>
            </p:nvSpPr>
            <p:spPr bwMode="auto">
              <a:xfrm>
                <a:off x="96" y="38"/>
                <a:ext cx="4656" cy="208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>
                <a:prstTxWarp prst="textNoShape">
                  <a:avLst/>
                </a:prstTxWarp>
              </a:bodyPr>
              <a:lstStyle/>
              <a:p>
                <a:pPr marL="39688">
                  <a:spcBef>
                    <a:spcPts val="1200"/>
                  </a:spcBef>
                </a:pPr>
                <a:r>
                  <a:rPr lang="en-US" sz="2000" dirty="0" smtClean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0                                                                   </a:t>
                </a:r>
                <a:r>
                  <a:rPr lang="en-US" sz="2000" dirty="0">
                    <a:ea typeface="Times" pitchFamily="-84" charset="0"/>
                    <a:cs typeface="Times" pitchFamily="-84" charset="0"/>
                  </a:rPr>
                  <a:t> </a:t>
                </a:r>
                <a:r>
                  <a:rPr lang="en-US" sz="2000" dirty="0" smtClean="0">
                    <a:ea typeface="Times" pitchFamily="-84" charset="0"/>
                    <a:cs typeface="Times" pitchFamily="-84" charset="0"/>
                  </a:rPr>
                  <a:t>         </a:t>
                </a:r>
                <a:r>
                  <a:rPr lang="en-US" sz="2000" dirty="0" smtClean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                                      </a:t>
                </a:r>
                <a:r>
                  <a:rPr lang="en-US" sz="2000" dirty="0" err="1" smtClean="0">
                    <a:ea typeface="Times" pitchFamily="-84" charset="0"/>
                    <a:cs typeface="Times" pitchFamily="-84" charset="0"/>
                  </a:rPr>
                  <a:t>len</a:t>
                </a:r>
                <a:r>
                  <a:rPr lang="en-US" sz="2000" dirty="0" smtClean="0">
                    <a:ea typeface="Times" pitchFamily="-84" charset="0"/>
                    <a:cs typeface="Times" pitchFamily="-84" charset="0"/>
                  </a:rPr>
                  <a:t>(b)</a:t>
                </a:r>
                <a:endPara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endParaRPr>
              </a:p>
            </p:txBody>
          </p:sp>
        </p:grpSp>
        <p:sp>
          <p:nvSpPr>
            <p:cNvPr id="6" name="Rectangle 7"/>
            <p:cNvSpPr>
              <a:spLocks/>
            </p:cNvSpPr>
            <p:nvPr/>
          </p:nvSpPr>
          <p:spPr bwMode="auto">
            <a:xfrm>
              <a:off x="0" y="267"/>
              <a:ext cx="52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/>
              <a:r>
                <a:rPr lang="en-US" sz="2000" dirty="0">
                  <a:solidFill>
                    <a:srgbClr val="0000FF"/>
                  </a:solidFill>
                  <a:ea typeface="Times" pitchFamily="-84" charset="0"/>
                  <a:cs typeface="Times" pitchFamily="-84" charset="0"/>
                </a:rPr>
                <a:t>pre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</a:t>
              </a:r>
              <a:r>
                <a:rPr lang="en-US" sz="2000" dirty="0" smtClean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   </a:t>
              </a:r>
              <a:r>
                <a:rPr lang="en-US" sz="2000" dirty="0" err="1" smtClean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b</a:t>
              </a:r>
              <a:endPara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endParaRPr>
            </a:p>
          </p:txBody>
        </p:sp>
      </p:grpSp>
      <p:grpSp>
        <p:nvGrpSpPr>
          <p:cNvPr id="11" name="Group 17"/>
          <p:cNvGrpSpPr>
            <a:grpSpLocks/>
          </p:cNvGrpSpPr>
          <p:nvPr/>
        </p:nvGrpSpPr>
        <p:grpSpPr bwMode="auto">
          <a:xfrm>
            <a:off x="609600" y="4898698"/>
            <a:ext cx="8229600" cy="685800"/>
            <a:chOff x="16" y="48"/>
            <a:chExt cx="5184" cy="432"/>
          </a:xfrm>
        </p:grpSpPr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544" y="48"/>
              <a:ext cx="4656" cy="432"/>
              <a:chOff x="96" y="48"/>
              <a:chExt cx="4656" cy="432"/>
            </a:xfrm>
          </p:grpSpPr>
          <p:sp>
            <p:nvSpPr>
              <p:cNvPr id="14" name="Rectangle 9"/>
              <p:cNvSpPr>
                <a:spLocks/>
              </p:cNvSpPr>
              <p:nvPr/>
            </p:nvSpPr>
            <p:spPr bwMode="auto">
              <a:xfrm>
                <a:off x="96" y="240"/>
                <a:ext cx="4224" cy="240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Rectangle 14"/>
              <p:cNvSpPr>
                <a:spLocks/>
              </p:cNvSpPr>
              <p:nvPr/>
            </p:nvSpPr>
            <p:spPr bwMode="auto">
              <a:xfrm>
                <a:off x="96" y="48"/>
                <a:ext cx="4656" cy="210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>
                <a:prstTxWarp prst="textNoShape">
                  <a:avLst/>
                </a:prstTxWarp>
              </a:bodyPr>
              <a:lstStyle/>
              <a:p>
                <a:pPr marL="39688">
                  <a:spcBef>
                    <a:spcPts val="1200"/>
                  </a:spcBef>
                </a:pP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0</a:t>
                </a:r>
                <a:r>
                  <a:rPr lang="en-US" sz="2000" dirty="0" smtClean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                                                                                                                   </a:t>
                </a:r>
                <a:r>
                  <a:rPr lang="en-US" sz="2000" dirty="0" err="1" smtClean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len</a:t>
                </a:r>
                <a:r>
                  <a:rPr lang="en-US" sz="2000" dirty="0" smtClean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(b)</a:t>
                </a:r>
                <a:endPara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endParaRPr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1152" y="233"/>
                <a:ext cx="1" cy="240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" name="Rectangle 12"/>
            <p:cNvSpPr>
              <a:spLocks/>
            </p:cNvSpPr>
            <p:nvPr/>
          </p:nvSpPr>
          <p:spPr bwMode="auto">
            <a:xfrm>
              <a:off x="16" y="267"/>
              <a:ext cx="52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/>
              <a:r>
                <a:rPr lang="en-US" sz="2000" dirty="0" smtClean="0">
                  <a:solidFill>
                    <a:srgbClr val="0000FF"/>
                  </a:solidFill>
                  <a:ea typeface="Times" pitchFamily="-84" charset="0"/>
                  <a:cs typeface="Times" pitchFamily="-84" charset="0"/>
                </a:rPr>
                <a:t>post</a:t>
              </a:r>
              <a:r>
                <a:rPr lang="en-US" sz="2000" dirty="0" smtClean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: </a:t>
              </a:r>
              <a:r>
                <a:rPr lang="en-US" sz="1100" dirty="0" smtClean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 </a:t>
              </a:r>
              <a:r>
                <a:rPr lang="en-US" sz="2000" dirty="0">
                  <a:ea typeface="Times" pitchFamily="-84" charset="0"/>
                  <a:cs typeface="Times" pitchFamily="-84" charset="0"/>
                </a:rPr>
                <a:t>b</a:t>
              </a:r>
              <a:endPara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endParaRPr>
            </a:p>
          </p:txBody>
        </p:sp>
      </p:grpSp>
      <p:pic>
        <p:nvPicPr>
          <p:cNvPr id="1026" name="Picture 2" descr="mage result for dutch national 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65100"/>
            <a:ext cx="1447800" cy="9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/>
          <p:cNvSpPr>
            <a:spLocks/>
          </p:cNvSpPr>
          <p:nvPr/>
        </p:nvSpPr>
        <p:spPr bwMode="auto">
          <a:xfrm>
            <a:off x="2019300" y="5240390"/>
            <a:ext cx="533400" cy="31077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2000" dirty="0" smtClean="0">
                <a:solidFill>
                  <a:srgbClr val="FF0000"/>
                </a:solidFill>
                <a:ea typeface="Times" pitchFamily="-84" charset="0"/>
                <a:cs typeface="Times" pitchFamily="-84" charset="0"/>
              </a:rPr>
              <a:t>&lt; 0</a:t>
            </a:r>
            <a:endParaRPr lang="en-US" sz="2000" dirty="0">
              <a:solidFill>
                <a:srgbClr val="FF0000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23" name="Rectangle 22"/>
          <p:cNvSpPr>
            <a:spLocks/>
          </p:cNvSpPr>
          <p:nvPr/>
        </p:nvSpPr>
        <p:spPr bwMode="auto">
          <a:xfrm>
            <a:off x="4038600" y="5233056"/>
            <a:ext cx="763588" cy="31810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2000" dirty="0" smtClean="0">
                <a:ea typeface="Times" pitchFamily="-84" charset="0"/>
                <a:cs typeface="Times" pitchFamily="-84" charset="0"/>
              </a:rPr>
              <a:t>== 0</a:t>
            </a:r>
            <a:endParaRPr lang="en-US" sz="2000" dirty="0">
              <a:ea typeface="Times" pitchFamily="-84" charset="0"/>
              <a:cs typeface="Times" pitchFamily="-84" charset="0"/>
            </a:endParaRPr>
          </a:p>
        </p:txBody>
      </p:sp>
      <p:sp>
        <p:nvSpPr>
          <p:cNvPr id="30" name="Line 13"/>
          <p:cNvSpPr>
            <a:spLocks noChangeShapeType="1"/>
          </p:cNvSpPr>
          <p:nvPr/>
        </p:nvSpPr>
        <p:spPr bwMode="auto">
          <a:xfrm>
            <a:off x="5486400" y="5198114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30"/>
          <p:cNvSpPr>
            <a:spLocks/>
          </p:cNvSpPr>
          <p:nvPr/>
        </p:nvSpPr>
        <p:spPr bwMode="auto">
          <a:xfrm>
            <a:off x="6549024" y="5243686"/>
            <a:ext cx="613776" cy="30747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2000" dirty="0" smtClean="0">
                <a:solidFill>
                  <a:srgbClr val="0E46FD"/>
                </a:solidFill>
                <a:ea typeface="Times" pitchFamily="-84" charset="0"/>
                <a:cs typeface="Times" pitchFamily="-84" charset="0"/>
              </a:rPr>
              <a:t>&gt; 0</a:t>
            </a:r>
            <a:endParaRPr lang="en-US" sz="2000" dirty="0">
              <a:solidFill>
                <a:srgbClr val="0E46FD"/>
              </a:solidFill>
              <a:ea typeface="Times" pitchFamily="-84" charset="0"/>
              <a:cs typeface="Times" pitchFamily="-84" charset="0"/>
            </a:endParaRPr>
          </a:p>
        </p:txBody>
      </p:sp>
      <p:grpSp>
        <p:nvGrpSpPr>
          <p:cNvPr id="38" name="Group 17"/>
          <p:cNvGrpSpPr>
            <a:grpSpLocks/>
          </p:cNvGrpSpPr>
          <p:nvPr/>
        </p:nvGrpSpPr>
        <p:grpSpPr bwMode="auto">
          <a:xfrm>
            <a:off x="609600" y="5992173"/>
            <a:ext cx="8382000" cy="687388"/>
            <a:chOff x="16" y="48"/>
            <a:chExt cx="5280" cy="433"/>
          </a:xfrm>
        </p:grpSpPr>
        <p:grpSp>
          <p:nvGrpSpPr>
            <p:cNvPr id="39" name="Group 38"/>
            <p:cNvGrpSpPr>
              <a:grpSpLocks/>
            </p:cNvGrpSpPr>
            <p:nvPr/>
          </p:nvGrpSpPr>
          <p:grpSpPr bwMode="auto">
            <a:xfrm>
              <a:off x="544" y="48"/>
              <a:ext cx="4752" cy="433"/>
              <a:chOff x="96" y="48"/>
              <a:chExt cx="4752" cy="433"/>
            </a:xfrm>
          </p:grpSpPr>
          <p:sp>
            <p:nvSpPr>
              <p:cNvPr id="41" name="Rectangle 9"/>
              <p:cNvSpPr>
                <a:spLocks/>
              </p:cNvSpPr>
              <p:nvPr/>
            </p:nvSpPr>
            <p:spPr bwMode="auto">
              <a:xfrm>
                <a:off x="96" y="240"/>
                <a:ext cx="4224" cy="240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Rectangle 41"/>
              <p:cNvSpPr>
                <a:spLocks/>
              </p:cNvSpPr>
              <p:nvPr/>
            </p:nvSpPr>
            <p:spPr bwMode="auto">
              <a:xfrm>
                <a:off x="96" y="48"/>
                <a:ext cx="4752" cy="210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>
                <a:prstTxWarp prst="textNoShape">
                  <a:avLst/>
                </a:prstTxWarp>
              </a:bodyPr>
              <a:lstStyle/>
              <a:p>
                <a:pPr marL="39688">
                  <a:spcBef>
                    <a:spcPts val="1200"/>
                  </a:spcBef>
                </a:pP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0</a:t>
                </a:r>
                <a:r>
                  <a:rPr lang="en-US" sz="2000" dirty="0" smtClean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                     j                         k                                 m                                </a:t>
                </a:r>
                <a:r>
                  <a:rPr lang="en-US" sz="2000" dirty="0" err="1" smtClean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len</a:t>
                </a:r>
                <a:r>
                  <a:rPr lang="en-US" sz="2000" dirty="0" smtClean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(b)</a:t>
                </a:r>
                <a:endPara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endParaRPr>
              </a:p>
            </p:txBody>
          </p:sp>
          <p:sp>
            <p:nvSpPr>
              <p:cNvPr id="43" name="Line 13"/>
              <p:cNvSpPr>
                <a:spLocks noChangeShapeType="1"/>
              </p:cNvSpPr>
              <p:nvPr/>
            </p:nvSpPr>
            <p:spPr bwMode="auto">
              <a:xfrm>
                <a:off x="909" y="241"/>
                <a:ext cx="1" cy="240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" name="Rectangle 39"/>
            <p:cNvSpPr>
              <a:spLocks/>
            </p:cNvSpPr>
            <p:nvPr/>
          </p:nvSpPr>
          <p:spPr bwMode="auto">
            <a:xfrm>
              <a:off x="16" y="267"/>
              <a:ext cx="52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/>
              <a:r>
                <a:rPr lang="en-US" sz="2000" dirty="0" err="1" smtClean="0">
                  <a:solidFill>
                    <a:srgbClr val="FF0000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 smtClean="0">
                  <a:solidFill>
                    <a:srgbClr val="FF0000"/>
                  </a:solidFill>
                  <a:ea typeface="Times" pitchFamily="-84" charset="0"/>
                  <a:cs typeface="Times" pitchFamily="-84" charset="0"/>
                </a:rPr>
                <a:t>:   </a:t>
              </a:r>
              <a:r>
                <a:rPr lang="en-US" sz="1100" dirty="0" smtClean="0">
                  <a:solidFill>
                    <a:srgbClr val="FF0000"/>
                  </a:solidFill>
                  <a:ea typeface="Times" pitchFamily="-84" charset="0"/>
                  <a:cs typeface="Times" pitchFamily="-84" charset="0"/>
                </a:rPr>
                <a:t> </a:t>
              </a:r>
              <a:r>
                <a:rPr lang="en-US" sz="2000" dirty="0">
                  <a:ea typeface="Times" pitchFamily="-84" charset="0"/>
                  <a:cs typeface="Times" pitchFamily="-84" charset="0"/>
                </a:rPr>
                <a:t>b</a:t>
              </a:r>
              <a:endPara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endParaRPr>
            </a:p>
          </p:txBody>
        </p:sp>
      </p:grpSp>
      <p:sp>
        <p:nvSpPr>
          <p:cNvPr id="44" name="Rectangle 43"/>
          <p:cNvSpPr>
            <a:spLocks/>
          </p:cNvSpPr>
          <p:nvPr/>
        </p:nvSpPr>
        <p:spPr bwMode="auto">
          <a:xfrm>
            <a:off x="2019300" y="6333865"/>
            <a:ext cx="533400" cy="31077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2000" dirty="0" smtClean="0">
                <a:solidFill>
                  <a:srgbClr val="FF0000"/>
                </a:solidFill>
                <a:ea typeface="Times" pitchFamily="-84" charset="0"/>
                <a:cs typeface="Times" pitchFamily="-84" charset="0"/>
              </a:rPr>
              <a:t>&lt; 0</a:t>
            </a:r>
            <a:endParaRPr lang="en-US" sz="2000" dirty="0">
              <a:solidFill>
                <a:srgbClr val="FF0000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45" name="Rectangle 44"/>
          <p:cNvSpPr>
            <a:spLocks/>
          </p:cNvSpPr>
          <p:nvPr/>
        </p:nvSpPr>
        <p:spPr bwMode="auto">
          <a:xfrm>
            <a:off x="3231942" y="6326531"/>
            <a:ext cx="763588" cy="31810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2000" dirty="0" smtClean="0">
                <a:ea typeface="Times" pitchFamily="-84" charset="0"/>
                <a:cs typeface="Times" pitchFamily="-84" charset="0"/>
              </a:rPr>
              <a:t>== 0</a:t>
            </a:r>
            <a:endParaRPr lang="en-US" sz="2000" dirty="0">
              <a:ea typeface="Times" pitchFamily="-84" charset="0"/>
              <a:cs typeface="Times" pitchFamily="-84" charset="0"/>
            </a:endParaRPr>
          </a:p>
        </p:txBody>
      </p:sp>
      <p:sp>
        <p:nvSpPr>
          <p:cNvPr id="46" name="Line 13"/>
          <p:cNvSpPr>
            <a:spLocks noChangeShapeType="1"/>
          </p:cNvSpPr>
          <p:nvPr/>
        </p:nvSpPr>
        <p:spPr bwMode="auto">
          <a:xfrm>
            <a:off x="4223336" y="6311261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Rectangle 46"/>
          <p:cNvSpPr>
            <a:spLocks/>
          </p:cNvSpPr>
          <p:nvPr/>
        </p:nvSpPr>
        <p:spPr bwMode="auto">
          <a:xfrm>
            <a:off x="6549024" y="6337161"/>
            <a:ext cx="613776" cy="30747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2000" dirty="0" smtClean="0">
                <a:solidFill>
                  <a:srgbClr val="0E46FD"/>
                </a:solidFill>
                <a:ea typeface="Times" pitchFamily="-84" charset="0"/>
                <a:cs typeface="Times" pitchFamily="-84" charset="0"/>
              </a:rPr>
              <a:t>&gt; 0</a:t>
            </a:r>
            <a:endParaRPr lang="en-US" sz="2000" dirty="0">
              <a:solidFill>
                <a:srgbClr val="0E46FD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48" name="Line 13"/>
          <p:cNvSpPr>
            <a:spLocks noChangeShapeType="1"/>
          </p:cNvSpPr>
          <p:nvPr/>
        </p:nvSpPr>
        <p:spPr bwMode="auto">
          <a:xfrm>
            <a:off x="6188368" y="6311261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48"/>
          <p:cNvSpPr>
            <a:spLocks/>
          </p:cNvSpPr>
          <p:nvPr/>
        </p:nvSpPr>
        <p:spPr bwMode="auto">
          <a:xfrm>
            <a:off x="4966925" y="6342708"/>
            <a:ext cx="763588" cy="31810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2000" smtClean="0">
                <a:ea typeface="Times" pitchFamily="-84" charset="0"/>
                <a:cs typeface="Times" pitchFamily="-84" charset="0"/>
              </a:rPr>
              <a:t>???</a:t>
            </a:r>
            <a:endParaRPr lang="en-US" sz="2000" dirty="0">
              <a:ea typeface="Times" pitchFamily="-84" charset="0"/>
              <a:cs typeface="Times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0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 Loop on a Range of Integers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ea typeface="宋体" pitchFamily="-84" charset="-122"/>
              </a:rPr>
              <a:t>Given a range of integers </a:t>
            </a:r>
            <a:r>
              <a:rPr lang="en-US" dirty="0" err="1">
                <a:ea typeface="宋体" pitchFamily="-84" charset="-122"/>
              </a:rPr>
              <a:t>a..b</a:t>
            </a:r>
            <a:r>
              <a:rPr lang="en-US" dirty="0">
                <a:ea typeface="宋体" pitchFamily="-84" charset="-122"/>
              </a:rPr>
              <a:t> to process.</a:t>
            </a:r>
          </a:p>
          <a:p>
            <a:pPr>
              <a:lnSpc>
                <a:spcPct val="90000"/>
              </a:lnSpc>
            </a:pPr>
            <a:r>
              <a:rPr lang="en-US" smtClean="0">
                <a:ea typeface="宋体" pitchFamily="-84" charset="-122"/>
              </a:rPr>
              <a:t>Possible </a:t>
            </a:r>
            <a:r>
              <a:rPr lang="en-US" smtClean="0">
                <a:ea typeface="宋体" pitchFamily="-84" charset="-122"/>
              </a:rPr>
              <a:t>alternatives</a:t>
            </a:r>
            <a:endParaRPr lang="en-US" dirty="0">
              <a:ea typeface="宋体" pitchFamily="-84" charset="-122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宋体" pitchFamily="-84" charset="-122"/>
              </a:rPr>
              <a:t>Could </a:t>
            </a:r>
            <a:r>
              <a:rPr lang="en-US" dirty="0">
                <a:ea typeface="宋体" pitchFamily="-84" charset="-122"/>
              </a:rPr>
              <a:t>use a for-loop</a:t>
            </a:r>
            <a:r>
              <a:rPr lang="en-US" dirty="0" smtClean="0">
                <a:ea typeface="宋体" pitchFamily="-84" charset="-122"/>
              </a:rPr>
              <a:t>: </a:t>
            </a:r>
            <a:r>
              <a:rPr lang="en-US" dirty="0" smtClean="0">
                <a:latin typeface="American Typewriter Condensed"/>
                <a:ea typeface="宋体" pitchFamily="-84" charset="-122"/>
                <a:cs typeface="American Typewriter Condensed"/>
              </a:rPr>
              <a:t>for x in range(a,b+1):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宋体" pitchFamily="-84" charset="-122"/>
              </a:rPr>
              <a:t>Or could use a while-loop: </a:t>
            </a:r>
            <a:r>
              <a:rPr lang="en-US" dirty="0" smtClean="0">
                <a:latin typeface="American Typewriter Condensed"/>
                <a:ea typeface="宋体" pitchFamily="-84" charset="-122"/>
                <a:cs typeface="American Typewriter Condensed"/>
              </a:rPr>
              <a:t>x = a; </a:t>
            </a:r>
            <a:r>
              <a:rPr lang="en-US" smtClean="0">
                <a:latin typeface="American Typewriter Condensed"/>
                <a:ea typeface="宋体" pitchFamily="-84" charset="-122"/>
                <a:cs typeface="American Typewriter Condensed"/>
              </a:rPr>
              <a:t>while </a:t>
            </a:r>
            <a:r>
              <a:rPr lang="en-US" smtClean="0">
                <a:latin typeface="American Typewriter Condensed"/>
                <a:ea typeface="宋体" pitchFamily="-84" charset="-122"/>
                <a:cs typeface="American Typewriter Condensed"/>
              </a:rPr>
              <a:t>x </a:t>
            </a:r>
            <a:r>
              <a:rPr lang="en-US" dirty="0" smtClean="0">
                <a:latin typeface="American Typewriter Condensed"/>
                <a:ea typeface="宋体" pitchFamily="-84" charset="-122"/>
                <a:cs typeface="American Typewriter Condensed"/>
              </a:rPr>
              <a:t>&lt;= b: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宋体" pitchFamily="-84" charset="-122"/>
              </a:rPr>
              <a:t>Which one you can use will be specified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ea typeface="宋体" pitchFamily="-84" charset="-122"/>
              </a:rPr>
              <a:t>But does not remove the need for invariants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solidFill>
                  <a:srgbClr val="800000"/>
                </a:solidFill>
                <a:ea typeface="宋体" pitchFamily="-84" charset="-122"/>
              </a:rPr>
              <a:t>Invariants</a:t>
            </a:r>
            <a:r>
              <a:rPr lang="en-US" dirty="0" smtClean="0">
                <a:ea typeface="宋体" pitchFamily="-84" charset="-122"/>
              </a:rPr>
              <a:t>: </a:t>
            </a:r>
            <a:r>
              <a:rPr lang="en-US" dirty="0"/>
              <a:t>assertion supposed to be true before and after each iteration of the loop</a:t>
            </a:r>
            <a:endParaRPr lang="en-US" dirty="0">
              <a:ea typeface="宋体" pitchFamily="-8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Dutch National Flag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65532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>
                <a:latin typeface="American Typewriter Condensed"/>
                <a:cs typeface="American Typewriter Condensed"/>
              </a:rPr>
              <a:t>d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ef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dutch_national_flag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(b):</a:t>
            </a:r>
          </a:p>
          <a:p>
            <a:pPr marL="0" indent="0">
              <a:buNone/>
            </a:pPr>
            <a:r>
              <a:rPr lang="en-US" sz="2000" dirty="0" smtClean="0">
                <a:latin typeface="American Typewriter Condensed"/>
                <a:cs typeface="American Typewriter Condensed"/>
              </a:rPr>
              <a:t>    j = 0; k = 0; </a:t>
            </a:r>
            <a:r>
              <a:rPr lang="en-US" sz="2000" dirty="0">
                <a:latin typeface="American Typewriter Condensed"/>
                <a:cs typeface="American Typewriter Condensed"/>
              </a:rPr>
              <a:t>m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= 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len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(b)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  while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k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&lt; m: 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  </a:t>
            </a: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  if b[k] == 0: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	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k = k + </a:t>
            </a:r>
            <a:r>
              <a:rPr lang="en-US" sz="2000" dirty="0">
                <a:latin typeface="American Typewriter Condensed"/>
                <a:cs typeface="American Typewriter Condensed"/>
              </a:rPr>
              <a:t>1</a:t>
            </a:r>
            <a:endParaRPr lang="en-US" sz="2000" dirty="0" smtClean="0">
              <a:latin typeface="American Typewriter Condensed"/>
              <a:cs typeface="American Typewriter Condensed"/>
            </a:endParaRPr>
          </a:p>
          <a:p>
            <a:pPr marL="0" indent="0">
              <a:buNone/>
            </a:pPr>
            <a:r>
              <a:rPr lang="en-US" sz="2000" dirty="0" smtClean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elif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b[k] &gt; 0: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            _swap(b, k, m)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	m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= m – 1</a:t>
            </a:r>
          </a:p>
          <a:p>
            <a:pPr marL="0" indent="0">
              <a:buNone/>
            </a:pPr>
            <a:r>
              <a:rPr lang="en-US" sz="2000" dirty="0" smtClean="0">
                <a:latin typeface="American Typewriter Condensed"/>
                <a:cs typeface="American Typewriter Condensed"/>
              </a:rPr>
              <a:t>        else:   # b[k] &lt; 0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	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_swap(b, k, j)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	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k = k + 1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	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j = j + 1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762000" y="2667000"/>
            <a:ext cx="0" cy="396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990600" y="3352800"/>
            <a:ext cx="0" cy="3276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0" name="Group 17"/>
          <p:cNvGrpSpPr>
            <a:grpSpLocks/>
          </p:cNvGrpSpPr>
          <p:nvPr/>
        </p:nvGrpSpPr>
        <p:grpSpPr bwMode="auto">
          <a:xfrm>
            <a:off x="457200" y="1593056"/>
            <a:ext cx="7543800" cy="382588"/>
            <a:chOff x="16" y="240"/>
            <a:chExt cx="4752" cy="241"/>
          </a:xfrm>
        </p:grpSpPr>
        <p:grpSp>
          <p:nvGrpSpPr>
            <p:cNvPr id="31" name="Group 30"/>
            <p:cNvGrpSpPr>
              <a:grpSpLocks/>
            </p:cNvGrpSpPr>
            <p:nvPr/>
          </p:nvGrpSpPr>
          <p:grpSpPr bwMode="auto">
            <a:xfrm>
              <a:off x="544" y="240"/>
              <a:ext cx="4224" cy="241"/>
              <a:chOff x="96" y="240"/>
              <a:chExt cx="4224" cy="241"/>
            </a:xfrm>
          </p:grpSpPr>
          <p:sp>
            <p:nvSpPr>
              <p:cNvPr id="33" name="Rectangle 9"/>
              <p:cNvSpPr>
                <a:spLocks/>
              </p:cNvSpPr>
              <p:nvPr/>
            </p:nvSpPr>
            <p:spPr bwMode="auto">
              <a:xfrm>
                <a:off x="96" y="240"/>
                <a:ext cx="4224" cy="240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Line 13"/>
              <p:cNvSpPr>
                <a:spLocks noChangeShapeType="1"/>
              </p:cNvSpPr>
              <p:nvPr/>
            </p:nvSpPr>
            <p:spPr bwMode="auto">
              <a:xfrm>
                <a:off x="909" y="241"/>
                <a:ext cx="1" cy="240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2" name="Rectangle 31"/>
            <p:cNvSpPr>
              <a:spLocks/>
            </p:cNvSpPr>
            <p:nvPr/>
          </p:nvSpPr>
          <p:spPr bwMode="auto">
            <a:xfrm>
              <a:off x="16" y="267"/>
              <a:ext cx="52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/>
              <a:r>
                <a:rPr lang="en-US" sz="2000" dirty="0" err="1" smtClean="0">
                  <a:solidFill>
                    <a:srgbClr val="FF0000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 smtClean="0">
                  <a:solidFill>
                    <a:srgbClr val="FF0000"/>
                  </a:solidFill>
                  <a:ea typeface="Times" pitchFamily="-84" charset="0"/>
                  <a:cs typeface="Times" pitchFamily="-84" charset="0"/>
                </a:rPr>
                <a:t>:   </a:t>
              </a:r>
              <a:r>
                <a:rPr lang="en-US" sz="1100" dirty="0" smtClean="0">
                  <a:solidFill>
                    <a:srgbClr val="FF0000"/>
                  </a:solidFill>
                  <a:ea typeface="Times" pitchFamily="-84" charset="0"/>
                  <a:cs typeface="Times" pitchFamily="-84" charset="0"/>
                </a:rPr>
                <a:t> </a:t>
              </a:r>
              <a:r>
                <a:rPr lang="en-US" sz="2000" dirty="0">
                  <a:ea typeface="Times" pitchFamily="-84" charset="0"/>
                  <a:cs typeface="Times" pitchFamily="-84" charset="0"/>
                </a:rPr>
                <a:t>b</a:t>
              </a:r>
              <a:endPara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endParaRPr>
            </a:p>
          </p:txBody>
        </p:sp>
      </p:grpSp>
      <p:sp>
        <p:nvSpPr>
          <p:cNvPr id="36" name="Rectangle 35"/>
          <p:cNvSpPr>
            <a:spLocks/>
          </p:cNvSpPr>
          <p:nvPr/>
        </p:nvSpPr>
        <p:spPr bwMode="auto">
          <a:xfrm>
            <a:off x="1866900" y="1629948"/>
            <a:ext cx="533400" cy="31077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2000" dirty="0" smtClean="0">
                <a:solidFill>
                  <a:srgbClr val="FF0000"/>
                </a:solidFill>
                <a:ea typeface="Times" pitchFamily="-84" charset="0"/>
                <a:cs typeface="Times" pitchFamily="-84" charset="0"/>
              </a:rPr>
              <a:t>&lt; 0</a:t>
            </a:r>
            <a:endParaRPr lang="en-US" sz="2000" dirty="0">
              <a:solidFill>
                <a:srgbClr val="FF0000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37" name="Rectangle 36"/>
          <p:cNvSpPr>
            <a:spLocks/>
          </p:cNvSpPr>
          <p:nvPr/>
        </p:nvSpPr>
        <p:spPr bwMode="auto">
          <a:xfrm>
            <a:off x="3079542" y="1622614"/>
            <a:ext cx="763588" cy="31810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2000" dirty="0" smtClean="0">
                <a:ea typeface="Times" pitchFamily="-84" charset="0"/>
                <a:cs typeface="Times" pitchFamily="-84" charset="0"/>
              </a:rPr>
              <a:t>== 0</a:t>
            </a:r>
            <a:endParaRPr lang="en-US" sz="2000" dirty="0">
              <a:ea typeface="Times" pitchFamily="-84" charset="0"/>
              <a:cs typeface="Times" pitchFamily="-84" charset="0"/>
            </a:endParaRPr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4070936" y="1607344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38"/>
          <p:cNvSpPr>
            <a:spLocks/>
          </p:cNvSpPr>
          <p:nvPr/>
        </p:nvSpPr>
        <p:spPr bwMode="auto">
          <a:xfrm>
            <a:off x="6396624" y="1633244"/>
            <a:ext cx="613776" cy="30747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2000" dirty="0" smtClean="0">
                <a:solidFill>
                  <a:srgbClr val="0E46FD"/>
                </a:solidFill>
                <a:ea typeface="Times" pitchFamily="-84" charset="0"/>
                <a:cs typeface="Times" pitchFamily="-84" charset="0"/>
              </a:rPr>
              <a:t>&gt; 0</a:t>
            </a:r>
            <a:endParaRPr lang="en-US" sz="2000" dirty="0">
              <a:solidFill>
                <a:srgbClr val="0E46FD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40" name="Line 13"/>
          <p:cNvSpPr>
            <a:spLocks noChangeShapeType="1"/>
          </p:cNvSpPr>
          <p:nvPr/>
        </p:nvSpPr>
        <p:spPr bwMode="auto">
          <a:xfrm>
            <a:off x="6035968" y="1607344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Rectangle 40"/>
          <p:cNvSpPr>
            <a:spLocks/>
          </p:cNvSpPr>
          <p:nvPr/>
        </p:nvSpPr>
        <p:spPr bwMode="auto">
          <a:xfrm>
            <a:off x="4814525" y="1638791"/>
            <a:ext cx="763588" cy="31810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2000" smtClean="0">
                <a:ea typeface="Times" pitchFamily="-84" charset="0"/>
                <a:cs typeface="Times" pitchFamily="-84" charset="0"/>
              </a:rPr>
              <a:t>???</a:t>
            </a:r>
            <a:endParaRPr lang="en-US" sz="2000" dirty="0">
              <a:ea typeface="Times" pitchFamily="-84" charset="0"/>
              <a:cs typeface="Times" pitchFamily="-84" charset="0"/>
            </a:endParaRP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1219200" y="3733800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1219200" y="4572000"/>
            <a:ext cx="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1219200" y="5715000"/>
            <a:ext cx="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Rectangle 59"/>
          <p:cNvSpPr>
            <a:spLocks/>
          </p:cNvSpPr>
          <p:nvPr/>
        </p:nvSpPr>
        <p:spPr bwMode="auto">
          <a:xfrm>
            <a:off x="1295400" y="1288256"/>
            <a:ext cx="7543800" cy="33337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>
              <a:spcBef>
                <a:spcPts val="1200"/>
              </a:spcBef>
            </a:pPr>
            <a:r>
              <a: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0</a:t>
            </a:r>
            <a:r>
              <a:rPr lang="en-US" sz="2000" dirty="0" smtClean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                     j                         k                                m                                 </a:t>
            </a:r>
            <a:r>
              <a:rPr lang="en-US" sz="2000" dirty="0" err="1" smtClean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len</a:t>
            </a:r>
            <a:r>
              <a:rPr lang="en-US" sz="2000" dirty="0" smtClean="0">
                <a:solidFill>
                  <a:schemeClr val="tx1"/>
                </a:solidFill>
                <a:ea typeface="Times" pitchFamily="-84" charset="0"/>
                <a:cs typeface="Times" pitchFamily="-84" charset="0"/>
              </a:rPr>
              <a:t>(b)</a:t>
            </a:r>
            <a:endParaRPr lang="en-US" sz="2000" dirty="0">
              <a:solidFill>
                <a:schemeClr val="tx1"/>
              </a:solidFill>
              <a:ea typeface="Times" pitchFamily="-84" charset="0"/>
              <a:cs typeface="Times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16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Dutch National Flag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65532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>
                <a:latin typeface="American Typewriter Condensed"/>
                <a:cs typeface="American Typewriter Condensed"/>
              </a:rPr>
              <a:t>d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ef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dutch_national_flag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(b):</a:t>
            </a:r>
          </a:p>
          <a:p>
            <a:pPr marL="0" indent="0">
              <a:buNone/>
            </a:pPr>
            <a:r>
              <a:rPr lang="en-US" sz="2000" dirty="0" smtClean="0">
                <a:latin typeface="American Typewriter Condensed"/>
                <a:cs typeface="American Typewriter Condensed"/>
              </a:rPr>
              <a:t>    j = 0; k = 0; </a:t>
            </a:r>
            <a:r>
              <a:rPr lang="en-US" sz="2000" dirty="0">
                <a:latin typeface="American Typewriter Condensed"/>
                <a:cs typeface="American Typewriter Condensed"/>
              </a:rPr>
              <a:t>m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= 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len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(b)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American Typewriter Condensed"/>
                <a:cs typeface="American Typewriter Condensed"/>
              </a:rPr>
              <a:t>   while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</a:t>
            </a:r>
            <a:r>
              <a:rPr lang="en-US" sz="2000" dirty="0">
                <a:latin typeface="American Typewriter Condensed"/>
                <a:cs typeface="American Typewriter Condensed"/>
              </a:rPr>
              <a:t>k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&lt; m: 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  </a:t>
            </a: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  if b[k] == 0: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	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k = k + 1</a:t>
            </a:r>
          </a:p>
          <a:p>
            <a:pPr marL="0" indent="0">
              <a:buNone/>
            </a:pPr>
            <a:r>
              <a:rPr lang="en-US" sz="2000" dirty="0" smtClean="0">
                <a:latin typeface="American Typewriter Condensed"/>
                <a:cs typeface="American Typewriter Condensed"/>
              </a:rPr>
              <a:t>        </a:t>
            </a:r>
            <a:r>
              <a:rPr lang="en-US" sz="2000" dirty="0" err="1" smtClean="0">
                <a:latin typeface="American Typewriter Condensed"/>
                <a:cs typeface="American Typewriter Condensed"/>
              </a:rPr>
              <a:t>elif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b[k] &gt; 0: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 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            _swap(b, k, m)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	m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 = m – 1</a:t>
            </a:r>
          </a:p>
          <a:p>
            <a:pPr marL="0" indent="0">
              <a:buNone/>
            </a:pPr>
            <a:r>
              <a:rPr lang="en-US" sz="2000" dirty="0" smtClean="0">
                <a:latin typeface="American Typewriter Condensed"/>
                <a:cs typeface="American Typewriter Condensed"/>
              </a:rPr>
              <a:t>        else:   # b[k] &lt; 0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	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_swap(b, k, j)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	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k = k + 1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/>
                <a:cs typeface="American Typewriter Condensed"/>
              </a:rPr>
              <a:t>	</a:t>
            </a:r>
            <a:r>
              <a:rPr lang="en-US" sz="2000" dirty="0" smtClean="0">
                <a:latin typeface="American Typewriter Condensed"/>
                <a:cs typeface="American Typewriter Condensed"/>
              </a:rPr>
              <a:t>j = j + 1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762000" y="2667000"/>
            <a:ext cx="0" cy="396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990600" y="3352800"/>
            <a:ext cx="0" cy="3276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0" name="Group 17"/>
          <p:cNvGrpSpPr>
            <a:grpSpLocks/>
          </p:cNvGrpSpPr>
          <p:nvPr/>
        </p:nvGrpSpPr>
        <p:grpSpPr bwMode="auto">
          <a:xfrm>
            <a:off x="457200" y="1288256"/>
            <a:ext cx="8382000" cy="687388"/>
            <a:chOff x="16" y="48"/>
            <a:chExt cx="5280" cy="433"/>
          </a:xfrm>
        </p:grpSpPr>
        <p:grpSp>
          <p:nvGrpSpPr>
            <p:cNvPr id="31" name="Group 30"/>
            <p:cNvGrpSpPr>
              <a:grpSpLocks/>
            </p:cNvGrpSpPr>
            <p:nvPr/>
          </p:nvGrpSpPr>
          <p:grpSpPr bwMode="auto">
            <a:xfrm>
              <a:off x="544" y="48"/>
              <a:ext cx="4752" cy="433"/>
              <a:chOff x="96" y="48"/>
              <a:chExt cx="4752" cy="433"/>
            </a:xfrm>
          </p:grpSpPr>
          <p:sp>
            <p:nvSpPr>
              <p:cNvPr id="33" name="Rectangle 9"/>
              <p:cNvSpPr>
                <a:spLocks/>
              </p:cNvSpPr>
              <p:nvPr/>
            </p:nvSpPr>
            <p:spPr bwMode="auto">
              <a:xfrm>
                <a:off x="96" y="240"/>
                <a:ext cx="4224" cy="240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Rectangle 33"/>
              <p:cNvSpPr>
                <a:spLocks/>
              </p:cNvSpPr>
              <p:nvPr/>
            </p:nvSpPr>
            <p:spPr bwMode="auto">
              <a:xfrm>
                <a:off x="96" y="48"/>
                <a:ext cx="4752" cy="210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>
                <a:prstTxWarp prst="textNoShape">
                  <a:avLst/>
                </a:prstTxWarp>
              </a:bodyPr>
              <a:lstStyle/>
              <a:p>
                <a:pPr marL="39688">
                  <a:spcBef>
                    <a:spcPts val="1200"/>
                  </a:spcBef>
                </a:pPr>
                <a:r>
                  <a:rPr lang="en-US" sz="2000" dirty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0</a:t>
                </a:r>
                <a:r>
                  <a:rPr lang="en-US" sz="2000" dirty="0" smtClean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                     j                         k                                m                                 </a:t>
                </a:r>
                <a:r>
                  <a:rPr lang="en-US" sz="2000" dirty="0" err="1" smtClean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len</a:t>
                </a:r>
                <a:r>
                  <a:rPr lang="en-US" sz="2000" dirty="0" smtClean="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(b)</a:t>
                </a:r>
                <a:endPara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endParaRPr>
              </a:p>
            </p:txBody>
          </p:sp>
          <p:sp>
            <p:nvSpPr>
              <p:cNvPr id="35" name="Line 13"/>
              <p:cNvSpPr>
                <a:spLocks noChangeShapeType="1"/>
              </p:cNvSpPr>
              <p:nvPr/>
            </p:nvSpPr>
            <p:spPr bwMode="auto">
              <a:xfrm>
                <a:off x="909" y="241"/>
                <a:ext cx="1" cy="240"/>
              </a:xfrm>
              <a:prstGeom prst="line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2" name="Rectangle 31"/>
            <p:cNvSpPr>
              <a:spLocks/>
            </p:cNvSpPr>
            <p:nvPr/>
          </p:nvSpPr>
          <p:spPr bwMode="auto">
            <a:xfrm>
              <a:off x="16" y="267"/>
              <a:ext cx="52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/>
              <a:r>
                <a:rPr lang="en-US" sz="2000" dirty="0" err="1" smtClean="0">
                  <a:solidFill>
                    <a:srgbClr val="FF0000"/>
                  </a:solidFill>
                  <a:ea typeface="Times" pitchFamily="-84" charset="0"/>
                  <a:cs typeface="Times" pitchFamily="-84" charset="0"/>
                </a:rPr>
                <a:t>Inv</a:t>
              </a:r>
              <a:r>
                <a:rPr lang="en-US" sz="2000" dirty="0" smtClean="0">
                  <a:solidFill>
                    <a:srgbClr val="FF0000"/>
                  </a:solidFill>
                  <a:ea typeface="Times" pitchFamily="-84" charset="0"/>
                  <a:cs typeface="Times" pitchFamily="-84" charset="0"/>
                </a:rPr>
                <a:t>:   </a:t>
              </a:r>
              <a:r>
                <a:rPr lang="en-US" sz="1100" dirty="0" smtClean="0">
                  <a:solidFill>
                    <a:srgbClr val="FF0000"/>
                  </a:solidFill>
                  <a:ea typeface="Times" pitchFamily="-84" charset="0"/>
                  <a:cs typeface="Times" pitchFamily="-84" charset="0"/>
                </a:rPr>
                <a:t> </a:t>
              </a:r>
              <a:r>
                <a:rPr lang="en-US" sz="2000" dirty="0">
                  <a:ea typeface="Times" pitchFamily="-84" charset="0"/>
                  <a:cs typeface="Times" pitchFamily="-84" charset="0"/>
                </a:rPr>
                <a:t>b</a:t>
              </a:r>
              <a:endParaRPr lang="en-US" sz="2000" dirty="0">
                <a:solidFill>
                  <a:schemeClr val="tx1"/>
                </a:solidFill>
                <a:ea typeface="Times" pitchFamily="-84" charset="0"/>
                <a:cs typeface="Times" pitchFamily="-84" charset="0"/>
              </a:endParaRPr>
            </a:p>
          </p:txBody>
        </p:sp>
      </p:grpSp>
      <p:sp>
        <p:nvSpPr>
          <p:cNvPr id="36" name="Rectangle 35"/>
          <p:cNvSpPr>
            <a:spLocks/>
          </p:cNvSpPr>
          <p:nvPr/>
        </p:nvSpPr>
        <p:spPr bwMode="auto">
          <a:xfrm>
            <a:off x="1866900" y="1629948"/>
            <a:ext cx="533400" cy="31077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2000" dirty="0" smtClean="0">
                <a:solidFill>
                  <a:srgbClr val="FF0000"/>
                </a:solidFill>
                <a:ea typeface="Times" pitchFamily="-84" charset="0"/>
                <a:cs typeface="Times" pitchFamily="-84" charset="0"/>
              </a:rPr>
              <a:t>&lt; 0</a:t>
            </a:r>
            <a:endParaRPr lang="en-US" sz="2000" dirty="0">
              <a:solidFill>
                <a:srgbClr val="FF0000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37" name="Rectangle 36"/>
          <p:cNvSpPr>
            <a:spLocks/>
          </p:cNvSpPr>
          <p:nvPr/>
        </p:nvSpPr>
        <p:spPr bwMode="auto">
          <a:xfrm>
            <a:off x="3079542" y="1622614"/>
            <a:ext cx="763588" cy="31810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2000" dirty="0" smtClean="0">
                <a:ea typeface="Times" pitchFamily="-84" charset="0"/>
                <a:cs typeface="Times" pitchFamily="-84" charset="0"/>
              </a:rPr>
              <a:t>== 0</a:t>
            </a:r>
            <a:endParaRPr lang="en-US" sz="2000" dirty="0">
              <a:ea typeface="Times" pitchFamily="-84" charset="0"/>
              <a:cs typeface="Times" pitchFamily="-84" charset="0"/>
            </a:endParaRPr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4070936" y="1607344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38"/>
          <p:cNvSpPr>
            <a:spLocks/>
          </p:cNvSpPr>
          <p:nvPr/>
        </p:nvSpPr>
        <p:spPr bwMode="auto">
          <a:xfrm>
            <a:off x="6396624" y="1633244"/>
            <a:ext cx="613776" cy="30747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2000" dirty="0" smtClean="0">
                <a:solidFill>
                  <a:srgbClr val="0E46FD"/>
                </a:solidFill>
                <a:ea typeface="Times" pitchFamily="-84" charset="0"/>
                <a:cs typeface="Times" pitchFamily="-84" charset="0"/>
              </a:rPr>
              <a:t>&gt; 0</a:t>
            </a:r>
            <a:endParaRPr lang="en-US" sz="2000" dirty="0">
              <a:solidFill>
                <a:srgbClr val="0E46FD"/>
              </a:solidFill>
              <a:ea typeface="Times" pitchFamily="-84" charset="0"/>
              <a:cs typeface="Times" pitchFamily="-84" charset="0"/>
            </a:endParaRPr>
          </a:p>
        </p:txBody>
      </p:sp>
      <p:sp>
        <p:nvSpPr>
          <p:cNvPr id="40" name="Line 13"/>
          <p:cNvSpPr>
            <a:spLocks noChangeShapeType="1"/>
          </p:cNvSpPr>
          <p:nvPr/>
        </p:nvSpPr>
        <p:spPr bwMode="auto">
          <a:xfrm>
            <a:off x="6035968" y="1607344"/>
            <a:ext cx="1588" cy="381000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Rectangle 40"/>
          <p:cNvSpPr>
            <a:spLocks/>
          </p:cNvSpPr>
          <p:nvPr/>
        </p:nvSpPr>
        <p:spPr bwMode="auto">
          <a:xfrm>
            <a:off x="4814525" y="1638791"/>
            <a:ext cx="763588" cy="31810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2000" smtClean="0">
                <a:ea typeface="Times" pitchFamily="-84" charset="0"/>
                <a:cs typeface="Times" pitchFamily="-84" charset="0"/>
              </a:rPr>
              <a:t>???</a:t>
            </a:r>
            <a:endParaRPr lang="en-US" sz="2000" dirty="0">
              <a:ea typeface="Times" pitchFamily="-84" charset="0"/>
              <a:cs typeface="Times" pitchFamily="-84" charset="0"/>
            </a:endParaRP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1219200" y="3733800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1219200" y="4572000"/>
            <a:ext cx="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1219200" y="5715000"/>
            <a:ext cx="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Rectangle 3"/>
          <p:cNvSpPr/>
          <p:nvPr/>
        </p:nvSpPr>
        <p:spPr>
          <a:xfrm>
            <a:off x="4724400" y="2362200"/>
            <a:ext cx="411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American Typewriter" charset="0"/>
                <a:ea typeface="American Typewriter" charset="0"/>
                <a:cs typeface="American Typewriter" charset="0"/>
              </a:rPr>
              <a:t>dutch_national_flag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([3,-1,5,-2,0])</a:t>
            </a:r>
          </a:p>
          <a:p>
            <a:r>
              <a:rPr lang="en-US" dirty="0" smtClean="0">
                <a:latin typeface="American Typewriter Condensed"/>
                <a:cs typeface="American Typewriter Condensed"/>
              </a:rPr>
              <a:t>   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k, j                                                        m</a:t>
            </a:r>
          </a:p>
          <a:p>
            <a:endParaRPr lang="en-US" dirty="0">
              <a:latin typeface="American Typewriter Condensed"/>
              <a:cs typeface="American Typewriter Condensed"/>
            </a:endParaRP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593210"/>
              </p:ext>
            </p:extLst>
          </p:nvPr>
        </p:nvGraphicFramePr>
        <p:xfrm>
          <a:off x="4814524" y="3008756"/>
          <a:ext cx="34912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55"/>
                <a:gridCol w="698255"/>
                <a:gridCol w="698255"/>
                <a:gridCol w="698255"/>
                <a:gridCol w="6982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E46FD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0E46F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E46FD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E46F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911676"/>
              </p:ext>
            </p:extLst>
          </p:nvPr>
        </p:nvGraphicFramePr>
        <p:xfrm>
          <a:off x="4814524" y="3630812"/>
          <a:ext cx="34912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55"/>
                <a:gridCol w="698255"/>
                <a:gridCol w="698255"/>
                <a:gridCol w="698255"/>
                <a:gridCol w="6982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E46FD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E46F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E46FD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0E46F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14524" y="3325754"/>
            <a:ext cx="3872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k, j                                             m</a:t>
            </a:r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554236"/>
              </p:ext>
            </p:extLst>
          </p:nvPr>
        </p:nvGraphicFramePr>
        <p:xfrm>
          <a:off x="4814524" y="4278543"/>
          <a:ext cx="34912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55"/>
                <a:gridCol w="698255"/>
                <a:gridCol w="698255"/>
                <a:gridCol w="698255"/>
                <a:gridCol w="6982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E46FD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E46F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E46FD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0E46F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814524" y="3973485"/>
            <a:ext cx="3872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    j           k                                 m</a:t>
            </a:r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814898"/>
              </p:ext>
            </p:extLst>
          </p:nvPr>
        </p:nvGraphicFramePr>
        <p:xfrm>
          <a:off x="4814524" y="4897053"/>
          <a:ext cx="34912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55"/>
                <a:gridCol w="698255"/>
                <a:gridCol w="698255"/>
                <a:gridCol w="698255"/>
                <a:gridCol w="6982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E46FD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E46F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E46FD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0E46F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4814524" y="4591995"/>
            <a:ext cx="3872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	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j           k                     m</a:t>
            </a:r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090701"/>
              </p:ext>
            </p:extLst>
          </p:nvPr>
        </p:nvGraphicFramePr>
        <p:xfrm>
          <a:off x="4814524" y="5514055"/>
          <a:ext cx="34912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55"/>
                <a:gridCol w="698255"/>
                <a:gridCol w="698255"/>
                <a:gridCol w="698255"/>
                <a:gridCol w="6982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E46FD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E46F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E46FD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0E46F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4814524" y="5208997"/>
            <a:ext cx="3872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	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j         k           m         </a:t>
            </a:r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475531"/>
              </p:ext>
            </p:extLst>
          </p:nvPr>
        </p:nvGraphicFramePr>
        <p:xfrm>
          <a:off x="4814524" y="6147570"/>
          <a:ext cx="34912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55"/>
                <a:gridCol w="698255"/>
                <a:gridCol w="698255"/>
                <a:gridCol w="698255"/>
                <a:gridCol w="6982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E46FD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E46F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E46FD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0E46F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4814524" y="5842512"/>
            <a:ext cx="3872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	            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j         k, m</a:t>
            </a:r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51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7" grpId="0"/>
      <p:bldP spid="29" grpId="0"/>
      <p:bldP spid="44" grpId="0"/>
      <p:bldP spid="4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Questions?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itchFamily="-84" charset="0"/>
              <a:buNone/>
            </a:pPr>
            <a:r>
              <a:rPr lang="en-US" dirty="0">
                <a:ea typeface="宋体" pitchFamily="-84" charset="-122"/>
              </a:rPr>
              <a:t>Suppose</a:t>
            </a:r>
            <a:r>
              <a:rPr lang="en-US" dirty="0" smtClean="0">
                <a:ea typeface="宋体" pitchFamily="-84" charset="-122"/>
              </a:rPr>
              <a:t> you </a:t>
            </a:r>
            <a:r>
              <a:rPr lang="en-US" dirty="0">
                <a:ea typeface="宋体" pitchFamily="-84" charset="-122"/>
              </a:rPr>
              <a:t>are trying to implement</a:t>
            </a:r>
            <a:r>
              <a:rPr lang="en-US" dirty="0" smtClean="0">
                <a:ea typeface="宋体" pitchFamily="-84" charset="-122"/>
              </a:rPr>
              <a:t> the command</a:t>
            </a:r>
          </a:p>
          <a:p>
            <a:pPr marL="0" indent="0">
              <a:buFont typeface="Arial" pitchFamily="-84" charset="0"/>
              <a:buNone/>
            </a:pPr>
            <a:endParaRPr lang="en-US" dirty="0" smtClean="0">
              <a:ea typeface="宋体" pitchFamily="-84" charset="-122"/>
            </a:endParaRPr>
          </a:p>
          <a:p>
            <a:pPr marL="0" indent="0">
              <a:buFont typeface="Arial" pitchFamily="-84" charset="0"/>
              <a:buNone/>
            </a:pPr>
            <a:r>
              <a:rPr lang="en-US" dirty="0">
                <a:ea typeface="宋体" pitchFamily="-84" charset="-122"/>
              </a:rPr>
              <a:t>     </a:t>
            </a:r>
            <a:r>
              <a:rPr lang="en-US" dirty="0">
                <a:solidFill>
                  <a:srgbClr val="800000"/>
                </a:solidFill>
                <a:ea typeface="宋体" pitchFamily="-84" charset="-122"/>
              </a:rPr>
              <a:t>Process </a:t>
            </a:r>
            <a:r>
              <a:rPr lang="en-US" dirty="0" err="1">
                <a:solidFill>
                  <a:srgbClr val="800000"/>
                </a:solidFill>
                <a:ea typeface="宋体" pitchFamily="-84" charset="-122"/>
              </a:rPr>
              <a:t>a..b</a:t>
            </a:r>
            <a:endParaRPr lang="en-US" dirty="0">
              <a:solidFill>
                <a:srgbClr val="800000"/>
              </a:solidFill>
              <a:ea typeface="宋体" pitchFamily="-84" charset="-122"/>
            </a:endParaRPr>
          </a:p>
          <a:p>
            <a:pPr marL="0" indent="0"/>
            <a:endParaRPr lang="en-US" dirty="0">
              <a:ea typeface="宋体" pitchFamily="-84" charset="-122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00000"/>
                </a:solidFill>
                <a:ea typeface="宋体" pitchFamily="-84" charset="-122"/>
              </a:rPr>
              <a:t>Write the command as a </a:t>
            </a:r>
            <a:r>
              <a:rPr lang="en-US" b="1" dirty="0" err="1">
                <a:solidFill>
                  <a:srgbClr val="800000"/>
                </a:solidFill>
                <a:ea typeface="宋体" pitchFamily="-84" charset="-122"/>
              </a:rPr>
              <a:t>postcondition</a:t>
            </a:r>
            <a:r>
              <a:rPr lang="en-US" dirty="0">
                <a:ea typeface="宋体" pitchFamily="-84" charset="-122"/>
              </a:rPr>
              <a:t>:</a:t>
            </a:r>
            <a:br>
              <a:rPr lang="en-US" dirty="0">
                <a:ea typeface="宋体" pitchFamily="-84" charset="-122"/>
              </a:rPr>
            </a:br>
            <a:r>
              <a:rPr lang="en-US" dirty="0">
                <a:ea typeface="宋体" pitchFamily="-84" charset="-122"/>
              </a:rPr>
              <a:t/>
            </a:r>
            <a:br>
              <a:rPr lang="en-US" dirty="0">
                <a:ea typeface="宋体" pitchFamily="-84" charset="-122"/>
              </a:rPr>
            </a:br>
            <a:r>
              <a:rPr lang="en-US" dirty="0">
                <a:ea typeface="宋体" pitchFamily="-84" charset="-122"/>
              </a:rPr>
              <a:t>     post: </a:t>
            </a:r>
            <a:r>
              <a:rPr lang="en-US" dirty="0" err="1">
                <a:ea typeface="宋体" pitchFamily="-84" charset="-122"/>
              </a:rPr>
              <a:t>a..b</a:t>
            </a:r>
            <a:r>
              <a:rPr lang="en-US" dirty="0">
                <a:ea typeface="宋体" pitchFamily="-84" charset="-122"/>
              </a:rPr>
              <a:t> has been processed.</a:t>
            </a:r>
            <a:endParaRPr lang="zh-CN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 Integer Loop (a)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800000"/>
                </a:solidFill>
                <a:ea typeface="宋体" pitchFamily="-84" charset="-122"/>
              </a:rPr>
              <a:t>Set-up using while:</a:t>
            </a:r>
            <a:r>
              <a:rPr lang="en-US" dirty="0" smtClean="0">
                <a:ea typeface="宋体" pitchFamily="-84" charset="-122"/>
              </a:rPr>
              <a:t/>
            </a:r>
            <a:br>
              <a:rPr lang="en-US" dirty="0" smtClean="0">
                <a:ea typeface="宋体" pitchFamily="-84" charset="-122"/>
              </a:rPr>
            </a:br>
            <a:r>
              <a:rPr lang="en-US" dirty="0" smtClean="0">
                <a:ea typeface="宋体" pitchFamily="-84" charset="-122"/>
              </a:rPr>
              <a:t>   </a:t>
            </a:r>
            <a:r>
              <a:rPr lang="en-US" dirty="0" smtClean="0">
                <a:latin typeface="American Typewriter Condensed"/>
                <a:ea typeface="宋体" pitchFamily="-84" charset="-122"/>
                <a:cs typeface="American Typewriter Condensed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American Typewriter Condensed"/>
                <a:ea typeface="宋体" pitchFamily="-84" charset="-122"/>
                <a:cs typeface="American Typewriter Condensed"/>
              </a:rPr>
              <a:t>        </a:t>
            </a:r>
            <a:r>
              <a:rPr lang="en-US" dirty="0" smtClean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while</a:t>
            </a:r>
            <a:r>
              <a:rPr lang="en-US" dirty="0" smtClean="0">
                <a:latin typeface="American Typewriter Condensed"/>
                <a:ea typeface="宋体" pitchFamily="-84" charset="-122"/>
                <a:cs typeface="American Typewriter Condensed"/>
              </a:rPr>
              <a:t> k &lt;= b:</a:t>
            </a:r>
          </a:p>
          <a:p>
            <a:pPr>
              <a:buNone/>
            </a:pPr>
            <a:r>
              <a:rPr lang="en-US" dirty="0" smtClean="0">
                <a:solidFill>
                  <a:srgbClr val="7F7F7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    </a:t>
            </a:r>
            <a:r>
              <a:rPr lang="en-US" dirty="0" smtClean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# Process k</a:t>
            </a:r>
          </a:p>
          <a:p>
            <a:pPr>
              <a:buNone/>
            </a:pPr>
            <a:r>
              <a:rPr lang="en-US" dirty="0">
                <a:solidFill>
                  <a:srgbClr val="7F7F7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</a:t>
            </a:r>
            <a:r>
              <a:rPr lang="en-US" dirty="0" smtClean="0">
                <a:solidFill>
                  <a:srgbClr val="7F7F7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  </a:t>
            </a:r>
            <a:r>
              <a:rPr lang="en-US" dirty="0" smtClean="0">
                <a:latin typeface="American Typewriter Condensed"/>
                <a:ea typeface="宋体" pitchFamily="-84" charset="-122"/>
                <a:cs typeface="American Typewriter Condensed"/>
              </a:rPr>
              <a:t> k = k + 1</a:t>
            </a:r>
          </a:p>
          <a:p>
            <a:pPr>
              <a:buNone/>
            </a:pPr>
            <a:r>
              <a:rPr lang="en-US" dirty="0">
                <a:solidFill>
                  <a:srgbClr val="7F7F7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</a:t>
            </a:r>
            <a:r>
              <a:rPr lang="en-US" dirty="0" smtClean="0">
                <a:solidFill>
                  <a:srgbClr val="7F7F7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</a:t>
            </a:r>
            <a:r>
              <a:rPr lang="en-US" dirty="0" smtClean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# post</a:t>
            </a: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: </a:t>
            </a:r>
            <a:r>
              <a:rPr lang="en-US" dirty="0" err="1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a..b</a:t>
            </a: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has been processed</a:t>
            </a:r>
            <a:r>
              <a:rPr lang="en-US" dirty="0">
                <a:solidFill>
                  <a:srgbClr val="595959"/>
                </a:solidFill>
                <a:ea typeface="宋体" pitchFamily="-84" charset="-122"/>
              </a:rPr>
              <a:t>.</a:t>
            </a:r>
            <a:endParaRPr lang="zh-CN" altLang="en-US" dirty="0">
              <a:solidFill>
                <a:srgbClr val="595959"/>
              </a:solidFill>
            </a:endParaRPr>
          </a:p>
          <a:p>
            <a:pPr>
              <a:buFont typeface="Arial" pitchFamily="-84" charset="0"/>
              <a:buNone/>
            </a:pPr>
            <a:endParaRPr lang="zh-CN" altLang="en-US" dirty="0">
              <a:solidFill>
                <a:srgbClr val="595959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 Integer Loop (b)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2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800000"/>
                </a:solidFill>
                <a:ea typeface="宋体" pitchFamily="-84" charset="-122"/>
              </a:rPr>
              <a:t>Add </a:t>
            </a:r>
            <a:r>
              <a:rPr lang="en-US" b="1" dirty="0">
                <a:solidFill>
                  <a:srgbClr val="800000"/>
                </a:solidFill>
                <a:ea typeface="宋体" pitchFamily="-84" charset="-122"/>
              </a:rPr>
              <a:t>the </a:t>
            </a:r>
            <a:r>
              <a:rPr lang="en-US" b="1" dirty="0" smtClean="0">
                <a:solidFill>
                  <a:srgbClr val="800000"/>
                </a:solidFill>
                <a:ea typeface="宋体" pitchFamily="-84" charset="-122"/>
              </a:rPr>
              <a:t>invariant:</a:t>
            </a:r>
            <a:endParaRPr lang="en-US" dirty="0">
              <a:ea typeface="宋体" pitchFamily="-84" charset="-122"/>
            </a:endParaRP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</a:t>
            </a:r>
          </a:p>
          <a:p>
            <a:pPr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</a:t>
            </a:r>
            <a:r>
              <a:rPr lang="en-US" dirty="0" smtClean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# </a:t>
            </a:r>
            <a:r>
              <a:rPr lang="en-US" dirty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invariant: a..k-1 has been </a:t>
            </a:r>
            <a:r>
              <a:rPr lang="en-US" dirty="0" smtClean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processed</a:t>
            </a:r>
            <a:endParaRPr lang="en-US" dirty="0">
              <a:solidFill>
                <a:srgbClr val="FF0000"/>
              </a:solidFill>
              <a:latin typeface="American Typewriter Condensed"/>
              <a:ea typeface="宋体" pitchFamily="-84" charset="-122"/>
              <a:cs typeface="American Typewriter Condensed"/>
            </a:endParaRP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</a:t>
            </a:r>
            <a:r>
              <a:rPr lang="en-US" dirty="0" smtClean="0">
                <a:latin typeface="American Typewriter Condensed"/>
                <a:ea typeface="宋体" pitchFamily="-84" charset="-122"/>
                <a:cs typeface="American Typewriter Condensed"/>
              </a:rPr>
              <a:t>       </a:t>
            </a:r>
            <a:r>
              <a:rPr lang="en-US" dirty="0" smtClean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while</a:t>
            </a:r>
            <a:r>
              <a:rPr lang="en-US" dirty="0" smtClean="0">
                <a:latin typeface="American Typewriter Condensed"/>
                <a:ea typeface="宋体" pitchFamily="-84" charset="-122"/>
                <a:cs typeface="American Typewriter Condensed"/>
              </a:rPr>
              <a:t> k &lt;= b:</a:t>
            </a:r>
          </a:p>
          <a:p>
            <a:pPr>
              <a:buNone/>
            </a:pPr>
            <a:r>
              <a:rPr lang="en-US" dirty="0" smtClean="0">
                <a:solidFill>
                  <a:srgbClr val="7F7F7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    </a:t>
            </a:r>
            <a:r>
              <a:rPr lang="en-US" dirty="0" smtClean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# Process k</a:t>
            </a:r>
          </a:p>
          <a:p>
            <a:pPr>
              <a:buNone/>
            </a:pPr>
            <a:r>
              <a:rPr lang="en-US" dirty="0" smtClean="0">
                <a:solidFill>
                  <a:srgbClr val="7F7F7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   </a:t>
            </a:r>
            <a:r>
              <a:rPr lang="en-US" dirty="0" smtClean="0">
                <a:latin typeface="American Typewriter Condensed"/>
                <a:ea typeface="宋体" pitchFamily="-84" charset="-122"/>
                <a:cs typeface="American Typewriter Condensed"/>
              </a:rPr>
              <a:t> k = k + 1</a:t>
            </a:r>
          </a:p>
          <a:p>
            <a:pPr>
              <a:buNone/>
            </a:pPr>
            <a:r>
              <a:rPr lang="en-US" dirty="0" smtClean="0">
                <a:solidFill>
                  <a:srgbClr val="7F7F7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</a:t>
            </a:r>
            <a:r>
              <a:rPr lang="en-US" dirty="0" smtClean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# post: </a:t>
            </a:r>
            <a:r>
              <a:rPr lang="en-US" dirty="0" err="1" smtClean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a..b</a:t>
            </a:r>
            <a:r>
              <a:rPr lang="en-US" dirty="0" smtClean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has been processed</a:t>
            </a:r>
            <a:r>
              <a:rPr lang="en-US" dirty="0" smtClean="0">
                <a:solidFill>
                  <a:srgbClr val="595959"/>
                </a:solidFill>
                <a:ea typeface="宋体" pitchFamily="-84" charset="-122"/>
              </a:rPr>
              <a:t>.</a:t>
            </a:r>
            <a:endParaRPr lang="zh-CN" altLang="en-US" dirty="0">
              <a:solidFill>
                <a:srgbClr val="595959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 Integer Loop (c)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5257800" y="3200400"/>
            <a:ext cx="3276600" cy="914400"/>
          </a:xfrm>
          <a:prstGeom prst="wedgeRoundRectCallout">
            <a:avLst>
              <a:gd name="adj1" fmla="val -64878"/>
              <a:gd name="adj2" fmla="val -52399"/>
              <a:gd name="adj3" fmla="val 16667"/>
            </a:avLst>
          </a:prstGeom>
          <a:solidFill>
            <a:srgbClr val="FFFF99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Note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 it </a:t>
            </a:r>
            <a:r>
              <a:rPr lang="en-US" sz="2400" dirty="0" smtClean="0">
                <a:latin typeface="Times" charset="0"/>
              </a:rPr>
              <a:t>is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post condition with the loop variable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1219200" y="3657600"/>
            <a:ext cx="0" cy="1143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4251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800000"/>
                </a:solidFill>
                <a:ea typeface="宋体" pitchFamily="-84" charset="-122"/>
              </a:rPr>
              <a:t>Fix the </a:t>
            </a:r>
            <a:r>
              <a:rPr lang="en-US" b="1" dirty="0" smtClean="0">
                <a:solidFill>
                  <a:srgbClr val="800000"/>
                </a:solidFill>
                <a:ea typeface="宋体" pitchFamily="-84" charset="-122"/>
              </a:rPr>
              <a:t>initialization:</a:t>
            </a:r>
            <a:r>
              <a:rPr lang="en-US" dirty="0" smtClean="0">
                <a:ea typeface="宋体" pitchFamily="-84" charset="-122"/>
              </a:rPr>
              <a:t/>
            </a:r>
            <a:br>
              <a:rPr lang="en-US" dirty="0" smtClean="0">
                <a:ea typeface="宋体" pitchFamily="-84" charset="-122"/>
              </a:rPr>
            </a:br>
            <a:endParaRPr lang="en-US" dirty="0">
              <a:ea typeface="宋体" pitchFamily="-84" charset="-122"/>
            </a:endParaRP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ea typeface="宋体" pitchFamily="-84" charset="-122"/>
              </a:rPr>
              <a:t> </a:t>
            </a:r>
            <a:r>
              <a:rPr lang="en-US" dirty="0" smtClean="0">
                <a:solidFill>
                  <a:srgbClr val="0000FF"/>
                </a:solidFill>
                <a:ea typeface="宋体" pitchFamily="-84" charset="-122"/>
              </a:rPr>
              <a:t>       </a:t>
            </a:r>
            <a:r>
              <a:rPr lang="en-US" dirty="0" err="1" smtClean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init</a:t>
            </a:r>
            <a:r>
              <a:rPr lang="en-US" dirty="0" smtClean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</a:t>
            </a:r>
            <a:r>
              <a:rPr lang="en-US" dirty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to make invariant </a:t>
            </a:r>
            <a:r>
              <a:rPr lang="en-US" dirty="0" smtClean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true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#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invariant: a..k-1 has been processed</a:t>
            </a:r>
          </a:p>
          <a:p>
            <a:pPr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while</a:t>
            </a:r>
            <a:r>
              <a:rPr lang="en-US" dirty="0">
                <a:latin typeface="American Typewriter Condensed"/>
                <a:ea typeface="宋体" pitchFamily="-84" charset="-122"/>
                <a:cs typeface="American Typewriter Condensed"/>
              </a:rPr>
              <a:t> k &lt;= b:</a:t>
            </a:r>
          </a:p>
          <a:p>
            <a:pPr>
              <a:buNone/>
            </a:pPr>
            <a:r>
              <a:rPr lang="en-US" dirty="0">
                <a:solidFill>
                  <a:srgbClr val="7F7F7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    </a:t>
            </a: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# Process k</a:t>
            </a:r>
          </a:p>
          <a:p>
            <a:pPr>
              <a:buNone/>
            </a:pPr>
            <a:r>
              <a:rPr lang="en-US" dirty="0">
                <a:solidFill>
                  <a:srgbClr val="7F7F7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   </a:t>
            </a:r>
            <a:r>
              <a:rPr lang="en-US" dirty="0">
                <a:latin typeface="American Typewriter Condensed"/>
                <a:ea typeface="宋体" pitchFamily="-84" charset="-122"/>
                <a:cs typeface="American Typewriter Condensed"/>
              </a:rPr>
              <a:t> k = k + 1</a:t>
            </a:r>
          </a:p>
          <a:p>
            <a:pPr>
              <a:buNone/>
            </a:pPr>
            <a:r>
              <a:rPr lang="en-US" dirty="0">
                <a:solidFill>
                  <a:srgbClr val="7F7F7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</a:t>
            </a: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# post: </a:t>
            </a:r>
            <a:r>
              <a:rPr lang="en-US" dirty="0" err="1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a..b</a:t>
            </a: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has been processed</a:t>
            </a:r>
            <a:r>
              <a:rPr lang="en-US" dirty="0">
                <a:solidFill>
                  <a:srgbClr val="595959"/>
                </a:solidFill>
                <a:ea typeface="宋体" pitchFamily="-84" charset="-122"/>
              </a:rPr>
              <a:t>.</a:t>
            </a:r>
            <a:endParaRPr lang="zh-CN" altLang="en-US" dirty="0">
              <a:solidFill>
                <a:srgbClr val="595959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 Integer Loop (d)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5257800" y="1447800"/>
            <a:ext cx="3276600" cy="990600"/>
          </a:xfrm>
          <a:prstGeom prst="wedgeRoundRectCallout">
            <a:avLst>
              <a:gd name="adj1" fmla="val -64173"/>
              <a:gd name="adj2" fmla="val 42001"/>
              <a:gd name="adj3" fmla="val 16667"/>
            </a:avLst>
          </a:prstGeom>
          <a:solidFill>
            <a:srgbClr val="FFFF99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Has to handle the loop variable (and others)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1219200" y="4114800"/>
            <a:ext cx="0" cy="1143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2776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b="1" dirty="0">
                <a:solidFill>
                  <a:srgbClr val="800000"/>
                </a:solidFill>
                <a:ea typeface="宋体" pitchFamily="-84" charset="-122"/>
              </a:rPr>
              <a:t>Figure out how to </a:t>
            </a:r>
            <a:r>
              <a:rPr lang="en-US" b="1" dirty="0" smtClean="0">
                <a:solidFill>
                  <a:srgbClr val="800000"/>
                </a:solidFill>
                <a:ea typeface="宋体" pitchFamily="-84" charset="-122"/>
              </a:rPr>
              <a:t>“Process k”:</a:t>
            </a:r>
            <a:endParaRPr lang="en-US" dirty="0">
              <a:ea typeface="宋体" pitchFamily="-84" charset="-122"/>
            </a:endParaRP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ea typeface="宋体" pitchFamily="-84" charset="-122"/>
              </a:rPr>
              <a:t> </a:t>
            </a:r>
            <a:r>
              <a:rPr lang="en-US" dirty="0" smtClean="0">
                <a:solidFill>
                  <a:srgbClr val="0000FF"/>
                </a:solidFill>
                <a:ea typeface="宋体" pitchFamily="-84" charset="-122"/>
              </a:rPr>
              <a:t>       </a:t>
            </a:r>
            <a:r>
              <a:rPr lang="en-US" dirty="0" err="1" smtClean="0">
                <a:latin typeface="American Typewriter Condensed"/>
                <a:ea typeface="宋体" pitchFamily="-84" charset="-122"/>
                <a:cs typeface="American Typewriter Condensed"/>
              </a:rPr>
              <a:t>init</a:t>
            </a:r>
            <a:r>
              <a:rPr lang="en-US" dirty="0" smtClean="0">
                <a:latin typeface="American Typewriter Condensed"/>
                <a:ea typeface="宋体" pitchFamily="-84" charset="-122"/>
                <a:cs typeface="American Typewriter Condensed"/>
              </a:rPr>
              <a:t> </a:t>
            </a:r>
            <a:r>
              <a:rPr lang="en-US" dirty="0">
                <a:latin typeface="American Typewriter Condensed"/>
                <a:ea typeface="宋体" pitchFamily="-84" charset="-122"/>
                <a:cs typeface="American Typewriter Condensed"/>
              </a:rPr>
              <a:t>to make invariant </a:t>
            </a:r>
            <a:r>
              <a:rPr lang="en-US" dirty="0" smtClean="0">
                <a:latin typeface="American Typewriter Condensed"/>
                <a:ea typeface="宋体" pitchFamily="-84" charset="-122"/>
                <a:cs typeface="American Typewriter Condensed"/>
              </a:rPr>
              <a:t>true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#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invariant: a..k-1 has been processed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while</a:t>
            </a:r>
            <a:r>
              <a:rPr lang="en-US" dirty="0" smtClean="0">
                <a:latin typeface="American Typewriter Condensed"/>
                <a:ea typeface="宋体" pitchFamily="-84" charset="-122"/>
                <a:cs typeface="American Typewriter Condensed"/>
              </a:rPr>
              <a:t> </a:t>
            </a:r>
            <a:r>
              <a:rPr lang="en-US" dirty="0">
                <a:latin typeface="American Typewriter Condensed"/>
                <a:ea typeface="宋体" pitchFamily="-84" charset="-122"/>
                <a:cs typeface="American Typewriter Condensed"/>
              </a:rPr>
              <a:t>k &lt;= b:</a:t>
            </a:r>
          </a:p>
          <a:p>
            <a:pPr>
              <a:buNone/>
            </a:pPr>
            <a:r>
              <a:rPr lang="en-US" dirty="0">
                <a:solidFill>
                  <a:srgbClr val="7F7F7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    </a:t>
            </a: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# Process </a:t>
            </a:r>
            <a:r>
              <a:rPr lang="en-US" dirty="0" smtClean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k</a:t>
            </a:r>
          </a:p>
          <a:p>
            <a:pPr>
              <a:buNone/>
            </a:pP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</a:t>
            </a:r>
            <a:r>
              <a:rPr lang="en-US" dirty="0" smtClean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   </a:t>
            </a:r>
            <a:r>
              <a:rPr lang="en-US" dirty="0" smtClean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implementation </a:t>
            </a:r>
            <a:r>
              <a:rPr lang="en-US" dirty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of “Process k</a:t>
            </a:r>
            <a:r>
              <a:rPr lang="en-US" dirty="0" smtClean="0">
                <a:solidFill>
                  <a:srgbClr val="FF0000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”</a:t>
            </a:r>
          </a:p>
          <a:p>
            <a:pPr>
              <a:buNone/>
            </a:pPr>
            <a:r>
              <a:rPr lang="en-US" dirty="0" smtClean="0">
                <a:solidFill>
                  <a:srgbClr val="7F7F7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   </a:t>
            </a:r>
            <a:r>
              <a:rPr lang="en-US" dirty="0" smtClean="0">
                <a:latin typeface="American Typewriter Condensed"/>
                <a:ea typeface="宋体" pitchFamily="-84" charset="-122"/>
                <a:cs typeface="American Typewriter Condensed"/>
              </a:rPr>
              <a:t> </a:t>
            </a:r>
            <a:r>
              <a:rPr lang="en-US" dirty="0">
                <a:latin typeface="American Typewriter Condensed"/>
                <a:ea typeface="宋体" pitchFamily="-84" charset="-122"/>
                <a:cs typeface="American Typewriter Condensed"/>
              </a:rPr>
              <a:t>k = k + 1</a:t>
            </a:r>
          </a:p>
          <a:p>
            <a:pPr>
              <a:buNone/>
            </a:pPr>
            <a:r>
              <a:rPr lang="en-US" dirty="0">
                <a:solidFill>
                  <a:srgbClr val="7F7F7F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       </a:t>
            </a: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# post: </a:t>
            </a:r>
            <a:r>
              <a:rPr lang="en-US" dirty="0" err="1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a..b</a:t>
            </a:r>
            <a:r>
              <a:rPr lang="en-US" dirty="0">
                <a:solidFill>
                  <a:srgbClr val="595959"/>
                </a:solidFill>
                <a:latin typeface="American Typewriter Condensed"/>
                <a:ea typeface="宋体" pitchFamily="-84" charset="-122"/>
                <a:cs typeface="American Typewriter Condensed"/>
              </a:rPr>
              <a:t> has been processed</a:t>
            </a:r>
            <a:r>
              <a:rPr lang="en-US" dirty="0" smtClean="0">
                <a:solidFill>
                  <a:srgbClr val="595959"/>
                </a:solidFill>
                <a:ea typeface="宋体" pitchFamily="-84" charset="-122"/>
              </a:rPr>
              <a:t>.</a:t>
            </a:r>
            <a:endParaRPr lang="zh-CN" altLang="en-US" dirty="0">
              <a:solidFill>
                <a:srgbClr val="595959"/>
              </a:solidFill>
              <a:latin typeface="American Typewriter Condensed"/>
              <a:cs typeface="American Typewriter Condensed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 Integer Loop (e)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1219200" y="3657600"/>
            <a:ext cx="0" cy="1600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9808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ea typeface="宋体" pitchFamily="-84" charset="-122"/>
              </a:rPr>
              <a:t>Pay attention to range:</a:t>
            </a:r>
          </a:p>
          <a:p>
            <a:pPr marL="457200" lvl="1" indent="0">
              <a:buFont typeface="Arial" pitchFamily="-84" charset="0"/>
              <a:buNone/>
            </a:pPr>
            <a:r>
              <a:rPr lang="en-US" sz="3200" dirty="0" err="1">
                <a:ea typeface="宋体" pitchFamily="-84" charset="-122"/>
              </a:rPr>
              <a:t>a..b</a:t>
            </a:r>
            <a:r>
              <a:rPr lang="en-US" sz="3200" dirty="0">
                <a:ea typeface="宋体" pitchFamily="-84" charset="-122"/>
              </a:rPr>
              <a:t>  or  a+1..b   or   a…b-1    or …</a:t>
            </a:r>
            <a:endParaRPr lang="en-US" sz="3200" dirty="0" smtClean="0">
              <a:ea typeface="宋体" pitchFamily="-84" charset="-122"/>
            </a:endParaRPr>
          </a:p>
          <a:p>
            <a:r>
              <a:rPr lang="en-US" sz="3600" dirty="0" smtClean="0">
                <a:ea typeface="宋体" pitchFamily="-84" charset="-122"/>
              </a:rPr>
              <a:t>This affects the loop condition!</a:t>
            </a:r>
          </a:p>
          <a:p>
            <a:pPr lvl="1"/>
            <a:r>
              <a:rPr lang="en-US" sz="3200" dirty="0" smtClean="0">
                <a:ea typeface="宋体" pitchFamily="-84" charset="-122"/>
              </a:rPr>
              <a:t>Range a</a:t>
            </a:r>
            <a:r>
              <a:rPr lang="en-US" sz="3200" dirty="0">
                <a:ea typeface="宋体" pitchFamily="-84" charset="-122"/>
              </a:rPr>
              <a:t>..b-1,</a:t>
            </a:r>
            <a:r>
              <a:rPr lang="en-US" sz="3200" dirty="0" smtClean="0">
                <a:ea typeface="宋体" pitchFamily="-84" charset="-122"/>
              </a:rPr>
              <a:t>  has condition </a:t>
            </a:r>
            <a:r>
              <a:rPr lang="en-US" sz="3200" dirty="0" err="1" smtClean="0">
                <a:ea typeface="宋体" pitchFamily="-84" charset="-122"/>
              </a:rPr>
              <a:t>k</a:t>
            </a:r>
            <a:r>
              <a:rPr lang="en-US" sz="3200" dirty="0" smtClean="0">
                <a:ea typeface="宋体" pitchFamily="-84" charset="-122"/>
              </a:rPr>
              <a:t> </a:t>
            </a:r>
            <a:r>
              <a:rPr lang="en-US" sz="3200" dirty="0">
                <a:solidFill>
                  <a:srgbClr val="FF0000"/>
                </a:solidFill>
                <a:ea typeface="宋体" pitchFamily="-84" charset="-122"/>
              </a:rPr>
              <a:t>&lt;</a:t>
            </a:r>
            <a:r>
              <a:rPr lang="en-US" sz="3200" dirty="0">
                <a:ea typeface="宋体" pitchFamily="-84" charset="-122"/>
              </a:rPr>
              <a:t> </a:t>
            </a:r>
            <a:r>
              <a:rPr lang="en-US" sz="3200" dirty="0" err="1" smtClean="0">
                <a:ea typeface="宋体" pitchFamily="-84" charset="-122"/>
              </a:rPr>
              <a:t>b</a:t>
            </a:r>
            <a:endParaRPr lang="en-US" sz="3200" dirty="0" smtClean="0">
              <a:ea typeface="宋体" pitchFamily="-84" charset="-122"/>
            </a:endParaRPr>
          </a:p>
          <a:p>
            <a:pPr lvl="1"/>
            <a:r>
              <a:rPr lang="en-US" sz="3200" dirty="0" smtClean="0">
                <a:ea typeface="宋体" pitchFamily="-84" charset="-122"/>
              </a:rPr>
              <a:t>Range </a:t>
            </a:r>
            <a:r>
              <a:rPr lang="en-US" sz="3200" dirty="0" err="1" smtClean="0">
                <a:ea typeface="宋体" pitchFamily="-84" charset="-122"/>
              </a:rPr>
              <a:t>a..b</a:t>
            </a:r>
            <a:r>
              <a:rPr lang="en-US" sz="3200" dirty="0" smtClean="0">
                <a:ea typeface="宋体" pitchFamily="-84" charset="-122"/>
              </a:rPr>
              <a:t>,  has condition </a:t>
            </a:r>
            <a:r>
              <a:rPr lang="en-US" sz="3200" dirty="0" err="1" smtClean="0">
                <a:ea typeface="宋体" pitchFamily="-84" charset="-122"/>
              </a:rPr>
              <a:t>k</a:t>
            </a:r>
            <a:r>
              <a:rPr lang="en-US" sz="3200" dirty="0" smtClean="0">
                <a:ea typeface="宋体" pitchFamily="-84" charset="-122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ea typeface="宋体" pitchFamily="-84" charset="-122"/>
              </a:rPr>
              <a:t>&lt;=</a:t>
            </a:r>
            <a:r>
              <a:rPr lang="en-US" sz="3200" dirty="0" smtClean="0">
                <a:ea typeface="宋体" pitchFamily="-84" charset="-122"/>
              </a:rPr>
              <a:t> </a:t>
            </a:r>
            <a:r>
              <a:rPr lang="en-US" sz="3200" dirty="0" err="1" smtClean="0">
                <a:ea typeface="宋体" pitchFamily="-84" charset="-122"/>
              </a:rPr>
              <a:t>b</a:t>
            </a:r>
            <a:endParaRPr lang="en-US" sz="3200" dirty="0" smtClean="0">
              <a:ea typeface="宋体" pitchFamily="-84" charset="-122"/>
            </a:endParaRPr>
          </a:p>
          <a:p>
            <a:r>
              <a:rPr lang="en-US" altLang="zh-CN" sz="3600" dirty="0"/>
              <a:t>Note that  a..a-1  denotes an empty range</a:t>
            </a:r>
            <a:r>
              <a:rPr lang="en-US" altLang="zh-CN" sz="3600" dirty="0" smtClean="0"/>
              <a:t> </a:t>
            </a:r>
          </a:p>
          <a:p>
            <a:pPr lvl="1"/>
            <a:r>
              <a:rPr lang="en-US" altLang="zh-CN" sz="3200" dirty="0" smtClean="0"/>
              <a:t>There are no </a:t>
            </a:r>
            <a:r>
              <a:rPr lang="en-US" altLang="zh-CN" sz="3200" dirty="0"/>
              <a:t>values in </a:t>
            </a:r>
            <a:r>
              <a:rPr lang="en-US" altLang="zh-CN" sz="3200" dirty="0" smtClean="0"/>
              <a:t>it</a:t>
            </a:r>
          </a:p>
          <a:p>
            <a:r>
              <a:rPr lang="en-US" altLang="zh-CN" dirty="0" err="1">
                <a:ea typeface="宋体" pitchFamily="-84" charset="-122"/>
              </a:rPr>
              <a:t>a..b</a:t>
            </a:r>
            <a:r>
              <a:rPr lang="en-US" altLang="zh-CN" dirty="0">
                <a:ea typeface="宋体" pitchFamily="-84" charset="-122"/>
              </a:rPr>
              <a:t> how many elements? </a:t>
            </a:r>
            <a:r>
              <a:rPr lang="en-US" altLang="zh-CN" dirty="0" smtClean="0">
                <a:ea typeface="宋体" pitchFamily="-84" charset="-122"/>
              </a:rPr>
              <a:t>   b – a </a:t>
            </a:r>
            <a:r>
              <a:rPr lang="en-US" altLang="zh-CN" dirty="0">
                <a:ea typeface="宋体" pitchFamily="-84" charset="-122"/>
              </a:rPr>
              <a:t>+ 1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Notation for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67715"/>
            <a:ext cx="8534400" cy="4800600"/>
          </a:xfrm>
        </p:spPr>
        <p:txBody>
          <a:bodyPr/>
          <a:lstStyle/>
          <a:p>
            <a:pPr marL="496888" indent="-457200">
              <a:lnSpc>
                <a:spcPct val="80000"/>
              </a:lnSpc>
              <a:spcBef>
                <a:spcPts val="1450"/>
              </a:spcBef>
              <a:buNone/>
            </a:pPr>
            <a:endParaRPr lang="en-US" sz="2200" dirty="0" smtClean="0">
              <a:solidFill>
                <a:srgbClr val="8B008C"/>
              </a:solidFill>
              <a:ea typeface="Times" pitchFamily="-84" charset="0"/>
              <a:cs typeface="Times" pitchFamily="-84" charset="0"/>
            </a:endParaRPr>
          </a:p>
          <a:p>
            <a:pPr marL="496888" indent="-457200">
              <a:lnSpc>
                <a:spcPct val="80000"/>
              </a:lnSpc>
              <a:spcBef>
                <a:spcPts val="1450"/>
              </a:spcBef>
              <a:buNone/>
            </a:pPr>
            <a:endParaRPr lang="en-US" sz="1100" dirty="0" smtClean="0">
              <a:solidFill>
                <a:srgbClr val="8B008C"/>
              </a:solidFill>
              <a:ea typeface="Times" pitchFamily="-84" charset="0"/>
              <a:cs typeface="Times" pitchFamily="-84" charset="0"/>
            </a:endParaRPr>
          </a:p>
          <a:p>
            <a:pPr marL="496888" indent="-457200">
              <a:lnSpc>
                <a:spcPct val="80000"/>
              </a:lnSpc>
              <a:spcBef>
                <a:spcPts val="1450"/>
              </a:spcBef>
              <a:buNone/>
            </a:pPr>
            <a:r>
              <a:rPr lang="en-US" sz="2200" dirty="0" smtClean="0">
                <a:solidFill>
                  <a:srgbClr val="0000FF"/>
                </a:solidFill>
                <a:ea typeface="Times" pitchFamily="-84" charset="0"/>
                <a:cs typeface="Times" pitchFamily="-84" charset="0"/>
              </a:rPr>
              <a:t>Example of an assertion about an sequence b. It asserts that:</a:t>
            </a:r>
          </a:p>
          <a:p>
            <a:pPr marL="896938" lvl="1" indent="-457200">
              <a:lnSpc>
                <a:spcPct val="80000"/>
              </a:lnSpc>
              <a:spcBef>
                <a:spcPts val="1450"/>
              </a:spcBef>
              <a:buFontTx/>
              <a:buAutoNum type="arabicPeriod"/>
            </a:pPr>
            <a:r>
              <a:rPr lang="en-US" sz="2200" dirty="0" smtClean="0">
                <a:ea typeface="Times" pitchFamily="-84" charset="0"/>
                <a:cs typeface="Times" pitchFamily="-84" charset="0"/>
              </a:rPr>
              <a:t>b[0..k–1] is sorted (i.e. its values are in ascending order)</a:t>
            </a:r>
          </a:p>
          <a:p>
            <a:pPr marL="896938" lvl="1" indent="-457200">
              <a:lnSpc>
                <a:spcPct val="80000"/>
              </a:lnSpc>
              <a:spcBef>
                <a:spcPts val="1450"/>
              </a:spcBef>
              <a:buFontTx/>
              <a:buAutoNum type="arabicPeriod"/>
            </a:pPr>
            <a:r>
              <a:rPr lang="en-US" sz="2200" dirty="0" smtClean="0">
                <a:ea typeface="Times" pitchFamily="-84" charset="0"/>
                <a:cs typeface="Times" pitchFamily="-84" charset="0"/>
              </a:rPr>
              <a:t>Everything in b[0..k–1] is  ≤  everything in b[k..</a:t>
            </a:r>
            <a:r>
              <a:rPr lang="en-US" sz="2200" dirty="0" err="1" smtClean="0">
                <a:ea typeface="Times" pitchFamily="-84" charset="0"/>
                <a:cs typeface="Times" pitchFamily="-84" charset="0"/>
              </a:rPr>
              <a:t>len</a:t>
            </a:r>
            <a:r>
              <a:rPr lang="en-US" sz="2200" dirty="0" smtClean="0">
                <a:ea typeface="Times" pitchFamily="-84" charset="0"/>
                <a:cs typeface="Times" pitchFamily="-84" charset="0"/>
              </a:rPr>
              <a:t>(b)–1]</a:t>
            </a:r>
          </a:p>
          <a:p>
            <a:pPr marL="39688">
              <a:buNone/>
            </a:pPr>
            <a:endParaRPr lang="en-US" sz="2200" dirty="0" smtClean="0">
              <a:ea typeface="Times" pitchFamily="-84" charset="0"/>
              <a:cs typeface="Times" pitchFamily="-84" charset="0"/>
            </a:endParaRPr>
          </a:p>
          <a:p>
            <a:pPr marL="39688">
              <a:buNone/>
            </a:pPr>
            <a:endParaRPr lang="en-US" sz="2200" dirty="0" smtClean="0">
              <a:ea typeface="Times" pitchFamily="-84" charset="0"/>
              <a:cs typeface="Times" pitchFamily="-84" charset="0"/>
            </a:endParaRPr>
          </a:p>
          <a:p>
            <a:pPr marL="39688">
              <a:buNone/>
            </a:pPr>
            <a:r>
              <a:rPr lang="en-US" sz="2400" dirty="0" smtClean="0">
                <a:ea typeface="Times" pitchFamily="-84" charset="0"/>
                <a:cs typeface="Times" pitchFamily="-84" charset="0"/>
              </a:rPr>
              <a:t> </a:t>
            </a:r>
            <a:endParaRPr lang="en-US" dirty="0" smtClean="0">
              <a:ea typeface="Times" pitchFamily="-84" charset="0"/>
              <a:cs typeface="Times" pitchFamily="-84" charset="0"/>
            </a:endParaRPr>
          </a:p>
          <a:p>
            <a:endParaRPr lang="en-US" dirty="0"/>
          </a:p>
        </p:txBody>
      </p:sp>
      <p:grpSp>
        <p:nvGrpSpPr>
          <p:cNvPr id="27" name="Group 9"/>
          <p:cNvGrpSpPr>
            <a:grpSpLocks/>
          </p:cNvGrpSpPr>
          <p:nvPr/>
        </p:nvGrpSpPr>
        <p:grpSpPr bwMode="auto">
          <a:xfrm>
            <a:off x="1333500" y="1905000"/>
            <a:ext cx="6477000" cy="752475"/>
            <a:chOff x="0" y="0"/>
            <a:chExt cx="4080" cy="474"/>
          </a:xfrm>
        </p:grpSpPr>
        <p:grpSp>
          <p:nvGrpSpPr>
            <p:cNvPr id="28" name="Group 5"/>
            <p:cNvGrpSpPr>
              <a:grpSpLocks/>
            </p:cNvGrpSpPr>
            <p:nvPr/>
          </p:nvGrpSpPr>
          <p:grpSpPr bwMode="auto">
            <a:xfrm>
              <a:off x="191" y="202"/>
              <a:ext cx="3417" cy="272"/>
              <a:chOff x="0" y="0"/>
              <a:chExt cx="3416" cy="272"/>
            </a:xfrm>
          </p:grpSpPr>
          <p:sp>
            <p:nvSpPr>
              <p:cNvPr id="32" name="Rectangle 3"/>
              <p:cNvSpPr>
                <a:spLocks/>
              </p:cNvSpPr>
              <p:nvPr/>
            </p:nvSpPr>
            <p:spPr bwMode="auto">
              <a:xfrm>
                <a:off x="0" y="0"/>
                <a:ext cx="3416" cy="272"/>
              </a:xfrm>
              <a:prstGeom prst="rect">
                <a:avLst/>
              </a:prstGeom>
              <a:noFill/>
              <a:ln w="9525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Rectangle 4"/>
              <p:cNvSpPr>
                <a:spLocks/>
              </p:cNvSpPr>
              <p:nvPr/>
            </p:nvSpPr>
            <p:spPr bwMode="auto">
              <a:xfrm>
                <a:off x="0" y="0"/>
                <a:ext cx="3416" cy="192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40639" bIns="0">
                <a:prstTxWarp prst="textNoShape">
                  <a:avLst/>
                </a:prstTxWarp>
              </a:bodyPr>
              <a:lstStyle/>
              <a:p>
                <a:pPr marL="39688">
                  <a:spcBef>
                    <a:spcPts val="1200"/>
                  </a:spcBef>
                </a:pPr>
                <a:r>
                  <a:rPr lang="en-US" sz="2000">
                    <a:solidFill>
                      <a:schemeClr val="tx1"/>
                    </a:solidFill>
                    <a:ea typeface="Times" pitchFamily="-84" charset="0"/>
                    <a:cs typeface="Times" pitchFamily="-84" charset="0"/>
                  </a:rPr>
                  <a:t>   </a:t>
                </a:r>
              </a:p>
            </p:txBody>
          </p:sp>
        </p:grpSp>
        <p:sp>
          <p:nvSpPr>
            <p:cNvPr id="29" name="Rectangle 6"/>
            <p:cNvSpPr>
              <a:spLocks/>
            </p:cNvSpPr>
            <p:nvPr/>
          </p:nvSpPr>
          <p:spPr bwMode="auto">
            <a:xfrm>
              <a:off x="0" y="234"/>
              <a:ext cx="360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b       </a:t>
              </a:r>
              <a:r>
                <a:rPr lang="en-US" sz="2000" dirty="0" smtClean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      </a:t>
              </a:r>
              <a:r>
                <a:rPr lang="en-US" sz="2000" dirty="0">
                  <a:solidFill>
                    <a:schemeClr val="tx1"/>
                  </a:solidFill>
                  <a:ea typeface="Times" pitchFamily="-84" charset="0"/>
                  <a:cs typeface="Times" pitchFamily="-84" charset="0"/>
                </a:rPr>
                <a:t>&lt;=   sorted                               &gt;=</a:t>
              </a:r>
            </a:p>
          </p:txBody>
        </p:sp>
        <p:sp>
          <p:nvSpPr>
            <p:cNvPr id="30" name="Line 7"/>
            <p:cNvSpPr>
              <a:spLocks noChangeShapeType="1"/>
            </p:cNvSpPr>
            <p:nvPr/>
          </p:nvSpPr>
          <p:spPr bwMode="auto">
            <a:xfrm>
              <a:off x="1776" y="202"/>
              <a:ext cx="1" cy="272"/>
            </a:xfrm>
            <a:prstGeom prst="line">
              <a:avLst/>
            </a:pr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8"/>
            <p:cNvSpPr>
              <a:spLocks/>
            </p:cNvSpPr>
            <p:nvPr/>
          </p:nvSpPr>
          <p:spPr bwMode="auto">
            <a:xfrm>
              <a:off x="192" y="0"/>
              <a:ext cx="3888" cy="19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>
              <a:prstTxWarp prst="textNoShape">
                <a:avLst/>
              </a:prstTxWarp>
            </a:bodyPr>
            <a:lstStyle/>
            <a:p>
              <a:pPr marL="39688">
                <a:spcBef>
                  <a:spcPts val="1200"/>
                </a:spcBef>
              </a:pPr>
              <a:r>
                <a:rPr lang="en-US" sz="2000" dirty="0">
                  <a:solidFill>
                    <a:schemeClr val="tx1"/>
                  </a:solidFill>
                  <a:latin typeface="American Typewriter Condensed"/>
                  <a:ea typeface="Times" pitchFamily="-84" charset="0"/>
                  <a:cs typeface="American Typewriter Condensed"/>
                </a:rPr>
                <a:t>0                                      k                                         </a:t>
              </a:r>
              <a:r>
                <a:rPr lang="en-US" sz="2000" dirty="0" smtClean="0">
                  <a:solidFill>
                    <a:schemeClr val="tx1"/>
                  </a:solidFill>
                  <a:latin typeface="American Typewriter Condensed"/>
                  <a:ea typeface="Times" pitchFamily="-84" charset="0"/>
                  <a:cs typeface="American Typewriter Condensed"/>
                </a:rPr>
                <a:t>  </a:t>
              </a:r>
              <a:r>
                <a:rPr lang="en-US" sz="2000" dirty="0" err="1" smtClean="0">
                  <a:solidFill>
                    <a:schemeClr val="tx1"/>
                  </a:solidFill>
                  <a:latin typeface="American Typewriter Condensed"/>
                  <a:ea typeface="Times" pitchFamily="-84" charset="0"/>
                  <a:cs typeface="American Typewriter Condensed"/>
                </a:rPr>
                <a:t>len</a:t>
              </a:r>
              <a:r>
                <a:rPr lang="en-US" sz="2000" dirty="0" smtClean="0">
                  <a:solidFill>
                    <a:schemeClr val="tx1"/>
                  </a:solidFill>
                  <a:latin typeface="American Typewriter Condensed"/>
                  <a:ea typeface="Times" pitchFamily="-84" charset="0"/>
                  <a:cs typeface="American Typewriter Condensed"/>
                </a:rPr>
                <a:t>(b)</a:t>
              </a:r>
              <a:endParaRPr lang="en-US" sz="2000" dirty="0">
                <a:solidFill>
                  <a:schemeClr val="tx1"/>
                </a:solidFill>
                <a:latin typeface="American Typewriter Condensed"/>
                <a:ea typeface="Times" pitchFamily="-84" charset="0"/>
                <a:cs typeface="American Typewriter Condense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950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-02-21-12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review1.pptx</Template>
  <TotalTime>1730</TotalTime>
  <Words>1398</Words>
  <Application>Microsoft Macintosh PowerPoint</Application>
  <PresentationFormat>On-screen Show (4:3)</PresentationFormat>
  <Paragraphs>288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American Typewriter</vt:lpstr>
      <vt:lpstr>American Typewriter Condensed</vt:lpstr>
      <vt:lpstr>Calibri</vt:lpstr>
      <vt:lpstr>Lucida Grande</vt:lpstr>
      <vt:lpstr>ＭＳ Ｐゴシック</vt:lpstr>
      <vt:lpstr>Times</vt:lpstr>
      <vt:lpstr>Wingdings</vt:lpstr>
      <vt:lpstr>Wingdings 2</vt:lpstr>
      <vt:lpstr>宋体</vt:lpstr>
      <vt:lpstr>Arial</vt:lpstr>
      <vt:lpstr>presentation-02-21-12</vt:lpstr>
      <vt:lpstr>Developing Loops  from Invariants</vt:lpstr>
      <vt:lpstr>Developing a Loop on a Range of Integers</vt:lpstr>
      <vt:lpstr>Developing an Integer Loop (a)</vt:lpstr>
      <vt:lpstr>Developing an Integer Loop (b)</vt:lpstr>
      <vt:lpstr>Developing an Integer Loop (c)</vt:lpstr>
      <vt:lpstr>Developing an Integer Loop (d)</vt:lpstr>
      <vt:lpstr>Developing an Integer Loop (e)</vt:lpstr>
      <vt:lpstr>Range</vt:lpstr>
      <vt:lpstr>Horizontal Notation for Sequences</vt:lpstr>
      <vt:lpstr>Algorithm Inputs</vt:lpstr>
      <vt:lpstr>Example Question, Fall 2013 Final</vt:lpstr>
      <vt:lpstr>Solution to Fall 2013 Final</vt:lpstr>
      <vt:lpstr>Solution to Fall 2013 Final</vt:lpstr>
      <vt:lpstr>Solution to Fall 2013 Final</vt:lpstr>
      <vt:lpstr>Solution to Fall 2013 Final</vt:lpstr>
      <vt:lpstr>DOs and DON’Ts #1</vt:lpstr>
      <vt:lpstr>DOs and DON’Ts #2</vt:lpstr>
      <vt:lpstr>DOs and DON’Ts #3</vt:lpstr>
      <vt:lpstr>Dutch National Flag</vt:lpstr>
      <vt:lpstr>Dutch National Flag</vt:lpstr>
      <vt:lpstr>Dutch National Flag</vt:lpstr>
      <vt:lpstr>Questions?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loops from invariants</dc:title>
  <dc:creator>Yun jiang</dc:creator>
  <cp:lastModifiedBy>Yiting wang</cp:lastModifiedBy>
  <cp:revision>144</cp:revision>
  <dcterms:created xsi:type="dcterms:W3CDTF">2012-05-06T15:31:55Z</dcterms:created>
  <dcterms:modified xsi:type="dcterms:W3CDTF">2018-05-12T19:45:33Z</dcterms:modified>
</cp:coreProperties>
</file>