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notesMasterIdLst>
    <p:notesMasterId r:id="rId16"/>
  </p:notesMasterIdLst>
  <p:handoutMasterIdLst>
    <p:handoutMasterId r:id="rId17"/>
  </p:handoutMasterIdLst>
  <p:sldIdLst>
    <p:sldId id="293" r:id="rId2"/>
    <p:sldId id="300" r:id="rId3"/>
    <p:sldId id="317" r:id="rId4"/>
    <p:sldId id="309" r:id="rId5"/>
    <p:sldId id="318" r:id="rId6"/>
    <p:sldId id="310" r:id="rId7"/>
    <p:sldId id="315" r:id="rId8"/>
    <p:sldId id="314" r:id="rId9"/>
    <p:sldId id="311" r:id="rId10"/>
    <p:sldId id="313" r:id="rId11"/>
    <p:sldId id="312" r:id="rId12"/>
    <p:sldId id="316" r:id="rId13"/>
    <p:sldId id="307" r:id="rId14"/>
    <p:sldId id="308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254AEB"/>
    <a:srgbClr val="FFFF99"/>
    <a:srgbClr val="FFE3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5720" autoAdjust="0"/>
  </p:normalViewPr>
  <p:slideViewPr>
    <p:cSldViewPr>
      <p:cViewPr varScale="1">
        <p:scale>
          <a:sx n="162" d="100"/>
          <a:sy n="162" d="100"/>
        </p:scale>
        <p:origin x="192" y="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3B075C-80F1-7C49-A140-367E07C6526C}" type="datetimeFigureOut">
              <a:rPr lang="en-US" smtClean="0"/>
              <a:pPr/>
              <a:t>5/14/18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76EF0F-75BA-7543-8B2E-18EBC426C0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011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84" charset="0"/>
              </a:defRPr>
            </a:lvl1pPr>
          </a:lstStyle>
          <a:p>
            <a:fld id="{9BA0CCA4-4851-7C44-B24E-38D627C2D61C}" type="datetime1">
              <a:rPr lang="en-US"/>
              <a:pPr/>
              <a:t>5/14/18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84" charset="0"/>
              </a:defRPr>
            </a:lvl1pPr>
          </a:lstStyle>
          <a:p>
            <a:fld id="{79C4A886-4C02-0B48-81DF-8BA6C7EA0B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9339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28738" y="1724025"/>
            <a:ext cx="6486525" cy="3152775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/>
          <a:p>
            <a:pPr eaLnBrk="1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/>
            </a:pPr>
            <a:endParaRPr sz="3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328166" y="1723912"/>
            <a:ext cx="6487668" cy="3152888"/>
          </a:xfrm>
        </p:spPr>
        <p:txBody>
          <a:bodyPr rtlCol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rgbClr val="0000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328166" y="1723912"/>
            <a:ext cx="6498159" cy="916641"/>
          </a:xfrm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762000" y="2743200"/>
            <a:ext cx="7543800" cy="838200"/>
          </a:xfrm>
          <a:prstGeom prst="rect">
            <a:avLst/>
          </a:prstGeom>
          <a:noFill/>
          <a:ln w="38100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Times" charset="0"/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19400"/>
            <a:ext cx="73914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12/9/13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Review 4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139766-870A-3A43-B2B9-3A2D022D8A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6"/>
          <p:cNvCxnSpPr>
            <a:cxnSpLocks noChangeShapeType="1"/>
          </p:cNvCxnSpPr>
          <p:nvPr/>
        </p:nvCxnSpPr>
        <p:spPr bwMode="auto">
          <a:xfrm>
            <a:off x="304800" y="1143000"/>
            <a:ext cx="3200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3050"/>
            <a:ext cx="3160713" cy="7937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2641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1295400"/>
            <a:ext cx="3160713" cy="48307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12/9/13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Review 4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B3E094-3A1F-9644-AE87-B0F8BD3FE5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800600"/>
            <a:ext cx="5486400" cy="566738"/>
          </a:xfrm>
        </p:spPr>
        <p:txBody>
          <a:bodyPr anchor="t"/>
          <a:lstStyle>
            <a:lvl1pPr algn="ctr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381000"/>
            <a:ext cx="5486400" cy="43465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12/9/13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Review 4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F01846-1700-864D-9A46-723C6E642E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6"/>
          <p:cNvCxnSpPr>
            <a:cxnSpLocks noChangeShapeType="1"/>
          </p:cNvCxnSpPr>
          <p:nvPr/>
        </p:nvCxnSpPr>
        <p:spPr bwMode="auto">
          <a:xfrm>
            <a:off x="304800" y="11430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4000" y="1295400"/>
            <a:ext cx="283464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5200" y="1295400"/>
            <a:ext cx="283464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12/9/13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Review 4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3D5982-44ED-4442-8F36-0F69D1BAF5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3149600" y="1295400"/>
            <a:ext cx="283464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>
            <a:cxnSpLocks noChangeShapeType="1"/>
          </p:cNvCxnSpPr>
          <p:nvPr/>
        </p:nvCxnSpPr>
        <p:spPr bwMode="auto">
          <a:xfrm>
            <a:off x="304800" y="11430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12/9/13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Review 4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82821A-CA7F-4041-B536-2C062D2C4C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6"/>
          <p:cNvCxnSpPr>
            <a:cxnSpLocks noChangeShapeType="1"/>
          </p:cNvCxnSpPr>
          <p:nvPr/>
        </p:nvCxnSpPr>
        <p:spPr bwMode="auto">
          <a:xfrm>
            <a:off x="304800" y="11430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236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304800" y="3765549"/>
            <a:ext cx="8534400" cy="236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12/9/13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Review 4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C0139766-870A-3A43-B2B9-3A2D022D8A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04800" y="3352802"/>
            <a:ext cx="8534400" cy="2442696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04800" y="3352801"/>
            <a:ext cx="8534400" cy="972671"/>
          </a:xfrm>
        </p:spPr>
        <p:txBody>
          <a:bodyPr>
            <a:normAutofit/>
          </a:bodyPr>
          <a:lstStyle>
            <a:lvl1pPr marL="0" indent="0" algn="l">
              <a:buNone/>
              <a:defRPr sz="3600">
                <a:solidFill>
                  <a:srgbClr val="40404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04800" y="363538"/>
            <a:ext cx="853440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12/9/13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Review 4</a:t>
            </a: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139766-870A-3A43-B2B9-3A2D022D8A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6"/>
          <p:cNvCxnSpPr>
            <a:cxnSpLocks noChangeShapeType="1"/>
          </p:cNvCxnSpPr>
          <p:nvPr/>
        </p:nvCxnSpPr>
        <p:spPr bwMode="auto">
          <a:xfrm>
            <a:off x="304800" y="11430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4191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191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12/9/13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Review 4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D830D5-54D2-F04F-98AB-9DF7F68D84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>
            <a:off x="304800" y="11430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</p:cxnSp>
      <p:cxnSp>
        <p:nvCxnSpPr>
          <p:cNvPr id="8" name="Straight Connector 7"/>
          <p:cNvCxnSpPr/>
          <p:nvPr/>
        </p:nvCxnSpPr>
        <p:spPr bwMode="auto">
          <a:xfrm>
            <a:off x="304800" y="2057400"/>
            <a:ext cx="4191000" cy="1588"/>
          </a:xfrm>
          <a:prstGeom prst="line">
            <a:avLst/>
          </a:prstGeom>
          <a:solidFill>
            <a:schemeClr val="accent1"/>
          </a:solidFill>
          <a:ln w="38100" cap="flat" cmpd="dbl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4648200" y="2057400"/>
            <a:ext cx="4191000" cy="1588"/>
          </a:xfrm>
          <a:prstGeom prst="line">
            <a:avLst/>
          </a:prstGeom>
          <a:solidFill>
            <a:schemeClr val="accent1"/>
          </a:solidFill>
          <a:ln w="38100" cap="flat" cmpd="dbl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685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295400"/>
            <a:ext cx="4191000" cy="639762"/>
          </a:xfrm>
        </p:spPr>
        <p:txBody>
          <a:bodyPr anchor="b"/>
          <a:lstStyle>
            <a:lvl1pPr marL="0" indent="0" algn="ctr">
              <a:buNone/>
              <a:defRPr sz="2800" b="1">
                <a:solidFill>
                  <a:srgbClr val="3C8C9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2209800"/>
            <a:ext cx="4192588" cy="39163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194175" cy="639762"/>
          </a:xfrm>
        </p:spPr>
        <p:txBody>
          <a:bodyPr anchor="b"/>
          <a:lstStyle>
            <a:lvl1pPr marL="0" indent="0" algn="ctr">
              <a:buNone/>
              <a:defRPr sz="2800" b="1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09799"/>
            <a:ext cx="4194175" cy="39163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12/9/13</a:t>
            </a:r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Review 4</a:t>
            </a: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BEF44-4E24-9544-9C40-103313EAB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6"/>
          <p:cNvCxnSpPr>
            <a:cxnSpLocks noChangeShapeType="1"/>
          </p:cNvCxnSpPr>
          <p:nvPr/>
        </p:nvCxnSpPr>
        <p:spPr bwMode="auto">
          <a:xfrm>
            <a:off x="304800" y="11430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12/9/13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Review 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15BE6-6CF1-8C4C-B728-849446974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12/9/13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Review 4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5E8598-DDD1-7A4F-95C3-B456FFFE8A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6"/>
          <p:cNvCxnSpPr>
            <a:cxnSpLocks noChangeShapeType="1"/>
          </p:cNvCxnSpPr>
          <p:nvPr/>
        </p:nvCxnSpPr>
        <p:spPr bwMode="auto">
          <a:xfrm>
            <a:off x="304800" y="11430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</p:cxnSp>
      <p:cxnSp>
        <p:nvCxnSpPr>
          <p:cNvPr id="6" name="Straight Connector 6"/>
          <p:cNvCxnSpPr>
            <a:cxnSpLocks noChangeShapeType="1"/>
          </p:cNvCxnSpPr>
          <p:nvPr/>
        </p:nvCxnSpPr>
        <p:spPr bwMode="auto">
          <a:xfrm>
            <a:off x="304800" y="41148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</p:cxnSp>
      <p:sp>
        <p:nvSpPr>
          <p:cNvPr id="7" name="TextBox 6"/>
          <p:cNvSpPr txBox="1"/>
          <p:nvPr/>
        </p:nvSpPr>
        <p:spPr>
          <a:xfrm>
            <a:off x="457200" y="3276600"/>
            <a:ext cx="8534400" cy="685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en-US" dirty="0">
              <a:latin typeface="Times" pitchFamily="-84" charset="0"/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304800" y="4114800"/>
            <a:ext cx="8534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12/9/13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Review 4</a:t>
            </a: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C0139766-870A-3A43-B2B9-3A2D022D8A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04800"/>
            <a:ext cx="853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95400"/>
            <a:ext cx="8534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" pitchFamily="-110" charset="0"/>
                <a:ea typeface="+mn-ea"/>
                <a:cs typeface="+mn-cs"/>
              </a:defRPr>
            </a:lvl1pPr>
          </a:lstStyle>
          <a:p>
            <a:r>
              <a:rPr lang="en-US"/>
              <a:t>12/9/13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2484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Review 4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67600" y="62484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fld id="{C0139766-870A-3A43-B2B9-3A2D022D8A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Times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Times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Times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Times" charset="0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595959"/>
        </a:buClr>
        <a:buFont typeface="Wingdings" pitchFamily="-1" charset="2"/>
        <a:buChar char="§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595959"/>
        </a:buClr>
        <a:buFont typeface="Wingdings" pitchFamily="-1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60000"/>
        <a:buFont typeface="Lucida Grande" pitchFamily="-1" charset="0"/>
        <a:buChar char="►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Lists and Sequences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Review 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Modified Question 4 from Fall 2010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0" y="1143000"/>
            <a:ext cx="8534400" cy="5029200"/>
          </a:xfrm>
        </p:spPr>
        <p:txBody>
          <a:bodyPr/>
          <a:lstStyle/>
          <a:p>
            <a:pPr>
              <a:spcAft>
                <a:spcPts val="1200"/>
              </a:spcAft>
              <a:buNone/>
            </a:pPr>
            <a:r>
              <a:rPr lang="en-US" sz="2400" dirty="0"/>
              <a:t>	</a:t>
            </a:r>
            <a:r>
              <a:rPr lang="en-US" sz="2000" dirty="0"/>
              <a:t>Recall drawing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GRectangles</a:t>
            </a:r>
            <a:r>
              <a:rPr lang="en-US" sz="2000" dirty="0"/>
              <a:t> in A7. Write method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placeSquares</a:t>
            </a:r>
            <a:r>
              <a:rPr lang="en-US" sz="2000" dirty="0"/>
              <a:t>, </a:t>
            </a:r>
            <a:br>
              <a:rPr lang="en-US" sz="2000" dirty="0"/>
            </a:br>
            <a:r>
              <a:rPr lang="en-US" sz="2000" dirty="0"/>
              <a:t>whose requirements appear below. It draws square bricks as </a:t>
            </a:r>
            <a:br>
              <a:rPr lang="en-US" sz="2000" dirty="0"/>
            </a:br>
            <a:r>
              <a:rPr lang="en-US" sz="2000" dirty="0"/>
              <a:t>shown to the right and returns them as a 2d list of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GRectangle</a:t>
            </a:r>
            <a:r>
              <a:rPr lang="en-US" sz="2000" dirty="0">
                <a:latin typeface="American Typewriter Condensed"/>
                <a:cs typeface="American Typewriter Condensed"/>
              </a:rPr>
              <a:t> </a:t>
            </a:r>
          </a:p>
          <a:p>
            <a:pPr marL="400050" lvl="1" indent="0">
              <a:buNone/>
            </a:pPr>
            <a:r>
              <a:rPr lang="en-US" sz="20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placeSquares</a:t>
            </a:r>
            <a:r>
              <a:rPr lang="en-US" sz="2000" dirty="0">
                <a:latin typeface="American Typewriter Condensed"/>
                <a:cs typeface="American Typewriter Condensed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</a:t>
            </a:r>
            <a:r>
              <a:rPr lang="en-US" sz="2000" dirty="0">
                <a:latin typeface="American Typewriter Condensed"/>
                <a:cs typeface="American Typewriter Condensed"/>
              </a:rPr>
              <a:t>, m):</a:t>
            </a:r>
          </a:p>
          <a:p>
            <a:pPr marL="400050" lvl="1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"""Create a list of m x m squares (</a:t>
            </a:r>
            <a:r>
              <a:rPr lang="en-US" sz="20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GRectangle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), as specified </a:t>
            </a:r>
            <a:b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on last slide, adding them to the GUI, and return the list.""" </a:t>
            </a:r>
          </a:p>
          <a:p>
            <a:endParaRPr lang="en-US" sz="800" u="sng" dirty="0"/>
          </a:p>
          <a:p>
            <a:pPr marL="400050" lvl="1" indent="0">
              <a:buNone/>
            </a:pPr>
            <a:r>
              <a:rPr lang="en-US" sz="2000" u="sng" dirty="0"/>
              <a:t>API Reminders</a:t>
            </a:r>
            <a:r>
              <a:rPr lang="en-US" sz="2000" dirty="0"/>
              <a:t>:</a:t>
            </a:r>
          </a:p>
          <a:p>
            <a:pPr lvl="1">
              <a:lnSpc>
                <a:spcPct val="110000"/>
              </a:lnSpc>
            </a:pPr>
            <a:r>
              <a:rPr lang="en-US" sz="2000" dirty="0" err="1">
                <a:latin typeface="American Typewriter Condensed"/>
                <a:cs typeface="American Typewriter Condensed"/>
              </a:rPr>
              <a:t>GRectangle</a:t>
            </a:r>
            <a:r>
              <a:rPr lang="en-US" sz="2000" dirty="0"/>
              <a:t> has attributes </a:t>
            </a:r>
            <a:r>
              <a:rPr lang="en-US" sz="2000" dirty="0" err="1"/>
              <a:t>pos</a:t>
            </a:r>
            <a:r>
              <a:rPr lang="en-US" sz="2000" dirty="0"/>
              <a:t> (a 2 element tuple), </a:t>
            </a:r>
            <a:br>
              <a:rPr lang="en-US" sz="2000" dirty="0"/>
            </a:br>
            <a:r>
              <a:rPr lang="en-US" sz="2000" dirty="0"/>
              <a:t>size (a 2 element tuple), </a:t>
            </a:r>
            <a:r>
              <a:rPr lang="en-US" sz="2000" dirty="0" err="1"/>
              <a:t>fillcolor</a:t>
            </a:r>
            <a:r>
              <a:rPr lang="en-US" sz="2000" dirty="0"/>
              <a:t>, and </a:t>
            </a:r>
            <a:r>
              <a:rPr lang="en-US" sz="2000" dirty="0" err="1"/>
              <a:t>linecolor</a:t>
            </a:r>
            <a:endParaRPr lang="en-US" sz="2000" dirty="0"/>
          </a:p>
          <a:p>
            <a:pPr lvl="1">
              <a:lnSpc>
                <a:spcPct val="110000"/>
              </a:lnSpc>
            </a:pPr>
            <a:r>
              <a:rPr lang="en-US" sz="2000" dirty="0"/>
              <a:t>You construct a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GRectangle</a:t>
            </a:r>
            <a:r>
              <a:rPr lang="en-US" sz="2000" dirty="0"/>
              <a:t> with keyword arguments:</a:t>
            </a:r>
            <a:br>
              <a:rPr lang="en-US" sz="2000" dirty="0"/>
            </a:br>
            <a:r>
              <a:rPr lang="en-US" sz="2000" dirty="0" err="1">
                <a:latin typeface="American Typewriter Condensed"/>
                <a:cs typeface="American Typewriter Condensed"/>
              </a:rPr>
              <a:t>GRectangle</a:t>
            </a:r>
            <a:r>
              <a:rPr lang="en-US" sz="2000" dirty="0">
                <a:latin typeface="American Typewriter Condensed"/>
                <a:cs typeface="American Typewriter Condensed"/>
              </a:rPr>
              <a:t>(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pos</a:t>
            </a:r>
            <a:r>
              <a:rPr lang="en-US" sz="2000" dirty="0">
                <a:latin typeface="American Typewriter Condensed"/>
                <a:cs typeface="American Typewriter Condensed"/>
              </a:rPr>
              <a:t>=(0,0),size=(10,10))</a:t>
            </a:r>
          </a:p>
          <a:p>
            <a:pPr lvl="1">
              <a:lnSpc>
                <a:spcPct val="110000"/>
              </a:lnSpc>
            </a:pPr>
            <a:r>
              <a:rPr lang="en-US" sz="2000" dirty="0"/>
              <a:t>You add to the GUI with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self.view.add</a:t>
            </a:r>
            <a:r>
              <a:rPr lang="en-US" sz="2000" dirty="0">
                <a:latin typeface="American Typewriter Condensed"/>
                <a:cs typeface="American Typewriter Condensed"/>
              </a:rPr>
              <a:t>(…)</a:t>
            </a:r>
          </a:p>
          <a:p>
            <a:pPr marL="457200" lvl="1" indent="0">
              <a:lnSpc>
                <a:spcPct val="110000"/>
              </a:lnSpc>
              <a:buNone/>
            </a:pPr>
            <a:endParaRPr lang="en-US" sz="2000" dirty="0">
              <a:effectLst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1295400"/>
            <a:ext cx="1965093" cy="1981200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 bwMode="auto">
          <a:xfrm>
            <a:off x="533400" y="2743200"/>
            <a:ext cx="0" cy="609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083541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4294967295"/>
          </p:nvPr>
        </p:nvSpPr>
        <p:spPr>
          <a:xfrm>
            <a:off x="533400" y="228600"/>
            <a:ext cx="8229600" cy="60198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18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1800" dirty="0" err="1">
                <a:latin typeface="American Typewriter Condensed"/>
                <a:cs typeface="American Typewriter Condensed"/>
              </a:rPr>
              <a:t>placeSquares</a:t>
            </a:r>
            <a:r>
              <a:rPr lang="en-US" sz="1800" dirty="0">
                <a:latin typeface="American Typewriter Condensed"/>
                <a:cs typeface="American Typewriter Condensed"/>
              </a:rPr>
              <a:t>(</a:t>
            </a:r>
            <a:r>
              <a:rPr lang="en-US" sz="18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</a:t>
            </a:r>
            <a:r>
              <a:rPr lang="en-US" sz="1800" dirty="0">
                <a:latin typeface="American Typewriter Condensed"/>
                <a:cs typeface="American Typewriter Condensed"/>
              </a:rPr>
              <a:t>, m):</a:t>
            </a:r>
          </a:p>
          <a:p>
            <a:pPr marL="0" indent="0"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    </a:t>
            </a:r>
            <a:r>
              <a:rPr lang="en-US" sz="18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"""Place the m x n Bricks, as requested on the exam and return the list"""</a:t>
            </a:r>
          </a:p>
          <a:p>
            <a:pPr marL="0" indent="0"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    </a:t>
            </a:r>
            <a:r>
              <a:rPr lang="en-US" sz="18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bricks = []</a:t>
            </a:r>
            <a:r>
              <a:rPr lang="en-US" sz="1800" dirty="0">
                <a:latin typeface="American Typewriter Condensed"/>
                <a:cs typeface="American Typewriter Condensed"/>
              </a:rPr>
              <a:t>;  c = 0</a:t>
            </a:r>
            <a:r>
              <a:rPr lang="en-US" sz="1800" b="1" dirty="0">
                <a:latin typeface="American Typewriter Condensed"/>
                <a:cs typeface="American Typewriter Condensed"/>
              </a:rPr>
              <a:t>   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Make a new list to represent columns</a:t>
            </a:r>
          </a:p>
          <a:p>
            <a:pPr marL="0" indent="0"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    </a:t>
            </a:r>
            <a:r>
              <a:rPr lang="en-US" sz="18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1800" dirty="0">
                <a:latin typeface="American Typewriter Condensed"/>
                <a:cs typeface="American Typewriter Condensed"/>
              </a:rPr>
              <a:t> c &lt; m:   # Place col c of bricks</a:t>
            </a:r>
          </a:p>
          <a:p>
            <a:pPr marL="0" indent="0"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18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row = []</a:t>
            </a:r>
            <a:r>
              <a:rPr lang="en-US" sz="1800" dirty="0">
                <a:latin typeface="American Typewriter Condensed"/>
                <a:cs typeface="American Typewriter Condensed"/>
              </a:rPr>
              <a:t>;  r = 0   </a:t>
            </a:r>
            <a:r>
              <a:rPr lang="en-US" sz="18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Make a new list to represent rows</a:t>
            </a:r>
          </a:p>
          <a:p>
            <a:pPr marL="0" indent="0"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18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1800" dirty="0">
                <a:latin typeface="American Typewriter Condensed"/>
                <a:cs typeface="American Typewriter Condensed"/>
              </a:rPr>
              <a:t> r &lt; m:</a:t>
            </a:r>
          </a:p>
          <a:p>
            <a:pPr marL="0" indent="0"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            color = </a:t>
            </a:r>
            <a:r>
              <a:rPr lang="en-US" sz="1800" dirty="0" err="1">
                <a:latin typeface="American Typewriter Condensed"/>
                <a:cs typeface="American Typewriter Condensed"/>
              </a:rPr>
              <a:t>colormodel.RED</a:t>
            </a:r>
            <a:endParaRPr lang="en-US" sz="1800" dirty="0"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            </a:t>
            </a:r>
            <a:r>
              <a:rPr lang="en-US" sz="18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if</a:t>
            </a:r>
            <a:r>
              <a:rPr lang="en-US" sz="1800" dirty="0">
                <a:latin typeface="American Typewriter Condensed"/>
                <a:cs typeface="American Typewriter Condensed"/>
              </a:rPr>
              <a:t> r == 0 </a:t>
            </a:r>
            <a:r>
              <a:rPr lang="en-US" sz="18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or</a:t>
            </a:r>
            <a:r>
              <a:rPr lang="en-US" sz="1800" dirty="0">
                <a:latin typeface="American Typewriter Condensed"/>
                <a:cs typeface="American Typewriter Condensed"/>
              </a:rPr>
              <a:t> r == m-1 </a:t>
            </a:r>
            <a:r>
              <a:rPr lang="en-US" sz="18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or</a:t>
            </a:r>
            <a:r>
              <a:rPr lang="en-US" sz="1800" dirty="0">
                <a:latin typeface="American Typewriter Condensed"/>
                <a:cs typeface="American Typewriter Condensed"/>
              </a:rPr>
              <a:t> c == 0 </a:t>
            </a:r>
            <a:r>
              <a:rPr lang="en-US" sz="18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or</a:t>
            </a:r>
            <a:r>
              <a:rPr lang="en-US" sz="1800" dirty="0">
                <a:latin typeface="American Typewriter Condensed"/>
                <a:cs typeface="American Typewriter Condensed"/>
              </a:rPr>
              <a:t> c == m-1:</a:t>
            </a:r>
          </a:p>
          <a:p>
            <a:pPr marL="0" indent="0"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                color = </a:t>
            </a:r>
            <a:r>
              <a:rPr lang="en-US" sz="1800" dirty="0" err="1">
                <a:latin typeface="American Typewriter Condensed"/>
                <a:cs typeface="American Typewriter Condensed"/>
              </a:rPr>
              <a:t>colormodel.PINK</a:t>
            </a:r>
            <a:endParaRPr lang="en-US" sz="1800" dirty="0"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            </a:t>
            </a:r>
            <a:r>
              <a:rPr lang="en-US" sz="18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elif</a:t>
            </a:r>
            <a:r>
              <a:rPr lang="en-US" sz="18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1800" dirty="0" err="1">
                <a:latin typeface="American Typewriter Condensed"/>
                <a:cs typeface="American Typewriter Condensed"/>
              </a:rPr>
              <a:t>r+c</a:t>
            </a:r>
            <a:r>
              <a:rPr lang="en-US" sz="1800" dirty="0">
                <a:latin typeface="American Typewriter Condensed"/>
                <a:cs typeface="American Typewriter Condensed"/>
              </a:rPr>
              <a:t> % 2 == 0:</a:t>
            </a:r>
          </a:p>
          <a:p>
            <a:pPr marL="0" indent="0"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                color = </a:t>
            </a:r>
            <a:r>
              <a:rPr lang="en-US" sz="1800" dirty="0" err="1">
                <a:latin typeface="American Typewriter Condensed"/>
                <a:cs typeface="American Typewriter Condensed"/>
              </a:rPr>
              <a:t>colormodel.GREEN</a:t>
            </a:r>
            <a:endParaRPr lang="en-US" sz="1800" dirty="0"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            brick=</a:t>
            </a:r>
            <a:r>
              <a:rPr lang="en-US" sz="1800" dirty="0" err="1">
                <a:latin typeface="American Typewriter Condensed"/>
                <a:cs typeface="American Typewriter Condensed"/>
              </a:rPr>
              <a:t>GRectangle</a:t>
            </a:r>
            <a:r>
              <a:rPr lang="en-US" sz="1800" dirty="0">
                <a:latin typeface="American Typewriter Condensed"/>
                <a:cs typeface="American Typewriter Condensed"/>
              </a:rPr>
              <a:t>(</a:t>
            </a:r>
            <a:r>
              <a:rPr lang="en-US" sz="1800" dirty="0" err="1">
                <a:latin typeface="American Typewriter Condensed"/>
                <a:cs typeface="American Typewriter Condensed"/>
              </a:rPr>
              <a:t>pos</a:t>
            </a:r>
            <a:r>
              <a:rPr lang="en-US" sz="1800" dirty="0">
                <a:latin typeface="American Typewriter Condensed"/>
                <a:cs typeface="American Typewriter Condensed"/>
              </a:rPr>
              <a:t>=(r*</a:t>
            </a:r>
            <a:r>
              <a:rPr lang="en-US" sz="1800" dirty="0" err="1">
                <a:latin typeface="American Typewriter Condensed"/>
                <a:cs typeface="American Typewriter Condensed"/>
              </a:rPr>
              <a:t>BRICK_SIDE,c</a:t>
            </a:r>
            <a:r>
              <a:rPr lang="en-US" sz="1800" dirty="0">
                <a:latin typeface="American Typewriter Condensed"/>
                <a:cs typeface="American Typewriter Condensed"/>
              </a:rPr>
              <a:t>*BRICK_SIDE), </a:t>
            </a:r>
            <a:r>
              <a:rPr lang="en-US" sz="1800" dirty="0" err="1">
                <a:latin typeface="American Typewriter Condensed"/>
                <a:cs typeface="American Typewriter Condensed"/>
              </a:rPr>
              <a:t>fillcolor</a:t>
            </a:r>
            <a:r>
              <a:rPr lang="en-US" sz="1800" dirty="0">
                <a:latin typeface="American Typewriter Condensed"/>
                <a:cs typeface="American Typewriter Condensed"/>
              </a:rPr>
              <a:t>=color</a:t>
            </a:r>
          </a:p>
          <a:p>
            <a:pPr marL="0" indent="0"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                                        size=(BRICK_SIDE,BRICK_SIDE), </a:t>
            </a:r>
            <a:r>
              <a:rPr lang="en-US" sz="1800" dirty="0" err="1">
                <a:latin typeface="American Typewriter Condensed"/>
                <a:cs typeface="American Typewriter Condensed"/>
              </a:rPr>
              <a:t>linecolor</a:t>
            </a:r>
            <a:r>
              <a:rPr lang="en-US" sz="1800" dirty="0">
                <a:latin typeface="American Typewriter Condensed"/>
                <a:cs typeface="American Typewriter Condensed"/>
              </a:rPr>
              <a:t>=color)</a:t>
            </a:r>
          </a:p>
          <a:p>
            <a:pPr marL="0" indent="0"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           </a:t>
            </a:r>
            <a:r>
              <a:rPr lang="en-US" sz="18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row.append</a:t>
            </a:r>
            <a:r>
              <a:rPr lang="en-US" sz="18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(brick)</a:t>
            </a:r>
          </a:p>
          <a:p>
            <a:pPr marL="0" indent="0"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            </a:t>
            </a:r>
            <a:r>
              <a:rPr lang="en-US" sz="18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</a:t>
            </a:r>
            <a:r>
              <a:rPr lang="en-US" sz="1800" dirty="0" err="1">
                <a:latin typeface="American Typewriter Condensed"/>
                <a:cs typeface="American Typewriter Condensed"/>
              </a:rPr>
              <a:t>.view.add</a:t>
            </a:r>
            <a:r>
              <a:rPr lang="en-US" sz="1800" dirty="0">
                <a:latin typeface="American Typewriter Condensed"/>
                <a:cs typeface="American Typewriter Condensed"/>
              </a:rPr>
              <a:t>(brick); r = r+1</a:t>
            </a:r>
          </a:p>
          <a:p>
            <a:pPr marL="0" indent="0"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1800" dirty="0" err="1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bricks.append</a:t>
            </a:r>
            <a:r>
              <a:rPr lang="en-US" sz="18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(row)</a:t>
            </a:r>
          </a:p>
          <a:p>
            <a:pPr marL="0" indent="0"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        c= c+1</a:t>
            </a:r>
          </a:p>
          <a:p>
            <a:pPr marL="0" indent="0">
              <a:buNone/>
            </a:pPr>
            <a:r>
              <a:rPr lang="is-IS" sz="1800" dirty="0">
                <a:latin typeface="American Typewriter Condensed"/>
                <a:cs typeface="American Typewriter Condensed"/>
              </a:rPr>
              <a:t>    </a:t>
            </a:r>
            <a:r>
              <a:rPr lang="is-IS" sz="18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return</a:t>
            </a:r>
            <a:r>
              <a:rPr lang="is-IS" sz="1800" dirty="0">
                <a:latin typeface="American Typewriter Condensed"/>
                <a:cs typeface="American Typewriter Condensed"/>
              </a:rPr>
              <a:t> bricks</a:t>
            </a: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658095" y="685800"/>
            <a:ext cx="0" cy="5486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flipH="1">
            <a:off x="886695" y="1558635"/>
            <a:ext cx="1" cy="4267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1115295" y="2286000"/>
            <a:ext cx="1" cy="2895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1332350" y="2895600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1336965" y="3581400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34921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Ragged Lists: Rows w/ Different Length</a:t>
            </a:r>
          </a:p>
        </p:txBody>
      </p:sp>
      <p:sp>
        <p:nvSpPr>
          <p:cNvPr id="31" name="Content Placeholder 6"/>
          <p:cNvSpPr txBox="1">
            <a:spLocks/>
          </p:cNvSpPr>
          <p:nvPr/>
        </p:nvSpPr>
        <p:spPr bwMode="auto">
          <a:xfrm>
            <a:off x="304800" y="1295400"/>
            <a:ext cx="8534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merican Typewriter Condensed"/>
                <a:ea typeface="ＭＳ Ｐゴシック" charset="-128"/>
                <a:cs typeface="American Typewriter Condensed"/>
              </a:rPr>
              <a:t>b</a:t>
            </a:r>
            <a:r>
              <a:rPr kumimoji="0" lang="en-US" sz="28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merican Typewriter Condensed"/>
                <a:ea typeface="ＭＳ Ｐゴシック" charset="-128"/>
                <a:cs typeface="American Typewriter Condensed"/>
              </a:rPr>
              <a:t> = [[17,13,19],[28,95]]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Tx/>
              <a:tabLst/>
              <a:defRPr/>
            </a:pPr>
            <a:endParaRPr lang="en-US" sz="2400" dirty="0"/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Tx/>
              <a:tabLst/>
              <a:defRPr/>
            </a:pPr>
            <a:endParaRPr lang="en-US" sz="2400" dirty="0"/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Tx/>
              <a:tabLst/>
              <a:defRPr/>
            </a:pPr>
            <a:endParaRPr lang="en-US" sz="3600" dirty="0"/>
          </a:p>
          <a:p>
            <a:pPr marL="342900" marR="0" lvl="0" indent="-342900" algn="l" defTabSz="914400" rtl="0" eaLnBrk="1" fontAlgn="base" latinLnBrk="0" hangingPunct="1">
              <a:lnSpc>
                <a:spcPct val="110000"/>
              </a:lnSpc>
              <a:spcBef>
                <a:spcPct val="5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/>
            </a:pPr>
            <a:r>
              <a:rPr lang="en-US" sz="2800" dirty="0">
                <a:latin typeface="Times New Roman"/>
                <a:cs typeface="Times New Roman"/>
              </a:rPr>
              <a:t>To create a ragged list</a:t>
            </a:r>
          </a:p>
          <a:p>
            <a:pPr marL="800100" lvl="1" indent="-342900">
              <a:lnSpc>
                <a:spcPct val="90000"/>
              </a:lnSpc>
              <a:spcBef>
                <a:spcPct val="50000"/>
              </a:spcBef>
              <a:buClr>
                <a:srgbClr val="FF0000"/>
              </a:buClr>
              <a:buFontTx/>
              <a:buChar char="•"/>
              <a:defRPr/>
            </a:pPr>
            <a:r>
              <a:rPr lang="en-US" sz="2400" dirty="0">
                <a:latin typeface="Times New Roman"/>
                <a:cs typeface="Times New Roman"/>
              </a:rPr>
              <a:t>Create b as an empty list (</a:t>
            </a:r>
            <a:r>
              <a:rPr lang="en-US" sz="2400" dirty="0">
                <a:latin typeface="American Typewriter Condensed"/>
                <a:cs typeface="American Typewriter Condensed"/>
              </a:rPr>
              <a:t>b = []</a:t>
            </a:r>
            <a:r>
              <a:rPr lang="en-US" sz="2400" dirty="0">
                <a:latin typeface="Times New Roman"/>
                <a:cs typeface="Times New Roman"/>
              </a:rPr>
              <a:t>)</a:t>
            </a:r>
          </a:p>
          <a:p>
            <a:pPr marL="800100" lvl="1" indent="-342900">
              <a:lnSpc>
                <a:spcPct val="90000"/>
              </a:lnSpc>
              <a:spcBef>
                <a:spcPct val="50000"/>
              </a:spcBef>
              <a:buClr>
                <a:srgbClr val="FF0000"/>
              </a:buClr>
              <a:buFontTx/>
              <a:buChar char="•"/>
              <a:defRPr/>
            </a:pPr>
            <a:r>
              <a:rPr lang="en-US" sz="2400" dirty="0">
                <a:latin typeface="Times New Roman"/>
                <a:cs typeface="Times New Roman"/>
              </a:rPr>
              <a:t>Create each row as a list (</a:t>
            </a:r>
            <a:r>
              <a:rPr lang="en-US" sz="2400" dirty="0">
                <a:latin typeface="American Typewriter Condensed"/>
                <a:cs typeface="American Typewriter Condensed"/>
              </a:rPr>
              <a:t>r1 = [17,13,19]; r2 = [28,95]</a:t>
            </a:r>
            <a:r>
              <a:rPr lang="en-US" sz="2400" dirty="0">
                <a:latin typeface="Times New Roman"/>
                <a:cs typeface="Times New Roman"/>
              </a:rPr>
              <a:t>)</a:t>
            </a:r>
          </a:p>
          <a:p>
            <a:pPr marL="800100" lvl="1" indent="-342900">
              <a:lnSpc>
                <a:spcPct val="90000"/>
              </a:lnSpc>
              <a:spcBef>
                <a:spcPct val="50000"/>
              </a:spcBef>
              <a:buClr>
                <a:srgbClr val="FF0000"/>
              </a:buClr>
              <a:buFontTx/>
              <a:buChar char="•"/>
              <a:defRPr/>
            </a:pPr>
            <a:r>
              <a:rPr lang="en-US" sz="2400" dirty="0">
                <a:latin typeface="Times New Roman"/>
                <a:cs typeface="Times New Roman"/>
              </a:rPr>
              <a:t>Append lists to b (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b.append</a:t>
            </a:r>
            <a:r>
              <a:rPr lang="en-US" sz="2400" dirty="0">
                <a:latin typeface="American Typewriter Condensed"/>
                <a:cs typeface="American Typewriter Condensed"/>
              </a:rPr>
              <a:t>(r1);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b.append</a:t>
            </a:r>
            <a:r>
              <a:rPr lang="en-US" sz="2400" dirty="0">
                <a:latin typeface="American Typewriter Condensed"/>
                <a:cs typeface="American Typewriter Condensed"/>
              </a:rPr>
              <a:t>(r2)</a:t>
            </a:r>
            <a:r>
              <a:rPr lang="en-US" sz="2400" dirty="0">
                <a:latin typeface="Times New Roman"/>
                <a:cs typeface="Times New Roman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6" name="Group 40"/>
          <p:cNvGrpSpPr/>
          <p:nvPr/>
        </p:nvGrpSpPr>
        <p:grpSpPr>
          <a:xfrm>
            <a:off x="5013960" y="1967685"/>
            <a:ext cx="1463040" cy="1766113"/>
            <a:chOff x="5013960" y="1967687"/>
            <a:chExt cx="1463040" cy="1766113"/>
          </a:xfrm>
        </p:grpSpPr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5013960" y="2270760"/>
              <a:ext cx="1463040" cy="1463040"/>
            </a:xfrm>
            <a:prstGeom prst="rect">
              <a:avLst/>
            </a:prstGeom>
            <a:solidFill>
              <a:srgbClr val="FFE3B9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</p:txBody>
        </p:sp>
        <p:sp>
          <p:nvSpPr>
            <p:cNvPr id="8" name="Rounded Rectangle 7"/>
            <p:cNvSpPr>
              <a:spLocks noChangeArrowheads="1"/>
            </p:cNvSpPr>
            <p:nvPr/>
          </p:nvSpPr>
          <p:spPr bwMode="auto">
            <a:xfrm>
              <a:off x="5013960" y="1967687"/>
              <a:ext cx="1234440" cy="609600"/>
            </a:xfrm>
            <a:prstGeom prst="roundRect">
              <a:avLst>
                <a:gd name="adj" fmla="val 16667"/>
              </a:avLst>
            </a:prstGeom>
            <a:solidFill>
              <a:srgbClr val="FFE3B9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>
                  <a:latin typeface="Times New Roman"/>
                  <a:cs typeface="Times New Roman"/>
                </a:rPr>
                <a:t>82799054</a:t>
              </a:r>
            </a:p>
          </p:txBody>
        </p:sp>
        <p:sp>
          <p:nvSpPr>
            <p:cNvPr id="9" name="Rectangle 4"/>
            <p:cNvSpPr>
              <a:spLocks/>
            </p:cNvSpPr>
            <p:nvPr/>
          </p:nvSpPr>
          <p:spPr bwMode="auto">
            <a:xfrm>
              <a:off x="5166361" y="2446971"/>
              <a:ext cx="88403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2000" dirty="0">
                  <a:ea typeface="Times" pitchFamily="-84" charset="0"/>
                  <a:cs typeface="Times" pitchFamily="-84" charset="0"/>
                </a:rPr>
                <a:t>    </a:t>
              </a:r>
              <a:r>
                <a:rPr lang="en-US" sz="2000" dirty="0">
                  <a:latin typeface="American Typewriter Condensed"/>
                  <a:ea typeface="Times" pitchFamily="-84" charset="0"/>
                  <a:cs typeface="American Typewriter Condensed"/>
                </a:rPr>
                <a:t>17</a:t>
              </a:r>
            </a:p>
          </p:txBody>
        </p:sp>
        <p:sp>
          <p:nvSpPr>
            <p:cNvPr id="10" name="Rectangle 4"/>
            <p:cNvSpPr>
              <a:spLocks/>
            </p:cNvSpPr>
            <p:nvPr/>
          </p:nvSpPr>
          <p:spPr bwMode="auto">
            <a:xfrm>
              <a:off x="5166361" y="2804159"/>
              <a:ext cx="88403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2000" dirty="0">
                  <a:ea typeface="Times" pitchFamily="-84" charset="0"/>
                  <a:cs typeface="Times" pitchFamily="-84" charset="0"/>
                </a:rPr>
                <a:t>    </a:t>
              </a:r>
              <a:r>
                <a:rPr lang="en-US" sz="2000" dirty="0">
                  <a:latin typeface="American Typewriter Condensed"/>
                  <a:ea typeface="Times" pitchFamily="-84" charset="0"/>
                  <a:cs typeface="American Typewriter Condensed"/>
                </a:rPr>
                <a:t>13</a:t>
              </a:r>
            </a:p>
          </p:txBody>
        </p:sp>
        <p:sp>
          <p:nvSpPr>
            <p:cNvPr id="11" name="Rectangle 4"/>
            <p:cNvSpPr>
              <a:spLocks/>
            </p:cNvSpPr>
            <p:nvPr/>
          </p:nvSpPr>
          <p:spPr bwMode="auto">
            <a:xfrm>
              <a:off x="5166361" y="3159759"/>
              <a:ext cx="88403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2000" dirty="0">
                  <a:ea typeface="Times" pitchFamily="-84" charset="0"/>
                  <a:cs typeface="Times" pitchFamily="-84" charset="0"/>
                </a:rPr>
                <a:t>    </a:t>
              </a:r>
              <a:r>
                <a:rPr lang="en-US" sz="2000" dirty="0">
                  <a:latin typeface="American Typewriter Condensed"/>
                  <a:ea typeface="Times" pitchFamily="-84" charset="0"/>
                  <a:cs typeface="American Typewriter Condensed"/>
                </a:rPr>
                <a:t>19</a:t>
              </a:r>
            </a:p>
          </p:txBody>
        </p:sp>
      </p:grpSp>
      <p:grpSp>
        <p:nvGrpSpPr>
          <p:cNvPr id="12" name="Group 41"/>
          <p:cNvGrpSpPr/>
          <p:nvPr/>
        </p:nvGrpSpPr>
        <p:grpSpPr>
          <a:xfrm>
            <a:off x="7223760" y="2133600"/>
            <a:ext cx="1463040" cy="1400353"/>
            <a:chOff x="7223760" y="1967687"/>
            <a:chExt cx="1463040" cy="1400353"/>
          </a:xfrm>
        </p:grpSpPr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7223760" y="2270760"/>
              <a:ext cx="1463040" cy="1097280"/>
            </a:xfrm>
            <a:prstGeom prst="rect">
              <a:avLst/>
            </a:prstGeom>
            <a:solidFill>
              <a:srgbClr val="FFE3B9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</p:txBody>
        </p:sp>
        <p:sp>
          <p:nvSpPr>
            <p:cNvPr id="14" name="Rounded Rectangle 8"/>
            <p:cNvSpPr>
              <a:spLocks noChangeArrowheads="1"/>
            </p:cNvSpPr>
            <p:nvPr/>
          </p:nvSpPr>
          <p:spPr bwMode="auto">
            <a:xfrm>
              <a:off x="7223760" y="1967687"/>
              <a:ext cx="1234440" cy="609600"/>
            </a:xfrm>
            <a:prstGeom prst="roundRect">
              <a:avLst>
                <a:gd name="adj" fmla="val 16667"/>
              </a:avLst>
            </a:prstGeom>
            <a:solidFill>
              <a:srgbClr val="FFE3B9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>
                  <a:latin typeface="Times New Roman"/>
                  <a:cs typeface="Times New Roman"/>
                </a:rPr>
                <a:t>43001122</a:t>
              </a:r>
            </a:p>
          </p:txBody>
        </p:sp>
        <p:sp>
          <p:nvSpPr>
            <p:cNvPr id="15" name="Rectangle 4"/>
            <p:cNvSpPr>
              <a:spLocks/>
            </p:cNvSpPr>
            <p:nvPr/>
          </p:nvSpPr>
          <p:spPr bwMode="auto">
            <a:xfrm>
              <a:off x="7376161" y="2446971"/>
              <a:ext cx="88403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2000" dirty="0">
                  <a:ea typeface="Times" pitchFamily="-84" charset="0"/>
                  <a:cs typeface="Times" pitchFamily="-84" charset="0"/>
                </a:rPr>
                <a:t>    </a:t>
              </a:r>
              <a:r>
                <a:rPr lang="en-US" sz="2000" dirty="0">
                  <a:latin typeface="American Typewriter Condensed"/>
                  <a:ea typeface="Times" pitchFamily="-84" charset="0"/>
                  <a:cs typeface="American Typewriter Condensed"/>
                </a:rPr>
                <a:t>28</a:t>
              </a:r>
            </a:p>
          </p:txBody>
        </p:sp>
        <p:sp>
          <p:nvSpPr>
            <p:cNvPr id="16" name="Rectangle 4"/>
            <p:cNvSpPr>
              <a:spLocks/>
            </p:cNvSpPr>
            <p:nvPr/>
          </p:nvSpPr>
          <p:spPr bwMode="auto">
            <a:xfrm>
              <a:off x="7376161" y="2804159"/>
              <a:ext cx="88403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2000" dirty="0">
                  <a:ea typeface="Times" pitchFamily="-84" charset="0"/>
                  <a:cs typeface="Times" pitchFamily="-84" charset="0"/>
                </a:rPr>
                <a:t>    </a:t>
              </a:r>
              <a:r>
                <a:rPr lang="en-US" sz="2000" dirty="0">
                  <a:latin typeface="American Typewriter Condensed"/>
                  <a:ea typeface="Times" pitchFamily="-84" charset="0"/>
                  <a:cs typeface="American Typewriter Condensed"/>
                </a:rPr>
                <a:t>95</a:t>
              </a:r>
            </a:p>
          </p:txBody>
        </p:sp>
      </p:grpSp>
      <p:grpSp>
        <p:nvGrpSpPr>
          <p:cNvPr id="18" name="Group 39"/>
          <p:cNvGrpSpPr/>
          <p:nvPr/>
        </p:nvGrpSpPr>
        <p:grpSpPr>
          <a:xfrm>
            <a:off x="2651760" y="2120085"/>
            <a:ext cx="1463040" cy="1400353"/>
            <a:chOff x="2651760" y="2120087"/>
            <a:chExt cx="1463040" cy="1400353"/>
          </a:xfrm>
        </p:grpSpPr>
        <p:sp>
          <p:nvSpPr>
            <p:cNvPr id="19" name="TextBox 18"/>
            <p:cNvSpPr txBox="1">
              <a:spLocks noChangeArrowheads="1"/>
            </p:cNvSpPr>
            <p:nvPr/>
          </p:nvSpPr>
          <p:spPr bwMode="auto">
            <a:xfrm>
              <a:off x="2651760" y="2423160"/>
              <a:ext cx="1463040" cy="1097280"/>
            </a:xfrm>
            <a:prstGeom prst="rect">
              <a:avLst/>
            </a:prstGeom>
            <a:solidFill>
              <a:srgbClr val="FFE3B9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</p:txBody>
        </p:sp>
        <p:sp>
          <p:nvSpPr>
            <p:cNvPr id="20" name="Rounded Rectangle 8"/>
            <p:cNvSpPr>
              <a:spLocks noChangeArrowheads="1"/>
            </p:cNvSpPr>
            <p:nvPr/>
          </p:nvSpPr>
          <p:spPr bwMode="auto">
            <a:xfrm>
              <a:off x="2651760" y="2120087"/>
              <a:ext cx="1219200" cy="609600"/>
            </a:xfrm>
            <a:prstGeom prst="roundRect">
              <a:avLst>
                <a:gd name="adj" fmla="val 16667"/>
              </a:avLst>
            </a:prstGeom>
            <a:solidFill>
              <a:srgbClr val="FFE3B9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>
                  <a:latin typeface="Times New Roman"/>
                  <a:cs typeface="Times New Roman"/>
                </a:rPr>
                <a:t>23457811</a:t>
              </a:r>
            </a:p>
          </p:txBody>
        </p:sp>
        <p:sp>
          <p:nvSpPr>
            <p:cNvPr id="21" name="Rectangle 4"/>
            <p:cNvSpPr>
              <a:spLocks/>
            </p:cNvSpPr>
            <p:nvPr/>
          </p:nvSpPr>
          <p:spPr bwMode="auto">
            <a:xfrm>
              <a:off x="2804161" y="2599371"/>
              <a:ext cx="106679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pPr algn="ctr"/>
              <a:endParaRPr lang="en-US" b="1" dirty="0"/>
            </a:p>
          </p:txBody>
        </p:sp>
        <p:sp>
          <p:nvSpPr>
            <p:cNvPr id="22" name="Rectangle 4"/>
            <p:cNvSpPr>
              <a:spLocks/>
            </p:cNvSpPr>
            <p:nvPr/>
          </p:nvSpPr>
          <p:spPr bwMode="auto">
            <a:xfrm>
              <a:off x="2804161" y="2956559"/>
              <a:ext cx="106679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pPr algn="ctr"/>
              <a:endParaRPr lang="en-US" b="1" dirty="0"/>
            </a:p>
          </p:txBody>
        </p:sp>
      </p:grpSp>
      <p:sp>
        <p:nvSpPr>
          <p:cNvPr id="23" name="Rectangle 4"/>
          <p:cNvSpPr>
            <a:spLocks/>
          </p:cNvSpPr>
          <p:nvPr/>
        </p:nvSpPr>
        <p:spPr bwMode="auto">
          <a:xfrm>
            <a:off x="868561" y="2426613"/>
            <a:ext cx="1112639" cy="357188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latin typeface="Times New Roman"/>
                <a:ea typeface="Times" pitchFamily="-84" charset="0"/>
                <a:cs typeface="Times New Roman"/>
              </a:rPr>
              <a:t> </a:t>
            </a:r>
            <a:r>
              <a:rPr lang="en-US" b="1" dirty="0">
                <a:latin typeface="Times New Roman"/>
                <a:cs typeface="Times New Roman"/>
              </a:rPr>
              <a:t>23457811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30705" y="2438281"/>
            <a:ext cx="4836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ea typeface="Times" pitchFamily="-84" charset="0"/>
                <a:cs typeface="Times" pitchFamily="-84" charset="0"/>
              </a:rPr>
              <a:t> </a:t>
            </a:r>
            <a:r>
              <a:rPr lang="en-US" dirty="0" err="1">
                <a:ea typeface="Times" pitchFamily="-84" charset="0"/>
                <a:cs typeface="Times" pitchFamily="-84" charset="0"/>
              </a:rPr>
              <a:t>b</a:t>
            </a:r>
            <a:endParaRPr lang="en-US" dirty="0"/>
          </a:p>
        </p:txBody>
      </p:sp>
      <p:cxnSp>
        <p:nvCxnSpPr>
          <p:cNvPr id="25" name="Straight Arrow Connector 24"/>
          <p:cNvCxnSpPr>
            <a:stCxn id="23" idx="3"/>
          </p:cNvCxnSpPr>
          <p:nvPr/>
        </p:nvCxnSpPr>
        <p:spPr bwMode="auto">
          <a:xfrm flipV="1">
            <a:off x="1981200" y="2424885"/>
            <a:ext cx="670560" cy="18032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00000"/>
            </a:solidFill>
            <a:prstDash val="sysDash"/>
            <a:round/>
            <a:headEnd type="none" w="med" len="med"/>
            <a:tailEnd type="arrow" w="lg" len="lg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flipV="1">
            <a:off x="3870960" y="2272485"/>
            <a:ext cx="1143000" cy="50547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00000"/>
            </a:solidFill>
            <a:prstDash val="sysDash"/>
            <a:round/>
            <a:headEnd type="none" w="med" len="med"/>
            <a:tailEnd type="arrow" w="lg" len="lg"/>
          </a:ln>
          <a:effectLst/>
        </p:spPr>
      </p:cxnSp>
      <p:cxnSp>
        <p:nvCxnSpPr>
          <p:cNvPr id="27" name="Straight Arrow Connector 26"/>
          <p:cNvCxnSpPr>
            <a:endCxn id="14" idx="1"/>
          </p:cNvCxnSpPr>
          <p:nvPr/>
        </p:nvCxnSpPr>
        <p:spPr bwMode="auto">
          <a:xfrm flipV="1">
            <a:off x="6050400" y="2438400"/>
            <a:ext cx="1173360" cy="14478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00000"/>
            </a:solidFill>
            <a:prstDash val="sysDash"/>
            <a:round/>
            <a:headEnd type="none" w="med" len="med"/>
            <a:tailEnd type="arrow" w="lg" len="lg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3870960" y="3135151"/>
            <a:ext cx="2179439" cy="751049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00000"/>
            </a:solidFill>
            <a:prstDash val="sysDash"/>
            <a:round/>
            <a:headEnd type="none" w="med" len="med"/>
            <a:tailEnd type="none" w="lg" len="lg"/>
          </a:ln>
          <a:effectLst/>
        </p:spPr>
      </p:cxnSp>
      <p:sp>
        <p:nvSpPr>
          <p:cNvPr id="32" name="Rectangle 4"/>
          <p:cNvSpPr>
            <a:spLocks/>
          </p:cNvSpPr>
          <p:nvPr/>
        </p:nvSpPr>
        <p:spPr bwMode="auto">
          <a:xfrm>
            <a:off x="2808818" y="2601097"/>
            <a:ext cx="1066799" cy="357188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b="1" dirty="0">
                <a:latin typeface="Times New Roman"/>
                <a:cs typeface="Times New Roman"/>
              </a:rPr>
              <a:t>82799054</a:t>
            </a:r>
          </a:p>
        </p:txBody>
      </p:sp>
      <p:sp>
        <p:nvSpPr>
          <p:cNvPr id="33" name="Rectangle 4"/>
          <p:cNvSpPr>
            <a:spLocks/>
          </p:cNvSpPr>
          <p:nvPr/>
        </p:nvSpPr>
        <p:spPr bwMode="auto">
          <a:xfrm>
            <a:off x="2808817" y="2958285"/>
            <a:ext cx="1066799" cy="357188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b="1" dirty="0">
                <a:latin typeface="Times New Roman"/>
                <a:cs typeface="Times New Roman"/>
              </a:rPr>
              <a:t>43001122</a:t>
            </a:r>
          </a:p>
        </p:txBody>
      </p:sp>
      <p:sp>
        <p:nvSpPr>
          <p:cNvPr id="36" name="Text Box 12"/>
          <p:cNvSpPr txBox="1">
            <a:spLocks noChangeArrowheads="1"/>
          </p:cNvSpPr>
          <p:nvPr/>
        </p:nvSpPr>
        <p:spPr bwMode="auto">
          <a:xfrm>
            <a:off x="2286000" y="2587225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US" dirty="0">
                <a:solidFill>
                  <a:srgbClr val="808080"/>
                </a:solidFill>
              </a:rPr>
              <a:t>0</a:t>
            </a:r>
          </a:p>
        </p:txBody>
      </p:sp>
      <p:sp>
        <p:nvSpPr>
          <p:cNvPr id="37" name="Text Box 12"/>
          <p:cNvSpPr txBox="1">
            <a:spLocks noChangeArrowheads="1"/>
          </p:cNvSpPr>
          <p:nvPr/>
        </p:nvSpPr>
        <p:spPr bwMode="auto">
          <a:xfrm>
            <a:off x="4648200" y="2775864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US" dirty="0">
                <a:solidFill>
                  <a:srgbClr val="808080"/>
                </a:solidFill>
              </a:rPr>
              <a:t>1</a:t>
            </a:r>
          </a:p>
        </p:txBody>
      </p:sp>
      <p:sp>
        <p:nvSpPr>
          <p:cNvPr id="38" name="Text Box 12"/>
          <p:cNvSpPr txBox="1">
            <a:spLocks noChangeArrowheads="1"/>
          </p:cNvSpPr>
          <p:nvPr/>
        </p:nvSpPr>
        <p:spPr bwMode="auto">
          <a:xfrm>
            <a:off x="4648200" y="3143519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US" dirty="0">
                <a:solidFill>
                  <a:srgbClr val="808080"/>
                </a:solidFill>
              </a:rPr>
              <a:t>2</a:t>
            </a:r>
          </a:p>
        </p:txBody>
      </p:sp>
      <p:sp>
        <p:nvSpPr>
          <p:cNvPr id="39" name="Text Box 12"/>
          <p:cNvSpPr txBox="1">
            <a:spLocks noChangeArrowheads="1"/>
          </p:cNvSpPr>
          <p:nvPr/>
        </p:nvSpPr>
        <p:spPr bwMode="auto">
          <a:xfrm>
            <a:off x="2286000" y="2969953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US" dirty="0">
                <a:solidFill>
                  <a:srgbClr val="808080"/>
                </a:solidFill>
              </a:rPr>
              <a:t>1</a:t>
            </a:r>
          </a:p>
        </p:txBody>
      </p:sp>
      <p:sp>
        <p:nvSpPr>
          <p:cNvPr id="40" name="Text Box 12"/>
          <p:cNvSpPr txBox="1">
            <a:spLocks noChangeArrowheads="1"/>
          </p:cNvSpPr>
          <p:nvPr/>
        </p:nvSpPr>
        <p:spPr bwMode="auto">
          <a:xfrm>
            <a:off x="6934200" y="2958285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US" dirty="0">
                <a:solidFill>
                  <a:srgbClr val="808080"/>
                </a:solidFill>
              </a:rPr>
              <a:t>1</a:t>
            </a:r>
          </a:p>
        </p:txBody>
      </p:sp>
      <p:sp>
        <p:nvSpPr>
          <p:cNvPr id="41" name="Text Box 12"/>
          <p:cNvSpPr txBox="1">
            <a:spLocks noChangeArrowheads="1"/>
          </p:cNvSpPr>
          <p:nvPr/>
        </p:nvSpPr>
        <p:spPr bwMode="auto">
          <a:xfrm>
            <a:off x="6934200" y="2588953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US" dirty="0">
                <a:solidFill>
                  <a:srgbClr val="808080"/>
                </a:solidFill>
              </a:rPr>
              <a:t>0</a:t>
            </a:r>
          </a:p>
        </p:txBody>
      </p:sp>
      <p:sp>
        <p:nvSpPr>
          <p:cNvPr id="42" name="Text Box 12"/>
          <p:cNvSpPr txBox="1">
            <a:spLocks noChangeArrowheads="1"/>
          </p:cNvSpPr>
          <p:nvPr/>
        </p:nvSpPr>
        <p:spPr bwMode="auto">
          <a:xfrm>
            <a:off x="4648200" y="2424885"/>
            <a:ext cx="30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US" dirty="0">
                <a:solidFill>
                  <a:srgbClr val="808080"/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695999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7" grpId="0"/>
      <p:bldP spid="38" grpId="0"/>
      <p:bldP spid="40" grpId="0"/>
      <p:bldP spid="41" grpId="0"/>
      <p:bldP spid="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Modified Question 4 from Fall 2011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00600"/>
          </a:xfrm>
        </p:spPr>
        <p:txBody>
          <a:bodyPr/>
          <a:lstStyle/>
          <a:p>
            <a:pPr>
              <a:buNone/>
            </a:pPr>
            <a:r>
              <a:rPr lang="en-US" sz="2000" dirty="0"/>
              <a:t>	Someone messed up a method to create certain arrays for us. For example (and this is only an example), they produced the array: </a:t>
            </a:r>
          </a:p>
          <a:p>
            <a:pPr>
              <a:buNone/>
            </a:pPr>
            <a:r>
              <a:rPr lang="en-US" sz="2000" dirty="0"/>
              <a:t>			</a:t>
            </a:r>
            <a:r>
              <a:rPr lang="en-US" sz="2000" dirty="0">
                <a:latin typeface="American Typewriter Condensed"/>
                <a:cs typeface="American Typewriter Condensed"/>
              </a:rPr>
              <a:t>3  1  2                                                1  2  3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		2  1  7  8  5            </a:t>
            </a:r>
            <a:r>
              <a:rPr lang="en-US" sz="2000" dirty="0">
                <a:latin typeface="Times New Roman"/>
                <a:cs typeface="Times New Roman"/>
              </a:rPr>
              <a:t>instead of</a:t>
            </a:r>
            <a:r>
              <a:rPr lang="en-US" sz="2000" dirty="0">
                <a:latin typeface="American Typewriter Condensed"/>
                <a:cs typeface="American Typewriter Condensed"/>
              </a:rPr>
              <a:t>           </a:t>
            </a:r>
            <a:r>
              <a:rPr lang="en-US" sz="800" dirty="0"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latin typeface="American Typewriter Condensed"/>
                <a:cs typeface="American Typewriter Condensed"/>
              </a:rPr>
              <a:t> 1  7  8  5  2 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         	5                            </a:t>
            </a:r>
            <a:r>
              <a:rPr lang="en-US" sz="2000" dirty="0">
                <a:latin typeface="Times New Roman"/>
                <a:cs typeface="Times New Roman"/>
              </a:rPr>
              <a:t>the array</a:t>
            </a:r>
            <a:r>
              <a:rPr lang="en-US" sz="2000" dirty="0">
                <a:latin typeface="American Typewriter Condensed"/>
                <a:cs typeface="American Typewriter Condensed"/>
              </a:rPr>
              <a:t>              5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		6  8                                                    8  6 </a:t>
            </a:r>
          </a:p>
          <a:p>
            <a:pPr>
              <a:buNone/>
            </a:pPr>
            <a:r>
              <a:rPr lang="en-US" sz="2000" dirty="0"/>
              <a:t>	Thus, they put the last value of each row at the beginning instead of the end.</a:t>
            </a:r>
          </a:p>
          <a:p>
            <a:pPr>
              <a:spcAft>
                <a:spcPts val="1200"/>
              </a:spcAft>
              <a:buNone/>
            </a:pPr>
            <a:r>
              <a:rPr lang="en-US" sz="2000" dirty="0"/>
              <a:t>	Write a procedure that fixes this by rotating each row one position to the left; each element is moved one position earlier, and the first element is placed in the last position. Do not use recursion.  </a:t>
            </a:r>
            <a:r>
              <a:rPr lang="en-US" sz="2000" b="1" dirty="0">
                <a:solidFill>
                  <a:srgbClr val="800000"/>
                </a:solidFill>
              </a:rPr>
              <a:t>DO NOT RETURN A VALUE</a:t>
            </a:r>
            <a:r>
              <a:rPr lang="en-US" sz="2000" dirty="0"/>
              <a:t>.</a:t>
            </a:r>
          </a:p>
          <a:p>
            <a:pPr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   </a:t>
            </a:r>
            <a:r>
              <a:rPr lang="en-US" sz="20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latin typeface="American Typewriter Condensed"/>
                <a:cs typeface="American Typewriter Condensed"/>
              </a:rPr>
              <a:t>rotate(b):</a:t>
            </a:r>
          </a:p>
          <a:p>
            <a:pPr>
              <a:buNone/>
            </a:pPr>
            <a:r>
              <a:rPr lang="en-US" sz="2000" dirty="0">
                <a:solidFill>
                  <a:schemeClr val="bg2">
                    <a:lumMod val="75000"/>
                  </a:schemeClr>
                </a:solidFill>
                <a:latin typeface="American Typewriter Condensed"/>
                <a:cs typeface="American Typewriter Condensed"/>
              </a:rPr>
              <a:t>       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"""Rotate each row one position to the left, as explained above.</a:t>
            </a:r>
          </a:p>
          <a:p>
            <a:pPr>
              <a:buNone/>
            </a:pP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Precondition: b is a list, might be ragged, and each row has &gt;= 1 value""" </a:t>
            </a:r>
          </a:p>
          <a:p>
            <a:endParaRPr lang="en-US" sz="2000" dirty="0">
              <a:solidFill>
                <a:srgbClr val="008000"/>
              </a:solidFill>
            </a:endParaRP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Modified Question 4 from Fall 2011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800600"/>
          </a:xfrm>
        </p:spPr>
        <p:txBody>
          <a:bodyPr/>
          <a:lstStyle/>
          <a:p>
            <a:pPr>
              <a:buNone/>
            </a:pPr>
            <a:r>
              <a:rPr lang="en-US" sz="18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18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1800" dirty="0">
                <a:latin typeface="American Typewriter Condensed"/>
                <a:cs typeface="American Typewriter Condensed"/>
              </a:rPr>
              <a:t>rotate(b):</a:t>
            </a:r>
          </a:p>
          <a:p>
            <a:pPr>
              <a:buNone/>
            </a:pPr>
            <a:r>
              <a:rPr lang="en-US" sz="18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"""Rotate each row one position to the left, as explained on the previous slide. </a:t>
            </a:r>
          </a:p>
          <a:p>
            <a:pPr>
              <a:buNone/>
            </a:pPr>
            <a:r>
              <a:rPr lang="en-US" sz="18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Precondition: b is a list, might be ragged, and each row has &gt;= 1 value""" </a:t>
            </a:r>
          </a:p>
          <a:p>
            <a:pPr>
              <a:buNone/>
            </a:pPr>
            <a:r>
              <a:rPr lang="en-US" sz="18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Process each row</a:t>
            </a:r>
          </a:p>
          <a:p>
            <a:pPr>
              <a:buNone/>
            </a:pPr>
            <a:r>
              <a:rPr lang="en-US" sz="18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   for</a:t>
            </a:r>
            <a:r>
              <a:rPr lang="en-US" sz="1800" dirty="0">
                <a:latin typeface="American Typewriter Condensed"/>
                <a:cs typeface="American Typewriter Condensed"/>
              </a:rPr>
              <a:t> r in rang(</a:t>
            </a:r>
            <a:r>
              <a:rPr lang="en-US" sz="1800" dirty="0" err="1">
                <a:latin typeface="American Typewriter Condensed"/>
                <a:cs typeface="American Typewriter Condensed"/>
              </a:rPr>
              <a:t>len</a:t>
            </a:r>
            <a:r>
              <a:rPr lang="en-US" sz="1800" dirty="0">
                <a:latin typeface="American Typewriter Condensed"/>
                <a:cs typeface="American Typewriter Condensed"/>
              </a:rPr>
              <a:t>(b)):</a:t>
            </a:r>
            <a:endParaRPr lang="en-US" sz="1800" dirty="0">
              <a:solidFill>
                <a:srgbClr val="606060"/>
              </a:solidFill>
              <a:latin typeface="American Typewriter Condensed"/>
              <a:cs typeface="American Typewriter Condensed"/>
            </a:endParaRPr>
          </a:p>
          <a:p>
            <a:pPr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1800" dirty="0">
                <a:solidFill>
                  <a:srgbClr val="606060"/>
                </a:solidFill>
                <a:latin typeface="American Typewriter Condensed"/>
                <a:cs typeface="American Typewriter Condensed"/>
              </a:rPr>
              <a:t># Remember the first element so we can put it at the end</a:t>
            </a:r>
            <a:endParaRPr lang="en-US" sz="1800" dirty="0">
              <a:latin typeface="American Typewriter Condensed"/>
              <a:cs typeface="American Typewriter Condensed"/>
            </a:endParaRPr>
          </a:p>
          <a:p>
            <a:pPr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        first = b[r][0]</a:t>
            </a:r>
          </a:p>
          <a:p>
            <a:pPr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1800" dirty="0">
                <a:solidFill>
                  <a:srgbClr val="606060"/>
                </a:solidFill>
                <a:latin typeface="American Typewriter Condensed"/>
                <a:cs typeface="American Typewriter Condensed"/>
              </a:rPr>
              <a:t># Start at second element and shift each to the left</a:t>
            </a:r>
          </a:p>
          <a:p>
            <a:pPr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	  </a:t>
            </a:r>
            <a:r>
              <a:rPr lang="en-US" sz="18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for </a:t>
            </a:r>
            <a:r>
              <a:rPr lang="en-US" sz="1800" dirty="0">
                <a:latin typeface="American Typewriter Condensed"/>
                <a:cs typeface="American Typewriter Condensed"/>
              </a:rPr>
              <a:t>c in range(1,</a:t>
            </a:r>
            <a:r>
              <a:rPr lang="en-US" sz="1800" dirty="0" err="1">
                <a:latin typeface="American Typewriter Condensed"/>
                <a:cs typeface="American Typewriter Condensed"/>
              </a:rPr>
              <a:t>len</a:t>
            </a:r>
            <a:r>
              <a:rPr lang="en-US" sz="1800" dirty="0">
                <a:latin typeface="American Typewriter Condensed"/>
                <a:cs typeface="American Typewriter Condensed"/>
              </a:rPr>
              <a:t>(b[r])): </a:t>
            </a:r>
          </a:p>
          <a:p>
            <a:pPr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            b[r][c-1]= b[r][c];</a:t>
            </a:r>
          </a:p>
          <a:p>
            <a:pPr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1800" dirty="0">
                <a:solidFill>
                  <a:srgbClr val="606060"/>
                </a:solidFill>
                <a:latin typeface="American Typewriter Condensed"/>
                <a:cs typeface="American Typewriter Condensed"/>
              </a:rPr>
              <a:t># Put the first element at the end</a:t>
            </a:r>
          </a:p>
          <a:p>
            <a:pPr>
              <a:buNone/>
            </a:pPr>
            <a:r>
              <a:rPr lang="en-US" sz="1800" dirty="0">
                <a:latin typeface="American Typewriter Condensed"/>
                <a:cs typeface="American Typewriter Condensed"/>
              </a:rPr>
              <a:t>	  b[r][</a:t>
            </a:r>
            <a:r>
              <a:rPr lang="en-US" sz="1800" dirty="0" err="1">
                <a:latin typeface="American Typewriter Condensed"/>
                <a:cs typeface="American Typewriter Condensed"/>
              </a:rPr>
              <a:t>len</a:t>
            </a:r>
            <a:r>
              <a:rPr lang="en-US" sz="1800" dirty="0">
                <a:latin typeface="American Typewriter Condensed"/>
                <a:cs typeface="American Typewriter Condensed"/>
              </a:rPr>
              <a:t>(b[r])–1]= first</a:t>
            </a:r>
          </a:p>
        </p:txBody>
      </p:sp>
      <p:cxnSp>
        <p:nvCxnSpPr>
          <p:cNvPr id="7" name="Straight Connector 6"/>
          <p:cNvCxnSpPr/>
          <p:nvPr/>
        </p:nvCxnSpPr>
        <p:spPr bwMode="auto">
          <a:xfrm flipH="1">
            <a:off x="457200" y="1447800"/>
            <a:ext cx="1" cy="3581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flipH="1">
            <a:off x="685800" y="2819400"/>
            <a:ext cx="1" cy="2209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914400" y="4114800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8"/>
          <p:cNvSpPr>
            <a:spLocks/>
          </p:cNvSpPr>
          <p:nvPr/>
        </p:nvSpPr>
        <p:spPr bwMode="auto">
          <a:xfrm>
            <a:off x="7023100" y="1433512"/>
            <a:ext cx="1143001" cy="357188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r>
              <a:rPr lang="en-US" sz="2000" b="1" dirty="0">
                <a:solidFill>
                  <a:srgbClr val="000071"/>
                </a:solidFill>
                <a:ea typeface="Times" pitchFamily="-84" charset="0"/>
                <a:cs typeface="Times" pitchFamily="-84" charset="0"/>
              </a:rPr>
              <a:t> </a:t>
            </a:r>
            <a:endParaRPr lang="en-US" sz="2000" b="1" dirty="0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 rot="10800000" flipH="1">
            <a:off x="231502" y="4518890"/>
            <a:ext cx="2740298" cy="0"/>
          </a:xfrm>
          <a:prstGeom prst="line">
            <a:avLst/>
          </a:prstGeom>
          <a:noFill/>
          <a:ln w="19050" cap="flat" cmpd="sng">
            <a:solidFill>
              <a:srgbClr val="8000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77" name="AutoShape 13"/>
          <p:cNvSpPr>
            <a:spLocks/>
          </p:cNvSpPr>
          <p:nvPr/>
        </p:nvSpPr>
        <p:spPr bwMode="auto">
          <a:xfrm>
            <a:off x="3100149" y="1177635"/>
            <a:ext cx="2919651" cy="711753"/>
          </a:xfrm>
          <a:prstGeom prst="roundRect">
            <a:avLst>
              <a:gd name="adj" fmla="val 13759"/>
            </a:avLst>
          </a:prstGeom>
          <a:solidFill>
            <a:schemeClr val="accent1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ts val="1125"/>
              </a:spcBef>
            </a:pPr>
            <a:r>
              <a:rPr lang="en-US" sz="2200" dirty="0">
                <a:ea typeface="Times" pitchFamily="-84" charset="0"/>
                <a:cs typeface="Times" pitchFamily="-84" charset="0"/>
              </a:rPr>
              <a:t>Create list of length </a:t>
            </a:r>
            <a:br>
              <a:rPr lang="en-US" sz="2200" dirty="0">
                <a:ea typeface="Times" pitchFamily="-84" charset="0"/>
                <a:cs typeface="Times" pitchFamily="-84" charset="0"/>
              </a:rPr>
            </a:br>
            <a:r>
              <a:rPr lang="en-US" sz="2200" dirty="0">
                <a:ea typeface="Times" pitchFamily="-84" charset="0"/>
                <a:cs typeface="Times" pitchFamily="-84" charset="0"/>
              </a:rPr>
              <a:t>4 with all zeroes</a:t>
            </a:r>
            <a:endParaRPr lang="en-US" sz="2200" dirty="0"/>
          </a:p>
        </p:txBody>
      </p:sp>
      <p:sp>
        <p:nvSpPr>
          <p:cNvPr id="11278" name="AutoShape 14"/>
          <p:cNvSpPr>
            <a:spLocks/>
          </p:cNvSpPr>
          <p:nvPr/>
        </p:nvSpPr>
        <p:spPr bwMode="auto">
          <a:xfrm>
            <a:off x="3100148" y="3429000"/>
            <a:ext cx="2945051" cy="926306"/>
          </a:xfrm>
          <a:prstGeom prst="roundRect">
            <a:avLst>
              <a:gd name="adj" fmla="val 17644"/>
            </a:avLst>
          </a:prstGeom>
          <a:solidFill>
            <a:schemeClr val="accent1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ts val="1125"/>
              </a:spcBef>
            </a:pPr>
            <a:r>
              <a:rPr lang="en-US" sz="2200" dirty="0">
                <a:ea typeface="Times" pitchFamily="-84" charset="0"/>
                <a:cs typeface="Times" pitchFamily="-84" charset="0"/>
              </a:rPr>
              <a:t>Assign 5 to element 2</a:t>
            </a:r>
            <a:br>
              <a:rPr lang="en-US" sz="2200" dirty="0">
                <a:ea typeface="Times" pitchFamily="-84" charset="0"/>
                <a:cs typeface="Times" pitchFamily="-84" charset="0"/>
              </a:rPr>
            </a:br>
            <a:r>
              <a:rPr lang="en-US" sz="2200" dirty="0">
                <a:ea typeface="Times" pitchFamily="-84" charset="0"/>
                <a:cs typeface="Times" pitchFamily="-84" charset="0"/>
              </a:rPr>
              <a:t>and –4 to element 0</a:t>
            </a:r>
          </a:p>
        </p:txBody>
      </p:sp>
      <p:sp>
        <p:nvSpPr>
          <p:cNvPr id="75" name="Title 7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List Syntax</a:t>
            </a:r>
          </a:p>
        </p:txBody>
      </p:sp>
      <p:sp>
        <p:nvSpPr>
          <p:cNvPr id="43" name="Content Placeholder 4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>
                <a:latin typeface="American Typewriter Condensed"/>
                <a:cs typeface="American Typewriter Condensed"/>
                <a:sym typeface="American Typewriter Condensed" pitchFamily="-84" charset="0"/>
              </a:rPr>
              <a:t>x = [0, 0, 0, 0]</a:t>
            </a:r>
            <a:endParaRPr lang="en-US" sz="2000" dirty="0">
              <a:latin typeface="American Typewriter Condensed"/>
              <a:cs typeface="American Typewriter Condensed"/>
              <a:sym typeface="American Typewriter Condensed" pitchFamily="-84" charset="0"/>
            </a:endParaRPr>
          </a:p>
          <a:p>
            <a:pPr marL="0" indent="0">
              <a:buNone/>
            </a:pPr>
            <a:endParaRPr lang="en-US" sz="1000" dirty="0">
              <a:latin typeface="American Typewriter Condensed"/>
              <a:cs typeface="American Typewriter Condensed"/>
              <a:sym typeface="American Typewriter Condensed" pitchFamily="-84" charset="0"/>
            </a:endParaRPr>
          </a:p>
          <a:p>
            <a:r>
              <a:rPr lang="en-US" dirty="0" err="1">
                <a:latin typeface="American Typewriter Condensed"/>
                <a:cs typeface="American Typewriter Condensed"/>
                <a:sym typeface="American Typewriter Condensed" pitchFamily="-84" charset="0"/>
              </a:rPr>
              <a:t>x.append</a:t>
            </a:r>
            <a:r>
              <a:rPr lang="en-US" dirty="0">
                <a:latin typeface="American Typewriter Condensed"/>
                <a:cs typeface="American Typewriter Condensed"/>
                <a:sym typeface="American Typewriter Condensed" pitchFamily="-84" charset="0"/>
              </a:rPr>
              <a:t>(2)</a:t>
            </a:r>
          </a:p>
          <a:p>
            <a:endParaRPr lang="en-US" sz="1000" dirty="0">
              <a:latin typeface="American Typewriter Condensed"/>
              <a:cs typeface="American Typewriter Condensed"/>
              <a:sym typeface="American Typewriter Condensed" pitchFamily="-84" charset="0"/>
            </a:endParaRPr>
          </a:p>
          <a:p>
            <a:r>
              <a:rPr lang="en-US" dirty="0">
                <a:latin typeface="American Typewriter Condensed"/>
                <a:cs typeface="American Typewriter Condensed"/>
                <a:sym typeface="American Typewriter Condensed" pitchFamily="-84" charset="0"/>
              </a:rPr>
              <a:t>3 in x</a:t>
            </a:r>
          </a:p>
          <a:p>
            <a:endParaRPr lang="en-US" sz="1000" dirty="0">
              <a:latin typeface="American Typewriter Condensed"/>
              <a:cs typeface="American Typewriter Condensed"/>
              <a:sym typeface="American Typewriter Condensed" pitchFamily="-84" charset="0"/>
            </a:endParaRPr>
          </a:p>
          <a:p>
            <a:r>
              <a:rPr lang="en-US" dirty="0">
                <a:latin typeface="American Typewriter Condensed"/>
                <a:cs typeface="American Typewriter Condensed"/>
                <a:sym typeface="American Typewriter Condensed" pitchFamily="-84" charset="0"/>
              </a:rPr>
              <a:t>x[2] = 5</a:t>
            </a:r>
          </a:p>
          <a:p>
            <a:r>
              <a:rPr lang="en-US" dirty="0">
                <a:latin typeface="American Typewriter Condensed"/>
                <a:cs typeface="American Typewriter Condensed"/>
                <a:sym typeface="American Typewriter Condensed" pitchFamily="-84" charset="0"/>
              </a:rPr>
              <a:t>x[0] = –4</a:t>
            </a:r>
          </a:p>
          <a:p>
            <a:endParaRPr lang="en-US" sz="1000" dirty="0">
              <a:latin typeface="American Typewriter Condensed"/>
              <a:cs typeface="American Typewriter Condensed"/>
              <a:sym typeface="American Typewriter Condensed" pitchFamily="-84" charset="0"/>
            </a:endParaRPr>
          </a:p>
          <a:p>
            <a:r>
              <a:rPr lang="en-US" dirty="0">
                <a:latin typeface="American Typewriter Condensed"/>
                <a:cs typeface="American Typewriter Condensed"/>
                <a:sym typeface="American Typewriter Condensed" pitchFamily="-84" charset="0"/>
              </a:rPr>
              <a:t>k = 3</a:t>
            </a:r>
          </a:p>
          <a:p>
            <a:r>
              <a:rPr lang="en-US" dirty="0">
                <a:latin typeface="American Typewriter Condensed"/>
                <a:cs typeface="American Typewriter Condensed"/>
                <a:sym typeface="American Typewriter Condensed" pitchFamily="-84" charset="0"/>
              </a:rPr>
              <a:t>x[k] = 2 * x[0]</a:t>
            </a:r>
          </a:p>
          <a:p>
            <a:r>
              <a:rPr lang="en-US" dirty="0">
                <a:latin typeface="American Typewriter Condensed"/>
                <a:cs typeface="American Typewriter Condensed"/>
                <a:sym typeface="American Typewriter Condensed" pitchFamily="-84" charset="0"/>
              </a:rPr>
              <a:t>x[k–2] = 6</a:t>
            </a:r>
          </a:p>
          <a:p>
            <a:endParaRPr lang="en-US" dirty="0">
              <a:sym typeface="American Typewriter Condensed" pitchFamily="-84" charset="0"/>
            </a:endParaRPr>
          </a:p>
          <a:p>
            <a:endParaRPr lang="en-US" dirty="0">
              <a:sym typeface="American Typewriter Condensed" pitchFamily="-84" charset="0"/>
            </a:endParaRPr>
          </a:p>
        </p:txBody>
      </p:sp>
      <p:sp>
        <p:nvSpPr>
          <p:cNvPr id="46" name="Rectangle 11"/>
          <p:cNvSpPr>
            <a:spLocks/>
          </p:cNvSpPr>
          <p:nvPr/>
        </p:nvSpPr>
        <p:spPr bwMode="auto">
          <a:xfrm>
            <a:off x="6699402" y="2878946"/>
            <a:ext cx="236439" cy="415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53576" tIns="53576" rIns="53576" bIns="53576" anchor="ctr">
            <a:prstTxWarp prst="textNoShape">
              <a:avLst/>
            </a:prstTxWarp>
            <a:spAutoFit/>
          </a:bodyPr>
          <a:lstStyle/>
          <a:p>
            <a:pPr algn="r"/>
            <a:r>
              <a:rPr lang="en-US" sz="2000" dirty="0">
                <a:latin typeface="American Typewriter Condensed" pitchFamily="-84" charset="0"/>
                <a:ea typeface="American Typewriter Condensed" pitchFamily="-84" charset="0"/>
                <a:cs typeface="American Typewriter Condensed" pitchFamily="-84" charset="0"/>
                <a:sym typeface="American Typewriter Condensed" pitchFamily="-84" charset="0"/>
              </a:rPr>
              <a:t>0</a:t>
            </a:r>
          </a:p>
        </p:txBody>
      </p:sp>
      <p:sp>
        <p:nvSpPr>
          <p:cNvPr id="47" name="Rectangle 12"/>
          <p:cNvSpPr>
            <a:spLocks/>
          </p:cNvSpPr>
          <p:nvPr/>
        </p:nvSpPr>
        <p:spPr bwMode="auto">
          <a:xfrm>
            <a:off x="6702752" y="3236134"/>
            <a:ext cx="236439" cy="415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53576" tIns="53576" rIns="53576" bIns="53576" anchor="ctr">
            <a:prstTxWarp prst="textNoShape">
              <a:avLst/>
            </a:prstTxWarp>
            <a:spAutoFit/>
          </a:bodyPr>
          <a:lstStyle/>
          <a:p>
            <a:pPr algn="r"/>
            <a:r>
              <a:rPr lang="en-US" sz="2000" dirty="0">
                <a:latin typeface="American Typewriter Condensed" pitchFamily="-84" charset="0"/>
                <a:ea typeface="American Typewriter Condensed" pitchFamily="-84" charset="0"/>
                <a:cs typeface="American Typewriter Condensed" pitchFamily="-84" charset="0"/>
                <a:sym typeface="American Typewriter Condensed" pitchFamily="-84" charset="0"/>
              </a:rPr>
              <a:t>1</a:t>
            </a:r>
          </a:p>
        </p:txBody>
      </p:sp>
      <p:sp>
        <p:nvSpPr>
          <p:cNvPr id="48" name="Rectangle 13"/>
          <p:cNvSpPr>
            <a:spLocks/>
          </p:cNvSpPr>
          <p:nvPr/>
        </p:nvSpPr>
        <p:spPr bwMode="auto">
          <a:xfrm>
            <a:off x="6702752" y="3593321"/>
            <a:ext cx="236439" cy="415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53576" tIns="53576" rIns="53576" bIns="53576" anchor="ctr">
            <a:prstTxWarp prst="textNoShape">
              <a:avLst/>
            </a:prstTxWarp>
            <a:spAutoFit/>
          </a:bodyPr>
          <a:lstStyle/>
          <a:p>
            <a:pPr algn="r"/>
            <a:r>
              <a:rPr lang="en-US" sz="2000" dirty="0">
                <a:latin typeface="American Typewriter Condensed" pitchFamily="-84" charset="0"/>
                <a:ea typeface="American Typewriter Condensed" pitchFamily="-84" charset="0"/>
                <a:cs typeface="American Typewriter Condensed" pitchFamily="-84" charset="0"/>
                <a:sym typeface="American Typewriter Condensed" pitchFamily="-84" charset="0"/>
              </a:rPr>
              <a:t>2</a:t>
            </a:r>
          </a:p>
        </p:txBody>
      </p:sp>
      <p:sp>
        <p:nvSpPr>
          <p:cNvPr id="49" name="Rectangle 14"/>
          <p:cNvSpPr>
            <a:spLocks/>
          </p:cNvSpPr>
          <p:nvPr/>
        </p:nvSpPr>
        <p:spPr bwMode="auto">
          <a:xfrm>
            <a:off x="6702752" y="3950509"/>
            <a:ext cx="236439" cy="415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53576" tIns="53576" rIns="53576" bIns="53576" anchor="ctr">
            <a:prstTxWarp prst="textNoShape">
              <a:avLst/>
            </a:prstTxWarp>
            <a:spAutoFit/>
          </a:bodyPr>
          <a:lstStyle/>
          <a:p>
            <a:pPr algn="r"/>
            <a:r>
              <a:rPr lang="en-US" sz="2000" dirty="0">
                <a:latin typeface="American Typewriter Condensed" pitchFamily="-84" charset="0"/>
                <a:ea typeface="American Typewriter Condensed" pitchFamily="-84" charset="0"/>
                <a:cs typeface="American Typewriter Condensed" pitchFamily="-84" charset="0"/>
                <a:sym typeface="American Typewriter Condensed" pitchFamily="-84" charset="0"/>
              </a:rPr>
              <a:t>3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6953691" y="2741472"/>
            <a:ext cx="1580709" cy="2121408"/>
          </a:xfrm>
          <a:prstGeom prst="rect">
            <a:avLst/>
          </a:prstGeom>
          <a:solidFill>
            <a:srgbClr val="FFE3B9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1" name="Rounded Rectangle 8"/>
          <p:cNvSpPr>
            <a:spLocks noChangeArrowheads="1"/>
          </p:cNvSpPr>
          <p:nvPr/>
        </p:nvSpPr>
        <p:spPr bwMode="auto">
          <a:xfrm>
            <a:off x="6953691" y="2438400"/>
            <a:ext cx="1219201" cy="609600"/>
          </a:xfrm>
          <a:prstGeom prst="roundRect">
            <a:avLst>
              <a:gd name="adj" fmla="val 16667"/>
            </a:avLst>
          </a:prstGeom>
          <a:solidFill>
            <a:srgbClr val="FFE3B9"/>
          </a:soli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sz="2000" b="1" dirty="0">
                <a:latin typeface="Times New Roman"/>
                <a:cs typeface="Times New Roman"/>
              </a:rPr>
              <a:t>4300112</a:t>
            </a:r>
            <a:endParaRPr lang="en-US" sz="2000" b="1" dirty="0"/>
          </a:p>
        </p:txBody>
      </p:sp>
      <p:sp>
        <p:nvSpPr>
          <p:cNvPr id="52" name="Rectangle 4"/>
          <p:cNvSpPr>
            <a:spLocks/>
          </p:cNvSpPr>
          <p:nvPr/>
        </p:nvSpPr>
        <p:spPr bwMode="auto">
          <a:xfrm>
            <a:off x="7106092" y="2917684"/>
            <a:ext cx="1275908" cy="357188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r>
              <a:rPr lang="en-US" sz="2000" dirty="0">
                <a:ea typeface="Times" pitchFamily="-84" charset="0"/>
                <a:cs typeface="Times" pitchFamily="-84" charset="0"/>
              </a:rPr>
              <a:t>  0</a:t>
            </a:r>
          </a:p>
        </p:txBody>
      </p:sp>
      <p:sp>
        <p:nvSpPr>
          <p:cNvPr id="53" name="Rectangle 4"/>
          <p:cNvSpPr>
            <a:spLocks/>
          </p:cNvSpPr>
          <p:nvPr/>
        </p:nvSpPr>
        <p:spPr bwMode="auto">
          <a:xfrm>
            <a:off x="7106092" y="3274872"/>
            <a:ext cx="1275908" cy="357188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r>
              <a:rPr lang="en-US" sz="2000" dirty="0">
                <a:ea typeface="Times" pitchFamily="-84" charset="0"/>
                <a:cs typeface="Times" pitchFamily="-84" charset="0"/>
              </a:rPr>
              <a:t>  0</a:t>
            </a:r>
          </a:p>
        </p:txBody>
      </p:sp>
      <p:sp>
        <p:nvSpPr>
          <p:cNvPr id="54" name="Rectangle 4"/>
          <p:cNvSpPr>
            <a:spLocks/>
          </p:cNvSpPr>
          <p:nvPr/>
        </p:nvSpPr>
        <p:spPr bwMode="auto">
          <a:xfrm>
            <a:off x="7106092" y="3630472"/>
            <a:ext cx="1275908" cy="357188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r>
              <a:rPr lang="en-US" sz="2000" dirty="0">
                <a:ea typeface="Times" pitchFamily="-84" charset="0"/>
                <a:cs typeface="Times" pitchFamily="-84" charset="0"/>
              </a:rPr>
              <a:t>  0</a:t>
            </a:r>
          </a:p>
        </p:txBody>
      </p:sp>
      <p:sp>
        <p:nvSpPr>
          <p:cNvPr id="55" name="Rectangle 4"/>
          <p:cNvSpPr>
            <a:spLocks/>
          </p:cNvSpPr>
          <p:nvPr/>
        </p:nvSpPr>
        <p:spPr bwMode="auto">
          <a:xfrm>
            <a:off x="7106092" y="3984484"/>
            <a:ext cx="1275908" cy="357188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r>
              <a:rPr lang="en-US" sz="2000" dirty="0">
                <a:ea typeface="Times" pitchFamily="-84" charset="0"/>
                <a:cs typeface="Times" pitchFamily="-84" charset="0"/>
              </a:rPr>
              <a:t>  0</a:t>
            </a:r>
          </a:p>
        </p:txBody>
      </p:sp>
      <p:sp>
        <p:nvSpPr>
          <p:cNvPr id="56" name="Line 8"/>
          <p:cNvSpPr>
            <a:spLocks noChangeShapeType="1"/>
          </p:cNvSpPr>
          <p:nvPr/>
        </p:nvSpPr>
        <p:spPr bwMode="auto">
          <a:xfrm rot="10800000" flipH="1">
            <a:off x="228600" y="2632365"/>
            <a:ext cx="2740298" cy="0"/>
          </a:xfrm>
          <a:prstGeom prst="line">
            <a:avLst/>
          </a:prstGeom>
          <a:noFill/>
          <a:ln w="19050" cap="flat" cmpd="sng">
            <a:solidFill>
              <a:srgbClr val="8000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8"/>
          <p:cNvSpPr>
            <a:spLocks noChangeShapeType="1"/>
          </p:cNvSpPr>
          <p:nvPr/>
        </p:nvSpPr>
        <p:spPr bwMode="auto">
          <a:xfrm rot="10800000" flipH="1">
            <a:off x="228600" y="1928090"/>
            <a:ext cx="2740298" cy="0"/>
          </a:xfrm>
          <a:prstGeom prst="line">
            <a:avLst/>
          </a:prstGeom>
          <a:noFill/>
          <a:ln w="19050" cap="flat" cmpd="sng">
            <a:solidFill>
              <a:srgbClr val="8000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Rectangle 8"/>
          <p:cNvSpPr>
            <a:spLocks/>
          </p:cNvSpPr>
          <p:nvPr/>
        </p:nvSpPr>
        <p:spPr bwMode="auto">
          <a:xfrm>
            <a:off x="7022853" y="1429418"/>
            <a:ext cx="1143001" cy="357188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r>
              <a:rPr lang="en-US" sz="2000" b="1" dirty="0">
                <a:solidFill>
                  <a:srgbClr val="000071"/>
                </a:solidFill>
                <a:ea typeface="Times" pitchFamily="-84" charset="0"/>
                <a:cs typeface="Times" pitchFamily="-84" charset="0"/>
              </a:rPr>
              <a:t>  </a:t>
            </a:r>
            <a:r>
              <a:rPr lang="en-US" sz="2000" b="1" dirty="0">
                <a:latin typeface="Times New Roman"/>
                <a:cs typeface="Times New Roman"/>
              </a:rPr>
              <a:t>4300112</a:t>
            </a:r>
            <a:endParaRPr lang="en-US" sz="2000" b="1" dirty="0"/>
          </a:p>
        </p:txBody>
      </p:sp>
      <p:sp>
        <p:nvSpPr>
          <p:cNvPr id="59" name="Rectangle 9"/>
          <p:cNvSpPr>
            <a:spLocks/>
          </p:cNvSpPr>
          <p:nvPr/>
        </p:nvSpPr>
        <p:spPr bwMode="auto">
          <a:xfrm>
            <a:off x="6710214" y="1404490"/>
            <a:ext cx="236439" cy="415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53576" tIns="53576" rIns="53576" bIns="53576" anchor="ctr">
            <a:prstTxWarp prst="textNoShape">
              <a:avLst/>
            </a:prstTxWarp>
            <a:spAutoFit/>
          </a:bodyPr>
          <a:lstStyle/>
          <a:p>
            <a:pPr algn="r"/>
            <a:r>
              <a:rPr lang="en-US" sz="2000" dirty="0" err="1">
                <a:latin typeface="American Typewriter Condensed" pitchFamily="-84" charset="0"/>
                <a:ea typeface="American Typewriter Condensed" pitchFamily="-84" charset="0"/>
                <a:cs typeface="American Typewriter Condensed" pitchFamily="-84" charset="0"/>
                <a:sym typeface="American Typewriter Condensed" pitchFamily="-84" charset="0"/>
              </a:rPr>
              <a:t>x</a:t>
            </a:r>
            <a:endParaRPr lang="en-US" sz="2000" dirty="0">
              <a:latin typeface="American Typewriter Condensed" pitchFamily="-84" charset="0"/>
              <a:ea typeface="American Typewriter Condensed" pitchFamily="-84" charset="0"/>
              <a:cs typeface="American Typewriter Condensed" pitchFamily="-84" charset="0"/>
              <a:sym typeface="American Typewriter Condensed" pitchFamily="-84" charset="0"/>
            </a:endParaRPr>
          </a:p>
        </p:txBody>
      </p:sp>
      <p:sp>
        <p:nvSpPr>
          <p:cNvPr id="63" name="Rectangle 8"/>
          <p:cNvSpPr>
            <a:spLocks/>
          </p:cNvSpPr>
          <p:nvPr/>
        </p:nvSpPr>
        <p:spPr bwMode="auto">
          <a:xfrm>
            <a:off x="7018239" y="5552553"/>
            <a:ext cx="1143001" cy="357188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r>
              <a:rPr lang="en-US" sz="2000" b="1" dirty="0">
                <a:solidFill>
                  <a:srgbClr val="000071"/>
                </a:solidFill>
                <a:ea typeface="Times" pitchFamily="-84" charset="0"/>
                <a:cs typeface="Times" pitchFamily="-84" charset="0"/>
              </a:rPr>
              <a:t>  </a:t>
            </a:r>
            <a:r>
              <a:rPr lang="en-US" sz="2000" b="1" dirty="0"/>
              <a:t> 3</a:t>
            </a:r>
          </a:p>
        </p:txBody>
      </p:sp>
      <p:sp>
        <p:nvSpPr>
          <p:cNvPr id="64" name="Rectangle 9"/>
          <p:cNvSpPr>
            <a:spLocks/>
          </p:cNvSpPr>
          <p:nvPr/>
        </p:nvSpPr>
        <p:spPr bwMode="auto">
          <a:xfrm>
            <a:off x="6713811" y="5527625"/>
            <a:ext cx="228228" cy="415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53576" tIns="53576" rIns="53576" bIns="53576" anchor="ctr">
            <a:prstTxWarp prst="textNoShape">
              <a:avLst/>
            </a:prstTxWarp>
            <a:spAutoFit/>
          </a:bodyPr>
          <a:lstStyle/>
          <a:p>
            <a:pPr algn="r"/>
            <a:r>
              <a:rPr lang="en-US" sz="2000" dirty="0" err="1">
                <a:latin typeface="American Typewriter Condensed" pitchFamily="-84" charset="0"/>
                <a:ea typeface="American Typewriter Condensed" pitchFamily="-84" charset="0"/>
                <a:cs typeface="American Typewriter Condensed" pitchFamily="-84" charset="0"/>
                <a:sym typeface="American Typewriter Condensed" pitchFamily="-84" charset="0"/>
              </a:rPr>
              <a:t>k</a:t>
            </a:r>
            <a:endParaRPr lang="en-US" sz="2000" dirty="0">
              <a:latin typeface="American Typewriter Condensed" pitchFamily="-84" charset="0"/>
              <a:ea typeface="American Typewriter Condensed" pitchFamily="-84" charset="0"/>
              <a:cs typeface="American Typewriter Condensed" pitchFamily="-84" charset="0"/>
              <a:sym typeface="American Typewriter Condensed" pitchFamily="-8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7620000" y="2895600"/>
            <a:ext cx="4026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ea typeface="Times" pitchFamily="-84" charset="0"/>
                <a:cs typeface="Times" pitchFamily="-84" charset="0"/>
              </a:rPr>
              <a:t>-4</a:t>
            </a:r>
          </a:p>
        </p:txBody>
      </p:sp>
      <p:sp>
        <p:nvSpPr>
          <p:cNvPr id="71" name="Rectangle 70"/>
          <p:cNvSpPr/>
          <p:nvPr/>
        </p:nvSpPr>
        <p:spPr>
          <a:xfrm>
            <a:off x="7688094" y="3257490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ea typeface="Times" pitchFamily="-84" charset="0"/>
                <a:cs typeface="Times" pitchFamily="-84" charset="0"/>
              </a:rPr>
              <a:t>6</a:t>
            </a:r>
          </a:p>
        </p:txBody>
      </p:sp>
      <p:sp>
        <p:nvSpPr>
          <p:cNvPr id="72" name="Rectangle 71"/>
          <p:cNvSpPr/>
          <p:nvPr/>
        </p:nvSpPr>
        <p:spPr>
          <a:xfrm>
            <a:off x="7688094" y="3613090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ea typeface="Times" pitchFamily="-84" charset="0"/>
                <a:cs typeface="Times" pitchFamily="-84" charset="0"/>
              </a:rPr>
              <a:t>5</a:t>
            </a:r>
          </a:p>
        </p:txBody>
      </p:sp>
      <p:sp>
        <p:nvSpPr>
          <p:cNvPr id="73" name="Rectangle 72"/>
          <p:cNvSpPr/>
          <p:nvPr/>
        </p:nvSpPr>
        <p:spPr>
          <a:xfrm>
            <a:off x="7620000" y="3962400"/>
            <a:ext cx="4026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ea typeface="Times" pitchFamily="-84" charset="0"/>
                <a:cs typeface="Times" pitchFamily="-84" charset="0"/>
              </a:rPr>
              <a:t>-8</a:t>
            </a:r>
          </a:p>
        </p:txBody>
      </p:sp>
      <p:sp>
        <p:nvSpPr>
          <p:cNvPr id="79" name="TextBox 20"/>
          <p:cNvSpPr txBox="1">
            <a:spLocks noChangeArrowheads="1"/>
          </p:cNvSpPr>
          <p:nvPr/>
        </p:nvSpPr>
        <p:spPr bwMode="auto">
          <a:xfrm>
            <a:off x="7086600" y="2768600"/>
            <a:ext cx="4413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Zapf Dingbats" pitchFamily="-84" charset="2"/>
                <a:ea typeface="Zapf Dingbats" pitchFamily="-84" charset="2"/>
                <a:cs typeface="Zapf Dingbats" pitchFamily="-84" charset="2"/>
              </a:rPr>
              <a:t>✗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80" name="TextBox 20"/>
          <p:cNvSpPr txBox="1">
            <a:spLocks noChangeArrowheads="1"/>
          </p:cNvSpPr>
          <p:nvPr/>
        </p:nvSpPr>
        <p:spPr bwMode="auto">
          <a:xfrm>
            <a:off x="7102475" y="3505200"/>
            <a:ext cx="4413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Zapf Dingbats" pitchFamily="-84" charset="2"/>
                <a:ea typeface="Zapf Dingbats" pitchFamily="-84" charset="2"/>
                <a:cs typeface="Zapf Dingbats" pitchFamily="-84" charset="2"/>
              </a:rPr>
              <a:t>✗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81" name="TextBox 20"/>
          <p:cNvSpPr txBox="1">
            <a:spLocks noChangeArrowheads="1"/>
          </p:cNvSpPr>
          <p:nvPr/>
        </p:nvSpPr>
        <p:spPr bwMode="auto">
          <a:xfrm>
            <a:off x="7102475" y="3149600"/>
            <a:ext cx="4413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Zapf Dingbats" pitchFamily="-84" charset="2"/>
                <a:ea typeface="Zapf Dingbats" pitchFamily="-84" charset="2"/>
                <a:cs typeface="Zapf Dingbats" pitchFamily="-84" charset="2"/>
              </a:rPr>
              <a:t>✗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82" name="TextBox 20"/>
          <p:cNvSpPr txBox="1">
            <a:spLocks noChangeArrowheads="1"/>
          </p:cNvSpPr>
          <p:nvPr/>
        </p:nvSpPr>
        <p:spPr bwMode="auto">
          <a:xfrm>
            <a:off x="7102475" y="3835400"/>
            <a:ext cx="4413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Zapf Dingbats" pitchFamily="-84" charset="2"/>
                <a:ea typeface="Zapf Dingbats" pitchFamily="-84" charset="2"/>
                <a:cs typeface="Zapf Dingbats" pitchFamily="-84" charset="2"/>
              </a:rPr>
              <a:t>✗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8" name="Rectangle 4"/>
          <p:cNvSpPr>
            <a:spLocks/>
          </p:cNvSpPr>
          <p:nvPr/>
        </p:nvSpPr>
        <p:spPr bwMode="auto">
          <a:xfrm>
            <a:off x="7106092" y="4346374"/>
            <a:ext cx="1275908" cy="357188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r>
              <a:rPr lang="en-US" sz="2000" dirty="0">
                <a:ea typeface="Times" pitchFamily="-84" charset="0"/>
                <a:cs typeface="Times" pitchFamily="-84" charset="0"/>
              </a:rPr>
              <a:t>  2</a:t>
            </a:r>
          </a:p>
        </p:txBody>
      </p:sp>
      <p:sp>
        <p:nvSpPr>
          <p:cNvPr id="40" name="Rectangle 14"/>
          <p:cNvSpPr>
            <a:spLocks/>
          </p:cNvSpPr>
          <p:nvPr/>
        </p:nvSpPr>
        <p:spPr bwMode="auto">
          <a:xfrm>
            <a:off x="6705600" y="4308425"/>
            <a:ext cx="236439" cy="415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53576" tIns="53576" rIns="53576" bIns="53576" anchor="ctr">
            <a:prstTxWarp prst="textNoShape">
              <a:avLst/>
            </a:prstTxWarp>
            <a:spAutoFit/>
          </a:bodyPr>
          <a:lstStyle/>
          <a:p>
            <a:pPr algn="r"/>
            <a:r>
              <a:rPr lang="en-US" sz="2000" dirty="0">
                <a:latin typeface="American Typewriter Condensed" pitchFamily="-84" charset="0"/>
                <a:ea typeface="American Typewriter Condensed" pitchFamily="-84" charset="0"/>
                <a:cs typeface="American Typewriter Condensed" pitchFamily="-84" charset="0"/>
                <a:sym typeface="American Typewriter Condensed" pitchFamily="-84" charset="0"/>
              </a:rPr>
              <a:t>4</a:t>
            </a:r>
          </a:p>
        </p:txBody>
      </p:sp>
      <p:sp>
        <p:nvSpPr>
          <p:cNvPr id="41" name="AutoShape 13"/>
          <p:cNvSpPr>
            <a:spLocks/>
          </p:cNvSpPr>
          <p:nvPr/>
        </p:nvSpPr>
        <p:spPr bwMode="auto">
          <a:xfrm>
            <a:off x="3124200" y="1905000"/>
            <a:ext cx="2919651" cy="711753"/>
          </a:xfrm>
          <a:prstGeom prst="roundRect">
            <a:avLst>
              <a:gd name="adj" fmla="val 13759"/>
            </a:avLst>
          </a:prstGeom>
          <a:solidFill>
            <a:schemeClr val="accent1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ts val="1125"/>
              </a:spcBef>
            </a:pPr>
            <a:r>
              <a:rPr lang="en-US" sz="2200" dirty="0">
                <a:ea typeface="Times" pitchFamily="-84" charset="0"/>
                <a:cs typeface="Times" pitchFamily="-84" charset="0"/>
              </a:rPr>
              <a:t>Append 2 to end of </a:t>
            </a:r>
            <a:br>
              <a:rPr lang="en-US" sz="2200" dirty="0">
                <a:ea typeface="Times" pitchFamily="-84" charset="0"/>
                <a:cs typeface="Times" pitchFamily="-84" charset="0"/>
              </a:rPr>
            </a:br>
            <a:r>
              <a:rPr lang="en-US" sz="2200" dirty="0">
                <a:ea typeface="Times" pitchFamily="-84" charset="0"/>
                <a:cs typeface="Times" pitchFamily="-84" charset="0"/>
              </a:rPr>
              <a:t>list x (now length 5)</a:t>
            </a:r>
            <a:endParaRPr lang="en-US" sz="2200" dirty="0"/>
          </a:p>
        </p:txBody>
      </p:sp>
      <p:sp>
        <p:nvSpPr>
          <p:cNvPr id="42" name="Line 8"/>
          <p:cNvSpPr>
            <a:spLocks noChangeShapeType="1"/>
          </p:cNvSpPr>
          <p:nvPr/>
        </p:nvSpPr>
        <p:spPr bwMode="auto">
          <a:xfrm rot="10800000" flipH="1">
            <a:off x="228600" y="3329710"/>
            <a:ext cx="2740298" cy="0"/>
          </a:xfrm>
          <a:prstGeom prst="line">
            <a:avLst/>
          </a:prstGeom>
          <a:noFill/>
          <a:ln w="19050" cap="flat" cmpd="sng">
            <a:solidFill>
              <a:srgbClr val="8000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AutoShape 14"/>
          <p:cNvSpPr>
            <a:spLocks/>
          </p:cNvSpPr>
          <p:nvPr/>
        </p:nvSpPr>
        <p:spPr bwMode="auto">
          <a:xfrm>
            <a:off x="3124200" y="4941094"/>
            <a:ext cx="2945051" cy="926306"/>
          </a:xfrm>
          <a:prstGeom prst="roundRect">
            <a:avLst>
              <a:gd name="adj" fmla="val 17644"/>
            </a:avLst>
          </a:prstGeom>
          <a:solidFill>
            <a:schemeClr val="accent1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ts val="1125"/>
              </a:spcBef>
            </a:pPr>
            <a:r>
              <a:rPr lang="en-US" sz="2200" dirty="0">
                <a:ea typeface="Times" pitchFamily="-84" charset="0"/>
                <a:cs typeface="Times" pitchFamily="-84" charset="0"/>
              </a:rPr>
              <a:t>Assign -8 to x[3] </a:t>
            </a:r>
            <a:br>
              <a:rPr lang="en-US" sz="2200" dirty="0">
                <a:ea typeface="Times" pitchFamily="-84" charset="0"/>
                <a:cs typeface="Times" pitchFamily="-84" charset="0"/>
              </a:rPr>
            </a:br>
            <a:r>
              <a:rPr lang="en-US" sz="2200" dirty="0">
                <a:ea typeface="Times" pitchFamily="-84" charset="0"/>
                <a:cs typeface="Times" pitchFamily="-84" charset="0"/>
              </a:rPr>
              <a:t>and 6 to x[1]</a:t>
            </a:r>
          </a:p>
        </p:txBody>
      </p:sp>
      <p:sp>
        <p:nvSpPr>
          <p:cNvPr id="45" name="AutoShape 14"/>
          <p:cNvSpPr>
            <a:spLocks/>
          </p:cNvSpPr>
          <p:nvPr/>
        </p:nvSpPr>
        <p:spPr bwMode="auto">
          <a:xfrm>
            <a:off x="3124200" y="2643910"/>
            <a:ext cx="2945051" cy="685800"/>
          </a:xfrm>
          <a:prstGeom prst="roundRect">
            <a:avLst>
              <a:gd name="adj" fmla="val 17644"/>
            </a:avLst>
          </a:prstGeom>
          <a:solidFill>
            <a:schemeClr val="accent1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ts val="1125"/>
              </a:spcBef>
            </a:pPr>
            <a:r>
              <a:rPr lang="en-US" sz="2200" dirty="0">
                <a:ea typeface="Times" pitchFamily="-84" charset="0"/>
                <a:cs typeface="Times" pitchFamily="-84" charset="0"/>
              </a:rPr>
              <a:t>Evaluates to </a:t>
            </a:r>
            <a:r>
              <a:rPr lang="en-US" sz="2200" dirty="0">
                <a:latin typeface="American Typewriter Condensed"/>
                <a:ea typeface="Times" pitchFamily="-84" charset="0"/>
                <a:cs typeface="American Typewriter Condensed"/>
              </a:rPr>
              <a:t>False</a:t>
            </a:r>
            <a:br>
              <a:rPr lang="en-US" sz="2200" dirty="0">
                <a:ea typeface="Times" pitchFamily="-84" charset="0"/>
                <a:cs typeface="Times" pitchFamily="-84" charset="0"/>
              </a:rPr>
            </a:br>
            <a:r>
              <a:rPr lang="en-US" sz="2200" dirty="0">
                <a:ea typeface="Times" pitchFamily="-84" charset="0"/>
                <a:cs typeface="Times" pitchFamily="-84" charset="0"/>
              </a:rPr>
              <a:t>(3 not in x)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63" grpId="0" animBg="1"/>
      <p:bldP spid="64" grpId="0"/>
      <p:bldP spid="70" grpId="0"/>
      <p:bldP spid="71" grpId="0"/>
      <p:bldP spid="72" grpId="0"/>
      <p:bldP spid="73" grpId="0"/>
      <p:bldP spid="79" grpId="0"/>
      <p:bldP spid="80" grpId="0"/>
      <p:bldP spid="81" grpId="0"/>
      <p:bldP spid="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Lists     vs.     Tuples     vs.    Strings    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254000" y="1219200"/>
            <a:ext cx="2834640" cy="49530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200" b="1" dirty="0">
                <a:solidFill>
                  <a:srgbClr val="800000"/>
                </a:solidFill>
              </a:rPr>
              <a:t>Creation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ea typeface="Times" pitchFamily="-84" charset="0"/>
                <a:cs typeface="Times" pitchFamily="-84" charset="0"/>
              </a:rPr>
              <a:t>x = [a1, a2, a3, …]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Can contain anything</a:t>
            </a:r>
          </a:p>
          <a:p>
            <a:pPr>
              <a:lnSpc>
                <a:spcPct val="110000"/>
              </a:lnSpc>
            </a:pPr>
            <a:r>
              <a:rPr lang="en-US" sz="2200" b="1" dirty="0" err="1">
                <a:solidFill>
                  <a:srgbClr val="800000"/>
                </a:solidFill>
              </a:rPr>
              <a:t>len</a:t>
            </a:r>
            <a:r>
              <a:rPr lang="en-US" sz="2200" b="1" dirty="0">
                <a:solidFill>
                  <a:srgbClr val="800000"/>
                </a:solidFill>
              </a:rPr>
              <a:t>(x) is length</a:t>
            </a:r>
          </a:p>
          <a:p>
            <a:pPr>
              <a:lnSpc>
                <a:spcPct val="110000"/>
              </a:lnSpc>
            </a:pPr>
            <a:r>
              <a:rPr lang="en-US" sz="2200" b="1" dirty="0">
                <a:solidFill>
                  <a:srgbClr val="800000"/>
                </a:solidFill>
              </a:rPr>
              <a:t>Supports slicing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b="1" dirty="0">
                <a:solidFill>
                  <a:srgbClr val="000090"/>
                </a:solidFill>
                <a:ea typeface="Times" pitchFamily="-84" charset="0"/>
                <a:cs typeface="Times" pitchFamily="-84" charset="0"/>
              </a:rPr>
              <a:t>Example</a:t>
            </a:r>
            <a:r>
              <a:rPr lang="en-US" sz="2000" dirty="0">
                <a:ea typeface="Times" pitchFamily="-84" charset="0"/>
                <a:cs typeface="Times" pitchFamily="-84" charset="0"/>
              </a:rPr>
              <a:t>: x[1:2]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x[</a:t>
            </a:r>
            <a:r>
              <a:rPr lang="en-US" sz="2000" dirty="0" err="1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i</a:t>
            </a:r>
            <a:r>
              <a:rPr lang="en-US" sz="20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] is an element</a:t>
            </a:r>
          </a:p>
          <a:p>
            <a:pPr>
              <a:lnSpc>
                <a:spcPct val="110000"/>
              </a:lnSpc>
            </a:pPr>
            <a:r>
              <a:rPr lang="en-US" sz="2200" b="1" dirty="0">
                <a:solidFill>
                  <a:srgbClr val="800000"/>
                </a:solidFill>
              </a:rPr>
              <a:t>Can concatenate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ea typeface="Times" pitchFamily="-84" charset="0"/>
                <a:cs typeface="Times" pitchFamily="-84" charset="0"/>
              </a:rPr>
              <a:t>y = x + [1, 2]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Makes a new list</a:t>
            </a:r>
          </a:p>
          <a:p>
            <a:pPr>
              <a:lnSpc>
                <a:spcPct val="110000"/>
              </a:lnSpc>
            </a:pPr>
            <a:r>
              <a:rPr lang="en-US" sz="2200" b="1" dirty="0">
                <a:solidFill>
                  <a:srgbClr val="800000"/>
                </a:solidFill>
              </a:rPr>
              <a:t>Is mutable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 err="1">
                <a:ea typeface="Times" pitchFamily="-84" charset="0"/>
                <a:cs typeface="Times" pitchFamily="-84" charset="0"/>
              </a:rPr>
              <a:t>x.append</a:t>
            </a:r>
            <a:r>
              <a:rPr lang="en-US" sz="2000" dirty="0">
                <a:ea typeface="Times" pitchFamily="-84" charset="0"/>
                <a:cs typeface="Times" pitchFamily="-84" charset="0"/>
              </a:rPr>
              <a:t>(5)</a:t>
            </a:r>
            <a:endParaRPr lang="en-US" sz="2400" dirty="0"/>
          </a:p>
          <a:p>
            <a:pPr>
              <a:lnSpc>
                <a:spcPct val="110000"/>
              </a:lnSpc>
            </a:pPr>
            <a:endParaRPr lang="en-US" sz="2400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6045200" y="1219200"/>
            <a:ext cx="2834640" cy="48006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200" b="1" dirty="0">
                <a:solidFill>
                  <a:srgbClr val="800000"/>
                </a:solidFill>
              </a:rPr>
              <a:t>Creation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ea typeface="Times" pitchFamily="-84" charset="0"/>
                <a:cs typeface="Times" pitchFamily="-84" charset="0"/>
              </a:rPr>
              <a:t>x = </a:t>
            </a:r>
            <a:r>
              <a:rPr lang="en-US" sz="2000" dirty="0">
                <a:solidFill>
                  <a:srgbClr val="008000"/>
                </a:solidFill>
                <a:ea typeface="Times" pitchFamily="-84" charset="0"/>
                <a:cs typeface="Times" pitchFamily="-84" charset="0"/>
              </a:rPr>
              <a:t>'Hello'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Only contains chars</a:t>
            </a:r>
          </a:p>
          <a:p>
            <a:pPr>
              <a:lnSpc>
                <a:spcPct val="110000"/>
              </a:lnSpc>
            </a:pPr>
            <a:r>
              <a:rPr lang="en-US" sz="2200" b="1" dirty="0" err="1">
                <a:solidFill>
                  <a:srgbClr val="800000"/>
                </a:solidFill>
              </a:rPr>
              <a:t>len</a:t>
            </a:r>
            <a:r>
              <a:rPr lang="en-US" sz="2200" b="1" dirty="0">
                <a:solidFill>
                  <a:srgbClr val="800000"/>
                </a:solidFill>
              </a:rPr>
              <a:t>(x) is length</a:t>
            </a:r>
          </a:p>
          <a:p>
            <a:pPr>
              <a:lnSpc>
                <a:spcPct val="110000"/>
              </a:lnSpc>
            </a:pPr>
            <a:r>
              <a:rPr lang="en-US" sz="2200" b="1" dirty="0">
                <a:solidFill>
                  <a:srgbClr val="800000"/>
                </a:solidFill>
              </a:rPr>
              <a:t>Supports slicing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b="1" dirty="0">
                <a:solidFill>
                  <a:srgbClr val="000090"/>
                </a:solidFill>
                <a:ea typeface="Times" pitchFamily="-84" charset="0"/>
                <a:cs typeface="Times" pitchFamily="-84" charset="0"/>
              </a:rPr>
              <a:t>Example</a:t>
            </a:r>
            <a:r>
              <a:rPr lang="en-US" sz="2000" dirty="0">
                <a:ea typeface="Times" pitchFamily="-84" charset="0"/>
                <a:cs typeface="Times" pitchFamily="-84" charset="0"/>
              </a:rPr>
              <a:t>: x[1:2]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x[</a:t>
            </a:r>
            <a:r>
              <a:rPr lang="en-US" sz="2000" dirty="0" err="1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i</a:t>
            </a:r>
            <a:r>
              <a:rPr lang="en-US" sz="20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] is a substring</a:t>
            </a:r>
          </a:p>
          <a:p>
            <a:pPr>
              <a:lnSpc>
                <a:spcPct val="110000"/>
              </a:lnSpc>
            </a:pPr>
            <a:r>
              <a:rPr lang="en-US" sz="2200" b="1" dirty="0">
                <a:solidFill>
                  <a:srgbClr val="800000"/>
                </a:solidFill>
              </a:rPr>
              <a:t>Can concatenate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ea typeface="Times" pitchFamily="-84" charset="0"/>
                <a:cs typeface="Times" pitchFamily="-84" charset="0"/>
              </a:rPr>
              <a:t>y = x + </a:t>
            </a:r>
            <a:r>
              <a:rPr lang="en-US" sz="2000" dirty="0">
                <a:solidFill>
                  <a:srgbClr val="008000"/>
                </a:solidFill>
                <a:ea typeface="Times" pitchFamily="-84" charset="0"/>
                <a:cs typeface="Times" pitchFamily="-84" charset="0"/>
              </a:rPr>
              <a:t>' World'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Makes a new string</a:t>
            </a:r>
          </a:p>
          <a:p>
            <a:pPr>
              <a:lnSpc>
                <a:spcPct val="110000"/>
              </a:lnSpc>
            </a:pPr>
            <a:r>
              <a:rPr lang="en-US" sz="2200" b="1" dirty="0">
                <a:solidFill>
                  <a:srgbClr val="800000"/>
                </a:solidFill>
              </a:rPr>
              <a:t>Is </a:t>
            </a:r>
            <a:r>
              <a:rPr lang="en-US" sz="2200" b="1" dirty="0">
                <a:solidFill>
                  <a:srgbClr val="FF0000"/>
                </a:solidFill>
              </a:rPr>
              <a:t>not</a:t>
            </a:r>
            <a:r>
              <a:rPr lang="en-US" sz="2200" b="1" dirty="0">
                <a:solidFill>
                  <a:srgbClr val="800000"/>
                </a:solidFill>
              </a:rPr>
              <a:t> mutable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half" idx="13"/>
          </p:nvPr>
        </p:nvSpPr>
        <p:spPr>
          <a:xfrm>
            <a:off x="3149600" y="1219200"/>
            <a:ext cx="2834640" cy="49530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200" b="1" dirty="0">
                <a:solidFill>
                  <a:srgbClr val="800000"/>
                </a:solidFill>
              </a:rPr>
              <a:t>Creation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ea typeface="Times" pitchFamily="-84" charset="0"/>
                <a:cs typeface="Times" pitchFamily="-84" charset="0"/>
              </a:rPr>
              <a:t>x </a:t>
            </a:r>
            <a:r>
              <a:rPr lang="en-US" sz="2000">
                <a:ea typeface="Times" pitchFamily="-84" charset="0"/>
                <a:cs typeface="Times" pitchFamily="-84" charset="0"/>
              </a:rPr>
              <a:t>= (a1</a:t>
            </a:r>
            <a:r>
              <a:rPr lang="en-US" sz="2000" dirty="0">
                <a:ea typeface="Times" pitchFamily="-84" charset="0"/>
                <a:cs typeface="Times" pitchFamily="-84" charset="0"/>
              </a:rPr>
              <a:t>, a2, a3</a:t>
            </a:r>
            <a:r>
              <a:rPr lang="en-US" sz="2000">
                <a:ea typeface="Times" pitchFamily="-84" charset="0"/>
                <a:cs typeface="Times" pitchFamily="-84" charset="0"/>
              </a:rPr>
              <a:t>, …)</a:t>
            </a:r>
            <a:endParaRPr lang="en-US" sz="2000" dirty="0">
              <a:ea typeface="Times" pitchFamily="-84" charset="0"/>
              <a:cs typeface="Times" pitchFamily="-84" charset="0"/>
            </a:endParaRP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Can contain anything</a:t>
            </a:r>
          </a:p>
          <a:p>
            <a:pPr>
              <a:lnSpc>
                <a:spcPct val="110000"/>
              </a:lnSpc>
            </a:pPr>
            <a:r>
              <a:rPr lang="en-US" sz="2200" b="1" dirty="0" err="1">
                <a:solidFill>
                  <a:srgbClr val="800000"/>
                </a:solidFill>
              </a:rPr>
              <a:t>len</a:t>
            </a:r>
            <a:r>
              <a:rPr lang="en-US" sz="2200" b="1" dirty="0">
                <a:solidFill>
                  <a:srgbClr val="800000"/>
                </a:solidFill>
              </a:rPr>
              <a:t>(x) is length</a:t>
            </a:r>
          </a:p>
          <a:p>
            <a:pPr>
              <a:lnSpc>
                <a:spcPct val="110000"/>
              </a:lnSpc>
            </a:pPr>
            <a:r>
              <a:rPr lang="en-US" sz="2200" b="1" dirty="0">
                <a:solidFill>
                  <a:srgbClr val="800000"/>
                </a:solidFill>
              </a:rPr>
              <a:t>Supports slicing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b="1" dirty="0">
                <a:solidFill>
                  <a:srgbClr val="000090"/>
                </a:solidFill>
                <a:ea typeface="Times" pitchFamily="-84" charset="0"/>
                <a:cs typeface="Times" pitchFamily="-84" charset="0"/>
              </a:rPr>
              <a:t>Example</a:t>
            </a:r>
            <a:r>
              <a:rPr lang="en-US" sz="2000" dirty="0">
                <a:ea typeface="Times" pitchFamily="-84" charset="0"/>
                <a:cs typeface="Times" pitchFamily="-84" charset="0"/>
              </a:rPr>
              <a:t>: x[1:2]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x[</a:t>
            </a:r>
            <a:r>
              <a:rPr lang="en-US" sz="2000" dirty="0" err="1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i</a:t>
            </a:r>
            <a:r>
              <a:rPr lang="en-US" sz="20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] is an element</a:t>
            </a:r>
          </a:p>
          <a:p>
            <a:pPr>
              <a:lnSpc>
                <a:spcPct val="110000"/>
              </a:lnSpc>
            </a:pPr>
            <a:r>
              <a:rPr lang="en-US" sz="2200" b="1" dirty="0">
                <a:solidFill>
                  <a:srgbClr val="800000"/>
                </a:solidFill>
              </a:rPr>
              <a:t>Can concatenate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ea typeface="Times" pitchFamily="-84" charset="0"/>
                <a:cs typeface="Times" pitchFamily="-84" charset="0"/>
              </a:rPr>
              <a:t>y = x + (1, 2)</a:t>
            </a:r>
          </a:p>
          <a:p>
            <a:pPr marL="400050" lvl="1" indent="0">
              <a:lnSpc>
                <a:spcPct val="110000"/>
              </a:lnSpc>
              <a:buNone/>
            </a:pPr>
            <a:r>
              <a:rPr lang="en-US" sz="20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Makes a new tuple</a:t>
            </a:r>
          </a:p>
          <a:p>
            <a:pPr>
              <a:lnSpc>
                <a:spcPct val="110000"/>
              </a:lnSpc>
            </a:pPr>
            <a:r>
              <a:rPr lang="en-US" sz="2200" b="1" dirty="0">
                <a:solidFill>
                  <a:srgbClr val="800000"/>
                </a:solidFill>
              </a:rPr>
              <a:t>Is </a:t>
            </a:r>
            <a:r>
              <a:rPr lang="en-US" sz="2200" b="1" dirty="0">
                <a:solidFill>
                  <a:srgbClr val="FF0000"/>
                </a:solidFill>
              </a:rPr>
              <a:t>not</a:t>
            </a:r>
            <a:r>
              <a:rPr lang="en-US" sz="2200" b="1" dirty="0">
                <a:solidFill>
                  <a:srgbClr val="800000"/>
                </a:solidFill>
              </a:rPr>
              <a:t> mutable</a:t>
            </a:r>
          </a:p>
        </p:txBody>
      </p:sp>
    </p:spTree>
    <p:extLst>
      <p:ext uri="{BB962C8B-B14F-4D97-AF65-F5344CB8AC3E}">
        <p14:creationId xmlns:p14="http://schemas.microsoft.com/office/powerpoint/2010/main" val="3956533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Modified Question 4 from Fall 2011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Each elements in the list </a:t>
            </a:r>
            <a:r>
              <a:rPr lang="en-US" sz="2400" dirty="0">
                <a:latin typeface="American Typewriter Condensed"/>
                <a:cs typeface="American Typewriter Condensed"/>
              </a:rPr>
              <a:t>scores</a:t>
            </a:r>
            <a:r>
              <a:rPr lang="en-US" sz="2400" dirty="0"/>
              <a:t> contains the number of students who received score </a:t>
            </a:r>
            <a:r>
              <a:rPr lang="en-US" sz="2400" dirty="0" err="1"/>
              <a:t>i</a:t>
            </a:r>
            <a:r>
              <a:rPr lang="en-US" sz="2400" dirty="0"/>
              <a:t> on a test. For example, if 30 students got 85, then </a:t>
            </a:r>
            <a:r>
              <a:rPr lang="en-US" sz="2400" dirty="0">
                <a:latin typeface="American Typewriter Condensed"/>
                <a:cs typeface="American Typewriter Condensed"/>
              </a:rPr>
              <a:t>scores[85]</a:t>
            </a:r>
            <a:r>
              <a:rPr lang="en-US" sz="2400" dirty="0"/>
              <a:t> is 30.Write the body of function </a:t>
            </a:r>
            <a:r>
              <a:rPr lang="en-US" sz="2400" dirty="0">
                <a:latin typeface="American Typewriter Condensed"/>
                <a:cs typeface="American Typewriter Condensed"/>
              </a:rPr>
              <a:t>histogram</a:t>
            </a:r>
            <a:r>
              <a:rPr lang="en-US" sz="2400" dirty="0"/>
              <a:t>, which returns a histogram as a list of strings. (You need not write loop invariants.) For example, if scores = [7, 0, 4, 3, 2, 0, …] then the first elements of the resulting string list are: 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'00 *******' 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'01 '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'02 ****' 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'03 ***' 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'04 *' 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'05 ' </a:t>
            </a:r>
          </a:p>
        </p:txBody>
      </p:sp>
    </p:spTree>
    <p:extLst>
      <p:ext uri="{BB962C8B-B14F-4D97-AF65-F5344CB8AC3E}">
        <p14:creationId xmlns:p14="http://schemas.microsoft.com/office/powerpoint/2010/main" val="3622372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Modified Question 4 from Fall 2011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1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1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100" dirty="0">
                <a:latin typeface="American Typewriter Condensed"/>
                <a:cs typeface="American Typewriter Condensed"/>
              </a:rPr>
              <a:t>histogram(scores): </a:t>
            </a:r>
          </a:p>
          <a:p>
            <a:pPr marL="0" indent="0">
              <a:buNone/>
            </a:pPr>
            <a:r>
              <a:rPr lang="en-US" sz="21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"""Return a list of Strings (call it s) in which each s[</a:t>
            </a:r>
            <a:r>
              <a:rPr lang="en-US" sz="21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1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] contains: </a:t>
            </a:r>
          </a:p>
          <a:p>
            <a:pPr marL="0" indent="0">
              <a:buNone/>
            </a:pPr>
            <a:r>
              <a:rPr lang="en-US" sz="21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 (1) </a:t>
            </a:r>
            <a:r>
              <a:rPr lang="en-US" sz="21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1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, as a two-digit integer (with leading zeros if necessary)</a:t>
            </a:r>
          </a:p>
          <a:p>
            <a:pPr marL="0" indent="0">
              <a:buNone/>
            </a:pPr>
            <a:r>
              <a:rPr lang="en-US" sz="21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 (2) a blank,</a:t>
            </a:r>
            <a:br>
              <a:rPr lang="en-US" sz="21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21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 (3) n asterisks '*', where n is scores[</a:t>
            </a:r>
            <a:r>
              <a:rPr lang="en-US" sz="21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1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].</a:t>
            </a:r>
            <a:br>
              <a:rPr lang="en-US" sz="21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21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Precondition: scores is a list of nonnegative integers, </a:t>
            </a:r>
            <a:r>
              <a:rPr lang="en-US" sz="21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len</a:t>
            </a:r>
            <a:r>
              <a:rPr lang="en-US" sz="21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(scores) &lt; 100"""</a:t>
            </a:r>
          </a:p>
          <a:p>
            <a:pPr marL="0" indent="0">
              <a:buNone/>
            </a:pPr>
            <a:r>
              <a:rPr lang="en-US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    # IMPLEMENT ME</a:t>
            </a:r>
            <a:br>
              <a:rPr lang="en-US" sz="21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</a:b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434110" y="1752600"/>
            <a:ext cx="23090" cy="2133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415406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Modified Question 4 from Fall 2011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334000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16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1600" dirty="0">
                <a:latin typeface="American Typewriter Condensed"/>
                <a:cs typeface="American Typewriter Condensed"/>
              </a:rPr>
              <a:t>histogram(scores):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"""Return a list of Strings (call it s) in which each s[</a:t>
            </a:r>
            <a:r>
              <a:rPr lang="en-US" sz="16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] contains: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 (1) </a:t>
            </a:r>
            <a:r>
              <a:rPr lang="en-US" sz="16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, as a two-digit integer (with leading zeros if necessary)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 (2) a blank,</a:t>
            </a:r>
            <a:b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 (3) n asterisks '*', where n is scores[</a:t>
            </a:r>
            <a:r>
              <a:rPr lang="en-US" sz="16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].</a:t>
            </a:r>
            <a:b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Precondition: scores is a list of nonnegative integers, </a:t>
            </a:r>
            <a:r>
              <a:rPr lang="en-US" sz="16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len</a:t>
            </a: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(scores) &lt; 100"""</a:t>
            </a:r>
            <a:b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1600" dirty="0">
                <a:latin typeface="American Typewriter Condensed"/>
                <a:cs typeface="American Typewriter Condensed"/>
              </a:rPr>
              <a:t>    s = []    </a:t>
            </a:r>
            <a:r>
              <a:rPr lang="en-US" sz="16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List to contain the result.</a:t>
            </a:r>
          </a:p>
          <a:p>
            <a:pPr marL="0" indent="0">
              <a:buNone/>
            </a:pPr>
            <a:r>
              <a:rPr lang="en-US" sz="1600" dirty="0">
                <a:latin typeface="American Typewriter Condensed"/>
                <a:cs typeface="American Typewriter Condensed"/>
              </a:rPr>
              <a:t>    </a:t>
            </a:r>
            <a:r>
              <a:rPr lang="en-US" sz="16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for</a:t>
            </a:r>
            <a:r>
              <a:rPr lang="en-US" sz="1600" dirty="0">
                <a:latin typeface="American Typewriter Condensed"/>
                <a:cs typeface="American Typewriter Condensed"/>
              </a:rPr>
              <a:t> </a:t>
            </a:r>
            <a:r>
              <a:rPr lang="en-US" sz="16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1600" dirty="0">
                <a:latin typeface="American Typewriter Condensed"/>
                <a:cs typeface="American Typewriter Condensed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in</a:t>
            </a:r>
            <a:r>
              <a:rPr lang="en-US" sz="1600" dirty="0">
                <a:latin typeface="American Typewriter Condensed"/>
                <a:cs typeface="American Typewriter Condensed"/>
              </a:rPr>
              <a:t> range(</a:t>
            </a:r>
            <a:r>
              <a:rPr lang="en-US" sz="1600" dirty="0" err="1">
                <a:latin typeface="American Typewriter Condensed"/>
                <a:cs typeface="American Typewriter Condensed"/>
              </a:rPr>
              <a:t>len</a:t>
            </a:r>
            <a:r>
              <a:rPr lang="en-US" sz="1600" dirty="0">
                <a:latin typeface="American Typewriter Condensed"/>
                <a:cs typeface="American Typewriter Condensed"/>
              </a:rPr>
              <a:t>(scores)):   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Need the value 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, not the elements of scores</a:t>
            </a:r>
          </a:p>
          <a:p>
            <a:pPr marL="0" indent="0">
              <a:buNone/>
            </a:pPr>
            <a:r>
              <a:rPr lang="en-US" sz="16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 charset="0"/>
                <a:ea typeface="American Typewriter Condensed" charset="0"/>
                <a:cs typeface="American Typewriter Condensed" charset="0"/>
              </a:rPr>
              <a:t># </a:t>
            </a:r>
            <a:r>
              <a:rPr lang="en-US" sz="1600" dirty="0" err="1">
                <a:solidFill>
                  <a:srgbClr val="FFC000"/>
                </a:solidFill>
                <a:latin typeface="American Typewriter Condensed" charset="0"/>
                <a:ea typeface="American Typewriter Condensed" charset="0"/>
                <a:cs typeface="American Typewriter Condensed" charset="0"/>
              </a:rPr>
              <a:t>Inv</a:t>
            </a:r>
            <a:r>
              <a:rPr lang="en-US" sz="1600" dirty="0">
                <a:solidFill>
                  <a:srgbClr val="FFC000"/>
                </a:solidFill>
                <a:latin typeface="American Typewriter Condensed" charset="0"/>
                <a:ea typeface="American Typewriter Condensed" charset="0"/>
                <a:cs typeface="American Typewriter Condensed" charset="0"/>
              </a:rPr>
              <a:t>: `row`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 charset="0"/>
                <a:ea typeface="American Typewriter Condensed" charset="0"/>
                <a:cs typeface="American Typewriter Condensed" charset="0"/>
              </a:rPr>
              <a:t>is the string for this </a:t>
            </a:r>
            <a:r>
              <a:rPr lang="en-US" sz="1600" dirty="0">
                <a:solidFill>
                  <a:srgbClr val="FFC000"/>
                </a:solidFill>
                <a:latin typeface="American Typewriter Condensed" charset="0"/>
                <a:ea typeface="American Typewriter Condensed" charset="0"/>
                <a:cs typeface="American Typewriter Condensed" charset="0"/>
              </a:rPr>
              <a:t>printout line</a:t>
            </a:r>
          </a:p>
          <a:p>
            <a:pPr marL="0" indent="0">
              <a:buNone/>
            </a:pPr>
            <a:r>
              <a:rPr lang="en-US" sz="1600" dirty="0">
                <a:latin typeface="American Typewriter Condensed"/>
                <a:cs typeface="American Typewriter Condensed"/>
              </a:rPr>
              <a:t>        # </a:t>
            </a:r>
            <a:r>
              <a:rPr lang="en-US" sz="1600" dirty="0">
                <a:solidFill>
                  <a:srgbClr val="FFC000"/>
                </a:solidFill>
                <a:latin typeface="American Typewriter Condensed"/>
                <a:cs typeface="American Typewriter Condensed"/>
              </a:rPr>
              <a:t>Conditional expression version:</a:t>
            </a:r>
          </a:p>
          <a:p>
            <a:pPr marL="0" indent="0">
              <a:buNone/>
            </a:pPr>
            <a:r>
              <a:rPr lang="en-US" sz="1600" dirty="0">
                <a:latin typeface="American Typewriter Condensed"/>
                <a:cs typeface="American Typewriter Condensed"/>
              </a:rPr>
              <a:t>        # </a:t>
            </a:r>
            <a:r>
              <a:rPr lang="en-US" sz="1600" dirty="0">
                <a:solidFill>
                  <a:schemeClr val="bg2"/>
                </a:solidFill>
                <a:latin typeface="American Typewriter Condensed"/>
                <a:cs typeface="American Typewriter Condensed"/>
              </a:rPr>
              <a:t>row = </a:t>
            </a:r>
            <a:r>
              <a:rPr lang="en-US" sz="1600" dirty="0">
                <a:solidFill>
                  <a:srgbClr val="FFC000"/>
                </a:solidFill>
                <a:latin typeface="American Typewriter Condensed"/>
                <a:cs typeface="American Typewriter Condensed"/>
              </a:rPr>
              <a:t>(</a:t>
            </a:r>
            <a:r>
              <a:rPr lang="en-US" sz="1600" dirty="0" err="1">
                <a:solidFill>
                  <a:schemeClr val="bg2"/>
                </a:solidFill>
                <a:latin typeface="American Typewriter Condensed"/>
                <a:cs typeface="American Typewriter Condensed"/>
              </a:rPr>
              <a:t>str</a:t>
            </a:r>
            <a:r>
              <a:rPr lang="en-US" sz="1600" dirty="0">
                <a:solidFill>
                  <a:schemeClr val="bg2"/>
                </a:solidFill>
                <a:latin typeface="American Typewriter Condensed"/>
                <a:cs typeface="American Typewriter Condensed"/>
              </a:rPr>
              <a:t>(</a:t>
            </a:r>
            <a:r>
              <a:rPr lang="en-US" sz="1600" dirty="0" err="1">
                <a:solidFill>
                  <a:schemeClr val="bg2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1600" dirty="0">
                <a:solidFill>
                  <a:schemeClr val="bg2"/>
                </a:solidFill>
                <a:latin typeface="American Typewriter Condensed"/>
                <a:cs typeface="American Typewriter Condensed"/>
              </a:rPr>
              <a:t>)</a:t>
            </a:r>
            <a:r>
              <a:rPr lang="en-US" sz="1600" dirty="0">
                <a:latin typeface="American Typewriter Condensed"/>
                <a:cs typeface="American Typewriter Condensed"/>
              </a:rPr>
              <a:t>+</a:t>
            </a: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 '</a:t>
            </a:r>
            <a:r>
              <a:rPr lang="en-US" sz="1600" dirty="0">
                <a:solidFill>
                  <a:srgbClr val="FFC000"/>
                </a:solidFill>
                <a:latin typeface="American Typewriter Condensed"/>
                <a:cs typeface="American Typewriter Condensed"/>
              </a:rPr>
              <a:t>)</a:t>
            </a:r>
            <a:r>
              <a:rPr lang="en-US" sz="1600" dirty="0">
                <a:latin typeface="American Typewriter Condensed"/>
                <a:cs typeface="American Typewriter Condensed"/>
              </a:rPr>
              <a:t> </a:t>
            </a:r>
            <a:r>
              <a:rPr lang="en-US" sz="1600" dirty="0">
                <a:solidFill>
                  <a:schemeClr val="bg2"/>
                </a:solidFill>
                <a:latin typeface="American Typewriter Condensed"/>
                <a:cs typeface="American Typewriter Condensed"/>
              </a:rPr>
              <a:t>if scores[0] &gt; 10 else </a:t>
            </a:r>
            <a:r>
              <a:rPr lang="en-US" sz="1600" dirty="0">
                <a:solidFill>
                  <a:srgbClr val="FFC000"/>
                </a:solidFill>
                <a:latin typeface="American Typewriter Condensed"/>
                <a:cs typeface="American Typewriter Condensed"/>
              </a:rPr>
              <a:t>(</a:t>
            </a: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'0'</a:t>
            </a:r>
            <a:r>
              <a:rPr lang="en-US" sz="1600" dirty="0">
                <a:latin typeface="American Typewriter Condensed"/>
                <a:cs typeface="American Typewriter Condensed"/>
              </a:rPr>
              <a:t>+</a:t>
            </a:r>
            <a:r>
              <a:rPr lang="en-US" sz="1600" dirty="0">
                <a:solidFill>
                  <a:schemeClr val="bg2"/>
                </a:solidFill>
                <a:latin typeface="American Typewriter Condensed"/>
                <a:cs typeface="American Typewriter Condensed"/>
              </a:rPr>
              <a:t>str(</a:t>
            </a:r>
            <a:r>
              <a:rPr lang="en-US" sz="1600" dirty="0" err="1">
                <a:solidFill>
                  <a:schemeClr val="bg2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1600" dirty="0">
                <a:solidFill>
                  <a:schemeClr val="bg2"/>
                </a:solidFill>
                <a:latin typeface="American Typewriter Condensed"/>
                <a:cs typeface="American Typewriter Condensed"/>
              </a:rPr>
              <a:t>)</a:t>
            </a:r>
            <a:r>
              <a:rPr lang="en-US" sz="1600" dirty="0">
                <a:latin typeface="American Typewriter Condensed"/>
                <a:cs typeface="American Typewriter Condensed"/>
              </a:rPr>
              <a:t>+</a:t>
            </a: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 '</a:t>
            </a:r>
            <a:r>
              <a:rPr lang="en-US" sz="1600" dirty="0">
                <a:solidFill>
                  <a:srgbClr val="FFC000"/>
                </a:solidFill>
                <a:latin typeface="American Typewriter Condensed"/>
                <a:cs typeface="American Typewriter Condensed"/>
              </a:rPr>
              <a:t>)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C000"/>
                </a:solidFill>
                <a:latin typeface="American Typewriter Condensed"/>
                <a:cs typeface="American Typewriter Condensed"/>
              </a:rPr>
              <a:t>        if scores[</a:t>
            </a:r>
            <a:r>
              <a:rPr lang="en-US" sz="1600" dirty="0" err="1">
                <a:solidFill>
                  <a:srgbClr val="FFC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1600" dirty="0">
                <a:solidFill>
                  <a:srgbClr val="FFC000"/>
                </a:solidFill>
                <a:latin typeface="American Typewriter Condensed"/>
                <a:cs typeface="American Typewriter Condensed"/>
              </a:rPr>
              <a:t>] &gt; 10: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C000"/>
                </a:solidFill>
                <a:latin typeface="American Typewriter Condensed"/>
                <a:cs typeface="American Typewriter Condensed"/>
              </a:rPr>
              <a:t>	row = </a:t>
            </a:r>
            <a:r>
              <a:rPr lang="en-US" sz="1600" dirty="0" err="1">
                <a:latin typeface="American Typewriter Condensed"/>
                <a:cs typeface="American Typewriter Condensed"/>
              </a:rPr>
              <a:t>str</a:t>
            </a:r>
            <a:r>
              <a:rPr lang="en-US" sz="1600" dirty="0">
                <a:latin typeface="American Typewriter Condensed"/>
                <a:cs typeface="American Typewriter Condensed"/>
              </a:rPr>
              <a:t>(</a:t>
            </a:r>
            <a:r>
              <a:rPr lang="en-US" sz="16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1600" dirty="0">
                <a:latin typeface="American Typewriter Condensed"/>
                <a:cs typeface="American Typewriter Condensed"/>
              </a:rPr>
              <a:t>)+</a:t>
            </a: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 '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    </a:t>
            </a:r>
            <a:r>
              <a:rPr lang="en-US" sz="1600" dirty="0">
                <a:solidFill>
                  <a:srgbClr val="FFC000"/>
                </a:solidFill>
                <a:latin typeface="American Typewriter Condensed"/>
                <a:cs typeface="American Typewriter Condensed"/>
              </a:rPr>
              <a:t>else: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C000"/>
                </a:solidFill>
                <a:latin typeface="American Typewriter Condensed"/>
                <a:cs typeface="American Typewriter Condensed"/>
              </a:rPr>
              <a:t>                row = </a:t>
            </a: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'0'</a:t>
            </a:r>
            <a:r>
              <a:rPr lang="en-US" sz="1600" dirty="0">
                <a:latin typeface="American Typewriter Condensed"/>
                <a:cs typeface="American Typewriter Condensed"/>
              </a:rPr>
              <a:t>+str(</a:t>
            </a:r>
            <a:r>
              <a:rPr lang="en-US" sz="1600">
                <a:latin typeface="American Typewriter Condensed"/>
                <a:cs typeface="American Typewriter Condensed"/>
              </a:rPr>
              <a:t>i)+</a:t>
            </a:r>
            <a:r>
              <a:rPr lang="en-US" sz="160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 </a:t>
            </a: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</a:t>
            </a:r>
            <a:endParaRPr lang="en-US" sz="1600" dirty="0">
              <a:solidFill>
                <a:srgbClr val="FFC000"/>
              </a:solidFill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16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16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for</a:t>
            </a:r>
            <a:r>
              <a:rPr lang="en-US" sz="1600" dirty="0">
                <a:latin typeface="American Typewriter Condensed"/>
                <a:cs typeface="American Typewriter Condensed"/>
              </a:rPr>
              <a:t> n </a:t>
            </a:r>
            <a:r>
              <a:rPr lang="en-US" sz="16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in</a:t>
            </a:r>
            <a:r>
              <a:rPr lang="en-US" sz="1600" dirty="0">
                <a:latin typeface="American Typewriter Condensed"/>
                <a:cs typeface="American Typewriter Condensed"/>
              </a:rPr>
              <a:t> range(scores[</a:t>
            </a:r>
            <a:r>
              <a:rPr lang="en-US" sz="16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1600" dirty="0">
                <a:latin typeface="American Typewriter Condensed"/>
                <a:cs typeface="American Typewriter Condensed"/>
              </a:rPr>
              <a:t>]):   </a:t>
            </a:r>
            <a:r>
              <a:rPr lang="en-US" sz="16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Loop over number of elements in scores[</a:t>
            </a:r>
            <a:r>
              <a:rPr lang="en-US" sz="16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16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]</a:t>
            </a:r>
          </a:p>
          <a:p>
            <a:pPr marL="0" indent="0">
              <a:buNone/>
            </a:pPr>
            <a:r>
              <a:rPr lang="en-US" sz="1600" dirty="0">
                <a:latin typeface="American Typewriter Condensed"/>
                <a:cs typeface="American Typewriter Condensed"/>
              </a:rPr>
              <a:t>            row = row+</a:t>
            </a:r>
            <a:r>
              <a:rPr lang="en-US" sz="16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'*'   </a:t>
            </a:r>
            <a:r>
              <a:rPr lang="en-US" sz="16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Add another * to the row</a:t>
            </a:r>
          </a:p>
          <a:p>
            <a:pPr marL="0" indent="0">
              <a:buNone/>
            </a:pPr>
            <a:r>
              <a:rPr lang="en-US" sz="16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1600" dirty="0" err="1">
                <a:latin typeface="American Typewriter Condensed"/>
                <a:cs typeface="American Typewriter Condensed"/>
              </a:rPr>
              <a:t>s.append</a:t>
            </a:r>
            <a:r>
              <a:rPr lang="en-US" sz="1600" dirty="0">
                <a:latin typeface="American Typewriter Condensed"/>
                <a:cs typeface="American Typewriter Condensed"/>
              </a:rPr>
              <a:t>(row)      </a:t>
            </a:r>
            <a:r>
              <a:rPr lang="en-US" sz="16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Add row to the list</a:t>
            </a:r>
          </a:p>
          <a:p>
            <a:pPr marL="0" indent="0">
              <a:buNone/>
            </a:pPr>
            <a:r>
              <a:rPr lang="en-US" sz="1600" dirty="0">
                <a:latin typeface="American Typewriter Condensed"/>
                <a:cs typeface="American Typewriter Condensed"/>
              </a:rPr>
              <a:t>    </a:t>
            </a:r>
            <a:r>
              <a:rPr lang="en-US" sz="16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return</a:t>
            </a:r>
            <a:r>
              <a:rPr lang="en-US" sz="1600" dirty="0">
                <a:latin typeface="American Typewriter Condensed"/>
                <a:cs typeface="American Typewriter Condensed"/>
              </a:rPr>
              <a:t> s</a:t>
            </a:r>
          </a:p>
          <a:p>
            <a:pPr marL="0" indent="0">
              <a:buNone/>
            </a:pPr>
            <a:r>
              <a:rPr lang="en-US" sz="1600" dirty="0"/>
              <a:t>        </a:t>
            </a:r>
          </a:p>
          <a:p>
            <a:pPr marL="0" indent="0">
              <a:buNone/>
            </a:pPr>
            <a:endParaRPr lang="en-US" sz="1600" dirty="0"/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 bwMode="auto">
          <a:xfrm>
            <a:off x="424542" y="1752600"/>
            <a:ext cx="0" cy="4953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cxnSpLocks/>
          </p:cNvCxnSpPr>
          <p:nvPr/>
        </p:nvCxnSpPr>
        <p:spPr bwMode="auto">
          <a:xfrm>
            <a:off x="838200" y="4724400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838200" y="5791200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EC3CC00-D8FB-4A4E-B990-F101333E581B}"/>
              </a:ext>
            </a:extLst>
          </p:cNvPr>
          <p:cNvCxnSpPr/>
          <p:nvPr/>
        </p:nvCxnSpPr>
        <p:spPr bwMode="auto">
          <a:xfrm>
            <a:off x="843455" y="5257800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047DBDB-211D-524D-9869-1FC33D00F3F4}"/>
              </a:ext>
            </a:extLst>
          </p:cNvPr>
          <p:cNvCxnSpPr>
            <a:cxnSpLocks/>
          </p:cNvCxnSpPr>
          <p:nvPr/>
        </p:nvCxnSpPr>
        <p:spPr bwMode="auto">
          <a:xfrm>
            <a:off x="609600" y="3505200"/>
            <a:ext cx="0" cy="2895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623259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Two-Dimensional Lists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48006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800" dirty="0"/>
              <a:t>Access value at row 3, col 2:</a:t>
            </a:r>
          </a:p>
          <a:p>
            <a:pPr>
              <a:spcBef>
                <a:spcPct val="50000"/>
              </a:spcBef>
              <a:buNone/>
            </a:pPr>
            <a:r>
              <a:rPr lang="en-US" sz="2800" dirty="0">
                <a:latin typeface="American Typewriter Condensed"/>
                <a:cs typeface="American Typewriter Condensed"/>
              </a:rPr>
              <a:t>	d[3][2]</a:t>
            </a:r>
          </a:p>
          <a:p>
            <a:pPr>
              <a:spcBef>
                <a:spcPct val="50000"/>
              </a:spcBef>
            </a:pPr>
            <a:r>
              <a:rPr lang="en-US" sz="2800" dirty="0"/>
              <a:t>Assign value at row 3, col 2:</a:t>
            </a:r>
          </a:p>
          <a:p>
            <a:pPr>
              <a:spcBef>
                <a:spcPct val="50000"/>
              </a:spcBef>
              <a:buNone/>
            </a:pPr>
            <a:r>
              <a:rPr lang="en-US" sz="2800" dirty="0"/>
              <a:t>	</a:t>
            </a:r>
            <a:r>
              <a:rPr lang="en-US" sz="2800" dirty="0">
                <a:latin typeface="American Typewriter Condensed"/>
                <a:cs typeface="American Typewriter Condensed"/>
              </a:rPr>
              <a:t>d[3][2] = 8</a:t>
            </a:r>
            <a:endParaRPr lang="en-US" sz="400" dirty="0">
              <a:latin typeface="American Typewriter Condensed"/>
              <a:cs typeface="American Typewriter Condensed"/>
            </a:endParaRP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800000"/>
                </a:solidFill>
              </a:rPr>
              <a:t>An odd symmetry</a:t>
            </a:r>
          </a:p>
          <a:p>
            <a:pPr lvl="1">
              <a:spcBef>
                <a:spcPct val="50000"/>
              </a:spcBef>
            </a:pPr>
            <a:r>
              <a:rPr lang="en-US" dirty="0"/>
              <a:t>Number of rows of d:              </a:t>
            </a:r>
            <a:r>
              <a:rPr lang="en-US" dirty="0" err="1">
                <a:latin typeface="American Typewriter Condensed"/>
                <a:cs typeface="American Typewriter Condensed"/>
              </a:rPr>
              <a:t>len</a:t>
            </a:r>
            <a:r>
              <a:rPr lang="en-US" dirty="0">
                <a:latin typeface="American Typewriter Condensed"/>
                <a:cs typeface="American Typewriter Condensed"/>
              </a:rPr>
              <a:t>(d)</a:t>
            </a:r>
          </a:p>
          <a:p>
            <a:pPr lvl="1">
              <a:spcBef>
                <a:spcPct val="50000"/>
              </a:spcBef>
            </a:pPr>
            <a:r>
              <a:rPr lang="en-US" dirty="0"/>
              <a:t>Number of cols in row r of d:  </a:t>
            </a:r>
            <a:r>
              <a:rPr lang="en-US" dirty="0" err="1">
                <a:latin typeface="American Typewriter Condensed"/>
                <a:cs typeface="American Typewriter Condensed"/>
              </a:rPr>
              <a:t>len</a:t>
            </a:r>
            <a:r>
              <a:rPr lang="en-US" dirty="0">
                <a:latin typeface="American Typewriter Condensed"/>
                <a:cs typeface="American Typewriter Condensed"/>
              </a:rPr>
              <a:t>(d[r])</a:t>
            </a:r>
          </a:p>
          <a:p>
            <a:pPr>
              <a:spcBef>
                <a:spcPct val="50000"/>
              </a:spcBef>
              <a:buNone/>
            </a:pPr>
            <a:endParaRPr lang="en-US" sz="2800" dirty="0"/>
          </a:p>
          <a:p>
            <a:pPr>
              <a:spcBef>
                <a:spcPct val="50000"/>
              </a:spcBef>
              <a:buNone/>
            </a:pPr>
            <a:endParaRPr lang="en-US" sz="2800" dirty="0"/>
          </a:p>
          <a:p>
            <a:endParaRPr lang="en-US" sz="2800" dirty="0"/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6400800" y="1504950"/>
            <a:ext cx="2209800" cy="2686050"/>
            <a:chOff x="381000" y="762000"/>
            <a:chExt cx="2209800" cy="2686110"/>
          </a:xfrm>
        </p:grpSpPr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381000" y="762000"/>
              <a:ext cx="2209800" cy="2671763"/>
              <a:chOff x="240" y="1357"/>
              <a:chExt cx="1392" cy="1683"/>
            </a:xfrm>
          </p:grpSpPr>
          <p:sp>
            <p:nvSpPr>
              <p:cNvPr id="16" name="Text Box 8"/>
              <p:cNvSpPr txBox="1">
                <a:spLocks noChangeArrowheads="1"/>
              </p:cNvSpPr>
              <p:nvPr/>
            </p:nvSpPr>
            <p:spPr bwMode="auto">
              <a:xfrm>
                <a:off x="768" y="1632"/>
                <a:ext cx="864" cy="140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  <a:buFont typeface="Times" pitchFamily="-84" charset="0"/>
                  <a:buNone/>
                </a:pPr>
                <a:r>
                  <a:rPr lang="en-US" sz="2000">
                    <a:latin typeface="American Typewriter Condensed"/>
                    <a:cs typeface="American Typewriter Condensed"/>
                  </a:rPr>
                  <a:t>5   4   7   3</a:t>
                </a:r>
              </a:p>
              <a:p>
                <a:pPr marL="457200" indent="-457200">
                  <a:spcBef>
                    <a:spcPct val="50000"/>
                  </a:spcBef>
                  <a:buFont typeface="Times" pitchFamily="-84" charset="0"/>
                  <a:buNone/>
                </a:pPr>
                <a:r>
                  <a:rPr lang="en-US" sz="2000">
                    <a:latin typeface="American Typewriter Condensed"/>
                    <a:cs typeface="American Typewriter Condensed"/>
                  </a:rPr>
                  <a:t>4   8   9   7</a:t>
                </a:r>
              </a:p>
              <a:p>
                <a:pPr marL="457200" indent="-457200">
                  <a:spcBef>
                    <a:spcPct val="50000"/>
                  </a:spcBef>
                  <a:buFont typeface="Times" pitchFamily="-84" charset="0"/>
                  <a:buNone/>
                </a:pPr>
                <a:r>
                  <a:rPr lang="en-US" sz="2000">
                    <a:latin typeface="American Typewriter Condensed"/>
                    <a:cs typeface="American Typewriter Condensed"/>
                  </a:rPr>
                  <a:t>5   1   2   3</a:t>
                </a:r>
              </a:p>
              <a:p>
                <a:pPr marL="457200" indent="-457200">
                  <a:spcBef>
                    <a:spcPct val="50000"/>
                  </a:spcBef>
                  <a:buFont typeface="Times" pitchFamily="-84" charset="0"/>
                  <a:buNone/>
                </a:pPr>
                <a:r>
                  <a:rPr lang="en-US" sz="2000">
                    <a:latin typeface="American Typewriter Condensed"/>
                    <a:cs typeface="American Typewriter Condensed"/>
                  </a:rPr>
                  <a:t>4   1   2   9 </a:t>
                </a:r>
              </a:p>
              <a:p>
                <a:pPr marL="457200" indent="-457200">
                  <a:spcBef>
                    <a:spcPct val="50000"/>
                  </a:spcBef>
                  <a:buFont typeface="Times" pitchFamily="-84" charset="0"/>
                  <a:buNone/>
                </a:pPr>
                <a:r>
                  <a:rPr lang="en-US" sz="2000">
                    <a:latin typeface="American Typewriter Condensed"/>
                    <a:cs typeface="American Typewriter Condensed"/>
                  </a:rPr>
                  <a:t>6   7   8   0</a:t>
                </a:r>
              </a:p>
            </p:txBody>
          </p:sp>
          <p:sp>
            <p:nvSpPr>
              <p:cNvPr id="17" name="Text Box 9"/>
              <p:cNvSpPr txBox="1">
                <a:spLocks noChangeArrowheads="1"/>
              </p:cNvSpPr>
              <p:nvPr/>
            </p:nvSpPr>
            <p:spPr bwMode="auto">
              <a:xfrm>
                <a:off x="240" y="1632"/>
                <a:ext cx="19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000">
                    <a:latin typeface="American Typewriter Condensed"/>
                    <a:cs typeface="American Typewriter Condensed"/>
                  </a:rPr>
                  <a:t>d</a:t>
                </a:r>
              </a:p>
            </p:txBody>
          </p:sp>
          <p:sp>
            <p:nvSpPr>
              <p:cNvPr id="18" name="Text Box 10"/>
              <p:cNvSpPr txBox="1">
                <a:spLocks noChangeArrowheads="1"/>
              </p:cNvSpPr>
              <p:nvPr/>
            </p:nvSpPr>
            <p:spPr bwMode="auto">
              <a:xfrm>
                <a:off x="772" y="1357"/>
                <a:ext cx="80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000" dirty="0">
                    <a:solidFill>
                      <a:schemeClr val="bg2"/>
                    </a:solidFill>
                    <a:latin typeface="American Typewriter Condensed"/>
                    <a:cs typeface="American Typewriter Condensed"/>
                  </a:rPr>
                  <a:t>0   1   2   3  </a:t>
                </a:r>
              </a:p>
            </p:txBody>
          </p:sp>
        </p:grpSp>
        <p:sp>
          <p:nvSpPr>
            <p:cNvPr id="11" name="TextBox 18"/>
            <p:cNvSpPr txBox="1">
              <a:spLocks noChangeArrowheads="1"/>
            </p:cNvSpPr>
            <p:nvPr/>
          </p:nvSpPr>
          <p:spPr bwMode="auto">
            <a:xfrm>
              <a:off x="838200" y="1219200"/>
              <a:ext cx="3129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000">
                  <a:solidFill>
                    <a:srgbClr val="808080"/>
                  </a:solidFill>
                  <a:latin typeface="American Typewriter Condensed"/>
                  <a:cs typeface="American Typewriter Condensed"/>
                </a:rPr>
                <a:t>0</a:t>
              </a:r>
            </a:p>
          </p:txBody>
        </p:sp>
        <p:sp>
          <p:nvSpPr>
            <p:cNvPr id="12" name="TextBox 19"/>
            <p:cNvSpPr txBox="1">
              <a:spLocks noChangeArrowheads="1"/>
            </p:cNvSpPr>
            <p:nvPr/>
          </p:nvSpPr>
          <p:spPr bwMode="auto">
            <a:xfrm>
              <a:off x="838200" y="1600200"/>
              <a:ext cx="3129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000">
                  <a:solidFill>
                    <a:srgbClr val="808080"/>
                  </a:solidFill>
                  <a:latin typeface="American Typewriter Condensed"/>
                  <a:cs typeface="American Typewriter Condensed"/>
                </a:rPr>
                <a:t>1</a:t>
              </a:r>
            </a:p>
          </p:txBody>
        </p:sp>
        <p:sp>
          <p:nvSpPr>
            <p:cNvPr id="13" name="TextBox 20"/>
            <p:cNvSpPr txBox="1">
              <a:spLocks noChangeArrowheads="1"/>
            </p:cNvSpPr>
            <p:nvPr/>
          </p:nvSpPr>
          <p:spPr bwMode="auto">
            <a:xfrm>
              <a:off x="838200" y="3048000"/>
              <a:ext cx="3129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000">
                  <a:solidFill>
                    <a:srgbClr val="808080"/>
                  </a:solidFill>
                  <a:latin typeface="American Typewriter Condensed"/>
                  <a:cs typeface="American Typewriter Condensed"/>
                </a:rPr>
                <a:t>4</a:t>
              </a:r>
            </a:p>
          </p:txBody>
        </p:sp>
        <p:sp>
          <p:nvSpPr>
            <p:cNvPr id="14" name="TextBox 21"/>
            <p:cNvSpPr txBox="1">
              <a:spLocks noChangeArrowheads="1"/>
            </p:cNvSpPr>
            <p:nvPr/>
          </p:nvSpPr>
          <p:spPr bwMode="auto">
            <a:xfrm>
              <a:off x="838200" y="2133600"/>
              <a:ext cx="3129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n-US" sz="2000">
                  <a:solidFill>
                    <a:srgbClr val="808080"/>
                  </a:solidFill>
                  <a:latin typeface="American Typewriter Condensed"/>
                  <a:cs typeface="American Typewriter Condensed"/>
                </a:rPr>
                <a:t>2</a:t>
              </a:r>
            </a:p>
          </p:txBody>
        </p:sp>
        <p:sp>
          <p:nvSpPr>
            <p:cNvPr id="15" name="TextBox 22"/>
            <p:cNvSpPr txBox="1">
              <a:spLocks noChangeArrowheads="1"/>
            </p:cNvSpPr>
            <p:nvPr/>
          </p:nvSpPr>
          <p:spPr bwMode="auto">
            <a:xfrm>
              <a:off x="838200" y="2590800"/>
              <a:ext cx="3129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000">
                  <a:solidFill>
                    <a:srgbClr val="808080"/>
                  </a:solidFill>
                  <a:latin typeface="American Typewriter Condensed"/>
                  <a:cs typeface="American Typewriter Condensed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71259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Multidimensional Lists are Stored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b </a:t>
            </a:r>
            <a:r>
              <a:rPr lang="en-US" sz="2800" dirty="0">
                <a:latin typeface="American Typewriter Condensed"/>
                <a:cs typeface="American Typewriter Condensed"/>
              </a:rPr>
              <a:t>= [[9, 6, 4], [5, 7, 7]]</a:t>
            </a:r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r>
              <a:rPr lang="en-US" sz="2800" dirty="0"/>
              <a:t>b holds name of a one-dimensional list</a:t>
            </a:r>
          </a:p>
          <a:p>
            <a:pPr lvl="1"/>
            <a:r>
              <a:rPr lang="en-US" sz="2400" dirty="0"/>
              <a:t>Has </a:t>
            </a:r>
            <a:r>
              <a:rPr lang="en-US" sz="2400" dirty="0" err="1"/>
              <a:t>len</a:t>
            </a:r>
            <a:r>
              <a:rPr lang="en-US" sz="2400" dirty="0"/>
              <a:t>(b) elements</a:t>
            </a:r>
          </a:p>
          <a:p>
            <a:pPr lvl="1"/>
            <a:r>
              <a:rPr lang="en-US" sz="2400" dirty="0"/>
              <a:t>Its elements are (the names of) 1D lists</a:t>
            </a:r>
          </a:p>
          <a:p>
            <a:r>
              <a:rPr lang="en-US" sz="2800" dirty="0"/>
              <a:t>b[</a:t>
            </a:r>
            <a:r>
              <a:rPr lang="en-US" sz="2800" dirty="0" err="1"/>
              <a:t>i</a:t>
            </a:r>
            <a:r>
              <a:rPr lang="en-US" sz="2800" dirty="0"/>
              <a:t>] holds the name of a one-dimensional list (of </a:t>
            </a:r>
            <a:r>
              <a:rPr lang="en-US" sz="2800" dirty="0" err="1"/>
              <a:t>ints</a:t>
            </a:r>
            <a:r>
              <a:rPr lang="en-US" sz="2800" dirty="0"/>
              <a:t>) </a:t>
            </a:r>
          </a:p>
          <a:p>
            <a:pPr lvl="1"/>
            <a:r>
              <a:rPr lang="en-US" sz="2400" dirty="0"/>
              <a:t>Has </a:t>
            </a:r>
            <a:r>
              <a:rPr lang="en-US" sz="2400" dirty="0" err="1"/>
              <a:t>len</a:t>
            </a:r>
            <a:r>
              <a:rPr lang="en-US" sz="2400" dirty="0"/>
              <a:t>(b[</a:t>
            </a:r>
            <a:r>
              <a:rPr lang="en-US" sz="2400" dirty="0" err="1"/>
              <a:t>i</a:t>
            </a:r>
            <a:r>
              <a:rPr lang="en-US" sz="2400" dirty="0"/>
              <a:t>]) elements</a:t>
            </a:r>
          </a:p>
          <a:p>
            <a:endParaRPr lang="en-US" sz="2800" dirty="0"/>
          </a:p>
          <a:p>
            <a:endParaRPr lang="en-US" sz="2800" b="1" dirty="0"/>
          </a:p>
          <a:p>
            <a:endParaRPr lang="en-US" sz="2800" dirty="0"/>
          </a:p>
        </p:txBody>
      </p:sp>
      <p:grpSp>
        <p:nvGrpSpPr>
          <p:cNvPr id="41" name="Group 40"/>
          <p:cNvGrpSpPr/>
          <p:nvPr/>
        </p:nvGrpSpPr>
        <p:grpSpPr>
          <a:xfrm>
            <a:off x="5013960" y="1967687"/>
            <a:ext cx="1463040" cy="1766113"/>
            <a:chOff x="5013960" y="1967687"/>
            <a:chExt cx="1463040" cy="1766113"/>
          </a:xfrm>
        </p:grpSpPr>
        <p:sp>
          <p:nvSpPr>
            <p:cNvPr id="8" name="TextBox 7"/>
            <p:cNvSpPr txBox="1">
              <a:spLocks noChangeArrowheads="1"/>
            </p:cNvSpPr>
            <p:nvPr/>
          </p:nvSpPr>
          <p:spPr bwMode="auto">
            <a:xfrm>
              <a:off x="5013960" y="2270760"/>
              <a:ext cx="1463040" cy="1463040"/>
            </a:xfrm>
            <a:prstGeom prst="rect">
              <a:avLst/>
            </a:prstGeom>
            <a:solidFill>
              <a:srgbClr val="FFE3B9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</p:txBody>
        </p:sp>
        <p:sp>
          <p:nvSpPr>
            <p:cNvPr id="9" name="Rounded Rectangle 8"/>
            <p:cNvSpPr>
              <a:spLocks noChangeArrowheads="1"/>
            </p:cNvSpPr>
            <p:nvPr/>
          </p:nvSpPr>
          <p:spPr bwMode="auto">
            <a:xfrm>
              <a:off x="5013960" y="1967687"/>
              <a:ext cx="1234440" cy="609600"/>
            </a:xfrm>
            <a:prstGeom prst="roundRect">
              <a:avLst>
                <a:gd name="adj" fmla="val 16667"/>
              </a:avLst>
            </a:prstGeom>
            <a:solidFill>
              <a:srgbClr val="FFE3B9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>
                  <a:latin typeface="Times New Roman"/>
                  <a:cs typeface="Times New Roman"/>
                </a:rPr>
                <a:t>82799054</a:t>
              </a:r>
            </a:p>
          </p:txBody>
        </p:sp>
        <p:sp>
          <p:nvSpPr>
            <p:cNvPr id="10" name="Rectangle 4"/>
            <p:cNvSpPr>
              <a:spLocks/>
            </p:cNvSpPr>
            <p:nvPr/>
          </p:nvSpPr>
          <p:spPr bwMode="auto">
            <a:xfrm>
              <a:off x="5166361" y="2446971"/>
              <a:ext cx="88403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2000" dirty="0">
                  <a:ea typeface="Times" pitchFamily="-84" charset="0"/>
                  <a:cs typeface="Times" pitchFamily="-84" charset="0"/>
                </a:rPr>
                <a:t>  9</a:t>
              </a:r>
            </a:p>
          </p:txBody>
        </p:sp>
        <p:sp>
          <p:nvSpPr>
            <p:cNvPr id="11" name="Rectangle 4"/>
            <p:cNvSpPr>
              <a:spLocks/>
            </p:cNvSpPr>
            <p:nvPr/>
          </p:nvSpPr>
          <p:spPr bwMode="auto">
            <a:xfrm>
              <a:off x="5166361" y="2804159"/>
              <a:ext cx="88403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2000" dirty="0">
                  <a:ea typeface="Times" pitchFamily="-84" charset="0"/>
                  <a:cs typeface="Times" pitchFamily="-84" charset="0"/>
                </a:rPr>
                <a:t>  6</a:t>
              </a:r>
            </a:p>
          </p:txBody>
        </p:sp>
        <p:sp>
          <p:nvSpPr>
            <p:cNvPr id="12" name="Rectangle 4"/>
            <p:cNvSpPr>
              <a:spLocks/>
            </p:cNvSpPr>
            <p:nvPr/>
          </p:nvSpPr>
          <p:spPr bwMode="auto">
            <a:xfrm>
              <a:off x="5166361" y="3159759"/>
              <a:ext cx="88403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2000" dirty="0">
                  <a:ea typeface="Times" pitchFamily="-84" charset="0"/>
                  <a:cs typeface="Times" pitchFamily="-84" charset="0"/>
                </a:rPr>
                <a:t>  4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7223760" y="1967687"/>
            <a:ext cx="1463040" cy="1766113"/>
            <a:chOff x="7223760" y="1967687"/>
            <a:chExt cx="1463040" cy="1766113"/>
          </a:xfrm>
        </p:grpSpPr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7223760" y="2270760"/>
              <a:ext cx="1463040" cy="1463040"/>
            </a:xfrm>
            <a:prstGeom prst="rect">
              <a:avLst/>
            </a:prstGeom>
            <a:solidFill>
              <a:srgbClr val="FFE3B9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</p:txBody>
        </p:sp>
        <p:sp>
          <p:nvSpPr>
            <p:cNvPr id="14" name="Rounded Rectangle 8"/>
            <p:cNvSpPr>
              <a:spLocks noChangeArrowheads="1"/>
            </p:cNvSpPr>
            <p:nvPr/>
          </p:nvSpPr>
          <p:spPr bwMode="auto">
            <a:xfrm>
              <a:off x="7223760" y="1967687"/>
              <a:ext cx="1234440" cy="609600"/>
            </a:xfrm>
            <a:prstGeom prst="roundRect">
              <a:avLst>
                <a:gd name="adj" fmla="val 16667"/>
              </a:avLst>
            </a:prstGeom>
            <a:solidFill>
              <a:srgbClr val="FFE3B9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>
                  <a:latin typeface="Times New Roman"/>
                  <a:cs typeface="Times New Roman"/>
                </a:rPr>
                <a:t>43001122</a:t>
              </a:r>
            </a:p>
          </p:txBody>
        </p:sp>
        <p:sp>
          <p:nvSpPr>
            <p:cNvPr id="15" name="Rectangle 4"/>
            <p:cNvSpPr>
              <a:spLocks/>
            </p:cNvSpPr>
            <p:nvPr/>
          </p:nvSpPr>
          <p:spPr bwMode="auto">
            <a:xfrm>
              <a:off x="7376161" y="2446971"/>
              <a:ext cx="88403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2000" dirty="0">
                  <a:ea typeface="Times" pitchFamily="-84" charset="0"/>
                  <a:cs typeface="Times" pitchFamily="-84" charset="0"/>
                </a:rPr>
                <a:t>  5</a:t>
              </a:r>
            </a:p>
          </p:txBody>
        </p:sp>
        <p:sp>
          <p:nvSpPr>
            <p:cNvPr id="16" name="Rectangle 4"/>
            <p:cNvSpPr>
              <a:spLocks/>
            </p:cNvSpPr>
            <p:nvPr/>
          </p:nvSpPr>
          <p:spPr bwMode="auto">
            <a:xfrm>
              <a:off x="7376161" y="2804159"/>
              <a:ext cx="88403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2000" dirty="0">
                  <a:ea typeface="Times" pitchFamily="-84" charset="0"/>
                  <a:cs typeface="Times" pitchFamily="-84" charset="0"/>
                </a:rPr>
                <a:t>  7</a:t>
              </a:r>
            </a:p>
          </p:txBody>
        </p:sp>
        <p:sp>
          <p:nvSpPr>
            <p:cNvPr id="17" name="Rectangle 4"/>
            <p:cNvSpPr>
              <a:spLocks/>
            </p:cNvSpPr>
            <p:nvPr/>
          </p:nvSpPr>
          <p:spPr bwMode="auto">
            <a:xfrm>
              <a:off x="7376161" y="3159759"/>
              <a:ext cx="88403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2000" dirty="0">
                  <a:ea typeface="Times" pitchFamily="-84" charset="0"/>
                  <a:cs typeface="Times" pitchFamily="-84" charset="0"/>
                </a:rPr>
                <a:t>  7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2651760" y="2120087"/>
            <a:ext cx="1463040" cy="1400353"/>
            <a:chOff x="2651760" y="2120087"/>
            <a:chExt cx="1463040" cy="1400353"/>
          </a:xfrm>
        </p:grpSpPr>
        <p:sp>
          <p:nvSpPr>
            <p:cNvPr id="18" name="TextBox 17"/>
            <p:cNvSpPr txBox="1">
              <a:spLocks noChangeArrowheads="1"/>
            </p:cNvSpPr>
            <p:nvPr/>
          </p:nvSpPr>
          <p:spPr bwMode="auto">
            <a:xfrm>
              <a:off x="2651760" y="2423160"/>
              <a:ext cx="1463040" cy="1097280"/>
            </a:xfrm>
            <a:prstGeom prst="rect">
              <a:avLst/>
            </a:prstGeom>
            <a:solidFill>
              <a:srgbClr val="FFE3B9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  <a:p>
              <a:endParaRPr lang="en-US"/>
            </a:p>
          </p:txBody>
        </p:sp>
        <p:sp>
          <p:nvSpPr>
            <p:cNvPr id="19" name="Rounded Rectangle 8"/>
            <p:cNvSpPr>
              <a:spLocks noChangeArrowheads="1"/>
            </p:cNvSpPr>
            <p:nvPr/>
          </p:nvSpPr>
          <p:spPr bwMode="auto">
            <a:xfrm>
              <a:off x="2651760" y="2120087"/>
              <a:ext cx="1219200" cy="609600"/>
            </a:xfrm>
            <a:prstGeom prst="roundRect">
              <a:avLst>
                <a:gd name="adj" fmla="val 16667"/>
              </a:avLst>
            </a:prstGeom>
            <a:solidFill>
              <a:srgbClr val="FFE3B9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>
                  <a:latin typeface="Times New Roman"/>
                  <a:cs typeface="Times New Roman"/>
                </a:rPr>
                <a:t>23457811</a:t>
              </a:r>
            </a:p>
          </p:txBody>
        </p:sp>
        <p:sp>
          <p:nvSpPr>
            <p:cNvPr id="20" name="Rectangle 4"/>
            <p:cNvSpPr>
              <a:spLocks/>
            </p:cNvSpPr>
            <p:nvPr/>
          </p:nvSpPr>
          <p:spPr bwMode="auto">
            <a:xfrm>
              <a:off x="2804161" y="2599371"/>
              <a:ext cx="106679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>
                  <a:latin typeface="Times New Roman"/>
                  <a:cs typeface="Times New Roman"/>
                </a:rPr>
                <a:t>82799054</a:t>
              </a:r>
            </a:p>
          </p:txBody>
        </p:sp>
        <p:sp>
          <p:nvSpPr>
            <p:cNvPr id="21" name="Rectangle 4"/>
            <p:cNvSpPr>
              <a:spLocks/>
            </p:cNvSpPr>
            <p:nvPr/>
          </p:nvSpPr>
          <p:spPr bwMode="auto">
            <a:xfrm>
              <a:off x="2804161" y="2956559"/>
              <a:ext cx="1066799" cy="357188"/>
            </a:xfrm>
            <a:prstGeom prst="rect">
              <a:avLst/>
            </a:prstGeom>
            <a:solidFill>
              <a:srgbClr val="FFFF99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pPr algn="ctr"/>
              <a:r>
                <a:rPr lang="en-US" b="1" dirty="0">
                  <a:latin typeface="Times New Roman"/>
                  <a:cs typeface="Times New Roman"/>
                </a:rPr>
                <a:t>43001122</a:t>
              </a:r>
            </a:p>
          </p:txBody>
        </p:sp>
      </p:grpSp>
      <p:sp>
        <p:nvSpPr>
          <p:cNvPr id="22" name="Rectangle 4"/>
          <p:cNvSpPr>
            <a:spLocks/>
          </p:cNvSpPr>
          <p:nvPr/>
        </p:nvSpPr>
        <p:spPr bwMode="auto">
          <a:xfrm>
            <a:off x="868561" y="3124200"/>
            <a:ext cx="1112639" cy="357188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ea typeface="Times" pitchFamily="-84" charset="0"/>
                <a:cs typeface="Times" pitchFamily="-84" charset="0"/>
              </a:rPr>
              <a:t> </a:t>
            </a:r>
            <a:r>
              <a:rPr lang="en-US" b="1" dirty="0">
                <a:latin typeface="Times New Roman"/>
                <a:cs typeface="Times New Roman"/>
              </a:rPr>
              <a:t>23457811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30705" y="3135868"/>
            <a:ext cx="4836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ea typeface="Times" pitchFamily="-84" charset="0"/>
                <a:cs typeface="Times" pitchFamily="-84" charset="0"/>
              </a:rPr>
              <a:t> </a:t>
            </a:r>
            <a:r>
              <a:rPr lang="en-US" dirty="0" err="1">
                <a:ea typeface="Times" pitchFamily="-84" charset="0"/>
                <a:cs typeface="Times" pitchFamily="-84" charset="0"/>
              </a:rPr>
              <a:t>b</a:t>
            </a:r>
            <a:endParaRPr lang="en-US" dirty="0"/>
          </a:p>
        </p:txBody>
      </p:sp>
      <p:sp>
        <p:nvSpPr>
          <p:cNvPr id="24" name="TextBox 35"/>
          <p:cNvSpPr txBox="1">
            <a:spLocks noChangeArrowheads="1"/>
          </p:cNvSpPr>
          <p:nvPr/>
        </p:nvSpPr>
        <p:spPr bwMode="auto">
          <a:xfrm>
            <a:off x="838200" y="1988403"/>
            <a:ext cx="1112401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  9 6 4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5 7 7</a:t>
            </a:r>
          </a:p>
        </p:txBody>
      </p:sp>
      <p:cxnSp>
        <p:nvCxnSpPr>
          <p:cNvPr id="26" name="Straight Arrow Connector 25"/>
          <p:cNvCxnSpPr>
            <a:stCxn id="22" idx="3"/>
            <a:endCxn id="19" idx="1"/>
          </p:cNvCxnSpPr>
          <p:nvPr/>
        </p:nvCxnSpPr>
        <p:spPr bwMode="auto">
          <a:xfrm flipV="1">
            <a:off x="1981200" y="2424887"/>
            <a:ext cx="670560" cy="87790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00000"/>
            </a:solidFill>
            <a:prstDash val="sysDash"/>
            <a:round/>
            <a:headEnd type="none" w="med" len="med"/>
            <a:tailEnd type="arrow" w="lg" len="lg"/>
          </a:ln>
          <a:effectLst/>
        </p:spPr>
      </p:cxnSp>
      <p:cxnSp>
        <p:nvCxnSpPr>
          <p:cNvPr id="27" name="Straight Arrow Connector 26"/>
          <p:cNvCxnSpPr>
            <a:stCxn id="20" idx="3"/>
            <a:endCxn id="9" idx="1"/>
          </p:cNvCxnSpPr>
          <p:nvPr/>
        </p:nvCxnSpPr>
        <p:spPr bwMode="auto">
          <a:xfrm flipV="1">
            <a:off x="3870960" y="2272487"/>
            <a:ext cx="1143000" cy="50547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00000"/>
            </a:solidFill>
            <a:prstDash val="sysDash"/>
            <a:round/>
            <a:headEnd type="none" w="med" len="med"/>
            <a:tailEnd type="arrow" w="lg" len="lg"/>
          </a:ln>
          <a:effectLst/>
        </p:spPr>
      </p:cxnSp>
      <p:cxnSp>
        <p:nvCxnSpPr>
          <p:cNvPr id="30" name="Straight Arrow Connector 29"/>
          <p:cNvCxnSpPr>
            <a:endCxn id="14" idx="1"/>
          </p:cNvCxnSpPr>
          <p:nvPr/>
        </p:nvCxnSpPr>
        <p:spPr bwMode="auto">
          <a:xfrm flipV="1">
            <a:off x="6050400" y="2272487"/>
            <a:ext cx="1173360" cy="161371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00000"/>
            </a:solidFill>
            <a:prstDash val="sysDash"/>
            <a:round/>
            <a:headEnd type="none" w="med" len="med"/>
            <a:tailEnd type="arrow" w="lg" len="lg"/>
          </a:ln>
          <a:effectLst/>
        </p:spPr>
      </p:cxnSp>
      <p:cxnSp>
        <p:nvCxnSpPr>
          <p:cNvPr id="33" name="Straight Arrow Connector 32"/>
          <p:cNvCxnSpPr>
            <a:stCxn id="21" idx="3"/>
          </p:cNvCxnSpPr>
          <p:nvPr/>
        </p:nvCxnSpPr>
        <p:spPr bwMode="auto">
          <a:xfrm>
            <a:off x="3870960" y="3135153"/>
            <a:ext cx="2179439" cy="751049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00000"/>
            </a:solidFill>
            <a:prstDash val="sysDash"/>
            <a:round/>
            <a:headEnd type="none" w="med" len="med"/>
            <a:tailEnd type="non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694983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Modified Question 4 from Fall 2010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0" y="1143000"/>
            <a:ext cx="8534400" cy="5029200"/>
          </a:xfrm>
        </p:spPr>
        <p:txBody>
          <a:bodyPr/>
          <a:lstStyle/>
          <a:p>
            <a:pPr>
              <a:spcAft>
                <a:spcPts val="1200"/>
              </a:spcAft>
              <a:buNone/>
            </a:pPr>
            <a:r>
              <a:rPr lang="en-US" sz="2400" dirty="0"/>
              <a:t>	</a:t>
            </a:r>
            <a:r>
              <a:rPr lang="en-US" sz="2000" dirty="0"/>
              <a:t>Recall drawing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GRectangles</a:t>
            </a:r>
            <a:r>
              <a:rPr lang="en-US" sz="2000" dirty="0"/>
              <a:t> in A7. Write method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placeSquares</a:t>
            </a:r>
            <a:r>
              <a:rPr lang="en-US" sz="2000" dirty="0"/>
              <a:t>, </a:t>
            </a:r>
            <a:br>
              <a:rPr lang="en-US" sz="2000" dirty="0"/>
            </a:br>
            <a:r>
              <a:rPr lang="en-US" sz="2000" dirty="0"/>
              <a:t>whose requirements appear below. It draws square bricks as </a:t>
            </a:r>
            <a:br>
              <a:rPr lang="en-US" sz="2000" dirty="0"/>
            </a:br>
            <a:r>
              <a:rPr lang="en-US" sz="2000" dirty="0"/>
              <a:t>shown to the right and returns them as a 2d list of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GRectangle</a:t>
            </a:r>
            <a:r>
              <a:rPr lang="en-US" sz="2000" dirty="0">
                <a:latin typeface="American Typewriter Condensed"/>
                <a:cs typeface="American Typewriter Condensed"/>
              </a:rPr>
              <a:t> </a:t>
            </a:r>
          </a:p>
          <a:p>
            <a:pPr marL="400050" lvl="1" indent="0">
              <a:buNone/>
            </a:pPr>
            <a:r>
              <a:rPr lang="en-US" sz="20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placeSquares</a:t>
            </a:r>
            <a:r>
              <a:rPr lang="en-US" sz="2000" dirty="0">
                <a:latin typeface="American Typewriter Condensed"/>
                <a:cs typeface="American Typewriter Condensed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self</a:t>
            </a:r>
            <a:r>
              <a:rPr lang="en-US" sz="2000" dirty="0">
                <a:latin typeface="American Typewriter Condensed"/>
                <a:cs typeface="American Typewriter Condensed"/>
              </a:rPr>
              <a:t>, m):</a:t>
            </a:r>
          </a:p>
          <a:p>
            <a:pPr marL="400050" lvl="1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"""Create a list of m x m squares (</a:t>
            </a:r>
            <a:r>
              <a:rPr lang="en-US" sz="20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GRectangle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), as specified </a:t>
            </a:r>
            <a:b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below, adding the squares to the GUI, and return the list.""" </a:t>
            </a:r>
          </a:p>
          <a:p>
            <a:endParaRPr lang="en-US" sz="800" u="sng" dirty="0"/>
          </a:p>
          <a:p>
            <a:pPr marL="400050" lvl="1" indent="0">
              <a:buNone/>
            </a:pPr>
            <a:r>
              <a:rPr lang="en-US" sz="2000" u="sng" dirty="0"/>
              <a:t>Method Requirements</a:t>
            </a:r>
            <a:r>
              <a:rPr lang="en-US" sz="2000" dirty="0"/>
              <a:t>:</a:t>
            </a:r>
          </a:p>
          <a:p>
            <a:pPr lvl="1"/>
            <a:r>
              <a:rPr lang="en-US" sz="2000" dirty="0"/>
              <a:t>There are m columns and rows of squares; precondition: 0 &lt; m. </a:t>
            </a:r>
          </a:p>
          <a:p>
            <a:pPr lvl="1"/>
            <a:r>
              <a:rPr lang="en-US" sz="2000" dirty="0"/>
              <a:t>Each square has side length </a:t>
            </a:r>
            <a:r>
              <a:rPr lang="en-US" sz="2000" dirty="0">
                <a:latin typeface="American Typewriter Condensed"/>
                <a:cs typeface="American Typewriter Condensed"/>
              </a:rPr>
              <a:t>BRICK_SIDE</a:t>
            </a:r>
            <a:r>
              <a:rPr lang="en-US" sz="2000" dirty="0">
                <a:cs typeface="American Typewriter Condensed"/>
              </a:rPr>
              <a:t>;</a:t>
            </a:r>
            <a:r>
              <a:rPr lang="en-US" sz="2000" dirty="0"/>
              <a:t> there is no space between them. </a:t>
            </a:r>
          </a:p>
          <a:p>
            <a:pPr lvl="1"/>
            <a:r>
              <a:rPr lang="en-US" sz="2000" dirty="0"/>
              <a:t>The bottom-left square is at the bottom-left corner (0,0) of the GUI.</a:t>
            </a:r>
            <a:br>
              <a:rPr lang="en-US" sz="2000" dirty="0"/>
            </a:br>
            <a:r>
              <a:rPr lang="en-US" sz="2000" dirty="0"/>
              <a:t>Squares in columns and rows 0 and m-1 have color</a:t>
            </a:r>
            <a:r>
              <a:rPr lang="en-US" sz="2000" dirty="0">
                <a:latin typeface="American Typewriter Condensed"/>
                <a:cs typeface="American Typewriter Condensed"/>
              </a:rPr>
              <a:t>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colormodel.PINK</a:t>
            </a:r>
            <a:r>
              <a:rPr lang="en-US" sz="2000" dirty="0"/>
              <a:t> </a:t>
            </a:r>
          </a:p>
          <a:p>
            <a:pPr lvl="1"/>
            <a:r>
              <a:rPr lang="en-US" sz="2000" dirty="0"/>
              <a:t>Inner squares have checkerboard pattern of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colormodel.RED</a:t>
            </a:r>
            <a:r>
              <a:rPr lang="en-US" sz="2000" dirty="0">
                <a:cs typeface="American Typewriter Condensed"/>
              </a:rPr>
              <a:t> </a:t>
            </a:r>
            <a:r>
              <a:rPr lang="en-US" sz="2000" dirty="0"/>
              <a:t>and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colormodel.GREEN</a:t>
            </a:r>
            <a:r>
              <a:rPr lang="en-US" sz="2000" dirty="0"/>
              <a:t>, as shown (bottom-left one is green; one next to it, red). </a:t>
            </a:r>
          </a:p>
          <a:p>
            <a:pPr marL="457200" lvl="1" indent="0">
              <a:buNone/>
            </a:pPr>
            <a:endParaRPr lang="en-US" sz="2000" dirty="0">
              <a:effectLst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1295400"/>
            <a:ext cx="1965093" cy="1981200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 bwMode="auto">
          <a:xfrm>
            <a:off x="533400" y="2743200"/>
            <a:ext cx="0" cy="609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402754111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-02-21-12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review1.pptx</Template>
  <TotalTime>3095</TotalTime>
  <Words>1047</Words>
  <Application>Microsoft Macintosh PowerPoint</Application>
  <PresentationFormat>On-screen Show (4:3)</PresentationFormat>
  <Paragraphs>273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ＭＳ Ｐゴシック</vt:lpstr>
      <vt:lpstr>American Typewriter Condensed</vt:lpstr>
      <vt:lpstr>Arial</vt:lpstr>
      <vt:lpstr>Calibri</vt:lpstr>
      <vt:lpstr>Lucida Grande</vt:lpstr>
      <vt:lpstr>Times</vt:lpstr>
      <vt:lpstr>Times New Roman</vt:lpstr>
      <vt:lpstr>Wingdings</vt:lpstr>
      <vt:lpstr>Wingdings 2</vt:lpstr>
      <vt:lpstr>Zapf Dingbats</vt:lpstr>
      <vt:lpstr>presentation-02-21-12</vt:lpstr>
      <vt:lpstr>Lists and Sequences</vt:lpstr>
      <vt:lpstr>Overview of List Syntax</vt:lpstr>
      <vt:lpstr>Lists     vs.     Tuples     vs.    Strings     </vt:lpstr>
      <vt:lpstr>Modified Question 4 from Fall 2011</vt:lpstr>
      <vt:lpstr>Modified Question 4 from Fall 2011</vt:lpstr>
      <vt:lpstr>Modified Question 4 from Fall 2011</vt:lpstr>
      <vt:lpstr>Overview of Two-Dimensional Lists</vt:lpstr>
      <vt:lpstr>How Multidimensional Lists are Stored</vt:lpstr>
      <vt:lpstr>Modified Question 4 from Fall 2010</vt:lpstr>
      <vt:lpstr>Modified Question 4 from Fall 2010</vt:lpstr>
      <vt:lpstr>PowerPoint Presentation</vt:lpstr>
      <vt:lpstr>Ragged Lists: Rows w/ Different Length</vt:lpstr>
      <vt:lpstr>Modified Question 4 from Fall 2011</vt:lpstr>
      <vt:lpstr>Modified Question 4 from Fall 2011</vt:lpstr>
    </vt:vector>
  </TitlesOfParts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Beibei Zhu</dc:creator>
  <cp:lastModifiedBy>Lillian Lee</cp:lastModifiedBy>
  <cp:revision>96</cp:revision>
  <cp:lastPrinted>2015-12-08T21:31:00Z</cp:lastPrinted>
  <dcterms:created xsi:type="dcterms:W3CDTF">2012-05-06T14:25:55Z</dcterms:created>
  <dcterms:modified xsi:type="dcterms:W3CDTF">2018-05-14T17:30:39Z</dcterms:modified>
</cp:coreProperties>
</file>