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5" r:id="rId1"/>
    <p:sldMasterId id="2147483696" r:id="rId2"/>
    <p:sldMasterId id="2147483697" r:id="rId3"/>
    <p:sldMasterId id="2147483698" r:id="rId4"/>
  </p:sldMasterIdLst>
  <p:notesMasterIdLst>
    <p:notesMasterId r:id="rId5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302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</p:sldIdLst>
  <p:sldSz cx="9144000" cy="5143500" type="screen16x9"/>
  <p:notesSz cx="6858000" cy="9144000"/>
  <p:embeddedFontLst>
    <p:embeddedFont>
      <p:font typeface="Cutive" pitchFamily="2" charset="0"/>
      <p:regular r:id="rId5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/>
    <p:restoredTop sz="94650"/>
  </p:normalViewPr>
  <p:slideViewPr>
    <p:cSldViewPr snapToGrid="0">
      <p:cViewPr varScale="1">
        <p:scale>
          <a:sx n="162" d="100"/>
          <a:sy n="162" d="100"/>
        </p:scale>
        <p:origin x="192" y="12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font" Target="fonts/font1.fntdata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ableStyles" Target="tableStyles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Shape 4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8" name="Shape 4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6" name="Shape 5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Shape 5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4" name="Shape 5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Shape 5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2" name="Shape 5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Shape 5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0" name="Shape 5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Shape 6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8" name="Shape 6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Shape 6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6" name="Shape 6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Shape 6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4" name="Shape 6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Shape 7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4" name="Shape 7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Shape 7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3" name="Shape 7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Shape 3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7" name="Shape 7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8" name="Shape 7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Shape 8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5" name="Shape 8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" name="Shape 8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0" name="Shape 8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" name="Shape 8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5" name="Shape 8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" name="Shape 9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0" name="Shape 9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" name="Shape 9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9" name="Shape 9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Shape 10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9" name="Shape 10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Shape 10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9" name="Shape 10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Shape 1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7" name="Shape 1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Shape 1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7" name="Shape 1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62013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2" name="Shape 3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" name="Shape 1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5" name="Shape 12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5" name="Shape 12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6" name="Shape 12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7" name="Shape 13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8" name="Shape 13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" name="Shape 13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3" name="Shape 13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8" name="Shape 14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9" name="Shape 14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6" name="Shape 14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7" name="Shape 14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2" name="Shape 14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3" name="Shape 14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4" name="Shape 14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5" name="Shape 14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9" name="Shape 15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0" name="Shape 15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" name="Shape 15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7" name="Shape 15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8" name="Shape 3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5" name="Shape 15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6" name="Shape 15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1" name="Shape 16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2" name="Shape 16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" name="Shape 16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1" name="Shape 16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8" name="Shape 16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9" name="Shape 16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7" name="Shape 17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8" name="Shape 17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1" name="Shape 18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2" name="Shape 18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6" name="Shape 19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7" name="Shape 19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9" name="Shape 19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0" name="Shape 20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Shape 3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2" name="Shape 3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6" name="Shape 3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hape 4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" name="Shape 4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0" name="Shape 4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1328738" y="1293019"/>
            <a:ext cx="6486600" cy="23646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sx="100500" sy="100500" algn="ctr" rotWithShape="0">
              <a:srgbClr val="000000">
                <a:alpha val="498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D5ECED"/>
              </a:buClr>
              <a:buSzPts val="3520"/>
              <a:buFont typeface="Noto Sans Symbols"/>
              <a:buNone/>
            </a:pPr>
            <a:endParaRPr sz="3200" b="0" i="0" u="none" strike="noStrike" cap="none">
              <a:solidFill>
                <a:srgbClr val="595959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1328166" y="1292934"/>
            <a:ext cx="6487800" cy="236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D5ECED"/>
              </a:buClr>
              <a:buSzPts val="5060"/>
              <a:buFont typeface="Noto Sans Symbols"/>
              <a:buNone/>
              <a:defRPr sz="4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1328166" y="1292934"/>
            <a:ext cx="6498300" cy="6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rgbClr val="D5ECED"/>
              </a:buClr>
              <a:buSzPts val="3960"/>
              <a:buFont typeface="Noto Sans Symbols"/>
              <a:buNone/>
              <a:defRPr sz="3600" b="0" i="0" u="none" strike="noStrike" cap="none">
                <a:solidFill>
                  <a:srgbClr val="404040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"/>
              <a:buNone/>
              <a:defRPr sz="24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Merriweather Sans"/>
              <a:buNone/>
              <a:defRPr sz="20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Times"/>
              <a:buNone/>
              <a:defRPr sz="20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Times"/>
              <a:buNone/>
              <a:defRPr sz="20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Times"/>
              <a:buNone/>
              <a:defRPr sz="20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Times"/>
              <a:buNone/>
              <a:defRPr sz="20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hape 61"/>
          <p:cNvCxnSpPr/>
          <p:nvPr/>
        </p:nvCxnSpPr>
        <p:spPr>
          <a:xfrm>
            <a:off x="304800" y="857250"/>
            <a:ext cx="8534400" cy="1200"/>
          </a:xfrm>
          <a:prstGeom prst="straightConnector1">
            <a:avLst/>
          </a:prstGeom>
          <a:noFill/>
          <a:ln w="25400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8534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"/>
              <a:buChar char="•"/>
              <a:defRPr sz="3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"/>
              <a:buChar char="•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304800" algn="l" rtl="0">
              <a:spcBef>
                <a:spcPts val="40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Merriweather Sans"/>
              <a:buChar char="►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3048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1828800" y="468630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74676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Shape 68"/>
          <p:cNvCxnSpPr/>
          <p:nvPr/>
        </p:nvCxnSpPr>
        <p:spPr>
          <a:xfrm>
            <a:off x="304800" y="857250"/>
            <a:ext cx="8534400" cy="1200"/>
          </a:xfrm>
          <a:prstGeom prst="straightConnector1">
            <a:avLst/>
          </a:prstGeom>
          <a:noFill/>
          <a:ln w="25400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41910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"/>
              <a:buChar char="•"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Times"/>
              <a:buChar char="•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297179" algn="l" rtl="0">
              <a:spcBef>
                <a:spcPts val="360"/>
              </a:spcBef>
              <a:spcAft>
                <a:spcPts val="0"/>
              </a:spcAft>
              <a:buClr>
                <a:srgbClr val="0000FF"/>
              </a:buClr>
              <a:buSzPts val="1080"/>
              <a:buFont typeface="Merriweather Sans"/>
              <a:buChar char="►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2"/>
          </p:nvPr>
        </p:nvSpPr>
        <p:spPr>
          <a:xfrm>
            <a:off x="4648200" y="971550"/>
            <a:ext cx="41910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"/>
              <a:buChar char="•"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Times"/>
              <a:buChar char="•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297179" algn="l" rtl="0">
              <a:spcBef>
                <a:spcPts val="360"/>
              </a:spcBef>
              <a:spcAft>
                <a:spcPts val="0"/>
              </a:spcAft>
              <a:buClr>
                <a:srgbClr val="0000FF"/>
              </a:buClr>
              <a:buSzPts val="1080"/>
              <a:buFont typeface="Merriweather Sans"/>
              <a:buChar char="►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3048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1828800" y="468630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74676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3048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1828800" y="468630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74676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Shape 80"/>
          <p:cNvCxnSpPr/>
          <p:nvPr/>
        </p:nvCxnSpPr>
        <p:spPr>
          <a:xfrm>
            <a:off x="304800" y="857250"/>
            <a:ext cx="8534400" cy="1200"/>
          </a:xfrm>
          <a:prstGeom prst="straightConnector1">
            <a:avLst/>
          </a:prstGeom>
          <a:noFill/>
          <a:ln w="25400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8534400" cy="17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"/>
              <a:buChar char="•"/>
              <a:defRPr sz="3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"/>
              <a:buChar char="•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304800" algn="l" rtl="0">
              <a:spcBef>
                <a:spcPts val="40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Merriweather Sans"/>
              <a:buChar char="►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2"/>
          </p:nvPr>
        </p:nvSpPr>
        <p:spPr>
          <a:xfrm>
            <a:off x="304800" y="2824162"/>
            <a:ext cx="8534400" cy="17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"/>
              <a:buChar char="•"/>
              <a:defRPr sz="3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"/>
              <a:buChar char="•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304800" algn="l" rtl="0">
              <a:spcBef>
                <a:spcPts val="40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Merriweather Sans"/>
              <a:buChar char="►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3048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1828800" y="468630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74676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ctrTitle"/>
          </p:nvPr>
        </p:nvSpPr>
        <p:spPr>
          <a:xfrm>
            <a:off x="304800" y="2514601"/>
            <a:ext cx="8534400" cy="18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ubTitle" idx="1"/>
          </p:nvPr>
        </p:nvSpPr>
        <p:spPr>
          <a:xfrm>
            <a:off x="304800" y="2514601"/>
            <a:ext cx="8534400" cy="7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72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Times"/>
              <a:buNone/>
              <a:defRPr sz="3600" b="0" i="0" u="none" strike="noStrike" cap="none">
                <a:solidFill>
                  <a:srgbClr val="404040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"/>
              <a:buNone/>
              <a:defRPr sz="24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Merriweather Sans"/>
              <a:buNone/>
              <a:defRPr sz="20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Times"/>
              <a:buNone/>
              <a:defRPr sz="20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Times"/>
              <a:buNone/>
              <a:defRPr sz="20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Times"/>
              <a:buNone/>
              <a:defRPr sz="20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Times"/>
              <a:buNone/>
              <a:defRPr sz="20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90" name="Shape 90"/>
          <p:cNvSpPr>
            <a:spLocks noGrp="1"/>
          </p:cNvSpPr>
          <p:nvPr>
            <p:ph type="pic" idx="2"/>
          </p:nvPr>
        </p:nvSpPr>
        <p:spPr>
          <a:xfrm>
            <a:off x="304800" y="272653"/>
            <a:ext cx="8534400" cy="21276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sx="100500" sy="100500" algn="ctr" rotWithShape="0">
              <a:srgbClr val="000000">
                <a:alpha val="49800"/>
              </a:srgbClr>
            </a:outerShdw>
          </a:effectLst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"/>
              <a:buNone/>
              <a:defRPr sz="3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Merriweather San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3048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1828800" y="468630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74676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5" name="Shape 95"/>
          <p:cNvCxnSpPr/>
          <p:nvPr/>
        </p:nvCxnSpPr>
        <p:spPr>
          <a:xfrm>
            <a:off x="304800" y="857250"/>
            <a:ext cx="8534400" cy="1200"/>
          </a:xfrm>
          <a:prstGeom prst="straightConnector1">
            <a:avLst/>
          </a:prstGeom>
          <a:noFill/>
          <a:ln w="25400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6" name="Shape 96"/>
          <p:cNvCxnSpPr/>
          <p:nvPr/>
        </p:nvCxnSpPr>
        <p:spPr>
          <a:xfrm>
            <a:off x="304800" y="1543050"/>
            <a:ext cx="4191000" cy="1200"/>
          </a:xfrm>
          <a:prstGeom prst="straightConnector1">
            <a:avLst/>
          </a:prstGeom>
          <a:solidFill>
            <a:schemeClr val="accent1"/>
          </a:solidFill>
          <a:ln w="38100" cap="flat" cmpd="dbl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7" name="Shape 97"/>
          <p:cNvCxnSpPr/>
          <p:nvPr/>
        </p:nvCxnSpPr>
        <p:spPr>
          <a:xfrm>
            <a:off x="4648200" y="1543050"/>
            <a:ext cx="4191000" cy="1200"/>
          </a:xfrm>
          <a:prstGeom prst="straightConnector1">
            <a:avLst/>
          </a:prstGeom>
          <a:solidFill>
            <a:schemeClr val="accent1"/>
          </a:solidFill>
          <a:ln w="38100" cap="flat" cmpd="dbl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41910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ctr" rtl="0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"/>
              <a:buNone/>
              <a:defRPr sz="2800" b="1" i="0" u="none" strike="noStrike" cap="none">
                <a:solidFill>
                  <a:srgbClr val="3C8C93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Times"/>
              <a:buNone/>
              <a:defRPr sz="18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rgbClr val="0000FF"/>
              </a:buClr>
              <a:buSzPts val="960"/>
              <a:buFont typeface="Merriweather San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2"/>
          </p:nvPr>
        </p:nvSpPr>
        <p:spPr>
          <a:xfrm>
            <a:off x="304800" y="1657350"/>
            <a:ext cx="4192500" cy="293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"/>
              <a:buChar char="•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Times"/>
              <a:buChar char="•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289560" algn="l" rtl="0">
              <a:spcBef>
                <a:spcPts val="320"/>
              </a:spcBef>
              <a:spcAft>
                <a:spcPts val="0"/>
              </a:spcAft>
              <a:buClr>
                <a:srgbClr val="0000FF"/>
              </a:buClr>
              <a:buSzPts val="960"/>
              <a:buFont typeface="Merriweather Sans"/>
              <a:buChar char="►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3"/>
          </p:nvPr>
        </p:nvSpPr>
        <p:spPr>
          <a:xfrm>
            <a:off x="4645025" y="971550"/>
            <a:ext cx="41943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ctr" rtl="0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"/>
              <a:buNone/>
              <a:defRPr sz="2800" b="1" i="0" u="none" strike="noStrike" cap="none">
                <a:solidFill>
                  <a:srgbClr val="3C8C92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Times"/>
              <a:buNone/>
              <a:defRPr sz="18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rgbClr val="0000FF"/>
              </a:buClr>
              <a:buSzPts val="960"/>
              <a:buFont typeface="Merriweather San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4"/>
          </p:nvPr>
        </p:nvSpPr>
        <p:spPr>
          <a:xfrm>
            <a:off x="4645025" y="1657349"/>
            <a:ext cx="4194300" cy="293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"/>
              <a:buChar char="•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Times"/>
              <a:buChar char="•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289560" algn="l" rtl="0">
              <a:spcBef>
                <a:spcPts val="320"/>
              </a:spcBef>
              <a:spcAft>
                <a:spcPts val="0"/>
              </a:spcAft>
              <a:buClr>
                <a:srgbClr val="0000FF"/>
              </a:buClr>
              <a:buSzPts val="960"/>
              <a:buFont typeface="Merriweather Sans"/>
              <a:buChar char="►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3048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1828800" y="468630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74676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Shape 107"/>
          <p:cNvCxnSpPr/>
          <p:nvPr/>
        </p:nvCxnSpPr>
        <p:spPr>
          <a:xfrm>
            <a:off x="304800" y="857250"/>
            <a:ext cx="8534400" cy="1200"/>
          </a:xfrm>
          <a:prstGeom prst="straightConnector1">
            <a:avLst/>
          </a:prstGeom>
          <a:noFill/>
          <a:ln w="25400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3048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1828800" y="468630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74676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Shape 113"/>
          <p:cNvCxnSpPr/>
          <p:nvPr/>
        </p:nvCxnSpPr>
        <p:spPr>
          <a:xfrm>
            <a:off x="304800" y="857250"/>
            <a:ext cx="8534400" cy="1200"/>
          </a:xfrm>
          <a:prstGeom prst="straightConnector1">
            <a:avLst/>
          </a:prstGeom>
          <a:noFill/>
          <a:ln w="25400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4" name="Shape 114"/>
          <p:cNvCxnSpPr/>
          <p:nvPr/>
        </p:nvCxnSpPr>
        <p:spPr>
          <a:xfrm>
            <a:off x="304800" y="3086100"/>
            <a:ext cx="8534400" cy="1200"/>
          </a:xfrm>
          <a:prstGeom prst="straightConnector1">
            <a:avLst/>
          </a:prstGeom>
          <a:noFill/>
          <a:ln w="25400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5" name="Shape 115"/>
          <p:cNvSpPr txBox="1"/>
          <p:nvPr/>
        </p:nvSpPr>
        <p:spPr>
          <a:xfrm>
            <a:off x="457200" y="24574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304800" y="857250"/>
            <a:ext cx="85344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"/>
              <a:buChar char="•"/>
              <a:defRPr sz="3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"/>
              <a:buChar char="•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304800" algn="l" rtl="0">
              <a:spcBef>
                <a:spcPts val="40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Merriweather Sans"/>
              <a:buChar char="►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2"/>
          </p:nvPr>
        </p:nvSpPr>
        <p:spPr>
          <a:xfrm>
            <a:off x="304800" y="3086100"/>
            <a:ext cx="85344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"/>
              <a:buChar char="•"/>
              <a:defRPr sz="3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"/>
              <a:buChar char="•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304800" algn="l" rtl="0">
              <a:spcBef>
                <a:spcPts val="40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Merriweather Sans"/>
              <a:buChar char="►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dt" idx="10"/>
          </p:nvPr>
        </p:nvSpPr>
        <p:spPr>
          <a:xfrm>
            <a:off x="3048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ftr" idx="11"/>
          </p:nvPr>
        </p:nvSpPr>
        <p:spPr>
          <a:xfrm>
            <a:off x="1828800" y="468630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74676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/>
        </p:nvSpPr>
        <p:spPr>
          <a:xfrm>
            <a:off x="762000" y="2057400"/>
            <a:ext cx="7543800" cy="628500"/>
          </a:xfrm>
          <a:prstGeom prst="rect">
            <a:avLst/>
          </a:prstGeom>
          <a:noFill/>
          <a:ln w="38100" cap="flat" cmpd="sng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275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838200" y="2114550"/>
            <a:ext cx="7391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dt" idx="10"/>
          </p:nvPr>
        </p:nvSpPr>
        <p:spPr>
          <a:xfrm>
            <a:off x="3048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ftr" idx="11"/>
          </p:nvPr>
        </p:nvSpPr>
        <p:spPr>
          <a:xfrm>
            <a:off x="1828800" y="468630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74676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9" name="Shape 129"/>
          <p:cNvCxnSpPr/>
          <p:nvPr/>
        </p:nvCxnSpPr>
        <p:spPr>
          <a:xfrm>
            <a:off x="304800" y="857250"/>
            <a:ext cx="3200400" cy="1200"/>
          </a:xfrm>
          <a:prstGeom prst="straightConnector1">
            <a:avLst/>
          </a:prstGeom>
          <a:noFill/>
          <a:ln w="25400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304800" y="204788"/>
            <a:ext cx="3160800" cy="5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264100" cy="43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"/>
              <a:buChar char="•"/>
              <a:defRPr sz="3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"/>
              <a:buChar char="•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304800" algn="l" rtl="0">
              <a:spcBef>
                <a:spcPts val="40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Merriweather Sans"/>
              <a:buChar char="►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body" idx="2"/>
          </p:nvPr>
        </p:nvSpPr>
        <p:spPr>
          <a:xfrm>
            <a:off x="304800" y="971550"/>
            <a:ext cx="3160800" cy="36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"/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Times"/>
              <a:buNone/>
              <a:defRPr sz="1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rgbClr val="595959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rgbClr val="0000FF"/>
              </a:buClr>
              <a:buSzPts val="540"/>
              <a:buFont typeface="Merriweather San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dt" idx="10"/>
          </p:nvPr>
        </p:nvSpPr>
        <p:spPr>
          <a:xfrm>
            <a:off x="3048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ftr" idx="11"/>
          </p:nvPr>
        </p:nvSpPr>
        <p:spPr>
          <a:xfrm>
            <a:off x="1828800" y="468630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sldNum" idx="12"/>
          </p:nvPr>
        </p:nvSpPr>
        <p:spPr>
          <a:xfrm>
            <a:off x="74676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1828800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38" name="Shape 138"/>
          <p:cNvSpPr>
            <a:spLocks noGrp="1"/>
          </p:cNvSpPr>
          <p:nvPr>
            <p:ph type="pic" idx="2"/>
          </p:nvPr>
        </p:nvSpPr>
        <p:spPr>
          <a:xfrm>
            <a:off x="1828800" y="285750"/>
            <a:ext cx="5486400" cy="32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"/>
              <a:buNone/>
              <a:defRPr sz="3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Merriweather San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1828800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"/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Times"/>
              <a:buNone/>
              <a:defRPr sz="1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rgbClr val="595959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rgbClr val="0000FF"/>
              </a:buClr>
              <a:buSzPts val="540"/>
              <a:buFont typeface="Merriweather San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dt" idx="10"/>
          </p:nvPr>
        </p:nvSpPr>
        <p:spPr>
          <a:xfrm>
            <a:off x="3048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ftr" idx="11"/>
          </p:nvPr>
        </p:nvSpPr>
        <p:spPr>
          <a:xfrm>
            <a:off x="1828800" y="468630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sldNum" idx="12"/>
          </p:nvPr>
        </p:nvSpPr>
        <p:spPr>
          <a:xfrm>
            <a:off x="74676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/>
        </p:nvSpPr>
        <p:spPr>
          <a:xfrm>
            <a:off x="1328738" y="1293019"/>
            <a:ext cx="6486600" cy="23646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sx="100500" sy="100500" algn="ctr" rotWithShape="0">
              <a:srgbClr val="000000">
                <a:alpha val="498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D5ECED"/>
              </a:buClr>
              <a:buSzPts val="3520"/>
              <a:buFont typeface="Noto Sans Symbols"/>
              <a:buNone/>
            </a:pPr>
            <a:endParaRPr sz="3200" b="0" i="0" u="none" strike="noStrike" cap="none">
              <a:solidFill>
                <a:srgbClr val="595959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51" name="Shape 151"/>
          <p:cNvSpPr txBox="1">
            <a:spLocks noGrp="1"/>
          </p:cNvSpPr>
          <p:nvPr>
            <p:ph type="ctrTitle"/>
          </p:nvPr>
        </p:nvSpPr>
        <p:spPr>
          <a:xfrm>
            <a:off x="1328166" y="1292934"/>
            <a:ext cx="6487800" cy="236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D5ECED"/>
              </a:buClr>
              <a:buSzPts val="5060"/>
              <a:buFont typeface="Noto Sans Symbols"/>
              <a:buNone/>
              <a:defRPr sz="4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subTitle" idx="1"/>
          </p:nvPr>
        </p:nvSpPr>
        <p:spPr>
          <a:xfrm>
            <a:off x="1328166" y="1292934"/>
            <a:ext cx="6498300" cy="6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rgbClr val="D5ECED"/>
              </a:buClr>
              <a:buSzPts val="3960"/>
              <a:buFont typeface="Noto Sans Symbols"/>
              <a:buNone/>
              <a:defRPr sz="3600" b="0" i="0" u="none" strike="noStrike" cap="none">
                <a:solidFill>
                  <a:srgbClr val="404040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"/>
              <a:buNone/>
              <a:defRPr sz="24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Merriweather Sans"/>
              <a:buNone/>
              <a:defRPr sz="20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Times"/>
              <a:buNone/>
              <a:defRPr sz="20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Times"/>
              <a:buNone/>
              <a:defRPr sz="20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Times"/>
              <a:buNone/>
              <a:defRPr sz="20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Times"/>
              <a:buNone/>
              <a:defRPr sz="20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4" name="Shape 154"/>
          <p:cNvCxnSpPr/>
          <p:nvPr/>
        </p:nvCxnSpPr>
        <p:spPr>
          <a:xfrm>
            <a:off x="304800" y="857250"/>
            <a:ext cx="8534400" cy="1200"/>
          </a:xfrm>
          <a:prstGeom prst="straightConnector1">
            <a:avLst/>
          </a:prstGeom>
          <a:noFill/>
          <a:ln w="25400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8534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"/>
              <a:buChar char="•"/>
              <a:defRPr sz="3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"/>
              <a:buChar char="•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304800" algn="l" rtl="0">
              <a:spcBef>
                <a:spcPts val="40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Merriweather Sans"/>
              <a:buChar char="►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dt" idx="10"/>
          </p:nvPr>
        </p:nvSpPr>
        <p:spPr>
          <a:xfrm>
            <a:off x="3048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ftr" idx="11"/>
          </p:nvPr>
        </p:nvSpPr>
        <p:spPr>
          <a:xfrm>
            <a:off x="1828800" y="468630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sldNum" idx="12"/>
          </p:nvPr>
        </p:nvSpPr>
        <p:spPr>
          <a:xfrm>
            <a:off x="74676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1" name="Shape 161"/>
          <p:cNvCxnSpPr/>
          <p:nvPr/>
        </p:nvCxnSpPr>
        <p:spPr>
          <a:xfrm>
            <a:off x="304800" y="857250"/>
            <a:ext cx="8534400" cy="1200"/>
          </a:xfrm>
          <a:prstGeom prst="straightConnector1">
            <a:avLst/>
          </a:prstGeom>
          <a:noFill/>
          <a:ln w="25400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41910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"/>
              <a:buChar char="•"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Times"/>
              <a:buChar char="•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297179" algn="l" rtl="0">
              <a:spcBef>
                <a:spcPts val="360"/>
              </a:spcBef>
              <a:spcAft>
                <a:spcPts val="0"/>
              </a:spcAft>
              <a:buClr>
                <a:srgbClr val="0000FF"/>
              </a:buClr>
              <a:buSzPts val="1080"/>
              <a:buFont typeface="Merriweather Sans"/>
              <a:buChar char="►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body" idx="2"/>
          </p:nvPr>
        </p:nvSpPr>
        <p:spPr>
          <a:xfrm>
            <a:off x="4648200" y="971550"/>
            <a:ext cx="41910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"/>
              <a:buChar char="•"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Times"/>
              <a:buChar char="•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297179" algn="l" rtl="0">
              <a:spcBef>
                <a:spcPts val="360"/>
              </a:spcBef>
              <a:spcAft>
                <a:spcPts val="0"/>
              </a:spcAft>
              <a:buClr>
                <a:srgbClr val="0000FF"/>
              </a:buClr>
              <a:buSzPts val="1080"/>
              <a:buFont typeface="Merriweather Sans"/>
              <a:buChar char="►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65" name="Shape 165"/>
          <p:cNvSpPr txBox="1">
            <a:spLocks noGrp="1"/>
          </p:cNvSpPr>
          <p:nvPr>
            <p:ph type="dt" idx="10"/>
          </p:nvPr>
        </p:nvSpPr>
        <p:spPr>
          <a:xfrm>
            <a:off x="3048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ftr" idx="11"/>
          </p:nvPr>
        </p:nvSpPr>
        <p:spPr>
          <a:xfrm>
            <a:off x="1828800" y="468630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7" name="Shape 167"/>
          <p:cNvSpPr txBox="1">
            <a:spLocks noGrp="1"/>
          </p:cNvSpPr>
          <p:nvPr>
            <p:ph type="sldNum" idx="12"/>
          </p:nvPr>
        </p:nvSpPr>
        <p:spPr>
          <a:xfrm>
            <a:off x="74676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9" name="Shape 169"/>
          <p:cNvCxnSpPr/>
          <p:nvPr/>
        </p:nvCxnSpPr>
        <p:spPr>
          <a:xfrm>
            <a:off x="304800" y="857250"/>
            <a:ext cx="8534400" cy="1200"/>
          </a:xfrm>
          <a:prstGeom prst="straightConnector1">
            <a:avLst/>
          </a:prstGeom>
          <a:noFill/>
          <a:ln w="25400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0" name="Shape 170"/>
          <p:cNvCxnSpPr/>
          <p:nvPr/>
        </p:nvCxnSpPr>
        <p:spPr>
          <a:xfrm>
            <a:off x="304800" y="1543050"/>
            <a:ext cx="4191000" cy="1200"/>
          </a:xfrm>
          <a:prstGeom prst="straightConnector1">
            <a:avLst/>
          </a:prstGeom>
          <a:solidFill>
            <a:schemeClr val="accent1"/>
          </a:solidFill>
          <a:ln w="38100" cap="flat" cmpd="dbl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1" name="Shape 171"/>
          <p:cNvCxnSpPr/>
          <p:nvPr/>
        </p:nvCxnSpPr>
        <p:spPr>
          <a:xfrm>
            <a:off x="4648200" y="1543050"/>
            <a:ext cx="4191000" cy="1200"/>
          </a:xfrm>
          <a:prstGeom prst="straightConnector1">
            <a:avLst/>
          </a:prstGeom>
          <a:solidFill>
            <a:schemeClr val="accent1"/>
          </a:solidFill>
          <a:ln w="38100" cap="flat" cmpd="dbl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41910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ctr" rtl="0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"/>
              <a:buNone/>
              <a:defRPr sz="2800" b="1" i="0" u="none" strike="noStrike" cap="none">
                <a:solidFill>
                  <a:srgbClr val="3C8C93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Times"/>
              <a:buNone/>
              <a:defRPr sz="18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rgbClr val="0000FF"/>
              </a:buClr>
              <a:buSzPts val="960"/>
              <a:buFont typeface="Merriweather San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74" name="Shape 174"/>
          <p:cNvSpPr txBox="1">
            <a:spLocks noGrp="1"/>
          </p:cNvSpPr>
          <p:nvPr>
            <p:ph type="body" idx="2"/>
          </p:nvPr>
        </p:nvSpPr>
        <p:spPr>
          <a:xfrm>
            <a:off x="304800" y="1657350"/>
            <a:ext cx="4192500" cy="293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"/>
              <a:buChar char="•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Times"/>
              <a:buChar char="•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289560" algn="l" rtl="0">
              <a:spcBef>
                <a:spcPts val="320"/>
              </a:spcBef>
              <a:spcAft>
                <a:spcPts val="0"/>
              </a:spcAft>
              <a:buClr>
                <a:srgbClr val="0000FF"/>
              </a:buClr>
              <a:buSzPts val="960"/>
              <a:buFont typeface="Merriweather Sans"/>
              <a:buChar char="►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75" name="Shape 175"/>
          <p:cNvSpPr txBox="1">
            <a:spLocks noGrp="1"/>
          </p:cNvSpPr>
          <p:nvPr>
            <p:ph type="body" idx="3"/>
          </p:nvPr>
        </p:nvSpPr>
        <p:spPr>
          <a:xfrm>
            <a:off x="4645025" y="971550"/>
            <a:ext cx="41943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ctr" rtl="0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"/>
              <a:buNone/>
              <a:defRPr sz="2800" b="1" i="0" u="none" strike="noStrike" cap="none">
                <a:solidFill>
                  <a:srgbClr val="3C8C92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Times"/>
              <a:buNone/>
              <a:defRPr sz="18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rgbClr val="0000FF"/>
              </a:buClr>
              <a:buSzPts val="960"/>
              <a:buFont typeface="Merriweather San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76" name="Shape 176"/>
          <p:cNvSpPr txBox="1">
            <a:spLocks noGrp="1"/>
          </p:cNvSpPr>
          <p:nvPr>
            <p:ph type="body" idx="4"/>
          </p:nvPr>
        </p:nvSpPr>
        <p:spPr>
          <a:xfrm>
            <a:off x="4645025" y="1657349"/>
            <a:ext cx="4194300" cy="293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"/>
              <a:buChar char="•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Times"/>
              <a:buChar char="•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289560" algn="l" rtl="0">
              <a:spcBef>
                <a:spcPts val="320"/>
              </a:spcBef>
              <a:spcAft>
                <a:spcPts val="0"/>
              </a:spcAft>
              <a:buClr>
                <a:srgbClr val="0000FF"/>
              </a:buClr>
              <a:buSzPts val="960"/>
              <a:buFont typeface="Merriweather Sans"/>
              <a:buChar char="►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dt" idx="10"/>
          </p:nvPr>
        </p:nvSpPr>
        <p:spPr>
          <a:xfrm>
            <a:off x="3048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8" name="Shape 178"/>
          <p:cNvSpPr txBox="1">
            <a:spLocks noGrp="1"/>
          </p:cNvSpPr>
          <p:nvPr>
            <p:ph type="ftr" idx="11"/>
          </p:nvPr>
        </p:nvSpPr>
        <p:spPr>
          <a:xfrm>
            <a:off x="1828800" y="468630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9" name="Shape 179"/>
          <p:cNvSpPr txBox="1">
            <a:spLocks noGrp="1"/>
          </p:cNvSpPr>
          <p:nvPr>
            <p:ph type="sldNum" idx="12"/>
          </p:nvPr>
        </p:nvSpPr>
        <p:spPr>
          <a:xfrm>
            <a:off x="74676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1" name="Shape 181"/>
          <p:cNvCxnSpPr/>
          <p:nvPr/>
        </p:nvCxnSpPr>
        <p:spPr>
          <a:xfrm>
            <a:off x="304800" y="857250"/>
            <a:ext cx="8534400" cy="1200"/>
          </a:xfrm>
          <a:prstGeom prst="straightConnector1">
            <a:avLst/>
          </a:prstGeom>
          <a:noFill/>
          <a:ln w="25400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83" name="Shape 183"/>
          <p:cNvSpPr txBox="1">
            <a:spLocks noGrp="1"/>
          </p:cNvSpPr>
          <p:nvPr>
            <p:ph type="dt" idx="10"/>
          </p:nvPr>
        </p:nvSpPr>
        <p:spPr>
          <a:xfrm>
            <a:off x="3048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4" name="Shape 184"/>
          <p:cNvSpPr txBox="1">
            <a:spLocks noGrp="1"/>
          </p:cNvSpPr>
          <p:nvPr>
            <p:ph type="ftr" idx="11"/>
          </p:nvPr>
        </p:nvSpPr>
        <p:spPr>
          <a:xfrm>
            <a:off x="1828800" y="468630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74676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7" name="Shape 187"/>
          <p:cNvCxnSpPr/>
          <p:nvPr/>
        </p:nvCxnSpPr>
        <p:spPr>
          <a:xfrm>
            <a:off x="304800" y="857250"/>
            <a:ext cx="8534400" cy="1200"/>
          </a:xfrm>
          <a:prstGeom prst="straightConnector1">
            <a:avLst/>
          </a:prstGeom>
          <a:noFill/>
          <a:ln w="25400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8534400" cy="17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"/>
              <a:buChar char="•"/>
              <a:defRPr sz="3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"/>
              <a:buChar char="•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304800" algn="l" rtl="0">
              <a:spcBef>
                <a:spcPts val="40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Merriweather Sans"/>
              <a:buChar char="►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90" name="Shape 190"/>
          <p:cNvSpPr txBox="1">
            <a:spLocks noGrp="1"/>
          </p:cNvSpPr>
          <p:nvPr>
            <p:ph type="body" idx="2"/>
          </p:nvPr>
        </p:nvSpPr>
        <p:spPr>
          <a:xfrm>
            <a:off x="304800" y="2824162"/>
            <a:ext cx="8534400" cy="17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"/>
              <a:buChar char="•"/>
              <a:defRPr sz="3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"/>
              <a:buChar char="•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304800" algn="l" rtl="0">
              <a:spcBef>
                <a:spcPts val="40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Merriweather Sans"/>
              <a:buChar char="►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91" name="Shape 191"/>
          <p:cNvSpPr txBox="1">
            <a:spLocks noGrp="1"/>
          </p:cNvSpPr>
          <p:nvPr>
            <p:ph type="dt" idx="10"/>
          </p:nvPr>
        </p:nvSpPr>
        <p:spPr>
          <a:xfrm>
            <a:off x="3048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2" name="Shape 192"/>
          <p:cNvSpPr txBox="1">
            <a:spLocks noGrp="1"/>
          </p:cNvSpPr>
          <p:nvPr>
            <p:ph type="ftr" idx="11"/>
          </p:nvPr>
        </p:nvSpPr>
        <p:spPr>
          <a:xfrm>
            <a:off x="1828800" y="468630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3" name="Shape 193"/>
          <p:cNvSpPr txBox="1">
            <a:spLocks noGrp="1"/>
          </p:cNvSpPr>
          <p:nvPr>
            <p:ph type="sldNum" idx="12"/>
          </p:nvPr>
        </p:nvSpPr>
        <p:spPr>
          <a:xfrm>
            <a:off x="74676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ctrTitle"/>
          </p:nvPr>
        </p:nvSpPr>
        <p:spPr>
          <a:xfrm>
            <a:off x="304800" y="2514601"/>
            <a:ext cx="8534400" cy="18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subTitle" idx="1"/>
          </p:nvPr>
        </p:nvSpPr>
        <p:spPr>
          <a:xfrm>
            <a:off x="304800" y="2514601"/>
            <a:ext cx="8534400" cy="7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72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Times"/>
              <a:buNone/>
              <a:defRPr sz="3600" b="0" i="0" u="none" strike="noStrike" cap="none">
                <a:solidFill>
                  <a:srgbClr val="404040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"/>
              <a:buNone/>
              <a:defRPr sz="24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Merriweather Sans"/>
              <a:buNone/>
              <a:defRPr sz="20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Times"/>
              <a:buNone/>
              <a:defRPr sz="20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Times"/>
              <a:buNone/>
              <a:defRPr sz="20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Times"/>
              <a:buNone/>
              <a:defRPr sz="20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Times"/>
              <a:buNone/>
              <a:defRPr sz="20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97" name="Shape 197"/>
          <p:cNvSpPr>
            <a:spLocks noGrp="1"/>
          </p:cNvSpPr>
          <p:nvPr>
            <p:ph type="pic" idx="2"/>
          </p:nvPr>
        </p:nvSpPr>
        <p:spPr>
          <a:xfrm>
            <a:off x="304800" y="272653"/>
            <a:ext cx="8534400" cy="21276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sx="100500" sy="100500" algn="ctr" rotWithShape="0">
              <a:srgbClr val="000000">
                <a:alpha val="49800"/>
              </a:srgbClr>
            </a:outerShdw>
          </a:effectLst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"/>
              <a:buNone/>
              <a:defRPr sz="3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Merriweather San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98" name="Shape 198"/>
          <p:cNvSpPr txBox="1">
            <a:spLocks noGrp="1"/>
          </p:cNvSpPr>
          <p:nvPr>
            <p:ph type="dt" idx="10"/>
          </p:nvPr>
        </p:nvSpPr>
        <p:spPr>
          <a:xfrm>
            <a:off x="3048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9" name="Shape 199"/>
          <p:cNvSpPr txBox="1">
            <a:spLocks noGrp="1"/>
          </p:cNvSpPr>
          <p:nvPr>
            <p:ph type="ftr" idx="11"/>
          </p:nvPr>
        </p:nvSpPr>
        <p:spPr>
          <a:xfrm>
            <a:off x="1828800" y="468630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0" name="Shape 200"/>
          <p:cNvSpPr txBox="1">
            <a:spLocks noGrp="1"/>
          </p:cNvSpPr>
          <p:nvPr>
            <p:ph type="sldNum" idx="12"/>
          </p:nvPr>
        </p:nvSpPr>
        <p:spPr>
          <a:xfrm>
            <a:off x="74676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dt" idx="10"/>
          </p:nvPr>
        </p:nvSpPr>
        <p:spPr>
          <a:xfrm>
            <a:off x="3048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3" name="Shape 203"/>
          <p:cNvSpPr txBox="1">
            <a:spLocks noGrp="1"/>
          </p:cNvSpPr>
          <p:nvPr>
            <p:ph type="ftr" idx="11"/>
          </p:nvPr>
        </p:nvSpPr>
        <p:spPr>
          <a:xfrm>
            <a:off x="1828800" y="468630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4" name="Shape 204"/>
          <p:cNvSpPr txBox="1">
            <a:spLocks noGrp="1"/>
          </p:cNvSpPr>
          <p:nvPr>
            <p:ph type="sldNum" idx="12"/>
          </p:nvPr>
        </p:nvSpPr>
        <p:spPr>
          <a:xfrm>
            <a:off x="74676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6" name="Shape 206"/>
          <p:cNvCxnSpPr/>
          <p:nvPr/>
        </p:nvCxnSpPr>
        <p:spPr>
          <a:xfrm>
            <a:off x="304800" y="857250"/>
            <a:ext cx="8534400" cy="1200"/>
          </a:xfrm>
          <a:prstGeom prst="straightConnector1">
            <a:avLst/>
          </a:prstGeom>
          <a:noFill/>
          <a:ln w="25400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7" name="Shape 207"/>
          <p:cNvCxnSpPr/>
          <p:nvPr/>
        </p:nvCxnSpPr>
        <p:spPr>
          <a:xfrm>
            <a:off x="304800" y="3086100"/>
            <a:ext cx="8534400" cy="1200"/>
          </a:xfrm>
          <a:prstGeom prst="straightConnector1">
            <a:avLst/>
          </a:prstGeom>
          <a:noFill/>
          <a:ln w="25400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8" name="Shape 208"/>
          <p:cNvSpPr txBox="1"/>
          <p:nvPr/>
        </p:nvSpPr>
        <p:spPr>
          <a:xfrm>
            <a:off x="457200" y="24574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304800" y="857250"/>
            <a:ext cx="85344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"/>
              <a:buChar char="•"/>
              <a:defRPr sz="3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"/>
              <a:buChar char="•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304800" algn="l" rtl="0">
              <a:spcBef>
                <a:spcPts val="40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Merriweather Sans"/>
              <a:buChar char="►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11" name="Shape 211"/>
          <p:cNvSpPr txBox="1">
            <a:spLocks noGrp="1"/>
          </p:cNvSpPr>
          <p:nvPr>
            <p:ph type="body" idx="2"/>
          </p:nvPr>
        </p:nvSpPr>
        <p:spPr>
          <a:xfrm>
            <a:off x="304800" y="3086100"/>
            <a:ext cx="85344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"/>
              <a:buChar char="•"/>
              <a:defRPr sz="3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"/>
              <a:buChar char="•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304800" algn="l" rtl="0">
              <a:spcBef>
                <a:spcPts val="40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Merriweather Sans"/>
              <a:buChar char="►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12" name="Shape 212"/>
          <p:cNvSpPr txBox="1">
            <a:spLocks noGrp="1"/>
          </p:cNvSpPr>
          <p:nvPr>
            <p:ph type="dt" idx="10"/>
          </p:nvPr>
        </p:nvSpPr>
        <p:spPr>
          <a:xfrm>
            <a:off x="3048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3" name="Shape 213"/>
          <p:cNvSpPr txBox="1">
            <a:spLocks noGrp="1"/>
          </p:cNvSpPr>
          <p:nvPr>
            <p:ph type="ftr" idx="11"/>
          </p:nvPr>
        </p:nvSpPr>
        <p:spPr>
          <a:xfrm>
            <a:off x="1828800" y="468630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4" name="Shape 214"/>
          <p:cNvSpPr txBox="1">
            <a:spLocks noGrp="1"/>
          </p:cNvSpPr>
          <p:nvPr>
            <p:ph type="sldNum" idx="12"/>
          </p:nvPr>
        </p:nvSpPr>
        <p:spPr>
          <a:xfrm>
            <a:off x="74676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/>
        </p:nvSpPr>
        <p:spPr>
          <a:xfrm>
            <a:off x="762000" y="2057400"/>
            <a:ext cx="7543800" cy="628500"/>
          </a:xfrm>
          <a:prstGeom prst="rect">
            <a:avLst/>
          </a:prstGeom>
          <a:noFill/>
          <a:ln w="38100" cap="flat" cmpd="sng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275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838200" y="2114550"/>
            <a:ext cx="7391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18" name="Shape 218"/>
          <p:cNvSpPr txBox="1">
            <a:spLocks noGrp="1"/>
          </p:cNvSpPr>
          <p:nvPr>
            <p:ph type="dt" idx="10"/>
          </p:nvPr>
        </p:nvSpPr>
        <p:spPr>
          <a:xfrm>
            <a:off x="3048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9" name="Shape 219"/>
          <p:cNvSpPr txBox="1">
            <a:spLocks noGrp="1"/>
          </p:cNvSpPr>
          <p:nvPr>
            <p:ph type="ftr" idx="11"/>
          </p:nvPr>
        </p:nvSpPr>
        <p:spPr>
          <a:xfrm>
            <a:off x="1828800" y="468630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0" name="Shape 220"/>
          <p:cNvSpPr txBox="1">
            <a:spLocks noGrp="1"/>
          </p:cNvSpPr>
          <p:nvPr>
            <p:ph type="sldNum" idx="12"/>
          </p:nvPr>
        </p:nvSpPr>
        <p:spPr>
          <a:xfrm>
            <a:off x="74676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2" name="Shape 222"/>
          <p:cNvCxnSpPr/>
          <p:nvPr/>
        </p:nvCxnSpPr>
        <p:spPr>
          <a:xfrm>
            <a:off x="304800" y="857250"/>
            <a:ext cx="3200400" cy="1200"/>
          </a:xfrm>
          <a:prstGeom prst="straightConnector1">
            <a:avLst/>
          </a:prstGeom>
          <a:noFill/>
          <a:ln w="25400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xfrm>
            <a:off x="304800" y="204788"/>
            <a:ext cx="3160800" cy="5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264100" cy="43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"/>
              <a:buChar char="•"/>
              <a:defRPr sz="3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"/>
              <a:buChar char="•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304800" algn="l" rtl="0">
              <a:spcBef>
                <a:spcPts val="40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Merriweather Sans"/>
              <a:buChar char="►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25" name="Shape 225"/>
          <p:cNvSpPr txBox="1">
            <a:spLocks noGrp="1"/>
          </p:cNvSpPr>
          <p:nvPr>
            <p:ph type="body" idx="2"/>
          </p:nvPr>
        </p:nvSpPr>
        <p:spPr>
          <a:xfrm>
            <a:off x="304800" y="971550"/>
            <a:ext cx="3160800" cy="36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"/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Times"/>
              <a:buNone/>
              <a:defRPr sz="1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rgbClr val="595959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rgbClr val="0000FF"/>
              </a:buClr>
              <a:buSzPts val="540"/>
              <a:buFont typeface="Merriweather San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26" name="Shape 226"/>
          <p:cNvSpPr txBox="1">
            <a:spLocks noGrp="1"/>
          </p:cNvSpPr>
          <p:nvPr>
            <p:ph type="dt" idx="10"/>
          </p:nvPr>
        </p:nvSpPr>
        <p:spPr>
          <a:xfrm>
            <a:off x="3048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7" name="Shape 227"/>
          <p:cNvSpPr txBox="1">
            <a:spLocks noGrp="1"/>
          </p:cNvSpPr>
          <p:nvPr>
            <p:ph type="ftr" idx="11"/>
          </p:nvPr>
        </p:nvSpPr>
        <p:spPr>
          <a:xfrm>
            <a:off x="1828800" y="468630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8" name="Shape 228"/>
          <p:cNvSpPr txBox="1">
            <a:spLocks noGrp="1"/>
          </p:cNvSpPr>
          <p:nvPr>
            <p:ph type="sldNum" idx="12"/>
          </p:nvPr>
        </p:nvSpPr>
        <p:spPr>
          <a:xfrm>
            <a:off x="74676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1828800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31" name="Shape 231"/>
          <p:cNvSpPr>
            <a:spLocks noGrp="1"/>
          </p:cNvSpPr>
          <p:nvPr>
            <p:ph type="pic" idx="2"/>
          </p:nvPr>
        </p:nvSpPr>
        <p:spPr>
          <a:xfrm>
            <a:off x="1828800" y="285750"/>
            <a:ext cx="5486400" cy="32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"/>
              <a:buNone/>
              <a:defRPr sz="3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Merriweather San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1828800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"/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Times"/>
              <a:buNone/>
              <a:defRPr sz="1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rgbClr val="595959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rgbClr val="0000FF"/>
              </a:buClr>
              <a:buSzPts val="540"/>
              <a:buFont typeface="Merriweather San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33" name="Shape 233"/>
          <p:cNvSpPr txBox="1">
            <a:spLocks noGrp="1"/>
          </p:cNvSpPr>
          <p:nvPr>
            <p:ph type="dt" idx="10"/>
          </p:nvPr>
        </p:nvSpPr>
        <p:spPr>
          <a:xfrm>
            <a:off x="3048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4" name="Shape 234"/>
          <p:cNvSpPr txBox="1">
            <a:spLocks noGrp="1"/>
          </p:cNvSpPr>
          <p:nvPr>
            <p:ph type="ftr" idx="11"/>
          </p:nvPr>
        </p:nvSpPr>
        <p:spPr>
          <a:xfrm>
            <a:off x="1828800" y="468630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5" name="Shape 235"/>
          <p:cNvSpPr txBox="1">
            <a:spLocks noGrp="1"/>
          </p:cNvSpPr>
          <p:nvPr>
            <p:ph type="sldNum" idx="12"/>
          </p:nvPr>
        </p:nvSpPr>
        <p:spPr>
          <a:xfrm>
            <a:off x="74676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/>
          <p:nvPr/>
        </p:nvSpPr>
        <p:spPr>
          <a:xfrm>
            <a:off x="1328738" y="1293019"/>
            <a:ext cx="6486600" cy="23646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sx="100500" sy="100500" algn="ctr" rotWithShape="0">
              <a:srgbClr val="000000">
                <a:alpha val="498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D5ECED"/>
              </a:buClr>
              <a:buSzPts val="3520"/>
              <a:buFont typeface="Noto Sans Symbols"/>
              <a:buNone/>
            </a:pPr>
            <a:endParaRPr sz="3200" b="0" i="0" u="none" strike="noStrike" cap="none">
              <a:solidFill>
                <a:srgbClr val="595959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44" name="Shape 244"/>
          <p:cNvSpPr txBox="1">
            <a:spLocks noGrp="1"/>
          </p:cNvSpPr>
          <p:nvPr>
            <p:ph type="ctrTitle"/>
          </p:nvPr>
        </p:nvSpPr>
        <p:spPr>
          <a:xfrm>
            <a:off x="1328166" y="1292934"/>
            <a:ext cx="6487800" cy="236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D5ECED"/>
              </a:buClr>
              <a:buSzPts val="5060"/>
              <a:buFont typeface="Noto Sans Symbols"/>
              <a:buNone/>
              <a:defRPr sz="4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45" name="Shape 245"/>
          <p:cNvSpPr txBox="1">
            <a:spLocks noGrp="1"/>
          </p:cNvSpPr>
          <p:nvPr>
            <p:ph type="subTitle" idx="1"/>
          </p:nvPr>
        </p:nvSpPr>
        <p:spPr>
          <a:xfrm>
            <a:off x="1328166" y="1292934"/>
            <a:ext cx="6498300" cy="6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rgbClr val="D5ECED"/>
              </a:buClr>
              <a:buSzPts val="3960"/>
              <a:buFont typeface="Noto Sans Symbols"/>
              <a:buNone/>
              <a:defRPr sz="3600" b="0" i="0" u="none" strike="noStrike" cap="none">
                <a:solidFill>
                  <a:srgbClr val="404040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"/>
              <a:buNone/>
              <a:defRPr sz="24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Merriweather Sans"/>
              <a:buNone/>
              <a:defRPr sz="20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Times"/>
              <a:buNone/>
              <a:defRPr sz="20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Times"/>
              <a:buNone/>
              <a:defRPr sz="20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Times"/>
              <a:buNone/>
              <a:defRPr sz="20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Times"/>
              <a:buNone/>
              <a:defRPr sz="20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7" name="Shape 247"/>
          <p:cNvCxnSpPr/>
          <p:nvPr/>
        </p:nvCxnSpPr>
        <p:spPr>
          <a:xfrm>
            <a:off x="304800" y="857250"/>
            <a:ext cx="8534400" cy="1200"/>
          </a:xfrm>
          <a:prstGeom prst="straightConnector1">
            <a:avLst/>
          </a:prstGeom>
          <a:noFill/>
          <a:ln w="25400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41910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"/>
              <a:buChar char="•"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Times"/>
              <a:buChar char="•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297179" algn="l" rtl="0">
              <a:spcBef>
                <a:spcPts val="360"/>
              </a:spcBef>
              <a:spcAft>
                <a:spcPts val="0"/>
              </a:spcAft>
              <a:buClr>
                <a:srgbClr val="0000FF"/>
              </a:buClr>
              <a:buSzPts val="1080"/>
              <a:buFont typeface="Merriweather Sans"/>
              <a:buChar char="►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50" name="Shape 250"/>
          <p:cNvSpPr txBox="1">
            <a:spLocks noGrp="1"/>
          </p:cNvSpPr>
          <p:nvPr>
            <p:ph type="body" idx="2"/>
          </p:nvPr>
        </p:nvSpPr>
        <p:spPr>
          <a:xfrm>
            <a:off x="4648200" y="971550"/>
            <a:ext cx="41910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"/>
              <a:buChar char="•"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Times"/>
              <a:buChar char="•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297179" algn="l" rtl="0">
              <a:spcBef>
                <a:spcPts val="360"/>
              </a:spcBef>
              <a:spcAft>
                <a:spcPts val="0"/>
              </a:spcAft>
              <a:buClr>
                <a:srgbClr val="0000FF"/>
              </a:buClr>
              <a:buSzPts val="1080"/>
              <a:buFont typeface="Merriweather Sans"/>
              <a:buChar char="►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51" name="Shape 251"/>
          <p:cNvSpPr txBox="1">
            <a:spLocks noGrp="1"/>
          </p:cNvSpPr>
          <p:nvPr>
            <p:ph type="dt" idx="10"/>
          </p:nvPr>
        </p:nvSpPr>
        <p:spPr>
          <a:xfrm>
            <a:off x="3048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52" name="Shape 252"/>
          <p:cNvSpPr txBox="1">
            <a:spLocks noGrp="1"/>
          </p:cNvSpPr>
          <p:nvPr>
            <p:ph type="ftr" idx="11"/>
          </p:nvPr>
        </p:nvSpPr>
        <p:spPr>
          <a:xfrm>
            <a:off x="1828800" y="468630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53" name="Shape 253"/>
          <p:cNvSpPr txBox="1">
            <a:spLocks noGrp="1"/>
          </p:cNvSpPr>
          <p:nvPr>
            <p:ph type="sldNum" idx="12"/>
          </p:nvPr>
        </p:nvSpPr>
        <p:spPr>
          <a:xfrm>
            <a:off x="74676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5" name="Shape 255"/>
          <p:cNvCxnSpPr/>
          <p:nvPr/>
        </p:nvCxnSpPr>
        <p:spPr>
          <a:xfrm>
            <a:off x="304800" y="857250"/>
            <a:ext cx="8534400" cy="1200"/>
          </a:xfrm>
          <a:prstGeom prst="straightConnector1">
            <a:avLst/>
          </a:prstGeom>
          <a:noFill/>
          <a:ln w="25400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6" name="Shape 256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8534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"/>
              <a:buChar char="•"/>
              <a:defRPr sz="3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"/>
              <a:buChar char="•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304800" algn="l" rtl="0">
              <a:spcBef>
                <a:spcPts val="40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Merriweather Sans"/>
              <a:buChar char="►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58" name="Shape 258"/>
          <p:cNvSpPr txBox="1">
            <a:spLocks noGrp="1"/>
          </p:cNvSpPr>
          <p:nvPr>
            <p:ph type="dt" idx="10"/>
          </p:nvPr>
        </p:nvSpPr>
        <p:spPr>
          <a:xfrm>
            <a:off x="3048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59" name="Shape 259"/>
          <p:cNvSpPr txBox="1">
            <a:spLocks noGrp="1"/>
          </p:cNvSpPr>
          <p:nvPr>
            <p:ph type="ftr" idx="11"/>
          </p:nvPr>
        </p:nvSpPr>
        <p:spPr>
          <a:xfrm>
            <a:off x="1828800" y="468630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60" name="Shape 260"/>
          <p:cNvSpPr txBox="1">
            <a:spLocks noGrp="1"/>
          </p:cNvSpPr>
          <p:nvPr>
            <p:ph type="sldNum" idx="12"/>
          </p:nvPr>
        </p:nvSpPr>
        <p:spPr>
          <a:xfrm>
            <a:off x="74676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2" name="Shape 262"/>
          <p:cNvCxnSpPr/>
          <p:nvPr/>
        </p:nvCxnSpPr>
        <p:spPr>
          <a:xfrm>
            <a:off x="304800" y="857250"/>
            <a:ext cx="8534400" cy="1200"/>
          </a:xfrm>
          <a:prstGeom prst="straightConnector1">
            <a:avLst/>
          </a:prstGeom>
          <a:noFill/>
          <a:ln w="25400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64" name="Shape 264"/>
          <p:cNvSpPr txBox="1">
            <a:spLocks noGrp="1"/>
          </p:cNvSpPr>
          <p:nvPr>
            <p:ph type="dt" idx="10"/>
          </p:nvPr>
        </p:nvSpPr>
        <p:spPr>
          <a:xfrm>
            <a:off x="3048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65" name="Shape 265"/>
          <p:cNvSpPr txBox="1">
            <a:spLocks noGrp="1"/>
          </p:cNvSpPr>
          <p:nvPr>
            <p:ph type="ftr" idx="11"/>
          </p:nvPr>
        </p:nvSpPr>
        <p:spPr>
          <a:xfrm>
            <a:off x="1828800" y="468630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66" name="Shape 266"/>
          <p:cNvSpPr txBox="1">
            <a:spLocks noGrp="1"/>
          </p:cNvSpPr>
          <p:nvPr>
            <p:ph type="sldNum" idx="12"/>
          </p:nvPr>
        </p:nvSpPr>
        <p:spPr>
          <a:xfrm>
            <a:off x="74676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8" name="Shape 268"/>
          <p:cNvCxnSpPr/>
          <p:nvPr/>
        </p:nvCxnSpPr>
        <p:spPr>
          <a:xfrm>
            <a:off x="304800" y="857250"/>
            <a:ext cx="8534400" cy="1200"/>
          </a:xfrm>
          <a:prstGeom prst="straightConnector1">
            <a:avLst/>
          </a:prstGeom>
          <a:noFill/>
          <a:ln w="25400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9" name="Shape 269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8534400" cy="17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"/>
              <a:buChar char="•"/>
              <a:defRPr sz="3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"/>
              <a:buChar char="•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304800" algn="l" rtl="0">
              <a:spcBef>
                <a:spcPts val="40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Merriweather Sans"/>
              <a:buChar char="►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71" name="Shape 271"/>
          <p:cNvSpPr txBox="1">
            <a:spLocks noGrp="1"/>
          </p:cNvSpPr>
          <p:nvPr>
            <p:ph type="body" idx="2"/>
          </p:nvPr>
        </p:nvSpPr>
        <p:spPr>
          <a:xfrm>
            <a:off x="304800" y="2824162"/>
            <a:ext cx="8534400" cy="17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"/>
              <a:buChar char="•"/>
              <a:defRPr sz="3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"/>
              <a:buChar char="•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304800" algn="l" rtl="0">
              <a:spcBef>
                <a:spcPts val="40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Merriweather Sans"/>
              <a:buChar char="►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72" name="Shape 272"/>
          <p:cNvSpPr txBox="1">
            <a:spLocks noGrp="1"/>
          </p:cNvSpPr>
          <p:nvPr>
            <p:ph type="dt" idx="10"/>
          </p:nvPr>
        </p:nvSpPr>
        <p:spPr>
          <a:xfrm>
            <a:off x="3048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73" name="Shape 273"/>
          <p:cNvSpPr txBox="1">
            <a:spLocks noGrp="1"/>
          </p:cNvSpPr>
          <p:nvPr>
            <p:ph type="ftr" idx="11"/>
          </p:nvPr>
        </p:nvSpPr>
        <p:spPr>
          <a:xfrm>
            <a:off x="1828800" y="468630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74" name="Shape 274"/>
          <p:cNvSpPr txBox="1">
            <a:spLocks noGrp="1"/>
          </p:cNvSpPr>
          <p:nvPr>
            <p:ph type="sldNum" idx="12"/>
          </p:nvPr>
        </p:nvSpPr>
        <p:spPr>
          <a:xfrm>
            <a:off x="74676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ctrTitle"/>
          </p:nvPr>
        </p:nvSpPr>
        <p:spPr>
          <a:xfrm>
            <a:off x="304800" y="2514601"/>
            <a:ext cx="8534400" cy="18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77" name="Shape 277"/>
          <p:cNvSpPr txBox="1">
            <a:spLocks noGrp="1"/>
          </p:cNvSpPr>
          <p:nvPr>
            <p:ph type="subTitle" idx="1"/>
          </p:nvPr>
        </p:nvSpPr>
        <p:spPr>
          <a:xfrm>
            <a:off x="304800" y="2514601"/>
            <a:ext cx="8534400" cy="7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72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Times"/>
              <a:buNone/>
              <a:defRPr sz="3600" b="0" i="0" u="none" strike="noStrike" cap="none">
                <a:solidFill>
                  <a:srgbClr val="404040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"/>
              <a:buNone/>
              <a:defRPr sz="24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Merriweather Sans"/>
              <a:buNone/>
              <a:defRPr sz="20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Times"/>
              <a:buNone/>
              <a:defRPr sz="20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Times"/>
              <a:buNone/>
              <a:defRPr sz="20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Times"/>
              <a:buNone/>
              <a:defRPr sz="20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Times"/>
              <a:buNone/>
              <a:defRPr sz="2000" b="0" i="0" u="none" strike="noStrike" cap="none">
                <a:solidFill>
                  <a:srgbClr val="888888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78" name="Shape 278"/>
          <p:cNvSpPr>
            <a:spLocks noGrp="1"/>
          </p:cNvSpPr>
          <p:nvPr>
            <p:ph type="pic" idx="2"/>
          </p:nvPr>
        </p:nvSpPr>
        <p:spPr>
          <a:xfrm>
            <a:off x="304800" y="272653"/>
            <a:ext cx="8534400" cy="21276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sx="100500" sy="100500" algn="ctr" rotWithShape="0">
              <a:srgbClr val="000000">
                <a:alpha val="49800"/>
              </a:srgbClr>
            </a:outerShdw>
          </a:effectLst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"/>
              <a:buNone/>
              <a:defRPr sz="3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Merriweather San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79" name="Shape 279"/>
          <p:cNvSpPr txBox="1">
            <a:spLocks noGrp="1"/>
          </p:cNvSpPr>
          <p:nvPr>
            <p:ph type="dt" idx="10"/>
          </p:nvPr>
        </p:nvSpPr>
        <p:spPr>
          <a:xfrm>
            <a:off x="3048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80" name="Shape 280"/>
          <p:cNvSpPr txBox="1">
            <a:spLocks noGrp="1"/>
          </p:cNvSpPr>
          <p:nvPr>
            <p:ph type="ftr" idx="11"/>
          </p:nvPr>
        </p:nvSpPr>
        <p:spPr>
          <a:xfrm>
            <a:off x="1828800" y="468630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81" name="Shape 281"/>
          <p:cNvSpPr txBox="1">
            <a:spLocks noGrp="1"/>
          </p:cNvSpPr>
          <p:nvPr>
            <p:ph type="sldNum" idx="12"/>
          </p:nvPr>
        </p:nvSpPr>
        <p:spPr>
          <a:xfrm>
            <a:off x="74676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3" name="Shape 283"/>
          <p:cNvCxnSpPr/>
          <p:nvPr/>
        </p:nvCxnSpPr>
        <p:spPr>
          <a:xfrm>
            <a:off x="304800" y="857250"/>
            <a:ext cx="8534400" cy="1200"/>
          </a:xfrm>
          <a:prstGeom prst="straightConnector1">
            <a:avLst/>
          </a:prstGeom>
          <a:noFill/>
          <a:ln w="25400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4" name="Shape 284"/>
          <p:cNvCxnSpPr/>
          <p:nvPr/>
        </p:nvCxnSpPr>
        <p:spPr>
          <a:xfrm>
            <a:off x="304800" y="1543050"/>
            <a:ext cx="4191000" cy="1200"/>
          </a:xfrm>
          <a:prstGeom prst="straightConnector1">
            <a:avLst/>
          </a:prstGeom>
          <a:solidFill>
            <a:schemeClr val="accent1"/>
          </a:solidFill>
          <a:ln w="38100" cap="flat" cmpd="dbl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85" name="Shape 285"/>
          <p:cNvCxnSpPr/>
          <p:nvPr/>
        </p:nvCxnSpPr>
        <p:spPr>
          <a:xfrm>
            <a:off x="4648200" y="1543050"/>
            <a:ext cx="4191000" cy="1200"/>
          </a:xfrm>
          <a:prstGeom prst="straightConnector1">
            <a:avLst/>
          </a:prstGeom>
          <a:solidFill>
            <a:schemeClr val="accent1"/>
          </a:solidFill>
          <a:ln w="38100" cap="flat" cmpd="dbl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86" name="Shape 286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41910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ctr" rtl="0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"/>
              <a:buNone/>
              <a:defRPr sz="2800" b="1" i="0" u="none" strike="noStrike" cap="none">
                <a:solidFill>
                  <a:srgbClr val="3C8C93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Times"/>
              <a:buNone/>
              <a:defRPr sz="18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rgbClr val="0000FF"/>
              </a:buClr>
              <a:buSzPts val="960"/>
              <a:buFont typeface="Merriweather San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88" name="Shape 288"/>
          <p:cNvSpPr txBox="1">
            <a:spLocks noGrp="1"/>
          </p:cNvSpPr>
          <p:nvPr>
            <p:ph type="body" idx="2"/>
          </p:nvPr>
        </p:nvSpPr>
        <p:spPr>
          <a:xfrm>
            <a:off x="304800" y="1657350"/>
            <a:ext cx="4192500" cy="293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"/>
              <a:buChar char="•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Times"/>
              <a:buChar char="•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289560" algn="l" rtl="0">
              <a:spcBef>
                <a:spcPts val="320"/>
              </a:spcBef>
              <a:spcAft>
                <a:spcPts val="0"/>
              </a:spcAft>
              <a:buClr>
                <a:srgbClr val="0000FF"/>
              </a:buClr>
              <a:buSzPts val="960"/>
              <a:buFont typeface="Merriweather Sans"/>
              <a:buChar char="►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89" name="Shape 289"/>
          <p:cNvSpPr txBox="1">
            <a:spLocks noGrp="1"/>
          </p:cNvSpPr>
          <p:nvPr>
            <p:ph type="body" idx="3"/>
          </p:nvPr>
        </p:nvSpPr>
        <p:spPr>
          <a:xfrm>
            <a:off x="4645025" y="971550"/>
            <a:ext cx="41943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ctr" rtl="0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"/>
              <a:buNone/>
              <a:defRPr sz="2800" b="1" i="0" u="none" strike="noStrike" cap="none">
                <a:solidFill>
                  <a:srgbClr val="3C8C92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Times"/>
              <a:buNone/>
              <a:defRPr sz="18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rgbClr val="0000FF"/>
              </a:buClr>
              <a:buSzPts val="960"/>
              <a:buFont typeface="Merriweather San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90" name="Shape 290"/>
          <p:cNvSpPr txBox="1">
            <a:spLocks noGrp="1"/>
          </p:cNvSpPr>
          <p:nvPr>
            <p:ph type="body" idx="4"/>
          </p:nvPr>
        </p:nvSpPr>
        <p:spPr>
          <a:xfrm>
            <a:off x="4645025" y="1657349"/>
            <a:ext cx="4194300" cy="293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"/>
              <a:buChar char="•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Times"/>
              <a:buChar char="•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289560" algn="l" rtl="0">
              <a:spcBef>
                <a:spcPts val="320"/>
              </a:spcBef>
              <a:spcAft>
                <a:spcPts val="0"/>
              </a:spcAft>
              <a:buClr>
                <a:srgbClr val="0000FF"/>
              </a:buClr>
              <a:buSzPts val="960"/>
              <a:buFont typeface="Merriweather Sans"/>
              <a:buChar char="►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91" name="Shape 291"/>
          <p:cNvSpPr txBox="1">
            <a:spLocks noGrp="1"/>
          </p:cNvSpPr>
          <p:nvPr>
            <p:ph type="dt" idx="10"/>
          </p:nvPr>
        </p:nvSpPr>
        <p:spPr>
          <a:xfrm>
            <a:off x="3048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92" name="Shape 292"/>
          <p:cNvSpPr txBox="1">
            <a:spLocks noGrp="1"/>
          </p:cNvSpPr>
          <p:nvPr>
            <p:ph type="ftr" idx="11"/>
          </p:nvPr>
        </p:nvSpPr>
        <p:spPr>
          <a:xfrm>
            <a:off x="1828800" y="468630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93" name="Shape 293"/>
          <p:cNvSpPr txBox="1">
            <a:spLocks noGrp="1"/>
          </p:cNvSpPr>
          <p:nvPr>
            <p:ph type="sldNum" idx="12"/>
          </p:nvPr>
        </p:nvSpPr>
        <p:spPr>
          <a:xfrm>
            <a:off x="74676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dt" idx="10"/>
          </p:nvPr>
        </p:nvSpPr>
        <p:spPr>
          <a:xfrm>
            <a:off x="3048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96" name="Shape 296"/>
          <p:cNvSpPr txBox="1">
            <a:spLocks noGrp="1"/>
          </p:cNvSpPr>
          <p:nvPr>
            <p:ph type="ftr" idx="11"/>
          </p:nvPr>
        </p:nvSpPr>
        <p:spPr>
          <a:xfrm>
            <a:off x="1828800" y="468630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97" name="Shape 297"/>
          <p:cNvSpPr txBox="1">
            <a:spLocks noGrp="1"/>
          </p:cNvSpPr>
          <p:nvPr>
            <p:ph type="sldNum" idx="12"/>
          </p:nvPr>
        </p:nvSpPr>
        <p:spPr>
          <a:xfrm>
            <a:off x="74676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9" name="Shape 299"/>
          <p:cNvCxnSpPr/>
          <p:nvPr/>
        </p:nvCxnSpPr>
        <p:spPr>
          <a:xfrm>
            <a:off x="304800" y="857250"/>
            <a:ext cx="8534400" cy="1200"/>
          </a:xfrm>
          <a:prstGeom prst="straightConnector1">
            <a:avLst/>
          </a:prstGeom>
          <a:noFill/>
          <a:ln w="25400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0" name="Shape 300"/>
          <p:cNvCxnSpPr/>
          <p:nvPr/>
        </p:nvCxnSpPr>
        <p:spPr>
          <a:xfrm>
            <a:off x="304800" y="3086100"/>
            <a:ext cx="8534400" cy="1200"/>
          </a:xfrm>
          <a:prstGeom prst="straightConnector1">
            <a:avLst/>
          </a:prstGeom>
          <a:noFill/>
          <a:ln w="25400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1" name="Shape 301"/>
          <p:cNvSpPr txBox="1"/>
          <p:nvPr/>
        </p:nvSpPr>
        <p:spPr>
          <a:xfrm>
            <a:off x="457200" y="245745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302" name="Shape 302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304800" y="857250"/>
            <a:ext cx="85344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"/>
              <a:buChar char="•"/>
              <a:defRPr sz="3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"/>
              <a:buChar char="•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304800" algn="l" rtl="0">
              <a:spcBef>
                <a:spcPts val="40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Merriweather Sans"/>
              <a:buChar char="►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304" name="Shape 304"/>
          <p:cNvSpPr txBox="1">
            <a:spLocks noGrp="1"/>
          </p:cNvSpPr>
          <p:nvPr>
            <p:ph type="body" idx="2"/>
          </p:nvPr>
        </p:nvSpPr>
        <p:spPr>
          <a:xfrm>
            <a:off x="304800" y="3086100"/>
            <a:ext cx="85344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"/>
              <a:buChar char="•"/>
              <a:defRPr sz="3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"/>
              <a:buChar char="•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304800" algn="l" rtl="0">
              <a:spcBef>
                <a:spcPts val="40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Merriweather Sans"/>
              <a:buChar char="►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305" name="Shape 305"/>
          <p:cNvSpPr txBox="1">
            <a:spLocks noGrp="1"/>
          </p:cNvSpPr>
          <p:nvPr>
            <p:ph type="dt" idx="10"/>
          </p:nvPr>
        </p:nvSpPr>
        <p:spPr>
          <a:xfrm>
            <a:off x="3048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306" name="Shape 306"/>
          <p:cNvSpPr txBox="1">
            <a:spLocks noGrp="1"/>
          </p:cNvSpPr>
          <p:nvPr>
            <p:ph type="ftr" idx="11"/>
          </p:nvPr>
        </p:nvSpPr>
        <p:spPr>
          <a:xfrm>
            <a:off x="1828800" y="468630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307" name="Shape 307"/>
          <p:cNvSpPr txBox="1">
            <a:spLocks noGrp="1"/>
          </p:cNvSpPr>
          <p:nvPr>
            <p:ph type="sldNum" idx="12"/>
          </p:nvPr>
        </p:nvSpPr>
        <p:spPr>
          <a:xfrm>
            <a:off x="74676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/>
          <p:nvPr/>
        </p:nvSpPr>
        <p:spPr>
          <a:xfrm>
            <a:off x="762000" y="2057400"/>
            <a:ext cx="7543800" cy="628500"/>
          </a:xfrm>
          <a:prstGeom prst="rect">
            <a:avLst/>
          </a:prstGeom>
          <a:noFill/>
          <a:ln w="38100" cap="flat" cmpd="sng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275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310" name="Shape 310"/>
          <p:cNvSpPr txBox="1">
            <a:spLocks noGrp="1"/>
          </p:cNvSpPr>
          <p:nvPr>
            <p:ph type="title"/>
          </p:nvPr>
        </p:nvSpPr>
        <p:spPr>
          <a:xfrm>
            <a:off x="838200" y="2114550"/>
            <a:ext cx="7391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311" name="Shape 311"/>
          <p:cNvSpPr txBox="1">
            <a:spLocks noGrp="1"/>
          </p:cNvSpPr>
          <p:nvPr>
            <p:ph type="dt" idx="10"/>
          </p:nvPr>
        </p:nvSpPr>
        <p:spPr>
          <a:xfrm>
            <a:off x="3048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312" name="Shape 312"/>
          <p:cNvSpPr txBox="1">
            <a:spLocks noGrp="1"/>
          </p:cNvSpPr>
          <p:nvPr>
            <p:ph type="ftr" idx="11"/>
          </p:nvPr>
        </p:nvSpPr>
        <p:spPr>
          <a:xfrm>
            <a:off x="1828800" y="468630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313" name="Shape 313"/>
          <p:cNvSpPr txBox="1">
            <a:spLocks noGrp="1"/>
          </p:cNvSpPr>
          <p:nvPr>
            <p:ph type="sldNum" idx="12"/>
          </p:nvPr>
        </p:nvSpPr>
        <p:spPr>
          <a:xfrm>
            <a:off x="74676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5" name="Shape 315"/>
          <p:cNvCxnSpPr/>
          <p:nvPr/>
        </p:nvCxnSpPr>
        <p:spPr>
          <a:xfrm>
            <a:off x="304800" y="857250"/>
            <a:ext cx="3200400" cy="1200"/>
          </a:xfrm>
          <a:prstGeom prst="straightConnector1">
            <a:avLst/>
          </a:prstGeom>
          <a:noFill/>
          <a:ln w="25400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16" name="Shape 316"/>
          <p:cNvSpPr txBox="1">
            <a:spLocks noGrp="1"/>
          </p:cNvSpPr>
          <p:nvPr>
            <p:ph type="title"/>
          </p:nvPr>
        </p:nvSpPr>
        <p:spPr>
          <a:xfrm>
            <a:off x="304800" y="204788"/>
            <a:ext cx="3160800" cy="5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264100" cy="43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"/>
              <a:buChar char="•"/>
              <a:defRPr sz="3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"/>
              <a:buChar char="•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304800" algn="l" rtl="0">
              <a:spcBef>
                <a:spcPts val="40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Merriweather Sans"/>
              <a:buChar char="►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318" name="Shape 318"/>
          <p:cNvSpPr txBox="1">
            <a:spLocks noGrp="1"/>
          </p:cNvSpPr>
          <p:nvPr>
            <p:ph type="body" idx="2"/>
          </p:nvPr>
        </p:nvSpPr>
        <p:spPr>
          <a:xfrm>
            <a:off x="304800" y="971550"/>
            <a:ext cx="3160800" cy="36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"/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Times"/>
              <a:buNone/>
              <a:defRPr sz="1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rgbClr val="595959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rgbClr val="0000FF"/>
              </a:buClr>
              <a:buSzPts val="540"/>
              <a:buFont typeface="Merriweather San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319" name="Shape 319"/>
          <p:cNvSpPr txBox="1">
            <a:spLocks noGrp="1"/>
          </p:cNvSpPr>
          <p:nvPr>
            <p:ph type="dt" idx="10"/>
          </p:nvPr>
        </p:nvSpPr>
        <p:spPr>
          <a:xfrm>
            <a:off x="3048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320" name="Shape 320"/>
          <p:cNvSpPr txBox="1">
            <a:spLocks noGrp="1"/>
          </p:cNvSpPr>
          <p:nvPr>
            <p:ph type="ftr" idx="11"/>
          </p:nvPr>
        </p:nvSpPr>
        <p:spPr>
          <a:xfrm>
            <a:off x="1828800" y="468630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321" name="Shape 321"/>
          <p:cNvSpPr txBox="1">
            <a:spLocks noGrp="1"/>
          </p:cNvSpPr>
          <p:nvPr>
            <p:ph type="sldNum" idx="12"/>
          </p:nvPr>
        </p:nvSpPr>
        <p:spPr>
          <a:xfrm>
            <a:off x="74676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title"/>
          </p:nvPr>
        </p:nvSpPr>
        <p:spPr>
          <a:xfrm>
            <a:off x="1828800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324" name="Shape 324"/>
          <p:cNvSpPr>
            <a:spLocks noGrp="1"/>
          </p:cNvSpPr>
          <p:nvPr>
            <p:ph type="pic" idx="2"/>
          </p:nvPr>
        </p:nvSpPr>
        <p:spPr>
          <a:xfrm>
            <a:off x="1828800" y="285750"/>
            <a:ext cx="5486400" cy="32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"/>
              <a:buNone/>
              <a:defRPr sz="3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Merriweather San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325" name="Shape 325"/>
          <p:cNvSpPr txBox="1">
            <a:spLocks noGrp="1"/>
          </p:cNvSpPr>
          <p:nvPr>
            <p:ph type="body" idx="1"/>
          </p:nvPr>
        </p:nvSpPr>
        <p:spPr>
          <a:xfrm>
            <a:off x="1828800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"/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Times"/>
              <a:buNone/>
              <a:defRPr sz="1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rgbClr val="595959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rgbClr val="0000FF"/>
              </a:buClr>
              <a:buSzPts val="540"/>
              <a:buFont typeface="Merriweather San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326" name="Shape 326"/>
          <p:cNvSpPr txBox="1">
            <a:spLocks noGrp="1"/>
          </p:cNvSpPr>
          <p:nvPr>
            <p:ph type="dt" idx="10"/>
          </p:nvPr>
        </p:nvSpPr>
        <p:spPr>
          <a:xfrm>
            <a:off x="3048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327" name="Shape 327"/>
          <p:cNvSpPr txBox="1">
            <a:spLocks noGrp="1"/>
          </p:cNvSpPr>
          <p:nvPr>
            <p:ph type="ftr" idx="11"/>
          </p:nvPr>
        </p:nvSpPr>
        <p:spPr>
          <a:xfrm>
            <a:off x="1828800" y="468630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328" name="Shape 328"/>
          <p:cNvSpPr txBox="1">
            <a:spLocks noGrp="1"/>
          </p:cNvSpPr>
          <p:nvPr>
            <p:ph type="sldNum" idx="12"/>
          </p:nvPr>
        </p:nvSpPr>
        <p:spPr>
          <a:xfrm>
            <a:off x="74676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8534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"/>
              <a:buChar char="•"/>
              <a:defRPr sz="3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"/>
              <a:buChar char="•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304800" algn="l" rtl="0">
              <a:spcBef>
                <a:spcPts val="40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Merriweather Sans"/>
              <a:buChar char="►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3048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1828800" y="468630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74676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8534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"/>
              <a:buChar char="•"/>
              <a:defRPr sz="3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"/>
              <a:buChar char="•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304800" algn="l" rtl="0">
              <a:spcBef>
                <a:spcPts val="40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Merriweather Sans"/>
              <a:buChar char="►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dt" idx="10"/>
          </p:nvPr>
        </p:nvSpPr>
        <p:spPr>
          <a:xfrm>
            <a:off x="3048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ftr" idx="11"/>
          </p:nvPr>
        </p:nvSpPr>
        <p:spPr>
          <a:xfrm>
            <a:off x="1828800" y="468630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sldNum" idx="12"/>
          </p:nvPr>
        </p:nvSpPr>
        <p:spPr>
          <a:xfrm>
            <a:off x="74676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8534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"/>
              <a:buChar char="•"/>
              <a:defRPr sz="3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"/>
              <a:buChar char="•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304800" algn="l" rtl="0">
              <a:spcBef>
                <a:spcPts val="40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Merriweather Sans"/>
              <a:buChar char="►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39" name="Shape 239"/>
          <p:cNvSpPr txBox="1">
            <a:spLocks noGrp="1"/>
          </p:cNvSpPr>
          <p:nvPr>
            <p:ph type="dt" idx="10"/>
          </p:nvPr>
        </p:nvSpPr>
        <p:spPr>
          <a:xfrm>
            <a:off x="3048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40" name="Shape 240"/>
          <p:cNvSpPr txBox="1">
            <a:spLocks noGrp="1"/>
          </p:cNvSpPr>
          <p:nvPr>
            <p:ph type="ftr" idx="11"/>
          </p:nvPr>
        </p:nvSpPr>
        <p:spPr>
          <a:xfrm>
            <a:off x="1828800" y="4686300"/>
            <a:ext cx="5486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41" name="Shape 241"/>
          <p:cNvSpPr txBox="1">
            <a:spLocks noGrp="1"/>
          </p:cNvSpPr>
          <p:nvPr>
            <p:ph type="sldNum" idx="12"/>
          </p:nvPr>
        </p:nvSpPr>
        <p:spPr>
          <a:xfrm>
            <a:off x="7467600" y="4686300"/>
            <a:ext cx="1371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>
            <a:spLocks noGrp="1"/>
          </p:cNvSpPr>
          <p:nvPr>
            <p:ph type="ctrTitle"/>
          </p:nvPr>
        </p:nvSpPr>
        <p:spPr>
          <a:xfrm>
            <a:off x="1328166" y="1292934"/>
            <a:ext cx="6487800" cy="236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5ECED"/>
              </a:buClr>
              <a:buSzPts val="5060"/>
              <a:buFont typeface="Noto Sans Symbols"/>
              <a:buNone/>
            </a:pPr>
            <a:r>
              <a:rPr lang="en" sz="4200">
                <a:latin typeface="Noto Sans Symbols"/>
                <a:ea typeface="Noto Sans Symbols"/>
                <a:cs typeface="Noto Sans Symbols"/>
                <a:sym typeface="Noto Sans Symbols"/>
              </a:rPr>
              <a:t>Call Frames</a:t>
            </a:r>
            <a:endParaRPr sz="4200"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5ECED"/>
              </a:buClr>
              <a:buSzPts val="5060"/>
              <a:buFont typeface="Noto Sans Symbols"/>
              <a:buNone/>
            </a:pPr>
            <a:r>
              <a:rPr lang="en" sz="4200">
                <a:latin typeface="Noto Sans Symbols"/>
                <a:ea typeface="Noto Sans Symbols"/>
                <a:cs typeface="Noto Sans Symbols"/>
                <a:sym typeface="Noto Sans Symbols"/>
              </a:rPr>
              <a:t>Final Review</a:t>
            </a:r>
            <a:endParaRPr sz="4200"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5ECED"/>
              </a:buClr>
              <a:buSzPts val="5060"/>
              <a:buFont typeface="Noto Sans Symbols"/>
              <a:buNone/>
            </a:pPr>
            <a:r>
              <a:rPr lang="en" sz="4200">
                <a:latin typeface="Noto Sans Symbols"/>
                <a:ea typeface="Noto Sans Symbols"/>
                <a:cs typeface="Noto Sans Symbols"/>
                <a:sym typeface="Noto Sans Symbols"/>
              </a:rPr>
              <a:t>Spring 2018</a:t>
            </a:r>
            <a:endParaRPr sz="4200"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5ECED"/>
              </a:buClr>
              <a:buSzPts val="3960"/>
              <a:buFont typeface="Noto Sans Symbols"/>
              <a:buNone/>
            </a:pPr>
            <a:r>
              <a:rPr lang="en" sz="3600" b="0">
                <a:solidFill>
                  <a:srgbClr val="40404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CS 1110</a:t>
            </a:r>
            <a:endParaRPr>
              <a:latin typeface="Noto Sans Symbols"/>
              <a:ea typeface="Noto Sans Symbols"/>
              <a:cs typeface="Noto Sans Symbols"/>
              <a:sym typeface="Noto Sans Symbol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Shape 480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41910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  def</a:t>
            </a:r>
            <a:r>
              <a:rPr lang="en" sz="1400" b="1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countVowels(word):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lvl="0" indent="0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"""Returns: The number of vowels in the string s.</a:t>
            </a:r>
            <a:endParaRPr sz="1400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lvl="0" indent="0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Precondition: s is a string"""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                    </a:t>
            </a:r>
            <a:r>
              <a:rPr lang="en" sz="1400">
                <a:solidFill>
                  <a:srgbClr val="666666"/>
                </a:solidFill>
                <a:latin typeface="Cutive"/>
                <a:ea typeface="Cutive"/>
                <a:cs typeface="Cutive"/>
                <a:sym typeface="Cutive"/>
              </a:rPr>
              <a:t>  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</a:t>
            </a: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  </a:t>
            </a: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x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while x &lt; len(word):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4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if word[x] in [‘a’,’e’,’i’,’o’,’u’]: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5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count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6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x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7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return count                          </a:t>
            </a:r>
            <a:endParaRPr sz="14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Cutive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481" name="Shape 481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Iterative Example</a:t>
            </a:r>
            <a:endParaRPr/>
          </a:p>
        </p:txBody>
      </p:sp>
      <p:sp>
        <p:nvSpPr>
          <p:cNvPr id="482" name="Shape 482"/>
          <p:cNvSpPr txBox="1">
            <a:spLocks noGrp="1"/>
          </p:cNvSpPr>
          <p:nvPr>
            <p:ph type="body" idx="2"/>
          </p:nvPr>
        </p:nvSpPr>
        <p:spPr>
          <a:xfrm>
            <a:off x="554300" y="4067400"/>
            <a:ext cx="33402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e = count_vowels</a:t>
            </a: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(</a:t>
            </a: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‘hi’</a:t>
            </a: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)</a:t>
            </a:r>
            <a:endParaRPr sz="1400"/>
          </a:p>
        </p:txBody>
      </p:sp>
      <p:cxnSp>
        <p:nvCxnSpPr>
          <p:cNvPr id="483" name="Shape 483"/>
          <p:cNvCxnSpPr/>
          <p:nvPr/>
        </p:nvCxnSpPr>
        <p:spPr>
          <a:xfrm>
            <a:off x="879525" y="2816250"/>
            <a:ext cx="0" cy="8415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84" name="Shape 484"/>
          <p:cNvCxnSpPr/>
          <p:nvPr/>
        </p:nvCxnSpPr>
        <p:spPr>
          <a:xfrm>
            <a:off x="554300" y="1301150"/>
            <a:ext cx="0" cy="2579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485" name="Shape 485"/>
          <p:cNvGrpSpPr/>
          <p:nvPr/>
        </p:nvGrpSpPr>
        <p:grpSpPr>
          <a:xfrm>
            <a:off x="4424822" y="1094050"/>
            <a:ext cx="4465731" cy="2061497"/>
            <a:chOff x="5191325" y="2402197"/>
            <a:chExt cx="3124200" cy="1040897"/>
          </a:xfrm>
        </p:grpSpPr>
        <p:grpSp>
          <p:nvGrpSpPr>
            <p:cNvPr id="486" name="Shape 486"/>
            <p:cNvGrpSpPr/>
            <p:nvPr/>
          </p:nvGrpSpPr>
          <p:grpSpPr>
            <a:xfrm>
              <a:off x="5191325" y="2402197"/>
              <a:ext cx="3124200" cy="1040897"/>
              <a:chOff x="5142725" y="2343147"/>
              <a:chExt cx="3124200" cy="1040897"/>
            </a:xfrm>
          </p:grpSpPr>
          <p:grpSp>
            <p:nvGrpSpPr>
              <p:cNvPr id="487" name="Shape 487"/>
              <p:cNvGrpSpPr/>
              <p:nvPr/>
            </p:nvGrpSpPr>
            <p:grpSpPr>
              <a:xfrm>
                <a:off x="5142725" y="2343147"/>
                <a:ext cx="3124200" cy="1040897"/>
                <a:chOff x="5181600" y="3886197"/>
                <a:chExt cx="3124200" cy="1040897"/>
              </a:xfrm>
            </p:grpSpPr>
            <p:sp>
              <p:nvSpPr>
                <p:cNvPr id="488" name="Shape 488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489" name="Shape 489"/>
                <p:cNvSpPr/>
                <p:nvPr/>
              </p:nvSpPr>
              <p:spPr>
                <a:xfrm>
                  <a:off x="5181602" y="3886197"/>
                  <a:ext cx="12210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6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countVowels</a:t>
                  </a:r>
                  <a:endParaRPr sz="16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490" name="Shape 490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‘hi’</a:t>
                  </a:r>
                  <a:endParaRPr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491" name="Shape 491"/>
                <p:cNvSpPr/>
                <p:nvPr/>
              </p:nvSpPr>
              <p:spPr>
                <a:xfrm>
                  <a:off x="5231259" y="4650194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x</a:t>
                  </a:r>
                  <a:endParaRPr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492" name="Shape 492"/>
              <p:cNvSpPr/>
              <p:nvPr/>
            </p:nvSpPr>
            <p:spPr>
              <a:xfrm>
                <a:off x="5853125" y="3066100"/>
                <a:ext cx="7287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b="1"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endParaRPr b="1"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493" name="Shape 493"/>
              <p:cNvSpPr/>
              <p:nvPr/>
            </p:nvSpPr>
            <p:spPr>
              <a:xfrm>
                <a:off x="5192384" y="2775905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word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494" name="Shape 494"/>
            <p:cNvSpPr/>
            <p:nvPr/>
          </p:nvSpPr>
          <p:spPr>
            <a:xfrm>
              <a:off x="6814651" y="2834958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count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495" name="Shape 495"/>
            <p:cNvSpPr/>
            <p:nvPr/>
          </p:nvSpPr>
          <p:spPr>
            <a:xfrm>
              <a:off x="7527150" y="2780425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latin typeface="Cutive"/>
                  <a:ea typeface="Cutive"/>
                  <a:cs typeface="Cutive"/>
                  <a:sym typeface="Cutive"/>
                </a:rPr>
                <a:t>0</a:t>
              </a:r>
              <a:endParaRPr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496" name="Shape 496"/>
            <p:cNvSpPr/>
            <p:nvPr/>
          </p:nvSpPr>
          <p:spPr>
            <a:xfrm>
              <a:off x="6555991" y="2402197"/>
              <a:ext cx="17592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1, 2, 3, 4,</a:t>
              </a:r>
              <a:r>
                <a:rPr lang="en" sz="16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6</a:t>
              </a:r>
              <a:endParaRPr sz="16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497" name="Shape 497"/>
          <p:cNvCxnSpPr/>
          <p:nvPr/>
        </p:nvCxnSpPr>
        <p:spPr>
          <a:xfrm>
            <a:off x="1166225" y="3155550"/>
            <a:ext cx="0" cy="1629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5208375" y="3880250"/>
            <a:ext cx="1490400" cy="4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Global Space:</a:t>
            </a:r>
            <a:endParaRPr sz="1800"/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499" name="Shape 499"/>
          <p:cNvSpPr txBox="1">
            <a:spLocks noGrp="1"/>
          </p:cNvSpPr>
          <p:nvPr>
            <p:ph type="body" idx="1"/>
          </p:nvPr>
        </p:nvSpPr>
        <p:spPr>
          <a:xfrm>
            <a:off x="6011325" y="4131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Call Stack:</a:t>
            </a:r>
            <a:endParaRPr sz="1800" i="0" u="none" strike="noStrike" cap="none">
              <a:solidFill>
                <a:schemeClr val="dk1"/>
              </a:solidFill>
            </a:endParaRPr>
          </a:p>
        </p:txBody>
      </p:sp>
      <p:sp>
        <p:nvSpPr>
          <p:cNvPr id="500" name="Shape 500"/>
          <p:cNvSpPr txBox="1"/>
          <p:nvPr/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501" name="Shape 501"/>
          <p:cNvSpPr txBox="1"/>
          <p:nvPr/>
        </p:nvSpPr>
        <p:spPr>
          <a:xfrm>
            <a:off x="152400" y="1524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502" name="Shape 502"/>
          <p:cNvSpPr txBox="1"/>
          <p:nvPr/>
        </p:nvSpPr>
        <p:spPr>
          <a:xfrm>
            <a:off x="304800" y="304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503" name="Shape 503"/>
          <p:cNvSpPr/>
          <p:nvPr/>
        </p:nvSpPr>
        <p:spPr>
          <a:xfrm>
            <a:off x="92350" y="3372000"/>
            <a:ext cx="267000" cy="162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41910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  def</a:t>
            </a:r>
            <a:r>
              <a:rPr lang="en" sz="1400" b="1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countVowels(word):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lvl="0" indent="0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"""Returns: The number of vowels in the string s.</a:t>
            </a:r>
            <a:endParaRPr sz="1400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lvl="0" indent="0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Precondition: s is a string"""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                    </a:t>
            </a:r>
            <a:r>
              <a:rPr lang="en" sz="1400">
                <a:solidFill>
                  <a:srgbClr val="666666"/>
                </a:solidFill>
                <a:latin typeface="Cutive"/>
                <a:ea typeface="Cutive"/>
                <a:cs typeface="Cutive"/>
                <a:sym typeface="Cutive"/>
              </a:rPr>
              <a:t>  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</a:t>
            </a: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  </a:t>
            </a: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x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while x &lt; len(word):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4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if word[x] in [‘a’,’e’,’i’,’o’,’u’]: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5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count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6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x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7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return count                          </a:t>
            </a:r>
            <a:endParaRPr sz="14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Cutive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509" name="Shape 509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Iterative Example</a:t>
            </a:r>
            <a:endParaRPr/>
          </a:p>
        </p:txBody>
      </p:sp>
      <p:sp>
        <p:nvSpPr>
          <p:cNvPr id="510" name="Shape 510"/>
          <p:cNvSpPr txBox="1">
            <a:spLocks noGrp="1"/>
          </p:cNvSpPr>
          <p:nvPr>
            <p:ph type="body" idx="2"/>
          </p:nvPr>
        </p:nvSpPr>
        <p:spPr>
          <a:xfrm>
            <a:off x="554300" y="4067400"/>
            <a:ext cx="33402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e = count_vowels</a:t>
            </a: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(</a:t>
            </a: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‘hi’</a:t>
            </a: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)</a:t>
            </a:r>
            <a:endParaRPr sz="1400"/>
          </a:p>
        </p:txBody>
      </p:sp>
      <p:cxnSp>
        <p:nvCxnSpPr>
          <p:cNvPr id="511" name="Shape 511"/>
          <p:cNvCxnSpPr/>
          <p:nvPr/>
        </p:nvCxnSpPr>
        <p:spPr>
          <a:xfrm>
            <a:off x="879525" y="2816250"/>
            <a:ext cx="0" cy="8415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12" name="Shape 512"/>
          <p:cNvCxnSpPr/>
          <p:nvPr/>
        </p:nvCxnSpPr>
        <p:spPr>
          <a:xfrm>
            <a:off x="554300" y="1301150"/>
            <a:ext cx="0" cy="2579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513" name="Shape 513"/>
          <p:cNvGrpSpPr/>
          <p:nvPr/>
        </p:nvGrpSpPr>
        <p:grpSpPr>
          <a:xfrm>
            <a:off x="4424822" y="1094050"/>
            <a:ext cx="4465731" cy="2061497"/>
            <a:chOff x="5191325" y="2402197"/>
            <a:chExt cx="3124200" cy="1040897"/>
          </a:xfrm>
        </p:grpSpPr>
        <p:grpSp>
          <p:nvGrpSpPr>
            <p:cNvPr id="514" name="Shape 514"/>
            <p:cNvGrpSpPr/>
            <p:nvPr/>
          </p:nvGrpSpPr>
          <p:grpSpPr>
            <a:xfrm>
              <a:off x="5191325" y="2402197"/>
              <a:ext cx="3124200" cy="1040897"/>
              <a:chOff x="5142725" y="2343147"/>
              <a:chExt cx="3124200" cy="1040897"/>
            </a:xfrm>
          </p:grpSpPr>
          <p:grpSp>
            <p:nvGrpSpPr>
              <p:cNvPr id="515" name="Shape 515"/>
              <p:cNvGrpSpPr/>
              <p:nvPr/>
            </p:nvGrpSpPr>
            <p:grpSpPr>
              <a:xfrm>
                <a:off x="5142725" y="2343147"/>
                <a:ext cx="3124200" cy="1040897"/>
                <a:chOff x="5181600" y="3886197"/>
                <a:chExt cx="3124200" cy="1040897"/>
              </a:xfrm>
            </p:grpSpPr>
            <p:sp>
              <p:nvSpPr>
                <p:cNvPr id="516" name="Shape 516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517" name="Shape 517"/>
                <p:cNvSpPr/>
                <p:nvPr/>
              </p:nvSpPr>
              <p:spPr>
                <a:xfrm>
                  <a:off x="5181602" y="3886197"/>
                  <a:ext cx="12210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6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countVowels</a:t>
                  </a:r>
                  <a:endParaRPr sz="16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518" name="Shape 518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‘hi’</a:t>
                  </a:r>
                  <a:endParaRPr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519" name="Shape 519"/>
                <p:cNvSpPr/>
                <p:nvPr/>
              </p:nvSpPr>
              <p:spPr>
                <a:xfrm>
                  <a:off x="5231259" y="4650194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x</a:t>
                  </a:r>
                  <a:endParaRPr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520" name="Shape 520"/>
              <p:cNvSpPr/>
              <p:nvPr/>
            </p:nvSpPr>
            <p:spPr>
              <a:xfrm>
                <a:off x="5853125" y="3066100"/>
                <a:ext cx="7287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b="1" strike="sngStrike"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r>
                  <a:rPr lang="en" b="1">
                    <a:latin typeface="Cutive"/>
                    <a:ea typeface="Cutive"/>
                    <a:cs typeface="Cutive"/>
                    <a:sym typeface="Cutive"/>
                  </a:rPr>
                  <a:t>  1</a:t>
                </a:r>
                <a:endParaRPr b="1"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521" name="Shape 521"/>
              <p:cNvSpPr/>
              <p:nvPr/>
            </p:nvSpPr>
            <p:spPr>
              <a:xfrm>
                <a:off x="5192384" y="2775905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word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522" name="Shape 522"/>
            <p:cNvSpPr/>
            <p:nvPr/>
          </p:nvSpPr>
          <p:spPr>
            <a:xfrm>
              <a:off x="6814651" y="2834958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count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523" name="Shape 523"/>
            <p:cNvSpPr/>
            <p:nvPr/>
          </p:nvSpPr>
          <p:spPr>
            <a:xfrm>
              <a:off x="7527150" y="2780425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latin typeface="Cutive"/>
                  <a:ea typeface="Cutive"/>
                  <a:cs typeface="Cutive"/>
                  <a:sym typeface="Cutive"/>
                </a:rPr>
                <a:t>0</a:t>
              </a:r>
              <a:endParaRPr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524" name="Shape 524"/>
            <p:cNvSpPr/>
            <p:nvPr/>
          </p:nvSpPr>
          <p:spPr>
            <a:xfrm>
              <a:off x="6555991" y="2402197"/>
              <a:ext cx="17592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1, 2, 3, 4, 6,</a:t>
              </a:r>
              <a:r>
                <a:rPr lang="en" sz="16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3</a:t>
              </a:r>
              <a:endParaRPr sz="16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525" name="Shape 525"/>
          <p:cNvCxnSpPr/>
          <p:nvPr/>
        </p:nvCxnSpPr>
        <p:spPr>
          <a:xfrm>
            <a:off x="1166225" y="3155550"/>
            <a:ext cx="0" cy="1629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26" name="Shape 526"/>
          <p:cNvSpPr txBox="1">
            <a:spLocks noGrp="1"/>
          </p:cNvSpPr>
          <p:nvPr>
            <p:ph type="body" idx="1"/>
          </p:nvPr>
        </p:nvSpPr>
        <p:spPr>
          <a:xfrm>
            <a:off x="5208375" y="3880250"/>
            <a:ext cx="1490400" cy="4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Global Space:</a:t>
            </a:r>
            <a:endParaRPr sz="1800"/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527" name="Shape 527"/>
          <p:cNvSpPr txBox="1">
            <a:spLocks noGrp="1"/>
          </p:cNvSpPr>
          <p:nvPr>
            <p:ph type="body" idx="1"/>
          </p:nvPr>
        </p:nvSpPr>
        <p:spPr>
          <a:xfrm>
            <a:off x="6011325" y="4131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Call Stack:</a:t>
            </a:r>
            <a:endParaRPr sz="1800" i="0" u="none" strike="noStrike" cap="none">
              <a:solidFill>
                <a:schemeClr val="dk1"/>
              </a:solidFill>
            </a:endParaRPr>
          </a:p>
        </p:txBody>
      </p:sp>
      <p:sp>
        <p:nvSpPr>
          <p:cNvPr id="528" name="Shape 528"/>
          <p:cNvSpPr txBox="1"/>
          <p:nvPr/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529" name="Shape 529"/>
          <p:cNvSpPr txBox="1"/>
          <p:nvPr/>
        </p:nvSpPr>
        <p:spPr>
          <a:xfrm>
            <a:off x="152400" y="1524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530" name="Shape 530"/>
          <p:cNvSpPr txBox="1"/>
          <p:nvPr/>
        </p:nvSpPr>
        <p:spPr>
          <a:xfrm>
            <a:off x="304800" y="304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531" name="Shape 531"/>
          <p:cNvSpPr/>
          <p:nvPr/>
        </p:nvSpPr>
        <p:spPr>
          <a:xfrm>
            <a:off x="82100" y="2653350"/>
            <a:ext cx="267000" cy="162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Shape 536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41910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  def</a:t>
            </a:r>
            <a:r>
              <a:rPr lang="en" sz="1400" b="1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countVowels(word):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lvl="0" indent="0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"""Returns: The number of vowels in the string s.</a:t>
            </a:r>
            <a:endParaRPr sz="1400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lvl="0" indent="0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Precondition: s is a string"""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                    </a:t>
            </a:r>
            <a:r>
              <a:rPr lang="en" sz="1400">
                <a:solidFill>
                  <a:srgbClr val="666666"/>
                </a:solidFill>
                <a:latin typeface="Cutive"/>
                <a:ea typeface="Cutive"/>
                <a:cs typeface="Cutive"/>
                <a:sym typeface="Cutive"/>
              </a:rPr>
              <a:t>  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</a:t>
            </a: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  </a:t>
            </a: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x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while x &lt; len(word):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4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if word[x] in [‘a’,’e’,’i’,’o’,’u’]: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5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count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6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x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7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return count                          </a:t>
            </a:r>
            <a:endParaRPr sz="14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Cutive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537" name="Shape 537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Iterative Example</a:t>
            </a:r>
            <a:endParaRPr/>
          </a:p>
        </p:txBody>
      </p:sp>
      <p:sp>
        <p:nvSpPr>
          <p:cNvPr id="538" name="Shape 538"/>
          <p:cNvSpPr txBox="1">
            <a:spLocks noGrp="1"/>
          </p:cNvSpPr>
          <p:nvPr>
            <p:ph type="body" idx="2"/>
          </p:nvPr>
        </p:nvSpPr>
        <p:spPr>
          <a:xfrm>
            <a:off x="554300" y="4067400"/>
            <a:ext cx="33402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e = count_vowels</a:t>
            </a: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(</a:t>
            </a: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‘hi’</a:t>
            </a: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)</a:t>
            </a:r>
            <a:endParaRPr sz="1400"/>
          </a:p>
        </p:txBody>
      </p:sp>
      <p:cxnSp>
        <p:nvCxnSpPr>
          <p:cNvPr id="539" name="Shape 539"/>
          <p:cNvCxnSpPr/>
          <p:nvPr/>
        </p:nvCxnSpPr>
        <p:spPr>
          <a:xfrm>
            <a:off x="879525" y="2816250"/>
            <a:ext cx="0" cy="8415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40" name="Shape 540"/>
          <p:cNvCxnSpPr/>
          <p:nvPr/>
        </p:nvCxnSpPr>
        <p:spPr>
          <a:xfrm>
            <a:off x="554300" y="1301150"/>
            <a:ext cx="0" cy="2579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541" name="Shape 541"/>
          <p:cNvGrpSpPr/>
          <p:nvPr/>
        </p:nvGrpSpPr>
        <p:grpSpPr>
          <a:xfrm>
            <a:off x="4424822" y="1094050"/>
            <a:ext cx="4465731" cy="2061497"/>
            <a:chOff x="5191325" y="2402197"/>
            <a:chExt cx="3124200" cy="1040897"/>
          </a:xfrm>
        </p:grpSpPr>
        <p:grpSp>
          <p:nvGrpSpPr>
            <p:cNvPr id="542" name="Shape 542"/>
            <p:cNvGrpSpPr/>
            <p:nvPr/>
          </p:nvGrpSpPr>
          <p:grpSpPr>
            <a:xfrm>
              <a:off x="5191325" y="2402197"/>
              <a:ext cx="3124200" cy="1040897"/>
              <a:chOff x="5142725" y="2343147"/>
              <a:chExt cx="3124200" cy="1040897"/>
            </a:xfrm>
          </p:grpSpPr>
          <p:grpSp>
            <p:nvGrpSpPr>
              <p:cNvPr id="543" name="Shape 543"/>
              <p:cNvGrpSpPr/>
              <p:nvPr/>
            </p:nvGrpSpPr>
            <p:grpSpPr>
              <a:xfrm>
                <a:off x="5142725" y="2343147"/>
                <a:ext cx="3124200" cy="1040897"/>
                <a:chOff x="5181600" y="3886197"/>
                <a:chExt cx="3124200" cy="1040897"/>
              </a:xfrm>
            </p:grpSpPr>
            <p:sp>
              <p:nvSpPr>
                <p:cNvPr id="544" name="Shape 544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545" name="Shape 545"/>
                <p:cNvSpPr/>
                <p:nvPr/>
              </p:nvSpPr>
              <p:spPr>
                <a:xfrm>
                  <a:off x="5181602" y="3886197"/>
                  <a:ext cx="12210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6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countVowels</a:t>
                  </a:r>
                  <a:endParaRPr sz="16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546" name="Shape 546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‘hi’</a:t>
                  </a:r>
                  <a:endParaRPr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547" name="Shape 547"/>
                <p:cNvSpPr/>
                <p:nvPr/>
              </p:nvSpPr>
              <p:spPr>
                <a:xfrm>
                  <a:off x="5231259" y="4650194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x</a:t>
                  </a:r>
                  <a:endParaRPr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548" name="Shape 548"/>
              <p:cNvSpPr/>
              <p:nvPr/>
            </p:nvSpPr>
            <p:spPr>
              <a:xfrm>
                <a:off x="5853125" y="3066100"/>
                <a:ext cx="7287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b="1" strike="sngStrike"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r>
                  <a:rPr lang="en" b="1">
                    <a:latin typeface="Cutive"/>
                    <a:ea typeface="Cutive"/>
                    <a:cs typeface="Cutive"/>
                    <a:sym typeface="Cutive"/>
                  </a:rPr>
                  <a:t>  1</a:t>
                </a:r>
                <a:endParaRPr b="1"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549" name="Shape 549"/>
              <p:cNvSpPr/>
              <p:nvPr/>
            </p:nvSpPr>
            <p:spPr>
              <a:xfrm>
                <a:off x="5192384" y="2775905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word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550" name="Shape 550"/>
            <p:cNvSpPr/>
            <p:nvPr/>
          </p:nvSpPr>
          <p:spPr>
            <a:xfrm>
              <a:off x="6814651" y="2834958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count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551" name="Shape 551"/>
            <p:cNvSpPr/>
            <p:nvPr/>
          </p:nvSpPr>
          <p:spPr>
            <a:xfrm>
              <a:off x="7527150" y="2780425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latin typeface="Cutive"/>
                  <a:ea typeface="Cutive"/>
                  <a:cs typeface="Cutive"/>
                  <a:sym typeface="Cutive"/>
                </a:rPr>
                <a:t>0</a:t>
              </a:r>
              <a:endParaRPr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552" name="Shape 552"/>
            <p:cNvSpPr/>
            <p:nvPr/>
          </p:nvSpPr>
          <p:spPr>
            <a:xfrm>
              <a:off x="6555991" y="2402197"/>
              <a:ext cx="17592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1, 2, 3, 4, 6, 3,</a:t>
              </a:r>
              <a:r>
                <a:rPr lang="en" sz="16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4</a:t>
              </a:r>
              <a:endParaRPr sz="16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553" name="Shape 553"/>
          <p:cNvCxnSpPr/>
          <p:nvPr/>
        </p:nvCxnSpPr>
        <p:spPr>
          <a:xfrm>
            <a:off x="1166225" y="3155550"/>
            <a:ext cx="0" cy="1629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54" name="Shape 554"/>
          <p:cNvSpPr txBox="1">
            <a:spLocks noGrp="1"/>
          </p:cNvSpPr>
          <p:nvPr>
            <p:ph type="body" idx="1"/>
          </p:nvPr>
        </p:nvSpPr>
        <p:spPr>
          <a:xfrm>
            <a:off x="5208375" y="3880250"/>
            <a:ext cx="1490400" cy="4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Global Space:</a:t>
            </a:r>
            <a:endParaRPr sz="1800"/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555" name="Shape 555"/>
          <p:cNvSpPr txBox="1">
            <a:spLocks noGrp="1"/>
          </p:cNvSpPr>
          <p:nvPr>
            <p:ph type="body" idx="1"/>
          </p:nvPr>
        </p:nvSpPr>
        <p:spPr>
          <a:xfrm>
            <a:off x="6011325" y="4131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Call Stack:</a:t>
            </a:r>
            <a:endParaRPr sz="1800" i="0" u="none" strike="noStrike" cap="none">
              <a:solidFill>
                <a:schemeClr val="dk1"/>
              </a:solidFill>
            </a:endParaRPr>
          </a:p>
        </p:txBody>
      </p:sp>
      <p:sp>
        <p:nvSpPr>
          <p:cNvPr id="556" name="Shape 556"/>
          <p:cNvSpPr txBox="1"/>
          <p:nvPr/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557" name="Shape 557"/>
          <p:cNvSpPr txBox="1"/>
          <p:nvPr/>
        </p:nvSpPr>
        <p:spPr>
          <a:xfrm>
            <a:off x="152400" y="1524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558" name="Shape 558"/>
          <p:cNvSpPr txBox="1"/>
          <p:nvPr/>
        </p:nvSpPr>
        <p:spPr>
          <a:xfrm>
            <a:off x="304800" y="304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559" name="Shape 559"/>
          <p:cNvSpPr/>
          <p:nvPr/>
        </p:nvSpPr>
        <p:spPr>
          <a:xfrm>
            <a:off x="82100" y="2895500"/>
            <a:ext cx="267000" cy="162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Shape 564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41910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  def</a:t>
            </a:r>
            <a:r>
              <a:rPr lang="en" sz="1400" b="1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countVowels(word):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lvl="0" indent="0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"""Returns: The number of vowels in the string s.</a:t>
            </a:r>
            <a:endParaRPr sz="1400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lvl="0" indent="0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Precondition: s is a string"""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                    </a:t>
            </a:r>
            <a:r>
              <a:rPr lang="en" sz="1400">
                <a:solidFill>
                  <a:srgbClr val="666666"/>
                </a:solidFill>
                <a:latin typeface="Cutive"/>
                <a:ea typeface="Cutive"/>
                <a:cs typeface="Cutive"/>
                <a:sym typeface="Cutive"/>
              </a:rPr>
              <a:t>  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</a:t>
            </a: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  </a:t>
            </a: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x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while x &lt; len(word):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4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if word[x] in [‘a’,’e’,’i’,’o’,’u’]: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5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count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6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x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7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return count                          </a:t>
            </a:r>
            <a:endParaRPr sz="14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Cutive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565" name="Shape 565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Iterative Example</a:t>
            </a:r>
            <a:endParaRPr/>
          </a:p>
        </p:txBody>
      </p:sp>
      <p:sp>
        <p:nvSpPr>
          <p:cNvPr id="566" name="Shape 566"/>
          <p:cNvSpPr txBox="1">
            <a:spLocks noGrp="1"/>
          </p:cNvSpPr>
          <p:nvPr>
            <p:ph type="body" idx="2"/>
          </p:nvPr>
        </p:nvSpPr>
        <p:spPr>
          <a:xfrm>
            <a:off x="554300" y="4067400"/>
            <a:ext cx="33402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e = count_vowels</a:t>
            </a: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(</a:t>
            </a: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‘hi’</a:t>
            </a: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)</a:t>
            </a:r>
            <a:endParaRPr sz="1400"/>
          </a:p>
        </p:txBody>
      </p:sp>
      <p:cxnSp>
        <p:nvCxnSpPr>
          <p:cNvPr id="567" name="Shape 567"/>
          <p:cNvCxnSpPr/>
          <p:nvPr/>
        </p:nvCxnSpPr>
        <p:spPr>
          <a:xfrm>
            <a:off x="879525" y="2816250"/>
            <a:ext cx="0" cy="8415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68" name="Shape 568"/>
          <p:cNvCxnSpPr/>
          <p:nvPr/>
        </p:nvCxnSpPr>
        <p:spPr>
          <a:xfrm>
            <a:off x="554300" y="1301150"/>
            <a:ext cx="0" cy="2579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569" name="Shape 569"/>
          <p:cNvGrpSpPr/>
          <p:nvPr/>
        </p:nvGrpSpPr>
        <p:grpSpPr>
          <a:xfrm>
            <a:off x="4424822" y="1094050"/>
            <a:ext cx="4465731" cy="2061497"/>
            <a:chOff x="5191325" y="2402197"/>
            <a:chExt cx="3124200" cy="1040897"/>
          </a:xfrm>
        </p:grpSpPr>
        <p:grpSp>
          <p:nvGrpSpPr>
            <p:cNvPr id="570" name="Shape 570"/>
            <p:cNvGrpSpPr/>
            <p:nvPr/>
          </p:nvGrpSpPr>
          <p:grpSpPr>
            <a:xfrm>
              <a:off x="5191325" y="2402197"/>
              <a:ext cx="3124200" cy="1040897"/>
              <a:chOff x="5142725" y="2343147"/>
              <a:chExt cx="3124200" cy="1040897"/>
            </a:xfrm>
          </p:grpSpPr>
          <p:grpSp>
            <p:nvGrpSpPr>
              <p:cNvPr id="571" name="Shape 571"/>
              <p:cNvGrpSpPr/>
              <p:nvPr/>
            </p:nvGrpSpPr>
            <p:grpSpPr>
              <a:xfrm>
                <a:off x="5142725" y="2343147"/>
                <a:ext cx="3124200" cy="1040897"/>
                <a:chOff x="5181600" y="3886197"/>
                <a:chExt cx="3124200" cy="1040897"/>
              </a:xfrm>
            </p:grpSpPr>
            <p:sp>
              <p:nvSpPr>
                <p:cNvPr id="572" name="Shape 572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573" name="Shape 573"/>
                <p:cNvSpPr/>
                <p:nvPr/>
              </p:nvSpPr>
              <p:spPr>
                <a:xfrm>
                  <a:off x="5181602" y="3886197"/>
                  <a:ext cx="12210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6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countVowels</a:t>
                  </a:r>
                  <a:endParaRPr sz="16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574" name="Shape 574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‘hi’</a:t>
                  </a:r>
                  <a:endParaRPr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575" name="Shape 575"/>
                <p:cNvSpPr/>
                <p:nvPr/>
              </p:nvSpPr>
              <p:spPr>
                <a:xfrm>
                  <a:off x="5231259" y="4650194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x</a:t>
                  </a:r>
                  <a:endParaRPr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576" name="Shape 576"/>
              <p:cNvSpPr/>
              <p:nvPr/>
            </p:nvSpPr>
            <p:spPr>
              <a:xfrm>
                <a:off x="5853125" y="3066100"/>
                <a:ext cx="7287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b="1" strike="sngStrike"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r>
                  <a:rPr lang="en" b="1">
                    <a:latin typeface="Cutive"/>
                    <a:ea typeface="Cutive"/>
                    <a:cs typeface="Cutive"/>
                    <a:sym typeface="Cutive"/>
                  </a:rPr>
                  <a:t>  1</a:t>
                </a:r>
                <a:endParaRPr b="1"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577" name="Shape 577"/>
              <p:cNvSpPr/>
              <p:nvPr/>
            </p:nvSpPr>
            <p:spPr>
              <a:xfrm>
                <a:off x="5192384" y="2775905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word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578" name="Shape 578"/>
            <p:cNvSpPr/>
            <p:nvPr/>
          </p:nvSpPr>
          <p:spPr>
            <a:xfrm>
              <a:off x="6814651" y="2834958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count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579" name="Shape 579"/>
            <p:cNvSpPr/>
            <p:nvPr/>
          </p:nvSpPr>
          <p:spPr>
            <a:xfrm>
              <a:off x="7527150" y="2780425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latin typeface="Cutive"/>
                  <a:ea typeface="Cutive"/>
                  <a:cs typeface="Cutive"/>
                  <a:sym typeface="Cutive"/>
                </a:rPr>
                <a:t>0</a:t>
              </a:r>
              <a:endParaRPr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580" name="Shape 580"/>
            <p:cNvSpPr/>
            <p:nvPr/>
          </p:nvSpPr>
          <p:spPr>
            <a:xfrm>
              <a:off x="6555991" y="2402197"/>
              <a:ext cx="17592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1, 2, 3, 4, 6, 3, 4,</a:t>
              </a:r>
              <a:r>
                <a:rPr lang="en" sz="16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5</a:t>
              </a:r>
              <a:endParaRPr sz="16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581" name="Shape 581"/>
          <p:cNvCxnSpPr/>
          <p:nvPr/>
        </p:nvCxnSpPr>
        <p:spPr>
          <a:xfrm>
            <a:off x="1166225" y="3155550"/>
            <a:ext cx="0" cy="1629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2" name="Shape 582"/>
          <p:cNvSpPr txBox="1">
            <a:spLocks noGrp="1"/>
          </p:cNvSpPr>
          <p:nvPr>
            <p:ph type="body" idx="1"/>
          </p:nvPr>
        </p:nvSpPr>
        <p:spPr>
          <a:xfrm>
            <a:off x="5208375" y="3880250"/>
            <a:ext cx="1490400" cy="4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Global Space:</a:t>
            </a:r>
            <a:endParaRPr sz="1800"/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583" name="Shape 583"/>
          <p:cNvSpPr txBox="1">
            <a:spLocks noGrp="1"/>
          </p:cNvSpPr>
          <p:nvPr>
            <p:ph type="body" idx="1"/>
          </p:nvPr>
        </p:nvSpPr>
        <p:spPr>
          <a:xfrm>
            <a:off x="6011325" y="4131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Call Stack:</a:t>
            </a:r>
            <a:endParaRPr sz="1800" i="0" u="none" strike="noStrike" cap="none">
              <a:solidFill>
                <a:schemeClr val="dk1"/>
              </a:solidFill>
            </a:endParaRPr>
          </a:p>
        </p:txBody>
      </p:sp>
      <p:sp>
        <p:nvSpPr>
          <p:cNvPr id="584" name="Shape 584"/>
          <p:cNvSpPr txBox="1"/>
          <p:nvPr/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585" name="Shape 585"/>
          <p:cNvSpPr txBox="1"/>
          <p:nvPr/>
        </p:nvSpPr>
        <p:spPr>
          <a:xfrm>
            <a:off x="152400" y="1524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586" name="Shape 586"/>
          <p:cNvSpPr txBox="1"/>
          <p:nvPr/>
        </p:nvSpPr>
        <p:spPr>
          <a:xfrm>
            <a:off x="304800" y="304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587" name="Shape 587"/>
          <p:cNvSpPr/>
          <p:nvPr/>
        </p:nvSpPr>
        <p:spPr>
          <a:xfrm>
            <a:off x="92350" y="3141900"/>
            <a:ext cx="267000" cy="162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Shape 592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41910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  def</a:t>
            </a:r>
            <a:r>
              <a:rPr lang="en" sz="1400" b="1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countVowels(word):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lvl="0" indent="0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"""Returns: The number of vowels in the string s.</a:t>
            </a:r>
            <a:endParaRPr sz="1400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lvl="0" indent="0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Precondition: s is a string"""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                    </a:t>
            </a:r>
            <a:r>
              <a:rPr lang="en" sz="1400">
                <a:solidFill>
                  <a:srgbClr val="666666"/>
                </a:solidFill>
                <a:latin typeface="Cutive"/>
                <a:ea typeface="Cutive"/>
                <a:cs typeface="Cutive"/>
                <a:sym typeface="Cutive"/>
              </a:rPr>
              <a:t>  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</a:t>
            </a: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  </a:t>
            </a: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x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while x &lt; len(word):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4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if word[x] in [‘a’,’e’,’i’,’o’,’u’]: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5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count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6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x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7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return count                          </a:t>
            </a:r>
            <a:endParaRPr sz="14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Cutive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593" name="Shape 593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Iterative Example</a:t>
            </a:r>
            <a:endParaRPr/>
          </a:p>
        </p:txBody>
      </p:sp>
      <p:sp>
        <p:nvSpPr>
          <p:cNvPr id="594" name="Shape 594"/>
          <p:cNvSpPr txBox="1">
            <a:spLocks noGrp="1"/>
          </p:cNvSpPr>
          <p:nvPr>
            <p:ph type="body" idx="2"/>
          </p:nvPr>
        </p:nvSpPr>
        <p:spPr>
          <a:xfrm>
            <a:off x="554300" y="4067400"/>
            <a:ext cx="33402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e = count_vowels</a:t>
            </a: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(</a:t>
            </a: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‘hi’</a:t>
            </a: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)</a:t>
            </a:r>
            <a:endParaRPr sz="1400"/>
          </a:p>
        </p:txBody>
      </p:sp>
      <p:cxnSp>
        <p:nvCxnSpPr>
          <p:cNvPr id="595" name="Shape 595"/>
          <p:cNvCxnSpPr/>
          <p:nvPr/>
        </p:nvCxnSpPr>
        <p:spPr>
          <a:xfrm>
            <a:off x="879525" y="2816250"/>
            <a:ext cx="0" cy="8415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6" name="Shape 596"/>
          <p:cNvCxnSpPr/>
          <p:nvPr/>
        </p:nvCxnSpPr>
        <p:spPr>
          <a:xfrm>
            <a:off x="554300" y="1301150"/>
            <a:ext cx="0" cy="2579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597" name="Shape 597"/>
          <p:cNvGrpSpPr/>
          <p:nvPr/>
        </p:nvGrpSpPr>
        <p:grpSpPr>
          <a:xfrm>
            <a:off x="4424822" y="1094050"/>
            <a:ext cx="4465731" cy="2061497"/>
            <a:chOff x="5191325" y="2402197"/>
            <a:chExt cx="3124200" cy="1040897"/>
          </a:xfrm>
        </p:grpSpPr>
        <p:grpSp>
          <p:nvGrpSpPr>
            <p:cNvPr id="598" name="Shape 598"/>
            <p:cNvGrpSpPr/>
            <p:nvPr/>
          </p:nvGrpSpPr>
          <p:grpSpPr>
            <a:xfrm>
              <a:off x="5191325" y="2402197"/>
              <a:ext cx="3124200" cy="1040897"/>
              <a:chOff x="5142725" y="2343147"/>
              <a:chExt cx="3124200" cy="1040897"/>
            </a:xfrm>
          </p:grpSpPr>
          <p:grpSp>
            <p:nvGrpSpPr>
              <p:cNvPr id="599" name="Shape 599"/>
              <p:cNvGrpSpPr/>
              <p:nvPr/>
            </p:nvGrpSpPr>
            <p:grpSpPr>
              <a:xfrm>
                <a:off x="5142725" y="2343147"/>
                <a:ext cx="3124200" cy="1040897"/>
                <a:chOff x="5181600" y="3886197"/>
                <a:chExt cx="3124200" cy="1040897"/>
              </a:xfrm>
            </p:grpSpPr>
            <p:sp>
              <p:nvSpPr>
                <p:cNvPr id="600" name="Shape 600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601" name="Shape 601"/>
                <p:cNvSpPr/>
                <p:nvPr/>
              </p:nvSpPr>
              <p:spPr>
                <a:xfrm>
                  <a:off x="5181602" y="3886197"/>
                  <a:ext cx="12210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6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countVowels</a:t>
                  </a:r>
                  <a:endParaRPr sz="16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602" name="Shape 602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‘hi’</a:t>
                  </a:r>
                  <a:endParaRPr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603" name="Shape 603"/>
                <p:cNvSpPr/>
                <p:nvPr/>
              </p:nvSpPr>
              <p:spPr>
                <a:xfrm>
                  <a:off x="5231259" y="4650194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x</a:t>
                  </a:r>
                  <a:endParaRPr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604" name="Shape 604"/>
              <p:cNvSpPr/>
              <p:nvPr/>
            </p:nvSpPr>
            <p:spPr>
              <a:xfrm>
                <a:off x="5853125" y="3066100"/>
                <a:ext cx="7287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b="1" strike="sngStrike"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r>
                  <a:rPr lang="en" b="1">
                    <a:latin typeface="Cutive"/>
                    <a:ea typeface="Cutive"/>
                    <a:cs typeface="Cutive"/>
                    <a:sym typeface="Cutive"/>
                  </a:rPr>
                  <a:t>  1</a:t>
                </a:r>
                <a:endParaRPr b="1"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605" name="Shape 605"/>
              <p:cNvSpPr/>
              <p:nvPr/>
            </p:nvSpPr>
            <p:spPr>
              <a:xfrm>
                <a:off x="5192384" y="2775905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word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606" name="Shape 606"/>
            <p:cNvSpPr/>
            <p:nvPr/>
          </p:nvSpPr>
          <p:spPr>
            <a:xfrm>
              <a:off x="6814651" y="2834958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count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607" name="Shape 607"/>
            <p:cNvSpPr/>
            <p:nvPr/>
          </p:nvSpPr>
          <p:spPr>
            <a:xfrm>
              <a:off x="7527150" y="2780425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 strike="sngStrike">
                  <a:latin typeface="Cutive"/>
                  <a:ea typeface="Cutive"/>
                  <a:cs typeface="Cutive"/>
                  <a:sym typeface="Cutive"/>
                </a:rPr>
                <a:t>0</a:t>
              </a:r>
              <a:r>
                <a:rPr lang="en" b="1">
                  <a:latin typeface="Cutive"/>
                  <a:ea typeface="Cutive"/>
                  <a:cs typeface="Cutive"/>
                  <a:sym typeface="Cutive"/>
                </a:rPr>
                <a:t>  1</a:t>
              </a:r>
              <a:endParaRPr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608" name="Shape 608"/>
            <p:cNvSpPr/>
            <p:nvPr/>
          </p:nvSpPr>
          <p:spPr>
            <a:xfrm>
              <a:off x="6555991" y="2402197"/>
              <a:ext cx="17592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1, 2, 3, 4, 6, 3, 4, 5,</a:t>
              </a:r>
              <a:r>
                <a:rPr lang="en" sz="16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6</a:t>
              </a:r>
              <a:endParaRPr sz="16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609" name="Shape 609"/>
          <p:cNvCxnSpPr/>
          <p:nvPr/>
        </p:nvCxnSpPr>
        <p:spPr>
          <a:xfrm>
            <a:off x="1166225" y="3155550"/>
            <a:ext cx="0" cy="1629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10" name="Shape 610"/>
          <p:cNvSpPr txBox="1">
            <a:spLocks noGrp="1"/>
          </p:cNvSpPr>
          <p:nvPr>
            <p:ph type="body" idx="1"/>
          </p:nvPr>
        </p:nvSpPr>
        <p:spPr>
          <a:xfrm>
            <a:off x="5208375" y="3880250"/>
            <a:ext cx="1490400" cy="4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Global Space:</a:t>
            </a:r>
            <a:endParaRPr sz="1800"/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611" name="Shape 611"/>
          <p:cNvSpPr txBox="1">
            <a:spLocks noGrp="1"/>
          </p:cNvSpPr>
          <p:nvPr>
            <p:ph type="body" idx="1"/>
          </p:nvPr>
        </p:nvSpPr>
        <p:spPr>
          <a:xfrm>
            <a:off x="6011325" y="4131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Call Stack:</a:t>
            </a:r>
            <a:endParaRPr sz="1800" i="0" u="none" strike="noStrike" cap="none">
              <a:solidFill>
                <a:schemeClr val="dk1"/>
              </a:solidFill>
            </a:endParaRPr>
          </a:p>
        </p:txBody>
      </p:sp>
      <p:sp>
        <p:nvSpPr>
          <p:cNvPr id="612" name="Shape 612"/>
          <p:cNvSpPr txBox="1"/>
          <p:nvPr/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613" name="Shape 613"/>
          <p:cNvSpPr txBox="1"/>
          <p:nvPr/>
        </p:nvSpPr>
        <p:spPr>
          <a:xfrm>
            <a:off x="152400" y="1524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614" name="Shape 614"/>
          <p:cNvSpPr txBox="1"/>
          <p:nvPr/>
        </p:nvSpPr>
        <p:spPr>
          <a:xfrm>
            <a:off x="304800" y="304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615" name="Shape 615"/>
          <p:cNvSpPr/>
          <p:nvPr/>
        </p:nvSpPr>
        <p:spPr>
          <a:xfrm>
            <a:off x="92350" y="3382250"/>
            <a:ext cx="267000" cy="162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Shape 620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41910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  def</a:t>
            </a:r>
            <a:r>
              <a:rPr lang="en" sz="1400" b="1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countVowels(word):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lvl="0" indent="0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"""Returns: The number of vowels in the string s.</a:t>
            </a:r>
            <a:endParaRPr sz="1400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lvl="0" indent="0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Precondition: s is a string"""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                    </a:t>
            </a:r>
            <a:r>
              <a:rPr lang="en" sz="1400">
                <a:solidFill>
                  <a:srgbClr val="666666"/>
                </a:solidFill>
                <a:latin typeface="Cutive"/>
                <a:ea typeface="Cutive"/>
                <a:cs typeface="Cutive"/>
                <a:sym typeface="Cutive"/>
              </a:rPr>
              <a:t>  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</a:t>
            </a: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  </a:t>
            </a: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x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while x &lt; len(word):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4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if word[x] in [‘a’,’e’,’i’,’o’,’u’]: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5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count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6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x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7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return count                          </a:t>
            </a:r>
            <a:endParaRPr sz="14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Cutive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621" name="Shape 621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Iterative Example</a:t>
            </a:r>
            <a:endParaRPr/>
          </a:p>
        </p:txBody>
      </p:sp>
      <p:sp>
        <p:nvSpPr>
          <p:cNvPr id="622" name="Shape 622"/>
          <p:cNvSpPr txBox="1">
            <a:spLocks noGrp="1"/>
          </p:cNvSpPr>
          <p:nvPr>
            <p:ph type="body" idx="2"/>
          </p:nvPr>
        </p:nvSpPr>
        <p:spPr>
          <a:xfrm>
            <a:off x="554300" y="4067400"/>
            <a:ext cx="33402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e = count_vowels</a:t>
            </a: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(</a:t>
            </a: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‘hi’</a:t>
            </a: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)</a:t>
            </a:r>
            <a:endParaRPr sz="1400"/>
          </a:p>
        </p:txBody>
      </p:sp>
      <p:cxnSp>
        <p:nvCxnSpPr>
          <p:cNvPr id="623" name="Shape 623"/>
          <p:cNvCxnSpPr/>
          <p:nvPr/>
        </p:nvCxnSpPr>
        <p:spPr>
          <a:xfrm>
            <a:off x="879525" y="2816250"/>
            <a:ext cx="0" cy="8415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4" name="Shape 624"/>
          <p:cNvCxnSpPr/>
          <p:nvPr/>
        </p:nvCxnSpPr>
        <p:spPr>
          <a:xfrm>
            <a:off x="554300" y="1301150"/>
            <a:ext cx="0" cy="2579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625" name="Shape 625"/>
          <p:cNvGrpSpPr/>
          <p:nvPr/>
        </p:nvGrpSpPr>
        <p:grpSpPr>
          <a:xfrm>
            <a:off x="4424822" y="1094050"/>
            <a:ext cx="4465731" cy="2061497"/>
            <a:chOff x="5191325" y="2402197"/>
            <a:chExt cx="3124200" cy="1040897"/>
          </a:xfrm>
        </p:grpSpPr>
        <p:grpSp>
          <p:nvGrpSpPr>
            <p:cNvPr id="626" name="Shape 626"/>
            <p:cNvGrpSpPr/>
            <p:nvPr/>
          </p:nvGrpSpPr>
          <p:grpSpPr>
            <a:xfrm>
              <a:off x="5191325" y="2402197"/>
              <a:ext cx="3124200" cy="1040897"/>
              <a:chOff x="5142725" y="2343147"/>
              <a:chExt cx="3124200" cy="1040897"/>
            </a:xfrm>
          </p:grpSpPr>
          <p:grpSp>
            <p:nvGrpSpPr>
              <p:cNvPr id="627" name="Shape 627"/>
              <p:cNvGrpSpPr/>
              <p:nvPr/>
            </p:nvGrpSpPr>
            <p:grpSpPr>
              <a:xfrm>
                <a:off x="5142725" y="2343147"/>
                <a:ext cx="3124200" cy="1040897"/>
                <a:chOff x="5181600" y="3886197"/>
                <a:chExt cx="3124200" cy="1040897"/>
              </a:xfrm>
            </p:grpSpPr>
            <p:sp>
              <p:nvSpPr>
                <p:cNvPr id="628" name="Shape 628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629" name="Shape 629"/>
                <p:cNvSpPr/>
                <p:nvPr/>
              </p:nvSpPr>
              <p:spPr>
                <a:xfrm>
                  <a:off x="5181602" y="3886197"/>
                  <a:ext cx="12210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6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countVowels</a:t>
                  </a:r>
                  <a:endParaRPr sz="16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630" name="Shape 630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‘hi’</a:t>
                  </a:r>
                  <a:endParaRPr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631" name="Shape 631"/>
                <p:cNvSpPr/>
                <p:nvPr/>
              </p:nvSpPr>
              <p:spPr>
                <a:xfrm>
                  <a:off x="5231259" y="4650194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x</a:t>
                  </a:r>
                  <a:endParaRPr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632" name="Shape 632"/>
              <p:cNvSpPr/>
              <p:nvPr/>
            </p:nvSpPr>
            <p:spPr>
              <a:xfrm>
                <a:off x="5853125" y="3066100"/>
                <a:ext cx="7287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b="1" strike="sngStrike"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r>
                  <a:rPr lang="en" b="1">
                    <a:latin typeface="Cutive"/>
                    <a:ea typeface="Cutive"/>
                    <a:cs typeface="Cutive"/>
                    <a:sym typeface="Cutive"/>
                  </a:rPr>
                  <a:t>  </a:t>
                </a:r>
                <a:r>
                  <a:rPr lang="en" b="1" strike="sngStrike">
                    <a:latin typeface="Cutive"/>
                    <a:ea typeface="Cutive"/>
                    <a:cs typeface="Cutive"/>
                    <a:sym typeface="Cutive"/>
                  </a:rPr>
                  <a:t>1</a:t>
                </a:r>
                <a:r>
                  <a:rPr lang="en" b="1">
                    <a:latin typeface="Cutive"/>
                    <a:ea typeface="Cutive"/>
                    <a:cs typeface="Cutive"/>
                    <a:sym typeface="Cutive"/>
                  </a:rPr>
                  <a:t>  2</a:t>
                </a:r>
                <a:endParaRPr b="1"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633" name="Shape 633"/>
              <p:cNvSpPr/>
              <p:nvPr/>
            </p:nvSpPr>
            <p:spPr>
              <a:xfrm>
                <a:off x="5192384" y="2775905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word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634" name="Shape 634"/>
            <p:cNvSpPr/>
            <p:nvPr/>
          </p:nvSpPr>
          <p:spPr>
            <a:xfrm>
              <a:off x="6814651" y="2834958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count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635" name="Shape 635"/>
            <p:cNvSpPr/>
            <p:nvPr/>
          </p:nvSpPr>
          <p:spPr>
            <a:xfrm>
              <a:off x="7527150" y="2780425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 strike="sngStrike">
                  <a:latin typeface="Cutive"/>
                  <a:ea typeface="Cutive"/>
                  <a:cs typeface="Cutive"/>
                  <a:sym typeface="Cutive"/>
                </a:rPr>
                <a:t>0</a:t>
              </a:r>
              <a:r>
                <a:rPr lang="en" b="1">
                  <a:latin typeface="Cutive"/>
                  <a:ea typeface="Cutive"/>
                  <a:cs typeface="Cutive"/>
                  <a:sym typeface="Cutive"/>
                </a:rPr>
                <a:t>  1</a:t>
              </a:r>
              <a:endParaRPr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636" name="Shape 636"/>
            <p:cNvSpPr/>
            <p:nvPr/>
          </p:nvSpPr>
          <p:spPr>
            <a:xfrm>
              <a:off x="6555991" y="2402197"/>
              <a:ext cx="17592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1, 2, 3, 4, 6, 3, 4, 5, 6,</a:t>
              </a:r>
              <a:r>
                <a:rPr lang="en" sz="16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3</a:t>
              </a:r>
              <a:endParaRPr sz="16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637" name="Shape 637"/>
          <p:cNvCxnSpPr/>
          <p:nvPr/>
        </p:nvCxnSpPr>
        <p:spPr>
          <a:xfrm>
            <a:off x="1166225" y="3155550"/>
            <a:ext cx="0" cy="1629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8" name="Shape 638"/>
          <p:cNvSpPr txBox="1">
            <a:spLocks noGrp="1"/>
          </p:cNvSpPr>
          <p:nvPr>
            <p:ph type="body" idx="1"/>
          </p:nvPr>
        </p:nvSpPr>
        <p:spPr>
          <a:xfrm>
            <a:off x="5208375" y="3880250"/>
            <a:ext cx="1490400" cy="4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Global Space:</a:t>
            </a:r>
            <a:endParaRPr sz="1800"/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639" name="Shape 639"/>
          <p:cNvSpPr txBox="1">
            <a:spLocks noGrp="1"/>
          </p:cNvSpPr>
          <p:nvPr>
            <p:ph type="body" idx="1"/>
          </p:nvPr>
        </p:nvSpPr>
        <p:spPr>
          <a:xfrm>
            <a:off x="6011325" y="4131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Call Stack:</a:t>
            </a:r>
            <a:endParaRPr sz="1800" i="0" u="none" strike="noStrike" cap="none">
              <a:solidFill>
                <a:schemeClr val="dk1"/>
              </a:solidFill>
            </a:endParaRPr>
          </a:p>
        </p:txBody>
      </p:sp>
      <p:sp>
        <p:nvSpPr>
          <p:cNvPr id="640" name="Shape 640"/>
          <p:cNvSpPr txBox="1"/>
          <p:nvPr/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641" name="Shape 641"/>
          <p:cNvSpPr txBox="1"/>
          <p:nvPr/>
        </p:nvSpPr>
        <p:spPr>
          <a:xfrm>
            <a:off x="152400" y="1524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642" name="Shape 642"/>
          <p:cNvSpPr txBox="1"/>
          <p:nvPr/>
        </p:nvSpPr>
        <p:spPr>
          <a:xfrm>
            <a:off x="304800" y="304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643" name="Shape 643"/>
          <p:cNvSpPr/>
          <p:nvPr/>
        </p:nvSpPr>
        <p:spPr>
          <a:xfrm>
            <a:off x="92350" y="2653350"/>
            <a:ext cx="267000" cy="162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Shape 648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41910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  def</a:t>
            </a:r>
            <a:r>
              <a:rPr lang="en" sz="1400" b="1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countVowels(word):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lvl="0" indent="0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"""Returns: The number of vowels in the string s.</a:t>
            </a:r>
            <a:endParaRPr sz="1400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lvl="0" indent="0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Precondition: s is a string"""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                    </a:t>
            </a:r>
            <a:r>
              <a:rPr lang="en" sz="1400">
                <a:solidFill>
                  <a:srgbClr val="666666"/>
                </a:solidFill>
                <a:latin typeface="Cutive"/>
                <a:ea typeface="Cutive"/>
                <a:cs typeface="Cutive"/>
                <a:sym typeface="Cutive"/>
              </a:rPr>
              <a:t>  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</a:t>
            </a: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  </a:t>
            </a: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x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while x &lt; len(word):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4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if word[x] in [‘a’,’e’,’i’,’o’,’u’]: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5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count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6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x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7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return count                          </a:t>
            </a:r>
            <a:endParaRPr sz="14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Cutive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649" name="Shape 649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Iterative Example</a:t>
            </a:r>
            <a:endParaRPr/>
          </a:p>
        </p:txBody>
      </p:sp>
      <p:sp>
        <p:nvSpPr>
          <p:cNvPr id="650" name="Shape 650"/>
          <p:cNvSpPr txBox="1">
            <a:spLocks noGrp="1"/>
          </p:cNvSpPr>
          <p:nvPr>
            <p:ph type="body" idx="2"/>
          </p:nvPr>
        </p:nvSpPr>
        <p:spPr>
          <a:xfrm>
            <a:off x="554300" y="4067400"/>
            <a:ext cx="33402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e = count_vowels</a:t>
            </a: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(</a:t>
            </a: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‘hi’</a:t>
            </a: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)</a:t>
            </a:r>
            <a:endParaRPr sz="1400"/>
          </a:p>
        </p:txBody>
      </p:sp>
      <p:cxnSp>
        <p:nvCxnSpPr>
          <p:cNvPr id="651" name="Shape 651"/>
          <p:cNvCxnSpPr/>
          <p:nvPr/>
        </p:nvCxnSpPr>
        <p:spPr>
          <a:xfrm>
            <a:off x="879525" y="2816250"/>
            <a:ext cx="0" cy="8415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52" name="Shape 652"/>
          <p:cNvCxnSpPr/>
          <p:nvPr/>
        </p:nvCxnSpPr>
        <p:spPr>
          <a:xfrm>
            <a:off x="554300" y="1301150"/>
            <a:ext cx="0" cy="2579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653" name="Shape 653"/>
          <p:cNvGrpSpPr/>
          <p:nvPr/>
        </p:nvGrpSpPr>
        <p:grpSpPr>
          <a:xfrm>
            <a:off x="4424822" y="1094050"/>
            <a:ext cx="4465731" cy="2061497"/>
            <a:chOff x="5191325" y="2402197"/>
            <a:chExt cx="3124200" cy="1040897"/>
          </a:xfrm>
        </p:grpSpPr>
        <p:grpSp>
          <p:nvGrpSpPr>
            <p:cNvPr id="654" name="Shape 654"/>
            <p:cNvGrpSpPr/>
            <p:nvPr/>
          </p:nvGrpSpPr>
          <p:grpSpPr>
            <a:xfrm>
              <a:off x="5191325" y="2402197"/>
              <a:ext cx="3124200" cy="1040897"/>
              <a:chOff x="5142725" y="2343147"/>
              <a:chExt cx="3124200" cy="1040897"/>
            </a:xfrm>
          </p:grpSpPr>
          <p:grpSp>
            <p:nvGrpSpPr>
              <p:cNvPr id="655" name="Shape 655"/>
              <p:cNvGrpSpPr/>
              <p:nvPr/>
            </p:nvGrpSpPr>
            <p:grpSpPr>
              <a:xfrm>
                <a:off x="5142725" y="2343147"/>
                <a:ext cx="3124200" cy="1040897"/>
                <a:chOff x="5181600" y="3886197"/>
                <a:chExt cx="3124200" cy="1040897"/>
              </a:xfrm>
            </p:grpSpPr>
            <p:sp>
              <p:nvSpPr>
                <p:cNvPr id="656" name="Shape 656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657" name="Shape 657"/>
                <p:cNvSpPr/>
                <p:nvPr/>
              </p:nvSpPr>
              <p:spPr>
                <a:xfrm>
                  <a:off x="5181602" y="3886197"/>
                  <a:ext cx="12210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6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countVowels</a:t>
                  </a:r>
                  <a:endParaRPr sz="16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658" name="Shape 658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‘hi’</a:t>
                  </a:r>
                  <a:endParaRPr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659" name="Shape 659"/>
                <p:cNvSpPr/>
                <p:nvPr/>
              </p:nvSpPr>
              <p:spPr>
                <a:xfrm>
                  <a:off x="5231259" y="4650194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x</a:t>
                  </a:r>
                  <a:endParaRPr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660" name="Shape 660"/>
              <p:cNvSpPr/>
              <p:nvPr/>
            </p:nvSpPr>
            <p:spPr>
              <a:xfrm>
                <a:off x="5853125" y="3066100"/>
                <a:ext cx="7287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b="1" strike="sngStrike"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r>
                  <a:rPr lang="en" b="1">
                    <a:latin typeface="Cutive"/>
                    <a:ea typeface="Cutive"/>
                    <a:cs typeface="Cutive"/>
                    <a:sym typeface="Cutive"/>
                  </a:rPr>
                  <a:t>  </a:t>
                </a:r>
                <a:r>
                  <a:rPr lang="en" b="1" strike="sngStrike">
                    <a:latin typeface="Cutive"/>
                    <a:ea typeface="Cutive"/>
                    <a:cs typeface="Cutive"/>
                    <a:sym typeface="Cutive"/>
                  </a:rPr>
                  <a:t>1</a:t>
                </a:r>
                <a:r>
                  <a:rPr lang="en" b="1">
                    <a:latin typeface="Cutive"/>
                    <a:ea typeface="Cutive"/>
                    <a:cs typeface="Cutive"/>
                    <a:sym typeface="Cutive"/>
                  </a:rPr>
                  <a:t>  2</a:t>
                </a:r>
                <a:endParaRPr b="1"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661" name="Shape 661"/>
              <p:cNvSpPr/>
              <p:nvPr/>
            </p:nvSpPr>
            <p:spPr>
              <a:xfrm>
                <a:off x="5192384" y="2775905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word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662" name="Shape 662"/>
            <p:cNvSpPr/>
            <p:nvPr/>
          </p:nvSpPr>
          <p:spPr>
            <a:xfrm>
              <a:off x="6814651" y="2834958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count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663" name="Shape 663"/>
            <p:cNvSpPr/>
            <p:nvPr/>
          </p:nvSpPr>
          <p:spPr>
            <a:xfrm>
              <a:off x="7527150" y="2780425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 strike="sngStrike">
                  <a:latin typeface="Cutive"/>
                  <a:ea typeface="Cutive"/>
                  <a:cs typeface="Cutive"/>
                  <a:sym typeface="Cutive"/>
                </a:rPr>
                <a:t>0</a:t>
              </a:r>
              <a:r>
                <a:rPr lang="en" b="1">
                  <a:latin typeface="Cutive"/>
                  <a:ea typeface="Cutive"/>
                  <a:cs typeface="Cutive"/>
                  <a:sym typeface="Cutive"/>
                </a:rPr>
                <a:t>  1</a:t>
              </a:r>
              <a:endParaRPr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664" name="Shape 664"/>
            <p:cNvSpPr/>
            <p:nvPr/>
          </p:nvSpPr>
          <p:spPr>
            <a:xfrm>
              <a:off x="6555991" y="2402197"/>
              <a:ext cx="17592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1, 2, 3, 4, 6, 3, 4, 5, 6, 3,</a:t>
              </a:r>
              <a:r>
                <a:rPr lang="en" sz="16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7</a:t>
              </a:r>
              <a:endParaRPr sz="16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665" name="Shape 665"/>
          <p:cNvCxnSpPr/>
          <p:nvPr/>
        </p:nvCxnSpPr>
        <p:spPr>
          <a:xfrm>
            <a:off x="1166225" y="3155550"/>
            <a:ext cx="0" cy="1629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66" name="Shape 666"/>
          <p:cNvSpPr txBox="1">
            <a:spLocks noGrp="1"/>
          </p:cNvSpPr>
          <p:nvPr>
            <p:ph type="body" idx="1"/>
          </p:nvPr>
        </p:nvSpPr>
        <p:spPr>
          <a:xfrm>
            <a:off x="5208375" y="3880250"/>
            <a:ext cx="1490400" cy="4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Global Space:</a:t>
            </a:r>
            <a:endParaRPr sz="1800"/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667" name="Shape 667"/>
          <p:cNvSpPr txBox="1">
            <a:spLocks noGrp="1"/>
          </p:cNvSpPr>
          <p:nvPr>
            <p:ph type="body" idx="1"/>
          </p:nvPr>
        </p:nvSpPr>
        <p:spPr>
          <a:xfrm>
            <a:off x="6011325" y="4131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Call Stack:</a:t>
            </a:r>
            <a:endParaRPr sz="1800" i="0" u="none" strike="noStrike" cap="none">
              <a:solidFill>
                <a:schemeClr val="dk1"/>
              </a:solidFill>
            </a:endParaRPr>
          </a:p>
        </p:txBody>
      </p:sp>
      <p:sp>
        <p:nvSpPr>
          <p:cNvPr id="668" name="Shape 668"/>
          <p:cNvSpPr txBox="1"/>
          <p:nvPr/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669" name="Shape 669"/>
          <p:cNvSpPr txBox="1"/>
          <p:nvPr/>
        </p:nvSpPr>
        <p:spPr>
          <a:xfrm>
            <a:off x="152400" y="1524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670" name="Shape 670"/>
          <p:cNvSpPr txBox="1"/>
          <p:nvPr/>
        </p:nvSpPr>
        <p:spPr>
          <a:xfrm>
            <a:off x="304800" y="304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671" name="Shape 671"/>
          <p:cNvSpPr/>
          <p:nvPr/>
        </p:nvSpPr>
        <p:spPr>
          <a:xfrm>
            <a:off x="82100" y="3710600"/>
            <a:ext cx="267000" cy="162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Shape 676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41910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  def</a:t>
            </a:r>
            <a:r>
              <a:rPr lang="en" sz="1400" b="1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countVowels(word):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lvl="0" indent="0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"""Returns: The number of vowels in the string s.</a:t>
            </a:r>
            <a:endParaRPr sz="1400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lvl="0" indent="0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Precondition: s is a string"""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                    </a:t>
            </a:r>
            <a:r>
              <a:rPr lang="en" sz="1400">
                <a:solidFill>
                  <a:srgbClr val="666666"/>
                </a:solidFill>
                <a:latin typeface="Cutive"/>
                <a:ea typeface="Cutive"/>
                <a:cs typeface="Cutive"/>
                <a:sym typeface="Cutive"/>
              </a:rPr>
              <a:t>  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</a:t>
            </a: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  </a:t>
            </a: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x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while x &lt; len(word):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4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if word[x] in [‘a’,’e’,’i’,’o’,’u’]: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5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count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6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x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7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return count                          </a:t>
            </a:r>
            <a:endParaRPr sz="14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Cutive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677" name="Shape 677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Iterative Example</a:t>
            </a:r>
            <a:endParaRPr/>
          </a:p>
        </p:txBody>
      </p:sp>
      <p:sp>
        <p:nvSpPr>
          <p:cNvPr id="678" name="Shape 678"/>
          <p:cNvSpPr txBox="1">
            <a:spLocks noGrp="1"/>
          </p:cNvSpPr>
          <p:nvPr>
            <p:ph type="body" idx="2"/>
          </p:nvPr>
        </p:nvSpPr>
        <p:spPr>
          <a:xfrm>
            <a:off x="554300" y="4067400"/>
            <a:ext cx="33402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e = count_vowels</a:t>
            </a: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(</a:t>
            </a: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‘hi’</a:t>
            </a: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)</a:t>
            </a:r>
            <a:endParaRPr sz="1400"/>
          </a:p>
        </p:txBody>
      </p:sp>
      <p:cxnSp>
        <p:nvCxnSpPr>
          <p:cNvPr id="679" name="Shape 679"/>
          <p:cNvCxnSpPr/>
          <p:nvPr/>
        </p:nvCxnSpPr>
        <p:spPr>
          <a:xfrm>
            <a:off x="879525" y="2816250"/>
            <a:ext cx="0" cy="8415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80" name="Shape 680"/>
          <p:cNvCxnSpPr/>
          <p:nvPr/>
        </p:nvCxnSpPr>
        <p:spPr>
          <a:xfrm>
            <a:off x="554300" y="1301150"/>
            <a:ext cx="0" cy="2579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681" name="Shape 681"/>
          <p:cNvGrpSpPr/>
          <p:nvPr/>
        </p:nvGrpSpPr>
        <p:grpSpPr>
          <a:xfrm>
            <a:off x="4424822" y="1094050"/>
            <a:ext cx="4465731" cy="2061506"/>
            <a:chOff x="5191325" y="2402197"/>
            <a:chExt cx="3124200" cy="1040902"/>
          </a:xfrm>
        </p:grpSpPr>
        <p:grpSp>
          <p:nvGrpSpPr>
            <p:cNvPr id="682" name="Shape 682"/>
            <p:cNvGrpSpPr/>
            <p:nvPr/>
          </p:nvGrpSpPr>
          <p:grpSpPr>
            <a:xfrm>
              <a:off x="5191325" y="2402197"/>
              <a:ext cx="3124200" cy="1040897"/>
              <a:chOff x="5142725" y="2343147"/>
              <a:chExt cx="3124200" cy="1040897"/>
            </a:xfrm>
          </p:grpSpPr>
          <p:grpSp>
            <p:nvGrpSpPr>
              <p:cNvPr id="683" name="Shape 683"/>
              <p:cNvGrpSpPr/>
              <p:nvPr/>
            </p:nvGrpSpPr>
            <p:grpSpPr>
              <a:xfrm>
                <a:off x="5142725" y="2343147"/>
                <a:ext cx="3124200" cy="1040897"/>
                <a:chOff x="5181600" y="3886197"/>
                <a:chExt cx="3124200" cy="1040897"/>
              </a:xfrm>
            </p:grpSpPr>
            <p:sp>
              <p:nvSpPr>
                <p:cNvPr id="684" name="Shape 684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685" name="Shape 685"/>
                <p:cNvSpPr/>
                <p:nvPr/>
              </p:nvSpPr>
              <p:spPr>
                <a:xfrm>
                  <a:off x="5181602" y="3886197"/>
                  <a:ext cx="12210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6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countVowels</a:t>
                  </a:r>
                  <a:endParaRPr sz="16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686" name="Shape 686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‘hi’</a:t>
                  </a:r>
                  <a:endParaRPr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687" name="Shape 687"/>
                <p:cNvSpPr/>
                <p:nvPr/>
              </p:nvSpPr>
              <p:spPr>
                <a:xfrm>
                  <a:off x="5231259" y="4650194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x</a:t>
                  </a:r>
                  <a:endParaRPr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688" name="Shape 688"/>
              <p:cNvSpPr/>
              <p:nvPr/>
            </p:nvSpPr>
            <p:spPr>
              <a:xfrm>
                <a:off x="5853125" y="3066100"/>
                <a:ext cx="7287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b="1" strike="sngStrike"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r>
                  <a:rPr lang="en" b="1">
                    <a:latin typeface="Cutive"/>
                    <a:ea typeface="Cutive"/>
                    <a:cs typeface="Cutive"/>
                    <a:sym typeface="Cutive"/>
                  </a:rPr>
                  <a:t>  </a:t>
                </a:r>
                <a:r>
                  <a:rPr lang="en" b="1" strike="sngStrike">
                    <a:latin typeface="Cutive"/>
                    <a:ea typeface="Cutive"/>
                    <a:cs typeface="Cutive"/>
                    <a:sym typeface="Cutive"/>
                  </a:rPr>
                  <a:t>1</a:t>
                </a:r>
                <a:r>
                  <a:rPr lang="en" b="1">
                    <a:latin typeface="Cutive"/>
                    <a:ea typeface="Cutive"/>
                    <a:cs typeface="Cutive"/>
                    <a:sym typeface="Cutive"/>
                  </a:rPr>
                  <a:t>  2</a:t>
                </a:r>
                <a:endParaRPr b="1"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689" name="Shape 689"/>
              <p:cNvSpPr/>
              <p:nvPr/>
            </p:nvSpPr>
            <p:spPr>
              <a:xfrm>
                <a:off x="5192384" y="2775905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word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690" name="Shape 690"/>
            <p:cNvSpPr/>
            <p:nvPr/>
          </p:nvSpPr>
          <p:spPr>
            <a:xfrm>
              <a:off x="6814651" y="2834958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count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691" name="Shape 691"/>
            <p:cNvSpPr/>
            <p:nvPr/>
          </p:nvSpPr>
          <p:spPr>
            <a:xfrm>
              <a:off x="7527150" y="2780425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 strike="sngStrike">
                  <a:latin typeface="Cutive"/>
                  <a:ea typeface="Cutive"/>
                  <a:cs typeface="Cutive"/>
                  <a:sym typeface="Cutive"/>
                </a:rPr>
                <a:t>0</a:t>
              </a:r>
              <a:r>
                <a:rPr lang="en" b="1">
                  <a:latin typeface="Cutive"/>
                  <a:ea typeface="Cutive"/>
                  <a:cs typeface="Cutive"/>
                  <a:sym typeface="Cutive"/>
                </a:rPr>
                <a:t>  1</a:t>
              </a:r>
              <a:endParaRPr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692" name="Shape 692"/>
            <p:cNvSpPr/>
            <p:nvPr/>
          </p:nvSpPr>
          <p:spPr>
            <a:xfrm>
              <a:off x="6555991" y="2402197"/>
              <a:ext cx="17592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1, 2, 3, 4, 6, 3, 4, 5, 6, 3, 7</a:t>
              </a:r>
              <a:endParaRPr sz="1600" b="1" strike="sng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693" name="Shape 693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694" name="Shape 694"/>
            <p:cNvSpPr/>
            <p:nvPr/>
          </p:nvSpPr>
          <p:spPr>
            <a:xfrm>
              <a:off x="6721504" y="3166199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cxnSp>
        <p:nvCxnSpPr>
          <p:cNvPr id="695" name="Shape 695"/>
          <p:cNvCxnSpPr/>
          <p:nvPr/>
        </p:nvCxnSpPr>
        <p:spPr>
          <a:xfrm>
            <a:off x="1166225" y="3155550"/>
            <a:ext cx="0" cy="1629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96" name="Shape 696"/>
          <p:cNvSpPr txBox="1">
            <a:spLocks noGrp="1"/>
          </p:cNvSpPr>
          <p:nvPr>
            <p:ph type="body" idx="1"/>
          </p:nvPr>
        </p:nvSpPr>
        <p:spPr>
          <a:xfrm>
            <a:off x="5208375" y="3880250"/>
            <a:ext cx="1490400" cy="4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Global Space:</a:t>
            </a:r>
            <a:endParaRPr sz="1800"/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697" name="Shape 697"/>
          <p:cNvSpPr txBox="1">
            <a:spLocks noGrp="1"/>
          </p:cNvSpPr>
          <p:nvPr>
            <p:ph type="body" idx="1"/>
          </p:nvPr>
        </p:nvSpPr>
        <p:spPr>
          <a:xfrm>
            <a:off x="6011325" y="4131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Call Stack:</a:t>
            </a:r>
            <a:endParaRPr sz="1800" i="0" u="none" strike="noStrike" cap="none">
              <a:solidFill>
                <a:schemeClr val="dk1"/>
              </a:solidFill>
            </a:endParaRPr>
          </a:p>
        </p:txBody>
      </p:sp>
      <p:sp>
        <p:nvSpPr>
          <p:cNvPr id="698" name="Shape 698"/>
          <p:cNvSpPr txBox="1"/>
          <p:nvPr/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699" name="Shape 699"/>
          <p:cNvSpPr txBox="1"/>
          <p:nvPr/>
        </p:nvSpPr>
        <p:spPr>
          <a:xfrm>
            <a:off x="152400" y="1524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700" name="Shape 700"/>
          <p:cNvSpPr txBox="1"/>
          <p:nvPr/>
        </p:nvSpPr>
        <p:spPr>
          <a:xfrm>
            <a:off x="304800" y="304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701" name="Shape 701"/>
          <p:cNvSpPr/>
          <p:nvPr/>
        </p:nvSpPr>
        <p:spPr>
          <a:xfrm>
            <a:off x="82100" y="3786800"/>
            <a:ext cx="267000" cy="162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 706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41910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  def</a:t>
            </a:r>
            <a:r>
              <a:rPr lang="en" sz="1400" b="1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countVowels(word):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lvl="0" indent="0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"""Returns: The number of vowels in the string s.</a:t>
            </a:r>
            <a:endParaRPr sz="1400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lvl="0" indent="0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Precondition: s is a string"""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                    </a:t>
            </a:r>
            <a:r>
              <a:rPr lang="en" sz="1400">
                <a:solidFill>
                  <a:srgbClr val="666666"/>
                </a:solidFill>
                <a:latin typeface="Cutive"/>
                <a:ea typeface="Cutive"/>
                <a:cs typeface="Cutive"/>
                <a:sym typeface="Cutive"/>
              </a:rPr>
              <a:t>  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</a:t>
            </a: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  </a:t>
            </a: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x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while x &lt; len(word):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4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if word[x] in [‘a’,’e’,’i’,’o’,’u’]: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5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count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6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x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7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return count                          </a:t>
            </a:r>
            <a:endParaRPr sz="14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Cutive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707" name="Shape 707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Iterative Example</a:t>
            </a:r>
            <a:endParaRPr/>
          </a:p>
        </p:txBody>
      </p:sp>
      <p:sp>
        <p:nvSpPr>
          <p:cNvPr id="708" name="Shape 708"/>
          <p:cNvSpPr txBox="1">
            <a:spLocks noGrp="1"/>
          </p:cNvSpPr>
          <p:nvPr>
            <p:ph type="body" idx="2"/>
          </p:nvPr>
        </p:nvSpPr>
        <p:spPr>
          <a:xfrm>
            <a:off x="554300" y="4067400"/>
            <a:ext cx="33402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e = count_vowels</a:t>
            </a: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(</a:t>
            </a: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‘hi’</a:t>
            </a: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)</a:t>
            </a:r>
            <a:endParaRPr sz="1400"/>
          </a:p>
        </p:txBody>
      </p:sp>
      <p:cxnSp>
        <p:nvCxnSpPr>
          <p:cNvPr id="709" name="Shape 709"/>
          <p:cNvCxnSpPr/>
          <p:nvPr/>
        </p:nvCxnSpPr>
        <p:spPr>
          <a:xfrm>
            <a:off x="879525" y="2816250"/>
            <a:ext cx="0" cy="8415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10" name="Shape 710"/>
          <p:cNvCxnSpPr/>
          <p:nvPr/>
        </p:nvCxnSpPr>
        <p:spPr>
          <a:xfrm>
            <a:off x="554300" y="1301150"/>
            <a:ext cx="0" cy="2579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711" name="Shape 711"/>
          <p:cNvGrpSpPr/>
          <p:nvPr/>
        </p:nvGrpSpPr>
        <p:grpSpPr>
          <a:xfrm>
            <a:off x="4424822" y="1094050"/>
            <a:ext cx="4465731" cy="2061506"/>
            <a:chOff x="5191325" y="2402197"/>
            <a:chExt cx="3124200" cy="1040902"/>
          </a:xfrm>
        </p:grpSpPr>
        <p:grpSp>
          <p:nvGrpSpPr>
            <p:cNvPr id="712" name="Shape 712"/>
            <p:cNvGrpSpPr/>
            <p:nvPr/>
          </p:nvGrpSpPr>
          <p:grpSpPr>
            <a:xfrm>
              <a:off x="5191325" y="2402197"/>
              <a:ext cx="3124200" cy="1040897"/>
              <a:chOff x="5142725" y="2343147"/>
              <a:chExt cx="3124200" cy="1040897"/>
            </a:xfrm>
          </p:grpSpPr>
          <p:grpSp>
            <p:nvGrpSpPr>
              <p:cNvPr id="713" name="Shape 713"/>
              <p:cNvGrpSpPr/>
              <p:nvPr/>
            </p:nvGrpSpPr>
            <p:grpSpPr>
              <a:xfrm>
                <a:off x="5142725" y="2343147"/>
                <a:ext cx="3124200" cy="1040897"/>
                <a:chOff x="5181600" y="3886197"/>
                <a:chExt cx="3124200" cy="1040897"/>
              </a:xfrm>
            </p:grpSpPr>
            <p:sp>
              <p:nvSpPr>
                <p:cNvPr id="714" name="Shape 714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715" name="Shape 715"/>
                <p:cNvSpPr/>
                <p:nvPr/>
              </p:nvSpPr>
              <p:spPr>
                <a:xfrm>
                  <a:off x="5181602" y="3886197"/>
                  <a:ext cx="12210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6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countVowels</a:t>
                  </a:r>
                  <a:endParaRPr sz="16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716" name="Shape 716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‘hi’</a:t>
                  </a:r>
                  <a:endParaRPr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717" name="Shape 717"/>
                <p:cNvSpPr/>
                <p:nvPr/>
              </p:nvSpPr>
              <p:spPr>
                <a:xfrm>
                  <a:off x="5231259" y="4650194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x</a:t>
                  </a:r>
                  <a:endParaRPr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718" name="Shape 718"/>
              <p:cNvSpPr/>
              <p:nvPr/>
            </p:nvSpPr>
            <p:spPr>
              <a:xfrm>
                <a:off x="5853125" y="3066100"/>
                <a:ext cx="7287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b="1" strike="sngStrike"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r>
                  <a:rPr lang="en" b="1">
                    <a:latin typeface="Cutive"/>
                    <a:ea typeface="Cutive"/>
                    <a:cs typeface="Cutive"/>
                    <a:sym typeface="Cutive"/>
                  </a:rPr>
                  <a:t>  </a:t>
                </a:r>
                <a:r>
                  <a:rPr lang="en" b="1" strike="sngStrike">
                    <a:latin typeface="Cutive"/>
                    <a:ea typeface="Cutive"/>
                    <a:cs typeface="Cutive"/>
                    <a:sym typeface="Cutive"/>
                  </a:rPr>
                  <a:t>1</a:t>
                </a:r>
                <a:r>
                  <a:rPr lang="en" b="1">
                    <a:latin typeface="Cutive"/>
                    <a:ea typeface="Cutive"/>
                    <a:cs typeface="Cutive"/>
                    <a:sym typeface="Cutive"/>
                  </a:rPr>
                  <a:t>  2</a:t>
                </a:r>
                <a:endParaRPr b="1"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719" name="Shape 719"/>
              <p:cNvSpPr/>
              <p:nvPr/>
            </p:nvSpPr>
            <p:spPr>
              <a:xfrm>
                <a:off x="5192384" y="2775905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word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720" name="Shape 720"/>
            <p:cNvSpPr/>
            <p:nvPr/>
          </p:nvSpPr>
          <p:spPr>
            <a:xfrm>
              <a:off x="6814651" y="2834958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count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721" name="Shape 721"/>
            <p:cNvSpPr/>
            <p:nvPr/>
          </p:nvSpPr>
          <p:spPr>
            <a:xfrm>
              <a:off x="7527150" y="2780425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 strike="sngStrike">
                  <a:latin typeface="Cutive"/>
                  <a:ea typeface="Cutive"/>
                  <a:cs typeface="Cutive"/>
                  <a:sym typeface="Cutive"/>
                </a:rPr>
                <a:t>0</a:t>
              </a:r>
              <a:r>
                <a:rPr lang="en" b="1">
                  <a:latin typeface="Cutive"/>
                  <a:ea typeface="Cutive"/>
                  <a:cs typeface="Cutive"/>
                  <a:sym typeface="Cutive"/>
                </a:rPr>
                <a:t>  1</a:t>
              </a:r>
              <a:endParaRPr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722" name="Shape 722"/>
            <p:cNvSpPr/>
            <p:nvPr/>
          </p:nvSpPr>
          <p:spPr>
            <a:xfrm>
              <a:off x="6555991" y="2402197"/>
              <a:ext cx="17592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1, 2, 3, 4, 6, 3, 4, 5, 6, 3, 7</a:t>
              </a:r>
              <a:endParaRPr sz="1600" b="1" strike="sng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723" name="Shape 723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724" name="Shape 724"/>
            <p:cNvSpPr/>
            <p:nvPr/>
          </p:nvSpPr>
          <p:spPr>
            <a:xfrm>
              <a:off x="6721504" y="3166199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cxnSp>
        <p:nvCxnSpPr>
          <p:cNvPr id="725" name="Shape 725"/>
          <p:cNvCxnSpPr/>
          <p:nvPr/>
        </p:nvCxnSpPr>
        <p:spPr>
          <a:xfrm>
            <a:off x="1166225" y="3155550"/>
            <a:ext cx="0" cy="1629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6" name="Shape 726"/>
          <p:cNvSpPr txBox="1">
            <a:spLocks noGrp="1"/>
          </p:cNvSpPr>
          <p:nvPr>
            <p:ph type="body" idx="1"/>
          </p:nvPr>
        </p:nvSpPr>
        <p:spPr>
          <a:xfrm>
            <a:off x="5208375" y="3880250"/>
            <a:ext cx="1490400" cy="4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Global Space:</a:t>
            </a:r>
            <a:endParaRPr sz="1800"/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727" name="Shape 727"/>
          <p:cNvSpPr txBox="1">
            <a:spLocks noGrp="1"/>
          </p:cNvSpPr>
          <p:nvPr>
            <p:ph type="body" idx="1"/>
          </p:nvPr>
        </p:nvSpPr>
        <p:spPr>
          <a:xfrm>
            <a:off x="6011325" y="4131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Call Stack:</a:t>
            </a:r>
            <a:endParaRPr sz="1800" i="0" u="none" strike="noStrike" cap="none">
              <a:solidFill>
                <a:schemeClr val="dk1"/>
              </a:solidFill>
            </a:endParaRPr>
          </a:p>
        </p:txBody>
      </p:sp>
      <p:sp>
        <p:nvSpPr>
          <p:cNvPr id="728" name="Shape 728"/>
          <p:cNvSpPr/>
          <p:nvPr/>
        </p:nvSpPr>
        <p:spPr>
          <a:xfrm>
            <a:off x="6698775" y="394970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e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729" name="Shape 729"/>
          <p:cNvSpPr/>
          <p:nvPr/>
        </p:nvSpPr>
        <p:spPr>
          <a:xfrm>
            <a:off x="7056275" y="394970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1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730" name="Shape 730"/>
          <p:cNvCxnSpPr/>
          <p:nvPr/>
        </p:nvCxnSpPr>
        <p:spPr>
          <a:xfrm rot="10800000" flipH="1">
            <a:off x="4342725" y="1314175"/>
            <a:ext cx="4722600" cy="16323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Shape 735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Global Space:</a:t>
            </a:r>
            <a:endParaRPr sz="1800"/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printWeather(wkList):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for item in wkList: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dayWeather(item)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dayWeather(day):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‘Sunny’: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(‘Time for a picnic!’)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‘Rainy’: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(‘Grab your umbrella!’) </a:t>
            </a:r>
            <a:endParaRPr sz="12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Cutive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736" name="Shape 736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Subcall Example</a:t>
            </a:r>
            <a:endParaRPr/>
          </a:p>
        </p:txBody>
      </p:sp>
      <p:sp>
        <p:nvSpPr>
          <p:cNvPr id="737" name="Shape 737"/>
          <p:cNvSpPr txBox="1">
            <a:spLocks noGrp="1"/>
          </p:cNvSpPr>
          <p:nvPr>
            <p:ph type="body" idx="2"/>
          </p:nvPr>
        </p:nvSpPr>
        <p:spPr>
          <a:xfrm>
            <a:off x="439525" y="392380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printWeather(a)</a:t>
            </a:r>
            <a:endParaRPr sz="1400"/>
          </a:p>
        </p:txBody>
      </p:sp>
      <p:cxnSp>
        <p:nvCxnSpPr>
          <p:cNvPr id="738" name="Shape 738"/>
          <p:cNvCxnSpPr/>
          <p:nvPr/>
        </p:nvCxnSpPr>
        <p:spPr>
          <a:xfrm>
            <a:off x="800025" y="303875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739" name="Shape 739"/>
          <p:cNvGrpSpPr/>
          <p:nvPr/>
        </p:nvGrpSpPr>
        <p:grpSpPr>
          <a:xfrm>
            <a:off x="3908300" y="1378544"/>
            <a:ext cx="1252126" cy="1544606"/>
            <a:chOff x="4163800" y="3498994"/>
            <a:chExt cx="1252126" cy="1544606"/>
          </a:xfrm>
        </p:grpSpPr>
        <p:grpSp>
          <p:nvGrpSpPr>
            <p:cNvPr id="740" name="Shape 740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741" name="Shape 741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2" name="Shape 742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list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43" name="Shape 743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744" name="Shape 744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id1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745" name="Shape 745"/>
            <p:cNvSpPr/>
            <p:nvPr/>
          </p:nvSpPr>
          <p:spPr>
            <a:xfrm>
              <a:off x="4163825" y="4653750"/>
              <a:ext cx="408000" cy="31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746" name="Shape 746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747" name="Shape 747"/>
            <p:cNvSpPr/>
            <p:nvPr/>
          </p:nvSpPr>
          <p:spPr>
            <a:xfrm>
              <a:off x="4572499" y="4653750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‘Sunny’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sp>
        <p:nvSpPr>
          <p:cNvPr id="748" name="Shape 748"/>
          <p:cNvSpPr txBox="1">
            <a:spLocks noGrp="1"/>
          </p:cNvSpPr>
          <p:nvPr>
            <p:ph type="body" idx="1"/>
          </p:nvPr>
        </p:nvSpPr>
        <p:spPr>
          <a:xfrm>
            <a:off x="3684675" y="9715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9" name="Shape 749"/>
          <p:cNvSpPr txBox="1">
            <a:spLocks noGrp="1"/>
          </p:cNvSpPr>
          <p:nvPr>
            <p:ph type="body" idx="1"/>
          </p:nvPr>
        </p:nvSpPr>
        <p:spPr>
          <a:xfrm>
            <a:off x="6517950" y="4131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Call Stack:</a:t>
            </a:r>
            <a:endParaRPr sz="1800" i="0" u="none" strike="noStrike" cap="none">
              <a:solidFill>
                <a:schemeClr val="dk1"/>
              </a:solidFill>
            </a:endParaRPr>
          </a:p>
        </p:txBody>
      </p:sp>
      <p:cxnSp>
        <p:nvCxnSpPr>
          <p:cNvPr id="750" name="Shape 750"/>
          <p:cNvCxnSpPr/>
          <p:nvPr/>
        </p:nvCxnSpPr>
        <p:spPr>
          <a:xfrm>
            <a:off x="439525" y="2748325"/>
            <a:ext cx="0" cy="1140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51" name="Shape 751"/>
          <p:cNvCxnSpPr/>
          <p:nvPr/>
        </p:nvCxnSpPr>
        <p:spPr>
          <a:xfrm>
            <a:off x="439525" y="1944750"/>
            <a:ext cx="0" cy="564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52" name="Shape 752"/>
          <p:cNvCxnSpPr/>
          <p:nvPr/>
        </p:nvCxnSpPr>
        <p:spPr>
          <a:xfrm>
            <a:off x="800025" y="3583825"/>
            <a:ext cx="0" cy="296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53" name="Shape 753"/>
          <p:cNvCxnSpPr/>
          <p:nvPr/>
        </p:nvCxnSpPr>
        <p:spPr>
          <a:xfrm>
            <a:off x="800025" y="221060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54" name="Shape 754"/>
          <p:cNvSpPr txBox="1">
            <a:spLocks noGrp="1"/>
          </p:cNvSpPr>
          <p:nvPr>
            <p:ph type="body" idx="1"/>
          </p:nvPr>
        </p:nvSpPr>
        <p:spPr>
          <a:xfrm>
            <a:off x="159925" y="1853600"/>
            <a:ext cx="279600" cy="6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12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755" name="Shape 755"/>
          <p:cNvSpPr txBox="1">
            <a:spLocks noGrp="1"/>
          </p:cNvSpPr>
          <p:nvPr>
            <p:ph type="body" idx="1"/>
          </p:nvPr>
        </p:nvSpPr>
        <p:spPr>
          <a:xfrm>
            <a:off x="159925" y="2695025"/>
            <a:ext cx="279600" cy="12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3456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756" name="Shape 756"/>
          <p:cNvSpPr/>
          <p:nvPr/>
        </p:nvSpPr>
        <p:spPr>
          <a:xfrm>
            <a:off x="1829675" y="98070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757" name="Shape 757"/>
          <p:cNvSpPr/>
          <p:nvPr/>
        </p:nvSpPr>
        <p:spPr>
          <a:xfrm>
            <a:off x="2187175" y="98070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id1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758" name="Shape 758"/>
          <p:cNvGrpSpPr/>
          <p:nvPr/>
        </p:nvGrpSpPr>
        <p:grpSpPr>
          <a:xfrm>
            <a:off x="5714988" y="971550"/>
            <a:ext cx="3124212" cy="1028700"/>
            <a:chOff x="5191313" y="2402200"/>
            <a:chExt cx="3124212" cy="1028700"/>
          </a:xfrm>
        </p:grpSpPr>
        <p:grpSp>
          <p:nvGrpSpPr>
            <p:cNvPr id="759" name="Shape 759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760" name="Shape 760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761" name="Shape 761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762" name="Shape 762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printWeather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763" name="Shape 763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latin typeface="Cutive"/>
                      <a:ea typeface="Cutive"/>
                      <a:cs typeface="Cutive"/>
                      <a:sym typeface="Cutive"/>
                    </a:rPr>
                    <a:t>id1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764" name="Shape 764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wkList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765" name="Shape 765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rPr>
              <a:t>The Big Issue</a:t>
            </a:r>
            <a:endParaRPr sz="3600" b="1" i="0" u="none" strike="noStrike" cap="none">
              <a:solidFill>
                <a:srgbClr val="0000FF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8534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175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Cannot answer questions on this topic without</a:t>
            </a:r>
            <a:endParaRPr sz="2800"/>
          </a:p>
          <a:p>
            <a:pPr marL="742950" marR="0" lvl="1" indent="-26035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Noto Sans Symbols"/>
              <a:buChar char="▪"/>
            </a:pPr>
            <a:r>
              <a:rPr lang="en"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drawing variables</a:t>
            </a:r>
            <a:endParaRPr sz="2400"/>
          </a:p>
          <a:p>
            <a:pPr marL="742950" marR="0" lvl="1" indent="-26035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Noto Sans Symbols"/>
              <a:buChar char="▪"/>
            </a:pPr>
            <a:r>
              <a:rPr lang="en"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drawing frames for function calls</a:t>
            </a:r>
            <a:endParaRPr sz="2400"/>
          </a:p>
          <a:p>
            <a:pPr marL="742950" marR="0" lvl="1" indent="-26035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Noto Sans Symbols"/>
              <a:buChar char="▪"/>
            </a:pPr>
            <a:r>
              <a:rPr lang="en"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drawing objects when they are created</a:t>
            </a:r>
            <a:endParaRPr sz="28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marL="342900" marR="0" lvl="0" indent="-3175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Learning to do this is useful in general</a:t>
            </a:r>
            <a:endParaRPr sz="2800"/>
          </a:p>
          <a:p>
            <a:pPr marL="742950" marR="0" lvl="1" indent="-26035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Noto Sans Symbols"/>
              <a:buChar char="▪"/>
            </a:pPr>
            <a:r>
              <a:rPr lang="en"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Helps you “think like a computer”</a:t>
            </a:r>
            <a:endParaRPr sz="2400"/>
          </a:p>
          <a:p>
            <a:pPr marL="742950" marR="0" lvl="1" indent="-26035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Noto Sans Symbols"/>
              <a:buChar char="▪"/>
            </a:pPr>
            <a:r>
              <a:rPr lang="en"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Easier to find errors in your programs.</a:t>
            </a:r>
            <a:endParaRPr sz="2400"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"/>
              <a:buNone/>
            </a:pPr>
            <a:endParaRPr sz="3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" name="Shape 770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Global Space:</a:t>
            </a:r>
            <a:endParaRPr sz="1800"/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printWeather(wkList):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for item in wkList: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dayWeather(item)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dayWeather(day):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‘Sunny’: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(‘Time for a picnic!’)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‘Rainy’: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(‘Grab your umbrella!’) </a:t>
            </a:r>
            <a:endParaRPr sz="12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Cutive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771" name="Shape 771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Subcall Example</a:t>
            </a:r>
            <a:endParaRPr/>
          </a:p>
        </p:txBody>
      </p:sp>
      <p:sp>
        <p:nvSpPr>
          <p:cNvPr id="772" name="Shape 772"/>
          <p:cNvSpPr txBox="1">
            <a:spLocks noGrp="1"/>
          </p:cNvSpPr>
          <p:nvPr>
            <p:ph type="body" idx="2"/>
          </p:nvPr>
        </p:nvSpPr>
        <p:spPr>
          <a:xfrm>
            <a:off x="439525" y="392380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printWeather(a)</a:t>
            </a:r>
            <a:endParaRPr sz="1400"/>
          </a:p>
        </p:txBody>
      </p:sp>
      <p:cxnSp>
        <p:nvCxnSpPr>
          <p:cNvPr id="773" name="Shape 773"/>
          <p:cNvCxnSpPr/>
          <p:nvPr/>
        </p:nvCxnSpPr>
        <p:spPr>
          <a:xfrm>
            <a:off x="800025" y="303875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774" name="Shape 774"/>
          <p:cNvGrpSpPr/>
          <p:nvPr/>
        </p:nvGrpSpPr>
        <p:grpSpPr>
          <a:xfrm>
            <a:off x="3908300" y="1378544"/>
            <a:ext cx="1252126" cy="1544606"/>
            <a:chOff x="4163800" y="3498994"/>
            <a:chExt cx="1252126" cy="1544606"/>
          </a:xfrm>
        </p:grpSpPr>
        <p:grpSp>
          <p:nvGrpSpPr>
            <p:cNvPr id="775" name="Shape 775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776" name="Shape 776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77" name="Shape 777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list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78" name="Shape 778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779" name="Shape 779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id1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780" name="Shape 780"/>
            <p:cNvSpPr/>
            <p:nvPr/>
          </p:nvSpPr>
          <p:spPr>
            <a:xfrm>
              <a:off x="4163825" y="4653750"/>
              <a:ext cx="408000" cy="31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781" name="Shape 781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782" name="Shape 782"/>
            <p:cNvSpPr/>
            <p:nvPr/>
          </p:nvSpPr>
          <p:spPr>
            <a:xfrm>
              <a:off x="4572499" y="4653750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‘Sunny’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sp>
        <p:nvSpPr>
          <p:cNvPr id="783" name="Shape 783"/>
          <p:cNvSpPr txBox="1">
            <a:spLocks noGrp="1"/>
          </p:cNvSpPr>
          <p:nvPr>
            <p:ph type="body" idx="1"/>
          </p:nvPr>
        </p:nvSpPr>
        <p:spPr>
          <a:xfrm>
            <a:off x="3684675" y="9715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4" name="Shape 784"/>
          <p:cNvSpPr txBox="1">
            <a:spLocks noGrp="1"/>
          </p:cNvSpPr>
          <p:nvPr>
            <p:ph type="body" idx="1"/>
          </p:nvPr>
        </p:nvSpPr>
        <p:spPr>
          <a:xfrm>
            <a:off x="6517950" y="4131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Call Stack:</a:t>
            </a:r>
            <a:endParaRPr sz="1800" i="0" u="none" strike="noStrike" cap="none">
              <a:solidFill>
                <a:schemeClr val="dk1"/>
              </a:solidFill>
            </a:endParaRPr>
          </a:p>
        </p:txBody>
      </p:sp>
      <p:cxnSp>
        <p:nvCxnSpPr>
          <p:cNvPr id="785" name="Shape 785"/>
          <p:cNvCxnSpPr/>
          <p:nvPr/>
        </p:nvCxnSpPr>
        <p:spPr>
          <a:xfrm>
            <a:off x="439525" y="2748325"/>
            <a:ext cx="0" cy="1140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86" name="Shape 786"/>
          <p:cNvCxnSpPr/>
          <p:nvPr/>
        </p:nvCxnSpPr>
        <p:spPr>
          <a:xfrm>
            <a:off x="439525" y="1944750"/>
            <a:ext cx="0" cy="564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87" name="Shape 787"/>
          <p:cNvCxnSpPr/>
          <p:nvPr/>
        </p:nvCxnSpPr>
        <p:spPr>
          <a:xfrm>
            <a:off x="800025" y="3583825"/>
            <a:ext cx="0" cy="296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88" name="Shape 788"/>
          <p:cNvCxnSpPr/>
          <p:nvPr/>
        </p:nvCxnSpPr>
        <p:spPr>
          <a:xfrm>
            <a:off x="800025" y="221060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89" name="Shape 789"/>
          <p:cNvSpPr txBox="1">
            <a:spLocks noGrp="1"/>
          </p:cNvSpPr>
          <p:nvPr>
            <p:ph type="body" idx="1"/>
          </p:nvPr>
        </p:nvSpPr>
        <p:spPr>
          <a:xfrm>
            <a:off x="159925" y="1853600"/>
            <a:ext cx="279600" cy="6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12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790" name="Shape 790"/>
          <p:cNvSpPr txBox="1">
            <a:spLocks noGrp="1"/>
          </p:cNvSpPr>
          <p:nvPr>
            <p:ph type="body" idx="1"/>
          </p:nvPr>
        </p:nvSpPr>
        <p:spPr>
          <a:xfrm>
            <a:off x="159925" y="2695025"/>
            <a:ext cx="279600" cy="12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3456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791" name="Shape 791"/>
          <p:cNvSpPr/>
          <p:nvPr/>
        </p:nvSpPr>
        <p:spPr>
          <a:xfrm>
            <a:off x="1829675" y="98070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792" name="Shape 792"/>
          <p:cNvSpPr/>
          <p:nvPr/>
        </p:nvSpPr>
        <p:spPr>
          <a:xfrm>
            <a:off x="2187175" y="98070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id1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793" name="Shape 793"/>
          <p:cNvGrpSpPr/>
          <p:nvPr/>
        </p:nvGrpSpPr>
        <p:grpSpPr>
          <a:xfrm>
            <a:off x="5714988" y="971550"/>
            <a:ext cx="3124212" cy="1028700"/>
            <a:chOff x="5191313" y="2402200"/>
            <a:chExt cx="3124212" cy="1028700"/>
          </a:xfrm>
        </p:grpSpPr>
        <p:grpSp>
          <p:nvGrpSpPr>
            <p:cNvPr id="794" name="Shape 794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795" name="Shape 795"/>
              <p:cNvGrpSpPr/>
              <p:nvPr/>
            </p:nvGrpSpPr>
            <p:grpSpPr>
              <a:xfrm>
                <a:off x="5142713" y="2343150"/>
                <a:ext cx="3124212" cy="1028700"/>
                <a:chOff x="5181588" y="3886200"/>
                <a:chExt cx="3124212" cy="1028700"/>
              </a:xfrm>
            </p:grpSpPr>
            <p:sp>
              <p:nvSpPr>
                <p:cNvPr id="796" name="Shape 796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797" name="Shape 797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printWeather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798" name="Shape 798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latin typeface="Cutive"/>
                      <a:ea typeface="Cutive"/>
                      <a:cs typeface="Cutive"/>
                      <a:sym typeface="Cutive"/>
                    </a:rPr>
                    <a:t>id1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799" name="Shape 799"/>
                <p:cNvSpPr/>
                <p:nvPr/>
              </p:nvSpPr>
              <p:spPr>
                <a:xfrm>
                  <a:off x="5181588" y="46175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item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800" name="Shape 800"/>
              <p:cNvSpPr/>
              <p:nvPr/>
            </p:nvSpPr>
            <p:spPr>
              <a:xfrm>
                <a:off x="5853125" y="3066100"/>
                <a:ext cx="7287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‘Rainy’</a:t>
                </a:r>
                <a:endParaRPr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801" name="Shape 801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wkList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802" name="Shape 802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2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Shape 807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Global Space:</a:t>
            </a:r>
            <a:endParaRPr sz="1800"/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printWeather(wkList):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for item in wkList: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dayWeather(item)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dayWeather(day):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‘Sunny’: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(‘Time for a picnic!’)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‘Rainy’: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(‘Grab your umbrella!’) </a:t>
            </a:r>
            <a:endParaRPr sz="12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Cutive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808" name="Shape 808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Subcall Example</a:t>
            </a:r>
            <a:endParaRPr/>
          </a:p>
        </p:txBody>
      </p:sp>
      <p:sp>
        <p:nvSpPr>
          <p:cNvPr id="809" name="Shape 809"/>
          <p:cNvSpPr txBox="1">
            <a:spLocks noGrp="1"/>
          </p:cNvSpPr>
          <p:nvPr>
            <p:ph type="body" idx="2"/>
          </p:nvPr>
        </p:nvSpPr>
        <p:spPr>
          <a:xfrm>
            <a:off x="439525" y="392380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printWeather(a)</a:t>
            </a:r>
            <a:endParaRPr sz="1400"/>
          </a:p>
        </p:txBody>
      </p:sp>
      <p:cxnSp>
        <p:nvCxnSpPr>
          <p:cNvPr id="810" name="Shape 810"/>
          <p:cNvCxnSpPr/>
          <p:nvPr/>
        </p:nvCxnSpPr>
        <p:spPr>
          <a:xfrm>
            <a:off x="800025" y="303875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811" name="Shape 811"/>
          <p:cNvGrpSpPr/>
          <p:nvPr/>
        </p:nvGrpSpPr>
        <p:grpSpPr>
          <a:xfrm>
            <a:off x="3908300" y="1378544"/>
            <a:ext cx="1252126" cy="1544606"/>
            <a:chOff x="4163800" y="3498994"/>
            <a:chExt cx="1252126" cy="1544606"/>
          </a:xfrm>
        </p:grpSpPr>
        <p:grpSp>
          <p:nvGrpSpPr>
            <p:cNvPr id="812" name="Shape 812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813" name="Shape 813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14" name="Shape 814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list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815" name="Shape 815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816" name="Shape 816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id1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817" name="Shape 817"/>
            <p:cNvSpPr/>
            <p:nvPr/>
          </p:nvSpPr>
          <p:spPr>
            <a:xfrm>
              <a:off x="4163825" y="4653750"/>
              <a:ext cx="408000" cy="31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818" name="Shape 818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819" name="Shape 819"/>
            <p:cNvSpPr/>
            <p:nvPr/>
          </p:nvSpPr>
          <p:spPr>
            <a:xfrm>
              <a:off x="4572499" y="4653750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‘Sunny’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sp>
        <p:nvSpPr>
          <p:cNvPr id="820" name="Shape 820"/>
          <p:cNvSpPr txBox="1">
            <a:spLocks noGrp="1"/>
          </p:cNvSpPr>
          <p:nvPr>
            <p:ph type="body" idx="1"/>
          </p:nvPr>
        </p:nvSpPr>
        <p:spPr>
          <a:xfrm>
            <a:off x="3684675" y="9715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1" name="Shape 821"/>
          <p:cNvSpPr txBox="1">
            <a:spLocks noGrp="1"/>
          </p:cNvSpPr>
          <p:nvPr>
            <p:ph type="body" idx="1"/>
          </p:nvPr>
        </p:nvSpPr>
        <p:spPr>
          <a:xfrm>
            <a:off x="6517950" y="4131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Call Stack:</a:t>
            </a:r>
            <a:endParaRPr sz="1800" i="0" u="none" strike="noStrike" cap="none">
              <a:solidFill>
                <a:schemeClr val="dk1"/>
              </a:solidFill>
            </a:endParaRPr>
          </a:p>
        </p:txBody>
      </p:sp>
      <p:cxnSp>
        <p:nvCxnSpPr>
          <p:cNvPr id="822" name="Shape 822"/>
          <p:cNvCxnSpPr/>
          <p:nvPr/>
        </p:nvCxnSpPr>
        <p:spPr>
          <a:xfrm>
            <a:off x="439525" y="2748325"/>
            <a:ext cx="0" cy="1140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23" name="Shape 823"/>
          <p:cNvCxnSpPr/>
          <p:nvPr/>
        </p:nvCxnSpPr>
        <p:spPr>
          <a:xfrm>
            <a:off x="439525" y="1944750"/>
            <a:ext cx="0" cy="564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24" name="Shape 824"/>
          <p:cNvCxnSpPr/>
          <p:nvPr/>
        </p:nvCxnSpPr>
        <p:spPr>
          <a:xfrm>
            <a:off x="800025" y="3583825"/>
            <a:ext cx="0" cy="296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25" name="Shape 825"/>
          <p:cNvCxnSpPr/>
          <p:nvPr/>
        </p:nvCxnSpPr>
        <p:spPr>
          <a:xfrm>
            <a:off x="800025" y="221060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26" name="Shape 826"/>
          <p:cNvSpPr txBox="1">
            <a:spLocks noGrp="1"/>
          </p:cNvSpPr>
          <p:nvPr>
            <p:ph type="body" idx="1"/>
          </p:nvPr>
        </p:nvSpPr>
        <p:spPr>
          <a:xfrm>
            <a:off x="159925" y="1853600"/>
            <a:ext cx="279600" cy="6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12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827" name="Shape 827"/>
          <p:cNvSpPr txBox="1">
            <a:spLocks noGrp="1"/>
          </p:cNvSpPr>
          <p:nvPr>
            <p:ph type="body" idx="1"/>
          </p:nvPr>
        </p:nvSpPr>
        <p:spPr>
          <a:xfrm>
            <a:off x="159925" y="2695025"/>
            <a:ext cx="279600" cy="12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3456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828" name="Shape 828"/>
          <p:cNvSpPr/>
          <p:nvPr/>
        </p:nvSpPr>
        <p:spPr>
          <a:xfrm>
            <a:off x="1829675" y="98070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829" name="Shape 829"/>
          <p:cNvSpPr/>
          <p:nvPr/>
        </p:nvSpPr>
        <p:spPr>
          <a:xfrm>
            <a:off x="2187175" y="98070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id1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830" name="Shape 830"/>
          <p:cNvGrpSpPr/>
          <p:nvPr/>
        </p:nvGrpSpPr>
        <p:grpSpPr>
          <a:xfrm>
            <a:off x="5714988" y="971550"/>
            <a:ext cx="3124212" cy="1028700"/>
            <a:chOff x="5191313" y="2402200"/>
            <a:chExt cx="3124212" cy="1028700"/>
          </a:xfrm>
        </p:grpSpPr>
        <p:grpSp>
          <p:nvGrpSpPr>
            <p:cNvPr id="831" name="Shape 831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832" name="Shape 832"/>
              <p:cNvGrpSpPr/>
              <p:nvPr/>
            </p:nvGrpSpPr>
            <p:grpSpPr>
              <a:xfrm>
                <a:off x="5142713" y="2343150"/>
                <a:ext cx="3124212" cy="1028700"/>
                <a:chOff x="5181588" y="3886200"/>
                <a:chExt cx="3124212" cy="1028700"/>
              </a:xfrm>
            </p:grpSpPr>
            <p:sp>
              <p:nvSpPr>
                <p:cNvPr id="833" name="Shape 833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834" name="Shape 834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printWeather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835" name="Shape 835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latin typeface="Cutive"/>
                      <a:ea typeface="Cutive"/>
                      <a:cs typeface="Cutive"/>
                      <a:sym typeface="Cutive"/>
                    </a:rPr>
                    <a:t>id1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836" name="Shape 836"/>
                <p:cNvSpPr/>
                <p:nvPr/>
              </p:nvSpPr>
              <p:spPr>
                <a:xfrm>
                  <a:off x="5181588" y="46175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item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837" name="Shape 837"/>
              <p:cNvSpPr/>
              <p:nvPr/>
            </p:nvSpPr>
            <p:spPr>
              <a:xfrm>
                <a:off x="5853125" y="3066100"/>
                <a:ext cx="7287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‘Rainy’</a:t>
                </a:r>
                <a:endParaRPr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838" name="Shape 838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wkList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839" name="Shape 839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2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grpSp>
        <p:nvGrpSpPr>
          <p:cNvPr id="840" name="Shape 840"/>
          <p:cNvGrpSpPr/>
          <p:nvPr/>
        </p:nvGrpSpPr>
        <p:grpSpPr>
          <a:xfrm>
            <a:off x="5714988" y="2229000"/>
            <a:ext cx="3124212" cy="1028700"/>
            <a:chOff x="5191313" y="2402200"/>
            <a:chExt cx="3124212" cy="1028700"/>
          </a:xfrm>
        </p:grpSpPr>
        <p:grpSp>
          <p:nvGrpSpPr>
            <p:cNvPr id="841" name="Shape 841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842" name="Shape 842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843" name="Shape 843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844" name="Shape 844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dayWeather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845" name="Shape 845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‘Rainy’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846" name="Shape 846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day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847" name="Shape 847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3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" name="Shape 852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Global Space:</a:t>
            </a:r>
            <a:endParaRPr sz="1800"/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printWeather(wkList):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for item in wkList: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dayWeather(item)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dayWeather(day):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‘Sunny’: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(‘Time for a picnic!’)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‘Rainy’: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(‘Grab your umbrella!’) </a:t>
            </a:r>
            <a:endParaRPr sz="12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Cutive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853" name="Shape 853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Subcall Example</a:t>
            </a:r>
            <a:endParaRPr/>
          </a:p>
        </p:txBody>
      </p:sp>
      <p:sp>
        <p:nvSpPr>
          <p:cNvPr id="854" name="Shape 854"/>
          <p:cNvSpPr txBox="1">
            <a:spLocks noGrp="1"/>
          </p:cNvSpPr>
          <p:nvPr>
            <p:ph type="body" idx="2"/>
          </p:nvPr>
        </p:nvSpPr>
        <p:spPr>
          <a:xfrm>
            <a:off x="439525" y="392380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printWeather(a)</a:t>
            </a:r>
            <a:endParaRPr sz="1400"/>
          </a:p>
        </p:txBody>
      </p:sp>
      <p:cxnSp>
        <p:nvCxnSpPr>
          <p:cNvPr id="855" name="Shape 855"/>
          <p:cNvCxnSpPr/>
          <p:nvPr/>
        </p:nvCxnSpPr>
        <p:spPr>
          <a:xfrm>
            <a:off x="800025" y="303875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856" name="Shape 856"/>
          <p:cNvGrpSpPr/>
          <p:nvPr/>
        </p:nvGrpSpPr>
        <p:grpSpPr>
          <a:xfrm>
            <a:off x="3908300" y="1378544"/>
            <a:ext cx="1252126" cy="1544606"/>
            <a:chOff x="4163800" y="3498994"/>
            <a:chExt cx="1252126" cy="1544606"/>
          </a:xfrm>
        </p:grpSpPr>
        <p:grpSp>
          <p:nvGrpSpPr>
            <p:cNvPr id="857" name="Shape 857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858" name="Shape 858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59" name="Shape 859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list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860" name="Shape 860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861" name="Shape 861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id1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862" name="Shape 862"/>
            <p:cNvSpPr/>
            <p:nvPr/>
          </p:nvSpPr>
          <p:spPr>
            <a:xfrm>
              <a:off x="4163825" y="4653750"/>
              <a:ext cx="408000" cy="31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863" name="Shape 863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864" name="Shape 864"/>
            <p:cNvSpPr/>
            <p:nvPr/>
          </p:nvSpPr>
          <p:spPr>
            <a:xfrm>
              <a:off x="4572499" y="4653750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‘Sunny’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sp>
        <p:nvSpPr>
          <p:cNvPr id="865" name="Shape 865"/>
          <p:cNvSpPr txBox="1">
            <a:spLocks noGrp="1"/>
          </p:cNvSpPr>
          <p:nvPr>
            <p:ph type="body" idx="1"/>
          </p:nvPr>
        </p:nvSpPr>
        <p:spPr>
          <a:xfrm>
            <a:off x="3684675" y="9715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6" name="Shape 866"/>
          <p:cNvSpPr txBox="1">
            <a:spLocks noGrp="1"/>
          </p:cNvSpPr>
          <p:nvPr>
            <p:ph type="body" idx="1"/>
          </p:nvPr>
        </p:nvSpPr>
        <p:spPr>
          <a:xfrm>
            <a:off x="6517950" y="4131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Call Stack:</a:t>
            </a:r>
            <a:endParaRPr sz="1800" i="0" u="none" strike="noStrike" cap="none">
              <a:solidFill>
                <a:schemeClr val="dk1"/>
              </a:solidFill>
            </a:endParaRPr>
          </a:p>
        </p:txBody>
      </p:sp>
      <p:cxnSp>
        <p:nvCxnSpPr>
          <p:cNvPr id="867" name="Shape 867"/>
          <p:cNvCxnSpPr/>
          <p:nvPr/>
        </p:nvCxnSpPr>
        <p:spPr>
          <a:xfrm>
            <a:off x="439525" y="2748325"/>
            <a:ext cx="0" cy="1140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68" name="Shape 868"/>
          <p:cNvCxnSpPr/>
          <p:nvPr/>
        </p:nvCxnSpPr>
        <p:spPr>
          <a:xfrm>
            <a:off x="439525" y="1944750"/>
            <a:ext cx="0" cy="564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69" name="Shape 869"/>
          <p:cNvCxnSpPr/>
          <p:nvPr/>
        </p:nvCxnSpPr>
        <p:spPr>
          <a:xfrm>
            <a:off x="800025" y="3583825"/>
            <a:ext cx="0" cy="296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70" name="Shape 870"/>
          <p:cNvCxnSpPr/>
          <p:nvPr/>
        </p:nvCxnSpPr>
        <p:spPr>
          <a:xfrm>
            <a:off x="800025" y="221060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71" name="Shape 871"/>
          <p:cNvSpPr txBox="1">
            <a:spLocks noGrp="1"/>
          </p:cNvSpPr>
          <p:nvPr>
            <p:ph type="body" idx="1"/>
          </p:nvPr>
        </p:nvSpPr>
        <p:spPr>
          <a:xfrm>
            <a:off x="159925" y="1853600"/>
            <a:ext cx="279600" cy="6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12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872" name="Shape 872"/>
          <p:cNvSpPr txBox="1">
            <a:spLocks noGrp="1"/>
          </p:cNvSpPr>
          <p:nvPr>
            <p:ph type="body" idx="1"/>
          </p:nvPr>
        </p:nvSpPr>
        <p:spPr>
          <a:xfrm>
            <a:off x="159925" y="2695025"/>
            <a:ext cx="279600" cy="12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3456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873" name="Shape 873"/>
          <p:cNvSpPr/>
          <p:nvPr/>
        </p:nvSpPr>
        <p:spPr>
          <a:xfrm>
            <a:off x="1829675" y="98070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874" name="Shape 874"/>
          <p:cNvSpPr/>
          <p:nvPr/>
        </p:nvSpPr>
        <p:spPr>
          <a:xfrm>
            <a:off x="2187175" y="98070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id1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875" name="Shape 875"/>
          <p:cNvGrpSpPr/>
          <p:nvPr/>
        </p:nvGrpSpPr>
        <p:grpSpPr>
          <a:xfrm>
            <a:off x="5714988" y="971550"/>
            <a:ext cx="3124212" cy="1028700"/>
            <a:chOff x="5191313" y="2402200"/>
            <a:chExt cx="3124212" cy="1028700"/>
          </a:xfrm>
        </p:grpSpPr>
        <p:grpSp>
          <p:nvGrpSpPr>
            <p:cNvPr id="876" name="Shape 876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877" name="Shape 877"/>
              <p:cNvGrpSpPr/>
              <p:nvPr/>
            </p:nvGrpSpPr>
            <p:grpSpPr>
              <a:xfrm>
                <a:off x="5142713" y="2343150"/>
                <a:ext cx="3124212" cy="1028700"/>
                <a:chOff x="5181588" y="3886200"/>
                <a:chExt cx="3124212" cy="1028700"/>
              </a:xfrm>
            </p:grpSpPr>
            <p:sp>
              <p:nvSpPr>
                <p:cNvPr id="878" name="Shape 878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879" name="Shape 879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printWeather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880" name="Shape 880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latin typeface="Cutive"/>
                      <a:ea typeface="Cutive"/>
                      <a:cs typeface="Cutive"/>
                      <a:sym typeface="Cutive"/>
                    </a:rPr>
                    <a:t>id1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881" name="Shape 881"/>
                <p:cNvSpPr/>
                <p:nvPr/>
              </p:nvSpPr>
              <p:spPr>
                <a:xfrm>
                  <a:off x="5181588" y="46175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item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882" name="Shape 882"/>
              <p:cNvSpPr/>
              <p:nvPr/>
            </p:nvSpPr>
            <p:spPr>
              <a:xfrm>
                <a:off x="5853125" y="3066100"/>
                <a:ext cx="7287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‘Rainy’</a:t>
                </a:r>
                <a:endParaRPr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883" name="Shape 883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wkList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884" name="Shape 884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2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grpSp>
        <p:nvGrpSpPr>
          <p:cNvPr id="885" name="Shape 885"/>
          <p:cNvGrpSpPr/>
          <p:nvPr/>
        </p:nvGrpSpPr>
        <p:grpSpPr>
          <a:xfrm>
            <a:off x="5714988" y="2229000"/>
            <a:ext cx="3124212" cy="1028700"/>
            <a:chOff x="5191313" y="2402200"/>
            <a:chExt cx="3124212" cy="1028700"/>
          </a:xfrm>
        </p:grpSpPr>
        <p:grpSp>
          <p:nvGrpSpPr>
            <p:cNvPr id="886" name="Shape 886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887" name="Shape 887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888" name="Shape 888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889" name="Shape 889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dayWeather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890" name="Shape 890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‘Rainy’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891" name="Shape 891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day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892" name="Shape 892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3,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5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" name="Shape 897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Global Space:</a:t>
            </a:r>
            <a:endParaRPr sz="1800"/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printWeather(wkList):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for item in wkList: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dayWeather(item)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dayWeather(day):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‘Sunny’: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(‘Time for a picnic!’)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‘Rainy’: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(‘Grab your umbrella!’) </a:t>
            </a:r>
            <a:endParaRPr sz="12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Cutive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898" name="Shape 898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Subcall Example</a:t>
            </a:r>
            <a:endParaRPr/>
          </a:p>
        </p:txBody>
      </p:sp>
      <p:sp>
        <p:nvSpPr>
          <p:cNvPr id="899" name="Shape 899"/>
          <p:cNvSpPr txBox="1">
            <a:spLocks noGrp="1"/>
          </p:cNvSpPr>
          <p:nvPr>
            <p:ph type="body" idx="2"/>
          </p:nvPr>
        </p:nvSpPr>
        <p:spPr>
          <a:xfrm>
            <a:off x="439525" y="392380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printWeather(a)</a:t>
            </a:r>
            <a:endParaRPr sz="1400"/>
          </a:p>
        </p:txBody>
      </p:sp>
      <p:cxnSp>
        <p:nvCxnSpPr>
          <p:cNvPr id="900" name="Shape 900"/>
          <p:cNvCxnSpPr/>
          <p:nvPr/>
        </p:nvCxnSpPr>
        <p:spPr>
          <a:xfrm>
            <a:off x="800025" y="303875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901" name="Shape 901"/>
          <p:cNvGrpSpPr/>
          <p:nvPr/>
        </p:nvGrpSpPr>
        <p:grpSpPr>
          <a:xfrm>
            <a:off x="3908300" y="1378544"/>
            <a:ext cx="1252126" cy="1544606"/>
            <a:chOff x="4163800" y="3498994"/>
            <a:chExt cx="1252126" cy="1544606"/>
          </a:xfrm>
        </p:grpSpPr>
        <p:grpSp>
          <p:nvGrpSpPr>
            <p:cNvPr id="902" name="Shape 902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903" name="Shape 903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04" name="Shape 904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list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905" name="Shape 905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906" name="Shape 906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id1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907" name="Shape 907"/>
            <p:cNvSpPr/>
            <p:nvPr/>
          </p:nvSpPr>
          <p:spPr>
            <a:xfrm>
              <a:off x="4163825" y="4653750"/>
              <a:ext cx="408000" cy="31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908" name="Shape 908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909" name="Shape 909"/>
            <p:cNvSpPr/>
            <p:nvPr/>
          </p:nvSpPr>
          <p:spPr>
            <a:xfrm>
              <a:off x="4572499" y="4653750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‘Sunny’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sp>
        <p:nvSpPr>
          <p:cNvPr id="910" name="Shape 910"/>
          <p:cNvSpPr txBox="1">
            <a:spLocks noGrp="1"/>
          </p:cNvSpPr>
          <p:nvPr>
            <p:ph type="body" idx="1"/>
          </p:nvPr>
        </p:nvSpPr>
        <p:spPr>
          <a:xfrm>
            <a:off x="3684675" y="9715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1" name="Shape 911"/>
          <p:cNvSpPr txBox="1">
            <a:spLocks noGrp="1"/>
          </p:cNvSpPr>
          <p:nvPr>
            <p:ph type="body" idx="1"/>
          </p:nvPr>
        </p:nvSpPr>
        <p:spPr>
          <a:xfrm>
            <a:off x="6517950" y="4131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Call Stack:</a:t>
            </a:r>
            <a:endParaRPr sz="1800" i="0" u="none" strike="noStrike" cap="none">
              <a:solidFill>
                <a:schemeClr val="dk1"/>
              </a:solidFill>
            </a:endParaRPr>
          </a:p>
        </p:txBody>
      </p:sp>
      <p:cxnSp>
        <p:nvCxnSpPr>
          <p:cNvPr id="912" name="Shape 912"/>
          <p:cNvCxnSpPr/>
          <p:nvPr/>
        </p:nvCxnSpPr>
        <p:spPr>
          <a:xfrm>
            <a:off x="439525" y="2748325"/>
            <a:ext cx="0" cy="1140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13" name="Shape 913"/>
          <p:cNvCxnSpPr/>
          <p:nvPr/>
        </p:nvCxnSpPr>
        <p:spPr>
          <a:xfrm>
            <a:off x="439525" y="1944750"/>
            <a:ext cx="0" cy="564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14" name="Shape 914"/>
          <p:cNvCxnSpPr/>
          <p:nvPr/>
        </p:nvCxnSpPr>
        <p:spPr>
          <a:xfrm>
            <a:off x="800025" y="3583825"/>
            <a:ext cx="0" cy="296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15" name="Shape 915"/>
          <p:cNvCxnSpPr/>
          <p:nvPr/>
        </p:nvCxnSpPr>
        <p:spPr>
          <a:xfrm>
            <a:off x="800025" y="221060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16" name="Shape 916"/>
          <p:cNvSpPr txBox="1">
            <a:spLocks noGrp="1"/>
          </p:cNvSpPr>
          <p:nvPr>
            <p:ph type="body" idx="1"/>
          </p:nvPr>
        </p:nvSpPr>
        <p:spPr>
          <a:xfrm>
            <a:off x="159925" y="1853600"/>
            <a:ext cx="279600" cy="6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12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917" name="Shape 917"/>
          <p:cNvSpPr txBox="1">
            <a:spLocks noGrp="1"/>
          </p:cNvSpPr>
          <p:nvPr>
            <p:ph type="body" idx="1"/>
          </p:nvPr>
        </p:nvSpPr>
        <p:spPr>
          <a:xfrm>
            <a:off x="159925" y="2695025"/>
            <a:ext cx="279600" cy="12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3456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918" name="Shape 918"/>
          <p:cNvSpPr/>
          <p:nvPr/>
        </p:nvSpPr>
        <p:spPr>
          <a:xfrm>
            <a:off x="1829675" y="98070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919" name="Shape 919"/>
          <p:cNvSpPr/>
          <p:nvPr/>
        </p:nvSpPr>
        <p:spPr>
          <a:xfrm>
            <a:off x="2187175" y="98070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id1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920" name="Shape 920"/>
          <p:cNvGrpSpPr/>
          <p:nvPr/>
        </p:nvGrpSpPr>
        <p:grpSpPr>
          <a:xfrm>
            <a:off x="5714988" y="971550"/>
            <a:ext cx="3124212" cy="1028700"/>
            <a:chOff x="5191313" y="2402200"/>
            <a:chExt cx="3124212" cy="1028700"/>
          </a:xfrm>
        </p:grpSpPr>
        <p:grpSp>
          <p:nvGrpSpPr>
            <p:cNvPr id="921" name="Shape 921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922" name="Shape 922"/>
              <p:cNvGrpSpPr/>
              <p:nvPr/>
            </p:nvGrpSpPr>
            <p:grpSpPr>
              <a:xfrm>
                <a:off x="5142713" y="2343150"/>
                <a:ext cx="3124212" cy="1028700"/>
                <a:chOff x="5181588" y="3886200"/>
                <a:chExt cx="3124212" cy="1028700"/>
              </a:xfrm>
            </p:grpSpPr>
            <p:sp>
              <p:nvSpPr>
                <p:cNvPr id="923" name="Shape 923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924" name="Shape 924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printWeather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925" name="Shape 925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latin typeface="Cutive"/>
                      <a:ea typeface="Cutive"/>
                      <a:cs typeface="Cutive"/>
                      <a:sym typeface="Cutive"/>
                    </a:rPr>
                    <a:t>id1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926" name="Shape 926"/>
                <p:cNvSpPr/>
                <p:nvPr/>
              </p:nvSpPr>
              <p:spPr>
                <a:xfrm>
                  <a:off x="5181588" y="46175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item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927" name="Shape 927"/>
              <p:cNvSpPr/>
              <p:nvPr/>
            </p:nvSpPr>
            <p:spPr>
              <a:xfrm>
                <a:off x="5853125" y="3066100"/>
                <a:ext cx="7287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‘Rainy’</a:t>
                </a:r>
                <a:endParaRPr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928" name="Shape 928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wkList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929" name="Shape 929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2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grpSp>
        <p:nvGrpSpPr>
          <p:cNvPr id="930" name="Shape 930"/>
          <p:cNvGrpSpPr/>
          <p:nvPr/>
        </p:nvGrpSpPr>
        <p:grpSpPr>
          <a:xfrm>
            <a:off x="5714988" y="2229000"/>
            <a:ext cx="3124212" cy="1028700"/>
            <a:chOff x="5191313" y="2402200"/>
            <a:chExt cx="3124212" cy="1028700"/>
          </a:xfrm>
        </p:grpSpPr>
        <p:grpSp>
          <p:nvGrpSpPr>
            <p:cNvPr id="931" name="Shape 931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932" name="Shape 932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933" name="Shape 933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934" name="Shape 934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dayWeather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935" name="Shape 935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‘Rainy’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936" name="Shape 936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day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937" name="Shape 937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3, 5,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6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" name="Shape 942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Global Space:</a:t>
            </a:r>
            <a:endParaRPr sz="1800"/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printWeather(wkList):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for item in wkList: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dayWeather(item)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dayWeather(day):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‘Sunny’: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(‘Time for a picnic!’)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‘Rainy’: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(‘Grab your umbrella!’) </a:t>
            </a:r>
            <a:endParaRPr sz="12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Cutive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43" name="Shape 943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Subcall Example</a:t>
            </a:r>
            <a:endParaRPr/>
          </a:p>
        </p:txBody>
      </p:sp>
      <p:sp>
        <p:nvSpPr>
          <p:cNvPr id="944" name="Shape 944"/>
          <p:cNvSpPr txBox="1">
            <a:spLocks noGrp="1"/>
          </p:cNvSpPr>
          <p:nvPr>
            <p:ph type="body" idx="2"/>
          </p:nvPr>
        </p:nvSpPr>
        <p:spPr>
          <a:xfrm>
            <a:off x="439525" y="392380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printWeather(a)</a:t>
            </a:r>
            <a:endParaRPr sz="1400"/>
          </a:p>
        </p:txBody>
      </p:sp>
      <p:cxnSp>
        <p:nvCxnSpPr>
          <p:cNvPr id="945" name="Shape 945"/>
          <p:cNvCxnSpPr/>
          <p:nvPr/>
        </p:nvCxnSpPr>
        <p:spPr>
          <a:xfrm>
            <a:off x="800025" y="303875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946" name="Shape 946"/>
          <p:cNvGrpSpPr/>
          <p:nvPr/>
        </p:nvGrpSpPr>
        <p:grpSpPr>
          <a:xfrm>
            <a:off x="3908300" y="1378544"/>
            <a:ext cx="1252126" cy="1544606"/>
            <a:chOff x="4163800" y="3498994"/>
            <a:chExt cx="1252126" cy="1544606"/>
          </a:xfrm>
        </p:grpSpPr>
        <p:grpSp>
          <p:nvGrpSpPr>
            <p:cNvPr id="947" name="Shape 947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948" name="Shape 948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9" name="Shape 949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list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950" name="Shape 950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951" name="Shape 951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id1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952" name="Shape 952"/>
            <p:cNvSpPr/>
            <p:nvPr/>
          </p:nvSpPr>
          <p:spPr>
            <a:xfrm>
              <a:off x="4163825" y="4653750"/>
              <a:ext cx="408000" cy="31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953" name="Shape 953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954" name="Shape 954"/>
            <p:cNvSpPr/>
            <p:nvPr/>
          </p:nvSpPr>
          <p:spPr>
            <a:xfrm>
              <a:off x="4572499" y="4653750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‘Sunny’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sp>
        <p:nvSpPr>
          <p:cNvPr id="955" name="Shape 955"/>
          <p:cNvSpPr txBox="1">
            <a:spLocks noGrp="1"/>
          </p:cNvSpPr>
          <p:nvPr>
            <p:ph type="body" idx="1"/>
          </p:nvPr>
        </p:nvSpPr>
        <p:spPr>
          <a:xfrm>
            <a:off x="3684675" y="9715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6" name="Shape 956"/>
          <p:cNvSpPr txBox="1">
            <a:spLocks noGrp="1"/>
          </p:cNvSpPr>
          <p:nvPr>
            <p:ph type="body" idx="1"/>
          </p:nvPr>
        </p:nvSpPr>
        <p:spPr>
          <a:xfrm>
            <a:off x="6517950" y="4131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Call Stack:</a:t>
            </a:r>
            <a:endParaRPr sz="1800" i="0" u="none" strike="noStrike" cap="none">
              <a:solidFill>
                <a:schemeClr val="dk1"/>
              </a:solidFill>
            </a:endParaRPr>
          </a:p>
        </p:txBody>
      </p:sp>
      <p:cxnSp>
        <p:nvCxnSpPr>
          <p:cNvPr id="957" name="Shape 957"/>
          <p:cNvCxnSpPr/>
          <p:nvPr/>
        </p:nvCxnSpPr>
        <p:spPr>
          <a:xfrm>
            <a:off x="439525" y="2748325"/>
            <a:ext cx="0" cy="1140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58" name="Shape 958"/>
          <p:cNvCxnSpPr/>
          <p:nvPr/>
        </p:nvCxnSpPr>
        <p:spPr>
          <a:xfrm>
            <a:off x="439525" y="1944750"/>
            <a:ext cx="0" cy="564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59" name="Shape 959"/>
          <p:cNvCxnSpPr/>
          <p:nvPr/>
        </p:nvCxnSpPr>
        <p:spPr>
          <a:xfrm>
            <a:off x="800025" y="3583825"/>
            <a:ext cx="0" cy="296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60" name="Shape 960"/>
          <p:cNvCxnSpPr/>
          <p:nvPr/>
        </p:nvCxnSpPr>
        <p:spPr>
          <a:xfrm>
            <a:off x="800025" y="221060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61" name="Shape 961"/>
          <p:cNvSpPr txBox="1">
            <a:spLocks noGrp="1"/>
          </p:cNvSpPr>
          <p:nvPr>
            <p:ph type="body" idx="1"/>
          </p:nvPr>
        </p:nvSpPr>
        <p:spPr>
          <a:xfrm>
            <a:off x="159925" y="1853600"/>
            <a:ext cx="279600" cy="6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12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962" name="Shape 962"/>
          <p:cNvSpPr txBox="1">
            <a:spLocks noGrp="1"/>
          </p:cNvSpPr>
          <p:nvPr>
            <p:ph type="body" idx="1"/>
          </p:nvPr>
        </p:nvSpPr>
        <p:spPr>
          <a:xfrm>
            <a:off x="159925" y="2695025"/>
            <a:ext cx="279600" cy="12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3456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963" name="Shape 963"/>
          <p:cNvSpPr/>
          <p:nvPr/>
        </p:nvSpPr>
        <p:spPr>
          <a:xfrm>
            <a:off x="1829675" y="98070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964" name="Shape 964"/>
          <p:cNvSpPr/>
          <p:nvPr/>
        </p:nvSpPr>
        <p:spPr>
          <a:xfrm>
            <a:off x="2187175" y="98070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id1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965" name="Shape 965"/>
          <p:cNvGrpSpPr/>
          <p:nvPr/>
        </p:nvGrpSpPr>
        <p:grpSpPr>
          <a:xfrm>
            <a:off x="5714988" y="971550"/>
            <a:ext cx="3124212" cy="1028700"/>
            <a:chOff x="5191313" y="2402200"/>
            <a:chExt cx="3124212" cy="1028700"/>
          </a:xfrm>
        </p:grpSpPr>
        <p:grpSp>
          <p:nvGrpSpPr>
            <p:cNvPr id="966" name="Shape 966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967" name="Shape 967"/>
              <p:cNvGrpSpPr/>
              <p:nvPr/>
            </p:nvGrpSpPr>
            <p:grpSpPr>
              <a:xfrm>
                <a:off x="5142713" y="2343150"/>
                <a:ext cx="3124212" cy="1028700"/>
                <a:chOff x="5181588" y="3886200"/>
                <a:chExt cx="3124212" cy="1028700"/>
              </a:xfrm>
            </p:grpSpPr>
            <p:sp>
              <p:nvSpPr>
                <p:cNvPr id="968" name="Shape 968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969" name="Shape 969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printWeather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970" name="Shape 970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latin typeface="Cutive"/>
                      <a:ea typeface="Cutive"/>
                      <a:cs typeface="Cutive"/>
                      <a:sym typeface="Cutive"/>
                    </a:rPr>
                    <a:t>id1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971" name="Shape 971"/>
                <p:cNvSpPr/>
                <p:nvPr/>
              </p:nvSpPr>
              <p:spPr>
                <a:xfrm>
                  <a:off x="5181588" y="46175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item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972" name="Shape 972"/>
              <p:cNvSpPr/>
              <p:nvPr/>
            </p:nvSpPr>
            <p:spPr>
              <a:xfrm>
                <a:off x="5853125" y="3066100"/>
                <a:ext cx="7287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‘Rainy’</a:t>
                </a:r>
                <a:endParaRPr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973" name="Shape 973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wkList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974" name="Shape 974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2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grpSp>
        <p:nvGrpSpPr>
          <p:cNvPr id="975" name="Shape 975"/>
          <p:cNvGrpSpPr/>
          <p:nvPr/>
        </p:nvGrpSpPr>
        <p:grpSpPr>
          <a:xfrm>
            <a:off x="5714988" y="2229000"/>
            <a:ext cx="3124212" cy="1028700"/>
            <a:chOff x="5191313" y="2402200"/>
            <a:chExt cx="3124212" cy="1028700"/>
          </a:xfrm>
        </p:grpSpPr>
        <p:grpSp>
          <p:nvGrpSpPr>
            <p:cNvPr id="976" name="Shape 976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977" name="Shape 977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978" name="Shape 978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979" name="Shape 979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dayWeather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980" name="Shape 980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‘Rainy’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981" name="Shape 981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day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982" name="Shape 982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3, 5, 6</a:t>
              </a:r>
              <a:endParaRPr sz="1100" b="1" strike="sng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sp>
        <p:nvSpPr>
          <p:cNvPr id="983" name="Shape 983"/>
          <p:cNvSpPr txBox="1">
            <a:spLocks noGrp="1"/>
          </p:cNvSpPr>
          <p:nvPr>
            <p:ph type="body" idx="1"/>
          </p:nvPr>
        </p:nvSpPr>
        <p:spPr>
          <a:xfrm>
            <a:off x="439525" y="4242450"/>
            <a:ext cx="4720800" cy="9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Output: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Grab your umbrella!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984" name="Shape 984"/>
          <p:cNvGrpSpPr/>
          <p:nvPr/>
        </p:nvGrpSpPr>
        <p:grpSpPr>
          <a:xfrm>
            <a:off x="7198400" y="2861925"/>
            <a:ext cx="1591800" cy="287700"/>
            <a:chOff x="6664050" y="3124750"/>
            <a:chExt cx="1591800" cy="287700"/>
          </a:xfrm>
        </p:grpSpPr>
        <p:sp>
          <p:nvSpPr>
            <p:cNvPr id="985" name="Shape 985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None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986" name="Shape 986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Shape 991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Global Space:</a:t>
            </a:r>
            <a:endParaRPr sz="1800"/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printWeather(wkList):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for item in wkList: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dayWeather(item)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dayWeather(day):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‘Sunny’: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(‘Time for a picnic!’)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‘Rainy’: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(‘Grab your umbrella!’) </a:t>
            </a:r>
            <a:endParaRPr sz="12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Cutive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92" name="Shape 992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Subcall Example</a:t>
            </a:r>
            <a:endParaRPr/>
          </a:p>
        </p:txBody>
      </p:sp>
      <p:sp>
        <p:nvSpPr>
          <p:cNvPr id="993" name="Shape 993"/>
          <p:cNvSpPr txBox="1">
            <a:spLocks noGrp="1"/>
          </p:cNvSpPr>
          <p:nvPr>
            <p:ph type="body" idx="2"/>
          </p:nvPr>
        </p:nvSpPr>
        <p:spPr>
          <a:xfrm>
            <a:off x="439525" y="392380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printWeather(a)</a:t>
            </a:r>
            <a:endParaRPr sz="1400"/>
          </a:p>
        </p:txBody>
      </p:sp>
      <p:cxnSp>
        <p:nvCxnSpPr>
          <p:cNvPr id="994" name="Shape 994"/>
          <p:cNvCxnSpPr/>
          <p:nvPr/>
        </p:nvCxnSpPr>
        <p:spPr>
          <a:xfrm>
            <a:off x="800025" y="303875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995" name="Shape 995"/>
          <p:cNvGrpSpPr/>
          <p:nvPr/>
        </p:nvGrpSpPr>
        <p:grpSpPr>
          <a:xfrm>
            <a:off x="3908300" y="1378544"/>
            <a:ext cx="1252126" cy="1544606"/>
            <a:chOff x="4163800" y="3498994"/>
            <a:chExt cx="1252126" cy="1544606"/>
          </a:xfrm>
        </p:grpSpPr>
        <p:grpSp>
          <p:nvGrpSpPr>
            <p:cNvPr id="996" name="Shape 996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997" name="Shape 997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98" name="Shape 998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list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999" name="Shape 999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1000" name="Shape 1000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id1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1001" name="Shape 1001"/>
            <p:cNvSpPr/>
            <p:nvPr/>
          </p:nvSpPr>
          <p:spPr>
            <a:xfrm>
              <a:off x="4163825" y="4653750"/>
              <a:ext cx="408000" cy="31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002" name="Shape 1002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003" name="Shape 1003"/>
            <p:cNvSpPr/>
            <p:nvPr/>
          </p:nvSpPr>
          <p:spPr>
            <a:xfrm>
              <a:off x="4572499" y="4653750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‘Sunny’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sp>
        <p:nvSpPr>
          <p:cNvPr id="1004" name="Shape 1004"/>
          <p:cNvSpPr txBox="1">
            <a:spLocks noGrp="1"/>
          </p:cNvSpPr>
          <p:nvPr>
            <p:ph type="body" idx="1"/>
          </p:nvPr>
        </p:nvSpPr>
        <p:spPr>
          <a:xfrm>
            <a:off x="3684675" y="9715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5" name="Shape 1005"/>
          <p:cNvSpPr txBox="1">
            <a:spLocks noGrp="1"/>
          </p:cNvSpPr>
          <p:nvPr>
            <p:ph type="body" idx="1"/>
          </p:nvPr>
        </p:nvSpPr>
        <p:spPr>
          <a:xfrm>
            <a:off x="6517950" y="4131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Call Stack:</a:t>
            </a:r>
            <a:endParaRPr sz="1800" i="0" u="none" strike="noStrike" cap="none">
              <a:solidFill>
                <a:schemeClr val="dk1"/>
              </a:solidFill>
            </a:endParaRPr>
          </a:p>
        </p:txBody>
      </p:sp>
      <p:cxnSp>
        <p:nvCxnSpPr>
          <p:cNvPr id="1006" name="Shape 1006"/>
          <p:cNvCxnSpPr/>
          <p:nvPr/>
        </p:nvCxnSpPr>
        <p:spPr>
          <a:xfrm>
            <a:off x="439525" y="2748325"/>
            <a:ext cx="0" cy="1140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07" name="Shape 1007"/>
          <p:cNvCxnSpPr/>
          <p:nvPr/>
        </p:nvCxnSpPr>
        <p:spPr>
          <a:xfrm>
            <a:off x="439525" y="1944750"/>
            <a:ext cx="0" cy="564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08" name="Shape 1008"/>
          <p:cNvCxnSpPr/>
          <p:nvPr/>
        </p:nvCxnSpPr>
        <p:spPr>
          <a:xfrm>
            <a:off x="800025" y="3583825"/>
            <a:ext cx="0" cy="296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09" name="Shape 1009"/>
          <p:cNvCxnSpPr/>
          <p:nvPr/>
        </p:nvCxnSpPr>
        <p:spPr>
          <a:xfrm>
            <a:off x="800025" y="221060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10" name="Shape 1010"/>
          <p:cNvSpPr txBox="1">
            <a:spLocks noGrp="1"/>
          </p:cNvSpPr>
          <p:nvPr>
            <p:ph type="body" idx="1"/>
          </p:nvPr>
        </p:nvSpPr>
        <p:spPr>
          <a:xfrm>
            <a:off x="159925" y="1853600"/>
            <a:ext cx="279600" cy="6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12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011" name="Shape 1011"/>
          <p:cNvSpPr txBox="1">
            <a:spLocks noGrp="1"/>
          </p:cNvSpPr>
          <p:nvPr>
            <p:ph type="body" idx="1"/>
          </p:nvPr>
        </p:nvSpPr>
        <p:spPr>
          <a:xfrm>
            <a:off x="159925" y="2695025"/>
            <a:ext cx="279600" cy="12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3456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012" name="Shape 1012"/>
          <p:cNvSpPr/>
          <p:nvPr/>
        </p:nvSpPr>
        <p:spPr>
          <a:xfrm>
            <a:off x="1829675" y="98070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013" name="Shape 1013"/>
          <p:cNvSpPr/>
          <p:nvPr/>
        </p:nvSpPr>
        <p:spPr>
          <a:xfrm>
            <a:off x="2187175" y="98070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id1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014" name="Shape 1014"/>
          <p:cNvGrpSpPr/>
          <p:nvPr/>
        </p:nvGrpSpPr>
        <p:grpSpPr>
          <a:xfrm>
            <a:off x="5714988" y="971550"/>
            <a:ext cx="3124212" cy="1028700"/>
            <a:chOff x="5191313" y="2402200"/>
            <a:chExt cx="3124212" cy="1028700"/>
          </a:xfrm>
        </p:grpSpPr>
        <p:grpSp>
          <p:nvGrpSpPr>
            <p:cNvPr id="1015" name="Shape 1015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016" name="Shape 1016"/>
              <p:cNvGrpSpPr/>
              <p:nvPr/>
            </p:nvGrpSpPr>
            <p:grpSpPr>
              <a:xfrm>
                <a:off x="5142713" y="2343150"/>
                <a:ext cx="3124212" cy="1028700"/>
                <a:chOff x="5181588" y="3886200"/>
                <a:chExt cx="3124212" cy="1028700"/>
              </a:xfrm>
            </p:grpSpPr>
            <p:sp>
              <p:nvSpPr>
                <p:cNvPr id="1017" name="Shape 1017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018" name="Shape 1018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printWeather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019" name="Shape 1019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latin typeface="Cutive"/>
                      <a:ea typeface="Cutive"/>
                      <a:cs typeface="Cutive"/>
                      <a:sym typeface="Cutive"/>
                    </a:rPr>
                    <a:t>id1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020" name="Shape 1020"/>
                <p:cNvSpPr/>
                <p:nvPr/>
              </p:nvSpPr>
              <p:spPr>
                <a:xfrm>
                  <a:off x="5181588" y="46175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item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021" name="Shape 1021"/>
              <p:cNvSpPr/>
              <p:nvPr/>
            </p:nvSpPr>
            <p:spPr>
              <a:xfrm>
                <a:off x="5853125" y="3066100"/>
                <a:ext cx="7287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‘Rainy’</a:t>
                </a:r>
                <a:endParaRPr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1022" name="Shape 1022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wkList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023" name="Shape 1023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1, 2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, 1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grpSp>
        <p:nvGrpSpPr>
          <p:cNvPr id="1024" name="Shape 1024"/>
          <p:cNvGrpSpPr/>
          <p:nvPr/>
        </p:nvGrpSpPr>
        <p:grpSpPr>
          <a:xfrm>
            <a:off x="5714988" y="2229000"/>
            <a:ext cx="3124212" cy="1028700"/>
            <a:chOff x="5191313" y="2402200"/>
            <a:chExt cx="3124212" cy="1028700"/>
          </a:xfrm>
        </p:grpSpPr>
        <p:grpSp>
          <p:nvGrpSpPr>
            <p:cNvPr id="1025" name="Shape 1025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026" name="Shape 1026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1027" name="Shape 1027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028" name="Shape 1028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dayWeather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029" name="Shape 1029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‘Rainy’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030" name="Shape 1030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day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031" name="Shape 1031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3, 5,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6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1032" name="Shape 1032"/>
          <p:cNvCxnSpPr/>
          <p:nvPr/>
        </p:nvCxnSpPr>
        <p:spPr>
          <a:xfrm rot="10800000" flipH="1">
            <a:off x="5719075" y="2228950"/>
            <a:ext cx="3142500" cy="10041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33" name="Shape 1033"/>
          <p:cNvSpPr txBox="1">
            <a:spLocks noGrp="1"/>
          </p:cNvSpPr>
          <p:nvPr>
            <p:ph type="body" idx="1"/>
          </p:nvPr>
        </p:nvSpPr>
        <p:spPr>
          <a:xfrm>
            <a:off x="439525" y="4242450"/>
            <a:ext cx="4720800" cy="9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Output: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Grab your umbrella!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034" name="Shape 1034"/>
          <p:cNvGrpSpPr/>
          <p:nvPr/>
        </p:nvGrpSpPr>
        <p:grpSpPr>
          <a:xfrm>
            <a:off x="7198400" y="2861925"/>
            <a:ext cx="1591800" cy="287700"/>
            <a:chOff x="6664050" y="3124750"/>
            <a:chExt cx="1591800" cy="287700"/>
          </a:xfrm>
        </p:grpSpPr>
        <p:sp>
          <p:nvSpPr>
            <p:cNvPr id="1035" name="Shape 1035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None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036" name="Shape 1036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Shape 1041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Global Space:</a:t>
            </a:r>
            <a:endParaRPr sz="1800"/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printWeather(wkList):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for item in wkList: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dayWeather(item)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dayWeather(day):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‘Sunny’: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(‘Time for a picnic!’)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‘Rainy’: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(‘Grab your umbrella!’) </a:t>
            </a:r>
            <a:endParaRPr sz="12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Cutive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042" name="Shape 1042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Subcall Example</a:t>
            </a:r>
            <a:endParaRPr/>
          </a:p>
        </p:txBody>
      </p:sp>
      <p:sp>
        <p:nvSpPr>
          <p:cNvPr id="1043" name="Shape 1043"/>
          <p:cNvSpPr txBox="1">
            <a:spLocks noGrp="1"/>
          </p:cNvSpPr>
          <p:nvPr>
            <p:ph type="body" idx="2"/>
          </p:nvPr>
        </p:nvSpPr>
        <p:spPr>
          <a:xfrm>
            <a:off x="439525" y="392380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printWeather(a)</a:t>
            </a:r>
            <a:endParaRPr sz="1400"/>
          </a:p>
        </p:txBody>
      </p:sp>
      <p:cxnSp>
        <p:nvCxnSpPr>
          <p:cNvPr id="1044" name="Shape 1044"/>
          <p:cNvCxnSpPr/>
          <p:nvPr/>
        </p:nvCxnSpPr>
        <p:spPr>
          <a:xfrm>
            <a:off x="800025" y="303875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045" name="Shape 1045"/>
          <p:cNvGrpSpPr/>
          <p:nvPr/>
        </p:nvGrpSpPr>
        <p:grpSpPr>
          <a:xfrm>
            <a:off x="3908300" y="1378544"/>
            <a:ext cx="1252126" cy="1544606"/>
            <a:chOff x="4163800" y="3498994"/>
            <a:chExt cx="1252126" cy="1544606"/>
          </a:xfrm>
        </p:grpSpPr>
        <p:grpSp>
          <p:nvGrpSpPr>
            <p:cNvPr id="1046" name="Shape 1046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1047" name="Shape 1047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8" name="Shape 1048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list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049" name="Shape 1049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1050" name="Shape 1050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id1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1051" name="Shape 1051"/>
            <p:cNvSpPr/>
            <p:nvPr/>
          </p:nvSpPr>
          <p:spPr>
            <a:xfrm>
              <a:off x="4163825" y="4653750"/>
              <a:ext cx="408000" cy="31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052" name="Shape 1052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053" name="Shape 1053"/>
            <p:cNvSpPr/>
            <p:nvPr/>
          </p:nvSpPr>
          <p:spPr>
            <a:xfrm>
              <a:off x="4572499" y="4653750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‘Sunny’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sp>
        <p:nvSpPr>
          <p:cNvPr id="1054" name="Shape 1054"/>
          <p:cNvSpPr txBox="1">
            <a:spLocks noGrp="1"/>
          </p:cNvSpPr>
          <p:nvPr>
            <p:ph type="body" idx="1"/>
          </p:nvPr>
        </p:nvSpPr>
        <p:spPr>
          <a:xfrm>
            <a:off x="3684675" y="9715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5" name="Shape 1055"/>
          <p:cNvSpPr txBox="1">
            <a:spLocks noGrp="1"/>
          </p:cNvSpPr>
          <p:nvPr>
            <p:ph type="body" idx="1"/>
          </p:nvPr>
        </p:nvSpPr>
        <p:spPr>
          <a:xfrm>
            <a:off x="6517950" y="4131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Call Stack:</a:t>
            </a:r>
            <a:endParaRPr sz="1800" i="0" u="none" strike="noStrike" cap="none">
              <a:solidFill>
                <a:schemeClr val="dk1"/>
              </a:solidFill>
            </a:endParaRPr>
          </a:p>
        </p:txBody>
      </p:sp>
      <p:cxnSp>
        <p:nvCxnSpPr>
          <p:cNvPr id="1056" name="Shape 1056"/>
          <p:cNvCxnSpPr/>
          <p:nvPr/>
        </p:nvCxnSpPr>
        <p:spPr>
          <a:xfrm>
            <a:off x="439525" y="2748325"/>
            <a:ext cx="0" cy="1140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57" name="Shape 1057"/>
          <p:cNvCxnSpPr/>
          <p:nvPr/>
        </p:nvCxnSpPr>
        <p:spPr>
          <a:xfrm>
            <a:off x="439525" y="1944750"/>
            <a:ext cx="0" cy="564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58" name="Shape 1058"/>
          <p:cNvCxnSpPr/>
          <p:nvPr/>
        </p:nvCxnSpPr>
        <p:spPr>
          <a:xfrm>
            <a:off x="800025" y="3583825"/>
            <a:ext cx="0" cy="296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59" name="Shape 1059"/>
          <p:cNvCxnSpPr/>
          <p:nvPr/>
        </p:nvCxnSpPr>
        <p:spPr>
          <a:xfrm>
            <a:off x="800025" y="221060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60" name="Shape 1060"/>
          <p:cNvSpPr txBox="1">
            <a:spLocks noGrp="1"/>
          </p:cNvSpPr>
          <p:nvPr>
            <p:ph type="body" idx="1"/>
          </p:nvPr>
        </p:nvSpPr>
        <p:spPr>
          <a:xfrm>
            <a:off x="159925" y="1853600"/>
            <a:ext cx="279600" cy="6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12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061" name="Shape 1061"/>
          <p:cNvSpPr txBox="1">
            <a:spLocks noGrp="1"/>
          </p:cNvSpPr>
          <p:nvPr>
            <p:ph type="body" idx="1"/>
          </p:nvPr>
        </p:nvSpPr>
        <p:spPr>
          <a:xfrm>
            <a:off x="159925" y="2695025"/>
            <a:ext cx="279600" cy="12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3456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062" name="Shape 1062"/>
          <p:cNvSpPr/>
          <p:nvPr/>
        </p:nvSpPr>
        <p:spPr>
          <a:xfrm>
            <a:off x="1829675" y="98070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063" name="Shape 1063"/>
          <p:cNvSpPr/>
          <p:nvPr/>
        </p:nvSpPr>
        <p:spPr>
          <a:xfrm>
            <a:off x="2187175" y="98070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id1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064" name="Shape 1064"/>
          <p:cNvGrpSpPr/>
          <p:nvPr/>
        </p:nvGrpSpPr>
        <p:grpSpPr>
          <a:xfrm>
            <a:off x="5714988" y="971550"/>
            <a:ext cx="3124212" cy="1028700"/>
            <a:chOff x="5191313" y="2402200"/>
            <a:chExt cx="3124212" cy="1028700"/>
          </a:xfrm>
        </p:grpSpPr>
        <p:grpSp>
          <p:nvGrpSpPr>
            <p:cNvPr id="1065" name="Shape 1065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066" name="Shape 1066"/>
              <p:cNvGrpSpPr/>
              <p:nvPr/>
            </p:nvGrpSpPr>
            <p:grpSpPr>
              <a:xfrm>
                <a:off x="5142713" y="2343150"/>
                <a:ext cx="3124212" cy="1028700"/>
                <a:chOff x="5181588" y="3886200"/>
                <a:chExt cx="3124212" cy="1028700"/>
              </a:xfrm>
            </p:grpSpPr>
            <p:sp>
              <p:nvSpPr>
                <p:cNvPr id="1067" name="Shape 1067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068" name="Shape 1068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printWeather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069" name="Shape 1069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latin typeface="Cutive"/>
                      <a:ea typeface="Cutive"/>
                      <a:cs typeface="Cutive"/>
                      <a:sym typeface="Cutive"/>
                    </a:rPr>
                    <a:t>id1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070" name="Shape 1070"/>
                <p:cNvSpPr/>
                <p:nvPr/>
              </p:nvSpPr>
              <p:spPr>
                <a:xfrm>
                  <a:off x="5181588" y="46175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item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071" name="Shape 1071"/>
              <p:cNvSpPr/>
              <p:nvPr/>
            </p:nvSpPr>
            <p:spPr>
              <a:xfrm>
                <a:off x="5853125" y="3066100"/>
                <a:ext cx="15660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 b="1" strike="sngStrike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‘Rainy’,  </a:t>
                </a:r>
                <a:r>
                  <a:rPr lang="en" sz="1000"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  ‘Sunny’</a:t>
                </a:r>
                <a:endParaRPr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1072" name="Shape 1072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wkList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073" name="Shape 1073"/>
            <p:cNvSpPr/>
            <p:nvPr/>
          </p:nvSpPr>
          <p:spPr>
            <a:xfrm>
              <a:off x="7443107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1, 2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,</a:t>
              </a: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1,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2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grpSp>
        <p:nvGrpSpPr>
          <p:cNvPr id="1074" name="Shape 1074"/>
          <p:cNvGrpSpPr/>
          <p:nvPr/>
        </p:nvGrpSpPr>
        <p:grpSpPr>
          <a:xfrm>
            <a:off x="5714988" y="2229000"/>
            <a:ext cx="3124212" cy="1028700"/>
            <a:chOff x="5191313" y="2402200"/>
            <a:chExt cx="3124212" cy="1028700"/>
          </a:xfrm>
        </p:grpSpPr>
        <p:grpSp>
          <p:nvGrpSpPr>
            <p:cNvPr id="1075" name="Shape 1075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076" name="Shape 1076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1077" name="Shape 1077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078" name="Shape 1078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dayWeather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079" name="Shape 1079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‘Rainy’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080" name="Shape 1080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day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081" name="Shape 1081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3, 5,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6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1082" name="Shape 1082"/>
          <p:cNvCxnSpPr/>
          <p:nvPr/>
        </p:nvCxnSpPr>
        <p:spPr>
          <a:xfrm rot="10800000" flipH="1">
            <a:off x="5719075" y="2228950"/>
            <a:ext cx="3142500" cy="10041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83" name="Shape 1083"/>
          <p:cNvSpPr txBox="1">
            <a:spLocks noGrp="1"/>
          </p:cNvSpPr>
          <p:nvPr>
            <p:ph type="body" idx="1"/>
          </p:nvPr>
        </p:nvSpPr>
        <p:spPr>
          <a:xfrm>
            <a:off x="439525" y="4242450"/>
            <a:ext cx="4720800" cy="9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Output: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Grab your umbrella!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084" name="Shape 1084"/>
          <p:cNvGrpSpPr/>
          <p:nvPr/>
        </p:nvGrpSpPr>
        <p:grpSpPr>
          <a:xfrm>
            <a:off x="7198400" y="2861925"/>
            <a:ext cx="1591800" cy="287700"/>
            <a:chOff x="6664050" y="3124750"/>
            <a:chExt cx="1591800" cy="287700"/>
          </a:xfrm>
        </p:grpSpPr>
        <p:sp>
          <p:nvSpPr>
            <p:cNvPr id="1085" name="Shape 1085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None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086" name="Shape 1086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Shape 1091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Global Space:</a:t>
            </a:r>
            <a:endParaRPr sz="1800"/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printWeather(wkList):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for item in wkList: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dayWeather(item)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dayWeather(day):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‘Sunny’: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(‘Time for a picnic!’)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‘Rainy’: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(‘Grab your umbrella!’) </a:t>
            </a:r>
            <a:endParaRPr sz="12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Cutive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092" name="Shape 1092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Subcall Example</a:t>
            </a:r>
            <a:endParaRPr/>
          </a:p>
        </p:txBody>
      </p:sp>
      <p:sp>
        <p:nvSpPr>
          <p:cNvPr id="1093" name="Shape 1093"/>
          <p:cNvSpPr txBox="1">
            <a:spLocks noGrp="1"/>
          </p:cNvSpPr>
          <p:nvPr>
            <p:ph type="body" idx="2"/>
          </p:nvPr>
        </p:nvSpPr>
        <p:spPr>
          <a:xfrm>
            <a:off x="439525" y="392380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printWeather(a)</a:t>
            </a:r>
            <a:endParaRPr sz="1400"/>
          </a:p>
        </p:txBody>
      </p:sp>
      <p:cxnSp>
        <p:nvCxnSpPr>
          <p:cNvPr id="1094" name="Shape 1094"/>
          <p:cNvCxnSpPr/>
          <p:nvPr/>
        </p:nvCxnSpPr>
        <p:spPr>
          <a:xfrm>
            <a:off x="800025" y="303875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095" name="Shape 1095"/>
          <p:cNvGrpSpPr/>
          <p:nvPr/>
        </p:nvGrpSpPr>
        <p:grpSpPr>
          <a:xfrm>
            <a:off x="3908300" y="1378544"/>
            <a:ext cx="1252126" cy="1544606"/>
            <a:chOff x="4163800" y="3498994"/>
            <a:chExt cx="1252126" cy="1544606"/>
          </a:xfrm>
        </p:grpSpPr>
        <p:grpSp>
          <p:nvGrpSpPr>
            <p:cNvPr id="1096" name="Shape 1096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1097" name="Shape 1097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8" name="Shape 1098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list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099" name="Shape 1099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1100" name="Shape 1100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id1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1101" name="Shape 1101"/>
            <p:cNvSpPr/>
            <p:nvPr/>
          </p:nvSpPr>
          <p:spPr>
            <a:xfrm>
              <a:off x="4163825" y="4653750"/>
              <a:ext cx="408000" cy="31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102" name="Shape 1102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103" name="Shape 1103"/>
            <p:cNvSpPr/>
            <p:nvPr/>
          </p:nvSpPr>
          <p:spPr>
            <a:xfrm>
              <a:off x="4572499" y="4653750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‘Sunny’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sp>
        <p:nvSpPr>
          <p:cNvPr id="1104" name="Shape 1104"/>
          <p:cNvSpPr txBox="1">
            <a:spLocks noGrp="1"/>
          </p:cNvSpPr>
          <p:nvPr>
            <p:ph type="body" idx="1"/>
          </p:nvPr>
        </p:nvSpPr>
        <p:spPr>
          <a:xfrm>
            <a:off x="3684675" y="9715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5" name="Shape 1105"/>
          <p:cNvSpPr txBox="1">
            <a:spLocks noGrp="1"/>
          </p:cNvSpPr>
          <p:nvPr>
            <p:ph type="body" idx="1"/>
          </p:nvPr>
        </p:nvSpPr>
        <p:spPr>
          <a:xfrm>
            <a:off x="6517950" y="4131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Call Stack:</a:t>
            </a:r>
            <a:endParaRPr sz="1800" i="0" u="none" strike="noStrike" cap="none">
              <a:solidFill>
                <a:schemeClr val="dk1"/>
              </a:solidFill>
            </a:endParaRPr>
          </a:p>
        </p:txBody>
      </p:sp>
      <p:cxnSp>
        <p:nvCxnSpPr>
          <p:cNvPr id="1106" name="Shape 1106"/>
          <p:cNvCxnSpPr/>
          <p:nvPr/>
        </p:nvCxnSpPr>
        <p:spPr>
          <a:xfrm>
            <a:off x="439525" y="2748325"/>
            <a:ext cx="0" cy="1140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07" name="Shape 1107"/>
          <p:cNvCxnSpPr/>
          <p:nvPr/>
        </p:nvCxnSpPr>
        <p:spPr>
          <a:xfrm>
            <a:off x="439525" y="1944750"/>
            <a:ext cx="0" cy="564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08" name="Shape 1108"/>
          <p:cNvCxnSpPr/>
          <p:nvPr/>
        </p:nvCxnSpPr>
        <p:spPr>
          <a:xfrm>
            <a:off x="800025" y="3583825"/>
            <a:ext cx="0" cy="296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09" name="Shape 1109"/>
          <p:cNvCxnSpPr/>
          <p:nvPr/>
        </p:nvCxnSpPr>
        <p:spPr>
          <a:xfrm>
            <a:off x="800025" y="221060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10" name="Shape 1110"/>
          <p:cNvSpPr txBox="1">
            <a:spLocks noGrp="1"/>
          </p:cNvSpPr>
          <p:nvPr>
            <p:ph type="body" idx="1"/>
          </p:nvPr>
        </p:nvSpPr>
        <p:spPr>
          <a:xfrm>
            <a:off x="159925" y="1853600"/>
            <a:ext cx="279600" cy="6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12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111" name="Shape 1111"/>
          <p:cNvSpPr txBox="1">
            <a:spLocks noGrp="1"/>
          </p:cNvSpPr>
          <p:nvPr>
            <p:ph type="body" idx="1"/>
          </p:nvPr>
        </p:nvSpPr>
        <p:spPr>
          <a:xfrm>
            <a:off x="159925" y="2695025"/>
            <a:ext cx="279600" cy="12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3456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112" name="Shape 1112"/>
          <p:cNvSpPr/>
          <p:nvPr/>
        </p:nvSpPr>
        <p:spPr>
          <a:xfrm>
            <a:off x="1829675" y="98070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113" name="Shape 1113"/>
          <p:cNvSpPr/>
          <p:nvPr/>
        </p:nvSpPr>
        <p:spPr>
          <a:xfrm>
            <a:off x="2187175" y="98070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id1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114" name="Shape 1114"/>
          <p:cNvGrpSpPr/>
          <p:nvPr/>
        </p:nvGrpSpPr>
        <p:grpSpPr>
          <a:xfrm>
            <a:off x="5714988" y="971550"/>
            <a:ext cx="3124212" cy="1028700"/>
            <a:chOff x="5191313" y="2402200"/>
            <a:chExt cx="3124212" cy="1028700"/>
          </a:xfrm>
        </p:grpSpPr>
        <p:grpSp>
          <p:nvGrpSpPr>
            <p:cNvPr id="1115" name="Shape 1115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116" name="Shape 1116"/>
              <p:cNvGrpSpPr/>
              <p:nvPr/>
            </p:nvGrpSpPr>
            <p:grpSpPr>
              <a:xfrm>
                <a:off x="5142713" y="2343150"/>
                <a:ext cx="3124212" cy="1028700"/>
                <a:chOff x="5181588" y="3886200"/>
                <a:chExt cx="3124212" cy="1028700"/>
              </a:xfrm>
            </p:grpSpPr>
            <p:sp>
              <p:nvSpPr>
                <p:cNvPr id="1117" name="Shape 1117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118" name="Shape 1118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printWeather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119" name="Shape 1119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latin typeface="Cutive"/>
                      <a:ea typeface="Cutive"/>
                      <a:cs typeface="Cutive"/>
                      <a:sym typeface="Cutive"/>
                    </a:rPr>
                    <a:t>id1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120" name="Shape 1120"/>
                <p:cNvSpPr/>
                <p:nvPr/>
              </p:nvSpPr>
              <p:spPr>
                <a:xfrm>
                  <a:off x="5181588" y="46175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item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121" name="Shape 1121"/>
              <p:cNvSpPr/>
              <p:nvPr/>
            </p:nvSpPr>
            <p:spPr>
              <a:xfrm>
                <a:off x="5853125" y="3066100"/>
                <a:ext cx="15660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 b="1" strike="sngStrike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‘Rainy’,  </a:t>
                </a:r>
                <a:r>
                  <a:rPr lang="en" sz="1000"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  ‘Sunny’</a:t>
                </a:r>
                <a:endParaRPr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1122" name="Shape 1122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wkList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123" name="Shape 1123"/>
            <p:cNvSpPr/>
            <p:nvPr/>
          </p:nvSpPr>
          <p:spPr>
            <a:xfrm>
              <a:off x="7443107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1, 2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,</a:t>
              </a: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1,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2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grpSp>
        <p:nvGrpSpPr>
          <p:cNvPr id="1124" name="Shape 1124"/>
          <p:cNvGrpSpPr/>
          <p:nvPr/>
        </p:nvGrpSpPr>
        <p:grpSpPr>
          <a:xfrm>
            <a:off x="5714988" y="2229000"/>
            <a:ext cx="3124212" cy="1028700"/>
            <a:chOff x="5191313" y="2402200"/>
            <a:chExt cx="3124212" cy="1028700"/>
          </a:xfrm>
        </p:grpSpPr>
        <p:grpSp>
          <p:nvGrpSpPr>
            <p:cNvPr id="1125" name="Shape 1125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126" name="Shape 1126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1127" name="Shape 1127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128" name="Shape 1128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dayWeather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129" name="Shape 1129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‘Rainy’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130" name="Shape 1130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day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131" name="Shape 1131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3, 5,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6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1132" name="Shape 1132"/>
          <p:cNvCxnSpPr/>
          <p:nvPr/>
        </p:nvCxnSpPr>
        <p:spPr>
          <a:xfrm rot="10800000" flipH="1">
            <a:off x="5719075" y="2228950"/>
            <a:ext cx="3142500" cy="10041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33" name="Shape 1133"/>
          <p:cNvSpPr txBox="1">
            <a:spLocks noGrp="1"/>
          </p:cNvSpPr>
          <p:nvPr>
            <p:ph type="body" idx="1"/>
          </p:nvPr>
        </p:nvSpPr>
        <p:spPr>
          <a:xfrm>
            <a:off x="439525" y="4242450"/>
            <a:ext cx="4720800" cy="9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Output: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Grab your umbrella!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134" name="Shape 1134"/>
          <p:cNvGrpSpPr/>
          <p:nvPr/>
        </p:nvGrpSpPr>
        <p:grpSpPr>
          <a:xfrm>
            <a:off x="7198400" y="2861925"/>
            <a:ext cx="1591800" cy="287700"/>
            <a:chOff x="6664050" y="3124750"/>
            <a:chExt cx="1591800" cy="287700"/>
          </a:xfrm>
        </p:grpSpPr>
        <p:sp>
          <p:nvSpPr>
            <p:cNvPr id="1135" name="Shape 1135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None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136" name="Shape 1136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137" name="Shape 1137"/>
          <p:cNvGrpSpPr/>
          <p:nvPr/>
        </p:nvGrpSpPr>
        <p:grpSpPr>
          <a:xfrm>
            <a:off x="5728213" y="3461750"/>
            <a:ext cx="3124212" cy="1028700"/>
            <a:chOff x="5191313" y="2402200"/>
            <a:chExt cx="3124212" cy="1028700"/>
          </a:xfrm>
        </p:grpSpPr>
        <p:grpSp>
          <p:nvGrpSpPr>
            <p:cNvPr id="1138" name="Shape 1138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139" name="Shape 1139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1140" name="Shape 1140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141" name="Shape 1141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dayWeather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142" name="Shape 1142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</a:t>
                  </a:r>
                  <a:r>
                    <a:rPr lang="en" sz="9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Sunny’</a:t>
                  </a:r>
                  <a:endParaRPr sz="9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143" name="Shape 1143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day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144" name="Shape 1144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3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Shape 1149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Global Space:</a:t>
            </a:r>
            <a:endParaRPr sz="1800"/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printWeather(wkList):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for item in wkList: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dayWeather(item)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dayWeather(day):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‘Sunny’: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(‘Time for a picnic!’)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‘Rainy’: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(‘Grab your umbrella!’) </a:t>
            </a:r>
            <a:endParaRPr sz="12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Cutive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150" name="Shape 1150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Subcall Example</a:t>
            </a:r>
            <a:endParaRPr/>
          </a:p>
        </p:txBody>
      </p:sp>
      <p:sp>
        <p:nvSpPr>
          <p:cNvPr id="1151" name="Shape 1151"/>
          <p:cNvSpPr txBox="1">
            <a:spLocks noGrp="1"/>
          </p:cNvSpPr>
          <p:nvPr>
            <p:ph type="body" idx="2"/>
          </p:nvPr>
        </p:nvSpPr>
        <p:spPr>
          <a:xfrm>
            <a:off x="439525" y="392380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printWeather(a)</a:t>
            </a:r>
            <a:endParaRPr sz="1400"/>
          </a:p>
        </p:txBody>
      </p:sp>
      <p:cxnSp>
        <p:nvCxnSpPr>
          <p:cNvPr id="1152" name="Shape 1152"/>
          <p:cNvCxnSpPr/>
          <p:nvPr/>
        </p:nvCxnSpPr>
        <p:spPr>
          <a:xfrm>
            <a:off x="800025" y="303875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153" name="Shape 1153"/>
          <p:cNvGrpSpPr/>
          <p:nvPr/>
        </p:nvGrpSpPr>
        <p:grpSpPr>
          <a:xfrm>
            <a:off x="3908300" y="1378544"/>
            <a:ext cx="1252126" cy="1544606"/>
            <a:chOff x="4163800" y="3498994"/>
            <a:chExt cx="1252126" cy="1544606"/>
          </a:xfrm>
        </p:grpSpPr>
        <p:grpSp>
          <p:nvGrpSpPr>
            <p:cNvPr id="1154" name="Shape 1154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1155" name="Shape 1155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56" name="Shape 1156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list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57" name="Shape 1157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1158" name="Shape 1158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id1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1159" name="Shape 1159"/>
            <p:cNvSpPr/>
            <p:nvPr/>
          </p:nvSpPr>
          <p:spPr>
            <a:xfrm>
              <a:off x="4163825" y="4653750"/>
              <a:ext cx="408000" cy="31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160" name="Shape 1160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161" name="Shape 1161"/>
            <p:cNvSpPr/>
            <p:nvPr/>
          </p:nvSpPr>
          <p:spPr>
            <a:xfrm>
              <a:off x="4572499" y="4653750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‘Sunny’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sp>
        <p:nvSpPr>
          <p:cNvPr id="1162" name="Shape 1162"/>
          <p:cNvSpPr txBox="1">
            <a:spLocks noGrp="1"/>
          </p:cNvSpPr>
          <p:nvPr>
            <p:ph type="body" idx="1"/>
          </p:nvPr>
        </p:nvSpPr>
        <p:spPr>
          <a:xfrm>
            <a:off x="3684675" y="9715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63" name="Shape 1163"/>
          <p:cNvSpPr txBox="1">
            <a:spLocks noGrp="1"/>
          </p:cNvSpPr>
          <p:nvPr>
            <p:ph type="body" idx="1"/>
          </p:nvPr>
        </p:nvSpPr>
        <p:spPr>
          <a:xfrm>
            <a:off x="6517950" y="4131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Call Stack:</a:t>
            </a:r>
            <a:endParaRPr sz="1800" i="0" u="none" strike="noStrike" cap="none">
              <a:solidFill>
                <a:schemeClr val="dk1"/>
              </a:solidFill>
            </a:endParaRPr>
          </a:p>
        </p:txBody>
      </p:sp>
      <p:cxnSp>
        <p:nvCxnSpPr>
          <p:cNvPr id="1164" name="Shape 1164"/>
          <p:cNvCxnSpPr/>
          <p:nvPr/>
        </p:nvCxnSpPr>
        <p:spPr>
          <a:xfrm>
            <a:off x="439525" y="2748325"/>
            <a:ext cx="0" cy="1140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65" name="Shape 1165"/>
          <p:cNvCxnSpPr/>
          <p:nvPr/>
        </p:nvCxnSpPr>
        <p:spPr>
          <a:xfrm>
            <a:off x="439525" y="1944750"/>
            <a:ext cx="0" cy="564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66" name="Shape 1166"/>
          <p:cNvCxnSpPr/>
          <p:nvPr/>
        </p:nvCxnSpPr>
        <p:spPr>
          <a:xfrm>
            <a:off x="800025" y="3583825"/>
            <a:ext cx="0" cy="296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67" name="Shape 1167"/>
          <p:cNvCxnSpPr/>
          <p:nvPr/>
        </p:nvCxnSpPr>
        <p:spPr>
          <a:xfrm>
            <a:off x="800025" y="221060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68" name="Shape 1168"/>
          <p:cNvSpPr txBox="1">
            <a:spLocks noGrp="1"/>
          </p:cNvSpPr>
          <p:nvPr>
            <p:ph type="body" idx="1"/>
          </p:nvPr>
        </p:nvSpPr>
        <p:spPr>
          <a:xfrm>
            <a:off x="159925" y="1853600"/>
            <a:ext cx="279600" cy="6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12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169" name="Shape 1169"/>
          <p:cNvSpPr txBox="1">
            <a:spLocks noGrp="1"/>
          </p:cNvSpPr>
          <p:nvPr>
            <p:ph type="body" idx="1"/>
          </p:nvPr>
        </p:nvSpPr>
        <p:spPr>
          <a:xfrm>
            <a:off x="159925" y="2695025"/>
            <a:ext cx="279600" cy="12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3456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170" name="Shape 1170"/>
          <p:cNvSpPr/>
          <p:nvPr/>
        </p:nvSpPr>
        <p:spPr>
          <a:xfrm>
            <a:off x="1829675" y="98070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171" name="Shape 1171"/>
          <p:cNvSpPr/>
          <p:nvPr/>
        </p:nvSpPr>
        <p:spPr>
          <a:xfrm>
            <a:off x="2187175" y="98070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id1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172" name="Shape 1172"/>
          <p:cNvGrpSpPr/>
          <p:nvPr/>
        </p:nvGrpSpPr>
        <p:grpSpPr>
          <a:xfrm>
            <a:off x="5714988" y="971550"/>
            <a:ext cx="3124212" cy="1028700"/>
            <a:chOff x="5191313" y="2402200"/>
            <a:chExt cx="3124212" cy="1028700"/>
          </a:xfrm>
        </p:grpSpPr>
        <p:grpSp>
          <p:nvGrpSpPr>
            <p:cNvPr id="1173" name="Shape 1173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174" name="Shape 1174"/>
              <p:cNvGrpSpPr/>
              <p:nvPr/>
            </p:nvGrpSpPr>
            <p:grpSpPr>
              <a:xfrm>
                <a:off x="5142713" y="2343150"/>
                <a:ext cx="3124212" cy="1028700"/>
                <a:chOff x="5181588" y="3886200"/>
                <a:chExt cx="3124212" cy="1028700"/>
              </a:xfrm>
            </p:grpSpPr>
            <p:sp>
              <p:nvSpPr>
                <p:cNvPr id="1175" name="Shape 1175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176" name="Shape 1176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printWeather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177" name="Shape 1177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latin typeface="Cutive"/>
                      <a:ea typeface="Cutive"/>
                      <a:cs typeface="Cutive"/>
                      <a:sym typeface="Cutive"/>
                    </a:rPr>
                    <a:t>id1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178" name="Shape 1178"/>
                <p:cNvSpPr/>
                <p:nvPr/>
              </p:nvSpPr>
              <p:spPr>
                <a:xfrm>
                  <a:off x="5181588" y="46175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item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179" name="Shape 1179"/>
              <p:cNvSpPr/>
              <p:nvPr/>
            </p:nvSpPr>
            <p:spPr>
              <a:xfrm>
                <a:off x="5853125" y="3066100"/>
                <a:ext cx="15660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 b="1" strike="sngStrike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‘Rainy’,  </a:t>
                </a:r>
                <a:r>
                  <a:rPr lang="en" sz="1000"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  ‘Sunny’</a:t>
                </a:r>
                <a:endParaRPr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1180" name="Shape 1180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wkList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181" name="Shape 1181"/>
            <p:cNvSpPr/>
            <p:nvPr/>
          </p:nvSpPr>
          <p:spPr>
            <a:xfrm>
              <a:off x="7443107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1, 2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,</a:t>
              </a: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1,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2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grpSp>
        <p:nvGrpSpPr>
          <p:cNvPr id="1182" name="Shape 1182"/>
          <p:cNvGrpSpPr/>
          <p:nvPr/>
        </p:nvGrpSpPr>
        <p:grpSpPr>
          <a:xfrm>
            <a:off x="5714988" y="2229000"/>
            <a:ext cx="3124212" cy="1028700"/>
            <a:chOff x="5191313" y="2402200"/>
            <a:chExt cx="3124212" cy="1028700"/>
          </a:xfrm>
        </p:grpSpPr>
        <p:grpSp>
          <p:nvGrpSpPr>
            <p:cNvPr id="1183" name="Shape 1183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184" name="Shape 1184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1185" name="Shape 1185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186" name="Shape 1186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dayWeather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187" name="Shape 1187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‘Rainy’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188" name="Shape 1188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day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189" name="Shape 1189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3, 5,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6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1190" name="Shape 1190"/>
          <p:cNvCxnSpPr/>
          <p:nvPr/>
        </p:nvCxnSpPr>
        <p:spPr>
          <a:xfrm rot="10800000" flipH="1">
            <a:off x="5719075" y="2228950"/>
            <a:ext cx="3142500" cy="10041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91" name="Shape 1191"/>
          <p:cNvSpPr txBox="1">
            <a:spLocks noGrp="1"/>
          </p:cNvSpPr>
          <p:nvPr>
            <p:ph type="body" idx="1"/>
          </p:nvPr>
        </p:nvSpPr>
        <p:spPr>
          <a:xfrm>
            <a:off x="439525" y="4242450"/>
            <a:ext cx="4720800" cy="9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Output: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Grab your umbrella!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192" name="Shape 1192"/>
          <p:cNvGrpSpPr/>
          <p:nvPr/>
        </p:nvGrpSpPr>
        <p:grpSpPr>
          <a:xfrm>
            <a:off x="7198400" y="2861925"/>
            <a:ext cx="1591800" cy="287700"/>
            <a:chOff x="6664050" y="3124750"/>
            <a:chExt cx="1591800" cy="287700"/>
          </a:xfrm>
        </p:grpSpPr>
        <p:sp>
          <p:nvSpPr>
            <p:cNvPr id="1193" name="Shape 1193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None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194" name="Shape 1194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195" name="Shape 1195"/>
          <p:cNvGrpSpPr/>
          <p:nvPr/>
        </p:nvGrpSpPr>
        <p:grpSpPr>
          <a:xfrm>
            <a:off x="5728213" y="3461750"/>
            <a:ext cx="3124212" cy="1028700"/>
            <a:chOff x="5191313" y="2402200"/>
            <a:chExt cx="3124212" cy="1028700"/>
          </a:xfrm>
        </p:grpSpPr>
        <p:grpSp>
          <p:nvGrpSpPr>
            <p:cNvPr id="1196" name="Shape 1196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197" name="Shape 1197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1198" name="Shape 1198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199" name="Shape 1199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dayWeather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200" name="Shape 1200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</a:t>
                  </a:r>
                  <a:r>
                    <a:rPr lang="en" sz="9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Sunny’</a:t>
                  </a:r>
                  <a:endParaRPr sz="9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201" name="Shape 1201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day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202" name="Shape 1202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3,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4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Shape 1149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Global Space:</a:t>
            </a:r>
            <a:endParaRPr sz="1800"/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printWeather(wkList):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for item in wkList: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dayWeather(item)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dayWeather(day):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‘Sunny’: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(‘Time for a picnic!’)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‘Rainy’: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(‘Grab your umbrella!’) </a:t>
            </a:r>
            <a:endParaRPr sz="12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Cutive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150" name="Shape 1150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Subcall Example</a:t>
            </a:r>
            <a:endParaRPr/>
          </a:p>
        </p:txBody>
      </p:sp>
      <p:sp>
        <p:nvSpPr>
          <p:cNvPr id="1151" name="Shape 1151"/>
          <p:cNvSpPr txBox="1">
            <a:spLocks noGrp="1"/>
          </p:cNvSpPr>
          <p:nvPr>
            <p:ph type="body" idx="2"/>
          </p:nvPr>
        </p:nvSpPr>
        <p:spPr>
          <a:xfrm>
            <a:off x="439525" y="392380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printWeather(a)</a:t>
            </a:r>
            <a:endParaRPr sz="1400"/>
          </a:p>
        </p:txBody>
      </p:sp>
      <p:cxnSp>
        <p:nvCxnSpPr>
          <p:cNvPr id="1152" name="Shape 1152"/>
          <p:cNvCxnSpPr/>
          <p:nvPr/>
        </p:nvCxnSpPr>
        <p:spPr>
          <a:xfrm>
            <a:off x="800025" y="303875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153" name="Shape 1153"/>
          <p:cNvGrpSpPr/>
          <p:nvPr/>
        </p:nvGrpSpPr>
        <p:grpSpPr>
          <a:xfrm>
            <a:off x="3908300" y="1378544"/>
            <a:ext cx="1252126" cy="1544606"/>
            <a:chOff x="4163800" y="3498994"/>
            <a:chExt cx="1252126" cy="1544606"/>
          </a:xfrm>
        </p:grpSpPr>
        <p:grpSp>
          <p:nvGrpSpPr>
            <p:cNvPr id="1154" name="Shape 1154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1155" name="Shape 1155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56" name="Shape 1156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list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57" name="Shape 1157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1158" name="Shape 1158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id1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1159" name="Shape 1159"/>
            <p:cNvSpPr/>
            <p:nvPr/>
          </p:nvSpPr>
          <p:spPr>
            <a:xfrm>
              <a:off x="4163825" y="4653750"/>
              <a:ext cx="408000" cy="31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160" name="Shape 1160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161" name="Shape 1161"/>
            <p:cNvSpPr/>
            <p:nvPr/>
          </p:nvSpPr>
          <p:spPr>
            <a:xfrm>
              <a:off x="4572499" y="4653750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‘Sunny’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sp>
        <p:nvSpPr>
          <p:cNvPr id="1162" name="Shape 1162"/>
          <p:cNvSpPr txBox="1">
            <a:spLocks noGrp="1"/>
          </p:cNvSpPr>
          <p:nvPr>
            <p:ph type="body" idx="1"/>
          </p:nvPr>
        </p:nvSpPr>
        <p:spPr>
          <a:xfrm>
            <a:off x="3684675" y="9715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63" name="Shape 1163"/>
          <p:cNvSpPr txBox="1">
            <a:spLocks noGrp="1"/>
          </p:cNvSpPr>
          <p:nvPr>
            <p:ph type="body" idx="1"/>
          </p:nvPr>
        </p:nvSpPr>
        <p:spPr>
          <a:xfrm>
            <a:off x="6517950" y="4131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Call Stack:</a:t>
            </a:r>
            <a:endParaRPr sz="1800" i="0" u="none" strike="noStrike" cap="none">
              <a:solidFill>
                <a:schemeClr val="dk1"/>
              </a:solidFill>
            </a:endParaRPr>
          </a:p>
        </p:txBody>
      </p:sp>
      <p:cxnSp>
        <p:nvCxnSpPr>
          <p:cNvPr id="1164" name="Shape 1164"/>
          <p:cNvCxnSpPr/>
          <p:nvPr/>
        </p:nvCxnSpPr>
        <p:spPr>
          <a:xfrm>
            <a:off x="439525" y="2748325"/>
            <a:ext cx="0" cy="1140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65" name="Shape 1165"/>
          <p:cNvCxnSpPr/>
          <p:nvPr/>
        </p:nvCxnSpPr>
        <p:spPr>
          <a:xfrm>
            <a:off x="439525" y="1944750"/>
            <a:ext cx="0" cy="564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66" name="Shape 1166"/>
          <p:cNvCxnSpPr/>
          <p:nvPr/>
        </p:nvCxnSpPr>
        <p:spPr>
          <a:xfrm>
            <a:off x="800025" y="3583825"/>
            <a:ext cx="0" cy="296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67" name="Shape 1167"/>
          <p:cNvCxnSpPr/>
          <p:nvPr/>
        </p:nvCxnSpPr>
        <p:spPr>
          <a:xfrm>
            <a:off x="800025" y="221060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68" name="Shape 1168"/>
          <p:cNvSpPr txBox="1">
            <a:spLocks noGrp="1"/>
          </p:cNvSpPr>
          <p:nvPr>
            <p:ph type="body" idx="1"/>
          </p:nvPr>
        </p:nvSpPr>
        <p:spPr>
          <a:xfrm>
            <a:off x="159925" y="1853600"/>
            <a:ext cx="279600" cy="6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12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169" name="Shape 1169"/>
          <p:cNvSpPr txBox="1">
            <a:spLocks noGrp="1"/>
          </p:cNvSpPr>
          <p:nvPr>
            <p:ph type="body" idx="1"/>
          </p:nvPr>
        </p:nvSpPr>
        <p:spPr>
          <a:xfrm>
            <a:off x="159925" y="2695025"/>
            <a:ext cx="279600" cy="12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3456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170" name="Shape 1170"/>
          <p:cNvSpPr/>
          <p:nvPr/>
        </p:nvSpPr>
        <p:spPr>
          <a:xfrm>
            <a:off x="1829675" y="98070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171" name="Shape 1171"/>
          <p:cNvSpPr/>
          <p:nvPr/>
        </p:nvSpPr>
        <p:spPr>
          <a:xfrm>
            <a:off x="2187175" y="98070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id1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172" name="Shape 1172"/>
          <p:cNvGrpSpPr/>
          <p:nvPr/>
        </p:nvGrpSpPr>
        <p:grpSpPr>
          <a:xfrm>
            <a:off x="5714988" y="971550"/>
            <a:ext cx="3124212" cy="1028700"/>
            <a:chOff x="5191313" y="2402200"/>
            <a:chExt cx="3124212" cy="1028700"/>
          </a:xfrm>
        </p:grpSpPr>
        <p:grpSp>
          <p:nvGrpSpPr>
            <p:cNvPr id="1173" name="Shape 1173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174" name="Shape 1174"/>
              <p:cNvGrpSpPr/>
              <p:nvPr/>
            </p:nvGrpSpPr>
            <p:grpSpPr>
              <a:xfrm>
                <a:off x="5142713" y="2343150"/>
                <a:ext cx="3124212" cy="1028700"/>
                <a:chOff x="5181588" y="3886200"/>
                <a:chExt cx="3124212" cy="1028700"/>
              </a:xfrm>
            </p:grpSpPr>
            <p:sp>
              <p:nvSpPr>
                <p:cNvPr id="1175" name="Shape 1175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176" name="Shape 1176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printWeather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177" name="Shape 1177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latin typeface="Cutive"/>
                      <a:ea typeface="Cutive"/>
                      <a:cs typeface="Cutive"/>
                      <a:sym typeface="Cutive"/>
                    </a:rPr>
                    <a:t>id1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178" name="Shape 1178"/>
                <p:cNvSpPr/>
                <p:nvPr/>
              </p:nvSpPr>
              <p:spPr>
                <a:xfrm>
                  <a:off x="5181588" y="46175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item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179" name="Shape 1179"/>
              <p:cNvSpPr/>
              <p:nvPr/>
            </p:nvSpPr>
            <p:spPr>
              <a:xfrm>
                <a:off x="5853125" y="3066100"/>
                <a:ext cx="15660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 b="1" strike="sngStrike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‘Rainy’,  </a:t>
                </a:r>
                <a:r>
                  <a:rPr lang="en" sz="1000"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  ‘Sunny’</a:t>
                </a:r>
                <a:endParaRPr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1180" name="Shape 1180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wkList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181" name="Shape 1181"/>
            <p:cNvSpPr/>
            <p:nvPr/>
          </p:nvSpPr>
          <p:spPr>
            <a:xfrm>
              <a:off x="7443107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1, 2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,</a:t>
              </a: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1,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2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grpSp>
        <p:nvGrpSpPr>
          <p:cNvPr id="1182" name="Shape 1182"/>
          <p:cNvGrpSpPr/>
          <p:nvPr/>
        </p:nvGrpSpPr>
        <p:grpSpPr>
          <a:xfrm>
            <a:off x="5714988" y="2229000"/>
            <a:ext cx="3124212" cy="1028700"/>
            <a:chOff x="5191313" y="2402200"/>
            <a:chExt cx="3124212" cy="1028700"/>
          </a:xfrm>
        </p:grpSpPr>
        <p:grpSp>
          <p:nvGrpSpPr>
            <p:cNvPr id="1183" name="Shape 1183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184" name="Shape 1184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1185" name="Shape 1185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186" name="Shape 1186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dayWeather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187" name="Shape 1187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‘Rainy’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188" name="Shape 1188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day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189" name="Shape 1189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3, 5,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6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1190" name="Shape 1190"/>
          <p:cNvCxnSpPr/>
          <p:nvPr/>
        </p:nvCxnSpPr>
        <p:spPr>
          <a:xfrm rot="10800000" flipH="1">
            <a:off x="5719075" y="2228950"/>
            <a:ext cx="3142500" cy="10041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91" name="Shape 1191"/>
          <p:cNvSpPr txBox="1">
            <a:spLocks noGrp="1"/>
          </p:cNvSpPr>
          <p:nvPr>
            <p:ph type="body" idx="1"/>
          </p:nvPr>
        </p:nvSpPr>
        <p:spPr>
          <a:xfrm>
            <a:off x="439525" y="4242450"/>
            <a:ext cx="4720800" cy="9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Output: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Grab your umbrella!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192" name="Shape 1192"/>
          <p:cNvGrpSpPr/>
          <p:nvPr/>
        </p:nvGrpSpPr>
        <p:grpSpPr>
          <a:xfrm>
            <a:off x="7198400" y="2861925"/>
            <a:ext cx="1591800" cy="287700"/>
            <a:chOff x="6664050" y="3124750"/>
            <a:chExt cx="1591800" cy="287700"/>
          </a:xfrm>
        </p:grpSpPr>
        <p:sp>
          <p:nvSpPr>
            <p:cNvPr id="1193" name="Shape 1193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None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194" name="Shape 1194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195" name="Shape 1195"/>
          <p:cNvGrpSpPr/>
          <p:nvPr/>
        </p:nvGrpSpPr>
        <p:grpSpPr>
          <a:xfrm>
            <a:off x="5728213" y="3461750"/>
            <a:ext cx="3124212" cy="1028700"/>
            <a:chOff x="5191313" y="2402200"/>
            <a:chExt cx="3124212" cy="1028700"/>
          </a:xfrm>
        </p:grpSpPr>
        <p:grpSp>
          <p:nvGrpSpPr>
            <p:cNvPr id="1196" name="Shape 1196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197" name="Shape 1197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1198" name="Shape 1198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199" name="Shape 1199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dayWeather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200" name="Shape 1200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</a:t>
                  </a:r>
                  <a:r>
                    <a:rPr lang="en" sz="9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Sunny’</a:t>
                  </a:r>
                  <a:endParaRPr sz="9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201" name="Shape 1201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day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202" name="Shape 1202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1" strike="sngStrike" dirty="0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3,</a:t>
              </a:r>
              <a:r>
                <a:rPr lang="en" sz="1100" b="1" dirty="0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</a:t>
              </a:r>
              <a:r>
                <a:rPr lang="en" sz="1100" b="1" strike="sngStrike" dirty="0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4, </a:t>
              </a:r>
              <a:r>
                <a:rPr lang="en" sz="1100" b="1" dirty="0">
                  <a:solidFill>
                    <a:srgbClr val="FFC000"/>
                  </a:solidFill>
                  <a:latin typeface="Times"/>
                  <a:ea typeface="Times"/>
                  <a:cs typeface="Times"/>
                  <a:sym typeface="Times"/>
                </a:rPr>
                <a:t>5</a:t>
              </a:r>
              <a:endParaRPr sz="1100" b="1" strike="sngStrike" dirty="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7644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8534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 New Roman"/>
              <a:buChar char="•"/>
            </a:pPr>
            <a:r>
              <a:rPr lang="en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Major topics</a:t>
            </a:r>
            <a:endParaRPr/>
          </a:p>
          <a:p>
            <a:pPr marL="742950" marR="0" lvl="1" indent="-28575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Noto Sans Symbols"/>
              <a:buChar char="▪"/>
            </a:pPr>
            <a:r>
              <a:rPr lang="en" sz="2800" b="1" i="1" u="none" strike="noStrike" cap="none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local variables (in a function body)</a:t>
            </a:r>
            <a:endParaRPr/>
          </a:p>
          <a:p>
            <a:pPr marL="742950" marR="0" lvl="1" indent="-28575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Noto Sans Symbols"/>
              <a:buChar char="▪"/>
            </a:pPr>
            <a:r>
              <a:rPr lang="en" sz="2800" b="1" i="1" u="none" strike="noStrike" cap="none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function call  (call frames, call stack)</a:t>
            </a:r>
            <a:endParaRPr/>
          </a:p>
          <a:p>
            <a:pPr marL="742950" marR="0" lvl="1" indent="-28575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Noto Sans Symbols"/>
              <a:buChar char="▪"/>
            </a:pPr>
            <a:r>
              <a:rPr lang="en" b="1" i="1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 folders, inheritance, and constructor calls</a:t>
            </a:r>
            <a:endParaRPr sz="3200" b="1" i="1" u="none" strike="noStrike" cap="none">
              <a:solidFill>
                <a:srgbClr val="0033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 New Roman"/>
              <a:buChar char="•"/>
            </a:pPr>
            <a:r>
              <a:rPr lang="en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Examples from previous exams</a:t>
            </a:r>
            <a:endParaRPr/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Noto Sans Symbols"/>
              <a:buChar char="▪"/>
            </a:pPr>
            <a:r>
              <a:rPr lang="en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Question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on prelim 1</a:t>
            </a: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Noto Sans Symbols"/>
              <a:buChar char="▪"/>
            </a:pPr>
            <a:r>
              <a:rPr lang="en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Question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6</a:t>
            </a:r>
            <a:r>
              <a:rPr lang="en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on prelim 2</a:t>
            </a: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5" name="Shape 345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rPr>
              <a:t>What Do You Need to Know?</a:t>
            </a:r>
            <a:endParaRPr sz="3600" b="1" i="0" u="none" strike="noStrike" cap="none">
              <a:solidFill>
                <a:srgbClr val="0000FF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" name="Shape 1207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Global Space:</a:t>
            </a:r>
            <a:endParaRPr sz="1800"/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printWeather(wkList):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for item in wkList: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dayWeather(item)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dayWeather(day):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‘Sunny’: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(‘Time for a picnic!’)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‘Rainy’: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(‘Grab your umbrella!’) </a:t>
            </a:r>
            <a:endParaRPr sz="12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Cutive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208" name="Shape 1208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Subcall Example</a:t>
            </a:r>
            <a:endParaRPr/>
          </a:p>
        </p:txBody>
      </p:sp>
      <p:sp>
        <p:nvSpPr>
          <p:cNvPr id="1209" name="Shape 1209"/>
          <p:cNvSpPr txBox="1">
            <a:spLocks noGrp="1"/>
          </p:cNvSpPr>
          <p:nvPr>
            <p:ph type="body" idx="2"/>
          </p:nvPr>
        </p:nvSpPr>
        <p:spPr>
          <a:xfrm>
            <a:off x="439525" y="392380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printWeather(a)</a:t>
            </a:r>
            <a:endParaRPr sz="1400"/>
          </a:p>
        </p:txBody>
      </p:sp>
      <p:cxnSp>
        <p:nvCxnSpPr>
          <p:cNvPr id="1210" name="Shape 1210"/>
          <p:cNvCxnSpPr/>
          <p:nvPr/>
        </p:nvCxnSpPr>
        <p:spPr>
          <a:xfrm>
            <a:off x="800025" y="303875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11" name="Shape 1211"/>
          <p:cNvGrpSpPr/>
          <p:nvPr/>
        </p:nvGrpSpPr>
        <p:grpSpPr>
          <a:xfrm>
            <a:off x="3908300" y="1378544"/>
            <a:ext cx="1252126" cy="1544606"/>
            <a:chOff x="4163800" y="3498994"/>
            <a:chExt cx="1252126" cy="1544606"/>
          </a:xfrm>
        </p:grpSpPr>
        <p:grpSp>
          <p:nvGrpSpPr>
            <p:cNvPr id="1212" name="Shape 1212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1213" name="Shape 1213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14" name="Shape 1214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list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15" name="Shape 1215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1216" name="Shape 1216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id1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1217" name="Shape 1217"/>
            <p:cNvSpPr/>
            <p:nvPr/>
          </p:nvSpPr>
          <p:spPr>
            <a:xfrm>
              <a:off x="4163825" y="4653750"/>
              <a:ext cx="408000" cy="31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218" name="Shape 1218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219" name="Shape 1219"/>
            <p:cNvSpPr/>
            <p:nvPr/>
          </p:nvSpPr>
          <p:spPr>
            <a:xfrm>
              <a:off x="4572499" y="4653750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‘Sunny’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sp>
        <p:nvSpPr>
          <p:cNvPr id="1220" name="Shape 1220"/>
          <p:cNvSpPr txBox="1">
            <a:spLocks noGrp="1"/>
          </p:cNvSpPr>
          <p:nvPr>
            <p:ph type="body" idx="1"/>
          </p:nvPr>
        </p:nvSpPr>
        <p:spPr>
          <a:xfrm>
            <a:off x="3684675" y="9715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21" name="Shape 1221"/>
          <p:cNvSpPr txBox="1">
            <a:spLocks noGrp="1"/>
          </p:cNvSpPr>
          <p:nvPr>
            <p:ph type="body" idx="1"/>
          </p:nvPr>
        </p:nvSpPr>
        <p:spPr>
          <a:xfrm>
            <a:off x="6517950" y="4131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Call Stack:</a:t>
            </a:r>
            <a:endParaRPr sz="1800" i="0" u="none" strike="noStrike" cap="none">
              <a:solidFill>
                <a:schemeClr val="dk1"/>
              </a:solidFill>
            </a:endParaRPr>
          </a:p>
        </p:txBody>
      </p:sp>
      <p:cxnSp>
        <p:nvCxnSpPr>
          <p:cNvPr id="1222" name="Shape 1222"/>
          <p:cNvCxnSpPr/>
          <p:nvPr/>
        </p:nvCxnSpPr>
        <p:spPr>
          <a:xfrm>
            <a:off x="439525" y="2748325"/>
            <a:ext cx="0" cy="1140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23" name="Shape 1223"/>
          <p:cNvCxnSpPr/>
          <p:nvPr/>
        </p:nvCxnSpPr>
        <p:spPr>
          <a:xfrm>
            <a:off x="439525" y="1944750"/>
            <a:ext cx="0" cy="564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24" name="Shape 1224"/>
          <p:cNvCxnSpPr/>
          <p:nvPr/>
        </p:nvCxnSpPr>
        <p:spPr>
          <a:xfrm>
            <a:off x="800025" y="3583825"/>
            <a:ext cx="0" cy="296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25" name="Shape 1225"/>
          <p:cNvCxnSpPr/>
          <p:nvPr/>
        </p:nvCxnSpPr>
        <p:spPr>
          <a:xfrm>
            <a:off x="800025" y="221060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26" name="Shape 1226"/>
          <p:cNvSpPr txBox="1">
            <a:spLocks noGrp="1"/>
          </p:cNvSpPr>
          <p:nvPr>
            <p:ph type="body" idx="1"/>
          </p:nvPr>
        </p:nvSpPr>
        <p:spPr>
          <a:xfrm>
            <a:off x="159925" y="1853600"/>
            <a:ext cx="279600" cy="6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12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227" name="Shape 1227"/>
          <p:cNvSpPr txBox="1">
            <a:spLocks noGrp="1"/>
          </p:cNvSpPr>
          <p:nvPr>
            <p:ph type="body" idx="1"/>
          </p:nvPr>
        </p:nvSpPr>
        <p:spPr>
          <a:xfrm>
            <a:off x="159925" y="2695025"/>
            <a:ext cx="279600" cy="12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3456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228" name="Shape 1228"/>
          <p:cNvSpPr/>
          <p:nvPr/>
        </p:nvSpPr>
        <p:spPr>
          <a:xfrm>
            <a:off x="1829675" y="98070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229" name="Shape 1229"/>
          <p:cNvSpPr/>
          <p:nvPr/>
        </p:nvSpPr>
        <p:spPr>
          <a:xfrm>
            <a:off x="2187175" y="98070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id1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230" name="Shape 1230"/>
          <p:cNvGrpSpPr/>
          <p:nvPr/>
        </p:nvGrpSpPr>
        <p:grpSpPr>
          <a:xfrm>
            <a:off x="5714988" y="971550"/>
            <a:ext cx="3124212" cy="1028700"/>
            <a:chOff x="5191313" y="2402200"/>
            <a:chExt cx="3124212" cy="1028700"/>
          </a:xfrm>
        </p:grpSpPr>
        <p:grpSp>
          <p:nvGrpSpPr>
            <p:cNvPr id="1231" name="Shape 1231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232" name="Shape 1232"/>
              <p:cNvGrpSpPr/>
              <p:nvPr/>
            </p:nvGrpSpPr>
            <p:grpSpPr>
              <a:xfrm>
                <a:off x="5142713" y="2343150"/>
                <a:ext cx="3124212" cy="1028700"/>
                <a:chOff x="5181588" y="3886200"/>
                <a:chExt cx="3124212" cy="1028700"/>
              </a:xfrm>
            </p:grpSpPr>
            <p:sp>
              <p:nvSpPr>
                <p:cNvPr id="1233" name="Shape 1233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234" name="Shape 1234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printWeather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235" name="Shape 1235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latin typeface="Cutive"/>
                      <a:ea typeface="Cutive"/>
                      <a:cs typeface="Cutive"/>
                      <a:sym typeface="Cutive"/>
                    </a:rPr>
                    <a:t>id1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236" name="Shape 1236"/>
                <p:cNvSpPr/>
                <p:nvPr/>
              </p:nvSpPr>
              <p:spPr>
                <a:xfrm>
                  <a:off x="5181588" y="46175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item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237" name="Shape 1237"/>
              <p:cNvSpPr/>
              <p:nvPr/>
            </p:nvSpPr>
            <p:spPr>
              <a:xfrm>
                <a:off x="5853125" y="3066100"/>
                <a:ext cx="15660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 b="1" strike="sngStrike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‘Rainy’,  </a:t>
                </a:r>
                <a:r>
                  <a:rPr lang="en" sz="1000"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  ‘Sunny’</a:t>
                </a:r>
                <a:endParaRPr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1238" name="Shape 1238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wkList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239" name="Shape 1239"/>
            <p:cNvSpPr/>
            <p:nvPr/>
          </p:nvSpPr>
          <p:spPr>
            <a:xfrm>
              <a:off x="7443107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1, 2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,</a:t>
              </a: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1,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2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grpSp>
        <p:nvGrpSpPr>
          <p:cNvPr id="1240" name="Shape 1240"/>
          <p:cNvGrpSpPr/>
          <p:nvPr/>
        </p:nvGrpSpPr>
        <p:grpSpPr>
          <a:xfrm>
            <a:off x="5714988" y="2229000"/>
            <a:ext cx="3124212" cy="1028700"/>
            <a:chOff x="5191313" y="2402200"/>
            <a:chExt cx="3124212" cy="1028700"/>
          </a:xfrm>
        </p:grpSpPr>
        <p:grpSp>
          <p:nvGrpSpPr>
            <p:cNvPr id="1241" name="Shape 1241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242" name="Shape 1242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1243" name="Shape 1243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244" name="Shape 1244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dayWeather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245" name="Shape 1245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‘Rainy’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246" name="Shape 1246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day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247" name="Shape 1247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3, 5,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6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1248" name="Shape 1248"/>
          <p:cNvCxnSpPr/>
          <p:nvPr/>
        </p:nvCxnSpPr>
        <p:spPr>
          <a:xfrm rot="10800000" flipH="1">
            <a:off x="5719075" y="2228950"/>
            <a:ext cx="3142500" cy="10041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49" name="Shape 1249"/>
          <p:cNvSpPr txBox="1">
            <a:spLocks noGrp="1"/>
          </p:cNvSpPr>
          <p:nvPr>
            <p:ph type="body" idx="1"/>
          </p:nvPr>
        </p:nvSpPr>
        <p:spPr>
          <a:xfrm>
            <a:off x="439525" y="4242450"/>
            <a:ext cx="4720800" cy="9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Output: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Grab your umbrella!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Time for a picnic!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250" name="Shape 1250"/>
          <p:cNvGrpSpPr/>
          <p:nvPr/>
        </p:nvGrpSpPr>
        <p:grpSpPr>
          <a:xfrm>
            <a:off x="7198400" y="2861925"/>
            <a:ext cx="1591800" cy="287700"/>
            <a:chOff x="6664050" y="3124750"/>
            <a:chExt cx="1591800" cy="287700"/>
          </a:xfrm>
        </p:grpSpPr>
        <p:sp>
          <p:nvSpPr>
            <p:cNvPr id="1251" name="Shape 1251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None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252" name="Shape 1252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253" name="Shape 1253"/>
          <p:cNvGrpSpPr/>
          <p:nvPr/>
        </p:nvGrpSpPr>
        <p:grpSpPr>
          <a:xfrm>
            <a:off x="5728213" y="3461750"/>
            <a:ext cx="3124212" cy="1028700"/>
            <a:chOff x="5191313" y="2402200"/>
            <a:chExt cx="3124212" cy="1028700"/>
          </a:xfrm>
        </p:grpSpPr>
        <p:grpSp>
          <p:nvGrpSpPr>
            <p:cNvPr id="1254" name="Shape 1254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255" name="Shape 1255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1256" name="Shape 1256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257" name="Shape 1257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dayWeather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258" name="Shape 1258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</a:t>
                  </a:r>
                  <a:r>
                    <a:rPr lang="en" sz="9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Sunny’</a:t>
                  </a:r>
                  <a:endParaRPr sz="9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259" name="Shape 1259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day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260" name="Shape 1260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1" strike="sngStrike" dirty="0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3, 4, </a:t>
              </a:r>
              <a:r>
                <a:rPr lang="en" sz="1100" b="1" strike="sngStrike" dirty="0">
                  <a:solidFill>
                    <a:srgbClr val="FFC000"/>
                  </a:solidFill>
                  <a:latin typeface="Times"/>
                  <a:ea typeface="Times"/>
                  <a:cs typeface="Times"/>
                  <a:sym typeface="Times"/>
                </a:rPr>
                <a:t>5</a:t>
              </a:r>
              <a:endParaRPr sz="1100" b="1" strike="sngStrike" dirty="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grpSp>
        <p:nvGrpSpPr>
          <p:cNvPr id="1261" name="Shape 1261"/>
          <p:cNvGrpSpPr/>
          <p:nvPr/>
        </p:nvGrpSpPr>
        <p:grpSpPr>
          <a:xfrm>
            <a:off x="7198400" y="4086400"/>
            <a:ext cx="1591800" cy="287700"/>
            <a:chOff x="6664050" y="3124750"/>
            <a:chExt cx="1591800" cy="287700"/>
          </a:xfrm>
        </p:grpSpPr>
        <p:sp>
          <p:nvSpPr>
            <p:cNvPr id="1262" name="Shape 1262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None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263" name="Shape 1263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8" name="Shape 1268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Global Space:</a:t>
            </a:r>
            <a:endParaRPr sz="1800"/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printWeather(wkList):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for item in wkList: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dayWeather(item)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dayWeather(day):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‘Sunny’: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(‘Time for a picnic!’)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‘Rainy’: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(‘Grab your umbrella!’) </a:t>
            </a:r>
            <a:endParaRPr sz="12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Cutive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269" name="Shape 1269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Subcall Example</a:t>
            </a:r>
            <a:endParaRPr/>
          </a:p>
        </p:txBody>
      </p:sp>
      <p:sp>
        <p:nvSpPr>
          <p:cNvPr id="1270" name="Shape 1270"/>
          <p:cNvSpPr txBox="1">
            <a:spLocks noGrp="1"/>
          </p:cNvSpPr>
          <p:nvPr>
            <p:ph type="body" idx="2"/>
          </p:nvPr>
        </p:nvSpPr>
        <p:spPr>
          <a:xfrm>
            <a:off x="439525" y="392380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printWeather(a)</a:t>
            </a:r>
            <a:endParaRPr sz="1400"/>
          </a:p>
        </p:txBody>
      </p:sp>
      <p:cxnSp>
        <p:nvCxnSpPr>
          <p:cNvPr id="1271" name="Shape 1271"/>
          <p:cNvCxnSpPr/>
          <p:nvPr/>
        </p:nvCxnSpPr>
        <p:spPr>
          <a:xfrm>
            <a:off x="800025" y="303875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72" name="Shape 1272"/>
          <p:cNvGrpSpPr/>
          <p:nvPr/>
        </p:nvGrpSpPr>
        <p:grpSpPr>
          <a:xfrm>
            <a:off x="3908300" y="1378544"/>
            <a:ext cx="1252126" cy="1544606"/>
            <a:chOff x="4163800" y="3498994"/>
            <a:chExt cx="1252126" cy="1544606"/>
          </a:xfrm>
        </p:grpSpPr>
        <p:grpSp>
          <p:nvGrpSpPr>
            <p:cNvPr id="1273" name="Shape 1273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1274" name="Shape 1274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5" name="Shape 1275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list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76" name="Shape 1276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1277" name="Shape 1277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id1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1278" name="Shape 1278"/>
            <p:cNvSpPr/>
            <p:nvPr/>
          </p:nvSpPr>
          <p:spPr>
            <a:xfrm>
              <a:off x="4163825" y="4653750"/>
              <a:ext cx="408000" cy="31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279" name="Shape 1279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280" name="Shape 1280"/>
            <p:cNvSpPr/>
            <p:nvPr/>
          </p:nvSpPr>
          <p:spPr>
            <a:xfrm>
              <a:off x="4572499" y="4653750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‘Sunny’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sp>
        <p:nvSpPr>
          <p:cNvPr id="1281" name="Shape 1281"/>
          <p:cNvSpPr txBox="1">
            <a:spLocks noGrp="1"/>
          </p:cNvSpPr>
          <p:nvPr>
            <p:ph type="body" idx="1"/>
          </p:nvPr>
        </p:nvSpPr>
        <p:spPr>
          <a:xfrm>
            <a:off x="3684675" y="9715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2" name="Shape 1282"/>
          <p:cNvSpPr txBox="1">
            <a:spLocks noGrp="1"/>
          </p:cNvSpPr>
          <p:nvPr>
            <p:ph type="body" idx="1"/>
          </p:nvPr>
        </p:nvSpPr>
        <p:spPr>
          <a:xfrm>
            <a:off x="6517950" y="4131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Call Stack:</a:t>
            </a:r>
            <a:endParaRPr sz="1800" i="0" u="none" strike="noStrike" cap="none">
              <a:solidFill>
                <a:schemeClr val="dk1"/>
              </a:solidFill>
            </a:endParaRPr>
          </a:p>
        </p:txBody>
      </p:sp>
      <p:cxnSp>
        <p:nvCxnSpPr>
          <p:cNvPr id="1283" name="Shape 1283"/>
          <p:cNvCxnSpPr/>
          <p:nvPr/>
        </p:nvCxnSpPr>
        <p:spPr>
          <a:xfrm>
            <a:off x="439525" y="2748325"/>
            <a:ext cx="0" cy="1140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84" name="Shape 1284"/>
          <p:cNvCxnSpPr/>
          <p:nvPr/>
        </p:nvCxnSpPr>
        <p:spPr>
          <a:xfrm>
            <a:off x="439525" y="1944750"/>
            <a:ext cx="0" cy="564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85" name="Shape 1285"/>
          <p:cNvCxnSpPr/>
          <p:nvPr/>
        </p:nvCxnSpPr>
        <p:spPr>
          <a:xfrm>
            <a:off x="800025" y="3583825"/>
            <a:ext cx="0" cy="296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86" name="Shape 1286"/>
          <p:cNvCxnSpPr/>
          <p:nvPr/>
        </p:nvCxnSpPr>
        <p:spPr>
          <a:xfrm>
            <a:off x="800025" y="221060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87" name="Shape 1287"/>
          <p:cNvSpPr txBox="1">
            <a:spLocks noGrp="1"/>
          </p:cNvSpPr>
          <p:nvPr>
            <p:ph type="body" idx="1"/>
          </p:nvPr>
        </p:nvSpPr>
        <p:spPr>
          <a:xfrm>
            <a:off x="159925" y="1853600"/>
            <a:ext cx="279600" cy="6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12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288" name="Shape 1288"/>
          <p:cNvSpPr txBox="1">
            <a:spLocks noGrp="1"/>
          </p:cNvSpPr>
          <p:nvPr>
            <p:ph type="body" idx="1"/>
          </p:nvPr>
        </p:nvSpPr>
        <p:spPr>
          <a:xfrm>
            <a:off x="159925" y="2695025"/>
            <a:ext cx="279600" cy="12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3456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289" name="Shape 1289"/>
          <p:cNvSpPr/>
          <p:nvPr/>
        </p:nvSpPr>
        <p:spPr>
          <a:xfrm>
            <a:off x="1829675" y="98070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290" name="Shape 1290"/>
          <p:cNvSpPr/>
          <p:nvPr/>
        </p:nvSpPr>
        <p:spPr>
          <a:xfrm>
            <a:off x="2187175" y="98070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id1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291" name="Shape 1291"/>
          <p:cNvGrpSpPr/>
          <p:nvPr/>
        </p:nvGrpSpPr>
        <p:grpSpPr>
          <a:xfrm>
            <a:off x="5714988" y="971550"/>
            <a:ext cx="3124212" cy="1028700"/>
            <a:chOff x="5191313" y="2402200"/>
            <a:chExt cx="3124212" cy="1028700"/>
          </a:xfrm>
        </p:grpSpPr>
        <p:grpSp>
          <p:nvGrpSpPr>
            <p:cNvPr id="1292" name="Shape 1292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293" name="Shape 1293"/>
              <p:cNvGrpSpPr/>
              <p:nvPr/>
            </p:nvGrpSpPr>
            <p:grpSpPr>
              <a:xfrm>
                <a:off x="5142713" y="2343150"/>
                <a:ext cx="3124212" cy="1028700"/>
                <a:chOff x="5181588" y="3886200"/>
                <a:chExt cx="3124212" cy="1028700"/>
              </a:xfrm>
            </p:grpSpPr>
            <p:sp>
              <p:nvSpPr>
                <p:cNvPr id="1294" name="Shape 1294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295" name="Shape 1295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printWeather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296" name="Shape 1296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latin typeface="Cutive"/>
                      <a:ea typeface="Cutive"/>
                      <a:cs typeface="Cutive"/>
                      <a:sym typeface="Cutive"/>
                    </a:rPr>
                    <a:t>id1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297" name="Shape 1297"/>
                <p:cNvSpPr/>
                <p:nvPr/>
              </p:nvSpPr>
              <p:spPr>
                <a:xfrm>
                  <a:off x="5181588" y="46175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item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298" name="Shape 1298"/>
              <p:cNvSpPr/>
              <p:nvPr/>
            </p:nvSpPr>
            <p:spPr>
              <a:xfrm>
                <a:off x="5853125" y="3066100"/>
                <a:ext cx="15660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 b="1" strike="sngStrike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‘Rainy’,  </a:t>
                </a:r>
                <a:r>
                  <a:rPr lang="en" sz="1000"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  ‘Sunny’</a:t>
                </a:r>
                <a:endParaRPr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1299" name="Shape 1299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wkList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300" name="Shape 1300"/>
            <p:cNvSpPr/>
            <p:nvPr/>
          </p:nvSpPr>
          <p:spPr>
            <a:xfrm>
              <a:off x="7443107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1, 2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,</a:t>
              </a: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1,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2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grpSp>
        <p:nvGrpSpPr>
          <p:cNvPr id="1301" name="Shape 1301"/>
          <p:cNvGrpSpPr/>
          <p:nvPr/>
        </p:nvGrpSpPr>
        <p:grpSpPr>
          <a:xfrm>
            <a:off x="5714988" y="2229000"/>
            <a:ext cx="3124212" cy="1028700"/>
            <a:chOff x="5191313" y="2402200"/>
            <a:chExt cx="3124212" cy="1028700"/>
          </a:xfrm>
        </p:grpSpPr>
        <p:grpSp>
          <p:nvGrpSpPr>
            <p:cNvPr id="1302" name="Shape 1302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303" name="Shape 1303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1304" name="Shape 1304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305" name="Shape 1305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dayWeather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306" name="Shape 1306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‘Rainy’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307" name="Shape 1307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day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308" name="Shape 1308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3, 5,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6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1309" name="Shape 1309"/>
          <p:cNvCxnSpPr/>
          <p:nvPr/>
        </p:nvCxnSpPr>
        <p:spPr>
          <a:xfrm rot="10800000" flipH="1">
            <a:off x="5719075" y="2228950"/>
            <a:ext cx="3142500" cy="10041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10" name="Shape 1310"/>
          <p:cNvSpPr txBox="1">
            <a:spLocks noGrp="1"/>
          </p:cNvSpPr>
          <p:nvPr>
            <p:ph type="body" idx="1"/>
          </p:nvPr>
        </p:nvSpPr>
        <p:spPr>
          <a:xfrm>
            <a:off x="439525" y="4242450"/>
            <a:ext cx="4720800" cy="9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Output: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Grab your umbrella!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Time for a picnic!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311" name="Shape 1311"/>
          <p:cNvGrpSpPr/>
          <p:nvPr/>
        </p:nvGrpSpPr>
        <p:grpSpPr>
          <a:xfrm>
            <a:off x="7198400" y="2861925"/>
            <a:ext cx="1591800" cy="287700"/>
            <a:chOff x="6664050" y="3124750"/>
            <a:chExt cx="1591800" cy="287700"/>
          </a:xfrm>
        </p:grpSpPr>
        <p:sp>
          <p:nvSpPr>
            <p:cNvPr id="1312" name="Shape 1312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None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313" name="Shape 1313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314" name="Shape 1314"/>
          <p:cNvGrpSpPr/>
          <p:nvPr/>
        </p:nvGrpSpPr>
        <p:grpSpPr>
          <a:xfrm>
            <a:off x="5728213" y="3461750"/>
            <a:ext cx="3124212" cy="1028700"/>
            <a:chOff x="5191313" y="2402200"/>
            <a:chExt cx="3124212" cy="1028700"/>
          </a:xfrm>
        </p:grpSpPr>
        <p:grpSp>
          <p:nvGrpSpPr>
            <p:cNvPr id="1315" name="Shape 1315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316" name="Shape 1316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1317" name="Shape 1317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318" name="Shape 1318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dayWeather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319" name="Shape 1319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</a:t>
                  </a:r>
                  <a:r>
                    <a:rPr lang="en" sz="9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Sunny’</a:t>
                  </a:r>
                  <a:endParaRPr sz="9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320" name="Shape 1320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day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321" name="Shape 1321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1" strike="sngStrike" dirty="0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3, 4, </a:t>
              </a:r>
              <a:r>
                <a:rPr lang="en" sz="1100" b="1" strike="sngStrike" dirty="0">
                  <a:solidFill>
                    <a:srgbClr val="FFC000"/>
                  </a:solidFill>
                  <a:latin typeface="Times"/>
                  <a:ea typeface="Times"/>
                  <a:cs typeface="Times"/>
                  <a:sym typeface="Times"/>
                </a:rPr>
                <a:t>5</a:t>
              </a:r>
              <a:endParaRPr sz="1100" b="1" strike="sngStrike" dirty="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grpSp>
        <p:nvGrpSpPr>
          <p:cNvPr id="1322" name="Shape 1322"/>
          <p:cNvGrpSpPr/>
          <p:nvPr/>
        </p:nvGrpSpPr>
        <p:grpSpPr>
          <a:xfrm>
            <a:off x="7198400" y="4086400"/>
            <a:ext cx="1591800" cy="287700"/>
            <a:chOff x="6664050" y="3124750"/>
            <a:chExt cx="1591800" cy="287700"/>
          </a:xfrm>
        </p:grpSpPr>
        <p:sp>
          <p:nvSpPr>
            <p:cNvPr id="1323" name="Shape 1323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None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324" name="Shape 1324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cxnSp>
        <p:nvCxnSpPr>
          <p:cNvPr id="1325" name="Shape 1325"/>
          <p:cNvCxnSpPr/>
          <p:nvPr/>
        </p:nvCxnSpPr>
        <p:spPr>
          <a:xfrm rot="10800000" flipH="1">
            <a:off x="5705850" y="3486450"/>
            <a:ext cx="3142500" cy="10041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0" name="Shape 1330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Global Space:</a:t>
            </a:r>
            <a:endParaRPr sz="1800"/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printWeather(wkList):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for item in wkList: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dayWeather(item)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dayWeather(day):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‘Sunny’: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(‘Time for a picnic!’)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‘Rainy’: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(‘Grab your umbrella!’) </a:t>
            </a:r>
            <a:endParaRPr sz="12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Cutive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331" name="Shape 1331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Subcall Example</a:t>
            </a:r>
            <a:endParaRPr/>
          </a:p>
        </p:txBody>
      </p:sp>
      <p:sp>
        <p:nvSpPr>
          <p:cNvPr id="1332" name="Shape 1332"/>
          <p:cNvSpPr txBox="1">
            <a:spLocks noGrp="1"/>
          </p:cNvSpPr>
          <p:nvPr>
            <p:ph type="body" idx="2"/>
          </p:nvPr>
        </p:nvSpPr>
        <p:spPr>
          <a:xfrm>
            <a:off x="439525" y="392380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printWeather(a)</a:t>
            </a:r>
            <a:endParaRPr sz="1400"/>
          </a:p>
        </p:txBody>
      </p:sp>
      <p:cxnSp>
        <p:nvCxnSpPr>
          <p:cNvPr id="1333" name="Shape 1333"/>
          <p:cNvCxnSpPr/>
          <p:nvPr/>
        </p:nvCxnSpPr>
        <p:spPr>
          <a:xfrm>
            <a:off x="800025" y="303875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334" name="Shape 1334"/>
          <p:cNvGrpSpPr/>
          <p:nvPr/>
        </p:nvGrpSpPr>
        <p:grpSpPr>
          <a:xfrm>
            <a:off x="3908300" y="1378544"/>
            <a:ext cx="1252126" cy="1544606"/>
            <a:chOff x="4163800" y="3498994"/>
            <a:chExt cx="1252126" cy="1544606"/>
          </a:xfrm>
        </p:grpSpPr>
        <p:grpSp>
          <p:nvGrpSpPr>
            <p:cNvPr id="1335" name="Shape 1335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1336" name="Shape 1336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37" name="Shape 1337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list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38" name="Shape 1338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1339" name="Shape 1339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id1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1340" name="Shape 1340"/>
            <p:cNvSpPr/>
            <p:nvPr/>
          </p:nvSpPr>
          <p:spPr>
            <a:xfrm>
              <a:off x="4163825" y="4653750"/>
              <a:ext cx="408000" cy="31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341" name="Shape 1341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342" name="Shape 1342"/>
            <p:cNvSpPr/>
            <p:nvPr/>
          </p:nvSpPr>
          <p:spPr>
            <a:xfrm>
              <a:off x="4572499" y="4653750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‘Sunny’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sp>
        <p:nvSpPr>
          <p:cNvPr id="1343" name="Shape 1343"/>
          <p:cNvSpPr txBox="1">
            <a:spLocks noGrp="1"/>
          </p:cNvSpPr>
          <p:nvPr>
            <p:ph type="body" idx="1"/>
          </p:nvPr>
        </p:nvSpPr>
        <p:spPr>
          <a:xfrm>
            <a:off x="3684675" y="9715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4" name="Shape 1344"/>
          <p:cNvSpPr txBox="1">
            <a:spLocks noGrp="1"/>
          </p:cNvSpPr>
          <p:nvPr>
            <p:ph type="body" idx="1"/>
          </p:nvPr>
        </p:nvSpPr>
        <p:spPr>
          <a:xfrm>
            <a:off x="6517950" y="4131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Call Stack:</a:t>
            </a:r>
            <a:endParaRPr sz="1800" i="0" u="none" strike="noStrike" cap="none">
              <a:solidFill>
                <a:schemeClr val="dk1"/>
              </a:solidFill>
            </a:endParaRPr>
          </a:p>
        </p:txBody>
      </p:sp>
      <p:cxnSp>
        <p:nvCxnSpPr>
          <p:cNvPr id="1345" name="Shape 1345"/>
          <p:cNvCxnSpPr/>
          <p:nvPr/>
        </p:nvCxnSpPr>
        <p:spPr>
          <a:xfrm>
            <a:off x="439525" y="2748325"/>
            <a:ext cx="0" cy="1140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46" name="Shape 1346"/>
          <p:cNvCxnSpPr/>
          <p:nvPr/>
        </p:nvCxnSpPr>
        <p:spPr>
          <a:xfrm>
            <a:off x="439525" y="1944750"/>
            <a:ext cx="0" cy="564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47" name="Shape 1347"/>
          <p:cNvCxnSpPr/>
          <p:nvPr/>
        </p:nvCxnSpPr>
        <p:spPr>
          <a:xfrm>
            <a:off x="800025" y="3583825"/>
            <a:ext cx="0" cy="296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48" name="Shape 1348"/>
          <p:cNvCxnSpPr/>
          <p:nvPr/>
        </p:nvCxnSpPr>
        <p:spPr>
          <a:xfrm>
            <a:off x="800025" y="221060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49" name="Shape 1349"/>
          <p:cNvSpPr txBox="1">
            <a:spLocks noGrp="1"/>
          </p:cNvSpPr>
          <p:nvPr>
            <p:ph type="body" idx="1"/>
          </p:nvPr>
        </p:nvSpPr>
        <p:spPr>
          <a:xfrm>
            <a:off x="159925" y="1853600"/>
            <a:ext cx="279600" cy="6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12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350" name="Shape 1350"/>
          <p:cNvSpPr txBox="1">
            <a:spLocks noGrp="1"/>
          </p:cNvSpPr>
          <p:nvPr>
            <p:ph type="body" idx="1"/>
          </p:nvPr>
        </p:nvSpPr>
        <p:spPr>
          <a:xfrm>
            <a:off x="159925" y="2695025"/>
            <a:ext cx="279600" cy="12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3456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351" name="Shape 1351"/>
          <p:cNvSpPr/>
          <p:nvPr/>
        </p:nvSpPr>
        <p:spPr>
          <a:xfrm>
            <a:off x="1829675" y="98070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352" name="Shape 1352"/>
          <p:cNvSpPr/>
          <p:nvPr/>
        </p:nvSpPr>
        <p:spPr>
          <a:xfrm>
            <a:off x="2187175" y="98070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id1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353" name="Shape 1353"/>
          <p:cNvGrpSpPr/>
          <p:nvPr/>
        </p:nvGrpSpPr>
        <p:grpSpPr>
          <a:xfrm>
            <a:off x="5714988" y="971550"/>
            <a:ext cx="3124212" cy="1028700"/>
            <a:chOff x="5191313" y="2402200"/>
            <a:chExt cx="3124212" cy="1028700"/>
          </a:xfrm>
        </p:grpSpPr>
        <p:grpSp>
          <p:nvGrpSpPr>
            <p:cNvPr id="1354" name="Shape 1354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355" name="Shape 1355"/>
              <p:cNvGrpSpPr/>
              <p:nvPr/>
            </p:nvGrpSpPr>
            <p:grpSpPr>
              <a:xfrm>
                <a:off x="5142713" y="2343150"/>
                <a:ext cx="3124212" cy="1028700"/>
                <a:chOff x="5181588" y="3886200"/>
                <a:chExt cx="3124212" cy="1028700"/>
              </a:xfrm>
            </p:grpSpPr>
            <p:sp>
              <p:nvSpPr>
                <p:cNvPr id="1356" name="Shape 1356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357" name="Shape 1357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printWeather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358" name="Shape 1358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latin typeface="Cutive"/>
                      <a:ea typeface="Cutive"/>
                      <a:cs typeface="Cutive"/>
                      <a:sym typeface="Cutive"/>
                    </a:rPr>
                    <a:t>id1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359" name="Shape 1359"/>
                <p:cNvSpPr/>
                <p:nvPr/>
              </p:nvSpPr>
              <p:spPr>
                <a:xfrm>
                  <a:off x="5181588" y="46175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item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360" name="Shape 1360"/>
              <p:cNvSpPr/>
              <p:nvPr/>
            </p:nvSpPr>
            <p:spPr>
              <a:xfrm>
                <a:off x="5853125" y="3066100"/>
                <a:ext cx="15660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 b="1" strike="sngStrike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‘Rainy’,  </a:t>
                </a:r>
                <a:r>
                  <a:rPr lang="en" sz="1000"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  ‘Sunny’</a:t>
                </a:r>
                <a:endParaRPr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1361" name="Shape 1361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wkList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362" name="Shape 1362"/>
            <p:cNvSpPr/>
            <p:nvPr/>
          </p:nvSpPr>
          <p:spPr>
            <a:xfrm>
              <a:off x="7443107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1, 2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,</a:t>
              </a: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1, 2</a:t>
              </a:r>
              <a:endParaRPr sz="1100" b="1" strike="sng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grpSp>
        <p:nvGrpSpPr>
          <p:cNvPr id="1363" name="Shape 1363"/>
          <p:cNvGrpSpPr/>
          <p:nvPr/>
        </p:nvGrpSpPr>
        <p:grpSpPr>
          <a:xfrm>
            <a:off x="5714988" y="2229000"/>
            <a:ext cx="3124212" cy="1028700"/>
            <a:chOff x="5191313" y="2402200"/>
            <a:chExt cx="3124212" cy="1028700"/>
          </a:xfrm>
        </p:grpSpPr>
        <p:grpSp>
          <p:nvGrpSpPr>
            <p:cNvPr id="1364" name="Shape 1364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365" name="Shape 1365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1366" name="Shape 1366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367" name="Shape 1367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dayWeather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368" name="Shape 1368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‘Rainy’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369" name="Shape 1369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day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370" name="Shape 1370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3, 5,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6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1371" name="Shape 1371"/>
          <p:cNvCxnSpPr/>
          <p:nvPr/>
        </p:nvCxnSpPr>
        <p:spPr>
          <a:xfrm rot="10800000" flipH="1">
            <a:off x="5719075" y="2228950"/>
            <a:ext cx="3142500" cy="10041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72" name="Shape 1372"/>
          <p:cNvSpPr txBox="1">
            <a:spLocks noGrp="1"/>
          </p:cNvSpPr>
          <p:nvPr>
            <p:ph type="body" idx="1"/>
          </p:nvPr>
        </p:nvSpPr>
        <p:spPr>
          <a:xfrm>
            <a:off x="439525" y="4242450"/>
            <a:ext cx="4720800" cy="9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Output: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Grab your umbrella!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Time for a picnic!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373" name="Shape 1373"/>
          <p:cNvGrpSpPr/>
          <p:nvPr/>
        </p:nvGrpSpPr>
        <p:grpSpPr>
          <a:xfrm>
            <a:off x="7198400" y="2861925"/>
            <a:ext cx="1591800" cy="287700"/>
            <a:chOff x="6664050" y="3124750"/>
            <a:chExt cx="1591800" cy="287700"/>
          </a:xfrm>
        </p:grpSpPr>
        <p:sp>
          <p:nvSpPr>
            <p:cNvPr id="1374" name="Shape 1374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None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375" name="Shape 1375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376" name="Shape 1376"/>
          <p:cNvGrpSpPr/>
          <p:nvPr/>
        </p:nvGrpSpPr>
        <p:grpSpPr>
          <a:xfrm>
            <a:off x="5728213" y="3461750"/>
            <a:ext cx="3124212" cy="1028700"/>
            <a:chOff x="5191313" y="2402200"/>
            <a:chExt cx="3124212" cy="1028700"/>
          </a:xfrm>
        </p:grpSpPr>
        <p:grpSp>
          <p:nvGrpSpPr>
            <p:cNvPr id="1377" name="Shape 1377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378" name="Shape 1378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1379" name="Shape 1379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380" name="Shape 1380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dayWeather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381" name="Shape 1381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</a:t>
                  </a:r>
                  <a:r>
                    <a:rPr lang="en" sz="9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Sunny’</a:t>
                  </a:r>
                  <a:endParaRPr sz="9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382" name="Shape 1382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day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383" name="Shape 1383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1" strike="sngStrike" dirty="0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3, 4, </a:t>
              </a:r>
              <a:r>
                <a:rPr lang="en" sz="1100" b="1" strike="sngStrike" dirty="0">
                  <a:solidFill>
                    <a:srgbClr val="FFC000"/>
                  </a:solidFill>
                  <a:latin typeface="Times"/>
                  <a:ea typeface="Times"/>
                  <a:cs typeface="Times"/>
                  <a:sym typeface="Times"/>
                </a:rPr>
                <a:t>5</a:t>
              </a:r>
              <a:endParaRPr sz="1100" b="1" strike="sngStrike" dirty="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grpSp>
        <p:nvGrpSpPr>
          <p:cNvPr id="1384" name="Shape 1384"/>
          <p:cNvGrpSpPr/>
          <p:nvPr/>
        </p:nvGrpSpPr>
        <p:grpSpPr>
          <a:xfrm>
            <a:off x="7198400" y="4086400"/>
            <a:ext cx="1591800" cy="287700"/>
            <a:chOff x="6664050" y="3124750"/>
            <a:chExt cx="1591800" cy="287700"/>
          </a:xfrm>
        </p:grpSpPr>
        <p:sp>
          <p:nvSpPr>
            <p:cNvPr id="1385" name="Shape 1385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None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386" name="Shape 1386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cxnSp>
        <p:nvCxnSpPr>
          <p:cNvPr id="1387" name="Shape 1387"/>
          <p:cNvCxnSpPr/>
          <p:nvPr/>
        </p:nvCxnSpPr>
        <p:spPr>
          <a:xfrm rot="10800000" flipH="1">
            <a:off x="5705850" y="3486450"/>
            <a:ext cx="3142500" cy="10041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388" name="Shape 1388"/>
          <p:cNvGrpSpPr/>
          <p:nvPr/>
        </p:nvGrpSpPr>
        <p:grpSpPr>
          <a:xfrm>
            <a:off x="7198400" y="1342050"/>
            <a:ext cx="1591800" cy="287700"/>
            <a:chOff x="6664050" y="3124750"/>
            <a:chExt cx="1591800" cy="287700"/>
          </a:xfrm>
        </p:grpSpPr>
        <p:sp>
          <p:nvSpPr>
            <p:cNvPr id="1389" name="Shape 1389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None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390" name="Shape 1390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5" name="Shape 1395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Global Space:</a:t>
            </a:r>
            <a:endParaRPr sz="1800"/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printWeather(wkList):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for item in wkList: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dayWeather(item)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def dayWeather(day):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‘Sunny’: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(‘Time for a picnic!’)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if day == ‘Rainy’: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       print (‘Grab your umbrella!’) </a:t>
            </a:r>
            <a:endParaRPr sz="12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Cutive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396" name="Shape 1396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Subcall Example</a:t>
            </a:r>
            <a:endParaRPr/>
          </a:p>
        </p:txBody>
      </p:sp>
      <p:sp>
        <p:nvSpPr>
          <p:cNvPr id="1397" name="Shape 1397"/>
          <p:cNvSpPr txBox="1">
            <a:spLocks noGrp="1"/>
          </p:cNvSpPr>
          <p:nvPr>
            <p:ph type="body" idx="2"/>
          </p:nvPr>
        </p:nvSpPr>
        <p:spPr>
          <a:xfrm>
            <a:off x="439525" y="392380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printWeather(a)</a:t>
            </a:r>
            <a:endParaRPr sz="1400"/>
          </a:p>
        </p:txBody>
      </p:sp>
      <p:cxnSp>
        <p:nvCxnSpPr>
          <p:cNvPr id="1398" name="Shape 1398"/>
          <p:cNvCxnSpPr/>
          <p:nvPr/>
        </p:nvCxnSpPr>
        <p:spPr>
          <a:xfrm>
            <a:off x="800025" y="303875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399" name="Shape 1399"/>
          <p:cNvGrpSpPr/>
          <p:nvPr/>
        </p:nvGrpSpPr>
        <p:grpSpPr>
          <a:xfrm>
            <a:off x="3908300" y="1378544"/>
            <a:ext cx="1252126" cy="1544606"/>
            <a:chOff x="4163800" y="3498994"/>
            <a:chExt cx="1252126" cy="1544606"/>
          </a:xfrm>
        </p:grpSpPr>
        <p:grpSp>
          <p:nvGrpSpPr>
            <p:cNvPr id="1400" name="Shape 1400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1401" name="Shape 1401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2" name="Shape 1402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list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403" name="Shape 1403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1404" name="Shape 1404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id1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1405" name="Shape 1405"/>
            <p:cNvSpPr/>
            <p:nvPr/>
          </p:nvSpPr>
          <p:spPr>
            <a:xfrm>
              <a:off x="4163825" y="4653750"/>
              <a:ext cx="408000" cy="31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406" name="Shape 1406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407" name="Shape 1407"/>
            <p:cNvSpPr/>
            <p:nvPr/>
          </p:nvSpPr>
          <p:spPr>
            <a:xfrm>
              <a:off x="4572499" y="4653750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‘Sunny’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sp>
        <p:nvSpPr>
          <p:cNvPr id="1408" name="Shape 1408"/>
          <p:cNvSpPr txBox="1">
            <a:spLocks noGrp="1"/>
          </p:cNvSpPr>
          <p:nvPr>
            <p:ph type="body" idx="1"/>
          </p:nvPr>
        </p:nvSpPr>
        <p:spPr>
          <a:xfrm>
            <a:off x="3684675" y="9715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09" name="Shape 1409"/>
          <p:cNvSpPr txBox="1">
            <a:spLocks noGrp="1"/>
          </p:cNvSpPr>
          <p:nvPr>
            <p:ph type="body" idx="1"/>
          </p:nvPr>
        </p:nvSpPr>
        <p:spPr>
          <a:xfrm>
            <a:off x="6517950" y="4131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Call Stack:</a:t>
            </a:r>
            <a:endParaRPr sz="1800" i="0" u="none" strike="noStrike" cap="none">
              <a:solidFill>
                <a:schemeClr val="dk1"/>
              </a:solidFill>
            </a:endParaRPr>
          </a:p>
        </p:txBody>
      </p:sp>
      <p:cxnSp>
        <p:nvCxnSpPr>
          <p:cNvPr id="1410" name="Shape 1410"/>
          <p:cNvCxnSpPr/>
          <p:nvPr/>
        </p:nvCxnSpPr>
        <p:spPr>
          <a:xfrm>
            <a:off x="439525" y="2748325"/>
            <a:ext cx="0" cy="1140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11" name="Shape 1411"/>
          <p:cNvCxnSpPr/>
          <p:nvPr/>
        </p:nvCxnSpPr>
        <p:spPr>
          <a:xfrm>
            <a:off x="439525" y="1944750"/>
            <a:ext cx="0" cy="564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12" name="Shape 1412"/>
          <p:cNvCxnSpPr/>
          <p:nvPr/>
        </p:nvCxnSpPr>
        <p:spPr>
          <a:xfrm>
            <a:off x="800025" y="3583825"/>
            <a:ext cx="0" cy="296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13" name="Shape 1413"/>
          <p:cNvCxnSpPr/>
          <p:nvPr/>
        </p:nvCxnSpPr>
        <p:spPr>
          <a:xfrm>
            <a:off x="800025" y="221060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414" name="Shape 1414"/>
          <p:cNvSpPr txBox="1">
            <a:spLocks noGrp="1"/>
          </p:cNvSpPr>
          <p:nvPr>
            <p:ph type="body" idx="1"/>
          </p:nvPr>
        </p:nvSpPr>
        <p:spPr>
          <a:xfrm>
            <a:off x="159925" y="1853600"/>
            <a:ext cx="279600" cy="6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12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415" name="Shape 1415"/>
          <p:cNvSpPr txBox="1">
            <a:spLocks noGrp="1"/>
          </p:cNvSpPr>
          <p:nvPr>
            <p:ph type="body" idx="1"/>
          </p:nvPr>
        </p:nvSpPr>
        <p:spPr>
          <a:xfrm>
            <a:off x="159925" y="2695025"/>
            <a:ext cx="279600" cy="12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3456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416" name="Shape 1416"/>
          <p:cNvSpPr/>
          <p:nvPr/>
        </p:nvSpPr>
        <p:spPr>
          <a:xfrm>
            <a:off x="1829675" y="98070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417" name="Shape 1417"/>
          <p:cNvSpPr/>
          <p:nvPr/>
        </p:nvSpPr>
        <p:spPr>
          <a:xfrm>
            <a:off x="2187175" y="98070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id1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418" name="Shape 1418"/>
          <p:cNvGrpSpPr/>
          <p:nvPr/>
        </p:nvGrpSpPr>
        <p:grpSpPr>
          <a:xfrm>
            <a:off x="5714988" y="971550"/>
            <a:ext cx="3124212" cy="1028700"/>
            <a:chOff x="5191313" y="2402200"/>
            <a:chExt cx="3124212" cy="1028700"/>
          </a:xfrm>
        </p:grpSpPr>
        <p:grpSp>
          <p:nvGrpSpPr>
            <p:cNvPr id="1419" name="Shape 1419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420" name="Shape 1420"/>
              <p:cNvGrpSpPr/>
              <p:nvPr/>
            </p:nvGrpSpPr>
            <p:grpSpPr>
              <a:xfrm>
                <a:off x="5142713" y="2343150"/>
                <a:ext cx="3124212" cy="1028700"/>
                <a:chOff x="5181588" y="3886200"/>
                <a:chExt cx="3124212" cy="1028700"/>
              </a:xfrm>
            </p:grpSpPr>
            <p:sp>
              <p:nvSpPr>
                <p:cNvPr id="1421" name="Shape 1421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422" name="Shape 1422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printWeather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423" name="Shape 1423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latin typeface="Cutive"/>
                      <a:ea typeface="Cutive"/>
                      <a:cs typeface="Cutive"/>
                      <a:sym typeface="Cutive"/>
                    </a:rPr>
                    <a:t>id1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424" name="Shape 1424"/>
                <p:cNvSpPr/>
                <p:nvPr/>
              </p:nvSpPr>
              <p:spPr>
                <a:xfrm>
                  <a:off x="5181588" y="46175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item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425" name="Shape 1425"/>
              <p:cNvSpPr/>
              <p:nvPr/>
            </p:nvSpPr>
            <p:spPr>
              <a:xfrm>
                <a:off x="5853125" y="3066100"/>
                <a:ext cx="15660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 b="1" strike="sngStrike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‘Rainy’,  </a:t>
                </a:r>
                <a:r>
                  <a:rPr lang="en" sz="1000"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rPr>
                  <a:t>  ‘Sunny’</a:t>
                </a:r>
                <a:endParaRPr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1426" name="Shape 1426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wkList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427" name="Shape 1427"/>
            <p:cNvSpPr/>
            <p:nvPr/>
          </p:nvSpPr>
          <p:spPr>
            <a:xfrm>
              <a:off x="7443107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1, 2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,</a:t>
              </a: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1, 2</a:t>
              </a:r>
              <a:endParaRPr sz="1100" b="1" strike="sng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grpSp>
        <p:nvGrpSpPr>
          <p:cNvPr id="1428" name="Shape 1428"/>
          <p:cNvGrpSpPr/>
          <p:nvPr/>
        </p:nvGrpSpPr>
        <p:grpSpPr>
          <a:xfrm>
            <a:off x="5714988" y="2229000"/>
            <a:ext cx="3124212" cy="1028700"/>
            <a:chOff x="5191313" y="2402200"/>
            <a:chExt cx="3124212" cy="1028700"/>
          </a:xfrm>
        </p:grpSpPr>
        <p:grpSp>
          <p:nvGrpSpPr>
            <p:cNvPr id="1429" name="Shape 1429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430" name="Shape 1430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1431" name="Shape 1431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432" name="Shape 1432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dayWeather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433" name="Shape 1433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‘Rainy’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434" name="Shape 1434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day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435" name="Shape 1435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3, 5,</a:t>
              </a: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6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1436" name="Shape 1436"/>
          <p:cNvCxnSpPr/>
          <p:nvPr/>
        </p:nvCxnSpPr>
        <p:spPr>
          <a:xfrm rot="10800000" flipH="1">
            <a:off x="5719075" y="2228950"/>
            <a:ext cx="3142500" cy="10041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37" name="Shape 1437"/>
          <p:cNvSpPr txBox="1">
            <a:spLocks noGrp="1"/>
          </p:cNvSpPr>
          <p:nvPr>
            <p:ph type="body" idx="1"/>
          </p:nvPr>
        </p:nvSpPr>
        <p:spPr>
          <a:xfrm>
            <a:off x="439525" y="4242450"/>
            <a:ext cx="4720800" cy="9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Output: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Grab your umbrella!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Time for a picnic!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438" name="Shape 1438"/>
          <p:cNvGrpSpPr/>
          <p:nvPr/>
        </p:nvGrpSpPr>
        <p:grpSpPr>
          <a:xfrm>
            <a:off x="7198400" y="2861925"/>
            <a:ext cx="1591800" cy="287700"/>
            <a:chOff x="6664050" y="3124750"/>
            <a:chExt cx="1591800" cy="287700"/>
          </a:xfrm>
        </p:grpSpPr>
        <p:sp>
          <p:nvSpPr>
            <p:cNvPr id="1439" name="Shape 1439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None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440" name="Shape 1440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441" name="Shape 1441"/>
          <p:cNvGrpSpPr/>
          <p:nvPr/>
        </p:nvGrpSpPr>
        <p:grpSpPr>
          <a:xfrm>
            <a:off x="5728213" y="3461750"/>
            <a:ext cx="3124212" cy="1028700"/>
            <a:chOff x="5191313" y="2402200"/>
            <a:chExt cx="3124212" cy="1028700"/>
          </a:xfrm>
        </p:grpSpPr>
        <p:grpSp>
          <p:nvGrpSpPr>
            <p:cNvPr id="1442" name="Shape 1442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443" name="Shape 1443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1444" name="Shape 1444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445" name="Shape 1445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dayWeather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446" name="Shape 1446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</a:t>
                  </a:r>
                  <a:r>
                    <a:rPr lang="en" sz="900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Sunny’</a:t>
                  </a:r>
                  <a:endParaRPr sz="9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447" name="Shape 1447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day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448" name="Shape 1448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1" strike="sngStrike" dirty="0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3, 4, </a:t>
              </a:r>
              <a:r>
                <a:rPr lang="en" sz="1100" b="1" strike="sngStrike" dirty="0">
                  <a:solidFill>
                    <a:srgbClr val="FFC000"/>
                  </a:solidFill>
                  <a:latin typeface="Times"/>
                  <a:ea typeface="Times"/>
                  <a:cs typeface="Times"/>
                  <a:sym typeface="Times"/>
                </a:rPr>
                <a:t>5</a:t>
              </a:r>
              <a:endParaRPr sz="1100" b="1" strike="sngStrike" dirty="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grpSp>
        <p:nvGrpSpPr>
          <p:cNvPr id="1449" name="Shape 1449"/>
          <p:cNvGrpSpPr/>
          <p:nvPr/>
        </p:nvGrpSpPr>
        <p:grpSpPr>
          <a:xfrm>
            <a:off x="7198400" y="4086400"/>
            <a:ext cx="1591800" cy="287700"/>
            <a:chOff x="6664050" y="3124750"/>
            <a:chExt cx="1591800" cy="287700"/>
          </a:xfrm>
        </p:grpSpPr>
        <p:sp>
          <p:nvSpPr>
            <p:cNvPr id="1450" name="Shape 1450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None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451" name="Shape 1451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cxnSp>
        <p:nvCxnSpPr>
          <p:cNvPr id="1452" name="Shape 1452"/>
          <p:cNvCxnSpPr/>
          <p:nvPr/>
        </p:nvCxnSpPr>
        <p:spPr>
          <a:xfrm rot="10800000" flipH="1">
            <a:off x="5705850" y="3486450"/>
            <a:ext cx="3142500" cy="10041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453" name="Shape 1453"/>
          <p:cNvGrpSpPr/>
          <p:nvPr/>
        </p:nvGrpSpPr>
        <p:grpSpPr>
          <a:xfrm>
            <a:off x="7198400" y="1342050"/>
            <a:ext cx="1591800" cy="287700"/>
            <a:chOff x="6664050" y="3124750"/>
            <a:chExt cx="1591800" cy="287700"/>
          </a:xfrm>
        </p:grpSpPr>
        <p:sp>
          <p:nvSpPr>
            <p:cNvPr id="1454" name="Shape 1454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None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455" name="Shape 1455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cxnSp>
        <p:nvCxnSpPr>
          <p:cNvPr id="1456" name="Shape 1456"/>
          <p:cNvCxnSpPr/>
          <p:nvPr/>
        </p:nvCxnSpPr>
        <p:spPr>
          <a:xfrm rot="10800000" flipH="1">
            <a:off x="5705850" y="983825"/>
            <a:ext cx="3142500" cy="10041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1" name="Shape 1461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rPr>
              <a:t>Diagramming Objects (Folders)</a:t>
            </a:r>
            <a:endParaRPr/>
          </a:p>
        </p:txBody>
      </p:sp>
      <p:sp>
        <p:nvSpPr>
          <p:cNvPr id="1462" name="Shape 1462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41910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"/>
              <a:buNone/>
            </a:pPr>
            <a:r>
              <a:rPr lang="en" sz="2800" b="1" i="0" u="none" strike="noStrike" cap="none">
                <a:solidFill>
                  <a:srgbClr val="3C8C93"/>
                </a:solidFill>
                <a:latin typeface="Times"/>
                <a:ea typeface="Times"/>
                <a:cs typeface="Times"/>
                <a:sym typeface="Times"/>
              </a:rPr>
              <a:t>Object Folder</a:t>
            </a:r>
            <a:endParaRPr sz="2800" b="1" i="0" u="none" strike="noStrike" cap="none">
              <a:solidFill>
                <a:srgbClr val="3C8C93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463" name="Shape 1463"/>
          <p:cNvSpPr txBox="1">
            <a:spLocks noGrp="1"/>
          </p:cNvSpPr>
          <p:nvPr>
            <p:ph type="body" idx="3"/>
          </p:nvPr>
        </p:nvSpPr>
        <p:spPr>
          <a:xfrm>
            <a:off x="4645025" y="971550"/>
            <a:ext cx="41943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"/>
              <a:buNone/>
            </a:pPr>
            <a:r>
              <a:rPr lang="en" sz="2800" b="1" i="0" u="none" strike="noStrike" cap="none">
                <a:solidFill>
                  <a:srgbClr val="3C8C92"/>
                </a:solidFill>
                <a:latin typeface="Times"/>
                <a:ea typeface="Times"/>
                <a:cs typeface="Times"/>
                <a:sym typeface="Times"/>
              </a:rPr>
              <a:t>Class Folder</a:t>
            </a:r>
            <a:endParaRPr sz="2800" b="1" i="0" u="none" strike="noStrike" cap="none">
              <a:solidFill>
                <a:srgbClr val="3C8C92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464" name="Shape 1464"/>
          <p:cNvSpPr/>
          <p:nvPr/>
        </p:nvSpPr>
        <p:spPr>
          <a:xfrm>
            <a:off x="5257800" y="2648102"/>
            <a:ext cx="3132900" cy="1123800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spcFirstLastPara="1" wrap="square" lIns="182875" tIns="0" rIns="91425" bIns="45700" anchor="ctr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465" name="Shape 1465"/>
          <p:cNvSpPr/>
          <p:nvPr/>
        </p:nvSpPr>
        <p:spPr>
          <a:xfrm>
            <a:off x="6858000" y="2343150"/>
            <a:ext cx="1532700" cy="348000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spcFirstLastPara="1" wrap="square" lIns="91425" tIns="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classname</a:t>
            </a:r>
            <a:endParaRPr sz="2000" b="1"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66" name="Shape 1466"/>
          <p:cNvSpPr/>
          <p:nvPr/>
        </p:nvSpPr>
        <p:spPr>
          <a:xfrm>
            <a:off x="685800" y="2573821"/>
            <a:ext cx="2819400" cy="1198200"/>
          </a:xfrm>
          <a:prstGeom prst="rect">
            <a:avLst/>
          </a:prstGeom>
          <a:solidFill>
            <a:srgbClr val="FFE3B9"/>
          </a:solidFill>
          <a:ln w="9525" cap="flat" cmpd="sng">
            <a:solidFill>
              <a:srgbClr val="FFE3B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7" name="Shape 1467"/>
          <p:cNvSpPr/>
          <p:nvPr/>
        </p:nvSpPr>
        <p:spPr>
          <a:xfrm>
            <a:off x="2100694" y="2571750"/>
            <a:ext cx="1404600" cy="3999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classname</a:t>
            </a:r>
            <a:endParaRPr sz="2000" b="1"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68" name="Shape 1468"/>
          <p:cNvSpPr/>
          <p:nvPr/>
        </p:nvSpPr>
        <p:spPr>
          <a:xfrm>
            <a:off x="762000" y="3086100"/>
            <a:ext cx="2667000" cy="393000"/>
          </a:xfrm>
          <a:prstGeom prst="rect">
            <a:avLst/>
          </a:prstGeom>
          <a:noFill/>
          <a:ln w="9525" cap="flat" cmpd="sng">
            <a:solidFill>
              <a:srgbClr val="FFE3B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Instance Attributes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69" name="Shape 1469"/>
          <p:cNvSpPr/>
          <p:nvPr/>
        </p:nvSpPr>
        <p:spPr>
          <a:xfrm>
            <a:off x="672458" y="2269998"/>
            <a:ext cx="1080000" cy="457200"/>
          </a:xfrm>
          <a:prstGeom prst="roundRect">
            <a:avLst>
              <a:gd name="adj" fmla="val 16667"/>
            </a:avLst>
          </a:prstGeom>
          <a:solidFill>
            <a:srgbClr val="FFE3B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id4</a:t>
            </a:r>
            <a:endParaRPr sz="20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70" name="Shape 1470"/>
          <p:cNvSpPr/>
          <p:nvPr/>
        </p:nvSpPr>
        <p:spPr>
          <a:xfrm>
            <a:off x="685800" y="3829050"/>
            <a:ext cx="2819400" cy="685800"/>
          </a:xfrm>
          <a:prstGeom prst="wedgeRoundRectCallout">
            <a:avLst>
              <a:gd name="adj1" fmla="val 7604"/>
              <a:gd name="adj2" fmla="val -95388"/>
              <a:gd name="adj3" fmla="val 16667"/>
            </a:avLst>
          </a:prstGeom>
          <a:solidFill>
            <a:srgbClr val="CCFFCC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"/>
              <a:buNone/>
            </a:pPr>
            <a:r>
              <a:rPr lang="en" sz="220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Draw attributes as named box w/ value</a:t>
            </a:r>
            <a:endParaRPr sz="220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471" name="Shape 1471"/>
          <p:cNvSpPr/>
          <p:nvPr/>
        </p:nvSpPr>
        <p:spPr>
          <a:xfrm>
            <a:off x="1905000" y="1600200"/>
            <a:ext cx="1828800" cy="685800"/>
          </a:xfrm>
          <a:prstGeom prst="wedgeRoundRectCallout">
            <a:avLst>
              <a:gd name="adj1" fmla="val -45797"/>
              <a:gd name="adj2" fmla="val 77110"/>
              <a:gd name="adj3" fmla="val 16667"/>
            </a:avLst>
          </a:prstGeom>
          <a:solidFill>
            <a:srgbClr val="CCFFCC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"/>
              <a:buNone/>
            </a:pPr>
            <a:r>
              <a:rPr lang="en" sz="220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Folder Name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"/>
              <a:buNone/>
            </a:pPr>
            <a:r>
              <a:rPr lang="en" sz="22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(arbitrary)</a:t>
            </a:r>
            <a:endParaRPr sz="220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472" name="Shape 1472"/>
          <p:cNvSpPr/>
          <p:nvPr/>
        </p:nvSpPr>
        <p:spPr>
          <a:xfrm>
            <a:off x="5334000" y="2857500"/>
            <a:ext cx="2971800" cy="6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 Attributes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Method Names</a:t>
            </a:r>
            <a:endParaRPr/>
          </a:p>
        </p:txBody>
      </p:sp>
      <p:sp>
        <p:nvSpPr>
          <p:cNvPr id="1473" name="Shape 1473"/>
          <p:cNvSpPr/>
          <p:nvPr/>
        </p:nvSpPr>
        <p:spPr>
          <a:xfrm>
            <a:off x="5410200" y="3829050"/>
            <a:ext cx="2819400" cy="685800"/>
          </a:xfrm>
          <a:prstGeom prst="wedgeRoundRectCallout">
            <a:avLst>
              <a:gd name="adj1" fmla="val 11638"/>
              <a:gd name="adj2" fmla="val -103680"/>
              <a:gd name="adj3" fmla="val 16667"/>
            </a:avLst>
          </a:prstGeom>
          <a:solidFill>
            <a:srgbClr val="CCFFCC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"/>
              <a:buNone/>
            </a:pPr>
            <a:r>
              <a:rPr lang="en" sz="220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Parameters are </a:t>
            </a:r>
            <a:r>
              <a:rPr lang="en" sz="22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required</a:t>
            </a:r>
            <a:r>
              <a:rPr lang="en" sz="220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 in methods</a:t>
            </a:r>
            <a:endParaRPr sz="220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474" name="Shape 1474"/>
          <p:cNvSpPr/>
          <p:nvPr/>
        </p:nvSpPr>
        <p:spPr>
          <a:xfrm>
            <a:off x="5029200" y="1657350"/>
            <a:ext cx="1828800" cy="628500"/>
          </a:xfrm>
          <a:prstGeom prst="wedgeRoundRectCallout">
            <a:avLst>
              <a:gd name="adj1" fmla="val 8621"/>
              <a:gd name="adj2" fmla="val 89547"/>
              <a:gd name="adj3" fmla="val 16667"/>
            </a:avLst>
          </a:prstGeom>
          <a:solidFill>
            <a:srgbClr val="CCFFCC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"/>
              <a:buNone/>
            </a:pPr>
            <a:r>
              <a:rPr lang="en" sz="22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No f</a:t>
            </a:r>
            <a:r>
              <a:rPr lang="en" sz="220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older name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Shape 1479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8534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 New Roman"/>
              <a:buNone/>
            </a:pPr>
            <a:r>
              <a:rPr lang="en" sz="3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 steps to evaluating the call C(args)</a:t>
            </a:r>
            <a:endParaRPr sz="3000"/>
          </a:p>
          <a:p>
            <a:pPr marL="342900" marR="0" lvl="0" indent="-3175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 New Roman"/>
              <a:buChar char="•"/>
            </a:pPr>
            <a:r>
              <a:rPr lang="en" sz="2800" b="1" i="1" u="none" strike="noStrike" cap="none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Create a new folder </a:t>
            </a:r>
            <a:r>
              <a:rPr lang="en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(object) of class C </a:t>
            </a:r>
            <a:endParaRPr sz="2800"/>
          </a:p>
          <a:p>
            <a:pPr marL="742950" marR="0" lvl="1" indent="-260350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Noto Sans Symbols"/>
              <a:buChar char="▪"/>
            </a:pPr>
            <a:r>
              <a:rPr lang="en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it with a unique name (any number will do) </a:t>
            </a:r>
            <a:endParaRPr sz="2400"/>
          </a:p>
          <a:p>
            <a:pPr marL="742950" marR="0" lvl="1" indent="-260350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Noto Sans Symbols"/>
              <a:buChar char="▪"/>
            </a:pPr>
            <a:r>
              <a:rPr lang="en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Folder goes into heap space</a:t>
            </a:r>
            <a:endParaRPr sz="2400"/>
          </a:p>
          <a:p>
            <a:pPr marL="342900" marR="0" lvl="0" indent="-3175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 New Roman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Execute the </a:t>
            </a:r>
            <a:r>
              <a:rPr lang="en" sz="2800" b="1" i="1" u="none" strike="noStrike" cap="none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method </a:t>
            </a:r>
            <a:r>
              <a:rPr lang="en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__init__(args)</a:t>
            </a:r>
            <a:endParaRPr sz="2800" b="1" i="1" u="none" strike="noStrike" cap="none">
              <a:solidFill>
                <a:srgbClr val="0033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175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 New Roman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Yield </a:t>
            </a:r>
            <a:r>
              <a:rPr lang="en" sz="2800" b="1" i="1" u="none" strike="noStrike" cap="none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name</a:t>
            </a:r>
            <a:r>
              <a:rPr lang="en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the object as </a:t>
            </a:r>
            <a:r>
              <a:rPr lang="en" sz="2800" b="1" i="1" u="none" strike="noStrike" cap="none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value</a:t>
            </a:r>
            <a:endParaRPr sz="2800"/>
          </a:p>
          <a:p>
            <a:pPr marL="742950" marR="0" lvl="1" indent="-260350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Noto Sans Symbols"/>
              <a:buChar char="▪"/>
            </a:pPr>
            <a:r>
              <a:rPr lang="en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constructor call is an </a:t>
            </a:r>
            <a:r>
              <a:rPr lang="en" sz="240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expression</a:t>
            </a:r>
            <a:r>
              <a:rPr lang="en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not a command</a:t>
            </a:r>
            <a:endParaRPr sz="2400"/>
          </a:p>
          <a:p>
            <a:pPr marL="742950" marR="0" lvl="1" indent="-260350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Noto Sans Symbols"/>
              <a:buChar char="▪"/>
            </a:pPr>
            <a:r>
              <a:rPr lang="en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Does not put name in a variable unless you </a:t>
            </a:r>
            <a:r>
              <a:rPr lang="en" sz="2400" b="1" i="0" u="none" strike="noStrike" cap="none">
                <a:solidFill>
                  <a:srgbClr val="8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assign it</a:t>
            </a: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"/>
              <a:buNone/>
            </a:pPr>
            <a:endParaRPr sz="2800" b="1" i="1" u="none" strike="noStrike" cap="none">
              <a:solidFill>
                <a:srgbClr val="0033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80" name="Shape 1480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rPr>
              <a:t>Evaluation of a Constructor Call</a:t>
            </a:r>
            <a:endParaRPr sz="3600" b="1" i="0" u="none" strike="noStrike" cap="none">
              <a:solidFill>
                <a:srgbClr val="0000FF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" name="Shape 1485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rPr>
              <a:t>Diagramming Subclasses</a:t>
            </a:r>
            <a:endParaRPr sz="3600" b="1" i="0" u="none" strike="noStrike" cap="none">
              <a:solidFill>
                <a:srgbClr val="0000FF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486" name="Shape 1486"/>
          <p:cNvSpPr txBox="1"/>
          <p:nvPr/>
        </p:nvSpPr>
        <p:spPr>
          <a:xfrm>
            <a:off x="4503925" y="995375"/>
            <a:ext cx="4239900" cy="401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"/>
              <a:buNone/>
            </a:pPr>
            <a:r>
              <a:rPr lang="en"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	</a:t>
            </a:r>
            <a:r>
              <a:rPr lang="en" sz="2800" b="1" i="0" u="none" strike="noStrike" cap="none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Important Details:</a:t>
            </a:r>
            <a:endParaRPr/>
          </a:p>
          <a:p>
            <a:pPr marL="742950" marR="0" lvl="1" indent="-260350" algn="l" rtl="0">
              <a:spcBef>
                <a:spcPts val="48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Char char="▪"/>
            </a:pPr>
            <a:r>
              <a:rPr lang="en" sz="20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Make sure you put the superclass-name in parentheses</a:t>
            </a:r>
            <a:endParaRPr sz="2000"/>
          </a:p>
          <a:p>
            <a:pPr marL="742950" marR="0" lvl="1" indent="-260350" algn="l" rtl="0">
              <a:spcBef>
                <a:spcPts val="48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Char char="▪"/>
            </a:pPr>
            <a:r>
              <a:rPr lang="en"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Do not duplicate inherited methods and attributes </a:t>
            </a:r>
            <a:endParaRPr sz="2000"/>
          </a:p>
          <a:p>
            <a:pPr marL="742950" marR="0" lvl="1" indent="-260350" algn="l" rtl="0">
              <a:spcBef>
                <a:spcPts val="48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Char char="▪"/>
            </a:pPr>
            <a:r>
              <a:rPr lang="en"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Include initializer and </a:t>
            </a:r>
            <a:r>
              <a:rPr lang="en" sz="20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and other special methods (as applicable)</a:t>
            </a:r>
            <a:endParaRPr sz="2000"/>
          </a:p>
          <a:p>
            <a:pPr marL="742950" marR="0" lvl="1" indent="-260350" algn="l" rtl="0">
              <a:spcBef>
                <a:spcPts val="48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Char char="▪"/>
            </a:pPr>
            <a:r>
              <a:rPr lang="en"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Method parameters are </a:t>
            </a:r>
            <a:r>
              <a:rPr lang="en" sz="20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required</a:t>
            </a:r>
            <a:endParaRPr sz="2000"/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Noto Sans Symbols"/>
              <a:buChar char="▪"/>
            </a:pPr>
            <a:r>
              <a:rPr lang="en"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Class attributes are a box with (current) value</a:t>
            </a:r>
            <a:r>
              <a:rPr lang="en"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endParaRPr/>
          </a:p>
        </p:txBody>
      </p:sp>
      <p:sp>
        <p:nvSpPr>
          <p:cNvPr id="1487" name="Shape 1487"/>
          <p:cNvSpPr/>
          <p:nvPr/>
        </p:nvSpPr>
        <p:spPr>
          <a:xfrm>
            <a:off x="609600" y="1390802"/>
            <a:ext cx="3132900" cy="1123800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spcFirstLastPara="1" wrap="square" lIns="182875" tIns="0" rIns="91425" bIns="45700" anchor="ctr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488" name="Shape 1488"/>
          <p:cNvSpPr/>
          <p:nvPr/>
        </p:nvSpPr>
        <p:spPr>
          <a:xfrm>
            <a:off x="1524000" y="1085850"/>
            <a:ext cx="2218500" cy="348000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spcFirstLastPara="1" wrap="square" lIns="91425" tIns="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superclass-name</a:t>
            </a:r>
            <a:endParaRPr sz="1800" b="1" i="1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89" name="Shape 1489"/>
          <p:cNvSpPr/>
          <p:nvPr/>
        </p:nvSpPr>
        <p:spPr>
          <a:xfrm>
            <a:off x="770700" y="1524148"/>
            <a:ext cx="2971800" cy="8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Declared in Superclass:</a:t>
            </a:r>
            <a:endParaRPr/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  <a:r>
              <a:rPr lang="en" sz="2000" b="1" i="0" u="none" strike="noStrike" cap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 Attributes</a:t>
            </a:r>
            <a:endParaRPr sz="2000" b="0" i="0" u="none" strike="noStrike" cap="none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Method Names</a:t>
            </a:r>
            <a:endParaRPr/>
          </a:p>
        </p:txBody>
      </p:sp>
      <p:sp>
        <p:nvSpPr>
          <p:cNvPr id="1490" name="Shape 1490"/>
          <p:cNvSpPr/>
          <p:nvPr/>
        </p:nvSpPr>
        <p:spPr>
          <a:xfrm>
            <a:off x="609600" y="3276752"/>
            <a:ext cx="3132900" cy="1123800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spcFirstLastPara="1" wrap="square" lIns="182875" tIns="0" rIns="91425" bIns="45700" anchor="ctr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491" name="Shape 1491"/>
          <p:cNvSpPr/>
          <p:nvPr/>
        </p:nvSpPr>
        <p:spPr>
          <a:xfrm>
            <a:off x="1457850" y="2971800"/>
            <a:ext cx="2284800" cy="348000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spcFirstLastPara="1" wrap="square" lIns="91425" tIns="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subclass-name(super)</a:t>
            </a:r>
            <a:endParaRPr sz="1800" b="1" i="1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92" name="Shape 1492"/>
          <p:cNvSpPr/>
          <p:nvPr/>
        </p:nvSpPr>
        <p:spPr>
          <a:xfrm>
            <a:off x="770700" y="3410098"/>
            <a:ext cx="2971800" cy="8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Declared in Subclass:</a:t>
            </a:r>
            <a:endParaRPr/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  <a:r>
              <a:rPr lang="en" sz="2000" b="1" i="0" u="none" strike="noStrike" cap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 Attributes</a:t>
            </a:r>
            <a:endParaRPr sz="2000" b="0" i="0" u="none" strike="noStrike" cap="none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Method Names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7" name="Shape 1497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rPr>
              <a:t>Two Example Classes</a:t>
            </a:r>
            <a:endParaRPr sz="3600" b="1" i="0" u="none" strike="noStrike" cap="none">
              <a:solidFill>
                <a:srgbClr val="0000FF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498" name="Shape 1498"/>
          <p:cNvSpPr txBox="1">
            <a:spLocks noGrp="1"/>
          </p:cNvSpPr>
          <p:nvPr>
            <p:ph type="body" idx="1"/>
          </p:nvPr>
        </p:nvSpPr>
        <p:spPr>
          <a:xfrm>
            <a:off x="304800" y="914400"/>
            <a:ext cx="4191000" cy="29718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class A(object): </a:t>
            </a:r>
            <a:endParaRPr sz="1400" b="0" i="0" u="none" strike="noStrike" cap="none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     x=3</a:t>
            </a:r>
            <a:endParaRPr sz="1400"/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     y=5</a:t>
            </a:r>
            <a:endParaRPr sz="1400"/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     def __init__(self,y):</a:t>
            </a:r>
            <a:endParaRPr sz="1400"/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           self.y = y</a:t>
            </a:r>
            <a:endParaRPr sz="1400"/>
          </a:p>
          <a:p>
            <a:pPr marL="0" marR="0" lvl="0" indent="0" algn="l" rtl="0">
              <a:spcBef>
                <a:spcPts val="20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Times"/>
              <a:buNone/>
            </a:pPr>
            <a:endParaRPr sz="1400" b="0" i="0" u="none" strike="noStrike" cap="none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     def f(self):</a:t>
            </a:r>
            <a:endParaRPr sz="1400"/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           return self.g()</a:t>
            </a:r>
            <a:endParaRPr sz="1400"/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endParaRPr sz="1400"/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     def g(self):</a:t>
            </a:r>
            <a:endParaRPr sz="1400"/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           return self.x+self.y</a:t>
            </a:r>
            <a:endParaRPr sz="1400" b="0" i="0" u="none" strike="noStrike" cap="none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￼￼￼￼</a:t>
            </a:r>
            <a:endParaRPr sz="1400"/>
          </a:p>
        </p:txBody>
      </p:sp>
      <p:sp>
        <p:nvSpPr>
          <p:cNvPr id="1499" name="Shape 1499"/>
          <p:cNvSpPr txBox="1">
            <a:spLocks noGrp="1"/>
          </p:cNvSpPr>
          <p:nvPr>
            <p:ph type="body" idx="2"/>
          </p:nvPr>
        </p:nvSpPr>
        <p:spPr>
          <a:xfrm>
            <a:off x="4648200" y="914400"/>
            <a:ext cx="4191000" cy="29718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class B(A): </a:t>
            </a:r>
            <a:endParaRPr sz="14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     y=4</a:t>
            </a:r>
            <a:endParaRPr sz="14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     z=10</a:t>
            </a:r>
            <a:endParaRPr sz="1400" b="0" i="0" u="none" strike="noStrike" cap="none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     def __init__(self,x,y):</a:t>
            </a:r>
            <a:endParaRPr sz="1400" b="0" i="0" u="none" strike="noStrike" cap="none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super().__init__(y)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          self.x = x</a:t>
            </a:r>
            <a:endParaRPr sz="1400"/>
          </a:p>
          <a:p>
            <a:pPr marL="0" marR="0" lvl="0" indent="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Cutive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    </a:t>
            </a:r>
            <a:endParaRPr sz="14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     def g(self):</a:t>
            </a:r>
            <a:endParaRPr sz="14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          return self.x+self.z</a:t>
            </a:r>
            <a:endParaRPr sz="14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     def h(self):</a:t>
            </a:r>
            <a:endParaRPr sz="1400"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          return 42</a:t>
            </a:r>
            <a:endParaRPr sz="1400"/>
          </a:p>
        </p:txBody>
      </p:sp>
      <p:cxnSp>
        <p:nvCxnSpPr>
          <p:cNvPr id="1500" name="Shape 1500"/>
          <p:cNvCxnSpPr/>
          <p:nvPr/>
        </p:nvCxnSpPr>
        <p:spPr>
          <a:xfrm flipH="1">
            <a:off x="451800" y="1190900"/>
            <a:ext cx="10200" cy="26385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01" name="Shape 1501"/>
          <p:cNvCxnSpPr/>
          <p:nvPr/>
        </p:nvCxnSpPr>
        <p:spPr>
          <a:xfrm flipH="1">
            <a:off x="685750" y="1991700"/>
            <a:ext cx="2100" cy="293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02" name="Shape 1502"/>
          <p:cNvCxnSpPr/>
          <p:nvPr/>
        </p:nvCxnSpPr>
        <p:spPr>
          <a:xfrm>
            <a:off x="685800" y="2771700"/>
            <a:ext cx="0" cy="2859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03" name="Shape 1503"/>
          <p:cNvCxnSpPr/>
          <p:nvPr/>
        </p:nvCxnSpPr>
        <p:spPr>
          <a:xfrm>
            <a:off x="685800" y="3598300"/>
            <a:ext cx="0" cy="228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04" name="Shape 1504"/>
          <p:cNvCxnSpPr/>
          <p:nvPr/>
        </p:nvCxnSpPr>
        <p:spPr>
          <a:xfrm flipH="1">
            <a:off x="5028450" y="2043025"/>
            <a:ext cx="1500" cy="4599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05" name="Shape 1505"/>
          <p:cNvCxnSpPr/>
          <p:nvPr/>
        </p:nvCxnSpPr>
        <p:spPr>
          <a:xfrm>
            <a:off x="5029200" y="3057600"/>
            <a:ext cx="0" cy="228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06" name="Shape 1506"/>
          <p:cNvCxnSpPr/>
          <p:nvPr/>
        </p:nvCxnSpPr>
        <p:spPr>
          <a:xfrm>
            <a:off x="5029200" y="3598300"/>
            <a:ext cx="0" cy="2286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07" name="Shape 1507"/>
          <p:cNvCxnSpPr/>
          <p:nvPr/>
        </p:nvCxnSpPr>
        <p:spPr>
          <a:xfrm>
            <a:off x="4804700" y="1221700"/>
            <a:ext cx="0" cy="2618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2" name="Shape 1512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 Folders</a:t>
            </a:r>
            <a:endParaRPr sz="3600" b="1" i="0" u="none" strike="noStrike" cap="none">
              <a:solidFill>
                <a:srgbClr val="0000FF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513" name="Shape 1513"/>
          <p:cNvSpPr/>
          <p:nvPr/>
        </p:nvSpPr>
        <p:spPr>
          <a:xfrm>
            <a:off x="576225" y="1379616"/>
            <a:ext cx="2701500" cy="1253400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spcFirstLastPara="1" wrap="square" lIns="182875" tIns="0" rIns="91425" bIns="45700" anchor="ctr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514" name="Shape 1514"/>
          <p:cNvSpPr/>
          <p:nvPr/>
        </p:nvSpPr>
        <p:spPr>
          <a:xfrm>
            <a:off x="2302126" y="1001275"/>
            <a:ext cx="975900" cy="387900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spcFirstLastPara="1" wrap="square" lIns="91425" tIns="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endParaRPr sz="20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15" name="Shape 1515"/>
          <p:cNvSpPr/>
          <p:nvPr/>
        </p:nvSpPr>
        <p:spPr>
          <a:xfrm>
            <a:off x="709675" y="1623450"/>
            <a:ext cx="2644500" cy="9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__init__(self,x)</a:t>
            </a:r>
            <a:endParaRPr>
              <a:solidFill>
                <a:schemeClr val="dk1"/>
              </a:solidFill>
            </a:endParaRP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f(self)</a:t>
            </a:r>
            <a:endParaRPr>
              <a:solidFill>
                <a:schemeClr val="dk1"/>
              </a:solidFill>
            </a:endParaRP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g(self)</a:t>
            </a:r>
            <a:endParaRPr sz="2000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516" name="Shape 1516"/>
          <p:cNvSpPr/>
          <p:nvPr/>
        </p:nvSpPr>
        <p:spPr>
          <a:xfrm>
            <a:off x="1830100" y="1912860"/>
            <a:ext cx="271500" cy="2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x</a:t>
            </a:r>
            <a:endParaRPr/>
          </a:p>
        </p:txBody>
      </p:sp>
      <p:sp>
        <p:nvSpPr>
          <p:cNvPr id="1517" name="Shape 1517"/>
          <p:cNvSpPr/>
          <p:nvPr/>
        </p:nvSpPr>
        <p:spPr>
          <a:xfrm>
            <a:off x="2253962" y="1912860"/>
            <a:ext cx="914400" cy="2859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3</a:t>
            </a:r>
            <a:endParaRPr sz="2000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518" name="Shape 1518"/>
          <p:cNvSpPr/>
          <p:nvPr/>
        </p:nvSpPr>
        <p:spPr>
          <a:xfrm>
            <a:off x="1830100" y="2232900"/>
            <a:ext cx="271500" cy="2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y</a:t>
            </a:r>
            <a:endParaRPr sz="2000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519" name="Shape 1519"/>
          <p:cNvSpPr/>
          <p:nvPr/>
        </p:nvSpPr>
        <p:spPr>
          <a:xfrm>
            <a:off x="2253962" y="2232900"/>
            <a:ext cx="914400" cy="2859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5</a:t>
            </a:r>
            <a:endParaRPr sz="2000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520" name="Shape 1520"/>
          <p:cNvSpPr/>
          <p:nvPr/>
        </p:nvSpPr>
        <p:spPr>
          <a:xfrm>
            <a:off x="576225" y="1379616"/>
            <a:ext cx="2701500" cy="1253400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spcFirstLastPara="1" wrap="square" lIns="182875" tIns="0" rIns="91425" bIns="45700" anchor="ctr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521" name="Shape 1521"/>
          <p:cNvSpPr/>
          <p:nvPr/>
        </p:nvSpPr>
        <p:spPr>
          <a:xfrm>
            <a:off x="2302126" y="1001275"/>
            <a:ext cx="975900" cy="387900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spcFirstLastPara="1" wrap="square" lIns="91425" tIns="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endParaRPr sz="20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22" name="Shape 1522"/>
          <p:cNvSpPr/>
          <p:nvPr/>
        </p:nvSpPr>
        <p:spPr>
          <a:xfrm>
            <a:off x="709675" y="1623450"/>
            <a:ext cx="2644500" cy="9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__init__(self,x)</a:t>
            </a:r>
            <a:endParaRPr>
              <a:solidFill>
                <a:schemeClr val="dk1"/>
              </a:solidFill>
            </a:endParaRP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f(self)</a:t>
            </a:r>
            <a:endParaRPr>
              <a:solidFill>
                <a:schemeClr val="dk1"/>
              </a:solidFill>
            </a:endParaRP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g(self)</a:t>
            </a:r>
            <a:endParaRPr sz="2000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523" name="Shape 1523"/>
          <p:cNvSpPr/>
          <p:nvPr/>
        </p:nvSpPr>
        <p:spPr>
          <a:xfrm>
            <a:off x="1830100" y="1912860"/>
            <a:ext cx="271500" cy="2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x</a:t>
            </a:r>
            <a:endParaRPr/>
          </a:p>
        </p:txBody>
      </p:sp>
      <p:sp>
        <p:nvSpPr>
          <p:cNvPr id="1524" name="Shape 1524"/>
          <p:cNvSpPr/>
          <p:nvPr/>
        </p:nvSpPr>
        <p:spPr>
          <a:xfrm>
            <a:off x="2253962" y="1912860"/>
            <a:ext cx="914400" cy="2859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3</a:t>
            </a:r>
            <a:endParaRPr sz="2000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525" name="Shape 1525"/>
          <p:cNvSpPr/>
          <p:nvPr/>
        </p:nvSpPr>
        <p:spPr>
          <a:xfrm>
            <a:off x="1830100" y="2232900"/>
            <a:ext cx="271500" cy="2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y</a:t>
            </a:r>
            <a:endParaRPr sz="2000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526" name="Shape 1526"/>
          <p:cNvSpPr/>
          <p:nvPr/>
        </p:nvSpPr>
        <p:spPr>
          <a:xfrm>
            <a:off x="2253962" y="2232900"/>
            <a:ext cx="914400" cy="2859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5</a:t>
            </a:r>
            <a:endParaRPr sz="2000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527" name="Shape 1527"/>
          <p:cNvSpPr/>
          <p:nvPr/>
        </p:nvSpPr>
        <p:spPr>
          <a:xfrm>
            <a:off x="575575" y="3269816"/>
            <a:ext cx="2701500" cy="1253400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spcFirstLastPara="1" wrap="square" lIns="182875" tIns="0" rIns="91425" bIns="45700" anchor="ctr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528" name="Shape 1528"/>
          <p:cNvSpPr/>
          <p:nvPr/>
        </p:nvSpPr>
        <p:spPr>
          <a:xfrm>
            <a:off x="2301476" y="2891475"/>
            <a:ext cx="975900" cy="387900"/>
          </a:xfrm>
          <a:prstGeom prst="rect">
            <a:avLst/>
          </a:prstGeom>
          <a:solidFill>
            <a:srgbClr val="F94A36"/>
          </a:solidFill>
          <a:ln>
            <a:noFill/>
          </a:ln>
        </p:spPr>
        <p:txBody>
          <a:bodyPr spcFirstLastPara="1" wrap="square" lIns="91425" tIns="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B(A)</a:t>
            </a:r>
            <a:endParaRPr sz="20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29" name="Shape 1529"/>
          <p:cNvSpPr/>
          <p:nvPr/>
        </p:nvSpPr>
        <p:spPr>
          <a:xfrm>
            <a:off x="709025" y="3513650"/>
            <a:ext cx="2644500" cy="9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__init__(self,x,y)</a:t>
            </a:r>
            <a:endParaRPr>
              <a:solidFill>
                <a:schemeClr val="dk1"/>
              </a:solidFill>
            </a:endParaRP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g(self)</a:t>
            </a:r>
            <a:endParaRPr>
              <a:solidFill>
                <a:schemeClr val="dk1"/>
              </a:solidFill>
            </a:endParaRP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h(self)</a:t>
            </a:r>
            <a:endParaRPr sz="2000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530" name="Shape 1530"/>
          <p:cNvSpPr/>
          <p:nvPr/>
        </p:nvSpPr>
        <p:spPr>
          <a:xfrm>
            <a:off x="1829450" y="3803060"/>
            <a:ext cx="271500" cy="2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x</a:t>
            </a:r>
            <a:endParaRPr/>
          </a:p>
        </p:txBody>
      </p:sp>
      <p:sp>
        <p:nvSpPr>
          <p:cNvPr id="1531" name="Shape 1531"/>
          <p:cNvSpPr/>
          <p:nvPr/>
        </p:nvSpPr>
        <p:spPr>
          <a:xfrm>
            <a:off x="2253312" y="3803060"/>
            <a:ext cx="914400" cy="2859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4</a:t>
            </a:r>
            <a:endParaRPr sz="2000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532" name="Shape 1532"/>
          <p:cNvSpPr/>
          <p:nvPr/>
        </p:nvSpPr>
        <p:spPr>
          <a:xfrm>
            <a:off x="1829450" y="4123100"/>
            <a:ext cx="271500" cy="2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y</a:t>
            </a:r>
            <a:endParaRPr sz="2000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533" name="Shape 1533"/>
          <p:cNvSpPr/>
          <p:nvPr/>
        </p:nvSpPr>
        <p:spPr>
          <a:xfrm>
            <a:off x="2253312" y="4123100"/>
            <a:ext cx="914400" cy="2859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10</a:t>
            </a:r>
            <a:endParaRPr sz="2000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534" name="Shape 1534"/>
          <p:cNvSpPr txBox="1"/>
          <p:nvPr/>
        </p:nvSpPr>
        <p:spPr>
          <a:xfrm>
            <a:off x="4065825" y="1743750"/>
            <a:ext cx="4506600" cy="16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"/>
                <a:ea typeface="Times"/>
                <a:cs typeface="Times"/>
                <a:sym typeface="Times"/>
              </a:rPr>
              <a:t>These folders will still exist in the following slides, but will not be redrawn; they exist in the heap space along with the object folders.</a:t>
            </a:r>
            <a:endParaRPr sz="2400"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9" name="Shape 1539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Global Space:</a:t>
            </a:r>
            <a:endParaRPr sz="1800"/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class A(object):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x = 3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y = 5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def __init__(self,y):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self.y = y                                                                      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class B(A):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y = 4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z = 10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def __init__(self,x,y):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super().__init__(y)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self.x = x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540" name="Shape 1540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Constructor Examples</a:t>
            </a:r>
            <a:endParaRPr/>
          </a:p>
        </p:txBody>
      </p:sp>
      <p:sp>
        <p:nvSpPr>
          <p:cNvPr id="1541" name="Shape 1541"/>
          <p:cNvSpPr txBox="1">
            <a:spLocks noGrp="1"/>
          </p:cNvSpPr>
          <p:nvPr>
            <p:ph type="body" idx="2"/>
          </p:nvPr>
        </p:nvSpPr>
        <p:spPr>
          <a:xfrm>
            <a:off x="304800" y="457215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a = A(1)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b = B(7, 3)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542" name="Shape 1542"/>
          <p:cNvGrpSpPr/>
          <p:nvPr/>
        </p:nvGrpSpPr>
        <p:grpSpPr>
          <a:xfrm>
            <a:off x="3908323" y="1378544"/>
            <a:ext cx="1252104" cy="1544606"/>
            <a:chOff x="4163900" y="3498950"/>
            <a:chExt cx="1349541" cy="1544606"/>
          </a:xfrm>
        </p:grpSpPr>
        <p:sp>
          <p:nvSpPr>
            <p:cNvPr id="1543" name="Shape 1543"/>
            <p:cNvSpPr/>
            <p:nvPr/>
          </p:nvSpPr>
          <p:spPr>
            <a:xfrm>
              <a:off x="4177241" y="3845356"/>
              <a:ext cx="1336200" cy="1198200"/>
            </a:xfrm>
            <a:prstGeom prst="rect">
              <a:avLst/>
            </a:prstGeom>
            <a:solidFill>
              <a:srgbClr val="FFE3B9"/>
            </a:solidFill>
            <a:ln w="9525" cap="flat" cmpd="sng">
              <a:solidFill>
                <a:srgbClr val="FFE3B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4" name="Shape 1544"/>
            <p:cNvSpPr/>
            <p:nvPr/>
          </p:nvSpPr>
          <p:spPr>
            <a:xfrm>
              <a:off x="4908635" y="3845356"/>
              <a:ext cx="604800" cy="3114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  <a:endPara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45" name="Shape 1545"/>
            <p:cNvSpPr/>
            <p:nvPr/>
          </p:nvSpPr>
          <p:spPr>
            <a:xfrm>
              <a:off x="4163900" y="3498950"/>
              <a:ext cx="604800" cy="457200"/>
            </a:xfrm>
            <a:prstGeom prst="roundRect">
              <a:avLst>
                <a:gd name="adj" fmla="val 16667"/>
              </a:avLst>
            </a:prstGeom>
            <a:solidFill>
              <a:srgbClr val="FFE3B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id8</a:t>
              </a:r>
              <a:endPara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546" name="Shape 1546"/>
          <p:cNvSpPr txBox="1">
            <a:spLocks noGrp="1"/>
          </p:cNvSpPr>
          <p:nvPr>
            <p:ph type="body" idx="1"/>
          </p:nvPr>
        </p:nvSpPr>
        <p:spPr>
          <a:xfrm>
            <a:off x="3684675" y="9715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47" name="Shape 1547"/>
          <p:cNvSpPr txBox="1">
            <a:spLocks noGrp="1"/>
          </p:cNvSpPr>
          <p:nvPr>
            <p:ph type="body" idx="1"/>
          </p:nvPr>
        </p:nvSpPr>
        <p:spPr>
          <a:xfrm>
            <a:off x="6517950" y="4131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Call Stack:</a:t>
            </a:r>
            <a:endParaRPr sz="1800" i="0" u="none" strike="noStrike" cap="none">
              <a:solidFill>
                <a:schemeClr val="dk1"/>
              </a:solidFill>
            </a:endParaRPr>
          </a:p>
        </p:txBody>
      </p:sp>
      <p:cxnSp>
        <p:nvCxnSpPr>
          <p:cNvPr id="1548" name="Shape 1548"/>
          <p:cNvCxnSpPr/>
          <p:nvPr/>
        </p:nvCxnSpPr>
        <p:spPr>
          <a:xfrm>
            <a:off x="372850" y="2000250"/>
            <a:ext cx="0" cy="926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49" name="Shape 1549"/>
          <p:cNvCxnSpPr/>
          <p:nvPr/>
        </p:nvCxnSpPr>
        <p:spPr>
          <a:xfrm>
            <a:off x="591850" y="268095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50" name="Shape 1550"/>
          <p:cNvSpPr txBox="1">
            <a:spLocks noGrp="1"/>
          </p:cNvSpPr>
          <p:nvPr>
            <p:ph type="body" idx="1"/>
          </p:nvPr>
        </p:nvSpPr>
        <p:spPr>
          <a:xfrm>
            <a:off x="93250" y="3878400"/>
            <a:ext cx="2796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23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551" name="Shape 1551"/>
          <p:cNvGrpSpPr/>
          <p:nvPr/>
        </p:nvGrpSpPr>
        <p:grpSpPr>
          <a:xfrm>
            <a:off x="5714988" y="971550"/>
            <a:ext cx="3124212" cy="1028700"/>
            <a:chOff x="5191313" y="2402200"/>
            <a:chExt cx="3124212" cy="1028700"/>
          </a:xfrm>
        </p:grpSpPr>
        <p:grpSp>
          <p:nvGrpSpPr>
            <p:cNvPr id="1552" name="Shape 1552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553" name="Shape 1553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1554" name="Shape 1554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555" name="Shape 1555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A.__init__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556" name="Shape 1556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latin typeface="Cutive"/>
                      <a:ea typeface="Cutive"/>
                      <a:cs typeface="Cutive"/>
                      <a:sym typeface="Cutive"/>
                    </a:rPr>
                    <a:t>id8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557" name="Shape 1557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self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558" name="Shape 1558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</a:t>
              </a:r>
              <a:endParaRPr sz="11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1559" name="Shape 1559"/>
          <p:cNvCxnSpPr/>
          <p:nvPr/>
        </p:nvCxnSpPr>
        <p:spPr>
          <a:xfrm>
            <a:off x="372850" y="3298350"/>
            <a:ext cx="0" cy="12738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60" name="Shape 1560"/>
          <p:cNvSpPr txBox="1">
            <a:spLocks noGrp="1"/>
          </p:cNvSpPr>
          <p:nvPr>
            <p:ph type="body" idx="1"/>
          </p:nvPr>
        </p:nvSpPr>
        <p:spPr>
          <a:xfrm>
            <a:off x="93250" y="2607000"/>
            <a:ext cx="2796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1561" name="Shape 1561"/>
          <p:cNvCxnSpPr/>
          <p:nvPr/>
        </p:nvCxnSpPr>
        <p:spPr>
          <a:xfrm>
            <a:off x="591850" y="3960025"/>
            <a:ext cx="0" cy="473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62" name="Shape 1562"/>
          <p:cNvSpPr/>
          <p:nvPr/>
        </p:nvSpPr>
        <p:spPr>
          <a:xfrm>
            <a:off x="5714988" y="1702901"/>
            <a:ext cx="7104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y</a:t>
            </a:r>
            <a:endParaRPr sz="1000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563" name="Shape 1563"/>
          <p:cNvSpPr/>
          <p:nvPr/>
        </p:nvSpPr>
        <p:spPr>
          <a:xfrm>
            <a:off x="6425400" y="1694500"/>
            <a:ext cx="728700" cy="2538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latin typeface="Cutive"/>
                <a:ea typeface="Cutive"/>
                <a:cs typeface="Cutive"/>
                <a:sym typeface="Cutive"/>
              </a:rPr>
              <a:t>1</a:t>
            </a:r>
            <a:endParaRPr sz="1200" b="1">
              <a:latin typeface="Cutive"/>
              <a:ea typeface="Cutive"/>
              <a:cs typeface="Cutive"/>
              <a:sym typeface="Cutiv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8534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175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 New Roman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Code execution is an important part of the final</a:t>
            </a: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175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 New Roman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need to know how to </a:t>
            </a:r>
            <a:endParaRPr sz="2800"/>
          </a:p>
          <a:p>
            <a:pPr marL="742950" marR="0" lvl="1" indent="-260350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Noto Sans Symbols"/>
              <a:buChar char="▪"/>
            </a:pPr>
            <a:r>
              <a:rPr lang="en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draw variables </a:t>
            </a:r>
            <a:endParaRPr sz="2400"/>
          </a:p>
          <a:p>
            <a:pPr marL="742950" marR="0" lvl="1" indent="-260350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Noto Sans Symbols"/>
              <a:buChar char="▪"/>
            </a:pPr>
            <a:r>
              <a:rPr lang="en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draw call frames</a:t>
            </a:r>
            <a:endParaRPr sz="2400"/>
          </a:p>
          <a:p>
            <a:pPr marL="742950" marR="0" lvl="1" indent="-260350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Noto Sans Symbols"/>
              <a:buChar char="▪"/>
            </a:pPr>
            <a:r>
              <a:rPr lang="en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draw objects</a:t>
            </a:r>
            <a:endParaRPr sz="2400"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 New Roman"/>
              <a:buNone/>
            </a:pPr>
            <a:r>
              <a:rPr lang="en" sz="3200" b="0" i="1" u="none" strike="noStrike" cap="none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" sz="2800" b="0" i="1" u="none" strike="noStrike" cap="none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purpose of such questions on executing statements with constructs and function calls is to test your understanding of how Python programs are executed.</a:t>
            </a:r>
            <a:endParaRPr sz="2800"/>
          </a:p>
        </p:txBody>
      </p:sp>
      <p:sp>
        <p:nvSpPr>
          <p:cNvPr id="351" name="Shape 351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rPr>
              <a:t>Important</a:t>
            </a:r>
            <a:endParaRPr sz="3600" b="1" i="0" u="none" strike="noStrike" cap="none">
              <a:solidFill>
                <a:srgbClr val="0000FF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8" name="Shape 1568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Global Space:</a:t>
            </a:r>
            <a:endParaRPr sz="1800"/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class A(object):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x = 3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y = 5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def __init__(self,y):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self.y = y                                                                      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class B(A):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y = 4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z = 10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def __init__(self,x,y):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super().__init__(y)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self.x = x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569" name="Shape 1569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Constructor Examples</a:t>
            </a:r>
            <a:endParaRPr/>
          </a:p>
        </p:txBody>
      </p:sp>
      <p:sp>
        <p:nvSpPr>
          <p:cNvPr id="1570" name="Shape 1570"/>
          <p:cNvSpPr txBox="1">
            <a:spLocks noGrp="1"/>
          </p:cNvSpPr>
          <p:nvPr>
            <p:ph type="body" idx="2"/>
          </p:nvPr>
        </p:nvSpPr>
        <p:spPr>
          <a:xfrm>
            <a:off x="304800" y="457215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a = A(1)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b = B(7, 3)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571" name="Shape 1571"/>
          <p:cNvSpPr txBox="1">
            <a:spLocks noGrp="1"/>
          </p:cNvSpPr>
          <p:nvPr>
            <p:ph type="body" idx="1"/>
          </p:nvPr>
        </p:nvSpPr>
        <p:spPr>
          <a:xfrm>
            <a:off x="3684675" y="9715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72" name="Shape 1572"/>
          <p:cNvSpPr txBox="1">
            <a:spLocks noGrp="1"/>
          </p:cNvSpPr>
          <p:nvPr>
            <p:ph type="body" idx="1"/>
          </p:nvPr>
        </p:nvSpPr>
        <p:spPr>
          <a:xfrm>
            <a:off x="6517950" y="4131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Call Stack:</a:t>
            </a:r>
            <a:endParaRPr sz="1800" i="0" u="none" strike="noStrike" cap="none">
              <a:solidFill>
                <a:schemeClr val="dk1"/>
              </a:solidFill>
            </a:endParaRPr>
          </a:p>
        </p:txBody>
      </p:sp>
      <p:cxnSp>
        <p:nvCxnSpPr>
          <p:cNvPr id="1573" name="Shape 1573"/>
          <p:cNvCxnSpPr/>
          <p:nvPr/>
        </p:nvCxnSpPr>
        <p:spPr>
          <a:xfrm>
            <a:off x="372850" y="2000250"/>
            <a:ext cx="0" cy="926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74" name="Shape 1574"/>
          <p:cNvCxnSpPr/>
          <p:nvPr/>
        </p:nvCxnSpPr>
        <p:spPr>
          <a:xfrm>
            <a:off x="591850" y="268095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75" name="Shape 1575"/>
          <p:cNvSpPr txBox="1">
            <a:spLocks noGrp="1"/>
          </p:cNvSpPr>
          <p:nvPr>
            <p:ph type="body" idx="1"/>
          </p:nvPr>
        </p:nvSpPr>
        <p:spPr>
          <a:xfrm>
            <a:off x="93250" y="3878400"/>
            <a:ext cx="2796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23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576" name="Shape 1576"/>
          <p:cNvGrpSpPr/>
          <p:nvPr/>
        </p:nvGrpSpPr>
        <p:grpSpPr>
          <a:xfrm>
            <a:off x="5714988" y="971550"/>
            <a:ext cx="3124212" cy="1028700"/>
            <a:chOff x="5191313" y="2402200"/>
            <a:chExt cx="3124212" cy="1028700"/>
          </a:xfrm>
        </p:grpSpPr>
        <p:grpSp>
          <p:nvGrpSpPr>
            <p:cNvPr id="1577" name="Shape 1577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578" name="Shape 1578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1579" name="Shape 1579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580" name="Shape 1580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Font typeface="Arial"/>
                    <a:buNone/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A.__init__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 b="1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581" name="Shape 1581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latin typeface="Cutive"/>
                      <a:ea typeface="Cutive"/>
                      <a:cs typeface="Cutive"/>
                      <a:sym typeface="Cutive"/>
                    </a:rPr>
                    <a:t>id8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582" name="Shape 1582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self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583" name="Shape 1583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</a:t>
              </a:r>
              <a:endParaRPr sz="1100" b="1" strike="sng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1584" name="Shape 1584"/>
          <p:cNvCxnSpPr/>
          <p:nvPr/>
        </p:nvCxnSpPr>
        <p:spPr>
          <a:xfrm>
            <a:off x="372850" y="3298350"/>
            <a:ext cx="0" cy="12738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85" name="Shape 1585"/>
          <p:cNvSpPr txBox="1">
            <a:spLocks noGrp="1"/>
          </p:cNvSpPr>
          <p:nvPr>
            <p:ph type="body" idx="1"/>
          </p:nvPr>
        </p:nvSpPr>
        <p:spPr>
          <a:xfrm>
            <a:off x="93250" y="2607000"/>
            <a:ext cx="2796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1586" name="Shape 1586"/>
          <p:cNvCxnSpPr/>
          <p:nvPr/>
        </p:nvCxnSpPr>
        <p:spPr>
          <a:xfrm>
            <a:off x="591850" y="3960025"/>
            <a:ext cx="0" cy="473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587" name="Shape 1587"/>
          <p:cNvGrpSpPr/>
          <p:nvPr/>
        </p:nvGrpSpPr>
        <p:grpSpPr>
          <a:xfrm>
            <a:off x="3908300" y="1378544"/>
            <a:ext cx="1252126" cy="1544606"/>
            <a:chOff x="4163800" y="3498994"/>
            <a:chExt cx="1252126" cy="1544606"/>
          </a:xfrm>
        </p:grpSpPr>
        <p:sp>
          <p:nvSpPr>
            <p:cNvPr id="1588" name="Shape 1588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grpSp>
          <p:nvGrpSpPr>
            <p:cNvPr id="1589" name="Shape 1589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1590" name="Shape 1590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91" name="Shape 1591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592" name="Shape 1592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id8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593" name="Shape 1593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y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</p:grpSp>
      <p:sp>
        <p:nvSpPr>
          <p:cNvPr id="1594" name="Shape 1594"/>
          <p:cNvSpPr/>
          <p:nvPr/>
        </p:nvSpPr>
        <p:spPr>
          <a:xfrm>
            <a:off x="4317000" y="2189375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utive"/>
                <a:ea typeface="Cutive"/>
                <a:cs typeface="Cutive"/>
                <a:sym typeface="Cutive"/>
              </a:rPr>
              <a:t>1</a:t>
            </a:r>
            <a:endParaRPr b="1"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595" name="Shape 1595"/>
          <p:cNvSpPr/>
          <p:nvPr/>
        </p:nvSpPr>
        <p:spPr>
          <a:xfrm>
            <a:off x="5714988" y="1702901"/>
            <a:ext cx="7104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y</a:t>
            </a:r>
            <a:endParaRPr sz="1000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596" name="Shape 1596"/>
          <p:cNvSpPr/>
          <p:nvPr/>
        </p:nvSpPr>
        <p:spPr>
          <a:xfrm>
            <a:off x="6425400" y="1694500"/>
            <a:ext cx="728700" cy="2538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latin typeface="Cutive"/>
                <a:ea typeface="Cutive"/>
                <a:cs typeface="Cutive"/>
                <a:sym typeface="Cutive"/>
              </a:rPr>
              <a:t>1</a:t>
            </a:r>
            <a:endParaRPr sz="12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597" name="Shape 1597"/>
          <p:cNvGrpSpPr/>
          <p:nvPr/>
        </p:nvGrpSpPr>
        <p:grpSpPr>
          <a:xfrm>
            <a:off x="7198400" y="1342050"/>
            <a:ext cx="1591800" cy="287700"/>
            <a:chOff x="6664050" y="3124750"/>
            <a:chExt cx="1591800" cy="287700"/>
          </a:xfrm>
        </p:grpSpPr>
        <p:sp>
          <p:nvSpPr>
            <p:cNvPr id="1598" name="Shape 1598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id8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599" name="Shape 1599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4" name="Shape 1604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Global Space:</a:t>
            </a:r>
            <a:endParaRPr sz="1800"/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class A(object):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x = 3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y = 5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def __init__(self,y):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self.y = y                                                                      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class B(A):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y = 4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z = 10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def __init__(self,x,y):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super().__init__(y)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self.x = x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605" name="Shape 1605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Constructor Examples</a:t>
            </a:r>
            <a:endParaRPr/>
          </a:p>
        </p:txBody>
      </p:sp>
      <p:sp>
        <p:nvSpPr>
          <p:cNvPr id="1606" name="Shape 1606"/>
          <p:cNvSpPr txBox="1">
            <a:spLocks noGrp="1"/>
          </p:cNvSpPr>
          <p:nvPr>
            <p:ph type="body" idx="2"/>
          </p:nvPr>
        </p:nvSpPr>
        <p:spPr>
          <a:xfrm>
            <a:off x="304800" y="457215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a = A(1)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b = B(7, 3)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607" name="Shape 1607"/>
          <p:cNvSpPr txBox="1">
            <a:spLocks noGrp="1"/>
          </p:cNvSpPr>
          <p:nvPr>
            <p:ph type="body" idx="1"/>
          </p:nvPr>
        </p:nvSpPr>
        <p:spPr>
          <a:xfrm>
            <a:off x="3684675" y="9715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08" name="Shape 1608"/>
          <p:cNvSpPr txBox="1">
            <a:spLocks noGrp="1"/>
          </p:cNvSpPr>
          <p:nvPr>
            <p:ph type="body" idx="1"/>
          </p:nvPr>
        </p:nvSpPr>
        <p:spPr>
          <a:xfrm>
            <a:off x="6517950" y="4131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Call Stack:</a:t>
            </a:r>
            <a:endParaRPr sz="1800" i="0" u="none" strike="noStrike" cap="none">
              <a:solidFill>
                <a:schemeClr val="dk1"/>
              </a:solidFill>
            </a:endParaRPr>
          </a:p>
        </p:txBody>
      </p:sp>
      <p:cxnSp>
        <p:nvCxnSpPr>
          <p:cNvPr id="1609" name="Shape 1609"/>
          <p:cNvCxnSpPr/>
          <p:nvPr/>
        </p:nvCxnSpPr>
        <p:spPr>
          <a:xfrm>
            <a:off x="372850" y="2000250"/>
            <a:ext cx="0" cy="926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610" name="Shape 1610"/>
          <p:cNvCxnSpPr/>
          <p:nvPr/>
        </p:nvCxnSpPr>
        <p:spPr>
          <a:xfrm>
            <a:off x="591850" y="268095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11" name="Shape 1611"/>
          <p:cNvSpPr txBox="1">
            <a:spLocks noGrp="1"/>
          </p:cNvSpPr>
          <p:nvPr>
            <p:ph type="body" idx="1"/>
          </p:nvPr>
        </p:nvSpPr>
        <p:spPr>
          <a:xfrm>
            <a:off x="93250" y="3878400"/>
            <a:ext cx="2796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23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612" name="Shape 1612"/>
          <p:cNvGrpSpPr/>
          <p:nvPr/>
        </p:nvGrpSpPr>
        <p:grpSpPr>
          <a:xfrm>
            <a:off x="5714988" y="971550"/>
            <a:ext cx="3124212" cy="1028700"/>
            <a:chOff x="5191313" y="2402200"/>
            <a:chExt cx="3124212" cy="1028700"/>
          </a:xfrm>
        </p:grpSpPr>
        <p:grpSp>
          <p:nvGrpSpPr>
            <p:cNvPr id="1613" name="Shape 1613"/>
            <p:cNvGrpSpPr/>
            <p:nvPr/>
          </p:nvGrpSpPr>
          <p:grpSpPr>
            <a:xfrm>
              <a:off x="5191313" y="2402200"/>
              <a:ext cx="3124212" cy="1028700"/>
              <a:chOff x="5142713" y="2343150"/>
              <a:chExt cx="3124212" cy="1028700"/>
            </a:xfrm>
          </p:grpSpPr>
          <p:grpSp>
            <p:nvGrpSpPr>
              <p:cNvPr id="1614" name="Shape 1614"/>
              <p:cNvGrpSpPr/>
              <p:nvPr/>
            </p:nvGrpSpPr>
            <p:grpSpPr>
              <a:xfrm>
                <a:off x="5142725" y="2343150"/>
                <a:ext cx="3124200" cy="1028700"/>
                <a:chOff x="5181600" y="3886200"/>
                <a:chExt cx="3124200" cy="1028700"/>
              </a:xfrm>
            </p:grpSpPr>
            <p:sp>
              <p:nvSpPr>
                <p:cNvPr id="1615" name="Shape 1615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1616" name="Shape 1616"/>
                <p:cNvSpPr/>
                <p:nvPr/>
              </p:nvSpPr>
              <p:spPr>
                <a:xfrm>
                  <a:off x="5181600" y="3886200"/>
                  <a:ext cx="12939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A.__init__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 b="1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1617" name="Shape 1617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 b="1">
                      <a:latin typeface="Cutive"/>
                      <a:ea typeface="Cutive"/>
                      <a:cs typeface="Cutive"/>
                      <a:sym typeface="Cutive"/>
                    </a:rPr>
                    <a:t>id8</a:t>
                  </a:r>
                  <a:endParaRPr sz="1000" b="1"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618" name="Shape 1618"/>
              <p:cNvSpPr/>
              <p:nvPr/>
            </p:nvSpPr>
            <p:spPr>
              <a:xfrm>
                <a:off x="5142713" y="2719051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self</a:t>
                </a:r>
                <a:endParaRPr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1619" name="Shape 1619"/>
            <p:cNvSpPr/>
            <p:nvPr/>
          </p:nvSpPr>
          <p:spPr>
            <a:xfrm>
              <a:off x="7467600" y="2402200"/>
              <a:ext cx="8478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</a:t>
              </a:r>
              <a:endParaRPr sz="1100" b="1" strike="sng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1620" name="Shape 1620"/>
          <p:cNvCxnSpPr/>
          <p:nvPr/>
        </p:nvCxnSpPr>
        <p:spPr>
          <a:xfrm>
            <a:off x="372850" y="3298350"/>
            <a:ext cx="0" cy="12738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21" name="Shape 1621"/>
          <p:cNvSpPr txBox="1">
            <a:spLocks noGrp="1"/>
          </p:cNvSpPr>
          <p:nvPr>
            <p:ph type="body" idx="1"/>
          </p:nvPr>
        </p:nvSpPr>
        <p:spPr>
          <a:xfrm>
            <a:off x="93250" y="2607000"/>
            <a:ext cx="2796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1622" name="Shape 1622"/>
          <p:cNvCxnSpPr/>
          <p:nvPr/>
        </p:nvCxnSpPr>
        <p:spPr>
          <a:xfrm>
            <a:off x="591850" y="3960025"/>
            <a:ext cx="0" cy="473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623" name="Shape 1623"/>
          <p:cNvGrpSpPr/>
          <p:nvPr/>
        </p:nvGrpSpPr>
        <p:grpSpPr>
          <a:xfrm>
            <a:off x="3908300" y="1378544"/>
            <a:ext cx="1252126" cy="1544606"/>
            <a:chOff x="4163800" y="3498994"/>
            <a:chExt cx="1252126" cy="1544606"/>
          </a:xfrm>
        </p:grpSpPr>
        <p:sp>
          <p:nvSpPr>
            <p:cNvPr id="1624" name="Shape 1624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grpSp>
          <p:nvGrpSpPr>
            <p:cNvPr id="1625" name="Shape 1625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1626" name="Shape 1626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7" name="Shape 1627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628" name="Shape 1628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id8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629" name="Shape 1629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y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</p:grpSp>
      <p:sp>
        <p:nvSpPr>
          <p:cNvPr id="1630" name="Shape 1630"/>
          <p:cNvSpPr/>
          <p:nvPr/>
        </p:nvSpPr>
        <p:spPr>
          <a:xfrm>
            <a:off x="4317000" y="2189375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utive"/>
                <a:ea typeface="Cutive"/>
                <a:cs typeface="Cutive"/>
                <a:sym typeface="Cutive"/>
              </a:rPr>
              <a:t>1</a:t>
            </a:r>
            <a:endParaRPr b="1"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631" name="Shape 1631"/>
          <p:cNvSpPr/>
          <p:nvPr/>
        </p:nvSpPr>
        <p:spPr>
          <a:xfrm>
            <a:off x="5714988" y="1702901"/>
            <a:ext cx="7104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y</a:t>
            </a:r>
            <a:endParaRPr sz="1000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632" name="Shape 1632"/>
          <p:cNvSpPr/>
          <p:nvPr/>
        </p:nvSpPr>
        <p:spPr>
          <a:xfrm>
            <a:off x="6425400" y="1694500"/>
            <a:ext cx="728700" cy="2538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latin typeface="Cutive"/>
                <a:ea typeface="Cutive"/>
                <a:cs typeface="Cutive"/>
                <a:sym typeface="Cutive"/>
              </a:rPr>
              <a:t>1</a:t>
            </a:r>
            <a:endParaRPr sz="12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633" name="Shape 1633"/>
          <p:cNvGrpSpPr/>
          <p:nvPr/>
        </p:nvGrpSpPr>
        <p:grpSpPr>
          <a:xfrm>
            <a:off x="7198400" y="1342050"/>
            <a:ext cx="1591800" cy="287700"/>
            <a:chOff x="6664050" y="3124750"/>
            <a:chExt cx="1591800" cy="287700"/>
          </a:xfrm>
        </p:grpSpPr>
        <p:sp>
          <p:nvSpPr>
            <p:cNvPr id="1634" name="Shape 1634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id8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635" name="Shape 1635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cxnSp>
        <p:nvCxnSpPr>
          <p:cNvPr id="1636" name="Shape 1636"/>
          <p:cNvCxnSpPr/>
          <p:nvPr/>
        </p:nvCxnSpPr>
        <p:spPr>
          <a:xfrm rot="10800000" flipH="1">
            <a:off x="5657850" y="893900"/>
            <a:ext cx="3318900" cy="11880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37" name="Shape 1637"/>
          <p:cNvSpPr/>
          <p:nvPr/>
        </p:nvSpPr>
        <p:spPr>
          <a:xfrm>
            <a:off x="1829675" y="98070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638" name="Shape 1638"/>
          <p:cNvSpPr/>
          <p:nvPr/>
        </p:nvSpPr>
        <p:spPr>
          <a:xfrm>
            <a:off x="2187175" y="98070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id8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3" name="Shape 1643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Global Space:</a:t>
            </a:r>
            <a:endParaRPr sz="1800"/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class A(object):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x = 3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y = 5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def __init__(self,y):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self.y = y                                                                      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class B(A):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y = 4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z = 10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def __init__(self,x,y):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super().__init__(y)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self.x = x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644" name="Shape 1644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Constructor Examples</a:t>
            </a:r>
            <a:endParaRPr/>
          </a:p>
        </p:txBody>
      </p:sp>
      <p:sp>
        <p:nvSpPr>
          <p:cNvPr id="1645" name="Shape 1645"/>
          <p:cNvSpPr txBox="1">
            <a:spLocks noGrp="1"/>
          </p:cNvSpPr>
          <p:nvPr>
            <p:ph type="body" idx="2"/>
          </p:nvPr>
        </p:nvSpPr>
        <p:spPr>
          <a:xfrm>
            <a:off x="304800" y="457215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a = A(1)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b = B(7, 3)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646" name="Shape 1646"/>
          <p:cNvSpPr txBox="1">
            <a:spLocks noGrp="1"/>
          </p:cNvSpPr>
          <p:nvPr>
            <p:ph type="body" idx="1"/>
          </p:nvPr>
        </p:nvSpPr>
        <p:spPr>
          <a:xfrm>
            <a:off x="3684675" y="9715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47" name="Shape 1647"/>
          <p:cNvSpPr txBox="1">
            <a:spLocks noGrp="1"/>
          </p:cNvSpPr>
          <p:nvPr>
            <p:ph type="body" idx="1"/>
          </p:nvPr>
        </p:nvSpPr>
        <p:spPr>
          <a:xfrm>
            <a:off x="6517950" y="4131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Call Stack:</a:t>
            </a:r>
            <a:endParaRPr sz="1800" i="0" u="none" strike="noStrike" cap="none">
              <a:solidFill>
                <a:schemeClr val="dk1"/>
              </a:solidFill>
            </a:endParaRPr>
          </a:p>
        </p:txBody>
      </p:sp>
      <p:cxnSp>
        <p:nvCxnSpPr>
          <p:cNvPr id="1648" name="Shape 1648"/>
          <p:cNvCxnSpPr/>
          <p:nvPr/>
        </p:nvCxnSpPr>
        <p:spPr>
          <a:xfrm>
            <a:off x="372850" y="2000250"/>
            <a:ext cx="0" cy="926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649" name="Shape 1649"/>
          <p:cNvCxnSpPr/>
          <p:nvPr/>
        </p:nvCxnSpPr>
        <p:spPr>
          <a:xfrm>
            <a:off x="591850" y="268095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50" name="Shape 1650"/>
          <p:cNvSpPr txBox="1">
            <a:spLocks noGrp="1"/>
          </p:cNvSpPr>
          <p:nvPr>
            <p:ph type="body" idx="1"/>
          </p:nvPr>
        </p:nvSpPr>
        <p:spPr>
          <a:xfrm>
            <a:off x="93250" y="3878400"/>
            <a:ext cx="2796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23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1651" name="Shape 1651"/>
          <p:cNvCxnSpPr/>
          <p:nvPr/>
        </p:nvCxnSpPr>
        <p:spPr>
          <a:xfrm>
            <a:off x="372850" y="3298350"/>
            <a:ext cx="0" cy="12738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52" name="Shape 1652"/>
          <p:cNvSpPr txBox="1">
            <a:spLocks noGrp="1"/>
          </p:cNvSpPr>
          <p:nvPr>
            <p:ph type="body" idx="1"/>
          </p:nvPr>
        </p:nvSpPr>
        <p:spPr>
          <a:xfrm>
            <a:off x="93250" y="2607000"/>
            <a:ext cx="2796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1653" name="Shape 1653"/>
          <p:cNvCxnSpPr/>
          <p:nvPr/>
        </p:nvCxnSpPr>
        <p:spPr>
          <a:xfrm>
            <a:off x="591850" y="3960025"/>
            <a:ext cx="0" cy="473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654" name="Shape 1654"/>
          <p:cNvGrpSpPr/>
          <p:nvPr/>
        </p:nvGrpSpPr>
        <p:grpSpPr>
          <a:xfrm>
            <a:off x="3908300" y="1378544"/>
            <a:ext cx="1252126" cy="1544606"/>
            <a:chOff x="4163800" y="3498994"/>
            <a:chExt cx="1252126" cy="1544606"/>
          </a:xfrm>
        </p:grpSpPr>
        <p:sp>
          <p:nvSpPr>
            <p:cNvPr id="1655" name="Shape 1655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grpSp>
          <p:nvGrpSpPr>
            <p:cNvPr id="1656" name="Shape 1656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1657" name="Shape 1657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58" name="Shape 1658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659" name="Shape 1659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id8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660" name="Shape 1660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y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</p:grpSp>
      <p:sp>
        <p:nvSpPr>
          <p:cNvPr id="1661" name="Shape 1661"/>
          <p:cNvSpPr/>
          <p:nvPr/>
        </p:nvSpPr>
        <p:spPr>
          <a:xfrm>
            <a:off x="4317000" y="2189375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utive"/>
                <a:ea typeface="Cutive"/>
                <a:cs typeface="Cutive"/>
                <a:sym typeface="Cutive"/>
              </a:rPr>
              <a:t>1</a:t>
            </a:r>
            <a:endParaRPr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662" name="Shape 1662"/>
          <p:cNvGrpSpPr/>
          <p:nvPr/>
        </p:nvGrpSpPr>
        <p:grpSpPr>
          <a:xfrm>
            <a:off x="5714988" y="971550"/>
            <a:ext cx="3124212" cy="1028700"/>
            <a:chOff x="5714988" y="971550"/>
            <a:chExt cx="3124212" cy="1028700"/>
          </a:xfrm>
        </p:grpSpPr>
        <p:grpSp>
          <p:nvGrpSpPr>
            <p:cNvPr id="1663" name="Shape 1663"/>
            <p:cNvGrpSpPr/>
            <p:nvPr/>
          </p:nvGrpSpPr>
          <p:grpSpPr>
            <a:xfrm>
              <a:off x="5714988" y="971550"/>
              <a:ext cx="3124212" cy="1028700"/>
              <a:chOff x="5191313" y="2402200"/>
              <a:chExt cx="3124212" cy="1028700"/>
            </a:xfrm>
          </p:grpSpPr>
          <p:grpSp>
            <p:nvGrpSpPr>
              <p:cNvPr id="1664" name="Shape 1664"/>
              <p:cNvGrpSpPr/>
              <p:nvPr/>
            </p:nvGrpSpPr>
            <p:grpSpPr>
              <a:xfrm>
                <a:off x="5191313" y="2402200"/>
                <a:ext cx="3124212" cy="1028700"/>
                <a:chOff x="5142713" y="2343150"/>
                <a:chExt cx="3124212" cy="1028700"/>
              </a:xfrm>
            </p:grpSpPr>
            <p:grpSp>
              <p:nvGrpSpPr>
                <p:cNvPr id="1665" name="Shape 1665"/>
                <p:cNvGrpSpPr/>
                <p:nvPr/>
              </p:nvGrpSpPr>
              <p:grpSpPr>
                <a:xfrm>
                  <a:off x="5142725" y="2343150"/>
                  <a:ext cx="3124200" cy="1028700"/>
                  <a:chOff x="5181600" y="3886200"/>
                  <a:chExt cx="3124200" cy="1028700"/>
                </a:xfrm>
              </p:grpSpPr>
              <p:sp>
                <p:nvSpPr>
                  <p:cNvPr id="1666" name="Shape 1666"/>
                  <p:cNvSpPr/>
                  <p:nvPr/>
                </p:nvSpPr>
                <p:spPr>
                  <a:xfrm>
                    <a:off x="5181600" y="3886200"/>
                    <a:ext cx="3124200" cy="10287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0" tIns="0" rIns="0" bIns="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000">
                      <a:solidFill>
                        <a:schemeClr val="dk1"/>
                      </a:solidFill>
                      <a:latin typeface="Times"/>
                      <a:ea typeface="Times"/>
                      <a:cs typeface="Times"/>
                      <a:sym typeface="Times"/>
                    </a:endParaRPr>
                  </a:p>
                </p:txBody>
              </p:sp>
              <p:sp>
                <p:nvSpPr>
                  <p:cNvPr id="1667" name="Shape 1667"/>
                  <p:cNvSpPr/>
                  <p:nvPr/>
                </p:nvSpPr>
                <p:spPr>
                  <a:xfrm>
                    <a:off x="5181600" y="3886200"/>
                    <a:ext cx="1293900" cy="2769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t" anchorCtr="0">
                    <a:noAutofit/>
                  </a:bodyPr>
                  <a:lstStyle/>
                  <a:p>
                    <a:pPr marL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000" b="1">
                        <a:solidFill>
                          <a:schemeClr val="dk1"/>
                        </a:solidFill>
                        <a:latin typeface="Cutive"/>
                        <a:ea typeface="Cutive"/>
                        <a:cs typeface="Cutive"/>
                        <a:sym typeface="Cutive"/>
                      </a:rPr>
                      <a:t>A.__init__</a:t>
                    </a:r>
                    <a:endParaRPr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  <p:sp>
                <p:nvSpPr>
                  <p:cNvPr id="1668" name="Shape 1668"/>
                  <p:cNvSpPr/>
                  <p:nvPr/>
                </p:nvSpPr>
                <p:spPr>
                  <a:xfrm>
                    <a:off x="5892000" y="4258288"/>
                    <a:ext cx="728700" cy="253800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 cap="flat" cmpd="sng">
                    <a:solidFill>
                      <a:schemeClr val="dk1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000" b="1">
                        <a:latin typeface="Cutive"/>
                        <a:ea typeface="Cutive"/>
                        <a:cs typeface="Cutive"/>
                        <a:sym typeface="Cutive"/>
                      </a:rPr>
                      <a:t>id8</a:t>
                    </a:r>
                    <a:endParaRPr sz="1000" b="1"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</p:grpSp>
            <p:sp>
              <p:nvSpPr>
                <p:cNvPr id="1669" name="Shape 1669"/>
                <p:cNvSpPr/>
                <p:nvPr/>
              </p:nvSpPr>
              <p:spPr>
                <a:xfrm>
                  <a:off x="5142713" y="27190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self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670" name="Shape 1670"/>
              <p:cNvSpPr/>
              <p:nvPr/>
            </p:nvSpPr>
            <p:spPr>
              <a:xfrm>
                <a:off x="7467600" y="2402200"/>
                <a:ext cx="847800" cy="2769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100" b="1" strike="sngStrike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rPr>
                  <a:t>1</a:t>
                </a:r>
                <a:endParaRPr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  <p:sp>
          <p:nvSpPr>
            <p:cNvPr id="1671" name="Shape 1671"/>
            <p:cNvSpPr/>
            <p:nvPr/>
          </p:nvSpPr>
          <p:spPr>
            <a:xfrm>
              <a:off x="5714988" y="1702901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y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672" name="Shape 1672"/>
            <p:cNvSpPr/>
            <p:nvPr/>
          </p:nvSpPr>
          <p:spPr>
            <a:xfrm>
              <a:off x="6425400" y="169450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673" name="Shape 1673"/>
          <p:cNvGrpSpPr/>
          <p:nvPr/>
        </p:nvGrpSpPr>
        <p:grpSpPr>
          <a:xfrm>
            <a:off x="7198400" y="1342050"/>
            <a:ext cx="1591800" cy="287700"/>
            <a:chOff x="6664050" y="3124750"/>
            <a:chExt cx="1591800" cy="287700"/>
          </a:xfrm>
        </p:grpSpPr>
        <p:sp>
          <p:nvSpPr>
            <p:cNvPr id="1674" name="Shape 1674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id8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675" name="Shape 1675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cxnSp>
        <p:nvCxnSpPr>
          <p:cNvPr id="1676" name="Shape 1676"/>
          <p:cNvCxnSpPr/>
          <p:nvPr/>
        </p:nvCxnSpPr>
        <p:spPr>
          <a:xfrm rot="10800000" flipH="1">
            <a:off x="5657850" y="893900"/>
            <a:ext cx="3318900" cy="11880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77" name="Shape 1677"/>
          <p:cNvSpPr/>
          <p:nvPr/>
        </p:nvSpPr>
        <p:spPr>
          <a:xfrm>
            <a:off x="1829675" y="98070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678" name="Shape 1678"/>
          <p:cNvSpPr/>
          <p:nvPr/>
        </p:nvSpPr>
        <p:spPr>
          <a:xfrm>
            <a:off x="2187175" y="98070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id8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679" name="Shape 1679"/>
          <p:cNvGrpSpPr/>
          <p:nvPr/>
        </p:nvGrpSpPr>
        <p:grpSpPr>
          <a:xfrm>
            <a:off x="3908323" y="3298344"/>
            <a:ext cx="1252104" cy="1544606"/>
            <a:chOff x="4163900" y="3498950"/>
            <a:chExt cx="1349541" cy="1544606"/>
          </a:xfrm>
        </p:grpSpPr>
        <p:sp>
          <p:nvSpPr>
            <p:cNvPr id="1680" name="Shape 1680"/>
            <p:cNvSpPr/>
            <p:nvPr/>
          </p:nvSpPr>
          <p:spPr>
            <a:xfrm>
              <a:off x="4177241" y="3845356"/>
              <a:ext cx="1336200" cy="1198200"/>
            </a:xfrm>
            <a:prstGeom prst="rect">
              <a:avLst/>
            </a:prstGeom>
            <a:solidFill>
              <a:srgbClr val="FFE3B9"/>
            </a:solidFill>
            <a:ln w="9525" cap="flat" cmpd="sng">
              <a:solidFill>
                <a:srgbClr val="FFE3B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1" name="Shape 1681"/>
            <p:cNvSpPr/>
            <p:nvPr/>
          </p:nvSpPr>
          <p:spPr>
            <a:xfrm>
              <a:off x="4908635" y="3845356"/>
              <a:ext cx="604800" cy="3114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endPara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82" name="Shape 1682"/>
            <p:cNvSpPr/>
            <p:nvPr/>
          </p:nvSpPr>
          <p:spPr>
            <a:xfrm>
              <a:off x="4163900" y="3498950"/>
              <a:ext cx="604800" cy="457200"/>
            </a:xfrm>
            <a:prstGeom prst="roundRect">
              <a:avLst>
                <a:gd name="adj" fmla="val 16667"/>
              </a:avLst>
            </a:prstGeom>
            <a:solidFill>
              <a:srgbClr val="FFE3B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id4</a:t>
              </a:r>
              <a:endPara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683" name="Shape 1683"/>
          <p:cNvGrpSpPr/>
          <p:nvPr/>
        </p:nvGrpSpPr>
        <p:grpSpPr>
          <a:xfrm>
            <a:off x="5714988" y="2353825"/>
            <a:ext cx="3124212" cy="1028700"/>
            <a:chOff x="5714988" y="971550"/>
            <a:chExt cx="3124212" cy="1028700"/>
          </a:xfrm>
        </p:grpSpPr>
        <p:grpSp>
          <p:nvGrpSpPr>
            <p:cNvPr id="1684" name="Shape 1684"/>
            <p:cNvGrpSpPr/>
            <p:nvPr/>
          </p:nvGrpSpPr>
          <p:grpSpPr>
            <a:xfrm>
              <a:off x="5714988" y="971550"/>
              <a:ext cx="3124212" cy="1028700"/>
              <a:chOff x="5191313" y="2402200"/>
              <a:chExt cx="3124212" cy="1028700"/>
            </a:xfrm>
          </p:grpSpPr>
          <p:grpSp>
            <p:nvGrpSpPr>
              <p:cNvPr id="1685" name="Shape 1685"/>
              <p:cNvGrpSpPr/>
              <p:nvPr/>
            </p:nvGrpSpPr>
            <p:grpSpPr>
              <a:xfrm>
                <a:off x="5191313" y="2402200"/>
                <a:ext cx="3124212" cy="1028700"/>
                <a:chOff x="5142713" y="2343150"/>
                <a:chExt cx="3124212" cy="1028700"/>
              </a:xfrm>
            </p:grpSpPr>
            <p:grpSp>
              <p:nvGrpSpPr>
                <p:cNvPr id="1686" name="Shape 1686"/>
                <p:cNvGrpSpPr/>
                <p:nvPr/>
              </p:nvGrpSpPr>
              <p:grpSpPr>
                <a:xfrm>
                  <a:off x="5142725" y="2343150"/>
                  <a:ext cx="3124200" cy="1028700"/>
                  <a:chOff x="5181600" y="3886200"/>
                  <a:chExt cx="3124200" cy="1028700"/>
                </a:xfrm>
              </p:grpSpPr>
              <p:sp>
                <p:nvSpPr>
                  <p:cNvPr id="1687" name="Shape 1687"/>
                  <p:cNvSpPr/>
                  <p:nvPr/>
                </p:nvSpPr>
                <p:spPr>
                  <a:xfrm>
                    <a:off x="5181600" y="3886200"/>
                    <a:ext cx="3124200" cy="10287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0" tIns="0" rIns="0" bIns="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000">
                      <a:solidFill>
                        <a:schemeClr val="dk1"/>
                      </a:solidFill>
                      <a:latin typeface="Times"/>
                      <a:ea typeface="Times"/>
                      <a:cs typeface="Times"/>
                      <a:sym typeface="Times"/>
                    </a:endParaRPr>
                  </a:p>
                </p:txBody>
              </p:sp>
              <p:sp>
                <p:nvSpPr>
                  <p:cNvPr id="1688" name="Shape 1688"/>
                  <p:cNvSpPr/>
                  <p:nvPr/>
                </p:nvSpPr>
                <p:spPr>
                  <a:xfrm>
                    <a:off x="5181600" y="3886200"/>
                    <a:ext cx="1293900" cy="2769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t" anchorCtr="0">
                    <a:noAutofit/>
                  </a:bodyPr>
                  <a:lstStyle/>
                  <a:p>
                    <a:pPr marL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000" b="1">
                        <a:solidFill>
                          <a:schemeClr val="dk1"/>
                        </a:solidFill>
                        <a:latin typeface="Cutive"/>
                        <a:ea typeface="Cutive"/>
                        <a:cs typeface="Cutive"/>
                        <a:sym typeface="Cutive"/>
                      </a:rPr>
                      <a:t>B.__init__</a:t>
                    </a:r>
                    <a:endParaRPr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  <p:sp>
                <p:nvSpPr>
                  <p:cNvPr id="1689" name="Shape 1689"/>
                  <p:cNvSpPr/>
                  <p:nvPr/>
                </p:nvSpPr>
                <p:spPr>
                  <a:xfrm>
                    <a:off x="5892000" y="4258288"/>
                    <a:ext cx="728700" cy="253800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 cap="flat" cmpd="sng">
                    <a:solidFill>
                      <a:schemeClr val="dk1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000" b="1">
                        <a:latin typeface="Cutive"/>
                        <a:ea typeface="Cutive"/>
                        <a:cs typeface="Cutive"/>
                        <a:sym typeface="Cutive"/>
                      </a:rPr>
                      <a:t>id4</a:t>
                    </a:r>
                    <a:endParaRPr sz="1000" b="1"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</p:grpSp>
            <p:sp>
              <p:nvSpPr>
                <p:cNvPr id="1690" name="Shape 1690"/>
                <p:cNvSpPr/>
                <p:nvPr/>
              </p:nvSpPr>
              <p:spPr>
                <a:xfrm>
                  <a:off x="5142713" y="27190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self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691" name="Shape 1691"/>
              <p:cNvSpPr/>
              <p:nvPr/>
            </p:nvSpPr>
            <p:spPr>
              <a:xfrm>
                <a:off x="7467600" y="2402200"/>
                <a:ext cx="847800" cy="2769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100" b="1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rPr>
                  <a:t>2</a:t>
                </a:r>
                <a:endParaRPr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  <p:sp>
          <p:nvSpPr>
            <p:cNvPr id="1692" name="Shape 1692"/>
            <p:cNvSpPr/>
            <p:nvPr/>
          </p:nvSpPr>
          <p:spPr>
            <a:xfrm>
              <a:off x="5714988" y="1702901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y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693" name="Shape 1693"/>
            <p:cNvSpPr/>
            <p:nvPr/>
          </p:nvSpPr>
          <p:spPr>
            <a:xfrm>
              <a:off x="6425400" y="169450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3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694" name="Shape 1694"/>
          <p:cNvGrpSpPr/>
          <p:nvPr/>
        </p:nvGrpSpPr>
        <p:grpSpPr>
          <a:xfrm>
            <a:off x="7351088" y="2725525"/>
            <a:ext cx="1439112" cy="285301"/>
            <a:chOff x="7274888" y="2720075"/>
            <a:chExt cx="1439112" cy="285301"/>
          </a:xfrm>
        </p:grpSpPr>
        <p:sp>
          <p:nvSpPr>
            <p:cNvPr id="1695" name="Shape 1695"/>
            <p:cNvSpPr/>
            <p:nvPr/>
          </p:nvSpPr>
          <p:spPr>
            <a:xfrm>
              <a:off x="7274888" y="2728476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x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696" name="Shape 1696"/>
            <p:cNvSpPr/>
            <p:nvPr/>
          </p:nvSpPr>
          <p:spPr>
            <a:xfrm>
              <a:off x="7985300" y="2720075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7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1" name="Shape 1701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Global Space:</a:t>
            </a:r>
            <a:endParaRPr sz="1800"/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class A(object):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x = 3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y = 5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def __init__(self,y):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self.y = y                                                                      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class B(A):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y = 4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z = 10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def __init__(self,x,y):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super().__init__(y)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self.x = x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702" name="Shape 1702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Constructor Examples</a:t>
            </a:r>
            <a:endParaRPr/>
          </a:p>
        </p:txBody>
      </p:sp>
      <p:sp>
        <p:nvSpPr>
          <p:cNvPr id="1703" name="Shape 1703"/>
          <p:cNvSpPr txBox="1">
            <a:spLocks noGrp="1"/>
          </p:cNvSpPr>
          <p:nvPr>
            <p:ph type="body" idx="2"/>
          </p:nvPr>
        </p:nvSpPr>
        <p:spPr>
          <a:xfrm>
            <a:off x="304800" y="457215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a = A(1)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b = B(7, 3)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704" name="Shape 1704"/>
          <p:cNvSpPr txBox="1">
            <a:spLocks noGrp="1"/>
          </p:cNvSpPr>
          <p:nvPr>
            <p:ph type="body" idx="1"/>
          </p:nvPr>
        </p:nvSpPr>
        <p:spPr>
          <a:xfrm>
            <a:off x="3684675" y="9715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05" name="Shape 1705"/>
          <p:cNvSpPr txBox="1">
            <a:spLocks noGrp="1"/>
          </p:cNvSpPr>
          <p:nvPr>
            <p:ph type="body" idx="1"/>
          </p:nvPr>
        </p:nvSpPr>
        <p:spPr>
          <a:xfrm>
            <a:off x="6517950" y="4131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Call Stack:</a:t>
            </a:r>
            <a:endParaRPr sz="1800" i="0" u="none" strike="noStrike" cap="none">
              <a:solidFill>
                <a:schemeClr val="dk1"/>
              </a:solidFill>
            </a:endParaRPr>
          </a:p>
        </p:txBody>
      </p:sp>
      <p:cxnSp>
        <p:nvCxnSpPr>
          <p:cNvPr id="1706" name="Shape 1706"/>
          <p:cNvCxnSpPr/>
          <p:nvPr/>
        </p:nvCxnSpPr>
        <p:spPr>
          <a:xfrm>
            <a:off x="372850" y="2000250"/>
            <a:ext cx="0" cy="926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07" name="Shape 1707"/>
          <p:cNvCxnSpPr/>
          <p:nvPr/>
        </p:nvCxnSpPr>
        <p:spPr>
          <a:xfrm>
            <a:off x="591850" y="268095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08" name="Shape 1708"/>
          <p:cNvSpPr txBox="1">
            <a:spLocks noGrp="1"/>
          </p:cNvSpPr>
          <p:nvPr>
            <p:ph type="body" idx="1"/>
          </p:nvPr>
        </p:nvSpPr>
        <p:spPr>
          <a:xfrm>
            <a:off x="93250" y="3878400"/>
            <a:ext cx="2796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23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1709" name="Shape 1709"/>
          <p:cNvCxnSpPr/>
          <p:nvPr/>
        </p:nvCxnSpPr>
        <p:spPr>
          <a:xfrm>
            <a:off x="372850" y="3298350"/>
            <a:ext cx="0" cy="12738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10" name="Shape 1710"/>
          <p:cNvSpPr txBox="1">
            <a:spLocks noGrp="1"/>
          </p:cNvSpPr>
          <p:nvPr>
            <p:ph type="body" idx="1"/>
          </p:nvPr>
        </p:nvSpPr>
        <p:spPr>
          <a:xfrm>
            <a:off x="93250" y="2607000"/>
            <a:ext cx="2796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1711" name="Shape 1711"/>
          <p:cNvCxnSpPr/>
          <p:nvPr/>
        </p:nvCxnSpPr>
        <p:spPr>
          <a:xfrm>
            <a:off x="591850" y="3960025"/>
            <a:ext cx="0" cy="473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712" name="Shape 1712"/>
          <p:cNvGrpSpPr/>
          <p:nvPr/>
        </p:nvGrpSpPr>
        <p:grpSpPr>
          <a:xfrm>
            <a:off x="3908300" y="1378544"/>
            <a:ext cx="1252126" cy="1544606"/>
            <a:chOff x="4163800" y="3498994"/>
            <a:chExt cx="1252126" cy="1544606"/>
          </a:xfrm>
        </p:grpSpPr>
        <p:sp>
          <p:nvSpPr>
            <p:cNvPr id="1713" name="Shape 1713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grpSp>
          <p:nvGrpSpPr>
            <p:cNvPr id="1714" name="Shape 1714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1715" name="Shape 1715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16" name="Shape 1716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717" name="Shape 1717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id8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718" name="Shape 1718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y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</p:grpSp>
      <p:sp>
        <p:nvSpPr>
          <p:cNvPr id="1719" name="Shape 1719"/>
          <p:cNvSpPr/>
          <p:nvPr/>
        </p:nvSpPr>
        <p:spPr>
          <a:xfrm>
            <a:off x="4317000" y="2189375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utive"/>
                <a:ea typeface="Cutive"/>
                <a:cs typeface="Cutive"/>
                <a:sym typeface="Cutive"/>
              </a:rPr>
              <a:t>1</a:t>
            </a:r>
            <a:endParaRPr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720" name="Shape 1720"/>
          <p:cNvGrpSpPr/>
          <p:nvPr/>
        </p:nvGrpSpPr>
        <p:grpSpPr>
          <a:xfrm>
            <a:off x="5714988" y="971550"/>
            <a:ext cx="3124212" cy="1028700"/>
            <a:chOff x="5714988" y="971550"/>
            <a:chExt cx="3124212" cy="1028700"/>
          </a:xfrm>
        </p:grpSpPr>
        <p:grpSp>
          <p:nvGrpSpPr>
            <p:cNvPr id="1721" name="Shape 1721"/>
            <p:cNvGrpSpPr/>
            <p:nvPr/>
          </p:nvGrpSpPr>
          <p:grpSpPr>
            <a:xfrm>
              <a:off x="5714988" y="971550"/>
              <a:ext cx="3124212" cy="1028700"/>
              <a:chOff x="5191313" y="2402200"/>
              <a:chExt cx="3124212" cy="1028700"/>
            </a:xfrm>
          </p:grpSpPr>
          <p:grpSp>
            <p:nvGrpSpPr>
              <p:cNvPr id="1722" name="Shape 1722"/>
              <p:cNvGrpSpPr/>
              <p:nvPr/>
            </p:nvGrpSpPr>
            <p:grpSpPr>
              <a:xfrm>
                <a:off x="5191313" y="2402200"/>
                <a:ext cx="3124212" cy="1028700"/>
                <a:chOff x="5142713" y="2343150"/>
                <a:chExt cx="3124212" cy="1028700"/>
              </a:xfrm>
            </p:grpSpPr>
            <p:grpSp>
              <p:nvGrpSpPr>
                <p:cNvPr id="1723" name="Shape 1723"/>
                <p:cNvGrpSpPr/>
                <p:nvPr/>
              </p:nvGrpSpPr>
              <p:grpSpPr>
                <a:xfrm>
                  <a:off x="5142725" y="2343150"/>
                  <a:ext cx="3124200" cy="1028700"/>
                  <a:chOff x="5181600" y="3886200"/>
                  <a:chExt cx="3124200" cy="1028700"/>
                </a:xfrm>
              </p:grpSpPr>
              <p:sp>
                <p:nvSpPr>
                  <p:cNvPr id="1724" name="Shape 1724"/>
                  <p:cNvSpPr/>
                  <p:nvPr/>
                </p:nvSpPr>
                <p:spPr>
                  <a:xfrm>
                    <a:off x="5181600" y="3886200"/>
                    <a:ext cx="3124200" cy="10287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0" tIns="0" rIns="0" bIns="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000">
                      <a:solidFill>
                        <a:schemeClr val="dk1"/>
                      </a:solidFill>
                      <a:latin typeface="Times"/>
                      <a:ea typeface="Times"/>
                      <a:cs typeface="Times"/>
                      <a:sym typeface="Times"/>
                    </a:endParaRPr>
                  </a:p>
                </p:txBody>
              </p:sp>
              <p:sp>
                <p:nvSpPr>
                  <p:cNvPr id="1725" name="Shape 1725"/>
                  <p:cNvSpPr/>
                  <p:nvPr/>
                </p:nvSpPr>
                <p:spPr>
                  <a:xfrm>
                    <a:off x="5181600" y="3886200"/>
                    <a:ext cx="1293900" cy="2769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t" anchorCtr="0">
                    <a:noAutofit/>
                  </a:bodyPr>
                  <a:lstStyle/>
                  <a:p>
                    <a:pPr marL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000" b="1">
                        <a:solidFill>
                          <a:schemeClr val="dk1"/>
                        </a:solidFill>
                        <a:latin typeface="Cutive"/>
                        <a:ea typeface="Cutive"/>
                        <a:cs typeface="Cutive"/>
                        <a:sym typeface="Cutive"/>
                      </a:rPr>
                      <a:t>A.__init__</a:t>
                    </a:r>
                    <a:endParaRPr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  <p:sp>
                <p:nvSpPr>
                  <p:cNvPr id="1726" name="Shape 1726"/>
                  <p:cNvSpPr/>
                  <p:nvPr/>
                </p:nvSpPr>
                <p:spPr>
                  <a:xfrm>
                    <a:off x="5892000" y="4258288"/>
                    <a:ext cx="728700" cy="253800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 cap="flat" cmpd="sng">
                    <a:solidFill>
                      <a:schemeClr val="dk1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000" b="1">
                        <a:latin typeface="Cutive"/>
                        <a:ea typeface="Cutive"/>
                        <a:cs typeface="Cutive"/>
                        <a:sym typeface="Cutive"/>
                      </a:rPr>
                      <a:t>id8</a:t>
                    </a:r>
                    <a:endParaRPr sz="1000" b="1"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</p:grpSp>
            <p:sp>
              <p:nvSpPr>
                <p:cNvPr id="1727" name="Shape 1727"/>
                <p:cNvSpPr/>
                <p:nvPr/>
              </p:nvSpPr>
              <p:spPr>
                <a:xfrm>
                  <a:off x="5142713" y="27190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self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728" name="Shape 1728"/>
              <p:cNvSpPr/>
              <p:nvPr/>
            </p:nvSpPr>
            <p:spPr>
              <a:xfrm>
                <a:off x="7467600" y="2402200"/>
                <a:ext cx="847800" cy="2769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100" b="1" strike="sngStrike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rPr>
                  <a:t>1</a:t>
                </a:r>
                <a:endParaRPr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  <p:sp>
          <p:nvSpPr>
            <p:cNvPr id="1729" name="Shape 1729"/>
            <p:cNvSpPr/>
            <p:nvPr/>
          </p:nvSpPr>
          <p:spPr>
            <a:xfrm>
              <a:off x="5714988" y="1702901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y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730" name="Shape 1730"/>
            <p:cNvSpPr/>
            <p:nvPr/>
          </p:nvSpPr>
          <p:spPr>
            <a:xfrm>
              <a:off x="6425400" y="169450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731" name="Shape 1731"/>
          <p:cNvGrpSpPr/>
          <p:nvPr/>
        </p:nvGrpSpPr>
        <p:grpSpPr>
          <a:xfrm>
            <a:off x="7198400" y="1342050"/>
            <a:ext cx="1591800" cy="287700"/>
            <a:chOff x="6664050" y="3124750"/>
            <a:chExt cx="1591800" cy="287700"/>
          </a:xfrm>
        </p:grpSpPr>
        <p:sp>
          <p:nvSpPr>
            <p:cNvPr id="1732" name="Shape 1732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id8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733" name="Shape 1733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cxnSp>
        <p:nvCxnSpPr>
          <p:cNvPr id="1734" name="Shape 1734"/>
          <p:cNvCxnSpPr/>
          <p:nvPr/>
        </p:nvCxnSpPr>
        <p:spPr>
          <a:xfrm rot="10800000" flipH="1">
            <a:off x="5657850" y="893900"/>
            <a:ext cx="3318900" cy="11880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35" name="Shape 1735"/>
          <p:cNvSpPr/>
          <p:nvPr/>
        </p:nvSpPr>
        <p:spPr>
          <a:xfrm>
            <a:off x="1829675" y="98070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736" name="Shape 1736"/>
          <p:cNvSpPr/>
          <p:nvPr/>
        </p:nvSpPr>
        <p:spPr>
          <a:xfrm>
            <a:off x="2187175" y="98070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id8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737" name="Shape 1737"/>
          <p:cNvGrpSpPr/>
          <p:nvPr/>
        </p:nvGrpSpPr>
        <p:grpSpPr>
          <a:xfrm>
            <a:off x="3908323" y="3298344"/>
            <a:ext cx="1252104" cy="1544606"/>
            <a:chOff x="4163900" y="3498950"/>
            <a:chExt cx="1349541" cy="1544606"/>
          </a:xfrm>
        </p:grpSpPr>
        <p:sp>
          <p:nvSpPr>
            <p:cNvPr id="1738" name="Shape 1738"/>
            <p:cNvSpPr/>
            <p:nvPr/>
          </p:nvSpPr>
          <p:spPr>
            <a:xfrm>
              <a:off x="4177241" y="3845356"/>
              <a:ext cx="1336200" cy="1198200"/>
            </a:xfrm>
            <a:prstGeom prst="rect">
              <a:avLst/>
            </a:prstGeom>
            <a:solidFill>
              <a:srgbClr val="FFE3B9"/>
            </a:solidFill>
            <a:ln w="9525" cap="flat" cmpd="sng">
              <a:solidFill>
                <a:srgbClr val="FFE3B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9" name="Shape 1739"/>
            <p:cNvSpPr/>
            <p:nvPr/>
          </p:nvSpPr>
          <p:spPr>
            <a:xfrm>
              <a:off x="4908635" y="3845356"/>
              <a:ext cx="604800" cy="3114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endPara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40" name="Shape 1740"/>
            <p:cNvSpPr/>
            <p:nvPr/>
          </p:nvSpPr>
          <p:spPr>
            <a:xfrm>
              <a:off x="4163900" y="3498950"/>
              <a:ext cx="604800" cy="457200"/>
            </a:xfrm>
            <a:prstGeom prst="roundRect">
              <a:avLst>
                <a:gd name="adj" fmla="val 16667"/>
              </a:avLst>
            </a:prstGeom>
            <a:solidFill>
              <a:srgbClr val="FFE3B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id4</a:t>
              </a:r>
              <a:endPara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741" name="Shape 1741"/>
          <p:cNvGrpSpPr/>
          <p:nvPr/>
        </p:nvGrpSpPr>
        <p:grpSpPr>
          <a:xfrm>
            <a:off x="5714988" y="2353825"/>
            <a:ext cx="3124212" cy="1028700"/>
            <a:chOff x="5714988" y="971550"/>
            <a:chExt cx="3124212" cy="1028700"/>
          </a:xfrm>
        </p:grpSpPr>
        <p:grpSp>
          <p:nvGrpSpPr>
            <p:cNvPr id="1742" name="Shape 1742"/>
            <p:cNvGrpSpPr/>
            <p:nvPr/>
          </p:nvGrpSpPr>
          <p:grpSpPr>
            <a:xfrm>
              <a:off x="5714988" y="971550"/>
              <a:ext cx="3124212" cy="1028700"/>
              <a:chOff x="5191313" y="2402200"/>
              <a:chExt cx="3124212" cy="1028700"/>
            </a:xfrm>
          </p:grpSpPr>
          <p:grpSp>
            <p:nvGrpSpPr>
              <p:cNvPr id="1743" name="Shape 1743"/>
              <p:cNvGrpSpPr/>
              <p:nvPr/>
            </p:nvGrpSpPr>
            <p:grpSpPr>
              <a:xfrm>
                <a:off x="5191313" y="2402200"/>
                <a:ext cx="3124212" cy="1028700"/>
                <a:chOff x="5142713" y="2343150"/>
                <a:chExt cx="3124212" cy="1028700"/>
              </a:xfrm>
            </p:grpSpPr>
            <p:grpSp>
              <p:nvGrpSpPr>
                <p:cNvPr id="1744" name="Shape 1744"/>
                <p:cNvGrpSpPr/>
                <p:nvPr/>
              </p:nvGrpSpPr>
              <p:grpSpPr>
                <a:xfrm>
                  <a:off x="5142725" y="2343150"/>
                  <a:ext cx="3124200" cy="1028700"/>
                  <a:chOff x="5181600" y="3886200"/>
                  <a:chExt cx="3124200" cy="1028700"/>
                </a:xfrm>
              </p:grpSpPr>
              <p:sp>
                <p:nvSpPr>
                  <p:cNvPr id="1745" name="Shape 1745"/>
                  <p:cNvSpPr/>
                  <p:nvPr/>
                </p:nvSpPr>
                <p:spPr>
                  <a:xfrm>
                    <a:off x="5181600" y="3886200"/>
                    <a:ext cx="3124200" cy="10287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0" tIns="0" rIns="0" bIns="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000">
                      <a:solidFill>
                        <a:schemeClr val="dk1"/>
                      </a:solidFill>
                      <a:latin typeface="Times"/>
                      <a:ea typeface="Times"/>
                      <a:cs typeface="Times"/>
                      <a:sym typeface="Times"/>
                    </a:endParaRPr>
                  </a:p>
                </p:txBody>
              </p:sp>
              <p:sp>
                <p:nvSpPr>
                  <p:cNvPr id="1746" name="Shape 1746"/>
                  <p:cNvSpPr/>
                  <p:nvPr/>
                </p:nvSpPr>
                <p:spPr>
                  <a:xfrm>
                    <a:off x="5181600" y="3886200"/>
                    <a:ext cx="1293900" cy="2769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t" anchorCtr="0">
                    <a:noAutofit/>
                  </a:bodyPr>
                  <a:lstStyle/>
                  <a:p>
                    <a:pPr marL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000" b="1">
                        <a:solidFill>
                          <a:schemeClr val="dk1"/>
                        </a:solidFill>
                        <a:latin typeface="Cutive"/>
                        <a:ea typeface="Cutive"/>
                        <a:cs typeface="Cutive"/>
                        <a:sym typeface="Cutive"/>
                      </a:rPr>
                      <a:t>B.__init__</a:t>
                    </a:r>
                    <a:endParaRPr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  <p:sp>
                <p:nvSpPr>
                  <p:cNvPr id="1747" name="Shape 1747"/>
                  <p:cNvSpPr/>
                  <p:nvPr/>
                </p:nvSpPr>
                <p:spPr>
                  <a:xfrm>
                    <a:off x="5892000" y="4258288"/>
                    <a:ext cx="728700" cy="253800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 cap="flat" cmpd="sng">
                    <a:solidFill>
                      <a:schemeClr val="dk1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000" b="1">
                        <a:latin typeface="Cutive"/>
                        <a:ea typeface="Cutive"/>
                        <a:cs typeface="Cutive"/>
                        <a:sym typeface="Cutive"/>
                      </a:rPr>
                      <a:t>id4</a:t>
                    </a:r>
                    <a:endParaRPr sz="1000" b="1"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</p:grpSp>
            <p:sp>
              <p:nvSpPr>
                <p:cNvPr id="1748" name="Shape 1748"/>
                <p:cNvSpPr/>
                <p:nvPr/>
              </p:nvSpPr>
              <p:spPr>
                <a:xfrm>
                  <a:off x="5142713" y="27190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self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749" name="Shape 1749"/>
              <p:cNvSpPr/>
              <p:nvPr/>
            </p:nvSpPr>
            <p:spPr>
              <a:xfrm>
                <a:off x="7467600" y="2402200"/>
                <a:ext cx="847800" cy="2769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100" b="1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rPr>
                  <a:t>2</a:t>
                </a:r>
                <a:endParaRPr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  <p:sp>
          <p:nvSpPr>
            <p:cNvPr id="1750" name="Shape 1750"/>
            <p:cNvSpPr/>
            <p:nvPr/>
          </p:nvSpPr>
          <p:spPr>
            <a:xfrm>
              <a:off x="5714988" y="1702901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y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751" name="Shape 1751"/>
            <p:cNvSpPr/>
            <p:nvPr/>
          </p:nvSpPr>
          <p:spPr>
            <a:xfrm>
              <a:off x="6425400" y="169450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3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752" name="Shape 1752"/>
          <p:cNvGrpSpPr/>
          <p:nvPr/>
        </p:nvGrpSpPr>
        <p:grpSpPr>
          <a:xfrm>
            <a:off x="7351088" y="2725525"/>
            <a:ext cx="1439112" cy="285301"/>
            <a:chOff x="7274888" y="2720075"/>
            <a:chExt cx="1439112" cy="285301"/>
          </a:xfrm>
        </p:grpSpPr>
        <p:sp>
          <p:nvSpPr>
            <p:cNvPr id="1753" name="Shape 1753"/>
            <p:cNvSpPr/>
            <p:nvPr/>
          </p:nvSpPr>
          <p:spPr>
            <a:xfrm>
              <a:off x="7274888" y="2728476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x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754" name="Shape 1754"/>
            <p:cNvSpPr/>
            <p:nvPr/>
          </p:nvSpPr>
          <p:spPr>
            <a:xfrm>
              <a:off x="7985300" y="2720075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7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755" name="Shape 1755"/>
          <p:cNvGrpSpPr/>
          <p:nvPr/>
        </p:nvGrpSpPr>
        <p:grpSpPr>
          <a:xfrm>
            <a:off x="5714988" y="3736100"/>
            <a:ext cx="3124212" cy="1028700"/>
            <a:chOff x="5714988" y="971550"/>
            <a:chExt cx="3124212" cy="1028700"/>
          </a:xfrm>
        </p:grpSpPr>
        <p:grpSp>
          <p:nvGrpSpPr>
            <p:cNvPr id="1756" name="Shape 1756"/>
            <p:cNvGrpSpPr/>
            <p:nvPr/>
          </p:nvGrpSpPr>
          <p:grpSpPr>
            <a:xfrm>
              <a:off x="5714988" y="971550"/>
              <a:ext cx="3124212" cy="1028700"/>
              <a:chOff x="5191313" y="2402200"/>
              <a:chExt cx="3124212" cy="1028700"/>
            </a:xfrm>
          </p:grpSpPr>
          <p:grpSp>
            <p:nvGrpSpPr>
              <p:cNvPr id="1757" name="Shape 1757"/>
              <p:cNvGrpSpPr/>
              <p:nvPr/>
            </p:nvGrpSpPr>
            <p:grpSpPr>
              <a:xfrm>
                <a:off x="5191313" y="2402200"/>
                <a:ext cx="3124212" cy="1028700"/>
                <a:chOff x="5142713" y="2343150"/>
                <a:chExt cx="3124212" cy="1028700"/>
              </a:xfrm>
            </p:grpSpPr>
            <p:grpSp>
              <p:nvGrpSpPr>
                <p:cNvPr id="1758" name="Shape 1758"/>
                <p:cNvGrpSpPr/>
                <p:nvPr/>
              </p:nvGrpSpPr>
              <p:grpSpPr>
                <a:xfrm>
                  <a:off x="5142725" y="2343150"/>
                  <a:ext cx="3124200" cy="1028700"/>
                  <a:chOff x="5181600" y="3886200"/>
                  <a:chExt cx="3124200" cy="1028700"/>
                </a:xfrm>
              </p:grpSpPr>
              <p:sp>
                <p:nvSpPr>
                  <p:cNvPr id="1759" name="Shape 1759"/>
                  <p:cNvSpPr/>
                  <p:nvPr/>
                </p:nvSpPr>
                <p:spPr>
                  <a:xfrm>
                    <a:off x="5181600" y="3886200"/>
                    <a:ext cx="3124200" cy="10287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0" tIns="0" rIns="0" bIns="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000">
                      <a:solidFill>
                        <a:schemeClr val="dk1"/>
                      </a:solidFill>
                      <a:latin typeface="Times"/>
                      <a:ea typeface="Times"/>
                      <a:cs typeface="Times"/>
                      <a:sym typeface="Times"/>
                    </a:endParaRPr>
                  </a:p>
                </p:txBody>
              </p:sp>
              <p:sp>
                <p:nvSpPr>
                  <p:cNvPr id="1760" name="Shape 1760"/>
                  <p:cNvSpPr/>
                  <p:nvPr/>
                </p:nvSpPr>
                <p:spPr>
                  <a:xfrm>
                    <a:off x="5181600" y="3886200"/>
                    <a:ext cx="1293900" cy="2769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t" anchorCtr="0">
                    <a:noAutofit/>
                  </a:bodyPr>
                  <a:lstStyle/>
                  <a:p>
                    <a:pPr marL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000" b="1">
                        <a:solidFill>
                          <a:schemeClr val="dk1"/>
                        </a:solidFill>
                        <a:latin typeface="Cutive"/>
                        <a:ea typeface="Cutive"/>
                        <a:cs typeface="Cutive"/>
                        <a:sym typeface="Cutive"/>
                      </a:rPr>
                      <a:t>A.__init__</a:t>
                    </a:r>
                    <a:endParaRPr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  <p:sp>
                <p:nvSpPr>
                  <p:cNvPr id="1761" name="Shape 1761"/>
                  <p:cNvSpPr/>
                  <p:nvPr/>
                </p:nvSpPr>
                <p:spPr>
                  <a:xfrm>
                    <a:off x="5892000" y="4258288"/>
                    <a:ext cx="728700" cy="253800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 cap="flat" cmpd="sng">
                    <a:solidFill>
                      <a:schemeClr val="dk1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000" b="1">
                        <a:latin typeface="Cutive"/>
                        <a:ea typeface="Cutive"/>
                        <a:cs typeface="Cutive"/>
                        <a:sym typeface="Cutive"/>
                      </a:rPr>
                      <a:t>id4</a:t>
                    </a:r>
                    <a:endParaRPr sz="1000" b="1"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</p:grpSp>
            <p:sp>
              <p:nvSpPr>
                <p:cNvPr id="1762" name="Shape 1762"/>
                <p:cNvSpPr/>
                <p:nvPr/>
              </p:nvSpPr>
              <p:spPr>
                <a:xfrm>
                  <a:off x="5142713" y="27190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self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763" name="Shape 1763"/>
              <p:cNvSpPr/>
              <p:nvPr/>
            </p:nvSpPr>
            <p:spPr>
              <a:xfrm>
                <a:off x="7467600" y="2402200"/>
                <a:ext cx="847800" cy="2769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100" b="1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rPr>
                  <a:t>1</a:t>
                </a:r>
                <a:endParaRPr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  <p:sp>
          <p:nvSpPr>
            <p:cNvPr id="1764" name="Shape 1764"/>
            <p:cNvSpPr/>
            <p:nvPr/>
          </p:nvSpPr>
          <p:spPr>
            <a:xfrm>
              <a:off x="5714988" y="1702901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y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765" name="Shape 1765"/>
            <p:cNvSpPr/>
            <p:nvPr/>
          </p:nvSpPr>
          <p:spPr>
            <a:xfrm>
              <a:off x="6425400" y="169450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3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0" name="Shape 1770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Global Space:</a:t>
            </a:r>
            <a:endParaRPr sz="1800"/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class A(object):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x = 3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y = 5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def __init__(self,y):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self.y = y                                                                      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class B(A):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y = 4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z = 10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def __init__(self,x,y):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super().__init__(y)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self.x = x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771" name="Shape 1771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Constructor Examples</a:t>
            </a:r>
            <a:endParaRPr/>
          </a:p>
        </p:txBody>
      </p:sp>
      <p:sp>
        <p:nvSpPr>
          <p:cNvPr id="1772" name="Shape 1772"/>
          <p:cNvSpPr txBox="1">
            <a:spLocks noGrp="1"/>
          </p:cNvSpPr>
          <p:nvPr>
            <p:ph type="body" idx="2"/>
          </p:nvPr>
        </p:nvSpPr>
        <p:spPr>
          <a:xfrm>
            <a:off x="304800" y="457215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a = A(1)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b = B(7, 3)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773" name="Shape 1773"/>
          <p:cNvSpPr txBox="1">
            <a:spLocks noGrp="1"/>
          </p:cNvSpPr>
          <p:nvPr>
            <p:ph type="body" idx="1"/>
          </p:nvPr>
        </p:nvSpPr>
        <p:spPr>
          <a:xfrm>
            <a:off x="3684675" y="9715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74" name="Shape 1774"/>
          <p:cNvSpPr txBox="1">
            <a:spLocks noGrp="1"/>
          </p:cNvSpPr>
          <p:nvPr>
            <p:ph type="body" idx="1"/>
          </p:nvPr>
        </p:nvSpPr>
        <p:spPr>
          <a:xfrm>
            <a:off x="6517950" y="4131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Call Stack:</a:t>
            </a:r>
            <a:endParaRPr sz="1800" i="0" u="none" strike="noStrike" cap="none">
              <a:solidFill>
                <a:schemeClr val="dk1"/>
              </a:solidFill>
            </a:endParaRPr>
          </a:p>
        </p:txBody>
      </p:sp>
      <p:cxnSp>
        <p:nvCxnSpPr>
          <p:cNvPr id="1775" name="Shape 1775"/>
          <p:cNvCxnSpPr/>
          <p:nvPr/>
        </p:nvCxnSpPr>
        <p:spPr>
          <a:xfrm>
            <a:off x="372850" y="2000250"/>
            <a:ext cx="0" cy="926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76" name="Shape 1776"/>
          <p:cNvCxnSpPr/>
          <p:nvPr/>
        </p:nvCxnSpPr>
        <p:spPr>
          <a:xfrm>
            <a:off x="591850" y="268095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77" name="Shape 1777"/>
          <p:cNvSpPr txBox="1">
            <a:spLocks noGrp="1"/>
          </p:cNvSpPr>
          <p:nvPr>
            <p:ph type="body" idx="1"/>
          </p:nvPr>
        </p:nvSpPr>
        <p:spPr>
          <a:xfrm>
            <a:off x="93250" y="3878400"/>
            <a:ext cx="2796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23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1778" name="Shape 1778"/>
          <p:cNvCxnSpPr/>
          <p:nvPr/>
        </p:nvCxnSpPr>
        <p:spPr>
          <a:xfrm>
            <a:off x="372850" y="3298350"/>
            <a:ext cx="0" cy="12738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79" name="Shape 1779"/>
          <p:cNvSpPr txBox="1">
            <a:spLocks noGrp="1"/>
          </p:cNvSpPr>
          <p:nvPr>
            <p:ph type="body" idx="1"/>
          </p:nvPr>
        </p:nvSpPr>
        <p:spPr>
          <a:xfrm>
            <a:off x="93250" y="2607000"/>
            <a:ext cx="2796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1780" name="Shape 1780"/>
          <p:cNvCxnSpPr/>
          <p:nvPr/>
        </p:nvCxnSpPr>
        <p:spPr>
          <a:xfrm>
            <a:off x="591850" y="3960025"/>
            <a:ext cx="0" cy="473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781" name="Shape 1781"/>
          <p:cNvGrpSpPr/>
          <p:nvPr/>
        </p:nvGrpSpPr>
        <p:grpSpPr>
          <a:xfrm>
            <a:off x="3908300" y="1378544"/>
            <a:ext cx="1252126" cy="1544606"/>
            <a:chOff x="4163800" y="3498994"/>
            <a:chExt cx="1252126" cy="1544606"/>
          </a:xfrm>
        </p:grpSpPr>
        <p:sp>
          <p:nvSpPr>
            <p:cNvPr id="1782" name="Shape 1782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grpSp>
          <p:nvGrpSpPr>
            <p:cNvPr id="1783" name="Shape 1783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1784" name="Shape 1784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5" name="Shape 1785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786" name="Shape 1786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id8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787" name="Shape 1787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y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</p:grpSp>
      <p:sp>
        <p:nvSpPr>
          <p:cNvPr id="1788" name="Shape 1788"/>
          <p:cNvSpPr/>
          <p:nvPr/>
        </p:nvSpPr>
        <p:spPr>
          <a:xfrm>
            <a:off x="4317000" y="2189375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utive"/>
                <a:ea typeface="Cutive"/>
                <a:cs typeface="Cutive"/>
                <a:sym typeface="Cutive"/>
              </a:rPr>
              <a:t>1</a:t>
            </a:r>
            <a:endParaRPr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789" name="Shape 1789"/>
          <p:cNvGrpSpPr/>
          <p:nvPr/>
        </p:nvGrpSpPr>
        <p:grpSpPr>
          <a:xfrm>
            <a:off x="5714988" y="971550"/>
            <a:ext cx="3124212" cy="1028700"/>
            <a:chOff x="5714988" y="971550"/>
            <a:chExt cx="3124212" cy="1028700"/>
          </a:xfrm>
        </p:grpSpPr>
        <p:grpSp>
          <p:nvGrpSpPr>
            <p:cNvPr id="1790" name="Shape 1790"/>
            <p:cNvGrpSpPr/>
            <p:nvPr/>
          </p:nvGrpSpPr>
          <p:grpSpPr>
            <a:xfrm>
              <a:off x="5714988" y="971550"/>
              <a:ext cx="3124212" cy="1028700"/>
              <a:chOff x="5191313" y="2402200"/>
              <a:chExt cx="3124212" cy="1028700"/>
            </a:xfrm>
          </p:grpSpPr>
          <p:grpSp>
            <p:nvGrpSpPr>
              <p:cNvPr id="1791" name="Shape 1791"/>
              <p:cNvGrpSpPr/>
              <p:nvPr/>
            </p:nvGrpSpPr>
            <p:grpSpPr>
              <a:xfrm>
                <a:off x="5191313" y="2402200"/>
                <a:ext cx="3124212" cy="1028700"/>
                <a:chOff x="5142713" y="2343150"/>
                <a:chExt cx="3124212" cy="1028700"/>
              </a:xfrm>
            </p:grpSpPr>
            <p:grpSp>
              <p:nvGrpSpPr>
                <p:cNvPr id="1792" name="Shape 1792"/>
                <p:cNvGrpSpPr/>
                <p:nvPr/>
              </p:nvGrpSpPr>
              <p:grpSpPr>
                <a:xfrm>
                  <a:off x="5142725" y="2343150"/>
                  <a:ext cx="3124200" cy="1028700"/>
                  <a:chOff x="5181600" y="3886200"/>
                  <a:chExt cx="3124200" cy="1028700"/>
                </a:xfrm>
              </p:grpSpPr>
              <p:sp>
                <p:nvSpPr>
                  <p:cNvPr id="1793" name="Shape 1793"/>
                  <p:cNvSpPr/>
                  <p:nvPr/>
                </p:nvSpPr>
                <p:spPr>
                  <a:xfrm>
                    <a:off x="5181600" y="3886200"/>
                    <a:ext cx="3124200" cy="10287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0" tIns="0" rIns="0" bIns="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000">
                      <a:solidFill>
                        <a:schemeClr val="dk1"/>
                      </a:solidFill>
                      <a:latin typeface="Times"/>
                      <a:ea typeface="Times"/>
                      <a:cs typeface="Times"/>
                      <a:sym typeface="Times"/>
                    </a:endParaRPr>
                  </a:p>
                </p:txBody>
              </p:sp>
              <p:sp>
                <p:nvSpPr>
                  <p:cNvPr id="1794" name="Shape 1794"/>
                  <p:cNvSpPr/>
                  <p:nvPr/>
                </p:nvSpPr>
                <p:spPr>
                  <a:xfrm>
                    <a:off x="5181600" y="3886200"/>
                    <a:ext cx="1293900" cy="2769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t" anchorCtr="0">
                    <a:noAutofit/>
                  </a:bodyPr>
                  <a:lstStyle/>
                  <a:p>
                    <a:pPr marL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000" b="1">
                        <a:solidFill>
                          <a:schemeClr val="dk1"/>
                        </a:solidFill>
                        <a:latin typeface="Cutive"/>
                        <a:ea typeface="Cutive"/>
                        <a:cs typeface="Cutive"/>
                        <a:sym typeface="Cutive"/>
                      </a:rPr>
                      <a:t>A.__init__</a:t>
                    </a:r>
                    <a:endParaRPr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  <p:sp>
                <p:nvSpPr>
                  <p:cNvPr id="1795" name="Shape 1795"/>
                  <p:cNvSpPr/>
                  <p:nvPr/>
                </p:nvSpPr>
                <p:spPr>
                  <a:xfrm>
                    <a:off x="5892000" y="4258288"/>
                    <a:ext cx="728700" cy="253800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 cap="flat" cmpd="sng">
                    <a:solidFill>
                      <a:schemeClr val="dk1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000" b="1">
                        <a:latin typeface="Cutive"/>
                        <a:ea typeface="Cutive"/>
                        <a:cs typeface="Cutive"/>
                        <a:sym typeface="Cutive"/>
                      </a:rPr>
                      <a:t>id8</a:t>
                    </a:r>
                    <a:endParaRPr sz="1000" b="1"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</p:grpSp>
            <p:sp>
              <p:nvSpPr>
                <p:cNvPr id="1796" name="Shape 1796"/>
                <p:cNvSpPr/>
                <p:nvPr/>
              </p:nvSpPr>
              <p:spPr>
                <a:xfrm>
                  <a:off x="5142713" y="27190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self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797" name="Shape 1797"/>
              <p:cNvSpPr/>
              <p:nvPr/>
            </p:nvSpPr>
            <p:spPr>
              <a:xfrm>
                <a:off x="7467600" y="2402200"/>
                <a:ext cx="847800" cy="2769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100" b="1" strike="sngStrike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rPr>
                  <a:t>1</a:t>
                </a:r>
                <a:endParaRPr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  <p:sp>
          <p:nvSpPr>
            <p:cNvPr id="1798" name="Shape 1798"/>
            <p:cNvSpPr/>
            <p:nvPr/>
          </p:nvSpPr>
          <p:spPr>
            <a:xfrm>
              <a:off x="5714988" y="1702901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y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799" name="Shape 1799"/>
            <p:cNvSpPr/>
            <p:nvPr/>
          </p:nvSpPr>
          <p:spPr>
            <a:xfrm>
              <a:off x="6425400" y="169450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800" name="Shape 1800"/>
          <p:cNvGrpSpPr/>
          <p:nvPr/>
        </p:nvGrpSpPr>
        <p:grpSpPr>
          <a:xfrm>
            <a:off x="7198400" y="1342050"/>
            <a:ext cx="1591800" cy="287700"/>
            <a:chOff x="6664050" y="3124750"/>
            <a:chExt cx="1591800" cy="287700"/>
          </a:xfrm>
        </p:grpSpPr>
        <p:sp>
          <p:nvSpPr>
            <p:cNvPr id="1801" name="Shape 1801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id8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802" name="Shape 1802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cxnSp>
        <p:nvCxnSpPr>
          <p:cNvPr id="1803" name="Shape 1803"/>
          <p:cNvCxnSpPr/>
          <p:nvPr/>
        </p:nvCxnSpPr>
        <p:spPr>
          <a:xfrm rot="10800000" flipH="1">
            <a:off x="5657850" y="893900"/>
            <a:ext cx="3318900" cy="11880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04" name="Shape 1804"/>
          <p:cNvSpPr/>
          <p:nvPr/>
        </p:nvSpPr>
        <p:spPr>
          <a:xfrm>
            <a:off x="1829675" y="98070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805" name="Shape 1805"/>
          <p:cNvSpPr/>
          <p:nvPr/>
        </p:nvSpPr>
        <p:spPr>
          <a:xfrm>
            <a:off x="2187175" y="98070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id8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806" name="Shape 1806"/>
          <p:cNvGrpSpPr/>
          <p:nvPr/>
        </p:nvGrpSpPr>
        <p:grpSpPr>
          <a:xfrm>
            <a:off x="3908323" y="3298344"/>
            <a:ext cx="1252104" cy="1544606"/>
            <a:chOff x="4163900" y="3498950"/>
            <a:chExt cx="1349541" cy="1544606"/>
          </a:xfrm>
        </p:grpSpPr>
        <p:sp>
          <p:nvSpPr>
            <p:cNvPr id="1807" name="Shape 1807"/>
            <p:cNvSpPr/>
            <p:nvPr/>
          </p:nvSpPr>
          <p:spPr>
            <a:xfrm>
              <a:off x="4177241" y="3845356"/>
              <a:ext cx="1336200" cy="1198200"/>
            </a:xfrm>
            <a:prstGeom prst="rect">
              <a:avLst/>
            </a:prstGeom>
            <a:solidFill>
              <a:srgbClr val="FFE3B9"/>
            </a:solidFill>
            <a:ln w="9525" cap="flat" cmpd="sng">
              <a:solidFill>
                <a:srgbClr val="FFE3B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8" name="Shape 1808"/>
            <p:cNvSpPr/>
            <p:nvPr/>
          </p:nvSpPr>
          <p:spPr>
            <a:xfrm>
              <a:off x="4908635" y="3845356"/>
              <a:ext cx="604800" cy="3114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endPara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09" name="Shape 1809"/>
            <p:cNvSpPr/>
            <p:nvPr/>
          </p:nvSpPr>
          <p:spPr>
            <a:xfrm>
              <a:off x="4163900" y="3498950"/>
              <a:ext cx="604800" cy="457200"/>
            </a:xfrm>
            <a:prstGeom prst="roundRect">
              <a:avLst>
                <a:gd name="adj" fmla="val 16667"/>
              </a:avLst>
            </a:prstGeom>
            <a:solidFill>
              <a:srgbClr val="FFE3B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id4</a:t>
              </a:r>
              <a:endPara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810" name="Shape 1810"/>
          <p:cNvGrpSpPr/>
          <p:nvPr/>
        </p:nvGrpSpPr>
        <p:grpSpPr>
          <a:xfrm>
            <a:off x="5714988" y="2353825"/>
            <a:ext cx="3124212" cy="1028700"/>
            <a:chOff x="5714988" y="971550"/>
            <a:chExt cx="3124212" cy="1028700"/>
          </a:xfrm>
        </p:grpSpPr>
        <p:grpSp>
          <p:nvGrpSpPr>
            <p:cNvPr id="1811" name="Shape 1811"/>
            <p:cNvGrpSpPr/>
            <p:nvPr/>
          </p:nvGrpSpPr>
          <p:grpSpPr>
            <a:xfrm>
              <a:off x="5714988" y="971550"/>
              <a:ext cx="3124212" cy="1028700"/>
              <a:chOff x="5191313" y="2402200"/>
              <a:chExt cx="3124212" cy="1028700"/>
            </a:xfrm>
          </p:grpSpPr>
          <p:grpSp>
            <p:nvGrpSpPr>
              <p:cNvPr id="1812" name="Shape 1812"/>
              <p:cNvGrpSpPr/>
              <p:nvPr/>
            </p:nvGrpSpPr>
            <p:grpSpPr>
              <a:xfrm>
                <a:off x="5191313" y="2402200"/>
                <a:ext cx="3124212" cy="1028700"/>
                <a:chOff x="5142713" y="2343150"/>
                <a:chExt cx="3124212" cy="1028700"/>
              </a:xfrm>
            </p:grpSpPr>
            <p:grpSp>
              <p:nvGrpSpPr>
                <p:cNvPr id="1813" name="Shape 1813"/>
                <p:cNvGrpSpPr/>
                <p:nvPr/>
              </p:nvGrpSpPr>
              <p:grpSpPr>
                <a:xfrm>
                  <a:off x="5142725" y="2343150"/>
                  <a:ext cx="3124200" cy="1028700"/>
                  <a:chOff x="5181600" y="3886200"/>
                  <a:chExt cx="3124200" cy="1028700"/>
                </a:xfrm>
              </p:grpSpPr>
              <p:sp>
                <p:nvSpPr>
                  <p:cNvPr id="1814" name="Shape 1814"/>
                  <p:cNvSpPr/>
                  <p:nvPr/>
                </p:nvSpPr>
                <p:spPr>
                  <a:xfrm>
                    <a:off x="5181600" y="3886200"/>
                    <a:ext cx="3124200" cy="10287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0" tIns="0" rIns="0" bIns="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000">
                      <a:solidFill>
                        <a:schemeClr val="dk1"/>
                      </a:solidFill>
                      <a:latin typeface="Times"/>
                      <a:ea typeface="Times"/>
                      <a:cs typeface="Times"/>
                      <a:sym typeface="Times"/>
                    </a:endParaRPr>
                  </a:p>
                </p:txBody>
              </p:sp>
              <p:sp>
                <p:nvSpPr>
                  <p:cNvPr id="1815" name="Shape 1815"/>
                  <p:cNvSpPr/>
                  <p:nvPr/>
                </p:nvSpPr>
                <p:spPr>
                  <a:xfrm>
                    <a:off x="5181600" y="3886200"/>
                    <a:ext cx="1293900" cy="2769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t" anchorCtr="0">
                    <a:noAutofit/>
                  </a:bodyPr>
                  <a:lstStyle/>
                  <a:p>
                    <a:pPr marL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000" b="1">
                        <a:solidFill>
                          <a:schemeClr val="dk1"/>
                        </a:solidFill>
                        <a:latin typeface="Cutive"/>
                        <a:ea typeface="Cutive"/>
                        <a:cs typeface="Cutive"/>
                        <a:sym typeface="Cutive"/>
                      </a:rPr>
                      <a:t>B.__init__</a:t>
                    </a:r>
                    <a:endParaRPr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  <p:sp>
                <p:nvSpPr>
                  <p:cNvPr id="1816" name="Shape 1816"/>
                  <p:cNvSpPr/>
                  <p:nvPr/>
                </p:nvSpPr>
                <p:spPr>
                  <a:xfrm>
                    <a:off x="5892000" y="4258288"/>
                    <a:ext cx="728700" cy="253800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 cap="flat" cmpd="sng">
                    <a:solidFill>
                      <a:schemeClr val="dk1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000" b="1">
                        <a:latin typeface="Cutive"/>
                        <a:ea typeface="Cutive"/>
                        <a:cs typeface="Cutive"/>
                        <a:sym typeface="Cutive"/>
                      </a:rPr>
                      <a:t>id4</a:t>
                    </a:r>
                    <a:endParaRPr sz="1000" b="1"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</p:grpSp>
            <p:sp>
              <p:nvSpPr>
                <p:cNvPr id="1817" name="Shape 1817"/>
                <p:cNvSpPr/>
                <p:nvPr/>
              </p:nvSpPr>
              <p:spPr>
                <a:xfrm>
                  <a:off x="5142713" y="27190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self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818" name="Shape 1818"/>
              <p:cNvSpPr/>
              <p:nvPr/>
            </p:nvSpPr>
            <p:spPr>
              <a:xfrm>
                <a:off x="7467600" y="2402200"/>
                <a:ext cx="847800" cy="2769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100" b="1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rPr>
                  <a:t>2</a:t>
                </a:r>
                <a:endParaRPr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  <p:sp>
          <p:nvSpPr>
            <p:cNvPr id="1819" name="Shape 1819"/>
            <p:cNvSpPr/>
            <p:nvPr/>
          </p:nvSpPr>
          <p:spPr>
            <a:xfrm>
              <a:off x="5714988" y="1702901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y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820" name="Shape 1820"/>
            <p:cNvSpPr/>
            <p:nvPr/>
          </p:nvSpPr>
          <p:spPr>
            <a:xfrm>
              <a:off x="6425400" y="169450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3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821" name="Shape 1821"/>
          <p:cNvGrpSpPr/>
          <p:nvPr/>
        </p:nvGrpSpPr>
        <p:grpSpPr>
          <a:xfrm>
            <a:off x="7351088" y="2725525"/>
            <a:ext cx="1439112" cy="285301"/>
            <a:chOff x="7274888" y="2720075"/>
            <a:chExt cx="1439112" cy="285301"/>
          </a:xfrm>
        </p:grpSpPr>
        <p:sp>
          <p:nvSpPr>
            <p:cNvPr id="1822" name="Shape 1822"/>
            <p:cNvSpPr/>
            <p:nvPr/>
          </p:nvSpPr>
          <p:spPr>
            <a:xfrm>
              <a:off x="7274888" y="2728476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x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823" name="Shape 1823"/>
            <p:cNvSpPr/>
            <p:nvPr/>
          </p:nvSpPr>
          <p:spPr>
            <a:xfrm>
              <a:off x="7985300" y="2720075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7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824" name="Shape 1824"/>
          <p:cNvGrpSpPr/>
          <p:nvPr/>
        </p:nvGrpSpPr>
        <p:grpSpPr>
          <a:xfrm>
            <a:off x="5714988" y="3736100"/>
            <a:ext cx="3124212" cy="1028700"/>
            <a:chOff x="5714988" y="971550"/>
            <a:chExt cx="3124212" cy="1028700"/>
          </a:xfrm>
        </p:grpSpPr>
        <p:grpSp>
          <p:nvGrpSpPr>
            <p:cNvPr id="1825" name="Shape 1825"/>
            <p:cNvGrpSpPr/>
            <p:nvPr/>
          </p:nvGrpSpPr>
          <p:grpSpPr>
            <a:xfrm>
              <a:off x="5714988" y="971550"/>
              <a:ext cx="3124212" cy="1028700"/>
              <a:chOff x="5191313" y="2402200"/>
              <a:chExt cx="3124212" cy="1028700"/>
            </a:xfrm>
          </p:grpSpPr>
          <p:grpSp>
            <p:nvGrpSpPr>
              <p:cNvPr id="1826" name="Shape 1826"/>
              <p:cNvGrpSpPr/>
              <p:nvPr/>
            </p:nvGrpSpPr>
            <p:grpSpPr>
              <a:xfrm>
                <a:off x="5191313" y="2402200"/>
                <a:ext cx="3124212" cy="1028700"/>
                <a:chOff x="5142713" y="2343150"/>
                <a:chExt cx="3124212" cy="1028700"/>
              </a:xfrm>
            </p:grpSpPr>
            <p:grpSp>
              <p:nvGrpSpPr>
                <p:cNvPr id="1827" name="Shape 1827"/>
                <p:cNvGrpSpPr/>
                <p:nvPr/>
              </p:nvGrpSpPr>
              <p:grpSpPr>
                <a:xfrm>
                  <a:off x="5142725" y="2343150"/>
                  <a:ext cx="3124200" cy="1028700"/>
                  <a:chOff x="5181600" y="3886200"/>
                  <a:chExt cx="3124200" cy="1028700"/>
                </a:xfrm>
              </p:grpSpPr>
              <p:sp>
                <p:nvSpPr>
                  <p:cNvPr id="1828" name="Shape 1828"/>
                  <p:cNvSpPr/>
                  <p:nvPr/>
                </p:nvSpPr>
                <p:spPr>
                  <a:xfrm>
                    <a:off x="5181600" y="3886200"/>
                    <a:ext cx="3124200" cy="10287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0" tIns="0" rIns="0" bIns="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000">
                      <a:solidFill>
                        <a:schemeClr val="dk1"/>
                      </a:solidFill>
                      <a:latin typeface="Times"/>
                      <a:ea typeface="Times"/>
                      <a:cs typeface="Times"/>
                      <a:sym typeface="Times"/>
                    </a:endParaRPr>
                  </a:p>
                </p:txBody>
              </p:sp>
              <p:sp>
                <p:nvSpPr>
                  <p:cNvPr id="1829" name="Shape 1829"/>
                  <p:cNvSpPr/>
                  <p:nvPr/>
                </p:nvSpPr>
                <p:spPr>
                  <a:xfrm>
                    <a:off x="5181600" y="3886200"/>
                    <a:ext cx="1293900" cy="2769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t" anchorCtr="0">
                    <a:noAutofit/>
                  </a:bodyPr>
                  <a:lstStyle/>
                  <a:p>
                    <a:pPr marL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000" b="1">
                        <a:solidFill>
                          <a:schemeClr val="dk1"/>
                        </a:solidFill>
                        <a:latin typeface="Cutive"/>
                        <a:ea typeface="Cutive"/>
                        <a:cs typeface="Cutive"/>
                        <a:sym typeface="Cutive"/>
                      </a:rPr>
                      <a:t>A.__init__</a:t>
                    </a:r>
                    <a:endParaRPr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  <p:sp>
                <p:nvSpPr>
                  <p:cNvPr id="1830" name="Shape 1830"/>
                  <p:cNvSpPr/>
                  <p:nvPr/>
                </p:nvSpPr>
                <p:spPr>
                  <a:xfrm>
                    <a:off x="5892000" y="4258288"/>
                    <a:ext cx="728700" cy="253800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 cap="flat" cmpd="sng">
                    <a:solidFill>
                      <a:schemeClr val="dk1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000" b="1">
                        <a:latin typeface="Cutive"/>
                        <a:ea typeface="Cutive"/>
                        <a:cs typeface="Cutive"/>
                        <a:sym typeface="Cutive"/>
                      </a:rPr>
                      <a:t>id4</a:t>
                    </a:r>
                    <a:endParaRPr sz="1000" b="1"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</p:grpSp>
            <p:sp>
              <p:nvSpPr>
                <p:cNvPr id="1831" name="Shape 1831"/>
                <p:cNvSpPr/>
                <p:nvPr/>
              </p:nvSpPr>
              <p:spPr>
                <a:xfrm>
                  <a:off x="5142713" y="27190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self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832" name="Shape 1832"/>
              <p:cNvSpPr/>
              <p:nvPr/>
            </p:nvSpPr>
            <p:spPr>
              <a:xfrm>
                <a:off x="7467600" y="2402200"/>
                <a:ext cx="847800" cy="2769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100" b="1" strike="sngStrike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rPr>
                  <a:t>1</a:t>
                </a:r>
                <a:endParaRPr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  <p:sp>
          <p:nvSpPr>
            <p:cNvPr id="1833" name="Shape 1833"/>
            <p:cNvSpPr/>
            <p:nvPr/>
          </p:nvSpPr>
          <p:spPr>
            <a:xfrm>
              <a:off x="5714988" y="1702901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y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834" name="Shape 1834"/>
            <p:cNvSpPr/>
            <p:nvPr/>
          </p:nvSpPr>
          <p:spPr>
            <a:xfrm>
              <a:off x="6425400" y="169450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3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835" name="Shape 1835"/>
          <p:cNvGrpSpPr/>
          <p:nvPr/>
        </p:nvGrpSpPr>
        <p:grpSpPr>
          <a:xfrm>
            <a:off x="7198550" y="4106600"/>
            <a:ext cx="1591800" cy="287700"/>
            <a:chOff x="6664050" y="3124750"/>
            <a:chExt cx="1591800" cy="287700"/>
          </a:xfrm>
        </p:grpSpPr>
        <p:sp>
          <p:nvSpPr>
            <p:cNvPr id="1836" name="Shape 1836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id4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837" name="Shape 1837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sp>
        <p:nvSpPr>
          <p:cNvPr id="1838" name="Shape 1838"/>
          <p:cNvSpPr/>
          <p:nvPr/>
        </p:nvSpPr>
        <p:spPr>
          <a:xfrm>
            <a:off x="3908300" y="4109175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y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839" name="Shape 1839"/>
          <p:cNvSpPr/>
          <p:nvPr/>
        </p:nvSpPr>
        <p:spPr>
          <a:xfrm>
            <a:off x="4317000" y="4109175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b="1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3</a:t>
            </a:r>
            <a:endParaRPr sz="1000" b="1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" name="Shape 1844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Global Space:</a:t>
            </a:r>
            <a:endParaRPr sz="1800"/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class A(object):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x = 3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y = 5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def __init__(self,y):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self.y = y                                                                      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class B(A):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y = 4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z = 10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def __init__(self,x,y):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super().__init__(y)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self.x = x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845" name="Shape 1845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Constructor Examples</a:t>
            </a:r>
            <a:endParaRPr/>
          </a:p>
        </p:txBody>
      </p:sp>
      <p:sp>
        <p:nvSpPr>
          <p:cNvPr id="1846" name="Shape 1846"/>
          <p:cNvSpPr txBox="1">
            <a:spLocks noGrp="1"/>
          </p:cNvSpPr>
          <p:nvPr>
            <p:ph type="body" idx="2"/>
          </p:nvPr>
        </p:nvSpPr>
        <p:spPr>
          <a:xfrm>
            <a:off x="304800" y="457215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a = A(1)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b = B(7, 3)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847" name="Shape 1847"/>
          <p:cNvSpPr txBox="1">
            <a:spLocks noGrp="1"/>
          </p:cNvSpPr>
          <p:nvPr>
            <p:ph type="body" idx="1"/>
          </p:nvPr>
        </p:nvSpPr>
        <p:spPr>
          <a:xfrm>
            <a:off x="3684675" y="9715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48" name="Shape 1848"/>
          <p:cNvSpPr txBox="1">
            <a:spLocks noGrp="1"/>
          </p:cNvSpPr>
          <p:nvPr>
            <p:ph type="body" idx="1"/>
          </p:nvPr>
        </p:nvSpPr>
        <p:spPr>
          <a:xfrm>
            <a:off x="6517950" y="4131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Call Stack:</a:t>
            </a:r>
            <a:endParaRPr sz="1800" i="0" u="none" strike="noStrike" cap="none">
              <a:solidFill>
                <a:schemeClr val="dk1"/>
              </a:solidFill>
            </a:endParaRPr>
          </a:p>
        </p:txBody>
      </p:sp>
      <p:cxnSp>
        <p:nvCxnSpPr>
          <p:cNvPr id="1849" name="Shape 1849"/>
          <p:cNvCxnSpPr/>
          <p:nvPr/>
        </p:nvCxnSpPr>
        <p:spPr>
          <a:xfrm>
            <a:off x="372850" y="2000250"/>
            <a:ext cx="0" cy="926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50" name="Shape 1850"/>
          <p:cNvCxnSpPr/>
          <p:nvPr/>
        </p:nvCxnSpPr>
        <p:spPr>
          <a:xfrm>
            <a:off x="591850" y="268095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51" name="Shape 1851"/>
          <p:cNvSpPr txBox="1">
            <a:spLocks noGrp="1"/>
          </p:cNvSpPr>
          <p:nvPr>
            <p:ph type="body" idx="1"/>
          </p:nvPr>
        </p:nvSpPr>
        <p:spPr>
          <a:xfrm>
            <a:off x="93250" y="3878400"/>
            <a:ext cx="2796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23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1852" name="Shape 1852"/>
          <p:cNvCxnSpPr/>
          <p:nvPr/>
        </p:nvCxnSpPr>
        <p:spPr>
          <a:xfrm>
            <a:off x="372850" y="3298350"/>
            <a:ext cx="0" cy="12738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53" name="Shape 1853"/>
          <p:cNvSpPr txBox="1">
            <a:spLocks noGrp="1"/>
          </p:cNvSpPr>
          <p:nvPr>
            <p:ph type="body" idx="1"/>
          </p:nvPr>
        </p:nvSpPr>
        <p:spPr>
          <a:xfrm>
            <a:off x="93250" y="2607000"/>
            <a:ext cx="2796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1854" name="Shape 1854"/>
          <p:cNvCxnSpPr/>
          <p:nvPr/>
        </p:nvCxnSpPr>
        <p:spPr>
          <a:xfrm>
            <a:off x="591850" y="3960025"/>
            <a:ext cx="0" cy="473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855" name="Shape 1855"/>
          <p:cNvGrpSpPr/>
          <p:nvPr/>
        </p:nvGrpSpPr>
        <p:grpSpPr>
          <a:xfrm>
            <a:off x="3908300" y="1378544"/>
            <a:ext cx="1252126" cy="1544606"/>
            <a:chOff x="4163800" y="3498994"/>
            <a:chExt cx="1252126" cy="1544606"/>
          </a:xfrm>
        </p:grpSpPr>
        <p:sp>
          <p:nvSpPr>
            <p:cNvPr id="1856" name="Shape 1856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grpSp>
          <p:nvGrpSpPr>
            <p:cNvPr id="1857" name="Shape 1857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1858" name="Shape 1858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59" name="Shape 1859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860" name="Shape 1860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id8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861" name="Shape 1861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y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</p:grpSp>
      <p:sp>
        <p:nvSpPr>
          <p:cNvPr id="1862" name="Shape 1862"/>
          <p:cNvSpPr/>
          <p:nvPr/>
        </p:nvSpPr>
        <p:spPr>
          <a:xfrm>
            <a:off x="4317000" y="2189375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utive"/>
                <a:ea typeface="Cutive"/>
                <a:cs typeface="Cutive"/>
                <a:sym typeface="Cutive"/>
              </a:rPr>
              <a:t>1</a:t>
            </a:r>
            <a:endParaRPr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863" name="Shape 1863"/>
          <p:cNvGrpSpPr/>
          <p:nvPr/>
        </p:nvGrpSpPr>
        <p:grpSpPr>
          <a:xfrm>
            <a:off x="5714988" y="971550"/>
            <a:ext cx="3124212" cy="1028700"/>
            <a:chOff x="5714988" y="971550"/>
            <a:chExt cx="3124212" cy="1028700"/>
          </a:xfrm>
        </p:grpSpPr>
        <p:grpSp>
          <p:nvGrpSpPr>
            <p:cNvPr id="1864" name="Shape 1864"/>
            <p:cNvGrpSpPr/>
            <p:nvPr/>
          </p:nvGrpSpPr>
          <p:grpSpPr>
            <a:xfrm>
              <a:off x="5714988" y="971550"/>
              <a:ext cx="3124212" cy="1028700"/>
              <a:chOff x="5191313" y="2402200"/>
              <a:chExt cx="3124212" cy="1028700"/>
            </a:xfrm>
          </p:grpSpPr>
          <p:grpSp>
            <p:nvGrpSpPr>
              <p:cNvPr id="1865" name="Shape 1865"/>
              <p:cNvGrpSpPr/>
              <p:nvPr/>
            </p:nvGrpSpPr>
            <p:grpSpPr>
              <a:xfrm>
                <a:off x="5191313" y="2402200"/>
                <a:ext cx="3124212" cy="1028700"/>
                <a:chOff x="5142713" y="2343150"/>
                <a:chExt cx="3124212" cy="1028700"/>
              </a:xfrm>
            </p:grpSpPr>
            <p:grpSp>
              <p:nvGrpSpPr>
                <p:cNvPr id="1866" name="Shape 1866"/>
                <p:cNvGrpSpPr/>
                <p:nvPr/>
              </p:nvGrpSpPr>
              <p:grpSpPr>
                <a:xfrm>
                  <a:off x="5142725" y="2343150"/>
                  <a:ext cx="3124200" cy="1028700"/>
                  <a:chOff x="5181600" y="3886200"/>
                  <a:chExt cx="3124200" cy="1028700"/>
                </a:xfrm>
              </p:grpSpPr>
              <p:sp>
                <p:nvSpPr>
                  <p:cNvPr id="1867" name="Shape 1867"/>
                  <p:cNvSpPr/>
                  <p:nvPr/>
                </p:nvSpPr>
                <p:spPr>
                  <a:xfrm>
                    <a:off x="5181600" y="3886200"/>
                    <a:ext cx="3124200" cy="10287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0" tIns="0" rIns="0" bIns="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000">
                      <a:solidFill>
                        <a:schemeClr val="dk1"/>
                      </a:solidFill>
                      <a:latin typeface="Times"/>
                      <a:ea typeface="Times"/>
                      <a:cs typeface="Times"/>
                      <a:sym typeface="Times"/>
                    </a:endParaRPr>
                  </a:p>
                </p:txBody>
              </p:sp>
              <p:sp>
                <p:nvSpPr>
                  <p:cNvPr id="1868" name="Shape 1868"/>
                  <p:cNvSpPr/>
                  <p:nvPr/>
                </p:nvSpPr>
                <p:spPr>
                  <a:xfrm>
                    <a:off x="5181600" y="3886200"/>
                    <a:ext cx="1293900" cy="2769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t" anchorCtr="0">
                    <a:noAutofit/>
                  </a:bodyPr>
                  <a:lstStyle/>
                  <a:p>
                    <a:pPr marL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000" b="1">
                        <a:solidFill>
                          <a:schemeClr val="dk1"/>
                        </a:solidFill>
                        <a:latin typeface="Cutive"/>
                        <a:ea typeface="Cutive"/>
                        <a:cs typeface="Cutive"/>
                        <a:sym typeface="Cutive"/>
                      </a:rPr>
                      <a:t>A.__init__</a:t>
                    </a:r>
                    <a:endParaRPr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  <p:sp>
                <p:nvSpPr>
                  <p:cNvPr id="1869" name="Shape 1869"/>
                  <p:cNvSpPr/>
                  <p:nvPr/>
                </p:nvSpPr>
                <p:spPr>
                  <a:xfrm>
                    <a:off x="5892000" y="4258288"/>
                    <a:ext cx="728700" cy="253800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 cap="flat" cmpd="sng">
                    <a:solidFill>
                      <a:schemeClr val="dk1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000" b="1">
                        <a:latin typeface="Cutive"/>
                        <a:ea typeface="Cutive"/>
                        <a:cs typeface="Cutive"/>
                        <a:sym typeface="Cutive"/>
                      </a:rPr>
                      <a:t>id8</a:t>
                    </a:r>
                    <a:endParaRPr sz="1000" b="1"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</p:grpSp>
            <p:sp>
              <p:nvSpPr>
                <p:cNvPr id="1870" name="Shape 1870"/>
                <p:cNvSpPr/>
                <p:nvPr/>
              </p:nvSpPr>
              <p:spPr>
                <a:xfrm>
                  <a:off x="5142713" y="27190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self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871" name="Shape 1871"/>
              <p:cNvSpPr/>
              <p:nvPr/>
            </p:nvSpPr>
            <p:spPr>
              <a:xfrm>
                <a:off x="7467600" y="2402200"/>
                <a:ext cx="847800" cy="2769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100" b="1" strike="sngStrike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rPr>
                  <a:t>1</a:t>
                </a:r>
                <a:endParaRPr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  <p:sp>
          <p:nvSpPr>
            <p:cNvPr id="1872" name="Shape 1872"/>
            <p:cNvSpPr/>
            <p:nvPr/>
          </p:nvSpPr>
          <p:spPr>
            <a:xfrm>
              <a:off x="5714988" y="1702901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y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873" name="Shape 1873"/>
            <p:cNvSpPr/>
            <p:nvPr/>
          </p:nvSpPr>
          <p:spPr>
            <a:xfrm>
              <a:off x="6425400" y="169450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874" name="Shape 1874"/>
          <p:cNvGrpSpPr/>
          <p:nvPr/>
        </p:nvGrpSpPr>
        <p:grpSpPr>
          <a:xfrm>
            <a:off x="7198400" y="1342050"/>
            <a:ext cx="1591800" cy="287700"/>
            <a:chOff x="6664050" y="3124750"/>
            <a:chExt cx="1591800" cy="287700"/>
          </a:xfrm>
        </p:grpSpPr>
        <p:sp>
          <p:nvSpPr>
            <p:cNvPr id="1875" name="Shape 1875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id8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876" name="Shape 1876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cxnSp>
        <p:nvCxnSpPr>
          <p:cNvPr id="1877" name="Shape 1877"/>
          <p:cNvCxnSpPr/>
          <p:nvPr/>
        </p:nvCxnSpPr>
        <p:spPr>
          <a:xfrm rot="10800000" flipH="1">
            <a:off x="5657850" y="893900"/>
            <a:ext cx="3318900" cy="11880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78" name="Shape 1878"/>
          <p:cNvSpPr/>
          <p:nvPr/>
        </p:nvSpPr>
        <p:spPr>
          <a:xfrm>
            <a:off x="1829675" y="98070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879" name="Shape 1879"/>
          <p:cNvSpPr/>
          <p:nvPr/>
        </p:nvSpPr>
        <p:spPr>
          <a:xfrm>
            <a:off x="2187175" y="98070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id8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880" name="Shape 1880"/>
          <p:cNvGrpSpPr/>
          <p:nvPr/>
        </p:nvGrpSpPr>
        <p:grpSpPr>
          <a:xfrm>
            <a:off x="3908323" y="3298344"/>
            <a:ext cx="1252104" cy="1544606"/>
            <a:chOff x="4163900" y="3498950"/>
            <a:chExt cx="1349541" cy="1544606"/>
          </a:xfrm>
        </p:grpSpPr>
        <p:sp>
          <p:nvSpPr>
            <p:cNvPr id="1881" name="Shape 1881"/>
            <p:cNvSpPr/>
            <p:nvPr/>
          </p:nvSpPr>
          <p:spPr>
            <a:xfrm>
              <a:off x="4177241" y="3845356"/>
              <a:ext cx="1336200" cy="1198200"/>
            </a:xfrm>
            <a:prstGeom prst="rect">
              <a:avLst/>
            </a:prstGeom>
            <a:solidFill>
              <a:srgbClr val="FFE3B9"/>
            </a:solidFill>
            <a:ln w="9525" cap="flat" cmpd="sng">
              <a:solidFill>
                <a:srgbClr val="FFE3B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2" name="Shape 1882"/>
            <p:cNvSpPr/>
            <p:nvPr/>
          </p:nvSpPr>
          <p:spPr>
            <a:xfrm>
              <a:off x="4908635" y="3845356"/>
              <a:ext cx="604800" cy="3114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endPara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83" name="Shape 1883"/>
            <p:cNvSpPr/>
            <p:nvPr/>
          </p:nvSpPr>
          <p:spPr>
            <a:xfrm>
              <a:off x="4163900" y="3498950"/>
              <a:ext cx="604800" cy="457200"/>
            </a:xfrm>
            <a:prstGeom prst="roundRect">
              <a:avLst>
                <a:gd name="adj" fmla="val 16667"/>
              </a:avLst>
            </a:prstGeom>
            <a:solidFill>
              <a:srgbClr val="FFE3B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id4</a:t>
              </a:r>
              <a:endPara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884" name="Shape 1884"/>
          <p:cNvGrpSpPr/>
          <p:nvPr/>
        </p:nvGrpSpPr>
        <p:grpSpPr>
          <a:xfrm>
            <a:off x="5714988" y="2353825"/>
            <a:ext cx="3124212" cy="1028700"/>
            <a:chOff x="5714988" y="971550"/>
            <a:chExt cx="3124212" cy="1028700"/>
          </a:xfrm>
        </p:grpSpPr>
        <p:grpSp>
          <p:nvGrpSpPr>
            <p:cNvPr id="1885" name="Shape 1885"/>
            <p:cNvGrpSpPr/>
            <p:nvPr/>
          </p:nvGrpSpPr>
          <p:grpSpPr>
            <a:xfrm>
              <a:off x="5714988" y="971550"/>
              <a:ext cx="3124212" cy="1028700"/>
              <a:chOff x="5191313" y="2402200"/>
              <a:chExt cx="3124212" cy="1028700"/>
            </a:xfrm>
          </p:grpSpPr>
          <p:grpSp>
            <p:nvGrpSpPr>
              <p:cNvPr id="1886" name="Shape 1886"/>
              <p:cNvGrpSpPr/>
              <p:nvPr/>
            </p:nvGrpSpPr>
            <p:grpSpPr>
              <a:xfrm>
                <a:off x="5191313" y="2402200"/>
                <a:ext cx="3124212" cy="1028700"/>
                <a:chOff x="5142713" y="2343150"/>
                <a:chExt cx="3124212" cy="1028700"/>
              </a:xfrm>
            </p:grpSpPr>
            <p:grpSp>
              <p:nvGrpSpPr>
                <p:cNvPr id="1887" name="Shape 1887"/>
                <p:cNvGrpSpPr/>
                <p:nvPr/>
              </p:nvGrpSpPr>
              <p:grpSpPr>
                <a:xfrm>
                  <a:off x="5142725" y="2343150"/>
                  <a:ext cx="3124200" cy="1028700"/>
                  <a:chOff x="5181600" y="3886200"/>
                  <a:chExt cx="3124200" cy="1028700"/>
                </a:xfrm>
              </p:grpSpPr>
              <p:sp>
                <p:nvSpPr>
                  <p:cNvPr id="1888" name="Shape 1888"/>
                  <p:cNvSpPr/>
                  <p:nvPr/>
                </p:nvSpPr>
                <p:spPr>
                  <a:xfrm>
                    <a:off x="5181600" y="3886200"/>
                    <a:ext cx="3124200" cy="10287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0" tIns="0" rIns="0" bIns="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000">
                      <a:solidFill>
                        <a:schemeClr val="dk1"/>
                      </a:solidFill>
                      <a:latin typeface="Times"/>
                      <a:ea typeface="Times"/>
                      <a:cs typeface="Times"/>
                      <a:sym typeface="Times"/>
                    </a:endParaRPr>
                  </a:p>
                </p:txBody>
              </p:sp>
              <p:sp>
                <p:nvSpPr>
                  <p:cNvPr id="1889" name="Shape 1889"/>
                  <p:cNvSpPr/>
                  <p:nvPr/>
                </p:nvSpPr>
                <p:spPr>
                  <a:xfrm>
                    <a:off x="5181600" y="3886200"/>
                    <a:ext cx="1293900" cy="2769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t" anchorCtr="0">
                    <a:noAutofit/>
                  </a:bodyPr>
                  <a:lstStyle/>
                  <a:p>
                    <a:pPr marL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000" b="1">
                        <a:solidFill>
                          <a:schemeClr val="dk1"/>
                        </a:solidFill>
                        <a:latin typeface="Cutive"/>
                        <a:ea typeface="Cutive"/>
                        <a:cs typeface="Cutive"/>
                        <a:sym typeface="Cutive"/>
                      </a:rPr>
                      <a:t>B.__init__</a:t>
                    </a:r>
                    <a:endParaRPr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  <p:sp>
                <p:nvSpPr>
                  <p:cNvPr id="1890" name="Shape 1890"/>
                  <p:cNvSpPr/>
                  <p:nvPr/>
                </p:nvSpPr>
                <p:spPr>
                  <a:xfrm>
                    <a:off x="5892000" y="4258288"/>
                    <a:ext cx="728700" cy="253800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 cap="flat" cmpd="sng">
                    <a:solidFill>
                      <a:schemeClr val="dk1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000" b="1">
                        <a:latin typeface="Cutive"/>
                        <a:ea typeface="Cutive"/>
                        <a:cs typeface="Cutive"/>
                        <a:sym typeface="Cutive"/>
                      </a:rPr>
                      <a:t>id4</a:t>
                    </a:r>
                    <a:endParaRPr sz="1000" b="1"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</p:grpSp>
            <p:sp>
              <p:nvSpPr>
                <p:cNvPr id="1891" name="Shape 1891"/>
                <p:cNvSpPr/>
                <p:nvPr/>
              </p:nvSpPr>
              <p:spPr>
                <a:xfrm>
                  <a:off x="5142713" y="27190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self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892" name="Shape 1892"/>
              <p:cNvSpPr/>
              <p:nvPr/>
            </p:nvSpPr>
            <p:spPr>
              <a:xfrm>
                <a:off x="7467600" y="2402200"/>
                <a:ext cx="847800" cy="2769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100" b="1" strike="sngStrike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rPr>
                  <a:t>2,</a:t>
                </a:r>
                <a:r>
                  <a:rPr lang="en" sz="1100" b="1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rPr>
                  <a:t> 3</a:t>
                </a:r>
                <a:endParaRPr sz="11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  <p:sp>
          <p:nvSpPr>
            <p:cNvPr id="1893" name="Shape 1893"/>
            <p:cNvSpPr/>
            <p:nvPr/>
          </p:nvSpPr>
          <p:spPr>
            <a:xfrm>
              <a:off x="5714988" y="1702901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y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894" name="Shape 1894"/>
            <p:cNvSpPr/>
            <p:nvPr/>
          </p:nvSpPr>
          <p:spPr>
            <a:xfrm>
              <a:off x="6425400" y="169450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3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895" name="Shape 1895"/>
          <p:cNvGrpSpPr/>
          <p:nvPr/>
        </p:nvGrpSpPr>
        <p:grpSpPr>
          <a:xfrm>
            <a:off x="7351088" y="2725525"/>
            <a:ext cx="1439112" cy="285301"/>
            <a:chOff x="7274888" y="2720075"/>
            <a:chExt cx="1439112" cy="285301"/>
          </a:xfrm>
        </p:grpSpPr>
        <p:sp>
          <p:nvSpPr>
            <p:cNvPr id="1896" name="Shape 1896"/>
            <p:cNvSpPr/>
            <p:nvPr/>
          </p:nvSpPr>
          <p:spPr>
            <a:xfrm>
              <a:off x="7274888" y="2728476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x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897" name="Shape 1897"/>
            <p:cNvSpPr/>
            <p:nvPr/>
          </p:nvSpPr>
          <p:spPr>
            <a:xfrm>
              <a:off x="7985300" y="2720075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7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898" name="Shape 1898"/>
          <p:cNvGrpSpPr/>
          <p:nvPr/>
        </p:nvGrpSpPr>
        <p:grpSpPr>
          <a:xfrm>
            <a:off x="5714988" y="3736100"/>
            <a:ext cx="3124212" cy="1028700"/>
            <a:chOff x="5714988" y="971550"/>
            <a:chExt cx="3124212" cy="1028700"/>
          </a:xfrm>
        </p:grpSpPr>
        <p:grpSp>
          <p:nvGrpSpPr>
            <p:cNvPr id="1899" name="Shape 1899"/>
            <p:cNvGrpSpPr/>
            <p:nvPr/>
          </p:nvGrpSpPr>
          <p:grpSpPr>
            <a:xfrm>
              <a:off x="5714988" y="971550"/>
              <a:ext cx="3124212" cy="1028700"/>
              <a:chOff x="5191313" y="2402200"/>
              <a:chExt cx="3124212" cy="1028700"/>
            </a:xfrm>
          </p:grpSpPr>
          <p:grpSp>
            <p:nvGrpSpPr>
              <p:cNvPr id="1900" name="Shape 1900"/>
              <p:cNvGrpSpPr/>
              <p:nvPr/>
            </p:nvGrpSpPr>
            <p:grpSpPr>
              <a:xfrm>
                <a:off x="5191313" y="2402200"/>
                <a:ext cx="3124212" cy="1028700"/>
                <a:chOff x="5142713" y="2343150"/>
                <a:chExt cx="3124212" cy="1028700"/>
              </a:xfrm>
            </p:grpSpPr>
            <p:grpSp>
              <p:nvGrpSpPr>
                <p:cNvPr id="1901" name="Shape 1901"/>
                <p:cNvGrpSpPr/>
                <p:nvPr/>
              </p:nvGrpSpPr>
              <p:grpSpPr>
                <a:xfrm>
                  <a:off x="5142725" y="2343150"/>
                  <a:ext cx="3124200" cy="1028700"/>
                  <a:chOff x="5181600" y="3886200"/>
                  <a:chExt cx="3124200" cy="1028700"/>
                </a:xfrm>
              </p:grpSpPr>
              <p:sp>
                <p:nvSpPr>
                  <p:cNvPr id="1902" name="Shape 1902"/>
                  <p:cNvSpPr/>
                  <p:nvPr/>
                </p:nvSpPr>
                <p:spPr>
                  <a:xfrm>
                    <a:off x="5181600" y="3886200"/>
                    <a:ext cx="3124200" cy="10287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0" tIns="0" rIns="0" bIns="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000">
                      <a:solidFill>
                        <a:schemeClr val="dk1"/>
                      </a:solidFill>
                      <a:latin typeface="Times"/>
                      <a:ea typeface="Times"/>
                      <a:cs typeface="Times"/>
                      <a:sym typeface="Times"/>
                    </a:endParaRPr>
                  </a:p>
                </p:txBody>
              </p:sp>
              <p:sp>
                <p:nvSpPr>
                  <p:cNvPr id="1903" name="Shape 1903"/>
                  <p:cNvSpPr/>
                  <p:nvPr/>
                </p:nvSpPr>
                <p:spPr>
                  <a:xfrm>
                    <a:off x="5181600" y="3886200"/>
                    <a:ext cx="1293900" cy="2769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t" anchorCtr="0">
                    <a:noAutofit/>
                  </a:bodyPr>
                  <a:lstStyle/>
                  <a:p>
                    <a:pPr marL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000" b="1">
                        <a:solidFill>
                          <a:schemeClr val="dk1"/>
                        </a:solidFill>
                        <a:latin typeface="Cutive"/>
                        <a:ea typeface="Cutive"/>
                        <a:cs typeface="Cutive"/>
                        <a:sym typeface="Cutive"/>
                      </a:rPr>
                      <a:t>A.__init__</a:t>
                    </a:r>
                    <a:endParaRPr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  <p:sp>
                <p:nvSpPr>
                  <p:cNvPr id="1904" name="Shape 1904"/>
                  <p:cNvSpPr/>
                  <p:nvPr/>
                </p:nvSpPr>
                <p:spPr>
                  <a:xfrm>
                    <a:off x="5892000" y="4258288"/>
                    <a:ext cx="728700" cy="253800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 cap="flat" cmpd="sng">
                    <a:solidFill>
                      <a:schemeClr val="dk1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000" b="1">
                        <a:latin typeface="Cutive"/>
                        <a:ea typeface="Cutive"/>
                        <a:cs typeface="Cutive"/>
                        <a:sym typeface="Cutive"/>
                      </a:rPr>
                      <a:t>id4</a:t>
                    </a:r>
                    <a:endParaRPr sz="1000" b="1"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</p:grpSp>
            <p:sp>
              <p:nvSpPr>
                <p:cNvPr id="1905" name="Shape 1905"/>
                <p:cNvSpPr/>
                <p:nvPr/>
              </p:nvSpPr>
              <p:spPr>
                <a:xfrm>
                  <a:off x="5142713" y="27190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self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906" name="Shape 1906"/>
              <p:cNvSpPr/>
              <p:nvPr/>
            </p:nvSpPr>
            <p:spPr>
              <a:xfrm>
                <a:off x="7467600" y="2402200"/>
                <a:ext cx="847800" cy="2769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100" b="1" strike="sngStrike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rPr>
                  <a:t>1</a:t>
                </a:r>
                <a:endParaRPr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  <p:sp>
          <p:nvSpPr>
            <p:cNvPr id="1907" name="Shape 1907"/>
            <p:cNvSpPr/>
            <p:nvPr/>
          </p:nvSpPr>
          <p:spPr>
            <a:xfrm>
              <a:off x="5714988" y="1702901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y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908" name="Shape 1908"/>
            <p:cNvSpPr/>
            <p:nvPr/>
          </p:nvSpPr>
          <p:spPr>
            <a:xfrm>
              <a:off x="6425400" y="169450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3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909" name="Shape 1909"/>
          <p:cNvGrpSpPr/>
          <p:nvPr/>
        </p:nvGrpSpPr>
        <p:grpSpPr>
          <a:xfrm>
            <a:off x="7198550" y="4106600"/>
            <a:ext cx="1591800" cy="287700"/>
            <a:chOff x="6664050" y="3124750"/>
            <a:chExt cx="1591800" cy="287700"/>
          </a:xfrm>
        </p:grpSpPr>
        <p:sp>
          <p:nvSpPr>
            <p:cNvPr id="1910" name="Shape 1910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id4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911" name="Shape 1911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sp>
        <p:nvSpPr>
          <p:cNvPr id="1912" name="Shape 1912"/>
          <p:cNvSpPr/>
          <p:nvPr/>
        </p:nvSpPr>
        <p:spPr>
          <a:xfrm>
            <a:off x="3908300" y="4109175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y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913" name="Shape 1913"/>
          <p:cNvSpPr/>
          <p:nvPr/>
        </p:nvSpPr>
        <p:spPr>
          <a:xfrm>
            <a:off x="4317000" y="4109175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3</a:t>
            </a:r>
            <a:endParaRPr sz="1000" b="1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1914" name="Shape 1914"/>
          <p:cNvCxnSpPr/>
          <p:nvPr/>
        </p:nvCxnSpPr>
        <p:spPr>
          <a:xfrm rot="10800000" flipH="1">
            <a:off x="5617650" y="3654450"/>
            <a:ext cx="3318900" cy="11880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9" name="Shape 1919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Global Space:</a:t>
            </a:r>
            <a:endParaRPr sz="1800"/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class A(object):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x = 3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y = 5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def __init__(self,y):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self.y = y                                                                      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class B(A):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y = 4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z = 10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def __init__(self,x,y):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super().__init__(y)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self.x = x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920" name="Shape 1920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Constructor Examples</a:t>
            </a:r>
            <a:endParaRPr/>
          </a:p>
        </p:txBody>
      </p:sp>
      <p:sp>
        <p:nvSpPr>
          <p:cNvPr id="1921" name="Shape 1921"/>
          <p:cNvSpPr txBox="1">
            <a:spLocks noGrp="1"/>
          </p:cNvSpPr>
          <p:nvPr>
            <p:ph type="body" idx="2"/>
          </p:nvPr>
        </p:nvSpPr>
        <p:spPr>
          <a:xfrm>
            <a:off x="304800" y="457215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a = A(1)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b = B(7, 3)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922" name="Shape 1922"/>
          <p:cNvSpPr txBox="1">
            <a:spLocks noGrp="1"/>
          </p:cNvSpPr>
          <p:nvPr>
            <p:ph type="body" idx="1"/>
          </p:nvPr>
        </p:nvSpPr>
        <p:spPr>
          <a:xfrm>
            <a:off x="3684675" y="9715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23" name="Shape 1923"/>
          <p:cNvSpPr txBox="1">
            <a:spLocks noGrp="1"/>
          </p:cNvSpPr>
          <p:nvPr>
            <p:ph type="body" idx="1"/>
          </p:nvPr>
        </p:nvSpPr>
        <p:spPr>
          <a:xfrm>
            <a:off x="6517950" y="4131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Call Stack:</a:t>
            </a:r>
            <a:endParaRPr sz="1800" i="0" u="none" strike="noStrike" cap="none">
              <a:solidFill>
                <a:schemeClr val="dk1"/>
              </a:solidFill>
            </a:endParaRPr>
          </a:p>
        </p:txBody>
      </p:sp>
      <p:cxnSp>
        <p:nvCxnSpPr>
          <p:cNvPr id="1924" name="Shape 1924"/>
          <p:cNvCxnSpPr/>
          <p:nvPr/>
        </p:nvCxnSpPr>
        <p:spPr>
          <a:xfrm>
            <a:off x="372850" y="2000250"/>
            <a:ext cx="0" cy="926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925" name="Shape 1925"/>
          <p:cNvCxnSpPr/>
          <p:nvPr/>
        </p:nvCxnSpPr>
        <p:spPr>
          <a:xfrm>
            <a:off x="591850" y="268095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26" name="Shape 1926"/>
          <p:cNvSpPr txBox="1">
            <a:spLocks noGrp="1"/>
          </p:cNvSpPr>
          <p:nvPr>
            <p:ph type="body" idx="1"/>
          </p:nvPr>
        </p:nvSpPr>
        <p:spPr>
          <a:xfrm>
            <a:off x="93250" y="3878400"/>
            <a:ext cx="2796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23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1927" name="Shape 1927"/>
          <p:cNvCxnSpPr/>
          <p:nvPr/>
        </p:nvCxnSpPr>
        <p:spPr>
          <a:xfrm>
            <a:off x="372850" y="3298350"/>
            <a:ext cx="0" cy="12738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28" name="Shape 1928"/>
          <p:cNvSpPr txBox="1">
            <a:spLocks noGrp="1"/>
          </p:cNvSpPr>
          <p:nvPr>
            <p:ph type="body" idx="1"/>
          </p:nvPr>
        </p:nvSpPr>
        <p:spPr>
          <a:xfrm>
            <a:off x="93250" y="2607000"/>
            <a:ext cx="2796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1929" name="Shape 1929"/>
          <p:cNvCxnSpPr/>
          <p:nvPr/>
        </p:nvCxnSpPr>
        <p:spPr>
          <a:xfrm>
            <a:off x="591850" y="3960025"/>
            <a:ext cx="0" cy="473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930" name="Shape 1930"/>
          <p:cNvGrpSpPr/>
          <p:nvPr/>
        </p:nvGrpSpPr>
        <p:grpSpPr>
          <a:xfrm>
            <a:off x="3908300" y="1378544"/>
            <a:ext cx="1252126" cy="1544606"/>
            <a:chOff x="4163800" y="3498994"/>
            <a:chExt cx="1252126" cy="1544606"/>
          </a:xfrm>
        </p:grpSpPr>
        <p:sp>
          <p:nvSpPr>
            <p:cNvPr id="1931" name="Shape 1931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grpSp>
          <p:nvGrpSpPr>
            <p:cNvPr id="1932" name="Shape 1932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1933" name="Shape 1933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34" name="Shape 1934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935" name="Shape 1935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id8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936" name="Shape 1936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y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</p:grpSp>
      <p:sp>
        <p:nvSpPr>
          <p:cNvPr id="1937" name="Shape 1937"/>
          <p:cNvSpPr/>
          <p:nvPr/>
        </p:nvSpPr>
        <p:spPr>
          <a:xfrm>
            <a:off x="4317000" y="2189375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utive"/>
                <a:ea typeface="Cutive"/>
                <a:cs typeface="Cutive"/>
                <a:sym typeface="Cutive"/>
              </a:rPr>
              <a:t>1</a:t>
            </a:r>
            <a:endParaRPr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938" name="Shape 1938"/>
          <p:cNvGrpSpPr/>
          <p:nvPr/>
        </p:nvGrpSpPr>
        <p:grpSpPr>
          <a:xfrm>
            <a:off x="5714988" y="971550"/>
            <a:ext cx="3124212" cy="1028700"/>
            <a:chOff x="5714988" y="971550"/>
            <a:chExt cx="3124212" cy="1028700"/>
          </a:xfrm>
        </p:grpSpPr>
        <p:grpSp>
          <p:nvGrpSpPr>
            <p:cNvPr id="1939" name="Shape 1939"/>
            <p:cNvGrpSpPr/>
            <p:nvPr/>
          </p:nvGrpSpPr>
          <p:grpSpPr>
            <a:xfrm>
              <a:off x="5714988" y="971550"/>
              <a:ext cx="3124212" cy="1028700"/>
              <a:chOff x="5191313" y="2402200"/>
              <a:chExt cx="3124212" cy="1028700"/>
            </a:xfrm>
          </p:grpSpPr>
          <p:grpSp>
            <p:nvGrpSpPr>
              <p:cNvPr id="1940" name="Shape 1940"/>
              <p:cNvGrpSpPr/>
              <p:nvPr/>
            </p:nvGrpSpPr>
            <p:grpSpPr>
              <a:xfrm>
                <a:off x="5191313" y="2402200"/>
                <a:ext cx="3124212" cy="1028700"/>
                <a:chOff x="5142713" y="2343150"/>
                <a:chExt cx="3124212" cy="1028700"/>
              </a:xfrm>
            </p:grpSpPr>
            <p:grpSp>
              <p:nvGrpSpPr>
                <p:cNvPr id="1941" name="Shape 1941"/>
                <p:cNvGrpSpPr/>
                <p:nvPr/>
              </p:nvGrpSpPr>
              <p:grpSpPr>
                <a:xfrm>
                  <a:off x="5142725" y="2343150"/>
                  <a:ext cx="3124200" cy="1028700"/>
                  <a:chOff x="5181600" y="3886200"/>
                  <a:chExt cx="3124200" cy="1028700"/>
                </a:xfrm>
              </p:grpSpPr>
              <p:sp>
                <p:nvSpPr>
                  <p:cNvPr id="1942" name="Shape 1942"/>
                  <p:cNvSpPr/>
                  <p:nvPr/>
                </p:nvSpPr>
                <p:spPr>
                  <a:xfrm>
                    <a:off x="5181600" y="3886200"/>
                    <a:ext cx="3124200" cy="10287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0" tIns="0" rIns="0" bIns="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000">
                      <a:solidFill>
                        <a:schemeClr val="dk1"/>
                      </a:solidFill>
                      <a:latin typeface="Times"/>
                      <a:ea typeface="Times"/>
                      <a:cs typeface="Times"/>
                      <a:sym typeface="Times"/>
                    </a:endParaRPr>
                  </a:p>
                </p:txBody>
              </p:sp>
              <p:sp>
                <p:nvSpPr>
                  <p:cNvPr id="1943" name="Shape 1943"/>
                  <p:cNvSpPr/>
                  <p:nvPr/>
                </p:nvSpPr>
                <p:spPr>
                  <a:xfrm>
                    <a:off x="5181600" y="3886200"/>
                    <a:ext cx="1293900" cy="2769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t" anchorCtr="0">
                    <a:noAutofit/>
                  </a:bodyPr>
                  <a:lstStyle/>
                  <a:p>
                    <a:pPr marL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000" b="1">
                        <a:solidFill>
                          <a:schemeClr val="dk1"/>
                        </a:solidFill>
                        <a:latin typeface="Cutive"/>
                        <a:ea typeface="Cutive"/>
                        <a:cs typeface="Cutive"/>
                        <a:sym typeface="Cutive"/>
                      </a:rPr>
                      <a:t>A.__init__</a:t>
                    </a:r>
                    <a:endParaRPr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  <p:sp>
                <p:nvSpPr>
                  <p:cNvPr id="1944" name="Shape 1944"/>
                  <p:cNvSpPr/>
                  <p:nvPr/>
                </p:nvSpPr>
                <p:spPr>
                  <a:xfrm>
                    <a:off x="5892000" y="4258288"/>
                    <a:ext cx="728700" cy="253800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 cap="flat" cmpd="sng">
                    <a:solidFill>
                      <a:schemeClr val="dk1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000" b="1">
                        <a:latin typeface="Cutive"/>
                        <a:ea typeface="Cutive"/>
                        <a:cs typeface="Cutive"/>
                        <a:sym typeface="Cutive"/>
                      </a:rPr>
                      <a:t>id8</a:t>
                    </a:r>
                    <a:endParaRPr sz="1000" b="1"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</p:grpSp>
            <p:sp>
              <p:nvSpPr>
                <p:cNvPr id="1945" name="Shape 1945"/>
                <p:cNvSpPr/>
                <p:nvPr/>
              </p:nvSpPr>
              <p:spPr>
                <a:xfrm>
                  <a:off x="5142713" y="27190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self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946" name="Shape 1946"/>
              <p:cNvSpPr/>
              <p:nvPr/>
            </p:nvSpPr>
            <p:spPr>
              <a:xfrm>
                <a:off x="7467600" y="2402200"/>
                <a:ext cx="847800" cy="2769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100" b="1" strike="sngStrike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rPr>
                  <a:t>1</a:t>
                </a:r>
                <a:endParaRPr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  <p:sp>
          <p:nvSpPr>
            <p:cNvPr id="1947" name="Shape 1947"/>
            <p:cNvSpPr/>
            <p:nvPr/>
          </p:nvSpPr>
          <p:spPr>
            <a:xfrm>
              <a:off x="5714988" y="1702901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y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948" name="Shape 1948"/>
            <p:cNvSpPr/>
            <p:nvPr/>
          </p:nvSpPr>
          <p:spPr>
            <a:xfrm>
              <a:off x="6425400" y="169450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949" name="Shape 1949"/>
          <p:cNvGrpSpPr/>
          <p:nvPr/>
        </p:nvGrpSpPr>
        <p:grpSpPr>
          <a:xfrm>
            <a:off x="7198400" y="1342050"/>
            <a:ext cx="1591800" cy="287700"/>
            <a:chOff x="6664050" y="3124750"/>
            <a:chExt cx="1591800" cy="287700"/>
          </a:xfrm>
        </p:grpSpPr>
        <p:sp>
          <p:nvSpPr>
            <p:cNvPr id="1950" name="Shape 1950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id8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951" name="Shape 1951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cxnSp>
        <p:nvCxnSpPr>
          <p:cNvPr id="1952" name="Shape 1952"/>
          <p:cNvCxnSpPr/>
          <p:nvPr/>
        </p:nvCxnSpPr>
        <p:spPr>
          <a:xfrm rot="10800000" flipH="1">
            <a:off x="5657850" y="893900"/>
            <a:ext cx="3318900" cy="11880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53" name="Shape 1953"/>
          <p:cNvSpPr/>
          <p:nvPr/>
        </p:nvSpPr>
        <p:spPr>
          <a:xfrm>
            <a:off x="1829675" y="98070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954" name="Shape 1954"/>
          <p:cNvSpPr/>
          <p:nvPr/>
        </p:nvSpPr>
        <p:spPr>
          <a:xfrm>
            <a:off x="2187175" y="98070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id8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1955" name="Shape 1955"/>
          <p:cNvGrpSpPr/>
          <p:nvPr/>
        </p:nvGrpSpPr>
        <p:grpSpPr>
          <a:xfrm>
            <a:off x="3908323" y="3298344"/>
            <a:ext cx="1252104" cy="1544606"/>
            <a:chOff x="4163900" y="3498950"/>
            <a:chExt cx="1349541" cy="1544606"/>
          </a:xfrm>
        </p:grpSpPr>
        <p:sp>
          <p:nvSpPr>
            <p:cNvPr id="1956" name="Shape 1956"/>
            <p:cNvSpPr/>
            <p:nvPr/>
          </p:nvSpPr>
          <p:spPr>
            <a:xfrm>
              <a:off x="4177241" y="3845356"/>
              <a:ext cx="1336200" cy="1198200"/>
            </a:xfrm>
            <a:prstGeom prst="rect">
              <a:avLst/>
            </a:prstGeom>
            <a:solidFill>
              <a:srgbClr val="FFE3B9"/>
            </a:solidFill>
            <a:ln w="9525" cap="flat" cmpd="sng">
              <a:solidFill>
                <a:srgbClr val="FFE3B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7" name="Shape 1957"/>
            <p:cNvSpPr/>
            <p:nvPr/>
          </p:nvSpPr>
          <p:spPr>
            <a:xfrm>
              <a:off x="4908635" y="3845356"/>
              <a:ext cx="604800" cy="3114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endPara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958" name="Shape 1958"/>
            <p:cNvSpPr/>
            <p:nvPr/>
          </p:nvSpPr>
          <p:spPr>
            <a:xfrm>
              <a:off x="4163900" y="3498950"/>
              <a:ext cx="604800" cy="457200"/>
            </a:xfrm>
            <a:prstGeom prst="roundRect">
              <a:avLst>
                <a:gd name="adj" fmla="val 16667"/>
              </a:avLst>
            </a:prstGeom>
            <a:solidFill>
              <a:srgbClr val="FFE3B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id4</a:t>
              </a:r>
              <a:endPara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959" name="Shape 1959"/>
          <p:cNvGrpSpPr/>
          <p:nvPr/>
        </p:nvGrpSpPr>
        <p:grpSpPr>
          <a:xfrm>
            <a:off x="7274888" y="2720075"/>
            <a:ext cx="1439112" cy="285301"/>
            <a:chOff x="7274888" y="2720075"/>
            <a:chExt cx="1439112" cy="285301"/>
          </a:xfrm>
        </p:grpSpPr>
        <p:sp>
          <p:nvSpPr>
            <p:cNvPr id="1960" name="Shape 1960"/>
            <p:cNvSpPr/>
            <p:nvPr/>
          </p:nvSpPr>
          <p:spPr>
            <a:xfrm>
              <a:off x="7274888" y="2728476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x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961" name="Shape 1961"/>
            <p:cNvSpPr/>
            <p:nvPr/>
          </p:nvSpPr>
          <p:spPr>
            <a:xfrm>
              <a:off x="7985300" y="2720075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7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962" name="Shape 1962"/>
          <p:cNvGrpSpPr/>
          <p:nvPr/>
        </p:nvGrpSpPr>
        <p:grpSpPr>
          <a:xfrm>
            <a:off x="5714988" y="3736100"/>
            <a:ext cx="3124212" cy="1028700"/>
            <a:chOff x="5714988" y="971550"/>
            <a:chExt cx="3124212" cy="1028700"/>
          </a:xfrm>
        </p:grpSpPr>
        <p:grpSp>
          <p:nvGrpSpPr>
            <p:cNvPr id="1963" name="Shape 1963"/>
            <p:cNvGrpSpPr/>
            <p:nvPr/>
          </p:nvGrpSpPr>
          <p:grpSpPr>
            <a:xfrm>
              <a:off x="5714988" y="971550"/>
              <a:ext cx="3124212" cy="1028700"/>
              <a:chOff x="5191313" y="2402200"/>
              <a:chExt cx="3124212" cy="1028700"/>
            </a:xfrm>
          </p:grpSpPr>
          <p:grpSp>
            <p:nvGrpSpPr>
              <p:cNvPr id="1964" name="Shape 1964"/>
              <p:cNvGrpSpPr/>
              <p:nvPr/>
            </p:nvGrpSpPr>
            <p:grpSpPr>
              <a:xfrm>
                <a:off x="5191313" y="2402200"/>
                <a:ext cx="3124212" cy="1028700"/>
                <a:chOff x="5142713" y="2343150"/>
                <a:chExt cx="3124212" cy="1028700"/>
              </a:xfrm>
            </p:grpSpPr>
            <p:grpSp>
              <p:nvGrpSpPr>
                <p:cNvPr id="1965" name="Shape 1965"/>
                <p:cNvGrpSpPr/>
                <p:nvPr/>
              </p:nvGrpSpPr>
              <p:grpSpPr>
                <a:xfrm>
                  <a:off x="5142725" y="2343150"/>
                  <a:ext cx="3124200" cy="1028700"/>
                  <a:chOff x="5181600" y="3886200"/>
                  <a:chExt cx="3124200" cy="1028700"/>
                </a:xfrm>
              </p:grpSpPr>
              <p:sp>
                <p:nvSpPr>
                  <p:cNvPr id="1966" name="Shape 1966"/>
                  <p:cNvSpPr/>
                  <p:nvPr/>
                </p:nvSpPr>
                <p:spPr>
                  <a:xfrm>
                    <a:off x="5181600" y="3886200"/>
                    <a:ext cx="3124200" cy="10287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0" tIns="0" rIns="0" bIns="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000">
                      <a:solidFill>
                        <a:schemeClr val="dk1"/>
                      </a:solidFill>
                      <a:latin typeface="Times"/>
                      <a:ea typeface="Times"/>
                      <a:cs typeface="Times"/>
                      <a:sym typeface="Times"/>
                    </a:endParaRPr>
                  </a:p>
                </p:txBody>
              </p:sp>
              <p:sp>
                <p:nvSpPr>
                  <p:cNvPr id="1967" name="Shape 1967"/>
                  <p:cNvSpPr/>
                  <p:nvPr/>
                </p:nvSpPr>
                <p:spPr>
                  <a:xfrm>
                    <a:off x="5181600" y="3886200"/>
                    <a:ext cx="1293900" cy="2769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t" anchorCtr="0">
                    <a:noAutofit/>
                  </a:bodyPr>
                  <a:lstStyle/>
                  <a:p>
                    <a:pPr marL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000" b="1">
                        <a:solidFill>
                          <a:schemeClr val="dk1"/>
                        </a:solidFill>
                        <a:latin typeface="Cutive"/>
                        <a:ea typeface="Cutive"/>
                        <a:cs typeface="Cutive"/>
                        <a:sym typeface="Cutive"/>
                      </a:rPr>
                      <a:t>A.__init__</a:t>
                    </a:r>
                    <a:endParaRPr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  <p:sp>
                <p:nvSpPr>
                  <p:cNvPr id="1968" name="Shape 1968"/>
                  <p:cNvSpPr/>
                  <p:nvPr/>
                </p:nvSpPr>
                <p:spPr>
                  <a:xfrm>
                    <a:off x="5892000" y="4258288"/>
                    <a:ext cx="728700" cy="253800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 cap="flat" cmpd="sng">
                    <a:solidFill>
                      <a:schemeClr val="dk1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000" b="1">
                        <a:latin typeface="Cutive"/>
                        <a:ea typeface="Cutive"/>
                        <a:cs typeface="Cutive"/>
                        <a:sym typeface="Cutive"/>
                      </a:rPr>
                      <a:t>id4</a:t>
                    </a:r>
                    <a:endParaRPr sz="1000" b="1"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</p:grpSp>
            <p:sp>
              <p:nvSpPr>
                <p:cNvPr id="1969" name="Shape 1969"/>
                <p:cNvSpPr/>
                <p:nvPr/>
              </p:nvSpPr>
              <p:spPr>
                <a:xfrm>
                  <a:off x="5142713" y="27190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self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970" name="Shape 1970"/>
              <p:cNvSpPr/>
              <p:nvPr/>
            </p:nvSpPr>
            <p:spPr>
              <a:xfrm>
                <a:off x="7467600" y="2402200"/>
                <a:ext cx="847800" cy="2769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100" b="1" strike="sngStrike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rPr>
                  <a:t>1</a:t>
                </a:r>
                <a:endParaRPr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  <p:sp>
          <p:nvSpPr>
            <p:cNvPr id="1971" name="Shape 1971"/>
            <p:cNvSpPr/>
            <p:nvPr/>
          </p:nvSpPr>
          <p:spPr>
            <a:xfrm>
              <a:off x="5714988" y="1702901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y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972" name="Shape 1972"/>
            <p:cNvSpPr/>
            <p:nvPr/>
          </p:nvSpPr>
          <p:spPr>
            <a:xfrm>
              <a:off x="6425400" y="169450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3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973" name="Shape 1973"/>
          <p:cNvGrpSpPr/>
          <p:nvPr/>
        </p:nvGrpSpPr>
        <p:grpSpPr>
          <a:xfrm>
            <a:off x="7198550" y="4106600"/>
            <a:ext cx="1591800" cy="287700"/>
            <a:chOff x="6664050" y="3124750"/>
            <a:chExt cx="1591800" cy="287700"/>
          </a:xfrm>
        </p:grpSpPr>
        <p:sp>
          <p:nvSpPr>
            <p:cNvPr id="1974" name="Shape 1974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id4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975" name="Shape 1975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sp>
        <p:nvSpPr>
          <p:cNvPr id="1976" name="Shape 1976"/>
          <p:cNvSpPr/>
          <p:nvPr/>
        </p:nvSpPr>
        <p:spPr>
          <a:xfrm>
            <a:off x="3908300" y="4109175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y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977" name="Shape 1977"/>
          <p:cNvSpPr/>
          <p:nvPr/>
        </p:nvSpPr>
        <p:spPr>
          <a:xfrm>
            <a:off x="4317000" y="4109175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3</a:t>
            </a:r>
            <a:endParaRPr sz="1000" b="1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1978" name="Shape 1978"/>
          <p:cNvCxnSpPr/>
          <p:nvPr/>
        </p:nvCxnSpPr>
        <p:spPr>
          <a:xfrm rot="10800000" flipH="1">
            <a:off x="5617650" y="3654450"/>
            <a:ext cx="3318900" cy="11880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979" name="Shape 1979"/>
          <p:cNvGrpSpPr/>
          <p:nvPr/>
        </p:nvGrpSpPr>
        <p:grpSpPr>
          <a:xfrm>
            <a:off x="3908325" y="4453100"/>
            <a:ext cx="1151174" cy="311400"/>
            <a:chOff x="4163825" y="4653750"/>
            <a:chExt cx="1151174" cy="311400"/>
          </a:xfrm>
        </p:grpSpPr>
        <p:sp>
          <p:nvSpPr>
            <p:cNvPr id="1980" name="Shape 1980"/>
            <p:cNvSpPr/>
            <p:nvPr/>
          </p:nvSpPr>
          <p:spPr>
            <a:xfrm>
              <a:off x="4163825" y="4653750"/>
              <a:ext cx="408000" cy="31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x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981" name="Shape 1981"/>
            <p:cNvSpPr/>
            <p:nvPr/>
          </p:nvSpPr>
          <p:spPr>
            <a:xfrm>
              <a:off x="4572499" y="4653750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lang="en" b="1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7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982" name="Shape 1982"/>
          <p:cNvGrpSpPr/>
          <p:nvPr/>
        </p:nvGrpSpPr>
        <p:grpSpPr>
          <a:xfrm>
            <a:off x="5714988" y="2353825"/>
            <a:ext cx="3124212" cy="1028700"/>
            <a:chOff x="5714988" y="971550"/>
            <a:chExt cx="3124212" cy="1028700"/>
          </a:xfrm>
        </p:grpSpPr>
        <p:grpSp>
          <p:nvGrpSpPr>
            <p:cNvPr id="1983" name="Shape 1983"/>
            <p:cNvGrpSpPr/>
            <p:nvPr/>
          </p:nvGrpSpPr>
          <p:grpSpPr>
            <a:xfrm>
              <a:off x="5714988" y="971550"/>
              <a:ext cx="3124212" cy="1028700"/>
              <a:chOff x="5191313" y="2402200"/>
              <a:chExt cx="3124212" cy="1028700"/>
            </a:xfrm>
          </p:grpSpPr>
          <p:grpSp>
            <p:nvGrpSpPr>
              <p:cNvPr id="1984" name="Shape 1984"/>
              <p:cNvGrpSpPr/>
              <p:nvPr/>
            </p:nvGrpSpPr>
            <p:grpSpPr>
              <a:xfrm>
                <a:off x="5191313" y="2402200"/>
                <a:ext cx="3124212" cy="1028700"/>
                <a:chOff x="5142713" y="2343150"/>
                <a:chExt cx="3124212" cy="1028700"/>
              </a:xfrm>
            </p:grpSpPr>
            <p:grpSp>
              <p:nvGrpSpPr>
                <p:cNvPr id="1985" name="Shape 1985"/>
                <p:cNvGrpSpPr/>
                <p:nvPr/>
              </p:nvGrpSpPr>
              <p:grpSpPr>
                <a:xfrm>
                  <a:off x="5142725" y="2343150"/>
                  <a:ext cx="3124200" cy="1028700"/>
                  <a:chOff x="5181600" y="3886200"/>
                  <a:chExt cx="3124200" cy="1028700"/>
                </a:xfrm>
              </p:grpSpPr>
              <p:sp>
                <p:nvSpPr>
                  <p:cNvPr id="1986" name="Shape 1986"/>
                  <p:cNvSpPr/>
                  <p:nvPr/>
                </p:nvSpPr>
                <p:spPr>
                  <a:xfrm>
                    <a:off x="5181600" y="3886200"/>
                    <a:ext cx="3124200" cy="10287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0" tIns="0" rIns="0" bIns="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000">
                      <a:solidFill>
                        <a:schemeClr val="dk1"/>
                      </a:solidFill>
                      <a:latin typeface="Times"/>
                      <a:ea typeface="Times"/>
                      <a:cs typeface="Times"/>
                      <a:sym typeface="Times"/>
                    </a:endParaRPr>
                  </a:p>
                </p:txBody>
              </p:sp>
              <p:sp>
                <p:nvSpPr>
                  <p:cNvPr id="1987" name="Shape 1987"/>
                  <p:cNvSpPr/>
                  <p:nvPr/>
                </p:nvSpPr>
                <p:spPr>
                  <a:xfrm>
                    <a:off x="5181600" y="3886200"/>
                    <a:ext cx="1293900" cy="2769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t" anchorCtr="0">
                    <a:noAutofit/>
                  </a:bodyPr>
                  <a:lstStyle/>
                  <a:p>
                    <a:pPr marL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000" b="1">
                        <a:solidFill>
                          <a:schemeClr val="dk1"/>
                        </a:solidFill>
                        <a:latin typeface="Cutive"/>
                        <a:ea typeface="Cutive"/>
                        <a:cs typeface="Cutive"/>
                        <a:sym typeface="Cutive"/>
                      </a:rPr>
                      <a:t>B.__init__</a:t>
                    </a:r>
                    <a:endParaRPr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  <p:sp>
                <p:nvSpPr>
                  <p:cNvPr id="1988" name="Shape 1988"/>
                  <p:cNvSpPr/>
                  <p:nvPr/>
                </p:nvSpPr>
                <p:spPr>
                  <a:xfrm>
                    <a:off x="5892000" y="4258288"/>
                    <a:ext cx="728700" cy="253800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 cap="flat" cmpd="sng">
                    <a:solidFill>
                      <a:schemeClr val="dk1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000" b="1">
                        <a:latin typeface="Cutive"/>
                        <a:ea typeface="Cutive"/>
                        <a:cs typeface="Cutive"/>
                        <a:sym typeface="Cutive"/>
                      </a:rPr>
                      <a:t>id4</a:t>
                    </a:r>
                    <a:endParaRPr sz="1000" b="1"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</p:grpSp>
            <p:sp>
              <p:nvSpPr>
                <p:cNvPr id="1989" name="Shape 1989"/>
                <p:cNvSpPr/>
                <p:nvPr/>
              </p:nvSpPr>
              <p:spPr>
                <a:xfrm>
                  <a:off x="5142713" y="27190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self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1990" name="Shape 1990"/>
              <p:cNvSpPr/>
              <p:nvPr/>
            </p:nvSpPr>
            <p:spPr>
              <a:xfrm>
                <a:off x="7467600" y="2402200"/>
                <a:ext cx="847800" cy="2769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100" b="1" strike="sngStrike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rPr>
                  <a:t>2, 3</a:t>
                </a:r>
                <a:endParaRPr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  <p:sp>
          <p:nvSpPr>
            <p:cNvPr id="1991" name="Shape 1991"/>
            <p:cNvSpPr/>
            <p:nvPr/>
          </p:nvSpPr>
          <p:spPr>
            <a:xfrm>
              <a:off x="6425400" y="169450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3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992" name="Shape 1992"/>
            <p:cNvSpPr/>
            <p:nvPr/>
          </p:nvSpPr>
          <p:spPr>
            <a:xfrm>
              <a:off x="5714988" y="1702901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y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1993" name="Shape 1993"/>
          <p:cNvGrpSpPr/>
          <p:nvPr/>
        </p:nvGrpSpPr>
        <p:grpSpPr>
          <a:xfrm>
            <a:off x="7351238" y="2725525"/>
            <a:ext cx="1439112" cy="285301"/>
            <a:chOff x="7274888" y="2720075"/>
            <a:chExt cx="1439112" cy="285301"/>
          </a:xfrm>
        </p:grpSpPr>
        <p:sp>
          <p:nvSpPr>
            <p:cNvPr id="1994" name="Shape 1994"/>
            <p:cNvSpPr/>
            <p:nvPr/>
          </p:nvSpPr>
          <p:spPr>
            <a:xfrm>
              <a:off x="7274888" y="2728476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x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1995" name="Shape 1995"/>
            <p:cNvSpPr/>
            <p:nvPr/>
          </p:nvSpPr>
          <p:spPr>
            <a:xfrm>
              <a:off x="7985300" y="2720075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7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sp>
        <p:nvSpPr>
          <p:cNvPr id="1996" name="Shape 1996"/>
          <p:cNvSpPr/>
          <p:nvPr/>
        </p:nvSpPr>
        <p:spPr>
          <a:xfrm>
            <a:off x="8036250" y="3092125"/>
            <a:ext cx="742500" cy="245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id4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1997" name="Shape 1997"/>
          <p:cNvSpPr/>
          <p:nvPr/>
        </p:nvSpPr>
        <p:spPr>
          <a:xfrm>
            <a:off x="7198404" y="3098876"/>
            <a:ext cx="883200" cy="2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RETURN</a:t>
            </a:r>
            <a:endParaRPr sz="10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" name="Shape 2002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36549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Global Space:</a:t>
            </a:r>
            <a:endParaRPr sz="1800"/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class A(object):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x = 3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y = 5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def __init__(self,y):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self.y = y                                                                      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class B(A): 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y = 4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z = 10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def __init__(self,x,y):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super().__init__(y)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utive"/>
              <a:buNone/>
            </a:pPr>
            <a:r>
              <a:rPr lang="en" sz="1200">
                <a:latin typeface="Cutive"/>
                <a:ea typeface="Cutive"/>
                <a:cs typeface="Cutive"/>
                <a:sym typeface="Cutive"/>
              </a:rPr>
              <a:t>            self.x = x</a:t>
            </a: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003" name="Shape 2003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Constructor Examples</a:t>
            </a:r>
            <a:endParaRPr/>
          </a:p>
        </p:txBody>
      </p:sp>
      <p:sp>
        <p:nvSpPr>
          <p:cNvPr id="2004" name="Shape 2004"/>
          <p:cNvSpPr txBox="1">
            <a:spLocks noGrp="1"/>
          </p:cNvSpPr>
          <p:nvPr>
            <p:ph type="body" idx="2"/>
          </p:nvPr>
        </p:nvSpPr>
        <p:spPr>
          <a:xfrm>
            <a:off x="304800" y="4572150"/>
            <a:ext cx="30177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a = A(1)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b = B(7, 3)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2005" name="Shape 2005"/>
          <p:cNvSpPr txBox="1">
            <a:spLocks noGrp="1"/>
          </p:cNvSpPr>
          <p:nvPr>
            <p:ph type="body" idx="1"/>
          </p:nvPr>
        </p:nvSpPr>
        <p:spPr>
          <a:xfrm>
            <a:off x="3684675" y="97155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Heap Space:</a:t>
            </a:r>
            <a:endParaRPr sz="180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06" name="Shape 2006"/>
          <p:cNvSpPr txBox="1">
            <a:spLocks noGrp="1"/>
          </p:cNvSpPr>
          <p:nvPr>
            <p:ph type="body" idx="1"/>
          </p:nvPr>
        </p:nvSpPr>
        <p:spPr>
          <a:xfrm>
            <a:off x="6517950" y="4131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Call Stack:</a:t>
            </a:r>
            <a:endParaRPr sz="1800" i="0" u="none" strike="noStrike" cap="none">
              <a:solidFill>
                <a:schemeClr val="dk1"/>
              </a:solidFill>
            </a:endParaRPr>
          </a:p>
        </p:txBody>
      </p:sp>
      <p:cxnSp>
        <p:nvCxnSpPr>
          <p:cNvPr id="2007" name="Shape 2007"/>
          <p:cNvCxnSpPr/>
          <p:nvPr/>
        </p:nvCxnSpPr>
        <p:spPr>
          <a:xfrm>
            <a:off x="372850" y="2000250"/>
            <a:ext cx="0" cy="926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008" name="Shape 2008"/>
          <p:cNvCxnSpPr/>
          <p:nvPr/>
        </p:nvCxnSpPr>
        <p:spPr>
          <a:xfrm>
            <a:off x="591850" y="2680950"/>
            <a:ext cx="0" cy="2454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09" name="Shape 2009"/>
          <p:cNvSpPr txBox="1">
            <a:spLocks noGrp="1"/>
          </p:cNvSpPr>
          <p:nvPr>
            <p:ph type="body" idx="1"/>
          </p:nvPr>
        </p:nvSpPr>
        <p:spPr>
          <a:xfrm>
            <a:off x="93250" y="3878400"/>
            <a:ext cx="2796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23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2010" name="Shape 2010"/>
          <p:cNvCxnSpPr/>
          <p:nvPr/>
        </p:nvCxnSpPr>
        <p:spPr>
          <a:xfrm>
            <a:off x="372850" y="3298350"/>
            <a:ext cx="0" cy="12738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11" name="Shape 2011"/>
          <p:cNvSpPr txBox="1">
            <a:spLocks noGrp="1"/>
          </p:cNvSpPr>
          <p:nvPr>
            <p:ph type="body" idx="1"/>
          </p:nvPr>
        </p:nvSpPr>
        <p:spPr>
          <a:xfrm>
            <a:off x="93250" y="2607000"/>
            <a:ext cx="2796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r>
              <a:rPr lang="en" sz="12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</a:t>
            </a: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12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2012" name="Shape 2012"/>
          <p:cNvCxnSpPr/>
          <p:nvPr/>
        </p:nvCxnSpPr>
        <p:spPr>
          <a:xfrm>
            <a:off x="591850" y="3960025"/>
            <a:ext cx="0" cy="473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2013" name="Shape 2013"/>
          <p:cNvGrpSpPr/>
          <p:nvPr/>
        </p:nvGrpSpPr>
        <p:grpSpPr>
          <a:xfrm>
            <a:off x="3908300" y="1378544"/>
            <a:ext cx="1252126" cy="1544606"/>
            <a:chOff x="4163800" y="3498994"/>
            <a:chExt cx="1252126" cy="1544606"/>
          </a:xfrm>
        </p:grpSpPr>
        <p:sp>
          <p:nvSpPr>
            <p:cNvPr id="2014" name="Shape 2014"/>
            <p:cNvSpPr/>
            <p:nvPr/>
          </p:nvSpPr>
          <p:spPr>
            <a:xfrm>
              <a:off x="4572500" y="4309825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08000"/>
                  </a:solidFill>
                  <a:latin typeface="Cutive"/>
                  <a:ea typeface="Cutive"/>
                  <a:cs typeface="Cutive"/>
                  <a:sym typeface="Cutive"/>
                </a:rPr>
                <a:t>‘Rainy’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grpSp>
          <p:nvGrpSpPr>
            <p:cNvPr id="2015" name="Shape 2015"/>
            <p:cNvGrpSpPr/>
            <p:nvPr/>
          </p:nvGrpSpPr>
          <p:grpSpPr>
            <a:xfrm>
              <a:off x="4163800" y="3498994"/>
              <a:ext cx="1252126" cy="1544606"/>
              <a:chOff x="4163876" y="3498950"/>
              <a:chExt cx="1349565" cy="1544606"/>
            </a:xfrm>
          </p:grpSpPr>
          <p:sp>
            <p:nvSpPr>
              <p:cNvPr id="2016" name="Shape 2016"/>
              <p:cNvSpPr/>
              <p:nvPr/>
            </p:nvSpPr>
            <p:spPr>
              <a:xfrm>
                <a:off x="4177241" y="3845356"/>
                <a:ext cx="1336200" cy="1198200"/>
              </a:xfrm>
              <a:prstGeom prst="rect">
                <a:avLst/>
              </a:prstGeom>
              <a:solidFill>
                <a:srgbClr val="FFE3B9"/>
              </a:solidFill>
              <a:ln w="9525" cap="flat" cmpd="sng">
                <a:solidFill>
                  <a:srgbClr val="FFE3B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17" name="Shape 2017"/>
              <p:cNvSpPr/>
              <p:nvPr/>
            </p:nvSpPr>
            <p:spPr>
              <a:xfrm>
                <a:off x="4908635" y="3845356"/>
                <a:ext cx="604800" cy="3114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018" name="Shape 2018"/>
              <p:cNvSpPr/>
              <p:nvPr/>
            </p:nvSpPr>
            <p:spPr>
              <a:xfrm>
                <a:off x="4163900" y="3498950"/>
                <a:ext cx="604800" cy="457200"/>
              </a:xfrm>
              <a:prstGeom prst="roundRect">
                <a:avLst>
                  <a:gd name="adj" fmla="val 16667"/>
                </a:avLst>
              </a:prstGeom>
              <a:solidFill>
                <a:srgbClr val="FFE3B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id8</a:t>
                </a:r>
                <a:endParaRPr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019" name="Shape 2019"/>
              <p:cNvSpPr/>
              <p:nvPr/>
            </p:nvSpPr>
            <p:spPr>
              <a:xfrm>
                <a:off x="4163876" y="4309781"/>
                <a:ext cx="439800" cy="31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y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</p:grpSp>
      <p:sp>
        <p:nvSpPr>
          <p:cNvPr id="2020" name="Shape 2020"/>
          <p:cNvSpPr/>
          <p:nvPr/>
        </p:nvSpPr>
        <p:spPr>
          <a:xfrm>
            <a:off x="4317000" y="2189375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utive"/>
                <a:ea typeface="Cutive"/>
                <a:cs typeface="Cutive"/>
                <a:sym typeface="Cutive"/>
              </a:rPr>
              <a:t>1</a:t>
            </a:r>
            <a:endParaRPr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2021" name="Shape 2021"/>
          <p:cNvGrpSpPr/>
          <p:nvPr/>
        </p:nvGrpSpPr>
        <p:grpSpPr>
          <a:xfrm>
            <a:off x="5714988" y="971550"/>
            <a:ext cx="3124212" cy="1028700"/>
            <a:chOff x="5714988" y="971550"/>
            <a:chExt cx="3124212" cy="1028700"/>
          </a:xfrm>
        </p:grpSpPr>
        <p:grpSp>
          <p:nvGrpSpPr>
            <p:cNvPr id="2022" name="Shape 2022"/>
            <p:cNvGrpSpPr/>
            <p:nvPr/>
          </p:nvGrpSpPr>
          <p:grpSpPr>
            <a:xfrm>
              <a:off x="5714988" y="971550"/>
              <a:ext cx="3124212" cy="1028700"/>
              <a:chOff x="5191313" y="2402200"/>
              <a:chExt cx="3124212" cy="1028700"/>
            </a:xfrm>
          </p:grpSpPr>
          <p:grpSp>
            <p:nvGrpSpPr>
              <p:cNvPr id="2023" name="Shape 2023"/>
              <p:cNvGrpSpPr/>
              <p:nvPr/>
            </p:nvGrpSpPr>
            <p:grpSpPr>
              <a:xfrm>
                <a:off x="5191313" y="2402200"/>
                <a:ext cx="3124212" cy="1028700"/>
                <a:chOff x="5142713" y="2343150"/>
                <a:chExt cx="3124212" cy="1028700"/>
              </a:xfrm>
            </p:grpSpPr>
            <p:grpSp>
              <p:nvGrpSpPr>
                <p:cNvPr id="2024" name="Shape 2024"/>
                <p:cNvGrpSpPr/>
                <p:nvPr/>
              </p:nvGrpSpPr>
              <p:grpSpPr>
                <a:xfrm>
                  <a:off x="5142725" y="2343150"/>
                  <a:ext cx="3124200" cy="1028700"/>
                  <a:chOff x="5181600" y="3886200"/>
                  <a:chExt cx="3124200" cy="1028700"/>
                </a:xfrm>
              </p:grpSpPr>
              <p:sp>
                <p:nvSpPr>
                  <p:cNvPr id="2025" name="Shape 2025"/>
                  <p:cNvSpPr/>
                  <p:nvPr/>
                </p:nvSpPr>
                <p:spPr>
                  <a:xfrm>
                    <a:off x="5181600" y="3886200"/>
                    <a:ext cx="3124200" cy="10287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0" tIns="0" rIns="0" bIns="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000">
                      <a:solidFill>
                        <a:schemeClr val="dk1"/>
                      </a:solidFill>
                      <a:latin typeface="Times"/>
                      <a:ea typeface="Times"/>
                      <a:cs typeface="Times"/>
                      <a:sym typeface="Times"/>
                    </a:endParaRPr>
                  </a:p>
                </p:txBody>
              </p:sp>
              <p:sp>
                <p:nvSpPr>
                  <p:cNvPr id="2026" name="Shape 2026"/>
                  <p:cNvSpPr/>
                  <p:nvPr/>
                </p:nvSpPr>
                <p:spPr>
                  <a:xfrm>
                    <a:off x="5181600" y="3886200"/>
                    <a:ext cx="1293900" cy="2769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t" anchorCtr="0">
                    <a:noAutofit/>
                  </a:bodyPr>
                  <a:lstStyle/>
                  <a:p>
                    <a:pPr marL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000" b="1">
                        <a:solidFill>
                          <a:schemeClr val="dk1"/>
                        </a:solidFill>
                        <a:latin typeface="Cutive"/>
                        <a:ea typeface="Cutive"/>
                        <a:cs typeface="Cutive"/>
                        <a:sym typeface="Cutive"/>
                      </a:rPr>
                      <a:t>A.__init__</a:t>
                    </a:r>
                    <a:endParaRPr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  <p:sp>
                <p:nvSpPr>
                  <p:cNvPr id="2027" name="Shape 2027"/>
                  <p:cNvSpPr/>
                  <p:nvPr/>
                </p:nvSpPr>
                <p:spPr>
                  <a:xfrm>
                    <a:off x="5892000" y="4258288"/>
                    <a:ext cx="728700" cy="253800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 cap="flat" cmpd="sng">
                    <a:solidFill>
                      <a:schemeClr val="dk1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000" b="1">
                        <a:latin typeface="Cutive"/>
                        <a:ea typeface="Cutive"/>
                        <a:cs typeface="Cutive"/>
                        <a:sym typeface="Cutive"/>
                      </a:rPr>
                      <a:t>id8</a:t>
                    </a:r>
                    <a:endParaRPr sz="1000" b="1"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</p:grpSp>
            <p:sp>
              <p:nvSpPr>
                <p:cNvPr id="2028" name="Shape 2028"/>
                <p:cNvSpPr/>
                <p:nvPr/>
              </p:nvSpPr>
              <p:spPr>
                <a:xfrm>
                  <a:off x="5142713" y="27190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self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2029" name="Shape 2029"/>
              <p:cNvSpPr/>
              <p:nvPr/>
            </p:nvSpPr>
            <p:spPr>
              <a:xfrm>
                <a:off x="7467600" y="2402200"/>
                <a:ext cx="847800" cy="2769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100" b="1" strike="sngStrike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rPr>
                  <a:t>1</a:t>
                </a:r>
                <a:endParaRPr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  <p:sp>
          <p:nvSpPr>
            <p:cNvPr id="2030" name="Shape 2030"/>
            <p:cNvSpPr/>
            <p:nvPr/>
          </p:nvSpPr>
          <p:spPr>
            <a:xfrm>
              <a:off x="5714988" y="1702901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y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2031" name="Shape 2031"/>
            <p:cNvSpPr/>
            <p:nvPr/>
          </p:nvSpPr>
          <p:spPr>
            <a:xfrm>
              <a:off x="6425400" y="169450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1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2032" name="Shape 2032"/>
          <p:cNvGrpSpPr/>
          <p:nvPr/>
        </p:nvGrpSpPr>
        <p:grpSpPr>
          <a:xfrm>
            <a:off x="7198400" y="1342050"/>
            <a:ext cx="1591800" cy="287700"/>
            <a:chOff x="6664050" y="3124750"/>
            <a:chExt cx="1591800" cy="287700"/>
          </a:xfrm>
        </p:grpSpPr>
        <p:sp>
          <p:nvSpPr>
            <p:cNvPr id="2033" name="Shape 2033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id8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2034" name="Shape 2034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cxnSp>
        <p:nvCxnSpPr>
          <p:cNvPr id="2035" name="Shape 2035"/>
          <p:cNvCxnSpPr/>
          <p:nvPr/>
        </p:nvCxnSpPr>
        <p:spPr>
          <a:xfrm rot="10800000" flipH="1">
            <a:off x="5657850" y="893900"/>
            <a:ext cx="3318900" cy="11880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36" name="Shape 2036"/>
          <p:cNvSpPr/>
          <p:nvPr/>
        </p:nvSpPr>
        <p:spPr>
          <a:xfrm>
            <a:off x="1829675" y="98070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a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2037" name="Shape 2037"/>
          <p:cNvSpPr/>
          <p:nvPr/>
        </p:nvSpPr>
        <p:spPr>
          <a:xfrm>
            <a:off x="2187175" y="98070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id8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grpSp>
        <p:nvGrpSpPr>
          <p:cNvPr id="2038" name="Shape 2038"/>
          <p:cNvGrpSpPr/>
          <p:nvPr/>
        </p:nvGrpSpPr>
        <p:grpSpPr>
          <a:xfrm>
            <a:off x="3908323" y="3298344"/>
            <a:ext cx="1252104" cy="1544606"/>
            <a:chOff x="4163900" y="3498950"/>
            <a:chExt cx="1349541" cy="1544606"/>
          </a:xfrm>
        </p:grpSpPr>
        <p:sp>
          <p:nvSpPr>
            <p:cNvPr id="2039" name="Shape 2039"/>
            <p:cNvSpPr/>
            <p:nvPr/>
          </p:nvSpPr>
          <p:spPr>
            <a:xfrm>
              <a:off x="4177241" y="3845356"/>
              <a:ext cx="1336200" cy="1198200"/>
            </a:xfrm>
            <a:prstGeom prst="rect">
              <a:avLst/>
            </a:prstGeom>
            <a:solidFill>
              <a:srgbClr val="FFE3B9"/>
            </a:solidFill>
            <a:ln w="9525" cap="flat" cmpd="sng">
              <a:solidFill>
                <a:srgbClr val="FFE3B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0" name="Shape 2040"/>
            <p:cNvSpPr/>
            <p:nvPr/>
          </p:nvSpPr>
          <p:spPr>
            <a:xfrm>
              <a:off x="4908635" y="3845356"/>
              <a:ext cx="604800" cy="3114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endPara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041" name="Shape 2041"/>
            <p:cNvSpPr/>
            <p:nvPr/>
          </p:nvSpPr>
          <p:spPr>
            <a:xfrm>
              <a:off x="4163900" y="3498950"/>
              <a:ext cx="604800" cy="457200"/>
            </a:xfrm>
            <a:prstGeom prst="roundRect">
              <a:avLst>
                <a:gd name="adj" fmla="val 16667"/>
              </a:avLst>
            </a:prstGeom>
            <a:solidFill>
              <a:srgbClr val="FFE3B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id4</a:t>
              </a:r>
              <a:endPara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2042" name="Shape 2042"/>
          <p:cNvGrpSpPr/>
          <p:nvPr/>
        </p:nvGrpSpPr>
        <p:grpSpPr>
          <a:xfrm>
            <a:off x="7274888" y="2720075"/>
            <a:ext cx="1439112" cy="285301"/>
            <a:chOff x="7274888" y="2720075"/>
            <a:chExt cx="1439112" cy="285301"/>
          </a:xfrm>
        </p:grpSpPr>
        <p:sp>
          <p:nvSpPr>
            <p:cNvPr id="2043" name="Shape 2043"/>
            <p:cNvSpPr/>
            <p:nvPr/>
          </p:nvSpPr>
          <p:spPr>
            <a:xfrm>
              <a:off x="7274888" y="2728476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x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2044" name="Shape 2044"/>
            <p:cNvSpPr/>
            <p:nvPr/>
          </p:nvSpPr>
          <p:spPr>
            <a:xfrm>
              <a:off x="7985300" y="2720075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7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2045" name="Shape 2045"/>
          <p:cNvGrpSpPr/>
          <p:nvPr/>
        </p:nvGrpSpPr>
        <p:grpSpPr>
          <a:xfrm>
            <a:off x="5714988" y="3736100"/>
            <a:ext cx="3124212" cy="1028700"/>
            <a:chOff x="5714988" y="971550"/>
            <a:chExt cx="3124212" cy="1028700"/>
          </a:xfrm>
        </p:grpSpPr>
        <p:grpSp>
          <p:nvGrpSpPr>
            <p:cNvPr id="2046" name="Shape 2046"/>
            <p:cNvGrpSpPr/>
            <p:nvPr/>
          </p:nvGrpSpPr>
          <p:grpSpPr>
            <a:xfrm>
              <a:off x="5714988" y="971550"/>
              <a:ext cx="3124212" cy="1028700"/>
              <a:chOff x="5191313" y="2402200"/>
              <a:chExt cx="3124212" cy="1028700"/>
            </a:xfrm>
          </p:grpSpPr>
          <p:grpSp>
            <p:nvGrpSpPr>
              <p:cNvPr id="2047" name="Shape 2047"/>
              <p:cNvGrpSpPr/>
              <p:nvPr/>
            </p:nvGrpSpPr>
            <p:grpSpPr>
              <a:xfrm>
                <a:off x="5191313" y="2402200"/>
                <a:ext cx="3124212" cy="1028700"/>
                <a:chOff x="5142713" y="2343150"/>
                <a:chExt cx="3124212" cy="1028700"/>
              </a:xfrm>
            </p:grpSpPr>
            <p:grpSp>
              <p:nvGrpSpPr>
                <p:cNvPr id="2048" name="Shape 2048"/>
                <p:cNvGrpSpPr/>
                <p:nvPr/>
              </p:nvGrpSpPr>
              <p:grpSpPr>
                <a:xfrm>
                  <a:off x="5142725" y="2343150"/>
                  <a:ext cx="3124200" cy="1028700"/>
                  <a:chOff x="5181600" y="3886200"/>
                  <a:chExt cx="3124200" cy="1028700"/>
                </a:xfrm>
              </p:grpSpPr>
              <p:sp>
                <p:nvSpPr>
                  <p:cNvPr id="2049" name="Shape 2049"/>
                  <p:cNvSpPr/>
                  <p:nvPr/>
                </p:nvSpPr>
                <p:spPr>
                  <a:xfrm>
                    <a:off x="5181600" y="3886200"/>
                    <a:ext cx="3124200" cy="10287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0" tIns="0" rIns="0" bIns="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000">
                      <a:solidFill>
                        <a:schemeClr val="dk1"/>
                      </a:solidFill>
                      <a:latin typeface="Times"/>
                      <a:ea typeface="Times"/>
                      <a:cs typeface="Times"/>
                      <a:sym typeface="Times"/>
                    </a:endParaRPr>
                  </a:p>
                </p:txBody>
              </p:sp>
              <p:sp>
                <p:nvSpPr>
                  <p:cNvPr id="2050" name="Shape 2050"/>
                  <p:cNvSpPr/>
                  <p:nvPr/>
                </p:nvSpPr>
                <p:spPr>
                  <a:xfrm>
                    <a:off x="5181600" y="3886200"/>
                    <a:ext cx="1293900" cy="2769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t" anchorCtr="0">
                    <a:noAutofit/>
                  </a:bodyPr>
                  <a:lstStyle/>
                  <a:p>
                    <a:pPr marL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000" b="1">
                        <a:solidFill>
                          <a:schemeClr val="dk1"/>
                        </a:solidFill>
                        <a:latin typeface="Cutive"/>
                        <a:ea typeface="Cutive"/>
                        <a:cs typeface="Cutive"/>
                        <a:sym typeface="Cutive"/>
                      </a:rPr>
                      <a:t>A.__init__</a:t>
                    </a:r>
                    <a:endParaRPr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  <p:sp>
                <p:nvSpPr>
                  <p:cNvPr id="2051" name="Shape 2051"/>
                  <p:cNvSpPr/>
                  <p:nvPr/>
                </p:nvSpPr>
                <p:spPr>
                  <a:xfrm>
                    <a:off x="5892000" y="4258288"/>
                    <a:ext cx="728700" cy="253800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 cap="flat" cmpd="sng">
                    <a:solidFill>
                      <a:schemeClr val="dk1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000" b="1">
                        <a:latin typeface="Cutive"/>
                        <a:ea typeface="Cutive"/>
                        <a:cs typeface="Cutive"/>
                        <a:sym typeface="Cutive"/>
                      </a:rPr>
                      <a:t>id4</a:t>
                    </a:r>
                    <a:endParaRPr sz="1000" b="1"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</p:grpSp>
            <p:sp>
              <p:nvSpPr>
                <p:cNvPr id="2052" name="Shape 2052"/>
                <p:cNvSpPr/>
                <p:nvPr/>
              </p:nvSpPr>
              <p:spPr>
                <a:xfrm>
                  <a:off x="5142713" y="27190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self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2053" name="Shape 2053"/>
              <p:cNvSpPr/>
              <p:nvPr/>
            </p:nvSpPr>
            <p:spPr>
              <a:xfrm>
                <a:off x="7467600" y="2402200"/>
                <a:ext cx="847800" cy="2769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100" b="1" strike="sngStrike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rPr>
                  <a:t>1</a:t>
                </a:r>
                <a:endParaRPr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  <p:sp>
          <p:nvSpPr>
            <p:cNvPr id="2054" name="Shape 2054"/>
            <p:cNvSpPr/>
            <p:nvPr/>
          </p:nvSpPr>
          <p:spPr>
            <a:xfrm>
              <a:off x="5714988" y="1702901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y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2055" name="Shape 2055"/>
            <p:cNvSpPr/>
            <p:nvPr/>
          </p:nvSpPr>
          <p:spPr>
            <a:xfrm>
              <a:off x="6425400" y="169450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3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2056" name="Shape 2056"/>
          <p:cNvGrpSpPr/>
          <p:nvPr/>
        </p:nvGrpSpPr>
        <p:grpSpPr>
          <a:xfrm>
            <a:off x="7198550" y="4106600"/>
            <a:ext cx="1591800" cy="287700"/>
            <a:chOff x="6664050" y="3124750"/>
            <a:chExt cx="1591800" cy="287700"/>
          </a:xfrm>
        </p:grpSpPr>
        <p:sp>
          <p:nvSpPr>
            <p:cNvPr id="2057" name="Shape 2057"/>
            <p:cNvSpPr/>
            <p:nvPr/>
          </p:nvSpPr>
          <p:spPr>
            <a:xfrm>
              <a:off x="7527150" y="312475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latin typeface="Cutive"/>
                  <a:ea typeface="Cutive"/>
                  <a:cs typeface="Cutive"/>
                  <a:sym typeface="Cutive"/>
                </a:rPr>
                <a:t>id4</a:t>
              </a:r>
              <a:endParaRPr sz="10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2058" name="Shape 2058"/>
            <p:cNvSpPr/>
            <p:nvPr/>
          </p:nvSpPr>
          <p:spPr>
            <a:xfrm>
              <a:off x="6664050" y="3135550"/>
              <a:ext cx="8967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0000"/>
                  </a:solidFill>
                  <a:latin typeface="Cutive"/>
                  <a:ea typeface="Cutive"/>
                  <a:cs typeface="Cutive"/>
                  <a:sym typeface="Cutive"/>
                </a:rPr>
                <a:t>RETURN</a:t>
              </a:r>
              <a:endParaRPr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sp>
        <p:nvSpPr>
          <p:cNvPr id="2059" name="Shape 2059"/>
          <p:cNvSpPr/>
          <p:nvPr/>
        </p:nvSpPr>
        <p:spPr>
          <a:xfrm>
            <a:off x="3908300" y="4109175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y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2060" name="Shape 2060"/>
          <p:cNvSpPr/>
          <p:nvPr/>
        </p:nvSpPr>
        <p:spPr>
          <a:xfrm>
            <a:off x="4317000" y="4109175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3</a:t>
            </a:r>
            <a:endParaRPr sz="1000" b="1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2061" name="Shape 2061"/>
          <p:cNvCxnSpPr/>
          <p:nvPr/>
        </p:nvCxnSpPr>
        <p:spPr>
          <a:xfrm rot="10800000" flipH="1">
            <a:off x="5617650" y="3654450"/>
            <a:ext cx="3318900" cy="11880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2062" name="Shape 2062"/>
          <p:cNvGrpSpPr/>
          <p:nvPr/>
        </p:nvGrpSpPr>
        <p:grpSpPr>
          <a:xfrm>
            <a:off x="3908325" y="4453100"/>
            <a:ext cx="1151174" cy="311400"/>
            <a:chOff x="4163825" y="4653750"/>
            <a:chExt cx="1151174" cy="311400"/>
          </a:xfrm>
        </p:grpSpPr>
        <p:sp>
          <p:nvSpPr>
            <p:cNvPr id="2063" name="Shape 2063"/>
            <p:cNvSpPr/>
            <p:nvPr/>
          </p:nvSpPr>
          <p:spPr>
            <a:xfrm>
              <a:off x="4163825" y="4653750"/>
              <a:ext cx="408000" cy="31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x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2064" name="Shape 2064"/>
            <p:cNvSpPr/>
            <p:nvPr/>
          </p:nvSpPr>
          <p:spPr>
            <a:xfrm>
              <a:off x="4572499" y="4653750"/>
              <a:ext cx="742500" cy="3114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7</a:t>
              </a:r>
              <a:endParaRPr sz="1000" b="1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2065" name="Shape 2065"/>
          <p:cNvGrpSpPr/>
          <p:nvPr/>
        </p:nvGrpSpPr>
        <p:grpSpPr>
          <a:xfrm>
            <a:off x="5714988" y="2353825"/>
            <a:ext cx="3124212" cy="1028700"/>
            <a:chOff x="5714988" y="971550"/>
            <a:chExt cx="3124212" cy="1028700"/>
          </a:xfrm>
        </p:grpSpPr>
        <p:grpSp>
          <p:nvGrpSpPr>
            <p:cNvPr id="2066" name="Shape 2066"/>
            <p:cNvGrpSpPr/>
            <p:nvPr/>
          </p:nvGrpSpPr>
          <p:grpSpPr>
            <a:xfrm>
              <a:off x="5714988" y="971550"/>
              <a:ext cx="3124212" cy="1028700"/>
              <a:chOff x="5191313" y="2402200"/>
              <a:chExt cx="3124212" cy="1028700"/>
            </a:xfrm>
          </p:grpSpPr>
          <p:grpSp>
            <p:nvGrpSpPr>
              <p:cNvPr id="2067" name="Shape 2067"/>
              <p:cNvGrpSpPr/>
              <p:nvPr/>
            </p:nvGrpSpPr>
            <p:grpSpPr>
              <a:xfrm>
                <a:off x="5191313" y="2402200"/>
                <a:ext cx="3124212" cy="1028700"/>
                <a:chOff x="5142713" y="2343150"/>
                <a:chExt cx="3124212" cy="1028700"/>
              </a:xfrm>
            </p:grpSpPr>
            <p:grpSp>
              <p:nvGrpSpPr>
                <p:cNvPr id="2068" name="Shape 2068"/>
                <p:cNvGrpSpPr/>
                <p:nvPr/>
              </p:nvGrpSpPr>
              <p:grpSpPr>
                <a:xfrm>
                  <a:off x="5142725" y="2343150"/>
                  <a:ext cx="3124200" cy="1028700"/>
                  <a:chOff x="5181600" y="3886200"/>
                  <a:chExt cx="3124200" cy="1028700"/>
                </a:xfrm>
              </p:grpSpPr>
              <p:sp>
                <p:nvSpPr>
                  <p:cNvPr id="2069" name="Shape 2069"/>
                  <p:cNvSpPr/>
                  <p:nvPr/>
                </p:nvSpPr>
                <p:spPr>
                  <a:xfrm>
                    <a:off x="5181600" y="3886200"/>
                    <a:ext cx="3124200" cy="10287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0" tIns="0" rIns="0" bIns="0" anchor="t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000">
                      <a:solidFill>
                        <a:schemeClr val="dk1"/>
                      </a:solidFill>
                      <a:latin typeface="Times"/>
                      <a:ea typeface="Times"/>
                      <a:cs typeface="Times"/>
                      <a:sym typeface="Times"/>
                    </a:endParaRPr>
                  </a:p>
                </p:txBody>
              </p:sp>
              <p:sp>
                <p:nvSpPr>
                  <p:cNvPr id="2070" name="Shape 2070"/>
                  <p:cNvSpPr/>
                  <p:nvPr/>
                </p:nvSpPr>
                <p:spPr>
                  <a:xfrm>
                    <a:off x="5181600" y="3886200"/>
                    <a:ext cx="1293900" cy="2769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t" anchorCtr="0">
                    <a:noAutofit/>
                  </a:bodyPr>
                  <a:lstStyle/>
                  <a:p>
                    <a:pPr marL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000" b="1">
                        <a:solidFill>
                          <a:schemeClr val="dk1"/>
                        </a:solidFill>
                        <a:latin typeface="Cutive"/>
                        <a:ea typeface="Cutive"/>
                        <a:cs typeface="Cutive"/>
                        <a:sym typeface="Cutive"/>
                      </a:rPr>
                      <a:t>B.__init__</a:t>
                    </a:r>
                    <a:endParaRPr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0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  <p:sp>
                <p:nvSpPr>
                  <p:cNvPr id="2071" name="Shape 2071"/>
                  <p:cNvSpPr/>
                  <p:nvPr/>
                </p:nvSpPr>
                <p:spPr>
                  <a:xfrm>
                    <a:off x="5892000" y="4258288"/>
                    <a:ext cx="728700" cy="253800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 cap="flat" cmpd="sng">
                    <a:solidFill>
                      <a:schemeClr val="dk1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 sz="1000" b="1">
                        <a:latin typeface="Cutive"/>
                        <a:ea typeface="Cutive"/>
                        <a:cs typeface="Cutive"/>
                        <a:sym typeface="Cutive"/>
                      </a:rPr>
                      <a:t>id4</a:t>
                    </a:r>
                    <a:endParaRPr sz="1000" b="1">
                      <a:latin typeface="Cutive"/>
                      <a:ea typeface="Cutive"/>
                      <a:cs typeface="Cutive"/>
                      <a:sym typeface="Cutive"/>
                    </a:endParaRPr>
                  </a:p>
                </p:txBody>
              </p:sp>
            </p:grpSp>
            <p:sp>
              <p:nvSpPr>
                <p:cNvPr id="2072" name="Shape 2072"/>
                <p:cNvSpPr/>
                <p:nvPr/>
              </p:nvSpPr>
              <p:spPr>
                <a:xfrm>
                  <a:off x="5142713" y="2719051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000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self</a:t>
                  </a:r>
                  <a:endParaRPr sz="10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2073" name="Shape 2073"/>
              <p:cNvSpPr/>
              <p:nvPr/>
            </p:nvSpPr>
            <p:spPr>
              <a:xfrm>
                <a:off x="7467600" y="2402200"/>
                <a:ext cx="847800" cy="2769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100" b="1" strike="sngStrike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rPr>
                  <a:t>2, 3</a:t>
                </a:r>
                <a:endParaRPr sz="11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</p:grpSp>
        <p:sp>
          <p:nvSpPr>
            <p:cNvPr id="2074" name="Shape 2074"/>
            <p:cNvSpPr/>
            <p:nvPr/>
          </p:nvSpPr>
          <p:spPr>
            <a:xfrm>
              <a:off x="6425400" y="1694500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3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2075" name="Shape 2075"/>
            <p:cNvSpPr/>
            <p:nvPr/>
          </p:nvSpPr>
          <p:spPr>
            <a:xfrm>
              <a:off x="5714988" y="1702901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y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grpSp>
        <p:nvGrpSpPr>
          <p:cNvPr id="2076" name="Shape 2076"/>
          <p:cNvGrpSpPr/>
          <p:nvPr/>
        </p:nvGrpSpPr>
        <p:grpSpPr>
          <a:xfrm>
            <a:off x="7351238" y="2725525"/>
            <a:ext cx="1439112" cy="285301"/>
            <a:chOff x="7274888" y="2720075"/>
            <a:chExt cx="1439112" cy="285301"/>
          </a:xfrm>
        </p:grpSpPr>
        <p:sp>
          <p:nvSpPr>
            <p:cNvPr id="2077" name="Shape 2077"/>
            <p:cNvSpPr/>
            <p:nvPr/>
          </p:nvSpPr>
          <p:spPr>
            <a:xfrm>
              <a:off x="7274888" y="2728476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x</a:t>
              </a:r>
              <a:endParaRPr sz="1000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2078" name="Shape 2078"/>
            <p:cNvSpPr/>
            <p:nvPr/>
          </p:nvSpPr>
          <p:spPr>
            <a:xfrm>
              <a:off x="7985300" y="2720075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latin typeface="Cutive"/>
                  <a:ea typeface="Cutive"/>
                  <a:cs typeface="Cutive"/>
                  <a:sym typeface="Cutive"/>
                </a:rPr>
                <a:t>7</a:t>
              </a:r>
              <a:endParaRPr sz="1200" b="1">
                <a:latin typeface="Cutive"/>
                <a:ea typeface="Cutive"/>
                <a:cs typeface="Cutive"/>
                <a:sym typeface="Cutive"/>
              </a:endParaRPr>
            </a:p>
          </p:txBody>
        </p:sp>
      </p:grpSp>
      <p:sp>
        <p:nvSpPr>
          <p:cNvPr id="2079" name="Shape 2079"/>
          <p:cNvSpPr/>
          <p:nvPr/>
        </p:nvSpPr>
        <p:spPr>
          <a:xfrm>
            <a:off x="8036250" y="3092125"/>
            <a:ext cx="742500" cy="245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id4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2080" name="Shape 2080"/>
          <p:cNvSpPr/>
          <p:nvPr/>
        </p:nvSpPr>
        <p:spPr>
          <a:xfrm>
            <a:off x="7198404" y="3098876"/>
            <a:ext cx="883200" cy="2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RETURN</a:t>
            </a:r>
            <a:endParaRPr sz="1000">
              <a:solidFill>
                <a:srgbClr val="FF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cxnSp>
        <p:nvCxnSpPr>
          <p:cNvPr id="2081" name="Shape 2081"/>
          <p:cNvCxnSpPr/>
          <p:nvPr/>
        </p:nvCxnSpPr>
        <p:spPr>
          <a:xfrm rot="10800000" flipH="1">
            <a:off x="5617650" y="2274175"/>
            <a:ext cx="3318900" cy="11880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82" name="Shape 2082"/>
          <p:cNvSpPr/>
          <p:nvPr/>
        </p:nvSpPr>
        <p:spPr>
          <a:xfrm>
            <a:off x="1829675" y="1332200"/>
            <a:ext cx="4080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b</a:t>
            </a:r>
            <a:endParaRPr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2083" name="Shape 2083"/>
          <p:cNvSpPr/>
          <p:nvPr/>
        </p:nvSpPr>
        <p:spPr>
          <a:xfrm>
            <a:off x="2187175" y="1332200"/>
            <a:ext cx="742500" cy="311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Cutive"/>
                <a:ea typeface="Cutive"/>
                <a:cs typeface="Cutive"/>
                <a:sym typeface="Cutive"/>
              </a:rPr>
              <a:t>id4</a:t>
            </a:r>
            <a:endParaRPr sz="1000" b="1">
              <a:latin typeface="Cutive"/>
              <a:ea typeface="Cutive"/>
              <a:cs typeface="Cutive"/>
              <a:sym typeface="Cutiv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 txBox="1"/>
          <p:nvPr/>
        </p:nvSpPr>
        <p:spPr>
          <a:xfrm>
            <a:off x="5884200" y="2114700"/>
            <a:ext cx="2955000" cy="1199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 i="0" u="none" strike="noStrike" cap="none">
                <a:latin typeface="Times"/>
                <a:ea typeface="Times"/>
                <a:cs typeface="Times"/>
                <a:sym typeface="Times"/>
              </a:rPr>
              <a:t>•  Number of statement in the</a:t>
            </a:r>
            <a:r>
              <a:rPr lang="en" sz="1800">
                <a:latin typeface="Times"/>
                <a:ea typeface="Times"/>
                <a:cs typeface="Times"/>
                <a:sym typeface="Times"/>
              </a:rPr>
              <a:t> </a:t>
            </a:r>
            <a:endParaRPr sz="1800"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 i="0" u="none" strike="noStrike" cap="none">
                <a:latin typeface="Times"/>
                <a:ea typeface="Times"/>
                <a:cs typeface="Times"/>
                <a:sym typeface="Times"/>
              </a:rPr>
              <a:t>function body to execute </a:t>
            </a:r>
            <a:r>
              <a:rPr lang="en" sz="1800" b="1" i="0" u="none" strike="noStrike" cap="none">
                <a:latin typeface="Times"/>
                <a:ea typeface="Times"/>
                <a:cs typeface="Times"/>
                <a:sym typeface="Times"/>
              </a:rPr>
              <a:t>next</a:t>
            </a:r>
            <a:br>
              <a:rPr lang="en" sz="1800" b="0" i="0" u="none" strike="noStrike" cap="none">
                <a:latin typeface="Times"/>
                <a:ea typeface="Times"/>
                <a:cs typeface="Times"/>
                <a:sym typeface="Times"/>
              </a:rPr>
            </a:br>
            <a:r>
              <a:rPr lang="en" sz="1800" b="0" i="0" u="none" strike="noStrike" cap="none">
                <a:latin typeface="Times"/>
                <a:ea typeface="Times"/>
                <a:cs typeface="Times"/>
                <a:sym typeface="Times"/>
              </a:rPr>
              <a:t>•  </a:t>
            </a:r>
            <a:r>
              <a:rPr lang="en" sz="1800" b="1">
                <a:latin typeface="Times"/>
                <a:ea typeface="Times"/>
                <a:cs typeface="Times"/>
                <a:sym typeface="Times"/>
              </a:rPr>
              <a:t>Starts with function’s first </a:t>
            </a:r>
            <a:endParaRPr sz="1800" b="1"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Times"/>
                <a:ea typeface="Times"/>
                <a:cs typeface="Times"/>
                <a:sym typeface="Times"/>
              </a:rPr>
              <a:t>executable statement</a:t>
            </a:r>
            <a:endParaRPr sz="1800" b="0" i="0" u="none" strike="noStrike" cap="none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357" name="Shape 357"/>
          <p:cNvSpPr txBox="1"/>
          <p:nvPr/>
        </p:nvSpPr>
        <p:spPr>
          <a:xfrm>
            <a:off x="304800" y="2220738"/>
            <a:ext cx="1755900" cy="914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Draw parameters</a:t>
            </a:r>
            <a:r>
              <a:rPr lang="en" sz="18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r>
              <a:rPr lang="en" sz="180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as variables (named boxes)</a:t>
            </a:r>
            <a:endParaRPr sz="180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358" name="Shape 358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rPr>
              <a:t>The Frame (box) for a Function Call</a:t>
            </a:r>
            <a:endParaRPr sz="3600" b="1" i="0" u="none" strike="noStrike" cap="none">
              <a:solidFill>
                <a:srgbClr val="0000FF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8534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"/>
              <a:buChar char="•"/>
            </a:pPr>
            <a:r>
              <a:rPr lang="en" sz="2800" b="1" i="0" u="none" strike="noStrike" cap="none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Function Frame</a:t>
            </a:r>
            <a:r>
              <a:rPr lang="en"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Representation of function call</a:t>
            </a:r>
            <a:endParaRPr/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A </a:t>
            </a:r>
            <a:r>
              <a:rPr lang="en" sz="2800" b="1" i="0" u="none" strike="noStrike" cap="none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rPr>
              <a:t>conceptual model </a:t>
            </a:r>
            <a:r>
              <a:rPr lang="en"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of Python</a:t>
            </a:r>
            <a:endParaRPr sz="28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grpSp>
        <p:nvGrpSpPr>
          <p:cNvPr id="360" name="Shape 360"/>
          <p:cNvGrpSpPr/>
          <p:nvPr/>
        </p:nvGrpSpPr>
        <p:grpSpPr>
          <a:xfrm>
            <a:off x="1981200" y="3469925"/>
            <a:ext cx="5181600" cy="1314600"/>
            <a:chOff x="1981200" y="3531350"/>
            <a:chExt cx="5181600" cy="1314600"/>
          </a:xfrm>
        </p:grpSpPr>
        <p:grpSp>
          <p:nvGrpSpPr>
            <p:cNvPr id="361" name="Shape 361"/>
            <p:cNvGrpSpPr/>
            <p:nvPr/>
          </p:nvGrpSpPr>
          <p:grpSpPr>
            <a:xfrm>
              <a:off x="1981200" y="3531350"/>
              <a:ext cx="5181600" cy="1314600"/>
              <a:chOff x="1981200" y="3531350"/>
              <a:chExt cx="5181600" cy="1314600"/>
            </a:xfrm>
          </p:grpSpPr>
          <p:grpSp>
            <p:nvGrpSpPr>
              <p:cNvPr id="362" name="Shape 362"/>
              <p:cNvGrpSpPr/>
              <p:nvPr/>
            </p:nvGrpSpPr>
            <p:grpSpPr>
              <a:xfrm>
                <a:off x="1981200" y="3531350"/>
                <a:ext cx="5181600" cy="1314600"/>
                <a:chOff x="1981200" y="3028950"/>
                <a:chExt cx="5181600" cy="1314600"/>
              </a:xfrm>
            </p:grpSpPr>
            <p:sp>
              <p:nvSpPr>
                <p:cNvPr id="363" name="Shape 363"/>
                <p:cNvSpPr/>
                <p:nvPr/>
              </p:nvSpPr>
              <p:spPr>
                <a:xfrm>
                  <a:off x="1981200" y="3028950"/>
                  <a:ext cx="5181600" cy="13146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rgbClr val="8000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64" name="Shape 364"/>
                <p:cNvSpPr/>
                <p:nvPr/>
              </p:nvSpPr>
              <p:spPr>
                <a:xfrm>
                  <a:off x="2209800" y="3886200"/>
                  <a:ext cx="4114800" cy="3525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0" tIns="0" rIns="40625" bIns="0" anchor="ctr" anchorCtr="0">
                  <a:noAutofit/>
                </a:bodyPr>
                <a:lstStyle/>
                <a:p>
                  <a:pPr marL="39687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2400">
                      <a:solidFill>
                        <a:srgbClr val="7F7F7F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local variables (when assigned)</a:t>
                  </a:r>
                  <a:endParaRPr sz="2400">
                    <a:solidFill>
                      <a:srgbClr val="7F7F7F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365" name="Shape 365"/>
                <p:cNvSpPr/>
                <p:nvPr/>
              </p:nvSpPr>
              <p:spPr>
                <a:xfrm>
                  <a:off x="2209800" y="3467025"/>
                  <a:ext cx="1917600" cy="3525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0" tIns="0" rIns="40625" bIns="0" anchor="ctr" anchorCtr="0">
                  <a:noAutofit/>
                </a:bodyPr>
                <a:lstStyle/>
                <a:p>
                  <a:pPr marL="39687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2400">
                      <a:solidFill>
                        <a:srgbClr val="800000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parameters</a:t>
                  </a:r>
                  <a:endParaRPr/>
                </a:p>
              </p:txBody>
            </p:sp>
          </p:grpSp>
          <p:sp>
            <p:nvSpPr>
              <p:cNvPr id="366" name="Shape 366"/>
              <p:cNvSpPr/>
              <p:nvPr/>
            </p:nvSpPr>
            <p:spPr>
              <a:xfrm>
                <a:off x="1981200" y="3531350"/>
                <a:ext cx="2133600" cy="371400"/>
              </a:xfrm>
              <a:prstGeom prst="rect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0" tIns="0" rIns="40625" bIns="0" anchor="ctr" anchorCtr="0">
                <a:noAutofit/>
              </a:bodyPr>
              <a:lstStyle/>
              <a:p>
                <a:pPr marL="39687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400">
                    <a:solidFill>
                      <a:srgbClr val="8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function name</a:t>
                </a:r>
                <a:endParaRPr sz="2400">
                  <a:solidFill>
                    <a:srgbClr val="8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367" name="Shape 367"/>
            <p:cNvSpPr/>
            <p:nvPr/>
          </p:nvSpPr>
          <p:spPr>
            <a:xfrm>
              <a:off x="4641000" y="3531350"/>
              <a:ext cx="2514600" cy="3714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40625" bIns="0" anchor="ctr" anchorCtr="0">
              <a:noAutofit/>
            </a:bodyPr>
            <a:lstStyle/>
            <a:p>
              <a:pPr marL="39687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>
                  <a:solidFill>
                    <a:srgbClr val="8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instruction counter</a:t>
              </a:r>
              <a:endParaRPr/>
            </a:p>
          </p:txBody>
        </p:sp>
      </p:grpSp>
      <p:cxnSp>
        <p:nvCxnSpPr>
          <p:cNvPr id="368" name="Shape 368"/>
          <p:cNvCxnSpPr>
            <a:stCxn id="357" idx="2"/>
            <a:endCxn id="365" idx="1"/>
          </p:cNvCxnSpPr>
          <p:nvPr/>
        </p:nvCxnSpPr>
        <p:spPr>
          <a:xfrm>
            <a:off x="1182750" y="3135138"/>
            <a:ext cx="1027200" cy="949200"/>
          </a:xfrm>
          <a:prstGeom prst="straightConnector1">
            <a:avLst/>
          </a:prstGeom>
          <a:noFill/>
          <a:ln w="38100" cap="flat" cmpd="sng">
            <a:solidFill>
              <a:srgbClr val="800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9" name="Shape 369"/>
          <p:cNvCxnSpPr>
            <a:stCxn id="356" idx="2"/>
            <a:endCxn id="367" idx="0"/>
          </p:cNvCxnSpPr>
          <p:nvPr/>
        </p:nvCxnSpPr>
        <p:spPr>
          <a:xfrm flipH="1">
            <a:off x="5898300" y="3314100"/>
            <a:ext cx="1463400" cy="155700"/>
          </a:xfrm>
          <a:prstGeom prst="straightConnector1">
            <a:avLst/>
          </a:prstGeom>
          <a:noFill/>
          <a:ln w="38100" cap="flat" cmpd="sng">
            <a:solidFill>
              <a:srgbClr val="800000"/>
            </a:solidFill>
            <a:prstDash val="solid"/>
            <a:round/>
            <a:headEnd type="none" w="med" len="med"/>
            <a:tailEnd type="stealth" w="lg" len="lg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41910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  def</a:t>
            </a:r>
            <a:r>
              <a:rPr lang="en" sz="1400" b="1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countVowels(word):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lvl="0" indent="0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"""Returns: The number of vowels in the string s.</a:t>
            </a:r>
            <a:endParaRPr sz="1400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lvl="0" indent="0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Precondition: s is a string"""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                    </a:t>
            </a:r>
            <a:r>
              <a:rPr lang="en" sz="1400">
                <a:solidFill>
                  <a:srgbClr val="666666"/>
                </a:solidFill>
                <a:latin typeface="Cutive"/>
                <a:ea typeface="Cutive"/>
                <a:cs typeface="Cutive"/>
                <a:sym typeface="Cutive"/>
              </a:rPr>
              <a:t>  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</a:t>
            </a: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  </a:t>
            </a: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x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while x &lt; len(word):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4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if word[x] in [‘a’,’e’,’i’,’o’,’u’]: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5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count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6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x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7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return count                          </a:t>
            </a:r>
            <a:endParaRPr sz="14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Cutive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375" name="Shape 375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Iterative Example</a:t>
            </a:r>
            <a:endParaRPr/>
          </a:p>
        </p:txBody>
      </p:sp>
      <p:sp>
        <p:nvSpPr>
          <p:cNvPr id="376" name="Shape 376"/>
          <p:cNvSpPr txBox="1">
            <a:spLocks noGrp="1"/>
          </p:cNvSpPr>
          <p:nvPr>
            <p:ph type="body" idx="2"/>
          </p:nvPr>
        </p:nvSpPr>
        <p:spPr>
          <a:xfrm>
            <a:off x="554300" y="4067400"/>
            <a:ext cx="33402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e = count_vowels</a:t>
            </a: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(</a:t>
            </a: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‘hi’</a:t>
            </a: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)</a:t>
            </a:r>
            <a:endParaRPr sz="1400"/>
          </a:p>
        </p:txBody>
      </p:sp>
      <p:cxnSp>
        <p:nvCxnSpPr>
          <p:cNvPr id="377" name="Shape 377"/>
          <p:cNvCxnSpPr/>
          <p:nvPr/>
        </p:nvCxnSpPr>
        <p:spPr>
          <a:xfrm>
            <a:off x="879525" y="2816250"/>
            <a:ext cx="0" cy="8415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8" name="Shape 378"/>
          <p:cNvCxnSpPr/>
          <p:nvPr/>
        </p:nvCxnSpPr>
        <p:spPr>
          <a:xfrm>
            <a:off x="554300" y="1301150"/>
            <a:ext cx="0" cy="2579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379" name="Shape 379"/>
          <p:cNvGrpSpPr/>
          <p:nvPr/>
        </p:nvGrpSpPr>
        <p:grpSpPr>
          <a:xfrm>
            <a:off x="4424822" y="1054825"/>
            <a:ext cx="4465731" cy="2037346"/>
            <a:chOff x="5191325" y="2402197"/>
            <a:chExt cx="3124200" cy="1028703"/>
          </a:xfrm>
        </p:grpSpPr>
        <p:grpSp>
          <p:nvGrpSpPr>
            <p:cNvPr id="380" name="Shape 380"/>
            <p:cNvGrpSpPr/>
            <p:nvPr/>
          </p:nvGrpSpPr>
          <p:grpSpPr>
            <a:xfrm>
              <a:off x="5191325" y="2402197"/>
              <a:ext cx="3124200" cy="1028703"/>
              <a:chOff x="5142725" y="2343147"/>
              <a:chExt cx="3124200" cy="1028703"/>
            </a:xfrm>
          </p:grpSpPr>
          <p:grpSp>
            <p:nvGrpSpPr>
              <p:cNvPr id="381" name="Shape 381"/>
              <p:cNvGrpSpPr/>
              <p:nvPr/>
            </p:nvGrpSpPr>
            <p:grpSpPr>
              <a:xfrm>
                <a:off x="5142725" y="2343147"/>
                <a:ext cx="3124200" cy="1028703"/>
                <a:chOff x="5181600" y="3886197"/>
                <a:chExt cx="3124200" cy="1028703"/>
              </a:xfrm>
            </p:grpSpPr>
            <p:sp>
              <p:nvSpPr>
                <p:cNvPr id="382" name="Shape 382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383" name="Shape 383"/>
                <p:cNvSpPr/>
                <p:nvPr/>
              </p:nvSpPr>
              <p:spPr>
                <a:xfrm>
                  <a:off x="5181602" y="3886197"/>
                  <a:ext cx="12210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6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countVowels</a:t>
                  </a:r>
                  <a:endParaRPr sz="16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384" name="Shape 384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‘hi’</a:t>
                  </a:r>
                  <a:endParaRPr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385" name="Shape 385"/>
              <p:cNvSpPr/>
              <p:nvPr/>
            </p:nvSpPr>
            <p:spPr>
              <a:xfrm>
                <a:off x="5192384" y="2775905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word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386" name="Shape 386"/>
            <p:cNvSpPr/>
            <p:nvPr/>
          </p:nvSpPr>
          <p:spPr>
            <a:xfrm>
              <a:off x="6555991" y="2402197"/>
              <a:ext cx="17592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</a:t>
              </a:r>
              <a:endParaRPr sz="16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387" name="Shape 387"/>
          <p:cNvCxnSpPr/>
          <p:nvPr/>
        </p:nvCxnSpPr>
        <p:spPr>
          <a:xfrm>
            <a:off x="1166225" y="3155550"/>
            <a:ext cx="0" cy="1629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5208375" y="3880250"/>
            <a:ext cx="1490400" cy="4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Global Space:</a:t>
            </a:r>
            <a:endParaRPr sz="1800"/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389" name="Shape 389"/>
          <p:cNvSpPr txBox="1">
            <a:spLocks noGrp="1"/>
          </p:cNvSpPr>
          <p:nvPr>
            <p:ph type="body" idx="1"/>
          </p:nvPr>
        </p:nvSpPr>
        <p:spPr>
          <a:xfrm>
            <a:off x="6011325" y="4131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Call Stack:</a:t>
            </a:r>
            <a:endParaRPr sz="1800" i="0" u="none" strike="noStrike" cap="none">
              <a:solidFill>
                <a:schemeClr val="dk1"/>
              </a:solidFill>
            </a:endParaRPr>
          </a:p>
        </p:txBody>
      </p:sp>
      <p:sp>
        <p:nvSpPr>
          <p:cNvPr id="390" name="Shape 390"/>
          <p:cNvSpPr txBox="1"/>
          <p:nvPr/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391" name="Shape 391"/>
          <p:cNvSpPr txBox="1"/>
          <p:nvPr/>
        </p:nvSpPr>
        <p:spPr>
          <a:xfrm>
            <a:off x="152400" y="1524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392" name="Shape 392"/>
          <p:cNvSpPr txBox="1"/>
          <p:nvPr/>
        </p:nvSpPr>
        <p:spPr>
          <a:xfrm>
            <a:off x="304800" y="304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393" name="Shape 393"/>
          <p:cNvSpPr/>
          <p:nvPr/>
        </p:nvSpPr>
        <p:spPr>
          <a:xfrm>
            <a:off x="82075" y="2129750"/>
            <a:ext cx="267000" cy="162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41910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  def</a:t>
            </a:r>
            <a:r>
              <a:rPr lang="en" sz="1400" b="1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countVowels(word):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lvl="0" indent="0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"""Returns: The number of vowels in the string s.</a:t>
            </a:r>
            <a:endParaRPr sz="1400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lvl="0" indent="0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Precondition: s is a string"""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                    </a:t>
            </a:r>
            <a:r>
              <a:rPr lang="en" sz="1400">
                <a:solidFill>
                  <a:srgbClr val="666666"/>
                </a:solidFill>
                <a:latin typeface="Cutive"/>
                <a:ea typeface="Cutive"/>
                <a:cs typeface="Cutive"/>
                <a:sym typeface="Cutive"/>
              </a:rPr>
              <a:t>  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</a:t>
            </a: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  </a:t>
            </a: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x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while x &lt; len(word):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4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if word[x] in [‘a’,’e’,’i’,’o’,’u’]: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5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count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6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x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7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return count                          </a:t>
            </a:r>
            <a:endParaRPr sz="14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Cutive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399" name="Shape 399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Iterative Example</a:t>
            </a:r>
            <a:endParaRPr/>
          </a:p>
        </p:txBody>
      </p:sp>
      <p:sp>
        <p:nvSpPr>
          <p:cNvPr id="400" name="Shape 400"/>
          <p:cNvSpPr txBox="1">
            <a:spLocks noGrp="1"/>
          </p:cNvSpPr>
          <p:nvPr>
            <p:ph type="body" idx="2"/>
          </p:nvPr>
        </p:nvSpPr>
        <p:spPr>
          <a:xfrm>
            <a:off x="554300" y="4067400"/>
            <a:ext cx="33402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e = count_vowels</a:t>
            </a: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(</a:t>
            </a: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‘hi’</a:t>
            </a: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)</a:t>
            </a:r>
            <a:endParaRPr sz="1400"/>
          </a:p>
        </p:txBody>
      </p:sp>
      <p:cxnSp>
        <p:nvCxnSpPr>
          <p:cNvPr id="401" name="Shape 401"/>
          <p:cNvCxnSpPr/>
          <p:nvPr/>
        </p:nvCxnSpPr>
        <p:spPr>
          <a:xfrm>
            <a:off x="879525" y="2816250"/>
            <a:ext cx="0" cy="8415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02" name="Shape 402"/>
          <p:cNvCxnSpPr/>
          <p:nvPr/>
        </p:nvCxnSpPr>
        <p:spPr>
          <a:xfrm>
            <a:off x="554300" y="1301150"/>
            <a:ext cx="0" cy="2579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403" name="Shape 403"/>
          <p:cNvGrpSpPr/>
          <p:nvPr/>
        </p:nvGrpSpPr>
        <p:grpSpPr>
          <a:xfrm>
            <a:off x="4424822" y="1094050"/>
            <a:ext cx="4465731" cy="2061497"/>
            <a:chOff x="5191325" y="2402197"/>
            <a:chExt cx="3124200" cy="1040897"/>
          </a:xfrm>
        </p:grpSpPr>
        <p:grpSp>
          <p:nvGrpSpPr>
            <p:cNvPr id="404" name="Shape 404"/>
            <p:cNvGrpSpPr/>
            <p:nvPr/>
          </p:nvGrpSpPr>
          <p:grpSpPr>
            <a:xfrm>
              <a:off x="5191325" y="2402197"/>
              <a:ext cx="3124200" cy="1040897"/>
              <a:chOff x="5142725" y="2343147"/>
              <a:chExt cx="3124200" cy="1040897"/>
            </a:xfrm>
          </p:grpSpPr>
          <p:grpSp>
            <p:nvGrpSpPr>
              <p:cNvPr id="405" name="Shape 405"/>
              <p:cNvGrpSpPr/>
              <p:nvPr/>
            </p:nvGrpSpPr>
            <p:grpSpPr>
              <a:xfrm>
                <a:off x="5142725" y="2343147"/>
                <a:ext cx="3124200" cy="1040897"/>
                <a:chOff x="5181600" y="3886197"/>
                <a:chExt cx="3124200" cy="1040897"/>
              </a:xfrm>
            </p:grpSpPr>
            <p:sp>
              <p:nvSpPr>
                <p:cNvPr id="406" name="Shape 406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407" name="Shape 407"/>
                <p:cNvSpPr/>
                <p:nvPr/>
              </p:nvSpPr>
              <p:spPr>
                <a:xfrm>
                  <a:off x="5181602" y="3886197"/>
                  <a:ext cx="12210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6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countVowels</a:t>
                  </a:r>
                  <a:endParaRPr sz="16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408" name="Shape 408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‘hi’</a:t>
                  </a:r>
                  <a:endParaRPr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409" name="Shape 409"/>
                <p:cNvSpPr/>
                <p:nvPr/>
              </p:nvSpPr>
              <p:spPr>
                <a:xfrm>
                  <a:off x="5231259" y="4650194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x</a:t>
                  </a:r>
                  <a:endParaRPr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410" name="Shape 410"/>
              <p:cNvSpPr/>
              <p:nvPr/>
            </p:nvSpPr>
            <p:spPr>
              <a:xfrm>
                <a:off x="5853125" y="3066100"/>
                <a:ext cx="7287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b="1"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endParaRPr b="1"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411" name="Shape 411"/>
              <p:cNvSpPr/>
              <p:nvPr/>
            </p:nvSpPr>
            <p:spPr>
              <a:xfrm>
                <a:off x="5192384" y="2775905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word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412" name="Shape 412"/>
            <p:cNvSpPr/>
            <p:nvPr/>
          </p:nvSpPr>
          <p:spPr>
            <a:xfrm>
              <a:off x="6555991" y="2402197"/>
              <a:ext cx="17592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</a:t>
              </a:r>
              <a:r>
                <a:rPr lang="en" sz="16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2</a:t>
              </a:r>
              <a:endParaRPr sz="16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413" name="Shape 413"/>
          <p:cNvCxnSpPr/>
          <p:nvPr/>
        </p:nvCxnSpPr>
        <p:spPr>
          <a:xfrm>
            <a:off x="1166225" y="3155550"/>
            <a:ext cx="0" cy="1629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4" name="Shape 414"/>
          <p:cNvSpPr txBox="1">
            <a:spLocks noGrp="1"/>
          </p:cNvSpPr>
          <p:nvPr>
            <p:ph type="body" idx="1"/>
          </p:nvPr>
        </p:nvSpPr>
        <p:spPr>
          <a:xfrm>
            <a:off x="5208375" y="3880250"/>
            <a:ext cx="1490400" cy="4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Global Space:</a:t>
            </a:r>
            <a:endParaRPr sz="1800"/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415" name="Shape 415"/>
          <p:cNvSpPr txBox="1">
            <a:spLocks noGrp="1"/>
          </p:cNvSpPr>
          <p:nvPr>
            <p:ph type="body" idx="1"/>
          </p:nvPr>
        </p:nvSpPr>
        <p:spPr>
          <a:xfrm>
            <a:off x="6011325" y="4131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Call Stack:</a:t>
            </a:r>
            <a:endParaRPr sz="1800" i="0" u="none" strike="noStrike" cap="none">
              <a:solidFill>
                <a:schemeClr val="dk1"/>
              </a:solidFill>
            </a:endParaRPr>
          </a:p>
        </p:txBody>
      </p:sp>
      <p:sp>
        <p:nvSpPr>
          <p:cNvPr id="416" name="Shape 416"/>
          <p:cNvSpPr txBox="1"/>
          <p:nvPr/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417" name="Shape 417"/>
          <p:cNvSpPr txBox="1"/>
          <p:nvPr/>
        </p:nvSpPr>
        <p:spPr>
          <a:xfrm>
            <a:off x="152400" y="1524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418" name="Shape 418"/>
          <p:cNvSpPr txBox="1"/>
          <p:nvPr/>
        </p:nvSpPr>
        <p:spPr>
          <a:xfrm>
            <a:off x="304800" y="304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419" name="Shape 419"/>
          <p:cNvSpPr/>
          <p:nvPr/>
        </p:nvSpPr>
        <p:spPr>
          <a:xfrm>
            <a:off x="92350" y="2365875"/>
            <a:ext cx="267000" cy="162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41910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  def</a:t>
            </a:r>
            <a:r>
              <a:rPr lang="en" sz="1400" b="1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countVowels(word):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lvl="0" indent="0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"""Returns: The number of vowels in the string s.</a:t>
            </a:r>
            <a:endParaRPr sz="1400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lvl="0" indent="0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Precondition: s is a string"""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                    </a:t>
            </a:r>
            <a:r>
              <a:rPr lang="en" sz="1400">
                <a:solidFill>
                  <a:srgbClr val="666666"/>
                </a:solidFill>
                <a:latin typeface="Cutive"/>
                <a:ea typeface="Cutive"/>
                <a:cs typeface="Cutive"/>
                <a:sym typeface="Cutive"/>
              </a:rPr>
              <a:t>  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</a:t>
            </a: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  </a:t>
            </a: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x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while x &lt; len(word):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4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if word[x] in [‘a’,’e’,’i’,’o’,’u’]: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5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count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6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x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7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return count                          </a:t>
            </a:r>
            <a:endParaRPr sz="14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Cutive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425" name="Shape 425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Iterative Example</a:t>
            </a:r>
            <a:endParaRPr/>
          </a:p>
        </p:txBody>
      </p:sp>
      <p:sp>
        <p:nvSpPr>
          <p:cNvPr id="426" name="Shape 426"/>
          <p:cNvSpPr txBox="1">
            <a:spLocks noGrp="1"/>
          </p:cNvSpPr>
          <p:nvPr>
            <p:ph type="body" idx="2"/>
          </p:nvPr>
        </p:nvSpPr>
        <p:spPr>
          <a:xfrm>
            <a:off x="554300" y="4067400"/>
            <a:ext cx="33402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e = count_vowels</a:t>
            </a: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(</a:t>
            </a: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‘hi’</a:t>
            </a: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)</a:t>
            </a:r>
            <a:endParaRPr sz="1400"/>
          </a:p>
        </p:txBody>
      </p:sp>
      <p:cxnSp>
        <p:nvCxnSpPr>
          <p:cNvPr id="427" name="Shape 427"/>
          <p:cNvCxnSpPr/>
          <p:nvPr/>
        </p:nvCxnSpPr>
        <p:spPr>
          <a:xfrm>
            <a:off x="879525" y="2816250"/>
            <a:ext cx="0" cy="8415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28" name="Shape 428"/>
          <p:cNvCxnSpPr/>
          <p:nvPr/>
        </p:nvCxnSpPr>
        <p:spPr>
          <a:xfrm>
            <a:off x="554300" y="1301150"/>
            <a:ext cx="0" cy="2579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429" name="Shape 429"/>
          <p:cNvGrpSpPr/>
          <p:nvPr/>
        </p:nvGrpSpPr>
        <p:grpSpPr>
          <a:xfrm>
            <a:off x="4424822" y="1094050"/>
            <a:ext cx="4465731" cy="2061497"/>
            <a:chOff x="5191325" y="2402197"/>
            <a:chExt cx="3124200" cy="1040897"/>
          </a:xfrm>
        </p:grpSpPr>
        <p:grpSp>
          <p:nvGrpSpPr>
            <p:cNvPr id="430" name="Shape 430"/>
            <p:cNvGrpSpPr/>
            <p:nvPr/>
          </p:nvGrpSpPr>
          <p:grpSpPr>
            <a:xfrm>
              <a:off x="5191325" y="2402197"/>
              <a:ext cx="3124200" cy="1040897"/>
              <a:chOff x="5142725" y="2343147"/>
              <a:chExt cx="3124200" cy="1040897"/>
            </a:xfrm>
          </p:grpSpPr>
          <p:grpSp>
            <p:nvGrpSpPr>
              <p:cNvPr id="431" name="Shape 431"/>
              <p:cNvGrpSpPr/>
              <p:nvPr/>
            </p:nvGrpSpPr>
            <p:grpSpPr>
              <a:xfrm>
                <a:off x="5142725" y="2343147"/>
                <a:ext cx="3124200" cy="1040897"/>
                <a:chOff x="5181600" y="3886197"/>
                <a:chExt cx="3124200" cy="1040897"/>
              </a:xfrm>
            </p:grpSpPr>
            <p:sp>
              <p:nvSpPr>
                <p:cNvPr id="432" name="Shape 432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433" name="Shape 433"/>
                <p:cNvSpPr/>
                <p:nvPr/>
              </p:nvSpPr>
              <p:spPr>
                <a:xfrm>
                  <a:off x="5181602" y="3886197"/>
                  <a:ext cx="12210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6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countVowels</a:t>
                  </a:r>
                  <a:endParaRPr sz="16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434" name="Shape 434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‘hi’</a:t>
                  </a:r>
                  <a:endParaRPr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435" name="Shape 435"/>
                <p:cNvSpPr/>
                <p:nvPr/>
              </p:nvSpPr>
              <p:spPr>
                <a:xfrm>
                  <a:off x="5231259" y="4650194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x</a:t>
                  </a:r>
                  <a:endParaRPr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436" name="Shape 436"/>
              <p:cNvSpPr/>
              <p:nvPr/>
            </p:nvSpPr>
            <p:spPr>
              <a:xfrm>
                <a:off x="5853125" y="3066100"/>
                <a:ext cx="7287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b="1"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endParaRPr b="1"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437" name="Shape 437"/>
              <p:cNvSpPr/>
              <p:nvPr/>
            </p:nvSpPr>
            <p:spPr>
              <a:xfrm>
                <a:off x="5192384" y="2775905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word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438" name="Shape 438"/>
            <p:cNvSpPr/>
            <p:nvPr/>
          </p:nvSpPr>
          <p:spPr>
            <a:xfrm>
              <a:off x="6814651" y="2834958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count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439" name="Shape 439"/>
            <p:cNvSpPr/>
            <p:nvPr/>
          </p:nvSpPr>
          <p:spPr>
            <a:xfrm>
              <a:off x="7527150" y="2780425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latin typeface="Cutive"/>
                  <a:ea typeface="Cutive"/>
                  <a:cs typeface="Cutive"/>
                  <a:sym typeface="Cutive"/>
                </a:rPr>
                <a:t>0</a:t>
              </a:r>
              <a:endParaRPr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440" name="Shape 440"/>
            <p:cNvSpPr/>
            <p:nvPr/>
          </p:nvSpPr>
          <p:spPr>
            <a:xfrm>
              <a:off x="6555991" y="2402197"/>
              <a:ext cx="17592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1, 2,</a:t>
              </a:r>
              <a:r>
                <a:rPr lang="en" sz="16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3</a:t>
              </a:r>
              <a:endParaRPr sz="16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441" name="Shape 441"/>
          <p:cNvCxnSpPr/>
          <p:nvPr/>
        </p:nvCxnSpPr>
        <p:spPr>
          <a:xfrm>
            <a:off x="1166225" y="3155550"/>
            <a:ext cx="0" cy="1629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42" name="Shape 442"/>
          <p:cNvSpPr txBox="1">
            <a:spLocks noGrp="1"/>
          </p:cNvSpPr>
          <p:nvPr>
            <p:ph type="body" idx="1"/>
          </p:nvPr>
        </p:nvSpPr>
        <p:spPr>
          <a:xfrm>
            <a:off x="5208375" y="3880250"/>
            <a:ext cx="1490400" cy="4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Global Space:</a:t>
            </a:r>
            <a:endParaRPr sz="1800"/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443" name="Shape 443"/>
          <p:cNvSpPr txBox="1">
            <a:spLocks noGrp="1"/>
          </p:cNvSpPr>
          <p:nvPr>
            <p:ph type="body" idx="1"/>
          </p:nvPr>
        </p:nvSpPr>
        <p:spPr>
          <a:xfrm>
            <a:off x="6011325" y="4131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Call Stack:</a:t>
            </a:r>
            <a:endParaRPr sz="1800" i="0" u="none" strike="noStrike" cap="none">
              <a:solidFill>
                <a:schemeClr val="dk1"/>
              </a:solidFill>
            </a:endParaRPr>
          </a:p>
        </p:txBody>
      </p:sp>
      <p:sp>
        <p:nvSpPr>
          <p:cNvPr id="444" name="Shape 444"/>
          <p:cNvSpPr txBox="1"/>
          <p:nvPr/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445" name="Shape 445"/>
          <p:cNvSpPr txBox="1"/>
          <p:nvPr/>
        </p:nvSpPr>
        <p:spPr>
          <a:xfrm>
            <a:off x="152400" y="1524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446" name="Shape 446"/>
          <p:cNvSpPr txBox="1"/>
          <p:nvPr/>
        </p:nvSpPr>
        <p:spPr>
          <a:xfrm>
            <a:off x="304800" y="304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447" name="Shape 447"/>
          <p:cNvSpPr/>
          <p:nvPr/>
        </p:nvSpPr>
        <p:spPr>
          <a:xfrm>
            <a:off x="82100" y="2653350"/>
            <a:ext cx="267000" cy="162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Shape 452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41910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  def</a:t>
            </a:r>
            <a:r>
              <a:rPr lang="en" sz="1400" b="1">
                <a:solidFill>
                  <a:srgbClr val="254BEB"/>
                </a:solidFill>
                <a:latin typeface="Cutive"/>
                <a:ea typeface="Cutive"/>
                <a:cs typeface="Cutive"/>
                <a:sym typeface="Cutive"/>
              </a:rPr>
              <a:t>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countVowels(word):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457200" lvl="0" indent="0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"""Returns: The number of vowels in the string s.</a:t>
            </a:r>
            <a:endParaRPr sz="1400">
              <a:solidFill>
                <a:srgbClr val="008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lvl="0" indent="0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Precondition: s is a string"""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                    </a:t>
            </a:r>
            <a:r>
              <a:rPr lang="en" sz="1400">
                <a:solidFill>
                  <a:srgbClr val="666666"/>
                </a:solidFill>
                <a:latin typeface="Cutive"/>
                <a:ea typeface="Cutive"/>
                <a:cs typeface="Cutive"/>
                <a:sym typeface="Cutive"/>
              </a:rPr>
              <a:t>  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                      </a:t>
            </a:r>
            <a:r>
              <a:rPr lang="en" sz="1400">
                <a:solidFill>
                  <a:srgbClr val="999999"/>
                </a:solidFill>
                <a:latin typeface="Cutive"/>
                <a:ea typeface="Cutive"/>
                <a:cs typeface="Cutive"/>
                <a:sym typeface="Cutive"/>
              </a:rPr>
              <a:t>  </a:t>
            </a:r>
            <a:endParaRPr sz="1400">
              <a:solidFill>
                <a:srgbClr val="999999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1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x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2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count = 0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3 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while x &lt; len(word):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4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if word[x] in [‘a’,’e’,’i’,’o’,’u’]: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5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 count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6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               x += 1</a:t>
            </a:r>
            <a:endParaRPr sz="1400">
              <a:latin typeface="Cutive"/>
              <a:ea typeface="Cutive"/>
              <a:cs typeface="Cutive"/>
              <a:sym typeface="Cutive"/>
            </a:endParaRPr>
          </a:p>
          <a:p>
            <a:pPr marL="0" lvl="0" indent="0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utive"/>
              <a:buNone/>
            </a:pPr>
            <a:r>
              <a:rPr lang="en" sz="1400">
                <a:solidFill>
                  <a:srgbClr val="FF0000"/>
                </a:solidFill>
                <a:latin typeface="Cutive"/>
                <a:ea typeface="Cutive"/>
                <a:cs typeface="Cutive"/>
                <a:sym typeface="Cutive"/>
              </a:rPr>
              <a:t>7       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return count                          </a:t>
            </a:r>
            <a:endParaRPr sz="1400">
              <a:solidFill>
                <a:srgbClr val="666666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Cutive"/>
              <a:buNone/>
            </a:pPr>
            <a:endParaRPr sz="26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453" name="Shape 453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5344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Iterative Example</a:t>
            </a:r>
            <a:endParaRPr/>
          </a:p>
        </p:txBody>
      </p:sp>
      <p:sp>
        <p:nvSpPr>
          <p:cNvPr id="454" name="Shape 454"/>
          <p:cNvSpPr txBox="1">
            <a:spLocks noGrp="1"/>
          </p:cNvSpPr>
          <p:nvPr>
            <p:ph type="body" idx="2"/>
          </p:nvPr>
        </p:nvSpPr>
        <p:spPr>
          <a:xfrm>
            <a:off x="554300" y="4067400"/>
            <a:ext cx="3340200" cy="45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rgbClr val="800000"/>
                </a:solidFill>
                <a:latin typeface="Times"/>
                <a:ea typeface="Times"/>
                <a:cs typeface="Times"/>
                <a:sym typeface="Times"/>
              </a:rPr>
              <a:t>Call</a:t>
            </a:r>
            <a:r>
              <a:rPr lang="en"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" sz="1400">
                <a:latin typeface="Cutive"/>
                <a:ea typeface="Cutive"/>
                <a:cs typeface="Cutive"/>
                <a:sym typeface="Cutive"/>
              </a:rPr>
              <a:t>e = count_vowels</a:t>
            </a: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(</a:t>
            </a:r>
            <a:r>
              <a:rPr lang="en" sz="1400">
                <a:solidFill>
                  <a:srgbClr val="008000"/>
                </a:solidFill>
                <a:latin typeface="Cutive"/>
                <a:ea typeface="Cutive"/>
                <a:cs typeface="Cutive"/>
                <a:sym typeface="Cutive"/>
              </a:rPr>
              <a:t>‘hi’</a:t>
            </a:r>
            <a:r>
              <a:rPr lang="en" sz="1400" b="0" i="0" u="none" strike="noStrike" cap="none"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rPr>
              <a:t>)</a:t>
            </a:r>
            <a:endParaRPr sz="1400"/>
          </a:p>
        </p:txBody>
      </p:sp>
      <p:cxnSp>
        <p:nvCxnSpPr>
          <p:cNvPr id="455" name="Shape 455"/>
          <p:cNvCxnSpPr/>
          <p:nvPr/>
        </p:nvCxnSpPr>
        <p:spPr>
          <a:xfrm>
            <a:off x="879525" y="2816250"/>
            <a:ext cx="0" cy="8415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56" name="Shape 456"/>
          <p:cNvCxnSpPr/>
          <p:nvPr/>
        </p:nvCxnSpPr>
        <p:spPr>
          <a:xfrm>
            <a:off x="554300" y="1301150"/>
            <a:ext cx="0" cy="25791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457" name="Shape 457"/>
          <p:cNvGrpSpPr/>
          <p:nvPr/>
        </p:nvGrpSpPr>
        <p:grpSpPr>
          <a:xfrm>
            <a:off x="4424822" y="1094050"/>
            <a:ext cx="4465731" cy="2061497"/>
            <a:chOff x="5191325" y="2402197"/>
            <a:chExt cx="3124200" cy="1040897"/>
          </a:xfrm>
        </p:grpSpPr>
        <p:grpSp>
          <p:nvGrpSpPr>
            <p:cNvPr id="458" name="Shape 458"/>
            <p:cNvGrpSpPr/>
            <p:nvPr/>
          </p:nvGrpSpPr>
          <p:grpSpPr>
            <a:xfrm>
              <a:off x="5191325" y="2402197"/>
              <a:ext cx="3124200" cy="1040897"/>
              <a:chOff x="5142725" y="2343147"/>
              <a:chExt cx="3124200" cy="1040897"/>
            </a:xfrm>
          </p:grpSpPr>
          <p:grpSp>
            <p:nvGrpSpPr>
              <p:cNvPr id="459" name="Shape 459"/>
              <p:cNvGrpSpPr/>
              <p:nvPr/>
            </p:nvGrpSpPr>
            <p:grpSpPr>
              <a:xfrm>
                <a:off x="5142725" y="2343147"/>
                <a:ext cx="3124200" cy="1040897"/>
                <a:chOff x="5181600" y="3886197"/>
                <a:chExt cx="3124200" cy="1040897"/>
              </a:xfrm>
            </p:grpSpPr>
            <p:sp>
              <p:nvSpPr>
                <p:cNvPr id="460" name="Shape 460"/>
                <p:cNvSpPr/>
                <p:nvPr/>
              </p:nvSpPr>
              <p:spPr>
                <a:xfrm>
                  <a:off x="5181600" y="3886200"/>
                  <a:ext cx="3124200" cy="10287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00">
                    <a:solidFill>
                      <a:schemeClr val="dk1"/>
                    </a:solidFill>
                    <a:latin typeface="Times"/>
                    <a:ea typeface="Times"/>
                    <a:cs typeface="Times"/>
                    <a:sym typeface="Times"/>
                  </a:endParaRPr>
                </a:p>
              </p:txBody>
            </p:sp>
            <p:sp>
              <p:nvSpPr>
                <p:cNvPr id="461" name="Shape 461"/>
                <p:cNvSpPr/>
                <p:nvPr/>
              </p:nvSpPr>
              <p:spPr>
                <a:xfrm>
                  <a:off x="5181602" y="3886197"/>
                  <a:ext cx="1221000" cy="2769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600" b="1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countVowels</a:t>
                  </a:r>
                  <a:endParaRPr sz="1600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462" name="Shape 462"/>
                <p:cNvSpPr/>
                <p:nvPr/>
              </p:nvSpPr>
              <p:spPr>
                <a:xfrm>
                  <a:off x="5892000" y="4258288"/>
                  <a:ext cx="728700" cy="253800"/>
                </a:xfrm>
                <a:prstGeom prst="rect">
                  <a:avLst/>
                </a:prstGeom>
                <a:solidFill>
                  <a:srgbClr val="FFFF99"/>
                </a:solidFill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b="1">
                      <a:solidFill>
                        <a:srgbClr val="008000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‘hi’</a:t>
                  </a:r>
                  <a:endParaRPr b="1">
                    <a:solidFill>
                      <a:srgbClr val="008000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  <p:sp>
              <p:nvSpPr>
                <p:cNvPr id="463" name="Shape 463"/>
                <p:cNvSpPr/>
                <p:nvPr/>
              </p:nvSpPr>
              <p:spPr>
                <a:xfrm>
                  <a:off x="5231259" y="4650194"/>
                  <a:ext cx="7104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>
                      <a:solidFill>
                        <a:schemeClr val="dk1"/>
                      </a:solidFill>
                      <a:latin typeface="Cutive"/>
                      <a:ea typeface="Cutive"/>
                      <a:cs typeface="Cutive"/>
                      <a:sym typeface="Cutive"/>
                    </a:rPr>
                    <a:t>x</a:t>
                  </a:r>
                  <a:endParaRPr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endParaRPr>
                </a:p>
              </p:txBody>
            </p:sp>
          </p:grpSp>
          <p:sp>
            <p:nvSpPr>
              <p:cNvPr id="464" name="Shape 464"/>
              <p:cNvSpPr/>
              <p:nvPr/>
            </p:nvSpPr>
            <p:spPr>
              <a:xfrm>
                <a:off x="5853125" y="3066100"/>
                <a:ext cx="728700" cy="253800"/>
              </a:xfrm>
              <a:prstGeom prst="rect">
                <a:avLst/>
              </a:prstGeom>
              <a:solidFill>
                <a:srgbClr val="FFFF99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b="1">
                    <a:latin typeface="Cutive"/>
                    <a:ea typeface="Cutive"/>
                    <a:cs typeface="Cutive"/>
                    <a:sym typeface="Cutive"/>
                  </a:rPr>
                  <a:t>0</a:t>
                </a:r>
                <a:endParaRPr b="1"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  <p:sp>
            <p:nvSpPr>
              <p:cNvPr id="465" name="Shape 465"/>
              <p:cNvSpPr/>
              <p:nvPr/>
            </p:nvSpPr>
            <p:spPr>
              <a:xfrm>
                <a:off x="5192384" y="2775905"/>
                <a:ext cx="7104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utive"/>
                    <a:ea typeface="Cutive"/>
                    <a:cs typeface="Cutive"/>
                    <a:sym typeface="Cutive"/>
                  </a:rPr>
                  <a:t>word</a:t>
                </a:r>
                <a:endParaRPr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endParaRPr>
              </a:p>
            </p:txBody>
          </p:sp>
        </p:grpSp>
        <p:sp>
          <p:nvSpPr>
            <p:cNvPr id="466" name="Shape 466"/>
            <p:cNvSpPr/>
            <p:nvPr/>
          </p:nvSpPr>
          <p:spPr>
            <a:xfrm>
              <a:off x="6814651" y="2834958"/>
              <a:ext cx="710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utive"/>
                  <a:ea typeface="Cutive"/>
                  <a:cs typeface="Cutive"/>
                  <a:sym typeface="Cutive"/>
                </a:rPr>
                <a:t>count</a:t>
              </a:r>
              <a:endParaRPr>
                <a:solidFill>
                  <a:schemeClr val="dk1"/>
                </a:solidFill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467" name="Shape 467"/>
            <p:cNvSpPr/>
            <p:nvPr/>
          </p:nvSpPr>
          <p:spPr>
            <a:xfrm>
              <a:off x="7527150" y="2780425"/>
              <a:ext cx="728700" cy="253800"/>
            </a:xfrm>
            <a:prstGeom prst="rect">
              <a:avLst/>
            </a:prstGeom>
            <a:solidFill>
              <a:srgbClr val="FFFF99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latin typeface="Cutive"/>
                  <a:ea typeface="Cutive"/>
                  <a:cs typeface="Cutive"/>
                  <a:sym typeface="Cutive"/>
                </a:rPr>
                <a:t>0</a:t>
              </a:r>
              <a:endParaRPr b="1">
                <a:latin typeface="Cutive"/>
                <a:ea typeface="Cutive"/>
                <a:cs typeface="Cutive"/>
                <a:sym typeface="Cutive"/>
              </a:endParaRPr>
            </a:p>
          </p:txBody>
        </p:sp>
        <p:sp>
          <p:nvSpPr>
            <p:cNvPr id="468" name="Shape 468"/>
            <p:cNvSpPr/>
            <p:nvPr/>
          </p:nvSpPr>
          <p:spPr>
            <a:xfrm>
              <a:off x="6555991" y="2402197"/>
              <a:ext cx="1759200" cy="2769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 b="1" strike="sngStrik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1, 2, 3,</a:t>
              </a:r>
              <a:r>
                <a:rPr lang="en" sz="1600" b="1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rPr>
                <a:t> 4</a:t>
              </a:r>
              <a:endParaRPr sz="1600" b="1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</p:grpSp>
      <p:cxnSp>
        <p:nvCxnSpPr>
          <p:cNvPr id="469" name="Shape 469"/>
          <p:cNvCxnSpPr/>
          <p:nvPr/>
        </p:nvCxnSpPr>
        <p:spPr>
          <a:xfrm>
            <a:off x="1166225" y="3155550"/>
            <a:ext cx="0" cy="16290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70" name="Shape 470"/>
          <p:cNvSpPr txBox="1">
            <a:spLocks noGrp="1"/>
          </p:cNvSpPr>
          <p:nvPr>
            <p:ph type="body" idx="1"/>
          </p:nvPr>
        </p:nvSpPr>
        <p:spPr>
          <a:xfrm>
            <a:off x="5208375" y="3880250"/>
            <a:ext cx="1490400" cy="4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Global Space:</a:t>
            </a:r>
            <a:endParaRPr sz="1800"/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utive"/>
              <a:ea typeface="Cutive"/>
              <a:cs typeface="Cutive"/>
              <a:sym typeface="Cutive"/>
            </a:endParaRPr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rgbClr val="FF0000"/>
              </a:buClr>
              <a:buSzPts val="2600"/>
              <a:buFont typeface="Times"/>
              <a:buNone/>
            </a:pPr>
            <a:endParaRPr sz="26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471" name="Shape 471"/>
          <p:cNvSpPr txBox="1">
            <a:spLocks noGrp="1"/>
          </p:cNvSpPr>
          <p:nvPr>
            <p:ph type="body" idx="1"/>
          </p:nvPr>
        </p:nvSpPr>
        <p:spPr>
          <a:xfrm>
            <a:off x="6011325" y="413100"/>
            <a:ext cx="1518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Call Stack:</a:t>
            </a:r>
            <a:endParaRPr sz="1800" i="0" u="none" strike="noStrike" cap="none">
              <a:solidFill>
                <a:schemeClr val="dk1"/>
              </a:solidFill>
            </a:endParaRPr>
          </a:p>
        </p:txBody>
      </p:sp>
      <p:sp>
        <p:nvSpPr>
          <p:cNvPr id="472" name="Shape 472"/>
          <p:cNvSpPr txBox="1"/>
          <p:nvPr/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473" name="Shape 473"/>
          <p:cNvSpPr txBox="1"/>
          <p:nvPr/>
        </p:nvSpPr>
        <p:spPr>
          <a:xfrm>
            <a:off x="152400" y="1524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474" name="Shape 474"/>
          <p:cNvSpPr txBox="1"/>
          <p:nvPr/>
        </p:nvSpPr>
        <p:spPr>
          <a:xfrm>
            <a:off x="304800" y="304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475" name="Shape 475"/>
          <p:cNvSpPr/>
          <p:nvPr/>
        </p:nvSpPr>
        <p:spPr>
          <a:xfrm>
            <a:off x="82100" y="2879225"/>
            <a:ext cx="267000" cy="162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sentation-02-21-12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resentation-02-21-12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presentation-02-21-12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4917</Words>
  <Application>Microsoft Macintosh PowerPoint</Application>
  <PresentationFormat>On-screen Show (16:9)</PresentationFormat>
  <Paragraphs>1467</Paragraphs>
  <Slides>47</Slides>
  <Notes>47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47</vt:i4>
      </vt:variant>
    </vt:vector>
  </HeadingPairs>
  <TitlesOfParts>
    <vt:vector size="57" baseType="lpstr">
      <vt:lpstr>Arial</vt:lpstr>
      <vt:lpstr>Cutive</vt:lpstr>
      <vt:lpstr>Merriweather Sans</vt:lpstr>
      <vt:lpstr>Noto Sans Symbols</vt:lpstr>
      <vt:lpstr>Times New Roman</vt:lpstr>
      <vt:lpstr>Times</vt:lpstr>
      <vt:lpstr>Simple Light</vt:lpstr>
      <vt:lpstr>presentation-02-21-12</vt:lpstr>
      <vt:lpstr>presentation-02-21-12</vt:lpstr>
      <vt:lpstr>presentation-02-21-12</vt:lpstr>
      <vt:lpstr>Call Frames Final Review Spring 2018 CS 1110</vt:lpstr>
      <vt:lpstr>The Big Issue</vt:lpstr>
      <vt:lpstr>What Do You Need to Know?</vt:lpstr>
      <vt:lpstr>Important</vt:lpstr>
      <vt:lpstr>The Frame (box) for a Function Call</vt:lpstr>
      <vt:lpstr>Iterative Example</vt:lpstr>
      <vt:lpstr>Iterative Example</vt:lpstr>
      <vt:lpstr>Iterative Example</vt:lpstr>
      <vt:lpstr>Iterative Example</vt:lpstr>
      <vt:lpstr>Iterative Example</vt:lpstr>
      <vt:lpstr>Iterative Example</vt:lpstr>
      <vt:lpstr>Iterative Example</vt:lpstr>
      <vt:lpstr>Iterative Example</vt:lpstr>
      <vt:lpstr>Iterative Example</vt:lpstr>
      <vt:lpstr>Iterative Example</vt:lpstr>
      <vt:lpstr>Iterative Example</vt:lpstr>
      <vt:lpstr>Iterative Example</vt:lpstr>
      <vt:lpstr>Iterative Example</vt:lpstr>
      <vt:lpstr>Subcall Example</vt:lpstr>
      <vt:lpstr>Subcall Example</vt:lpstr>
      <vt:lpstr>Subcall Example</vt:lpstr>
      <vt:lpstr>Subcall Example</vt:lpstr>
      <vt:lpstr>Subcall Example</vt:lpstr>
      <vt:lpstr>Subcall Example</vt:lpstr>
      <vt:lpstr>Subcall Example</vt:lpstr>
      <vt:lpstr>Subcall Example</vt:lpstr>
      <vt:lpstr>Subcall Example</vt:lpstr>
      <vt:lpstr>Subcall Example</vt:lpstr>
      <vt:lpstr>Subcall Example</vt:lpstr>
      <vt:lpstr>Subcall Example</vt:lpstr>
      <vt:lpstr>Subcall Example</vt:lpstr>
      <vt:lpstr>Subcall Example</vt:lpstr>
      <vt:lpstr>Subcall Example</vt:lpstr>
      <vt:lpstr>Diagramming Objects (Folders)</vt:lpstr>
      <vt:lpstr>Evaluation of a Constructor Call</vt:lpstr>
      <vt:lpstr>Diagramming Subclasses</vt:lpstr>
      <vt:lpstr>Two Example Classes</vt:lpstr>
      <vt:lpstr>Class Folders</vt:lpstr>
      <vt:lpstr>Constructor Examples</vt:lpstr>
      <vt:lpstr>Constructor Examples</vt:lpstr>
      <vt:lpstr>Constructor Examples</vt:lpstr>
      <vt:lpstr>Constructor Examples</vt:lpstr>
      <vt:lpstr>Constructor Examples</vt:lpstr>
      <vt:lpstr>Constructor Examples</vt:lpstr>
      <vt:lpstr>Constructor Examples</vt:lpstr>
      <vt:lpstr>Constructor Examples</vt:lpstr>
      <vt:lpstr>Constructor Examples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 Frames Final Review Spring 2018 CS 1110</dc:title>
  <cp:lastModifiedBy>Lillian Lee</cp:lastModifiedBy>
  <cp:revision>1</cp:revision>
  <dcterms:modified xsi:type="dcterms:W3CDTF">2018-05-16T03:24:40Z</dcterms:modified>
</cp:coreProperties>
</file>