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99" r:id="rId2"/>
    <p:sldId id="382" r:id="rId3"/>
    <p:sldId id="383" r:id="rId4"/>
    <p:sldId id="405" r:id="rId5"/>
    <p:sldId id="406" r:id="rId6"/>
    <p:sldId id="387" r:id="rId7"/>
    <p:sldId id="377" r:id="rId8"/>
    <p:sldId id="394" r:id="rId9"/>
    <p:sldId id="397" r:id="rId10"/>
    <p:sldId id="395" r:id="rId11"/>
    <p:sldId id="396" r:id="rId12"/>
    <p:sldId id="398" r:id="rId13"/>
    <p:sldId id="400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/>
  <p:clrMru>
    <a:srgbClr val="FF00FF"/>
    <a:srgbClr val="240489"/>
    <a:srgbClr val="B0E824"/>
    <a:srgbClr val="243489"/>
    <a:srgbClr val="FCFFE0"/>
    <a:srgbClr val="741621"/>
    <a:srgbClr val="FFE3B9"/>
    <a:srgbClr val="FFFF99"/>
    <a:srgbClr val="E2F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0909" autoAdjust="0"/>
  </p:normalViewPr>
  <p:slideViewPr>
    <p:cSldViewPr>
      <p:cViewPr>
        <p:scale>
          <a:sx n="120" d="100"/>
          <a:sy n="120" d="100"/>
        </p:scale>
        <p:origin x="-584" y="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03D990-62CA-D543-9683-1DBC40CB1F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87754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B2B70C-C81F-3548-9E32-84EF42D4C2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6090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side projector?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63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typo on handout! (</a:t>
            </a:r>
            <a:r>
              <a:rPr lang="en-US" dirty="0" err="1" smtClean="0"/>
              <a:t>p.x</a:t>
            </a:r>
            <a:r>
              <a:rPr lang="en-US" dirty="0" smtClean="0"/>
              <a:t>, </a:t>
            </a:r>
            <a:r>
              <a:rPr lang="en-US" dirty="0" err="1" smtClean="0"/>
              <a:t>p.y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p.z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exercise, lecture 7: 2/12/2013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6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6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side projector?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6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6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frame is the "world" of the function; so it is, in fact, "boxed in" to its frame, like a genie in a bottle.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6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 on the back of the in-class</a:t>
            </a:r>
            <a:r>
              <a:rPr lang="en-US" baseline="0" dirty="0" smtClean="0"/>
              <a:t> sheet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6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63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2B70C-C81F-3548-9E32-84EF42D4C21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CS1110 note aid, Lecture 7: 2/12/13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86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1371600"/>
            <a:ext cx="9144000" cy="5486400"/>
          </a:xfrm>
          <a:prstGeom prst="rect">
            <a:avLst/>
          </a:prstGeom>
          <a:solidFill>
            <a:srgbClr val="FDFFD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9144000" cy="714488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rgbClr val="0000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" y="-76200"/>
            <a:ext cx="9154491" cy="990599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800" b="1" i="0" kern="1200">
                <a:solidFill>
                  <a:srgbClr val="404040"/>
                </a:solidFill>
                <a:latin typeface="American Typewriter"/>
                <a:ea typeface="+mn-ea"/>
                <a:cs typeface="American Typewrite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0" y="1371600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 userDrawn="1"/>
        </p:nvSpPr>
        <p:spPr>
          <a:xfrm>
            <a:off x="3684491" y="1459468"/>
            <a:ext cx="1775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B1B571"/>
                </a:solidFill>
              </a:rPr>
              <a:t>Announcements</a:t>
            </a:r>
            <a:endParaRPr lang="en-US" sz="1800" b="1" dirty="0">
              <a:solidFill>
                <a:srgbClr val="B1B571"/>
              </a:solidFill>
            </a:endParaRPr>
          </a:p>
        </p:txBody>
      </p:sp>
      <p:sp>
        <p:nvSpPr>
          <p:cNvPr id="10" name="Footer Placeholder 12"/>
          <p:cNvSpPr txBox="1">
            <a:spLocks/>
          </p:cNvSpPr>
          <p:nvPr userDrawn="1"/>
        </p:nvSpPr>
        <p:spPr>
          <a:xfrm>
            <a:off x="2628900" y="6477000"/>
            <a:ext cx="3886200" cy="304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>
                <a:solidFill>
                  <a:srgbClr val="808080"/>
                </a:solidFill>
              </a:rPr>
              <a:t>Slides by D. </a:t>
            </a:r>
            <a:r>
              <a:rPr lang="en-US" sz="1400" dirty="0" err="1" smtClean="0">
                <a:solidFill>
                  <a:srgbClr val="808080"/>
                </a:solidFill>
              </a:rPr>
              <a:t>Gries</a:t>
            </a:r>
            <a:r>
              <a:rPr lang="en-US" sz="1400" dirty="0" smtClean="0">
                <a:solidFill>
                  <a:srgbClr val="808080"/>
                </a:solidFill>
              </a:rPr>
              <a:t>, L. Lee, S. </a:t>
            </a:r>
            <a:r>
              <a:rPr lang="en-US" sz="1400" dirty="0" err="1" smtClean="0">
                <a:solidFill>
                  <a:srgbClr val="808080"/>
                </a:solidFill>
              </a:rPr>
              <a:t>Marschner</a:t>
            </a:r>
            <a:r>
              <a:rPr lang="en-US" sz="1400" dirty="0" smtClean="0">
                <a:solidFill>
                  <a:srgbClr val="808080"/>
                </a:solidFill>
              </a:rPr>
              <a:t>, W. White</a:t>
            </a:r>
            <a:endParaRPr lang="en-US" sz="14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56713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81458-A3A2-D542-9007-EDF896CB2A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03714"/>
      </p:ext>
    </p:extLst>
  </p:cSld>
  <p:clrMapOvr>
    <a:masterClrMapping/>
  </p:clrMapOvr>
  <p:transition xmlns:p14="http://schemas.microsoft.com/office/powerpoint/2010/main"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 userDrawn="1"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6"/>
          <p:cNvCxnSpPr>
            <a:cxnSpLocks noChangeShapeType="1"/>
          </p:cNvCxnSpPr>
          <p:nvPr userDrawn="1"/>
        </p:nvCxnSpPr>
        <p:spPr bwMode="auto">
          <a:xfrm>
            <a:off x="304800" y="41148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Box 6"/>
          <p:cNvSpPr txBox="1"/>
          <p:nvPr userDrawn="1"/>
        </p:nvSpPr>
        <p:spPr>
          <a:xfrm>
            <a:off x="457200" y="3276601"/>
            <a:ext cx="85344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US" dirty="0">
              <a:latin typeface="Times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1981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4800" y="4114800"/>
            <a:ext cx="8534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61A1B14-B59A-1847-A991-479E640AA2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36390"/>
      </p:ext>
    </p:extLst>
  </p:cSld>
  <p:clrMapOvr>
    <a:masterClrMapping/>
  </p:clrMapOvr>
  <p:transition xmlns:p14="http://schemas.microsoft.com/office/powerpoint/2010/main"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762000" y="2743200"/>
            <a:ext cx="7543800" cy="838200"/>
          </a:xfrm>
          <a:prstGeom prst="rect">
            <a:avLst/>
          </a:prstGeom>
          <a:noFill/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19400"/>
            <a:ext cx="7391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05ED0-8825-DA4D-AAE9-4209280BD7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76064"/>
      </p:ext>
    </p:extLst>
  </p:cSld>
  <p:clrMapOvr>
    <a:masterClrMapping/>
  </p:clrMapOvr>
  <p:transition xmlns:p14="http://schemas.microsoft.com/office/powerpoint/2010/main"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 userDrawn="1"/>
        </p:nvCxnSpPr>
        <p:spPr bwMode="auto">
          <a:xfrm>
            <a:off x="304800" y="1143000"/>
            <a:ext cx="3200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3050"/>
            <a:ext cx="3160713" cy="7937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1"/>
            <a:ext cx="5264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295402"/>
            <a:ext cx="3160713" cy="4830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B38B0-335B-8044-BF24-9ED2F65041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8682"/>
      </p:ext>
    </p:extLst>
  </p:cSld>
  <p:clrMapOvr>
    <a:masterClrMapping/>
  </p:clrMapOvr>
  <p:transition xmlns:p14="http://schemas.microsoft.com/office/powerpoint/2010/main"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486400" cy="566738"/>
          </a:xfrm>
        </p:spPr>
        <p:txBody>
          <a:bodyPr anchor="t"/>
          <a:lstStyle>
            <a:lvl1pPr algn="ct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381002"/>
            <a:ext cx="5486400" cy="4346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009C2-5BC6-AD45-81C1-F195EEC671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24739"/>
      </p:ext>
    </p:extLst>
  </p:cSld>
  <p:clrMapOvr>
    <a:masterClrMapping/>
  </p:clrMapOvr>
  <p:transition xmlns:p14="http://schemas.microsoft.com/office/powerpoint/2010/main"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1B82F-62C7-F341-A2AC-35BA57248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095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328740" y="1724026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eaLnBrk="1" hangingPunct="1">
              <a:spcBef>
                <a:spcPts val="2000"/>
              </a:spcBef>
              <a:buClr>
                <a:srgbClr val="D6ECEE"/>
              </a:buClr>
              <a:buSzPct val="110000"/>
              <a:buFont typeface="Wingdings 2" charset="0"/>
              <a:buNone/>
            </a:pPr>
            <a:endParaRPr lang="en-US" sz="3200">
              <a:solidFill>
                <a:srgbClr val="595959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328166" y="1723912"/>
            <a:ext cx="6487668" cy="3152888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rgbClr val="0000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28169" y="1723914"/>
            <a:ext cx="6498159" cy="916641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54760535"/>
      </p:ext>
    </p:extLst>
  </p:cSld>
  <p:clrMapOvr>
    <a:masterClrMapping/>
  </p:clrMapOvr>
  <p:transition xmlns:p14="http://schemas.microsoft.com/office/powerpoint/2010/main"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>
            <a:cxnSpLocks noChangeShapeType="1"/>
          </p:cNvCxnSpPr>
          <p:nvPr userDrawn="1"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6CDCD-37FD-C343-9191-4AEEED4962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20956"/>
      </p:ext>
    </p:extLst>
  </p:cSld>
  <p:clrMapOvr>
    <a:masterClrMapping/>
  </p:clrMapOvr>
  <p:transition xmlns:p14="http://schemas.microsoft.com/office/powerpoint/2010/main"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 userDrawn="1"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2362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04800" y="3765549"/>
            <a:ext cx="8534400" cy="2362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5FC7EB5-2474-B643-85A9-1DE14280B3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41428"/>
      </p:ext>
    </p:extLst>
  </p:cSld>
  <p:clrMapOvr>
    <a:masterClrMapping/>
  </p:clrMapOvr>
  <p:transition xmlns:p14="http://schemas.microsoft.com/office/powerpoint/2010/main"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3352802"/>
            <a:ext cx="8534400" cy="2442696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04800" y="3352801"/>
            <a:ext cx="8534400" cy="972671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rgbClr val="40404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04800" y="363538"/>
            <a:ext cx="853440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54B3ED-5F78-BF49-908C-AE72031B5A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54188"/>
      </p:ext>
    </p:extLst>
  </p:cSld>
  <p:clrMapOvr>
    <a:masterClrMapping/>
  </p:clrMapOvr>
  <p:transition xmlns:p14="http://schemas.microsoft.com/office/powerpoint/2010/main"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 userDrawn="1"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6E4F0-26BB-6B41-B2DD-192B5C1DF2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93610"/>
      </p:ext>
    </p:extLst>
  </p:cSld>
  <p:clrMapOvr>
    <a:masterClrMapping/>
  </p:clrMapOvr>
  <p:transition xmlns:p14="http://schemas.microsoft.com/office/powerpoint/2010/main"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/>
          <p:nvPr userDrawn="1"/>
        </p:nvCxnSpPr>
        <p:spPr bwMode="auto">
          <a:xfrm>
            <a:off x="304800" y="2057400"/>
            <a:ext cx="4191000" cy="158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 userDrawn="1"/>
        </p:nvCxnSpPr>
        <p:spPr bwMode="auto">
          <a:xfrm>
            <a:off x="4648200" y="2057400"/>
            <a:ext cx="4191000" cy="158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85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95400"/>
            <a:ext cx="4191000" cy="639762"/>
          </a:xfrm>
        </p:spPr>
        <p:txBody>
          <a:bodyPr anchor="b"/>
          <a:lstStyle>
            <a:lvl1pPr marL="0" indent="0" algn="ctr">
              <a:buNone/>
              <a:defRPr sz="2800" b="1">
                <a:solidFill>
                  <a:srgbClr val="3C8C9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209802"/>
            <a:ext cx="4192588" cy="3916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95400"/>
            <a:ext cx="4194175" cy="639762"/>
          </a:xfrm>
        </p:spPr>
        <p:txBody>
          <a:bodyPr anchor="b"/>
          <a:lstStyle>
            <a:lvl1pPr marL="0" indent="0" algn="ctr">
              <a:buNone/>
              <a:defRPr sz="28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209801"/>
            <a:ext cx="4194175" cy="3916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B1BC52-0C8D-E04A-A709-3A6F1DB4FE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467606"/>
      </p:ext>
    </p:extLst>
  </p:cSld>
  <p:clrMapOvr>
    <a:masterClrMapping/>
  </p:clrMapOvr>
  <p:transition xmlns:p14="http://schemas.microsoft.com/office/powerpoint/2010/main"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6"/>
          <p:cNvCxnSpPr>
            <a:cxnSpLocks noChangeShapeType="1"/>
          </p:cNvCxnSpPr>
          <p:nvPr userDrawn="1"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C319B-9D69-114C-AC37-296718900F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05835"/>
      </p:ext>
    </p:extLst>
  </p:cSld>
  <p:clrMapOvr>
    <a:masterClrMapping/>
  </p:clrMapOvr>
  <p:transition xmlns:p14="http://schemas.microsoft.com/office/powerpoint/2010/main" spd="slow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53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4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CS1110 note aid, Lec 7, Feb 12 2013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Methods &amp; Constructors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248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EAEB8C-83E1-8445-9252-CCB666B24E5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4039" r:id="rId2"/>
    <p:sldLayoutId id="2147484029" r:id="rId3"/>
    <p:sldLayoutId id="2147484030" r:id="rId4"/>
    <p:sldLayoutId id="2147484031" r:id="rId5"/>
    <p:sldLayoutId id="2147484026" r:id="rId6"/>
    <p:sldLayoutId id="2147484032" r:id="rId7"/>
    <p:sldLayoutId id="2147484033" r:id="rId8"/>
    <p:sldLayoutId id="2147484034" r:id="rId9"/>
    <p:sldLayoutId id="2147484027" r:id="rId10"/>
    <p:sldLayoutId id="2147484035" r:id="rId11"/>
    <p:sldLayoutId id="2147484036" r:id="rId12"/>
    <p:sldLayoutId id="2147484037" r:id="rId13"/>
    <p:sldLayoutId id="2147484028" r:id="rId14"/>
  </p:sldLayoutIdLst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60000"/>
        <a:buFont typeface="Lucida Grande" charset="0"/>
        <a:buChar char="►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CS1110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609600" y="685800"/>
            <a:ext cx="8229600" cy="5638800"/>
          </a:xfrm>
          <a:prstGeom prst="roundRect">
            <a:avLst>
              <a:gd name="adj" fmla="val 7035"/>
            </a:avLst>
          </a:prstGeom>
          <a:solidFill>
            <a:srgbClr val="FFE3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    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The kid spoke.  Very squeakily.</a:t>
            </a:r>
          </a:p>
          <a:p>
            <a:r>
              <a:rPr lang="en-US" dirty="0" smtClean="0"/>
              <a:t>    "I charge you ... to ... to..." Get on with it!  "T-</a:t>
            </a:r>
            <a:r>
              <a:rPr lang="en-US" dirty="0" err="1" smtClean="0"/>
              <a:t>t</a:t>
            </a:r>
            <a:r>
              <a:rPr lang="en-US" dirty="0" smtClean="0"/>
              <a:t>-tell me your </a:t>
            </a:r>
            <a:r>
              <a:rPr lang="en-US" dirty="0" err="1" smtClean="0"/>
              <a:t>n</a:t>
            </a:r>
            <a:r>
              <a:rPr lang="en-US" dirty="0" smtClean="0"/>
              <a:t>-name."</a:t>
            </a:r>
          </a:p>
          <a:p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   That's </a:t>
            </a:r>
            <a:r>
              <a:rPr lang="en-US" dirty="0" smtClean="0"/>
              <a:t>usually how they start, the young ones.  Meaningless waffle.  </a:t>
            </a:r>
            <a:r>
              <a:rPr lang="en-US" i="1" dirty="0" smtClean="0"/>
              <a:t>He knew, and I knew that he knew, my name already; otherwise how could he have summoned me in the first place?  You need the right words, the right actions, and most of all the right name</a:t>
            </a:r>
            <a:r>
              <a:rPr lang="en-US" dirty="0" smtClean="0"/>
              <a:t>.  I mean, it's not like hailing a cab −  you don't get just </a:t>
            </a:r>
            <a:r>
              <a:rPr lang="en-US" u="sng" dirty="0" smtClean="0"/>
              <a:t>anybody</a:t>
            </a:r>
            <a:r>
              <a:rPr lang="en-US" dirty="0" smtClean="0"/>
              <a:t>, when you call.</a:t>
            </a:r>
          </a:p>
          <a:p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...</a:t>
            </a:r>
          </a:p>
          <a:p>
            <a:r>
              <a:rPr lang="en-US" dirty="0" smtClean="0"/>
              <a:t>    "I am </a:t>
            </a:r>
            <a:r>
              <a:rPr lang="en-US" dirty="0" err="1" smtClean="0"/>
              <a:t>Bartimaeus</a:t>
            </a:r>
            <a:r>
              <a:rPr lang="en-US" dirty="0" smtClean="0"/>
              <a:t>!  I am </a:t>
            </a:r>
            <a:r>
              <a:rPr lang="en-US" dirty="0" err="1" smtClean="0"/>
              <a:t>Sakhr</a:t>
            </a:r>
            <a:r>
              <a:rPr lang="en-US" dirty="0" smtClean="0"/>
              <a:t> al-Jinni, </a:t>
            </a:r>
            <a:r>
              <a:rPr lang="en-US" dirty="0" err="1" smtClean="0"/>
              <a:t>N'gorso</a:t>
            </a:r>
            <a:r>
              <a:rPr lang="en-US" dirty="0" smtClean="0"/>
              <a:t> the Mighty, and the Serpent of Silver Plumes!  I have rebuilt the walls of </a:t>
            </a:r>
            <a:r>
              <a:rPr lang="en-US" dirty="0" err="1" smtClean="0"/>
              <a:t>Uruk</a:t>
            </a:r>
            <a:r>
              <a:rPr lang="en-US" dirty="0" smtClean="0"/>
              <a:t>, </a:t>
            </a:r>
            <a:r>
              <a:rPr lang="en-US" dirty="0" err="1" smtClean="0"/>
              <a:t>Karnak</a:t>
            </a:r>
            <a:r>
              <a:rPr lang="en-US" dirty="0" smtClean="0"/>
              <a:t>, and Prague.  I have spoken with Solomon....I am </a:t>
            </a:r>
            <a:r>
              <a:rPr lang="en-US" dirty="0" err="1" smtClean="0"/>
              <a:t>Bartimaeus</a:t>
            </a:r>
            <a:r>
              <a:rPr lang="en-US" dirty="0" smtClean="0"/>
              <a:t>!  I recognize no master!"</a:t>
            </a:r>
          </a:p>
          <a:p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                            − </a:t>
            </a:r>
            <a:r>
              <a:rPr kumimoji="0" lang="en-US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The Amulet of Samarkand, </a:t>
            </a:r>
            <a:r>
              <a:rPr kumimoji="0" lang="en-US" sz="240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Jonathan Stroud</a:t>
            </a:r>
            <a:endParaRPr kumimoji="0" lang="en-US" sz="240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  <a:p>
            <a:endParaRPr kumimoji="0" 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583" y="3492500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56754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 bwMode="auto">
          <a:xfrm>
            <a:off x="228600" y="2438400"/>
            <a:ext cx="3429000" cy="1524000"/>
          </a:xfrm>
          <a:prstGeom prst="roundRect">
            <a:avLst/>
          </a:prstGeom>
          <a:solidFill>
            <a:srgbClr val="FCFFE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American Typewriter Condensed"/>
                <a:cs typeface="American Typewriter Condensed"/>
              </a:rPr>
              <a:t>import lec07</a:t>
            </a:r>
          </a:p>
          <a:p>
            <a:r>
              <a:rPr lang="en-US" dirty="0" err="1" smtClean="0">
                <a:latin typeface="American Typewriter Condensed"/>
                <a:cs typeface="American Typewriter Condensed"/>
              </a:rPr>
              <a:t>lt_speed</a:t>
            </a:r>
            <a:r>
              <a:rPr lang="en-US" dirty="0" smtClean="0">
                <a:latin typeface="American Typewriter Condensed"/>
                <a:cs typeface="American Typewriter Condensed"/>
              </a:rPr>
              <a:t> = 3e8</a:t>
            </a:r>
          </a:p>
          <a:p>
            <a:r>
              <a:rPr lang="en-US" dirty="0" smtClean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lec07.v_p_try3(lt_speed)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9812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code with function call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" y="40386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function definition</a:t>
            </a:r>
            <a:endParaRPr lang="en-US" sz="2000" b="1" dirty="0"/>
          </a:p>
        </p:txBody>
      </p:sp>
      <p:grpSp>
        <p:nvGrpSpPr>
          <p:cNvPr id="2" name="Group 12"/>
          <p:cNvGrpSpPr/>
          <p:nvPr/>
        </p:nvGrpSpPr>
        <p:grpSpPr>
          <a:xfrm>
            <a:off x="5029200" y="3276600"/>
            <a:ext cx="3352800" cy="1676400"/>
            <a:chOff x="3276600" y="3352800"/>
            <a:chExt cx="4126523" cy="1676400"/>
          </a:xfrm>
        </p:grpSpPr>
        <p:sp>
          <p:nvSpPr>
            <p:cNvPr id="9" name="Rectangle 8"/>
            <p:cNvSpPr/>
            <p:nvPr/>
          </p:nvSpPr>
          <p:spPr bwMode="auto">
            <a:xfrm>
              <a:off x="3276600" y="3352800"/>
              <a:ext cx="4126523" cy="1676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0" tIns="45720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598613" algn="l"/>
                  <a:tab pos="3195638" algn="l"/>
                </a:tabLst>
              </a:pPr>
              <a:endParaRPr lang="en-US" dirty="0" smtClean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76600" y="3352800"/>
              <a:ext cx="213814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182880" rIns="182880" rtlCol="0">
              <a:spAutoFit/>
            </a:bodyPr>
            <a:lstStyle/>
            <a:p>
              <a:r>
                <a:rPr lang="en-US" dirty="0" smtClean="0"/>
                <a:t>v_p_try3:</a:t>
              </a:r>
              <a:r>
                <a:rPr lang="en-US" sz="2000" dirty="0" smtClean="0">
                  <a:solidFill>
                    <a:srgbClr val="000000"/>
                  </a:solidFill>
                  <a:latin typeface="Arial Black"/>
                  <a:cs typeface="Helvetica Light"/>
                </a:rPr>
                <a:t>1</a:t>
              </a:r>
              <a:endParaRPr lang="en-US" dirty="0">
                <a:solidFill>
                  <a:srgbClr val="000000"/>
                </a:solidFill>
                <a:latin typeface="Arial Black"/>
                <a:cs typeface="Helvetica Ligh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34200" y="3352800"/>
              <a:ext cx="454562" cy="461665"/>
            </a:xfrm>
            <a:prstGeom prst="rect">
              <a:avLst/>
            </a:prstGeom>
            <a:noFill/>
          </p:spPr>
          <p:txBody>
            <a:bodyPr wrap="none" lIns="182880" rIns="182880" rtlCol="0">
              <a:spAutoFit/>
            </a:bodyPr>
            <a:lstStyle/>
            <a:p>
              <a:pPr algn="r"/>
              <a:endParaRPr lang="en-US" i="1" dirty="0">
                <a:solidFill>
                  <a:srgbClr val="808080"/>
                </a:solidFill>
              </a:endParaRPr>
            </a:p>
          </p:txBody>
        </p:sp>
      </p:grpSp>
      <p:sp>
        <p:nvSpPr>
          <p:cNvPr id="43" name="Rounded Rectangle 42"/>
          <p:cNvSpPr/>
          <p:nvPr/>
        </p:nvSpPr>
        <p:spPr bwMode="auto">
          <a:xfrm>
            <a:off x="228600" y="4495800"/>
            <a:ext cx="4419600" cy="1524000"/>
          </a:xfrm>
          <a:prstGeom prst="roundRect">
            <a:avLst/>
          </a:prstGeom>
          <a:solidFill>
            <a:srgbClr val="B3B0FF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is-IS" dirty="0" smtClean="0">
                <a:latin typeface="American Typewriter Condensed"/>
                <a:cs typeface="American Typewriter Condensed"/>
              </a:rPr>
              <a:t>def </a:t>
            </a:r>
            <a:r>
              <a:rPr lang="is-IS" dirty="0" smtClean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v_p_try3(lt_speed):</a:t>
            </a:r>
          </a:p>
          <a:p>
            <a:r>
              <a:rPr lang="is-IS" dirty="0" smtClean="0">
                <a:latin typeface="American Typewriter Condensed"/>
                <a:cs typeface="American Typewriter Condensed"/>
              </a:rPr>
              <a:t>    </a:t>
            </a:r>
            <a:r>
              <a:rPr lang="is-IS" dirty="0" smtClean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"""Changes lt_speed to 42.0"""</a:t>
            </a:r>
          </a:p>
          <a:p>
            <a:r>
              <a:rPr lang="en-US" sz="2000" baseline="10000" dirty="0" smtClean="0">
                <a:latin typeface="Arial Black"/>
                <a:cs typeface="Helvetica Light"/>
              </a:rPr>
              <a:t>1</a:t>
            </a:r>
            <a:r>
              <a:rPr lang="en-US" sz="2000" dirty="0" smtClean="0">
                <a:latin typeface="Arial Black"/>
                <a:cs typeface="Helvetica Light"/>
              </a:rPr>
              <a:t>   </a:t>
            </a:r>
            <a:r>
              <a:rPr lang="en-US" sz="2000" dirty="0" err="1" smtClean="0">
                <a:solidFill>
                  <a:srgbClr val="FF0000"/>
                </a:solidFill>
                <a:latin typeface="American Typewriter"/>
                <a:cs typeface="American Typewriter"/>
              </a:rPr>
              <a:t>lt_speed</a:t>
            </a:r>
            <a:r>
              <a:rPr lang="en-US" sz="2000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 = 42.0</a:t>
            </a:r>
            <a:endParaRPr lang="is-IS" dirty="0">
              <a:solidFill>
                <a:srgbClr val="FF0000"/>
              </a:solidFill>
              <a:latin typeface="American Typewriter"/>
              <a:cs typeface="American Typewriter"/>
            </a:endParaRPr>
          </a:p>
        </p:txBody>
      </p:sp>
      <p:grpSp>
        <p:nvGrpSpPr>
          <p:cNvPr id="3" name="Group 55"/>
          <p:cNvGrpSpPr/>
          <p:nvPr/>
        </p:nvGrpSpPr>
        <p:grpSpPr>
          <a:xfrm>
            <a:off x="5029202" y="2209800"/>
            <a:ext cx="2277251" cy="461665"/>
            <a:chOff x="3056749" y="1295400"/>
            <a:chExt cx="2277251" cy="461665"/>
          </a:xfrm>
        </p:grpSpPr>
        <p:sp>
          <p:nvSpPr>
            <p:cNvPr id="57" name="Rectangle 56"/>
            <p:cNvSpPr/>
            <p:nvPr/>
          </p:nvSpPr>
          <p:spPr bwMode="auto">
            <a:xfrm>
              <a:off x="4267200" y="1295400"/>
              <a:ext cx="1066800" cy="4572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3 × 10</a:t>
              </a:r>
              <a:r>
                <a:rPr lang="en-US" baseline="30000" dirty="0" smtClean="0"/>
                <a:t>8</a:t>
              </a:r>
              <a:endParaRPr kumimoji="0" 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056749" y="1295400"/>
              <a:ext cx="12103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dirty="0" err="1" smtClean="0"/>
                <a:t>lt_speed</a:t>
              </a:r>
              <a:endParaRPr lang="en-US" dirty="0"/>
            </a:p>
          </p:txBody>
        </p:sp>
      </p:grpSp>
      <p:sp>
        <p:nvSpPr>
          <p:cNvPr id="40" name="Title 1"/>
          <p:cNvSpPr txBox="1">
            <a:spLocks/>
          </p:cNvSpPr>
          <p:nvPr/>
        </p:nvSpPr>
        <p:spPr bwMode="auto">
          <a:xfrm>
            <a:off x="457200" y="990600"/>
            <a:ext cx="8229600" cy="7144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That is, if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a variable, can you write a function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violate_physics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(...)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that changes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the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value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dirty="0" err="1" smtClean="0">
                <a:solidFill>
                  <a:srgbClr val="000000"/>
                </a:solidFill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" name="Group 55"/>
          <p:cNvGrpSpPr/>
          <p:nvPr/>
        </p:nvGrpSpPr>
        <p:grpSpPr>
          <a:xfrm>
            <a:off x="5486402" y="3962400"/>
            <a:ext cx="2277251" cy="461665"/>
            <a:chOff x="3056749" y="1295400"/>
            <a:chExt cx="2277251" cy="461665"/>
          </a:xfrm>
        </p:grpSpPr>
        <p:sp>
          <p:nvSpPr>
            <p:cNvPr id="18" name="Rectangle 17"/>
            <p:cNvSpPr/>
            <p:nvPr/>
          </p:nvSpPr>
          <p:spPr bwMode="auto">
            <a:xfrm>
              <a:off x="4267200" y="1295400"/>
              <a:ext cx="1066800" cy="4572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056749" y="1295400"/>
              <a:ext cx="12103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dirty="0" err="1" smtClean="0"/>
                <a:t>lt_speed</a:t>
              </a: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 bwMode="auto">
          <a:xfrm>
            <a:off x="6705600" y="3962400"/>
            <a:ext cx="1600200" cy="457200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3 × 10</a:t>
            </a:r>
            <a:r>
              <a:rPr lang="en-US" baseline="30000" dirty="0" smtClean="0"/>
              <a:t>8</a:t>
            </a:r>
            <a:endParaRPr lang="en-US" baseline="30000" dirty="0"/>
          </a:p>
        </p:txBody>
      </p:sp>
      <p:sp>
        <p:nvSpPr>
          <p:cNvPr id="24" name="Rectangle 23"/>
          <p:cNvSpPr/>
          <p:nvPr/>
        </p:nvSpPr>
        <p:spPr>
          <a:xfrm>
            <a:off x="5334000" y="1706404"/>
            <a:ext cx="2819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3000" dirty="0" smtClean="0">
                <a:latin typeface="Zapf Dingbats"/>
                <a:ea typeface="Zapf Dingbats"/>
                <a:cs typeface="Zapf Dingbats"/>
              </a:rPr>
              <a:t>✗</a:t>
            </a:r>
            <a:endParaRPr lang="en-US" sz="33000" dirty="0"/>
          </a:p>
        </p:txBody>
      </p:sp>
      <p:sp>
        <p:nvSpPr>
          <p:cNvPr id="22" name="Rectangle 21"/>
          <p:cNvSpPr/>
          <p:nvPr/>
        </p:nvSpPr>
        <p:spPr>
          <a:xfrm>
            <a:off x="6705600" y="3505200"/>
            <a:ext cx="838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dirty="0" smtClean="0">
                <a:latin typeface="Zapf Dingbats"/>
                <a:ea typeface="Zapf Dingbats"/>
                <a:cs typeface="Zapf Dingbats"/>
              </a:rPr>
              <a:t>✗</a:t>
            </a:r>
            <a:endParaRPr lang="en-US" sz="8800" dirty="0"/>
          </a:p>
        </p:txBody>
      </p:sp>
      <p:sp>
        <p:nvSpPr>
          <p:cNvPr id="25" name="Rectangle 24"/>
          <p:cNvSpPr/>
          <p:nvPr/>
        </p:nvSpPr>
        <p:spPr>
          <a:xfrm>
            <a:off x="7696201" y="3962401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42.0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419600" y="2743200"/>
            <a:ext cx="487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note: only one </a:t>
            </a:r>
            <a:r>
              <a:rPr lang="en-US" dirty="0" err="1" smtClean="0">
                <a:latin typeface="American Typewriter"/>
                <a:cs typeface="American Typewriter"/>
              </a:rPr>
              <a:t>lt_speed</a:t>
            </a:r>
            <a:r>
              <a:rPr lang="en-US" dirty="0" smtClean="0"/>
              <a:t> in the frame</a:t>
            </a:r>
            <a:endParaRPr lang="en-US" dirty="0"/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0" y="6067312"/>
            <a:ext cx="8839200" cy="7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en-US" sz="2000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*Given the Python we know at this point, where </a:t>
            </a:r>
            <a:r>
              <a:rPr lang="en-US" sz="2000" b="1" i="1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all assignments to a </a:t>
            </a:r>
            <a:r>
              <a:rPr lang="en-US" sz="2000" b="1" i="1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"plain variable" (not expressions with a "dot" in them) </a:t>
            </a:r>
            <a:r>
              <a:rPr lang="en-US" sz="2000" b="1" i="1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within a function are treated as referring to a local variable.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200256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2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 bwMode="auto">
          <a:xfrm>
            <a:off x="228600" y="2438400"/>
            <a:ext cx="4191000" cy="1524000"/>
          </a:xfrm>
          <a:prstGeom prst="roundRect">
            <a:avLst/>
          </a:prstGeom>
          <a:solidFill>
            <a:srgbClr val="FCFFE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American Typewriter Condensed"/>
                <a:cs typeface="American Typewriter Condensed"/>
              </a:rPr>
              <a:t>import lec07</a:t>
            </a:r>
          </a:p>
          <a:p>
            <a:r>
              <a:rPr lang="en-US" dirty="0" err="1" smtClean="0">
                <a:latin typeface="American Typewriter Condensed"/>
                <a:cs typeface="American Typewriter Condensed"/>
              </a:rPr>
              <a:t>lt_speed</a:t>
            </a:r>
            <a:r>
              <a:rPr lang="en-US" dirty="0" smtClean="0">
                <a:latin typeface="American Typewriter Condensed"/>
                <a:cs typeface="American Typewriter Condensed"/>
              </a:rPr>
              <a:t> = 3e8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lt_speed</a:t>
            </a:r>
            <a:r>
              <a:rPr lang="en-US" dirty="0" smtClean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= lec07.boring(-3e8)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9812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code with function call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" y="40386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function definition</a:t>
            </a:r>
            <a:endParaRPr lang="en-US" sz="2000" b="1" dirty="0"/>
          </a:p>
        </p:txBody>
      </p:sp>
      <p:sp>
        <p:nvSpPr>
          <p:cNvPr id="43" name="Rounded Rectangle 42"/>
          <p:cNvSpPr/>
          <p:nvPr/>
        </p:nvSpPr>
        <p:spPr bwMode="auto">
          <a:xfrm>
            <a:off x="228600" y="4495800"/>
            <a:ext cx="3429000" cy="1524000"/>
          </a:xfrm>
          <a:prstGeom prst="roundRect">
            <a:avLst/>
          </a:prstGeom>
          <a:solidFill>
            <a:srgbClr val="B3B0FF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is-IS" dirty="0" smtClean="0">
                <a:latin typeface="American Typewriter Condensed"/>
                <a:cs typeface="American Typewriter Condensed"/>
              </a:rPr>
              <a:t>def </a:t>
            </a:r>
            <a:r>
              <a:rPr lang="is-IS" dirty="0" smtClean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boring(new):</a:t>
            </a:r>
          </a:p>
          <a:p>
            <a:r>
              <a:rPr lang="is-IS" dirty="0" smtClean="0">
                <a:latin typeface="American Typewriter Condensed"/>
                <a:cs typeface="American Typewriter Condensed"/>
              </a:rPr>
              <a:t>    </a:t>
            </a:r>
            <a:r>
              <a:rPr lang="is-IS" dirty="0" smtClean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"""Returns new"""</a:t>
            </a:r>
          </a:p>
          <a:p>
            <a:r>
              <a:rPr lang="en-US" sz="2000" baseline="10000" dirty="0" smtClean="0">
                <a:latin typeface="Arial Black"/>
                <a:cs typeface="Helvetica Light"/>
              </a:rPr>
              <a:t>1</a:t>
            </a:r>
            <a:r>
              <a:rPr lang="en-US" sz="2000" dirty="0" smtClean="0">
                <a:latin typeface="Arial Black"/>
                <a:cs typeface="Helvetica Light"/>
              </a:rPr>
              <a:t>   </a:t>
            </a:r>
            <a:r>
              <a:rPr lang="en-US" sz="2000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return new</a:t>
            </a:r>
            <a:endParaRPr lang="is-IS" dirty="0">
              <a:solidFill>
                <a:srgbClr val="FF0000"/>
              </a:solidFill>
              <a:latin typeface="American Typewriter"/>
              <a:cs typeface="American Typewriter"/>
            </a:endParaRPr>
          </a:p>
        </p:txBody>
      </p:sp>
      <p:grpSp>
        <p:nvGrpSpPr>
          <p:cNvPr id="3" name="Group 55"/>
          <p:cNvGrpSpPr/>
          <p:nvPr/>
        </p:nvGrpSpPr>
        <p:grpSpPr>
          <a:xfrm>
            <a:off x="5029202" y="2209800"/>
            <a:ext cx="3581397" cy="461665"/>
            <a:chOff x="3056749" y="1295400"/>
            <a:chExt cx="3581397" cy="461665"/>
          </a:xfrm>
        </p:grpSpPr>
        <p:sp>
          <p:nvSpPr>
            <p:cNvPr id="57" name="Rectangle 56"/>
            <p:cNvSpPr/>
            <p:nvPr/>
          </p:nvSpPr>
          <p:spPr bwMode="auto">
            <a:xfrm>
              <a:off x="4267199" y="1295400"/>
              <a:ext cx="2370947" cy="4572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dirty="0" smtClean="0"/>
                <a:t>3 × 10</a:t>
              </a:r>
              <a:r>
                <a:rPr lang="en-US" baseline="30000" dirty="0" smtClean="0"/>
                <a:t>8 </a:t>
              </a:r>
              <a:r>
                <a:rPr lang="en-US" baseline="30000" dirty="0" smtClean="0"/>
                <a:t>  </a:t>
              </a:r>
              <a:endParaRPr lang="en-US" baseline="30000" dirty="0" smtClean="0"/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056749" y="1295400"/>
              <a:ext cx="12103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dirty="0" err="1" smtClean="0"/>
                <a:t>lt_speed</a:t>
              </a:r>
              <a:endParaRPr lang="en-US" dirty="0"/>
            </a:p>
          </p:txBody>
        </p:sp>
      </p:grpSp>
      <p:sp>
        <p:nvSpPr>
          <p:cNvPr id="40" name="Title 1"/>
          <p:cNvSpPr txBox="1">
            <a:spLocks/>
          </p:cNvSpPr>
          <p:nvPr/>
        </p:nvSpPr>
        <p:spPr bwMode="auto">
          <a:xfrm>
            <a:off x="457200" y="990600"/>
            <a:ext cx="8229600" cy="7144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That is, if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a variable, can you write a function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violate_physics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(...)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that changes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the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value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dirty="0" err="1" smtClean="0">
                <a:solidFill>
                  <a:srgbClr val="000000"/>
                </a:solidFill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 rot="5400000" flipH="1" flipV="1">
            <a:off x="1295400" y="4572000"/>
            <a:ext cx="1905000" cy="228600"/>
          </a:xfrm>
          <a:prstGeom prst="straightConnector1">
            <a:avLst/>
          </a:prstGeom>
          <a:solidFill>
            <a:schemeClr val="accent1"/>
          </a:solidFill>
          <a:ln w="4445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1" name="Rectangle 10"/>
          <p:cNvSpPr/>
          <p:nvPr/>
        </p:nvSpPr>
        <p:spPr>
          <a:xfrm>
            <a:off x="6324600" y="1828800"/>
            <a:ext cx="838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dirty="0" smtClean="0">
                <a:latin typeface="Zapf Dingbats"/>
                <a:ea typeface="Zapf Dingbats"/>
                <a:cs typeface="Zapf Dingbats"/>
              </a:rPr>
              <a:t>✗</a:t>
            </a:r>
            <a:endParaRPr lang="en-US" sz="8800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7315200" y="2209800"/>
            <a:ext cx="1295400" cy="457200"/>
          </a:xfrm>
          <a:prstGeom prst="rect">
            <a:avLst/>
          </a:prstGeom>
          <a:solidFill>
            <a:srgbClr val="FFFF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-3 </a:t>
            </a:r>
            <a:r>
              <a:rPr lang="en-US" dirty="0" smtClean="0"/>
              <a:t>× 10</a:t>
            </a:r>
            <a:r>
              <a:rPr lang="en-US" baseline="30000" dirty="0" smtClean="0"/>
              <a:t>8 </a:t>
            </a:r>
            <a:r>
              <a:rPr lang="en-US" baseline="30000" dirty="0" smtClean="0"/>
              <a:t>  </a:t>
            </a:r>
            <a:endParaRPr lang="en-US" baseline="3000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3000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105400" y="4191000"/>
            <a:ext cx="3352800" cy="1676400"/>
            <a:chOff x="3276600" y="3352800"/>
            <a:chExt cx="4126523" cy="1676400"/>
          </a:xfrm>
        </p:grpSpPr>
        <p:sp>
          <p:nvSpPr>
            <p:cNvPr id="14" name="Rectangle 13"/>
            <p:cNvSpPr/>
            <p:nvPr/>
          </p:nvSpPr>
          <p:spPr bwMode="auto">
            <a:xfrm>
              <a:off x="3276600" y="3352800"/>
              <a:ext cx="4126523" cy="1676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0" tIns="45720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598613" algn="l"/>
                  <a:tab pos="3195638" algn="l"/>
                </a:tabLst>
              </a:pPr>
              <a:r>
                <a:rPr lang="en-US" dirty="0" smtClean="0"/>
                <a:t>new </a:t>
              </a:r>
              <a:endParaRPr lang="en-US" dirty="0" smtClean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276600" y="3352800"/>
              <a:ext cx="1759345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182880" rIns="182880" rtlCol="0">
              <a:spAutoFit/>
            </a:bodyPr>
            <a:lstStyle/>
            <a:p>
              <a:r>
                <a:rPr lang="en-US" dirty="0" smtClean="0"/>
                <a:t>boring</a:t>
              </a:r>
              <a:r>
                <a:rPr lang="en-US" dirty="0" smtClean="0"/>
                <a:t>:</a:t>
              </a:r>
              <a:r>
                <a:rPr lang="en-US" sz="2000" dirty="0" smtClean="0">
                  <a:solidFill>
                    <a:srgbClr val="000000"/>
                  </a:solidFill>
                  <a:latin typeface="Arial Black"/>
                  <a:cs typeface="Helvetica Light"/>
                </a:rPr>
                <a:t>1</a:t>
              </a:r>
              <a:endParaRPr lang="en-US" dirty="0">
                <a:solidFill>
                  <a:srgbClr val="000000"/>
                </a:solidFill>
                <a:latin typeface="Arial Black"/>
                <a:cs typeface="Helvetica Ligh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934200" y="3352800"/>
              <a:ext cx="454562" cy="461665"/>
            </a:xfrm>
            <a:prstGeom prst="rect">
              <a:avLst/>
            </a:prstGeom>
            <a:noFill/>
          </p:spPr>
          <p:txBody>
            <a:bodyPr wrap="none" lIns="182880" rIns="182880" rtlCol="0">
              <a:spAutoFit/>
            </a:bodyPr>
            <a:lstStyle/>
            <a:p>
              <a:pPr algn="r"/>
              <a:endParaRPr lang="en-US" i="1" dirty="0">
                <a:solidFill>
                  <a:srgbClr val="808080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 bwMode="auto">
          <a:xfrm>
            <a:off x="5867400" y="4800600"/>
            <a:ext cx="1600200" cy="457200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aseline="300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5867400" y="4800600"/>
            <a:ext cx="1295400" cy="457200"/>
          </a:xfrm>
          <a:prstGeom prst="rect">
            <a:avLst/>
          </a:prstGeom>
          <a:solidFill>
            <a:srgbClr val="FFFF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-3 </a:t>
            </a:r>
            <a:r>
              <a:rPr lang="en-US" dirty="0" smtClean="0"/>
              <a:t>× 10</a:t>
            </a:r>
            <a:r>
              <a:rPr lang="en-US" baseline="30000" dirty="0" smtClean="0"/>
              <a:t>8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239200256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7" grpId="0" animBg="1"/>
      <p:bldP spid="1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457200" y="990600"/>
            <a:ext cx="8229600" cy="4953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en-US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I</a:t>
            </a:r>
            <a:r>
              <a:rPr kumimoji="0" lang="en-US" sz="2800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functions are passed the </a:t>
            </a:r>
            <a:r>
              <a:rPr lang="en-US" sz="2800" i="1" noProof="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IDs</a:t>
            </a:r>
            <a:r>
              <a:rPr lang="en-US" sz="2800" noProof="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of objects as arguments,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endParaRPr kumimoji="0" lang="en-US" sz="2800" i="0" u="none" strike="noStrike" kern="1200" cap="none" spc="0" normalizeH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en-US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...</a:t>
            </a:r>
            <a:r>
              <a:rPr kumimoji="0" lang="en-US" sz="2800" i="0" u="none" strike="noStrike" kern="1200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then they can "reach out" beyond the frame because they have a "handle" on the object: they can </a:t>
            </a:r>
            <a:r>
              <a:rPr lang="en-US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"summon" the object by its "true name".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endParaRPr lang="en-US" sz="28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endParaRPr lang="en-US" sz="28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en-US" sz="28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With that in mind, now let's do the exercise.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28600" y="106740"/>
            <a:ext cx="8763000" cy="1938992"/>
          </a:xfrm>
          <a:prstGeom prst="rect">
            <a:avLst/>
          </a:prstGeom>
          <a:noFill/>
          <a:ln>
            <a:solidFill>
              <a:srgbClr val="660066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How many things are wrong with this picture?</a:t>
            </a:r>
          </a:p>
          <a:p>
            <a:endParaRPr lang="en-US" b="1" dirty="0" smtClean="0">
              <a:solidFill>
                <a:srgbClr val="660066"/>
              </a:solidFill>
            </a:endParaRPr>
          </a:p>
          <a:p>
            <a:pPr marL="228600" indent="-228600">
              <a:buAutoNum type="alphaUcParenBoth"/>
            </a:pPr>
            <a:r>
              <a:rPr lang="en-US" b="1" dirty="0" smtClean="0">
                <a:solidFill>
                  <a:srgbClr val="660066"/>
                </a:solidFill>
              </a:rPr>
              <a:t> 0-1    (B) 1-2  (C) 3-5   (D) more than 5 </a:t>
            </a:r>
          </a:p>
          <a:p>
            <a:pPr marL="228600" indent="-228600"/>
            <a:r>
              <a:rPr lang="en-US" b="1" dirty="0" smtClean="0">
                <a:solidFill>
                  <a:srgbClr val="660066"/>
                </a:solidFill>
              </a:rPr>
              <a:t>(E) You mean besides the fact that you think I can answer this?</a:t>
            </a:r>
          </a:p>
          <a:p>
            <a:pPr marL="228600" indent="-228600"/>
            <a:r>
              <a:rPr lang="en-US" b="1" dirty="0" smtClean="0">
                <a:solidFill>
                  <a:srgbClr val="FF6600"/>
                </a:solidFill>
              </a:rPr>
              <a:t>[note: the ...</a:t>
            </a:r>
            <a:r>
              <a:rPr lang="en-US" b="1" dirty="0" err="1" smtClean="0">
                <a:solidFill>
                  <a:srgbClr val="FF6600"/>
                </a:solidFill>
              </a:rPr>
              <a:t>distanceFrom</a:t>
            </a:r>
            <a:r>
              <a:rPr lang="en-US" b="1" dirty="0" smtClean="0">
                <a:solidFill>
                  <a:srgbClr val="FF6600"/>
                </a:solidFill>
              </a:rPr>
              <a:t>... value will be 5.0]</a:t>
            </a:r>
          </a:p>
        </p:txBody>
      </p:sp>
      <p:grpSp>
        <p:nvGrpSpPr>
          <p:cNvPr id="5" name="Group 54"/>
          <p:cNvGrpSpPr/>
          <p:nvPr/>
        </p:nvGrpSpPr>
        <p:grpSpPr>
          <a:xfrm>
            <a:off x="2590800" y="4267200"/>
            <a:ext cx="6324600" cy="2438400"/>
            <a:chOff x="4343400" y="5029200"/>
            <a:chExt cx="3352800" cy="1676400"/>
          </a:xfrm>
        </p:grpSpPr>
        <p:grpSp>
          <p:nvGrpSpPr>
            <p:cNvPr id="6" name="Group 41"/>
            <p:cNvGrpSpPr/>
            <p:nvPr/>
          </p:nvGrpSpPr>
          <p:grpSpPr>
            <a:xfrm>
              <a:off x="4343400" y="5029200"/>
              <a:ext cx="3352800" cy="1676400"/>
              <a:chOff x="5029200" y="3352800"/>
              <a:chExt cx="3352800" cy="1676400"/>
            </a:xfrm>
          </p:grpSpPr>
          <p:grpSp>
            <p:nvGrpSpPr>
              <p:cNvPr id="7" name="Group 12"/>
              <p:cNvGrpSpPr/>
              <p:nvPr/>
            </p:nvGrpSpPr>
            <p:grpSpPr>
              <a:xfrm>
                <a:off x="5029200" y="3352800"/>
                <a:ext cx="3352800" cy="1676400"/>
                <a:chOff x="3276600" y="3352800"/>
                <a:chExt cx="4126523" cy="1676400"/>
              </a:xfrm>
            </p:grpSpPr>
            <p:sp>
              <p:nvSpPr>
                <p:cNvPr id="47" name="Rectangle 46"/>
                <p:cNvSpPr/>
                <p:nvPr/>
              </p:nvSpPr>
              <p:spPr bwMode="auto">
                <a:xfrm>
                  <a:off x="3276600" y="3352800"/>
                  <a:ext cx="4126523" cy="16764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182880" tIns="45720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just" defTabSz="914400" rtl="0" eaLnBrk="0" fontAlgn="base" latinLnBrk="0" hangingPunct="0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1598613" algn="l"/>
                      <a:tab pos="3195638" algn="l"/>
                    </a:tabLst>
                  </a:pPr>
                  <a:r>
                    <a:rPr lang="en-US" dirty="0" smtClean="0"/>
                    <a:t>pt                  norm</a:t>
                  </a:r>
                </a:p>
                <a:p>
                  <a:pPr marL="0" marR="0" indent="0" algn="just" defTabSz="914400" rtl="0" eaLnBrk="0" fontAlgn="base" latinLnBrk="0" hangingPunct="0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1598613" algn="l"/>
                      <a:tab pos="3195638" algn="l"/>
                    </a:tabLst>
                  </a:pPr>
                  <a:endParaRPr lang="en-US" dirty="0" smtClean="0"/>
                </a:p>
                <a:p>
                  <a:pPr marL="0" marR="0" indent="0" algn="just" defTabSz="914400" rtl="0" eaLnBrk="0" fontAlgn="base" latinLnBrk="0" hangingPunct="0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1598613" algn="l"/>
                      <a:tab pos="3195638" algn="l"/>
                    </a:tabLst>
                  </a:pPr>
                  <a:r>
                    <a:rPr lang="en-US" dirty="0" err="1" smtClean="0">
                      <a:solidFill>
                        <a:srgbClr val="FF6600"/>
                      </a:solidFill>
                    </a:rPr>
                    <a:t>pt.x</a:t>
                  </a:r>
                  <a:r>
                    <a:rPr lang="en-US" dirty="0" smtClean="0">
                      <a:solidFill>
                        <a:srgbClr val="FF6600"/>
                      </a:solidFill>
                    </a:rPr>
                    <a:t>                  </a:t>
                  </a:r>
                  <a:r>
                    <a:rPr lang="en-US" dirty="0" err="1" smtClean="0">
                      <a:solidFill>
                        <a:srgbClr val="FF6600"/>
                      </a:solidFill>
                    </a:rPr>
                    <a:t>pt.y</a:t>
                  </a:r>
                  <a:r>
                    <a:rPr lang="en-US" dirty="0" smtClean="0">
                      <a:solidFill>
                        <a:srgbClr val="FF6600"/>
                      </a:solidFill>
                    </a:rPr>
                    <a:t>             </a:t>
                  </a:r>
                  <a:r>
                    <a:rPr lang="en-US" dirty="0" err="1" smtClean="0">
                      <a:solidFill>
                        <a:srgbClr val="FF6600"/>
                      </a:solidFill>
                    </a:rPr>
                    <a:t>pt.z</a:t>
                  </a:r>
                  <a:endParaRPr lang="en-US" dirty="0" smtClean="0">
                    <a:solidFill>
                      <a:srgbClr val="FF6600"/>
                    </a:solidFill>
                  </a:endParaRPr>
                </a:p>
                <a:p>
                  <a:pPr marL="0" marR="0" indent="0" algn="just" defTabSz="914400" rtl="0" eaLnBrk="0" fontAlgn="base" latinLnBrk="0" hangingPunct="0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1598613" algn="l"/>
                      <a:tab pos="3195638" algn="l"/>
                    </a:tabLst>
                  </a:pPr>
                  <a:endParaRPr lang="en-US" dirty="0" smtClean="0"/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3276600" y="3352800"/>
                  <a:ext cx="1030341" cy="31739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lIns="182880" rIns="182880" rtlCol="0">
                  <a:spAutoFit/>
                </a:bodyPr>
                <a:lstStyle/>
                <a:p>
                  <a:r>
                    <a:rPr lang="en-US" dirty="0" smtClean="0"/>
                    <a:t>rescale: </a:t>
                  </a:r>
                  <a:r>
                    <a:rPr lang="en-US" dirty="0" smtClean="0">
                      <a:solidFill>
                        <a:srgbClr val="808080"/>
                      </a:solidFill>
                      <a:latin typeface="Arial Black"/>
                      <a:cs typeface="Helvetica Light"/>
                    </a:rPr>
                    <a:t>5</a:t>
                  </a:r>
                  <a:endParaRPr lang="en-US" dirty="0">
                    <a:solidFill>
                      <a:srgbClr val="808080"/>
                    </a:solidFill>
                    <a:latin typeface="Arial Black"/>
                    <a:cs typeface="Helvetica Light"/>
                  </a:endParaRP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7002384" y="3352800"/>
                  <a:ext cx="386378" cy="677109"/>
                </a:xfrm>
                <a:prstGeom prst="rect">
                  <a:avLst/>
                </a:prstGeom>
                <a:noFill/>
              </p:spPr>
              <p:txBody>
                <a:bodyPr wrap="square" lIns="182880" rIns="182880" rtlCol="0">
                  <a:spAutoFit/>
                </a:bodyPr>
                <a:lstStyle/>
                <a:p>
                  <a:pPr algn="r"/>
                  <a:endParaRPr lang="en-US" i="1" dirty="0">
                    <a:solidFill>
                      <a:srgbClr val="808080"/>
                    </a:solidFill>
                  </a:endParaRPr>
                </a:p>
              </p:txBody>
            </p:sp>
          </p:grpSp>
          <p:sp>
            <p:nvSpPr>
              <p:cNvPr id="44" name="Rectangle 43"/>
              <p:cNvSpPr/>
              <p:nvPr/>
            </p:nvSpPr>
            <p:spPr bwMode="auto">
              <a:xfrm>
                <a:off x="5403850" y="3810000"/>
                <a:ext cx="304800" cy="304800"/>
              </a:xfrm>
              <a:prstGeom prst="rect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charset="0"/>
                  </a:rPr>
                  <a:t>p</a:t>
                </a:r>
                <a:endPara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 bwMode="auto">
              <a:xfrm>
                <a:off x="6400800" y="3810000"/>
                <a:ext cx="304800" cy="304800"/>
              </a:xfrm>
              <a:prstGeom prst="rect">
                <a:avLst/>
              </a:prstGeom>
              <a:solidFill>
                <a:srgbClr val="FFFF99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" charset="0"/>
                  </a:rPr>
                  <a:t>5</a:t>
                </a:r>
                <a:endPara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endParaRPr>
              </a:p>
            </p:txBody>
          </p:sp>
        </p:grpSp>
        <p:sp>
          <p:nvSpPr>
            <p:cNvPr id="50" name="Rectangle 49"/>
            <p:cNvSpPr/>
            <p:nvPr/>
          </p:nvSpPr>
          <p:spPr bwMode="auto">
            <a:xfrm>
              <a:off x="4800600" y="6096000"/>
              <a:ext cx="381000" cy="3048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0.0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5715000" y="6096000"/>
              <a:ext cx="381000" cy="3048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0.6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6553200" y="6096000"/>
              <a:ext cx="381000" cy="3048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0.8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8" name="Group 55"/>
          <p:cNvGrpSpPr/>
          <p:nvPr/>
        </p:nvGrpSpPr>
        <p:grpSpPr>
          <a:xfrm>
            <a:off x="304800" y="2057398"/>
            <a:ext cx="1371600" cy="461665"/>
            <a:chOff x="4005476" y="1295400"/>
            <a:chExt cx="760658" cy="272350"/>
          </a:xfrm>
        </p:grpSpPr>
        <p:sp>
          <p:nvSpPr>
            <p:cNvPr id="57" name="Rectangle 56"/>
            <p:cNvSpPr/>
            <p:nvPr/>
          </p:nvSpPr>
          <p:spPr bwMode="auto">
            <a:xfrm>
              <a:off x="4267201" y="1295401"/>
              <a:ext cx="498933" cy="259773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</a:rPr>
                <a:t>id1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005476" y="1295400"/>
              <a:ext cx="261610" cy="2723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dirty="0" err="1" smtClean="0"/>
                <a:t>p</a:t>
              </a:r>
              <a:endParaRPr lang="en-US" dirty="0"/>
            </a:p>
          </p:txBody>
        </p:sp>
      </p:grpSp>
      <p:grpSp>
        <p:nvGrpSpPr>
          <p:cNvPr id="9" name="Group 58"/>
          <p:cNvGrpSpPr/>
          <p:nvPr/>
        </p:nvGrpSpPr>
        <p:grpSpPr>
          <a:xfrm>
            <a:off x="2209800" y="2057400"/>
            <a:ext cx="2209800" cy="1981200"/>
            <a:chOff x="5715000" y="3306233"/>
            <a:chExt cx="2286000" cy="284480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5715000" y="3810000"/>
              <a:ext cx="2286000" cy="2341033"/>
            </a:xfrm>
            <a:prstGeom prst="rect">
              <a:avLst/>
            </a:prstGeom>
            <a:solidFill>
              <a:srgbClr val="FFE3B9"/>
            </a:solidFill>
            <a:ln>
              <a:noFill/>
            </a:ln>
          </p:spPr>
          <p:txBody>
            <a:bodyPr tIns="0"/>
            <a:lstStyle/>
            <a:p>
              <a:pPr algn="r"/>
              <a:r>
                <a:rPr lang="en-US" dirty="0" smtClean="0"/>
                <a:t>Point</a:t>
              </a:r>
              <a:endParaRPr lang="en-US" dirty="0"/>
            </a:p>
          </p:txBody>
        </p:sp>
        <p:sp>
          <p:nvSpPr>
            <p:cNvPr id="61" name="Rectangle 8"/>
            <p:cNvSpPr>
              <a:spLocks noChangeArrowheads="1"/>
            </p:cNvSpPr>
            <p:nvPr/>
          </p:nvSpPr>
          <p:spPr bwMode="auto">
            <a:xfrm>
              <a:off x="5791200" y="4373033"/>
              <a:ext cx="533400" cy="457200"/>
            </a:xfrm>
            <a:prstGeom prst="rect">
              <a:avLst/>
            </a:prstGeom>
            <a:solidFill>
              <a:srgbClr val="FFE3B9"/>
            </a:solidFill>
            <a:ln w="0">
              <a:solidFill>
                <a:srgbClr val="FFE3B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dirty="0">
                  <a:latin typeface="Times New Roman" charset="0"/>
                  <a:cs typeface="Times New Roman" charset="0"/>
                </a:rPr>
                <a:t>x</a:t>
              </a:r>
            </a:p>
          </p:txBody>
        </p:sp>
        <p:sp>
          <p:nvSpPr>
            <p:cNvPr id="62" name="Rectangle 9"/>
            <p:cNvSpPr>
              <a:spLocks noChangeArrowheads="1"/>
            </p:cNvSpPr>
            <p:nvPr/>
          </p:nvSpPr>
          <p:spPr bwMode="auto">
            <a:xfrm>
              <a:off x="6324600" y="4373033"/>
              <a:ext cx="12192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>
                  <a:latin typeface="Times New Roman" charset="0"/>
                  <a:cs typeface="Times New Roman" charset="0"/>
                </a:rPr>
                <a:t>0</a:t>
              </a:r>
              <a:r>
                <a:rPr lang="en-US" dirty="0" smtClean="0">
                  <a:latin typeface="Times New Roman" charset="0"/>
                  <a:cs typeface="Times New Roman" charset="0"/>
                </a:rPr>
                <a:t>.0</a:t>
              </a:r>
              <a:endParaRPr lang="en-US" dirty="0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3" name="Rectangle 10"/>
            <p:cNvSpPr>
              <a:spLocks noChangeArrowheads="1"/>
            </p:cNvSpPr>
            <p:nvPr/>
          </p:nvSpPr>
          <p:spPr bwMode="auto">
            <a:xfrm>
              <a:off x="5791200" y="4906433"/>
              <a:ext cx="533400" cy="457200"/>
            </a:xfrm>
            <a:prstGeom prst="rect">
              <a:avLst/>
            </a:prstGeom>
            <a:solidFill>
              <a:srgbClr val="FFE3B9"/>
            </a:solidFill>
            <a:ln w="0">
              <a:solidFill>
                <a:srgbClr val="FFE3B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dirty="0">
                  <a:latin typeface="Times New Roman" charset="0"/>
                  <a:cs typeface="Times New Roman" charset="0"/>
                </a:rPr>
                <a:t>y</a:t>
              </a:r>
            </a:p>
          </p:txBody>
        </p:sp>
        <p:sp>
          <p:nvSpPr>
            <p:cNvPr id="64" name="Rectangle 11"/>
            <p:cNvSpPr>
              <a:spLocks noChangeArrowheads="1"/>
            </p:cNvSpPr>
            <p:nvPr/>
          </p:nvSpPr>
          <p:spPr bwMode="auto">
            <a:xfrm>
              <a:off x="6324600" y="4906433"/>
              <a:ext cx="12192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 smtClean="0">
                  <a:latin typeface="Times New Roman" charset="0"/>
                  <a:cs typeface="Times New Roman" charset="0"/>
                </a:rPr>
                <a:t>3.0</a:t>
              </a:r>
              <a:endParaRPr lang="en-US" dirty="0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5" name="Rectangle 12"/>
            <p:cNvSpPr>
              <a:spLocks noChangeArrowheads="1"/>
            </p:cNvSpPr>
            <p:nvPr/>
          </p:nvSpPr>
          <p:spPr bwMode="auto">
            <a:xfrm>
              <a:off x="5791200" y="5465233"/>
              <a:ext cx="533400" cy="457200"/>
            </a:xfrm>
            <a:prstGeom prst="rect">
              <a:avLst/>
            </a:prstGeom>
            <a:solidFill>
              <a:srgbClr val="FFE3B9"/>
            </a:solidFill>
            <a:ln w="0">
              <a:solidFill>
                <a:srgbClr val="FFE3B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dirty="0">
                  <a:latin typeface="Times New Roman" charset="0"/>
                  <a:cs typeface="Times New Roman" charset="0"/>
                </a:rPr>
                <a:t>z</a:t>
              </a:r>
            </a:p>
          </p:txBody>
        </p:sp>
        <p:sp>
          <p:nvSpPr>
            <p:cNvPr id="66" name="Rectangle 13"/>
            <p:cNvSpPr>
              <a:spLocks noChangeArrowheads="1"/>
            </p:cNvSpPr>
            <p:nvPr/>
          </p:nvSpPr>
          <p:spPr bwMode="auto">
            <a:xfrm>
              <a:off x="6324600" y="5465233"/>
              <a:ext cx="12192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 smtClean="0">
                  <a:latin typeface="Times New Roman" charset="0"/>
                  <a:cs typeface="Times New Roman" charset="0"/>
                </a:rPr>
                <a:t>4.0</a:t>
              </a:r>
              <a:endParaRPr lang="en-US" dirty="0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7" name="Rounded Rectangle 66"/>
            <p:cNvSpPr>
              <a:spLocks noChangeArrowheads="1"/>
            </p:cNvSpPr>
            <p:nvPr/>
          </p:nvSpPr>
          <p:spPr bwMode="auto">
            <a:xfrm>
              <a:off x="5715000" y="3306233"/>
              <a:ext cx="106680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b="1" dirty="0" smtClean="0"/>
                <a:t>id1</a:t>
              </a:r>
              <a:endParaRPr lang="en-US" b="1" dirty="0"/>
            </a:p>
          </p:txBody>
        </p:sp>
      </p:grpSp>
      <p:grpSp>
        <p:nvGrpSpPr>
          <p:cNvPr id="10" name="Group 67"/>
          <p:cNvGrpSpPr/>
          <p:nvPr/>
        </p:nvGrpSpPr>
        <p:grpSpPr>
          <a:xfrm>
            <a:off x="4953000" y="1981200"/>
            <a:ext cx="2514599" cy="2057400"/>
            <a:chOff x="5715000" y="3306233"/>
            <a:chExt cx="2286000" cy="2844800"/>
          </a:xfrm>
        </p:grpSpPr>
        <p:sp>
          <p:nvSpPr>
            <p:cNvPr id="69" name="Rectangle 68"/>
            <p:cNvSpPr/>
            <p:nvPr/>
          </p:nvSpPr>
          <p:spPr bwMode="auto">
            <a:xfrm>
              <a:off x="5715000" y="3810000"/>
              <a:ext cx="2286000" cy="2341033"/>
            </a:xfrm>
            <a:prstGeom prst="rect">
              <a:avLst/>
            </a:prstGeom>
            <a:solidFill>
              <a:srgbClr val="FFE3B9"/>
            </a:solidFill>
            <a:ln>
              <a:noFill/>
            </a:ln>
          </p:spPr>
          <p:txBody>
            <a:bodyPr tIns="0"/>
            <a:lstStyle/>
            <a:p>
              <a:pPr algn="r"/>
              <a:r>
                <a:rPr lang="en-US" dirty="0" smtClean="0"/>
                <a:t>Point</a:t>
              </a:r>
              <a:endParaRPr lang="en-US" dirty="0"/>
            </a:p>
          </p:txBody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5791200" y="4373033"/>
              <a:ext cx="533400" cy="457200"/>
            </a:xfrm>
            <a:prstGeom prst="rect">
              <a:avLst/>
            </a:prstGeom>
            <a:solidFill>
              <a:srgbClr val="FFE3B9"/>
            </a:solidFill>
            <a:ln w="0">
              <a:solidFill>
                <a:srgbClr val="FFE3B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dirty="0">
                  <a:latin typeface="Times New Roman" charset="0"/>
                  <a:cs typeface="Times New Roman" charset="0"/>
                </a:rPr>
                <a:t>x</a:t>
              </a:r>
            </a:p>
          </p:txBody>
        </p:sp>
        <p:sp>
          <p:nvSpPr>
            <p:cNvPr id="71" name="Rectangle 9"/>
            <p:cNvSpPr>
              <a:spLocks noChangeArrowheads="1"/>
            </p:cNvSpPr>
            <p:nvPr/>
          </p:nvSpPr>
          <p:spPr bwMode="auto">
            <a:xfrm>
              <a:off x="6324600" y="4373033"/>
              <a:ext cx="12192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>
                  <a:latin typeface="Times New Roman" charset="0"/>
                  <a:cs typeface="Times New Roman" charset="0"/>
                </a:rPr>
                <a:t>0</a:t>
              </a:r>
              <a:r>
                <a:rPr lang="en-US" dirty="0" smtClean="0">
                  <a:latin typeface="Times New Roman" charset="0"/>
                  <a:cs typeface="Times New Roman" charset="0"/>
                </a:rPr>
                <a:t>.0</a:t>
              </a:r>
              <a:endParaRPr lang="en-US" dirty="0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2" name="Rectangle 10"/>
            <p:cNvSpPr>
              <a:spLocks noChangeArrowheads="1"/>
            </p:cNvSpPr>
            <p:nvPr/>
          </p:nvSpPr>
          <p:spPr bwMode="auto">
            <a:xfrm>
              <a:off x="5791200" y="4906433"/>
              <a:ext cx="533400" cy="457200"/>
            </a:xfrm>
            <a:prstGeom prst="rect">
              <a:avLst/>
            </a:prstGeom>
            <a:solidFill>
              <a:srgbClr val="FFE3B9"/>
            </a:solidFill>
            <a:ln w="0">
              <a:solidFill>
                <a:srgbClr val="FFE3B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dirty="0">
                  <a:latin typeface="Times New Roman" charset="0"/>
                  <a:cs typeface="Times New Roman" charset="0"/>
                </a:rPr>
                <a:t>y</a:t>
              </a:r>
            </a:p>
          </p:txBody>
        </p:sp>
        <p:sp>
          <p:nvSpPr>
            <p:cNvPr id="73" name="Rectangle 11"/>
            <p:cNvSpPr>
              <a:spLocks noChangeArrowheads="1"/>
            </p:cNvSpPr>
            <p:nvPr/>
          </p:nvSpPr>
          <p:spPr bwMode="auto">
            <a:xfrm>
              <a:off x="6324600" y="4906433"/>
              <a:ext cx="12192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 smtClean="0">
                  <a:latin typeface="Times New Roman" charset="0"/>
                  <a:cs typeface="Times New Roman" charset="0"/>
                </a:rPr>
                <a:t>0.6</a:t>
              </a:r>
              <a:endParaRPr lang="en-US" dirty="0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4" name="Rectangle 12"/>
            <p:cNvSpPr>
              <a:spLocks noChangeArrowheads="1"/>
            </p:cNvSpPr>
            <p:nvPr/>
          </p:nvSpPr>
          <p:spPr bwMode="auto">
            <a:xfrm>
              <a:off x="5791200" y="5465233"/>
              <a:ext cx="533400" cy="457200"/>
            </a:xfrm>
            <a:prstGeom prst="rect">
              <a:avLst/>
            </a:prstGeom>
            <a:solidFill>
              <a:srgbClr val="FFE3B9"/>
            </a:solidFill>
            <a:ln w="0">
              <a:solidFill>
                <a:srgbClr val="FFE3B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dirty="0">
                  <a:latin typeface="Times New Roman" charset="0"/>
                  <a:cs typeface="Times New Roman" charset="0"/>
                </a:rPr>
                <a:t>z</a:t>
              </a:r>
            </a:p>
          </p:txBody>
        </p:sp>
        <p:sp>
          <p:nvSpPr>
            <p:cNvPr id="75" name="Rectangle 13"/>
            <p:cNvSpPr>
              <a:spLocks noChangeArrowheads="1"/>
            </p:cNvSpPr>
            <p:nvPr/>
          </p:nvSpPr>
          <p:spPr bwMode="auto">
            <a:xfrm>
              <a:off x="6324600" y="5465233"/>
              <a:ext cx="12192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 smtClean="0">
                  <a:latin typeface="Times New Roman" charset="0"/>
                  <a:cs typeface="Times New Roman" charset="0"/>
                </a:rPr>
                <a:t>0.8</a:t>
              </a:r>
              <a:endParaRPr lang="en-US" dirty="0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6" name="Rounded Rectangle 75"/>
            <p:cNvSpPr>
              <a:spLocks noChangeArrowheads="1"/>
            </p:cNvSpPr>
            <p:nvPr/>
          </p:nvSpPr>
          <p:spPr bwMode="auto">
            <a:xfrm>
              <a:off x="5715000" y="3306233"/>
              <a:ext cx="106680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b="1" dirty="0" err="1" smtClean="0"/>
                <a:t>p_new</a:t>
              </a:r>
              <a:endParaRPr lang="en-US" b="1" dirty="0"/>
            </a:p>
          </p:txBody>
        </p:sp>
      </p:grpSp>
      <p:sp>
        <p:nvSpPr>
          <p:cNvPr id="77" name="TextBox 76"/>
          <p:cNvSpPr txBox="1"/>
          <p:nvPr/>
        </p:nvSpPr>
        <p:spPr>
          <a:xfrm rot="19821073">
            <a:off x="4283666" y="5336196"/>
            <a:ext cx="44034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                                              FRAME  CROSSED OUT</a:t>
            </a:r>
            <a:endParaRPr lang="en-US" sz="1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24860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7: More on function calls</a:t>
            </a:r>
            <a:r>
              <a:rPr lang="en-US" strike="sngStrike" dirty="0" smtClean="0">
                <a:solidFill>
                  <a:srgbClr val="FF6600"/>
                </a:solidFill>
              </a:rPr>
              <a:t>; if-then-else</a:t>
            </a:r>
            <a:endParaRPr lang="en-US" strike="sngStrike" dirty="0">
              <a:solidFill>
                <a:srgbClr val="FF66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CS1110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609600" y="2133600"/>
            <a:ext cx="7924800" cy="3886200"/>
          </a:xfrm>
          <a:prstGeom prst="roundRect">
            <a:avLst>
              <a:gd name="adj" fmla="val 7035"/>
            </a:avLst>
          </a:prstGeom>
          <a:solidFill>
            <a:srgbClr val="B3B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/>
              <a:t>No office hours this week: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They'v</a:t>
            </a:r>
            <a:r>
              <a:rPr lang="en-US" dirty="0" smtClean="0"/>
              <a:t>e been replaced by the scheduled one-on-ones.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/>
              <a:t>Readings: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i="1" dirty="0" smtClean="0"/>
              <a:t>Today</a:t>
            </a:r>
            <a:r>
              <a:rPr lang="en-US" dirty="0" smtClean="0"/>
              <a:t>: 3.9-3.10 (note that our notation differs slightly) </a:t>
            </a:r>
            <a:r>
              <a:rPr lang="en-US" strike="sngStrike" dirty="0" smtClean="0">
                <a:solidFill>
                  <a:srgbClr val="FF6600"/>
                </a:solidFill>
              </a:rPr>
              <a:t>and 5.1-5.7</a:t>
            </a:r>
          </a:p>
          <a:p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Next</a:t>
            </a:r>
            <a:r>
              <a:rPr kumimoji="0" lang="en-US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time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: 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Times" charset="0"/>
              </a:rPr>
              <a:t>5.1-5.7 and </a:t>
            </a:r>
            <a:r>
              <a:rPr lang="en-US" dirty="0" smtClean="0"/>
              <a:t>10.0-10.2 and 10.4-10.6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6600"/>
                </a:solidFill>
              </a:rPr>
              <a:t>Bring this handout to next lecture; we'll do conditionals then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(having decided to slow down the pace a little.)</a:t>
            </a:r>
          </a:p>
          <a:p>
            <a:endParaRPr kumimoji="0" 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56754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447800"/>
            <a:ext cx="8839200" cy="8540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5400" b="1" dirty="0" smtClean="0">
                <a:solidFill>
                  <a:srgbClr val="0000FF"/>
                </a:solidFill>
              </a:rPr>
              <a:t> A Piazza Parable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5715000" cy="1752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i="1" dirty="0" smtClean="0"/>
              <a:t>Starring: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dirty="0" smtClean="0"/>
              <a:t>"Student":     Prof. Lee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dirty="0" smtClean="0"/>
              <a:t>"Professor":  Prof. </a:t>
            </a:r>
            <a:r>
              <a:rPr lang="en-US" sz="3200" dirty="0" err="1" smtClean="0"/>
              <a:t>Marschner</a:t>
            </a:r>
            <a:endParaRPr lang="en-US" sz="32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52400" y="4876800"/>
            <a:ext cx="8839200" cy="15583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Moral: When posting a question on Piazza, please paste in the </a:t>
            </a:r>
            <a:r>
              <a:rPr lang="en-US" sz="3200" b="1" dirty="0" smtClean="0">
                <a:solidFill>
                  <a:srgbClr val="FF0000"/>
                </a:solidFill>
              </a:rPr>
              <a:t>exact error messages </a:t>
            </a:r>
            <a:r>
              <a:rPr lang="en-US" sz="3200" dirty="0" smtClean="0">
                <a:solidFill>
                  <a:srgbClr val="FF0000"/>
                </a:solidFill>
              </a:rPr>
              <a:t>you get. 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dirty="0" smtClean="0"/>
              <a:t>(</a:t>
            </a:r>
            <a:r>
              <a:rPr lang="en-US" sz="3200" i="1" dirty="0" smtClean="0"/>
              <a:t>Don't </a:t>
            </a:r>
            <a:r>
              <a:rPr lang="en-US" sz="3200" dirty="0" smtClean="0"/>
              <a:t>paste in your code.)</a:t>
            </a:r>
          </a:p>
        </p:txBody>
      </p:sp>
    </p:spTree>
    <p:extLst>
      <p:ext uri="{BB962C8B-B14F-4D97-AF65-F5344CB8AC3E}">
        <p14:creationId xmlns:p14="http://schemas.microsoft.com/office/powerpoint/2010/main" val="69624860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CS1110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609600" y="685800"/>
            <a:ext cx="8229600" cy="5638800"/>
          </a:xfrm>
          <a:prstGeom prst="roundRect">
            <a:avLst>
              <a:gd name="adj" fmla="val 7035"/>
            </a:avLst>
          </a:prstGeom>
          <a:solidFill>
            <a:srgbClr val="FFE3B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    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The kid spoke.  Very squeakily.</a:t>
            </a:r>
          </a:p>
          <a:p>
            <a:r>
              <a:rPr lang="en-US" dirty="0" smtClean="0"/>
              <a:t>    "I charge you ... to ... to..." Get on with it!  "T-</a:t>
            </a:r>
            <a:r>
              <a:rPr lang="en-US" dirty="0" err="1" smtClean="0"/>
              <a:t>t</a:t>
            </a:r>
            <a:r>
              <a:rPr lang="en-US" dirty="0" smtClean="0"/>
              <a:t>-tell me your </a:t>
            </a:r>
            <a:r>
              <a:rPr lang="en-US" dirty="0" err="1" smtClean="0"/>
              <a:t>n</a:t>
            </a:r>
            <a:r>
              <a:rPr lang="en-US" dirty="0" smtClean="0"/>
              <a:t>-name."</a:t>
            </a:r>
          </a:p>
          <a:p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   That's </a:t>
            </a:r>
            <a:r>
              <a:rPr lang="en-US" dirty="0" smtClean="0"/>
              <a:t>usually how they start, the young ones.  Meaningless waffle.  </a:t>
            </a:r>
            <a:r>
              <a:rPr lang="en-US" i="1" dirty="0" smtClean="0"/>
              <a:t>He knew, and I knew that he knew, my name already; otherwise how could he have summoned me in the first place?  You need the right words, the right actions, and most of all the right name</a:t>
            </a:r>
            <a:r>
              <a:rPr lang="en-US" dirty="0" smtClean="0"/>
              <a:t>.  I mean, it's not like hailing a cab −  you don't get just </a:t>
            </a:r>
            <a:r>
              <a:rPr lang="en-US" u="sng" dirty="0" smtClean="0"/>
              <a:t>anybody</a:t>
            </a:r>
            <a:r>
              <a:rPr lang="en-US" dirty="0" smtClean="0"/>
              <a:t>, when you call.</a:t>
            </a:r>
          </a:p>
          <a:p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...</a:t>
            </a:r>
          </a:p>
          <a:p>
            <a:r>
              <a:rPr lang="en-US" dirty="0" smtClean="0"/>
              <a:t>    "I am </a:t>
            </a:r>
            <a:r>
              <a:rPr lang="en-US" dirty="0" err="1" smtClean="0"/>
              <a:t>Bartimaeus</a:t>
            </a:r>
            <a:r>
              <a:rPr lang="en-US" dirty="0" smtClean="0"/>
              <a:t>!  I am </a:t>
            </a:r>
            <a:r>
              <a:rPr lang="en-US" dirty="0" err="1" smtClean="0"/>
              <a:t>Sakhr</a:t>
            </a:r>
            <a:r>
              <a:rPr lang="en-US" dirty="0" smtClean="0"/>
              <a:t> al-Jinni, </a:t>
            </a:r>
            <a:r>
              <a:rPr lang="en-US" dirty="0" err="1" smtClean="0"/>
              <a:t>N'gorso</a:t>
            </a:r>
            <a:r>
              <a:rPr lang="en-US" dirty="0" smtClean="0"/>
              <a:t> the Mighty, and the Serpent of Silver Plumes!  I have rebuilt the walls of </a:t>
            </a:r>
            <a:r>
              <a:rPr lang="en-US" dirty="0" err="1" smtClean="0"/>
              <a:t>Uruk</a:t>
            </a:r>
            <a:r>
              <a:rPr lang="en-US" dirty="0" smtClean="0"/>
              <a:t>, </a:t>
            </a:r>
            <a:r>
              <a:rPr lang="en-US" dirty="0" err="1" smtClean="0"/>
              <a:t>Karnak</a:t>
            </a:r>
            <a:r>
              <a:rPr lang="en-US" dirty="0" smtClean="0"/>
              <a:t>, and Prague.  I have spoken with Solomon....I am </a:t>
            </a:r>
            <a:r>
              <a:rPr lang="en-US" dirty="0" err="1" smtClean="0"/>
              <a:t>Bartimaeus</a:t>
            </a:r>
            <a:r>
              <a:rPr lang="en-US" dirty="0" smtClean="0"/>
              <a:t>!  I recognize no master!"</a:t>
            </a:r>
          </a:p>
          <a:p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                            − </a:t>
            </a:r>
            <a:r>
              <a:rPr kumimoji="0" lang="en-US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The Amulet of Samarkand, </a:t>
            </a:r>
            <a:r>
              <a:rPr kumimoji="0" lang="en-US" sz="240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Jonathan Stroud</a:t>
            </a:r>
            <a:endParaRPr kumimoji="0" lang="en-US" sz="240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  <a:p>
            <a:endParaRPr kumimoji="0" 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56754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itle 1"/>
          <p:cNvSpPr>
            <a:spLocks noGrp="1"/>
          </p:cNvSpPr>
          <p:nvPr>
            <p:ph type="title" idx="4294967295"/>
          </p:nvPr>
        </p:nvSpPr>
        <p:spPr>
          <a:xfrm>
            <a:off x="179294" y="207820"/>
            <a:ext cx="8812306" cy="131618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t" anchorCtr="0"/>
          <a:lstStyle/>
          <a:p>
            <a:pPr algn="l"/>
            <a:r>
              <a:rPr lang="en-US" sz="2000" dirty="0" smtClean="0">
                <a:solidFill>
                  <a:srgbClr val="FF0000"/>
                </a:solidFill>
                <a:latin typeface="Times" charset="0"/>
                <a:ea typeface="ＭＳ Ｐゴシック" charset="0"/>
                <a:cs typeface="ＭＳ Ｐゴシック" charset="0"/>
              </a:rPr>
              <a:t>Q: Why is it important to understand the notation for and mechanics of variables, objects, and frames?</a:t>
            </a:r>
            <a:r>
              <a:rPr lang="en-US" sz="2000" dirty="0" smtClean="0">
                <a:latin typeface="Times" charset="0"/>
                <a:ea typeface="ＭＳ Ｐゴシック" charset="0"/>
                <a:cs typeface="ＭＳ Ｐゴシック" charset="0"/>
              </a:rPr>
              <a:t/>
            </a:r>
            <a:br>
              <a:rPr lang="en-US" sz="2000" dirty="0" smtClean="0">
                <a:latin typeface="Times" charset="0"/>
                <a:ea typeface="ＭＳ Ｐゴシック" charset="0"/>
                <a:cs typeface="ＭＳ Ｐゴシック" charset="0"/>
              </a:rPr>
            </a:br>
            <a:r>
              <a:rPr lang="en-US" sz="2000" dirty="0" smtClean="0">
                <a:latin typeface="Times" charset="0"/>
                <a:ea typeface="ＭＳ Ｐゴシック" charset="0"/>
                <a:cs typeface="ＭＳ Ｐゴシック" charset="0"/>
              </a:rPr>
              <a:t>A: </a:t>
            </a:r>
            <a:r>
              <a:rPr lang="en-US" sz="2000" b="0" dirty="0" smtClean="0">
                <a:solidFill>
                  <a:srgbClr val="000000"/>
                </a:solidFill>
                <a:latin typeface="Times" charset="0"/>
                <a:ea typeface="ＭＳ Ｐゴシック" charset="0"/>
                <a:cs typeface="ＭＳ Ｐゴシック" charset="0"/>
              </a:rPr>
              <a:t>You get a clear model of what names are accessible and what objects they refer to. Bonus: you'll understand error messages better.</a:t>
            </a:r>
            <a:endParaRPr lang="en-US" sz="2000" b="0" dirty="0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804670"/>
            <a:ext cx="8839200" cy="487312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smtClean="0"/>
              <a:t>So, to review: what is a </a:t>
            </a:r>
            <a:r>
              <a:rPr lang="en-US" sz="2000" b="1" i="1" dirty="0" smtClean="0"/>
              <a:t>variable </a:t>
            </a:r>
            <a:r>
              <a:rPr lang="en-US" sz="2000" b="1" dirty="0" smtClean="0"/>
              <a:t>(in Python)?</a:t>
            </a:r>
            <a:r>
              <a:rPr lang="en-US" sz="2000" b="1" i="1" dirty="0" smtClean="0"/>
              <a:t>  </a:t>
            </a:r>
            <a:r>
              <a:rPr lang="en-US" sz="2000" dirty="0" smtClean="0">
                <a:solidFill>
                  <a:srgbClr val="0000FF"/>
                </a:solidFill>
              </a:rPr>
              <a:t>A name for referring to a value/object. </a:t>
            </a:r>
            <a:r>
              <a:rPr lang="en-US" sz="2000" dirty="0" smtClean="0"/>
              <a:t>Two names can refer to the same thing; example: "that person talking in front of the room" and "the CS1110 </a:t>
            </a:r>
            <a:r>
              <a:rPr lang="en-US" sz="2000" dirty="0" err="1" smtClean="0"/>
              <a:t>prof</a:t>
            </a:r>
            <a:r>
              <a:rPr lang="en-US" sz="2000" dirty="0" smtClean="0"/>
              <a:t> with black hair"</a:t>
            </a:r>
            <a:r>
              <a:rPr lang="en-US" sz="2000" dirty="0" smtClean="0">
                <a:solidFill>
                  <a:srgbClr val="0000FF"/>
                </a:solidFill>
              </a:rPr>
              <a:t>.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>
                <a:solidFill>
                  <a:srgbClr val="000000"/>
                </a:solidFill>
              </a:rPr>
              <a:t>What a name refers to can change (hence the name "variable"):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/>
              <a:t>"that person talking in front of the room" could refer to the person Prof. Lee at one time, and the person Prof. </a:t>
            </a:r>
            <a:r>
              <a:rPr lang="en-US" sz="2000" dirty="0" err="1" smtClean="0"/>
              <a:t>Marschner</a:t>
            </a:r>
            <a:r>
              <a:rPr lang="en-US" sz="2000" dirty="0" smtClean="0"/>
              <a:t> at another).  </a:t>
            </a:r>
            <a:endParaRPr lang="en-US" sz="2000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000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smtClean="0"/>
              <a:t>What is an </a:t>
            </a:r>
            <a:r>
              <a:rPr lang="en-US" sz="2000" b="1" i="1" dirty="0" smtClean="0"/>
              <a:t>object? </a:t>
            </a:r>
            <a:r>
              <a:rPr lang="en-US" sz="2000" dirty="0" smtClean="0">
                <a:solidFill>
                  <a:srgbClr val="0000FF"/>
                </a:solidFill>
              </a:rPr>
              <a:t>An actual thing that can be referred to.</a:t>
            </a:r>
            <a:r>
              <a:rPr lang="en-US" sz="2000" dirty="0" smtClean="0"/>
              <a:t> 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000" dirty="0" smtClean="0"/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smtClean="0"/>
              <a:t>What is an </a:t>
            </a:r>
            <a:r>
              <a:rPr lang="en-US" sz="2000" b="1" i="1" dirty="0" smtClean="0"/>
              <a:t>ID? </a:t>
            </a:r>
            <a:r>
              <a:rPr lang="en-US" sz="2000" dirty="0" smtClean="0">
                <a:solidFill>
                  <a:srgbClr val="0000FF"/>
                </a:solidFill>
              </a:rPr>
              <a:t>The unique identifier --- "one true name" --- for an object. </a:t>
            </a:r>
            <a:r>
              <a:rPr lang="en-US" sz="2000" dirty="0" smtClean="0"/>
              <a:t>Each object has a distinct id</a:t>
            </a:r>
            <a:r>
              <a:rPr lang="en-US" sz="2000" b="1" i="1" dirty="0" smtClean="0"/>
              <a:t>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000" b="1" i="1" dirty="0" smtClean="0"/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smtClean="0"/>
              <a:t>What is a </a:t>
            </a:r>
            <a:r>
              <a:rPr lang="en-US" sz="2000" b="1" i="1" dirty="0" smtClean="0"/>
              <a:t>frame?  </a:t>
            </a:r>
            <a:r>
              <a:rPr lang="en-US" sz="2000" dirty="0" smtClean="0">
                <a:solidFill>
                  <a:srgbClr val="0000FF"/>
                </a:solidFill>
              </a:rPr>
              <a:t>The function's "local view of the world": the names it defines and uses locally.  These names disappear when the function call finishes.</a:t>
            </a:r>
          </a:p>
        </p:txBody>
      </p:sp>
    </p:spTree>
    <p:extLst>
      <p:ext uri="{BB962C8B-B14F-4D97-AF65-F5344CB8AC3E}">
        <p14:creationId xmlns:p14="http://schemas.microsoft.com/office/powerpoint/2010/main" val="69624860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1" y="762000"/>
            <a:ext cx="8695765" cy="51296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smtClean="0"/>
              <a:t>How evaluate a function call expression, reformatted slightly: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/>
              <a:t>   </a:t>
            </a:r>
            <a:r>
              <a:rPr lang="en-US" sz="2000" i="1" dirty="0" smtClean="0">
                <a:solidFill>
                  <a:srgbClr val="FF0000"/>
                </a:solidFill>
              </a:rPr>
              <a:t>Uno</a:t>
            </a:r>
            <a:r>
              <a:rPr lang="en-US" sz="2000" i="1" dirty="0" smtClean="0"/>
              <a:t>: </a:t>
            </a:r>
            <a:r>
              <a:rPr lang="en-US" sz="2000" dirty="0" smtClean="0"/>
              <a:t>Create a frame for the call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/>
              <a:t>   </a:t>
            </a:r>
            <a:r>
              <a:rPr lang="en-US" sz="2000" i="1" dirty="0" smtClean="0">
                <a:solidFill>
                  <a:srgbClr val="FF0000"/>
                </a:solidFill>
              </a:rPr>
              <a:t>Dos</a:t>
            </a:r>
            <a:r>
              <a:rPr lang="en-US" sz="2000" i="1" dirty="0" smtClean="0"/>
              <a:t>: </a:t>
            </a:r>
            <a:r>
              <a:rPr lang="en-US" sz="2000" dirty="0" smtClean="0"/>
              <a:t>Assign arguments to parameters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(a) For each </a:t>
            </a:r>
            <a:r>
              <a:rPr lang="en-US" sz="2000" i="1" dirty="0" smtClean="0">
                <a:solidFill>
                  <a:srgbClr val="FF0000"/>
                </a:solidFill>
              </a:rPr>
              <a:t>parameter (</a:t>
            </a:r>
            <a:r>
              <a:rPr lang="en-US" sz="2000" dirty="0" smtClean="0">
                <a:solidFill>
                  <a:srgbClr val="FF0000"/>
                </a:solidFill>
              </a:rPr>
              <a:t>“the </a:t>
            </a:r>
            <a:r>
              <a:rPr lang="en-US" sz="2000" i="1" dirty="0" smtClean="0">
                <a:solidFill>
                  <a:srgbClr val="FF0000"/>
                </a:solidFill>
              </a:rPr>
              <a:t>names </a:t>
            </a:r>
            <a:r>
              <a:rPr lang="en-US" sz="2000" dirty="0" smtClean="0">
                <a:solidFill>
                  <a:srgbClr val="FF0000"/>
                </a:solidFill>
              </a:rPr>
              <a:t>in parentheses in the </a:t>
            </a:r>
            <a:r>
              <a:rPr lang="en-US" sz="2000" i="1" dirty="0" smtClean="0">
                <a:solidFill>
                  <a:srgbClr val="FF0000"/>
                </a:solidFill>
              </a:rPr>
              <a:t>function header</a:t>
            </a:r>
            <a:r>
              <a:rPr lang="en-US" sz="2000" dirty="0" smtClean="0">
                <a:solidFill>
                  <a:srgbClr val="FF0000"/>
                </a:solidFill>
              </a:rPr>
              <a:t>”</a:t>
            </a:r>
            <a:r>
              <a:rPr lang="en-US" sz="2000" i="1" dirty="0" smtClean="0">
                <a:solidFill>
                  <a:srgbClr val="FF0000"/>
                </a:solidFill>
              </a:rPr>
              <a:t>), </a:t>
            </a:r>
            <a:r>
              <a:rPr lang="en-US" sz="2000" dirty="0" smtClean="0">
                <a:solidFill>
                  <a:srgbClr val="FF0000"/>
                </a:solidFill>
              </a:rPr>
              <a:t>put a variable with that name in the frame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</a:pPr>
            <a:r>
              <a:rPr lang="en-US" sz="2000" i="1" dirty="0" smtClean="0">
                <a:solidFill>
                  <a:srgbClr val="FF0000"/>
                </a:solidFill>
              </a:rPr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err="1" smtClean="0">
                <a:solidFill>
                  <a:srgbClr val="FF0000"/>
                </a:solidFill>
              </a:rPr>
              <a:t>b</a:t>
            </a:r>
            <a:r>
              <a:rPr lang="en-US" sz="2000" dirty="0" smtClean="0">
                <a:solidFill>
                  <a:srgbClr val="FF0000"/>
                </a:solidFill>
              </a:rPr>
              <a:t>) Evaluate the </a:t>
            </a:r>
            <a:r>
              <a:rPr lang="en-US" sz="2000" i="1" dirty="0" smtClean="0">
                <a:solidFill>
                  <a:srgbClr val="FF0000"/>
                </a:solidFill>
              </a:rPr>
              <a:t>arguments </a:t>
            </a:r>
            <a:r>
              <a:rPr lang="en-US" sz="2000" dirty="0" smtClean="0">
                <a:solidFill>
                  <a:srgbClr val="FF0000"/>
                </a:solidFill>
              </a:rPr>
              <a:t>(“the </a:t>
            </a:r>
            <a:r>
              <a:rPr lang="en-US" sz="2000" i="1" dirty="0" smtClean="0">
                <a:solidFill>
                  <a:srgbClr val="FF0000"/>
                </a:solidFill>
              </a:rPr>
              <a:t>values</a:t>
            </a:r>
            <a:r>
              <a:rPr lang="en-US" sz="2000" dirty="0" smtClean="0">
                <a:solidFill>
                  <a:srgbClr val="FF0000"/>
                </a:solidFill>
              </a:rPr>
              <a:t> of the stuff in parentheses in the </a:t>
            </a:r>
            <a:r>
              <a:rPr lang="en-US" sz="2000" i="1" dirty="0" smtClean="0">
                <a:solidFill>
                  <a:srgbClr val="FF0000"/>
                </a:solidFill>
              </a:rPr>
              <a:t>function call</a:t>
            </a:r>
            <a:r>
              <a:rPr lang="en-US" sz="2000" dirty="0" smtClean="0">
                <a:solidFill>
                  <a:srgbClr val="FF0000"/>
                </a:solidFill>
              </a:rPr>
              <a:t>”)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>
                <a:solidFill>
                  <a:srgbClr val="FF0000"/>
                </a:solidFill>
              </a:rPr>
              <a:t>	(</a:t>
            </a:r>
            <a:r>
              <a:rPr lang="en-US" sz="2000" dirty="0" err="1" smtClean="0">
                <a:solidFill>
                  <a:srgbClr val="FF0000"/>
                </a:solidFill>
              </a:rPr>
              <a:t>c</a:t>
            </a:r>
            <a:r>
              <a:rPr lang="en-US" sz="2000" dirty="0" smtClean="0">
                <a:solidFill>
                  <a:srgbClr val="FF0000"/>
                </a:solidFill>
              </a:rPr>
              <a:t>) Put the argument values in the corresponding parameter variables in the frame.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0000FF"/>
                </a:solidFill>
              </a:rPr>
              <a:t>[The potentially hard/new concept embedded here: again, it’s important to distinguish </a:t>
            </a:r>
            <a:r>
              <a:rPr lang="en-US" sz="2000" i="1" dirty="0" smtClean="0">
                <a:solidFill>
                  <a:srgbClr val="0000FF"/>
                </a:solidFill>
              </a:rPr>
              <a:t>names for things</a:t>
            </a:r>
            <a:r>
              <a:rPr lang="en-US" sz="2000" dirty="0" smtClean="0">
                <a:solidFill>
                  <a:srgbClr val="0000FF"/>
                </a:solidFill>
              </a:rPr>
              <a:t> from </a:t>
            </a:r>
            <a:r>
              <a:rPr lang="en-US" sz="2000" i="1" dirty="0" smtClean="0">
                <a:solidFill>
                  <a:srgbClr val="0000FF"/>
                </a:solidFill>
              </a:rPr>
              <a:t>the things that are named</a:t>
            </a:r>
            <a:r>
              <a:rPr lang="en-US" sz="2000" dirty="0" smtClean="0">
                <a:solidFill>
                  <a:srgbClr val="0000FF"/>
                </a:solidFill>
              </a:rPr>
              <a:t>.]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/>
              <a:t>   </a:t>
            </a:r>
            <a:r>
              <a:rPr lang="en-US" sz="2000" i="1" dirty="0" err="1" smtClean="0">
                <a:solidFill>
                  <a:srgbClr val="FF0000"/>
                </a:solidFill>
              </a:rPr>
              <a:t>Tres</a:t>
            </a:r>
            <a:r>
              <a:rPr lang="en-US" sz="2000" i="1" dirty="0" smtClean="0"/>
              <a:t>: </a:t>
            </a:r>
            <a:r>
              <a:rPr lang="en-US" sz="2000" dirty="0" smtClean="0"/>
              <a:t>Execute function body, updating the frame's program counter (line number) as you go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/>
              <a:t>   </a:t>
            </a:r>
            <a:r>
              <a:rPr lang="en-US" sz="2000" i="1" dirty="0" err="1" smtClean="0">
                <a:solidFill>
                  <a:srgbClr val="FF0000"/>
                </a:solidFill>
              </a:rPr>
              <a:t>Quatro</a:t>
            </a:r>
            <a:r>
              <a:rPr lang="en-US" sz="2000" i="1" dirty="0" smtClean="0">
                <a:solidFill>
                  <a:srgbClr val="FF0000"/>
                </a:solidFill>
              </a:rPr>
              <a:t>: </a:t>
            </a:r>
            <a:r>
              <a:rPr lang="en-US" sz="2000" strike="sngStrike" dirty="0" smtClean="0">
                <a:solidFill>
                  <a:srgbClr val="FF0000"/>
                </a:solidFill>
              </a:rPr>
              <a:t>Erase 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Cross out the frame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dirty="0" smtClean="0"/>
              <a:t>The value of the function call expression is the returned value (if there is one)</a:t>
            </a:r>
          </a:p>
        </p:txBody>
      </p:sp>
    </p:spTree>
    <p:extLst>
      <p:ext uri="{BB962C8B-B14F-4D97-AF65-F5344CB8AC3E}">
        <p14:creationId xmlns:p14="http://schemas.microsoft.com/office/powerpoint/2010/main" val="69624860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 bwMode="auto">
          <a:xfrm>
            <a:off x="228600" y="2438400"/>
            <a:ext cx="3962400" cy="1524000"/>
          </a:xfrm>
          <a:prstGeom prst="roundRect">
            <a:avLst/>
          </a:prstGeom>
          <a:solidFill>
            <a:srgbClr val="FCFFE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American Typewriter Condensed"/>
                <a:cs typeface="American Typewriter Condensed"/>
              </a:rPr>
              <a:t>import lec07</a:t>
            </a:r>
          </a:p>
          <a:p>
            <a:r>
              <a:rPr lang="en-US" dirty="0" err="1" smtClean="0">
                <a:latin typeface="American Typewriter Condensed"/>
                <a:cs typeface="American Typewriter Condensed"/>
              </a:rPr>
              <a:t>lt_speed</a:t>
            </a:r>
            <a:r>
              <a:rPr lang="en-US" dirty="0" smtClean="0">
                <a:latin typeface="American Typewriter Condensed"/>
                <a:cs typeface="American Typewriter Condensed"/>
              </a:rPr>
              <a:t> = 3e8</a:t>
            </a:r>
          </a:p>
          <a:p>
            <a:r>
              <a:rPr lang="en-US" dirty="0" smtClean="0">
                <a:latin typeface="American Typewriter Condensed"/>
                <a:cs typeface="American Typewriter Condensed"/>
              </a:rPr>
              <a:t>lec07.violate_physics(...)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9812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code with function call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" y="40386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function "definition" (in lec07.py)</a:t>
            </a:r>
            <a:endParaRPr lang="en-US" sz="2000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5029200" y="2438400"/>
            <a:ext cx="3352800" cy="1676400"/>
            <a:chOff x="3276600" y="3352800"/>
            <a:chExt cx="4126523" cy="1676400"/>
          </a:xfrm>
        </p:grpSpPr>
        <p:sp>
          <p:nvSpPr>
            <p:cNvPr id="9" name="Rectangle 8"/>
            <p:cNvSpPr/>
            <p:nvPr/>
          </p:nvSpPr>
          <p:spPr bwMode="auto">
            <a:xfrm>
              <a:off x="3276600" y="3352800"/>
              <a:ext cx="4126523" cy="1676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0" tIns="45720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598613" algn="l"/>
                  <a:tab pos="3195638" algn="l"/>
                </a:tabLst>
              </a:pPr>
              <a:endParaRPr lang="en-US" dirty="0" smtClean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76600" y="3352800"/>
              <a:ext cx="3231765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182880" rIns="182880" rtlCol="0">
              <a:spAutoFit/>
            </a:bodyPr>
            <a:lstStyle/>
            <a:p>
              <a:r>
                <a:rPr lang="en-US" dirty="0" err="1" smtClean="0"/>
                <a:t>violate_physics</a:t>
              </a:r>
              <a:r>
                <a:rPr lang="en-US" dirty="0" smtClean="0"/>
                <a:t>:</a:t>
              </a:r>
              <a:r>
                <a:rPr lang="en-US" sz="2000" dirty="0" smtClean="0">
                  <a:solidFill>
                    <a:srgbClr val="000000"/>
                  </a:solidFill>
                  <a:latin typeface="Arial Black"/>
                  <a:cs typeface="Helvetica Light"/>
                </a:rPr>
                <a:t>...</a:t>
              </a:r>
              <a:endParaRPr lang="en-US" dirty="0">
                <a:solidFill>
                  <a:srgbClr val="000000"/>
                </a:solidFill>
                <a:latin typeface="Arial Black"/>
                <a:cs typeface="Helvetica Ligh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34200" y="3352800"/>
              <a:ext cx="454562" cy="461665"/>
            </a:xfrm>
            <a:prstGeom prst="rect">
              <a:avLst/>
            </a:prstGeom>
            <a:noFill/>
          </p:spPr>
          <p:txBody>
            <a:bodyPr wrap="none" lIns="182880" rIns="182880" rtlCol="0">
              <a:spAutoFit/>
            </a:bodyPr>
            <a:lstStyle/>
            <a:p>
              <a:pPr algn="r"/>
              <a:endParaRPr lang="en-US" i="1" dirty="0">
                <a:solidFill>
                  <a:srgbClr val="808080"/>
                </a:solidFill>
              </a:endParaRPr>
            </a:p>
          </p:txBody>
        </p:sp>
      </p:grpSp>
      <p:sp>
        <p:nvSpPr>
          <p:cNvPr id="43" name="Rounded Rectangle 42"/>
          <p:cNvSpPr/>
          <p:nvPr/>
        </p:nvSpPr>
        <p:spPr bwMode="auto">
          <a:xfrm>
            <a:off x="228600" y="4495800"/>
            <a:ext cx="3429000" cy="1524000"/>
          </a:xfrm>
          <a:prstGeom prst="roundRect">
            <a:avLst/>
          </a:prstGeom>
          <a:solidFill>
            <a:srgbClr val="B3B0FF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is-IS" dirty="0" smtClean="0">
                <a:latin typeface="American Typewriter Condensed"/>
                <a:cs typeface="American Typewriter Condensed"/>
              </a:rPr>
              <a:t>def violate_physics(...?):</a:t>
            </a:r>
          </a:p>
          <a:p>
            <a:r>
              <a:rPr lang="is-IS" dirty="0" smtClean="0">
                <a:latin typeface="American Typewriter Condensed"/>
                <a:cs typeface="American Typewriter Condensed"/>
              </a:rPr>
              <a:t>    </a:t>
            </a:r>
            <a:r>
              <a:rPr lang="is-IS" dirty="0" smtClean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"""Changes lt_speed"""</a:t>
            </a:r>
          </a:p>
          <a:p>
            <a:r>
              <a:rPr lang="en-US" sz="2000" baseline="10000" dirty="0" smtClean="0">
                <a:latin typeface="Arial Black"/>
                <a:cs typeface="Helvetica Light"/>
              </a:rPr>
              <a:t>1</a:t>
            </a:r>
            <a:r>
              <a:rPr lang="en-US" sz="2000" dirty="0" smtClean="0">
                <a:latin typeface="Arial Black"/>
                <a:cs typeface="Helvetica Light"/>
              </a:rPr>
              <a:t>   </a:t>
            </a:r>
            <a:r>
              <a:rPr lang="en-US" sz="2000" dirty="0" smtClean="0">
                <a:latin typeface="American Typewriter"/>
                <a:cs typeface="American Typewriter"/>
              </a:rPr>
              <a:t>...?</a:t>
            </a:r>
            <a:endParaRPr lang="is-IS" dirty="0">
              <a:latin typeface="American Typewriter"/>
              <a:cs typeface="American Typewriter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5029200" y="1828800"/>
            <a:ext cx="2277251" cy="461665"/>
            <a:chOff x="3056749" y="1295400"/>
            <a:chExt cx="2277251" cy="461665"/>
          </a:xfrm>
        </p:grpSpPr>
        <p:sp>
          <p:nvSpPr>
            <p:cNvPr id="57" name="Rectangle 56"/>
            <p:cNvSpPr/>
            <p:nvPr/>
          </p:nvSpPr>
          <p:spPr bwMode="auto">
            <a:xfrm>
              <a:off x="4267200" y="1295400"/>
              <a:ext cx="1066800" cy="4572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3 × 10</a:t>
              </a:r>
              <a:r>
                <a:rPr lang="en-US" baseline="30000" dirty="0" smtClean="0"/>
                <a:t>8</a:t>
              </a:r>
              <a:endParaRPr kumimoji="0" 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056749" y="1295400"/>
              <a:ext cx="12103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dirty="0" err="1" smtClean="0"/>
                <a:t>lt_speed</a:t>
              </a:r>
              <a:endParaRPr lang="en-US" dirty="0"/>
            </a:p>
          </p:txBody>
        </p:sp>
      </p:grpSp>
      <p:sp>
        <p:nvSpPr>
          <p:cNvPr id="27" name="Title 1"/>
          <p:cNvSpPr txBox="1">
            <a:spLocks/>
          </p:cNvSpPr>
          <p:nvPr/>
        </p:nvSpPr>
        <p:spPr bwMode="auto">
          <a:xfrm>
            <a:off x="0" y="152400"/>
            <a:ext cx="9144000" cy="7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Ex: Can a Python function* change the speed of light?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 bwMode="auto">
          <a:xfrm>
            <a:off x="0" y="6067312"/>
            <a:ext cx="8839200" cy="7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en-US" sz="2000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*Given the Python we know at this point, where </a:t>
            </a:r>
            <a:r>
              <a:rPr lang="en-US" sz="2000" b="1" i="1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all assignments to a </a:t>
            </a:r>
            <a:r>
              <a:rPr lang="en-US" sz="2000" b="1" i="1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"plain variable" (not expressions with a "dot" in them) </a:t>
            </a:r>
            <a:r>
              <a:rPr lang="en-US" sz="2000" b="1" i="1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within a function are treated as referring to a local variable.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 bwMode="auto">
          <a:xfrm>
            <a:off x="457200" y="990600"/>
            <a:ext cx="8229600" cy="7144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That is, if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a variable, can you write a function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violate_physics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(...)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that changes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the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value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dirty="0" err="1" smtClean="0">
                <a:solidFill>
                  <a:srgbClr val="000000"/>
                </a:solidFill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572000" y="2895600"/>
            <a:ext cx="4343400" cy="3048000"/>
          </a:xfrm>
          <a:prstGeom prst="rect">
            <a:avLst/>
          </a:prstGeom>
          <a:solidFill>
            <a:schemeClr val="bg1"/>
          </a:solidFill>
          <a:ln>
            <a:solidFill>
              <a:srgbClr val="660066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What does your code for </a:t>
            </a:r>
            <a:r>
              <a:rPr lang="en-US" dirty="0" err="1" smtClean="0">
                <a:solidFill>
                  <a:srgbClr val="660066"/>
                </a:solidFill>
                <a:latin typeface="American Typewriter"/>
                <a:cs typeface="American Typewriter"/>
              </a:rPr>
              <a:t>violate_physics</a:t>
            </a:r>
            <a:r>
              <a:rPr lang="en-US" dirty="0" smtClean="0">
                <a:solidFill>
                  <a:srgbClr val="660066"/>
                </a:solidFill>
              </a:rPr>
              <a:t> look like?</a:t>
            </a:r>
          </a:p>
          <a:p>
            <a:pPr marL="457200" indent="-457200">
              <a:buAutoNum type="alphaUcParenBoth"/>
            </a:pPr>
            <a:r>
              <a:rPr lang="en-US" dirty="0" smtClean="0">
                <a:solidFill>
                  <a:srgbClr val="660066"/>
                </a:solidFill>
              </a:rPr>
              <a:t>0 </a:t>
            </a:r>
            <a:r>
              <a:rPr lang="en-US" dirty="0" err="1" smtClean="0">
                <a:solidFill>
                  <a:srgbClr val="660066"/>
                </a:solidFill>
              </a:rPr>
              <a:t>params</a:t>
            </a:r>
            <a:r>
              <a:rPr lang="en-US" dirty="0" smtClean="0">
                <a:solidFill>
                  <a:srgbClr val="660066"/>
                </a:solidFill>
              </a:rPr>
              <a:t>, 0 local </a:t>
            </a:r>
            <a:r>
              <a:rPr lang="en-US" dirty="0" err="1" smtClean="0">
                <a:solidFill>
                  <a:srgbClr val="660066"/>
                </a:solidFill>
              </a:rPr>
              <a:t>vars</a:t>
            </a:r>
            <a:endParaRPr lang="en-US" dirty="0" smtClean="0">
              <a:solidFill>
                <a:srgbClr val="660066"/>
              </a:solidFill>
            </a:endParaRPr>
          </a:p>
          <a:p>
            <a:pPr marL="457200" indent="-457200">
              <a:buAutoNum type="alphaUcParenBoth"/>
            </a:pPr>
            <a:r>
              <a:rPr lang="en-US" dirty="0" smtClean="0">
                <a:solidFill>
                  <a:srgbClr val="660066"/>
                </a:solidFill>
              </a:rPr>
              <a:t>1 </a:t>
            </a:r>
            <a:r>
              <a:rPr lang="en-US" dirty="0" err="1" smtClean="0">
                <a:solidFill>
                  <a:srgbClr val="660066"/>
                </a:solidFill>
              </a:rPr>
              <a:t>param</a:t>
            </a:r>
            <a:r>
              <a:rPr lang="en-US" dirty="0" smtClean="0">
                <a:solidFill>
                  <a:srgbClr val="660066"/>
                </a:solidFill>
              </a:rPr>
              <a:t>, 0 local </a:t>
            </a:r>
            <a:r>
              <a:rPr lang="en-US" dirty="0" err="1" smtClean="0">
                <a:solidFill>
                  <a:srgbClr val="660066"/>
                </a:solidFill>
              </a:rPr>
              <a:t>vars</a:t>
            </a:r>
            <a:endParaRPr lang="en-US" dirty="0" smtClean="0">
              <a:solidFill>
                <a:srgbClr val="660066"/>
              </a:solidFill>
            </a:endParaRPr>
          </a:p>
          <a:p>
            <a:pPr marL="457200" indent="-457200">
              <a:buAutoNum type="alphaUcParenBoth"/>
            </a:pPr>
            <a:r>
              <a:rPr lang="en-US" dirty="0" smtClean="0">
                <a:solidFill>
                  <a:srgbClr val="660066"/>
                </a:solidFill>
              </a:rPr>
              <a:t>0 </a:t>
            </a:r>
            <a:r>
              <a:rPr lang="en-US" dirty="0" err="1" smtClean="0">
                <a:solidFill>
                  <a:srgbClr val="660066"/>
                </a:solidFill>
              </a:rPr>
              <a:t>params</a:t>
            </a:r>
            <a:r>
              <a:rPr lang="en-US" dirty="0" smtClean="0">
                <a:solidFill>
                  <a:srgbClr val="660066"/>
                </a:solidFill>
              </a:rPr>
              <a:t>, 1 local </a:t>
            </a:r>
            <a:r>
              <a:rPr lang="en-US" dirty="0" err="1" smtClean="0">
                <a:solidFill>
                  <a:srgbClr val="660066"/>
                </a:solidFill>
              </a:rPr>
              <a:t>var</a:t>
            </a:r>
            <a:endParaRPr lang="en-US" dirty="0" smtClean="0">
              <a:solidFill>
                <a:srgbClr val="660066"/>
              </a:solidFill>
            </a:endParaRPr>
          </a:p>
          <a:p>
            <a:pPr marL="457200" indent="-457200">
              <a:buAutoNum type="alphaUcParenBoth"/>
            </a:pPr>
            <a:r>
              <a:rPr lang="en-US" dirty="0" smtClean="0">
                <a:solidFill>
                  <a:srgbClr val="660066"/>
                </a:solidFill>
              </a:rPr>
              <a:t>≥1 of each</a:t>
            </a:r>
          </a:p>
          <a:p>
            <a:pPr marL="457200" indent="-457200">
              <a:buAutoNum type="alphaUcParenBoth"/>
            </a:pPr>
            <a:r>
              <a:rPr lang="en-US" dirty="0" smtClean="0">
                <a:solidFill>
                  <a:srgbClr val="660066"/>
                </a:solidFill>
              </a:rPr>
              <a:t>There can't be such a function</a:t>
            </a:r>
          </a:p>
          <a:p>
            <a:pPr marL="457200" indent="-457200">
              <a:buAutoNum type="alphaUcParenBoth"/>
            </a:pP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00256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 bwMode="auto">
          <a:xfrm>
            <a:off x="228600" y="2438400"/>
            <a:ext cx="3276600" cy="1524000"/>
          </a:xfrm>
          <a:prstGeom prst="roundRect">
            <a:avLst/>
          </a:prstGeom>
          <a:solidFill>
            <a:srgbClr val="FCFFE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American Typewriter Condensed"/>
                <a:cs typeface="American Typewriter Condensed"/>
              </a:rPr>
              <a:t>import lec07</a:t>
            </a:r>
          </a:p>
          <a:p>
            <a:r>
              <a:rPr lang="en-US" dirty="0" err="1" smtClean="0">
                <a:latin typeface="American Typewriter Condensed"/>
                <a:cs typeface="American Typewriter Condensed"/>
              </a:rPr>
              <a:t>lt_speed</a:t>
            </a:r>
            <a:r>
              <a:rPr lang="en-US" dirty="0" smtClean="0">
                <a:latin typeface="American Typewriter Condensed"/>
                <a:cs typeface="American Typewriter Condensed"/>
              </a:rPr>
              <a:t> = 3e8</a:t>
            </a:r>
          </a:p>
          <a:p>
            <a:r>
              <a:rPr lang="en-US" dirty="0" smtClean="0">
                <a:latin typeface="American Typewriter Condensed"/>
                <a:cs typeface="American Typewriter Condensed"/>
              </a:rPr>
              <a:t>lec07.v_p_try1()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9812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code with function call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" y="40386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function definition</a:t>
            </a:r>
            <a:endParaRPr lang="en-US" sz="2000" b="1" dirty="0"/>
          </a:p>
        </p:txBody>
      </p:sp>
      <p:grpSp>
        <p:nvGrpSpPr>
          <p:cNvPr id="2" name="Group 12"/>
          <p:cNvGrpSpPr/>
          <p:nvPr/>
        </p:nvGrpSpPr>
        <p:grpSpPr>
          <a:xfrm>
            <a:off x="5029200" y="3276600"/>
            <a:ext cx="3352800" cy="1676400"/>
            <a:chOff x="3276600" y="3352800"/>
            <a:chExt cx="4126523" cy="1676400"/>
          </a:xfrm>
        </p:grpSpPr>
        <p:sp>
          <p:nvSpPr>
            <p:cNvPr id="9" name="Rectangle 8"/>
            <p:cNvSpPr/>
            <p:nvPr/>
          </p:nvSpPr>
          <p:spPr bwMode="auto">
            <a:xfrm>
              <a:off x="3276600" y="3352800"/>
              <a:ext cx="4126523" cy="1676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0" tIns="45720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598613" algn="l"/>
                  <a:tab pos="3195638" algn="l"/>
                </a:tabLst>
              </a:pPr>
              <a:endParaRPr lang="en-US" dirty="0" smtClean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76600" y="3352800"/>
              <a:ext cx="213814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182880" rIns="182880" rtlCol="0">
              <a:spAutoFit/>
            </a:bodyPr>
            <a:lstStyle/>
            <a:p>
              <a:r>
                <a:rPr lang="en-US" dirty="0" smtClean="0"/>
                <a:t>v_p_try1:</a:t>
              </a:r>
              <a:r>
                <a:rPr lang="en-US" sz="2000" dirty="0" smtClean="0">
                  <a:solidFill>
                    <a:srgbClr val="000000"/>
                  </a:solidFill>
                  <a:latin typeface="Arial Black"/>
                  <a:cs typeface="Helvetica Light"/>
                </a:rPr>
                <a:t>1</a:t>
              </a:r>
              <a:endParaRPr lang="en-US" dirty="0">
                <a:solidFill>
                  <a:srgbClr val="000000"/>
                </a:solidFill>
                <a:latin typeface="Arial Black"/>
                <a:cs typeface="Helvetica Ligh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34200" y="3352800"/>
              <a:ext cx="454562" cy="461665"/>
            </a:xfrm>
            <a:prstGeom prst="rect">
              <a:avLst/>
            </a:prstGeom>
            <a:noFill/>
          </p:spPr>
          <p:txBody>
            <a:bodyPr wrap="none" lIns="182880" rIns="182880" rtlCol="0">
              <a:spAutoFit/>
            </a:bodyPr>
            <a:lstStyle/>
            <a:p>
              <a:pPr algn="r"/>
              <a:endParaRPr lang="en-US" i="1" dirty="0">
                <a:solidFill>
                  <a:srgbClr val="808080"/>
                </a:solidFill>
              </a:endParaRPr>
            </a:p>
          </p:txBody>
        </p:sp>
      </p:grpSp>
      <p:sp>
        <p:nvSpPr>
          <p:cNvPr id="43" name="Rounded Rectangle 42"/>
          <p:cNvSpPr/>
          <p:nvPr/>
        </p:nvSpPr>
        <p:spPr bwMode="auto">
          <a:xfrm>
            <a:off x="228600" y="4495800"/>
            <a:ext cx="3429000" cy="1524000"/>
          </a:xfrm>
          <a:prstGeom prst="roundRect">
            <a:avLst/>
          </a:prstGeom>
          <a:solidFill>
            <a:srgbClr val="B3B0FF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is-IS" dirty="0" smtClean="0">
                <a:latin typeface="American Typewriter Condensed"/>
                <a:cs typeface="American Typewriter Condensed"/>
              </a:rPr>
              <a:t>def </a:t>
            </a:r>
            <a:r>
              <a:rPr lang="is-IS" dirty="0" smtClean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v_p_try1():</a:t>
            </a:r>
          </a:p>
          <a:p>
            <a:r>
              <a:rPr lang="is-IS" dirty="0" smtClean="0">
                <a:latin typeface="American Typewriter Condensed"/>
                <a:cs typeface="American Typewriter Condensed"/>
              </a:rPr>
              <a:t>    </a:t>
            </a:r>
            <a:r>
              <a:rPr lang="is-IS" dirty="0" smtClean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"""Changes lt_speed"""</a:t>
            </a:r>
          </a:p>
          <a:p>
            <a:r>
              <a:rPr lang="en-US" sz="2000" baseline="10000" dirty="0" smtClean="0">
                <a:latin typeface="Arial Black"/>
                <a:cs typeface="Helvetica Light"/>
              </a:rPr>
              <a:t>1</a:t>
            </a:r>
            <a:r>
              <a:rPr lang="en-US" sz="2000" dirty="0" smtClean="0">
                <a:latin typeface="Arial Black"/>
                <a:cs typeface="Helvetica Light"/>
              </a:rPr>
              <a:t>   </a:t>
            </a:r>
            <a:r>
              <a:rPr lang="en-US" sz="2000" dirty="0" err="1" smtClean="0">
                <a:solidFill>
                  <a:srgbClr val="FF0000"/>
                </a:solidFill>
                <a:latin typeface="American Typewriter"/>
                <a:cs typeface="American Typewriter"/>
              </a:rPr>
              <a:t>lt_speed</a:t>
            </a:r>
            <a:r>
              <a:rPr lang="en-US" sz="2000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 = 42.0</a:t>
            </a:r>
            <a:endParaRPr lang="is-IS" dirty="0">
              <a:solidFill>
                <a:srgbClr val="FF0000"/>
              </a:solidFill>
              <a:latin typeface="American Typewriter"/>
              <a:cs typeface="American Typewriter"/>
            </a:endParaRPr>
          </a:p>
        </p:txBody>
      </p:sp>
      <p:grpSp>
        <p:nvGrpSpPr>
          <p:cNvPr id="3" name="Group 55"/>
          <p:cNvGrpSpPr/>
          <p:nvPr/>
        </p:nvGrpSpPr>
        <p:grpSpPr>
          <a:xfrm>
            <a:off x="5029202" y="2209800"/>
            <a:ext cx="2277251" cy="461665"/>
            <a:chOff x="3056749" y="1295400"/>
            <a:chExt cx="2277251" cy="461665"/>
          </a:xfrm>
        </p:grpSpPr>
        <p:sp>
          <p:nvSpPr>
            <p:cNvPr id="57" name="Rectangle 56"/>
            <p:cNvSpPr/>
            <p:nvPr/>
          </p:nvSpPr>
          <p:spPr bwMode="auto">
            <a:xfrm>
              <a:off x="4267200" y="1295400"/>
              <a:ext cx="1066800" cy="4572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3 × 10</a:t>
              </a:r>
              <a:r>
                <a:rPr lang="en-US" baseline="30000" dirty="0" smtClean="0"/>
                <a:t>8</a:t>
              </a:r>
              <a:endParaRPr kumimoji="0" 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056749" y="1295400"/>
              <a:ext cx="12103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dirty="0" err="1" smtClean="0"/>
                <a:t>lt_speed</a:t>
              </a:r>
              <a:endParaRPr lang="en-US" dirty="0"/>
            </a:p>
          </p:txBody>
        </p:sp>
      </p:grpSp>
      <p:sp>
        <p:nvSpPr>
          <p:cNvPr id="40" name="Title 1"/>
          <p:cNvSpPr txBox="1">
            <a:spLocks/>
          </p:cNvSpPr>
          <p:nvPr/>
        </p:nvSpPr>
        <p:spPr bwMode="auto">
          <a:xfrm>
            <a:off x="457200" y="990600"/>
            <a:ext cx="8229600" cy="7144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That is, if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a variable, can you write a function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violate_physics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(...)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that changes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the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value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dirty="0" err="1" smtClean="0">
                <a:solidFill>
                  <a:srgbClr val="000000"/>
                </a:solidFill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7" name="Group 55"/>
          <p:cNvGrpSpPr/>
          <p:nvPr/>
        </p:nvGrpSpPr>
        <p:grpSpPr>
          <a:xfrm>
            <a:off x="5486402" y="3962400"/>
            <a:ext cx="2277251" cy="461665"/>
            <a:chOff x="3056749" y="1295400"/>
            <a:chExt cx="2277251" cy="461665"/>
          </a:xfrm>
        </p:grpSpPr>
        <p:sp>
          <p:nvSpPr>
            <p:cNvPr id="18" name="Rectangle 17"/>
            <p:cNvSpPr/>
            <p:nvPr/>
          </p:nvSpPr>
          <p:spPr bwMode="auto">
            <a:xfrm>
              <a:off x="4267200" y="1295400"/>
              <a:ext cx="1066800" cy="4572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056749" y="1295400"/>
              <a:ext cx="12103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dirty="0" err="1" smtClean="0"/>
                <a:t>lt_speed</a:t>
              </a: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 bwMode="auto">
          <a:xfrm>
            <a:off x="6705600" y="3962400"/>
            <a:ext cx="1066800" cy="457200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42.0</a:t>
            </a:r>
            <a:endParaRPr kumimoji="0" lang="en-US" sz="2400" i="0" u="none" strike="noStrike" cap="none" normalizeH="0" baseline="3000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562600" y="1295400"/>
            <a:ext cx="2819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3000" dirty="0" smtClean="0">
                <a:latin typeface="Zapf Dingbats"/>
                <a:ea typeface="Zapf Dingbats"/>
                <a:cs typeface="Zapf Dingbats"/>
              </a:rPr>
              <a:t>✗</a:t>
            </a:r>
            <a:endParaRPr lang="en-US" sz="33000" dirty="0"/>
          </a:p>
        </p:txBody>
      </p:sp>
      <p:sp>
        <p:nvSpPr>
          <p:cNvPr id="26" name="Title 1"/>
          <p:cNvSpPr txBox="1">
            <a:spLocks/>
          </p:cNvSpPr>
          <p:nvPr/>
        </p:nvSpPr>
        <p:spPr bwMode="auto">
          <a:xfrm>
            <a:off x="0" y="6067312"/>
            <a:ext cx="8839200" cy="7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en-US" sz="2000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*Given the Python we know at this point, where </a:t>
            </a:r>
            <a:r>
              <a:rPr lang="en-US" sz="2000" b="1" i="1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all assignments to a </a:t>
            </a:r>
            <a:r>
              <a:rPr lang="en-US" sz="2000" b="1" i="1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"plain variable" (not expressions with a "dot" in them) </a:t>
            </a:r>
            <a:r>
              <a:rPr lang="en-US" sz="2000" b="1" i="1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within a function are treated as referring to a local variable.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200256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 bwMode="auto">
          <a:xfrm>
            <a:off x="228600" y="2438400"/>
            <a:ext cx="3200400" cy="1524000"/>
          </a:xfrm>
          <a:prstGeom prst="roundRect">
            <a:avLst/>
          </a:prstGeom>
          <a:solidFill>
            <a:srgbClr val="FCFFE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American Typewriter Condensed"/>
                <a:cs typeface="American Typewriter Condensed"/>
              </a:rPr>
              <a:t>import lec07</a:t>
            </a:r>
          </a:p>
          <a:p>
            <a:r>
              <a:rPr lang="en-US" dirty="0" err="1" smtClean="0">
                <a:latin typeface="American Typewriter Condensed"/>
                <a:cs typeface="American Typewriter Condensed"/>
              </a:rPr>
              <a:t>lt_speed</a:t>
            </a:r>
            <a:r>
              <a:rPr lang="en-US" dirty="0" smtClean="0">
                <a:latin typeface="American Typewriter Condensed"/>
                <a:cs typeface="American Typewriter Condensed"/>
              </a:rPr>
              <a:t> = 3e8</a:t>
            </a:r>
          </a:p>
          <a:p>
            <a:r>
              <a:rPr lang="en-US" dirty="0" smtClean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lec07.v_p_try2(42.0)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9812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code with function call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" y="40386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function definition</a:t>
            </a:r>
            <a:endParaRPr lang="en-US" sz="2000" b="1" dirty="0"/>
          </a:p>
        </p:txBody>
      </p:sp>
      <p:grpSp>
        <p:nvGrpSpPr>
          <p:cNvPr id="2" name="Group 12"/>
          <p:cNvGrpSpPr/>
          <p:nvPr/>
        </p:nvGrpSpPr>
        <p:grpSpPr>
          <a:xfrm>
            <a:off x="5029200" y="3276600"/>
            <a:ext cx="3352800" cy="2438400"/>
            <a:chOff x="3276600" y="3352800"/>
            <a:chExt cx="4126523" cy="1676400"/>
          </a:xfrm>
        </p:grpSpPr>
        <p:sp>
          <p:nvSpPr>
            <p:cNvPr id="9" name="Rectangle 8"/>
            <p:cNvSpPr/>
            <p:nvPr/>
          </p:nvSpPr>
          <p:spPr bwMode="auto">
            <a:xfrm>
              <a:off x="3276600" y="3352800"/>
              <a:ext cx="4126523" cy="1676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0" tIns="45720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598613" algn="l"/>
                  <a:tab pos="3195638" algn="l"/>
                </a:tabLst>
              </a:pPr>
              <a:endParaRPr lang="en-US" dirty="0" smtClean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76600" y="3352800"/>
              <a:ext cx="3126953" cy="3173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182880" rIns="182880" rtlCol="0">
              <a:spAutoFit/>
            </a:bodyPr>
            <a:lstStyle/>
            <a:p>
              <a:r>
                <a:rPr lang="en-US" dirty="0" smtClean="0"/>
                <a:t>v_p_try2</a:t>
              </a:r>
              <a:endParaRPr lang="en-US" dirty="0">
                <a:solidFill>
                  <a:srgbClr val="000000"/>
                </a:solidFill>
                <a:latin typeface="Arial Black"/>
                <a:cs typeface="Helvetica Ligh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34200" y="3352800"/>
              <a:ext cx="454562" cy="317395"/>
            </a:xfrm>
            <a:prstGeom prst="rect">
              <a:avLst/>
            </a:prstGeom>
            <a:noFill/>
          </p:spPr>
          <p:txBody>
            <a:bodyPr wrap="square" lIns="182880" rIns="182880" rtlCol="0">
              <a:spAutoFit/>
            </a:bodyPr>
            <a:lstStyle/>
            <a:p>
              <a:pPr algn="r"/>
              <a:endParaRPr lang="en-US" i="1" dirty="0">
                <a:solidFill>
                  <a:srgbClr val="808080"/>
                </a:solidFill>
              </a:endParaRPr>
            </a:p>
          </p:txBody>
        </p:sp>
      </p:grpSp>
      <p:sp>
        <p:nvSpPr>
          <p:cNvPr id="43" name="Rounded Rectangle 42"/>
          <p:cNvSpPr/>
          <p:nvPr/>
        </p:nvSpPr>
        <p:spPr bwMode="auto">
          <a:xfrm>
            <a:off x="228600" y="4495800"/>
            <a:ext cx="4495800" cy="1524000"/>
          </a:xfrm>
          <a:prstGeom prst="roundRect">
            <a:avLst/>
          </a:prstGeom>
          <a:solidFill>
            <a:srgbClr val="B3B0FF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is-IS" dirty="0" smtClean="0">
                <a:latin typeface="American Typewriter Condensed"/>
                <a:cs typeface="American Typewriter Condensed"/>
              </a:rPr>
              <a:t>def </a:t>
            </a:r>
            <a:r>
              <a:rPr lang="is-IS" dirty="0" smtClean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v_p_try2(new):</a:t>
            </a:r>
          </a:p>
          <a:p>
            <a:r>
              <a:rPr lang="is-IS" dirty="0" smtClean="0">
                <a:latin typeface="American Typewriter Condensed"/>
                <a:cs typeface="American Typewriter Condensed"/>
              </a:rPr>
              <a:t>    </a:t>
            </a:r>
            <a:r>
              <a:rPr lang="is-IS" dirty="0" smtClean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"""Changes lt_speed to new"""</a:t>
            </a:r>
          </a:p>
          <a:p>
            <a:r>
              <a:rPr lang="en-US" sz="2000" baseline="10000" dirty="0" smtClean="0">
                <a:latin typeface="Arial Black"/>
                <a:cs typeface="Helvetica Light"/>
              </a:rPr>
              <a:t>1</a:t>
            </a:r>
            <a:r>
              <a:rPr lang="en-US" sz="2000" dirty="0" smtClean="0">
                <a:latin typeface="Arial Black"/>
                <a:cs typeface="Helvetica Light"/>
              </a:rPr>
              <a:t>   </a:t>
            </a:r>
            <a:r>
              <a:rPr lang="en-US" sz="2000" dirty="0" err="1" smtClean="0">
                <a:solidFill>
                  <a:srgbClr val="FF0000"/>
                </a:solidFill>
                <a:latin typeface="American Typewriter"/>
                <a:cs typeface="American Typewriter"/>
              </a:rPr>
              <a:t>lt_speed</a:t>
            </a:r>
            <a:r>
              <a:rPr lang="en-US" sz="2000" dirty="0" smtClean="0">
                <a:solidFill>
                  <a:srgbClr val="FF0000"/>
                </a:solidFill>
                <a:latin typeface="American Typewriter"/>
                <a:cs typeface="American Typewriter"/>
              </a:rPr>
              <a:t> = new</a:t>
            </a:r>
            <a:endParaRPr lang="is-IS" dirty="0">
              <a:solidFill>
                <a:srgbClr val="FF0000"/>
              </a:solidFill>
              <a:latin typeface="American Typewriter"/>
              <a:cs typeface="American Typewriter"/>
            </a:endParaRPr>
          </a:p>
        </p:txBody>
      </p:sp>
      <p:grpSp>
        <p:nvGrpSpPr>
          <p:cNvPr id="3" name="Group 55"/>
          <p:cNvGrpSpPr/>
          <p:nvPr/>
        </p:nvGrpSpPr>
        <p:grpSpPr>
          <a:xfrm>
            <a:off x="5029202" y="2209800"/>
            <a:ext cx="2277251" cy="461665"/>
            <a:chOff x="3056749" y="1295400"/>
            <a:chExt cx="2277251" cy="461665"/>
          </a:xfrm>
        </p:grpSpPr>
        <p:sp>
          <p:nvSpPr>
            <p:cNvPr id="57" name="Rectangle 56"/>
            <p:cNvSpPr/>
            <p:nvPr/>
          </p:nvSpPr>
          <p:spPr bwMode="auto">
            <a:xfrm>
              <a:off x="4267200" y="1295400"/>
              <a:ext cx="1066800" cy="4572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3 × 10</a:t>
              </a:r>
              <a:r>
                <a:rPr lang="en-US" baseline="30000" dirty="0" smtClean="0"/>
                <a:t>8</a:t>
              </a:r>
              <a:endParaRPr kumimoji="0" 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056749" y="1295400"/>
              <a:ext cx="12103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dirty="0" err="1" smtClean="0"/>
                <a:t>lt_speed</a:t>
              </a:r>
              <a:endParaRPr lang="en-US" dirty="0"/>
            </a:p>
          </p:txBody>
        </p:sp>
      </p:grpSp>
      <p:sp>
        <p:nvSpPr>
          <p:cNvPr id="40" name="Title 1"/>
          <p:cNvSpPr txBox="1">
            <a:spLocks/>
          </p:cNvSpPr>
          <p:nvPr/>
        </p:nvSpPr>
        <p:spPr bwMode="auto">
          <a:xfrm>
            <a:off x="457200" y="990600"/>
            <a:ext cx="8229600" cy="7144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That is, if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 a variable, can you write a function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violate_physics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merican Typewriter"/>
                <a:ea typeface="+mj-ea"/>
                <a:cs typeface="American Typewriter"/>
              </a:rPr>
              <a:t>(...)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that changes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the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value 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dirty="0" err="1" smtClean="0">
                <a:solidFill>
                  <a:srgbClr val="000000"/>
                </a:solidFill>
                <a:latin typeface="American Typewriter"/>
                <a:ea typeface="+mj-ea"/>
                <a:cs typeface="American Typewriter"/>
              </a:rPr>
              <a:t>lt_speed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" name="Group 55"/>
          <p:cNvGrpSpPr/>
          <p:nvPr/>
        </p:nvGrpSpPr>
        <p:grpSpPr>
          <a:xfrm>
            <a:off x="5986286" y="3962400"/>
            <a:ext cx="1557514" cy="461665"/>
            <a:chOff x="3556635" y="1295400"/>
            <a:chExt cx="1557514" cy="461665"/>
          </a:xfrm>
        </p:grpSpPr>
        <p:sp>
          <p:nvSpPr>
            <p:cNvPr id="18" name="Rectangle 17"/>
            <p:cNvSpPr/>
            <p:nvPr/>
          </p:nvSpPr>
          <p:spPr bwMode="auto">
            <a:xfrm>
              <a:off x="4267200" y="1295400"/>
              <a:ext cx="846949" cy="4572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56635" y="1295400"/>
              <a:ext cx="71045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dirty="0" smtClean="0"/>
                <a:t>new</a:t>
              </a:r>
              <a:endParaRPr lang="en-US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6705601" y="3962401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42.0</a:t>
            </a:r>
            <a:endParaRPr lang="en-US" dirty="0"/>
          </a:p>
        </p:txBody>
      </p:sp>
      <p:grpSp>
        <p:nvGrpSpPr>
          <p:cNvPr id="33" name="Group 55"/>
          <p:cNvGrpSpPr/>
          <p:nvPr/>
        </p:nvGrpSpPr>
        <p:grpSpPr>
          <a:xfrm>
            <a:off x="5486402" y="4648200"/>
            <a:ext cx="2277251" cy="461665"/>
            <a:chOff x="3056749" y="1295400"/>
            <a:chExt cx="2277251" cy="461665"/>
          </a:xfrm>
        </p:grpSpPr>
        <p:sp>
          <p:nvSpPr>
            <p:cNvPr id="34" name="Rectangle 33"/>
            <p:cNvSpPr/>
            <p:nvPr/>
          </p:nvSpPr>
          <p:spPr bwMode="auto">
            <a:xfrm>
              <a:off x="4267200" y="1295400"/>
              <a:ext cx="1066800" cy="4572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056749" y="1295400"/>
              <a:ext cx="121033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dirty="0" err="1" smtClean="0"/>
                <a:t>lt_speed</a:t>
              </a:r>
              <a:endParaRPr lang="en-US" dirty="0"/>
            </a:p>
          </p:txBody>
        </p:sp>
      </p:grpSp>
      <p:sp>
        <p:nvSpPr>
          <p:cNvPr id="32" name="Rectangle 31"/>
          <p:cNvSpPr/>
          <p:nvPr/>
        </p:nvSpPr>
        <p:spPr>
          <a:xfrm>
            <a:off x="6858001" y="4648201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/>
              <a:t>42.0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715000" y="1687354"/>
            <a:ext cx="2819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3000" dirty="0" smtClean="0">
                <a:latin typeface="Zapf Dingbats"/>
                <a:ea typeface="Zapf Dingbats"/>
                <a:cs typeface="Zapf Dingbats"/>
              </a:rPr>
              <a:t>✗</a:t>
            </a:r>
            <a:endParaRPr lang="en-US" sz="33000" dirty="0"/>
          </a:p>
        </p:txBody>
      </p:sp>
      <p:sp>
        <p:nvSpPr>
          <p:cNvPr id="37" name="Title 1"/>
          <p:cNvSpPr txBox="1">
            <a:spLocks/>
          </p:cNvSpPr>
          <p:nvPr/>
        </p:nvSpPr>
        <p:spPr bwMode="auto">
          <a:xfrm>
            <a:off x="0" y="6067312"/>
            <a:ext cx="8839200" cy="7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tabLst/>
              <a:defRPr/>
            </a:pPr>
            <a:r>
              <a:rPr lang="en-US" sz="2000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*Given the Python we know at this point, where </a:t>
            </a:r>
            <a:r>
              <a:rPr lang="en-US" sz="2000" b="1" i="1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all assignments to a </a:t>
            </a:r>
            <a:r>
              <a:rPr lang="en-US" sz="2000" b="1" i="1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"plain variable" (not expressions with a "dot" in them) </a:t>
            </a:r>
            <a:r>
              <a:rPr lang="en-US" sz="2000" b="1" i="1" noProof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within a function are treated as referring to a local variable.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200256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  <p:bldP spid="24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13390</TotalTime>
  <Words>1722</Words>
  <Application>Microsoft Macintosh PowerPoint</Application>
  <PresentationFormat>On-screen Show (4:3)</PresentationFormat>
  <Paragraphs>204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 Presentation</vt:lpstr>
      <vt:lpstr>PowerPoint Presentation</vt:lpstr>
      <vt:lpstr>Lecture 7: More on function calls; if-then-else</vt:lpstr>
      <vt:lpstr>PowerPoint Presentation</vt:lpstr>
      <vt:lpstr>PowerPoint Presentation</vt:lpstr>
      <vt:lpstr>Q: Why is it important to understand the notation for and mechanics of variables, objects, and frames? A: You get a clear model of what names are accessible and what objects they refer to. Bonus: you'll understand error messages better.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Georgia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CS100J</dc:title>
  <dc:creator>Trial User</dc:creator>
  <cp:lastModifiedBy>Lillian Lee</cp:lastModifiedBy>
  <cp:revision>551</cp:revision>
  <cp:lastPrinted>2013-02-11T19:36:36Z</cp:lastPrinted>
  <dcterms:created xsi:type="dcterms:W3CDTF">2013-02-12T18:27:24Z</dcterms:created>
  <dcterms:modified xsi:type="dcterms:W3CDTF">2013-02-13T17:49:31Z</dcterms:modified>
</cp:coreProperties>
</file>