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7" r:id="rId4"/>
    <p:sldId id="272" r:id="rId5"/>
    <p:sldId id="259" r:id="rId6"/>
    <p:sldId id="273" r:id="rId7"/>
    <p:sldId id="266" r:id="rId8"/>
    <p:sldId id="274" r:id="rId9"/>
    <p:sldId id="264" r:id="rId10"/>
    <p:sldId id="263" r:id="rId11"/>
    <p:sldId id="267" r:id="rId12"/>
    <p:sldId id="268" r:id="rId13"/>
    <p:sldId id="271" r:id="rId14"/>
    <p:sldId id="275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nstantia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173148A-6A13-4909-B3CB-551DA7993C62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09BDE27-A1A9-44BB-BF9F-4E24D9117A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32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D273BAD-F5AE-42BE-BDAF-F639F03F142A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0BC35DC-2599-43B9-82C1-5EE0B4C8B9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89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9pPr>
          </a:lstStyle>
          <a:p>
            <a:fld id="{6294668D-55A2-457D-82C2-4A93E019FA2B}" type="slidenum">
              <a:rPr lang="en-US">
                <a:latin typeface="Calibri" pitchFamily="34" charset="0"/>
              </a:rPr>
              <a:pPr/>
              <a:t>12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67B63CA9-0375-46F4-8987-F78C28F86741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1DF7A671-E39A-4415-BDE2-1512848342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978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7F1A0F-AC27-48A8-805F-DA74E66F31BE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E7625-FEA9-4898-9BB1-1E4B8DA5CC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2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1358AC-2FBA-445D-A20E-537AD53A7541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51D79-8502-43EC-8882-F0C330F7FF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174E9C-A24F-4ADE-A985-D6E8B1A3CBBD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B0A6C-E67D-42DE-AAEF-4BAD867FD6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8C8BA4AA-1C50-4013-8A04-F2E0C55189D5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0BEB5BE4-58FF-4E6B-AE87-BA729ADCA7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73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7308BB-3BEF-483A-AF03-1674DA7FAFCB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0F111-A27F-400D-A44D-445939BEB6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ABBEDD-ED5D-42DC-996B-5E7DEDFC122E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0604B-6E38-4467-8CBE-B967CECF99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9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3B6137-7813-4607-B45F-E095F1A70F3C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F693C-56D0-4D22-8366-3ABD594512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2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CB0C2D-92DF-4462-9C92-CBA74EAA1EF0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B104C-043A-495D-B401-12D959CA4F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6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710EB9-5171-4676-9EE5-B32D40CCF51C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77DEC-8AF2-4511-BC8E-14F55D96C6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2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0 w 5257800"/>
              <a:gd name="T1" fmla="*/ 0 h 4114800"/>
              <a:gd name="T2" fmla="*/ 5107774 w 5257800"/>
              <a:gd name="T3" fmla="*/ 0 h 4114800"/>
              <a:gd name="T4" fmla="*/ 5257800 w 5257800"/>
              <a:gd name="T5" fmla="*/ 150026 h 4114800"/>
              <a:gd name="T6" fmla="*/ 5257800 w 5257800"/>
              <a:gd name="T7" fmla="*/ 4114800 h 4114800"/>
              <a:gd name="T8" fmla="*/ 0 w 5257800"/>
              <a:gd name="T9" fmla="*/ 4114800 h 4114800"/>
              <a:gd name="T10" fmla="*/ 0 w 5257800"/>
              <a:gd name="T11" fmla="*/ 0 h 4114800"/>
              <a:gd name="T12" fmla="*/ 0 w 5257800"/>
              <a:gd name="T13" fmla="*/ 0 h 41148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19685" dist="6350" dir="12899787" algn="tl" rotWithShape="0">
              <a:srgbClr val="808080">
                <a:alpha val="46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6AE20C-C9D9-4FAA-AFD3-E627120EB5EC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146283DF-2F83-4523-98E5-A5398EF7A8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6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</a:defRPr>
            </a:lvl1pPr>
          </a:lstStyle>
          <a:p>
            <a:fld id="{63470838-7715-49C9-B00B-4A56BC00692A}" type="datetimeFigureOut">
              <a:rPr lang="en-US"/>
              <a:pPr/>
              <a:t>2011.12.8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2FF72C1B-7111-449E-9F65-5E46A449804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84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5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MS PGothic" pitchFamily="34" charset="-128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CS 1110 Final Exam Recursion Review</a:t>
            </a:r>
            <a:endParaRPr lang="en-US" dirty="0"/>
          </a:p>
        </p:txBody>
      </p:sp>
      <p:sp>
        <p:nvSpPr>
          <p:cNvPr id="5122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/>
            <a:r>
              <a:rPr lang="en-US" dirty="0" smtClean="0"/>
              <a:t>Dec 7, 2011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00B050"/>
                </a:solidFill>
              </a:rPr>
              <a:t>/** = String representation of integer with commas added*/</a:t>
            </a:r>
          </a:p>
          <a:p>
            <a:pPr>
              <a:buFont typeface="Wingdings 2" pitchFamily="18" charset="2"/>
              <a:buNone/>
            </a:pPr>
            <a:r>
              <a:rPr lang="en-US" sz="2000" b="1" smtClean="0"/>
              <a:t>public static String addCommas(int n) {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00B050"/>
                </a:solidFill>
              </a:rPr>
              <a:t>     // Base case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     </a:t>
            </a:r>
            <a:r>
              <a:rPr lang="en-US" sz="2000" smtClean="0">
                <a:solidFill>
                  <a:srgbClr val="FF0000"/>
                </a:solidFill>
              </a:rPr>
              <a:t>if (n &lt; 1000)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          return </a:t>
            </a:r>
            <a:r>
              <a:rPr lang="en-US" altLang="en-US" sz="2000" smtClean="0">
                <a:solidFill>
                  <a:srgbClr val="FF0000"/>
                </a:solidFill>
              </a:rPr>
              <a:t>“”</a:t>
            </a:r>
            <a:r>
              <a:rPr lang="en-US" sz="2000" smtClean="0">
                <a:solidFill>
                  <a:srgbClr val="FF0000"/>
                </a:solidFill>
              </a:rPr>
              <a:t> + n;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     </a:t>
            </a:r>
            <a:r>
              <a:rPr lang="en-US" sz="2000" smtClean="0">
                <a:solidFill>
                  <a:srgbClr val="00B050"/>
                </a:solidFill>
              </a:rPr>
              <a:t>// Recursive Case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     String number = "" + n;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     return addCommas (n/1000) + ",</a:t>
            </a:r>
            <a:r>
              <a:rPr lang="en-US" altLang="en-US" sz="2000" smtClean="0">
                <a:solidFill>
                  <a:srgbClr val="FF0000"/>
                </a:solidFill>
              </a:rPr>
              <a:t>“</a:t>
            </a:r>
            <a:r>
              <a:rPr lang="en-US" sz="2000" smtClean="0">
                <a:solidFill>
                  <a:srgbClr val="FF0000"/>
                </a:solidFill>
              </a:rPr>
              <a:t> +</a:t>
            </a:r>
          </a:p>
          <a:p>
            <a:pPr>
              <a:buFont typeface="Wingdings 2" pitchFamily="18" charset="2"/>
              <a:buNone/>
            </a:pPr>
            <a:r>
              <a:rPr lang="en-US" sz="2000" smtClean="0">
                <a:solidFill>
                  <a:srgbClr val="FF0000"/>
                </a:solidFill>
              </a:rPr>
              <a:t>		number.substring(number.length()-3);</a:t>
            </a:r>
          </a:p>
          <a:p>
            <a:pPr>
              <a:buFont typeface="Wingdings 2" pitchFamily="18" charset="2"/>
              <a:buNone/>
            </a:pPr>
            <a:r>
              <a:rPr lang="en-US" sz="2000" smtClean="0"/>
              <a:t>}</a:t>
            </a:r>
          </a:p>
          <a:p>
            <a:pPr>
              <a:buFont typeface="Wingdings 2" pitchFamily="18" charset="2"/>
              <a:buNone/>
            </a:pPr>
            <a:endParaRPr lang="en-US" sz="2000" smtClean="0"/>
          </a:p>
        </p:txBody>
      </p:sp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Problem: Properly add commas to an integer and return the string representation.  ie. 5923821 is converted to 5,923,821.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867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9pPr>
          </a:lstStyle>
          <a:p>
            <a:pPr algn="ctr"/>
            <a:r>
              <a:rPr lang="en-US" sz="3200" b="1"/>
              <a:t>Is something wrong?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00B050"/>
                </a:solidFill>
              </a:rPr>
              <a:t>/** = String representation of integer with commas added*/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b="1" smtClean="0"/>
              <a:t>public static String addCommas(int n) {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b="1" smtClean="0"/>
              <a:t>     </a:t>
            </a:r>
            <a:r>
              <a:rPr lang="en-US" sz="1700" smtClean="0">
                <a:solidFill>
                  <a:srgbClr val="FF0000"/>
                </a:solidFill>
              </a:rPr>
              <a:t>if (n &lt; 0) return "-" + addCommasHelper(-n);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FF0000"/>
                </a:solidFill>
              </a:rPr>
              <a:t>     else return addCommasHelper(n);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/>
              <a:t>}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00B050"/>
                </a:solidFill>
              </a:rPr>
              <a:t>/** = String representation of a positive integer with commas added.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00B050"/>
                </a:solidFill>
              </a:rPr>
              <a:t>      Precondition: n &gt;= 0*/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b="1" smtClean="0"/>
              <a:t>private static String addCommasHelper(int n) {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b="1" smtClean="0"/>
              <a:t>     </a:t>
            </a:r>
            <a:r>
              <a:rPr lang="en-US" sz="1700" smtClean="0">
                <a:solidFill>
                  <a:srgbClr val="00B050"/>
                </a:solidFill>
              </a:rPr>
              <a:t>// Base case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/>
              <a:t>     </a:t>
            </a:r>
            <a:r>
              <a:rPr lang="en-US" sz="1700" smtClean="0">
                <a:solidFill>
                  <a:srgbClr val="FF0000"/>
                </a:solidFill>
              </a:rPr>
              <a:t>if (n &lt; 1000)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FF0000"/>
                </a:solidFill>
              </a:rPr>
              <a:t>          return </a:t>
            </a:r>
            <a:r>
              <a:rPr lang="en-US" altLang="en-US" sz="1700" smtClean="0">
                <a:solidFill>
                  <a:srgbClr val="FF0000"/>
                </a:solidFill>
              </a:rPr>
              <a:t>“”</a:t>
            </a:r>
            <a:r>
              <a:rPr lang="en-US" sz="1700" smtClean="0">
                <a:solidFill>
                  <a:srgbClr val="FF0000"/>
                </a:solidFill>
              </a:rPr>
              <a:t> + n;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/>
              <a:t>     </a:t>
            </a:r>
            <a:r>
              <a:rPr lang="en-US" sz="1700" smtClean="0">
                <a:solidFill>
                  <a:srgbClr val="00B050"/>
                </a:solidFill>
              </a:rPr>
              <a:t>// Recursive Case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FF0000"/>
                </a:solidFill>
              </a:rPr>
              <a:t>     String number = "" + n;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>
                <a:solidFill>
                  <a:srgbClr val="FF0000"/>
                </a:solidFill>
              </a:rPr>
              <a:t>     return addCommasHelper(n/1000) + ",</a:t>
            </a:r>
            <a:r>
              <a:rPr lang="en-US" altLang="en-US" sz="1700" smtClean="0">
                <a:solidFill>
                  <a:srgbClr val="FF0000"/>
                </a:solidFill>
              </a:rPr>
              <a:t>“</a:t>
            </a:r>
            <a:r>
              <a:rPr lang="en-US" sz="1700" smtClean="0">
                <a:solidFill>
                  <a:srgbClr val="FF0000"/>
                </a:solidFill>
              </a:rPr>
              <a:t> + number.substring(number.length()-3);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1700" smtClean="0"/>
              <a:t>}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sz="1700" smtClean="0"/>
          </a:p>
        </p:txBody>
      </p:sp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Problem: Properly add commas to an integer and return the string representation.  ie. 5923821 is converted to 5,923,821.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extra problem…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Given: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	Class </a:t>
            </a:r>
            <a:r>
              <a:rPr lang="en-US" sz="2200" dirty="0" err="1" smtClean="0"/>
              <a:t>FacebookProfile</a:t>
            </a:r>
            <a:endParaRPr lang="en-US" sz="2200" dirty="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		public String </a:t>
            </a:r>
            <a:r>
              <a:rPr lang="en-US" sz="2200" dirty="0" err="1" smtClean="0"/>
              <a:t>getName</a:t>
            </a:r>
            <a:r>
              <a:rPr lang="en-US" sz="2200" dirty="0" smtClean="0"/>
              <a:t>();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		public Vector&lt;</a:t>
            </a:r>
            <a:r>
              <a:rPr lang="en-US" sz="2200" dirty="0" err="1" smtClean="0"/>
              <a:t>FacebookProfile</a:t>
            </a:r>
            <a:r>
              <a:rPr lang="en-US" sz="2200" dirty="0" smtClean="0"/>
              <a:t>&gt; </a:t>
            </a:r>
            <a:r>
              <a:rPr lang="en-US" sz="2200" dirty="0" err="1" smtClean="0"/>
              <a:t>getFriends</a:t>
            </a:r>
            <a:r>
              <a:rPr lang="en-US" sz="2200" dirty="0" smtClean="0"/>
              <a:t>();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2200" dirty="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We want to answer the question: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	Is this </a:t>
            </a:r>
            <a:r>
              <a:rPr lang="en-US" sz="2200" dirty="0" err="1" smtClean="0"/>
              <a:t>FacebookProfile</a:t>
            </a:r>
            <a:r>
              <a:rPr lang="en-US" sz="2200" dirty="0" smtClean="0"/>
              <a:t> at most 6 degrees away from Kevin Bacon?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	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/>
              <a:t>Specification: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2200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200" dirty="0" smtClean="0">
                <a:solidFill>
                  <a:srgbClr val="00B050"/>
                </a:solidFill>
              </a:rPr>
              <a:t>/** = </a:t>
            </a:r>
            <a:r>
              <a:rPr lang="en-US" altLang="en-US" sz="2200" dirty="0" smtClean="0">
                <a:solidFill>
                  <a:srgbClr val="00B050"/>
                </a:solidFill>
              </a:rPr>
              <a:t>“</a:t>
            </a:r>
            <a:r>
              <a:rPr lang="en-US" sz="2200" dirty="0" smtClean="0">
                <a:solidFill>
                  <a:srgbClr val="00B050"/>
                </a:solidFill>
              </a:rPr>
              <a:t>this </a:t>
            </a:r>
            <a:r>
              <a:rPr lang="en-US" sz="2200" dirty="0" err="1" smtClean="0">
                <a:solidFill>
                  <a:srgbClr val="00B050"/>
                </a:solidFill>
              </a:rPr>
              <a:t>FacebookProfile</a:t>
            </a:r>
            <a:r>
              <a:rPr lang="en-US" sz="2200" dirty="0" smtClean="0">
                <a:solidFill>
                  <a:srgbClr val="00B050"/>
                </a:solidFill>
              </a:rPr>
              <a:t> is at most 6 degrees away from Kevin Bacon</a:t>
            </a:r>
            <a:r>
              <a:rPr lang="en-US" altLang="en-US" sz="2200" dirty="0" smtClean="0">
                <a:solidFill>
                  <a:srgbClr val="00B050"/>
                </a:solidFill>
              </a:rPr>
              <a:t>”</a:t>
            </a:r>
            <a:r>
              <a:rPr lang="en-US" sz="2200" dirty="0" smtClean="0">
                <a:solidFill>
                  <a:srgbClr val="00B050"/>
                </a:solidFill>
              </a:rPr>
              <a:t> */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2200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6-Degrees of Kevin Bacon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00B050"/>
                </a:solidFill>
              </a:rPr>
              <a:t>/** = </a:t>
            </a:r>
            <a:r>
              <a:rPr lang="en-US" altLang="en-US" sz="1300" smtClean="0">
                <a:solidFill>
                  <a:srgbClr val="00B050"/>
                </a:solidFill>
              </a:rPr>
              <a:t>“</a:t>
            </a:r>
            <a:r>
              <a:rPr lang="en-US" sz="1300" smtClean="0">
                <a:solidFill>
                  <a:srgbClr val="00B050"/>
                </a:solidFill>
              </a:rPr>
              <a:t>this FacebookProfile is at most 6 degrees away from Kevin Bacon</a:t>
            </a:r>
            <a:r>
              <a:rPr lang="en-US" altLang="en-US" sz="1300" smtClean="0">
                <a:solidFill>
                  <a:srgbClr val="00B050"/>
                </a:solidFill>
              </a:rPr>
              <a:t>”</a:t>
            </a:r>
            <a:r>
              <a:rPr lang="en-US" sz="1300" smtClean="0">
                <a:solidFill>
                  <a:srgbClr val="00B050"/>
                </a:solidFill>
              </a:rPr>
              <a:t> */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public boolean sixDegreesOfKevinBacon() {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	return sixDegreesHelper(6);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}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en-US" sz="14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500" smtClean="0">
                <a:solidFill>
                  <a:srgbClr val="00B050"/>
                </a:solidFill>
              </a:rPr>
              <a:t>/** = </a:t>
            </a:r>
            <a:r>
              <a:rPr lang="en-US" altLang="en-US" sz="1500" smtClean="0">
                <a:solidFill>
                  <a:srgbClr val="00B050"/>
                </a:solidFill>
              </a:rPr>
              <a:t>“</a:t>
            </a:r>
            <a:r>
              <a:rPr lang="en-US" sz="1500" smtClean="0">
                <a:solidFill>
                  <a:srgbClr val="00B050"/>
                </a:solidFill>
              </a:rPr>
              <a:t>this FacebookProfile is at most n degrees away from Kevin Bacon</a:t>
            </a:r>
            <a:r>
              <a:rPr lang="en-US" altLang="en-US" sz="1500" smtClean="0">
                <a:solidFill>
                  <a:srgbClr val="00B050"/>
                </a:solidFill>
              </a:rPr>
              <a:t>”</a:t>
            </a:r>
            <a:r>
              <a:rPr lang="en-US" sz="1500" smtClean="0">
                <a:solidFill>
                  <a:srgbClr val="00B050"/>
                </a:solidFill>
              </a:rPr>
              <a:t> */</a:t>
            </a:r>
            <a:endParaRPr lang="en-US" sz="14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private boolean sixDegreesHelper(int n) {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	</a:t>
            </a:r>
            <a:r>
              <a:rPr lang="en-US" sz="1300" smtClean="0">
                <a:solidFill>
                  <a:srgbClr val="00B050"/>
                </a:solidFill>
              </a:rPr>
              <a:t>// Base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/>
              <a:t>     </a:t>
            </a:r>
            <a:r>
              <a:rPr lang="en-US" sz="1300" smtClean="0">
                <a:solidFill>
                  <a:srgbClr val="FF0000"/>
                </a:solidFill>
              </a:rPr>
              <a:t>if (getName().equals(</a:t>
            </a:r>
            <a:r>
              <a:rPr lang="en-US" altLang="en-US" sz="1300" smtClean="0">
                <a:solidFill>
                  <a:srgbClr val="FF0000"/>
                </a:solidFill>
              </a:rPr>
              <a:t>“</a:t>
            </a:r>
            <a:r>
              <a:rPr lang="en-US" sz="1300" smtClean="0">
                <a:solidFill>
                  <a:srgbClr val="FF0000"/>
                </a:solidFill>
              </a:rPr>
              <a:t>Kevin Bacon</a:t>
            </a:r>
            <a:r>
              <a:rPr lang="en-US" altLang="en-US" sz="1300" smtClean="0">
                <a:solidFill>
                  <a:srgbClr val="FF0000"/>
                </a:solidFill>
              </a:rPr>
              <a:t>”</a:t>
            </a:r>
            <a:r>
              <a:rPr lang="en-US" sz="1300" smtClean="0">
                <a:solidFill>
                  <a:srgbClr val="FF0000"/>
                </a:solidFill>
              </a:rPr>
              <a:t>))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     return true;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if (n == 0)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     return false;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/>
              <a:t>     </a:t>
            </a:r>
            <a:r>
              <a:rPr lang="en-US" sz="1300" smtClean="0">
                <a:solidFill>
                  <a:srgbClr val="00B050"/>
                </a:solidFill>
              </a:rPr>
              <a:t>// Recursive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Vector&lt;FacebookProfile&gt; friends = getFriends();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for (int i=0; i&lt;friends.size(); i++) {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     if (friends.get(i).sixDegreesHelper(n-1))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          return true;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}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300" smtClean="0">
                <a:solidFill>
                  <a:srgbClr val="FF0000"/>
                </a:solidFill>
              </a:rPr>
              <a:t>     return false;</a:t>
            </a:r>
            <a:endParaRPr lang="en-US" sz="1400" smtClean="0"/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an array, user recursion to determine if it is sorted</a:t>
            </a:r>
          </a:p>
          <a:p>
            <a:endParaRPr lang="en-US" dirty="0" smtClean="0"/>
          </a:p>
          <a:p>
            <a:r>
              <a:rPr lang="en-US" dirty="0" smtClean="0"/>
              <a:t>Given a String s, list all the permutations of String s:</a:t>
            </a:r>
          </a:p>
          <a:p>
            <a:pPr lvl="1"/>
            <a:r>
              <a:rPr lang="en-US" dirty="0" smtClean="0"/>
              <a:t>“XZY” </a:t>
            </a:r>
            <a:r>
              <a:rPr lang="en-US" dirty="0" smtClean="0">
                <a:sym typeface="Wingdings" pitchFamily="2" charset="2"/>
              </a:rPr>
              <a:t> “XYZ”, “XZY”, “ZYX”, “YXZ”, </a:t>
            </a:r>
            <a:r>
              <a:rPr lang="en-US" dirty="0" err="1" smtClean="0">
                <a:sym typeface="Wingdings" pitchFamily="2" charset="2"/>
              </a:rPr>
              <a:t>etc</a:t>
            </a:r>
            <a:endParaRPr lang="en-US" dirty="0" smtClean="0">
              <a:sym typeface="Wingdings" pitchFamily="2" charset="2"/>
            </a:endParaRPr>
          </a:p>
          <a:p>
            <a:pPr marL="393700" lvl="1" indent="0">
              <a:buNone/>
            </a:pP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Use recursion to find the minimum element in an array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502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Good Luck!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</a:t>
            </a:r>
            <a:r>
              <a:rPr lang="en-US" altLang="en-US" dirty="0" smtClean="0"/>
              <a:t>’</a:t>
            </a:r>
            <a:r>
              <a:rPr lang="en-US" dirty="0" smtClean="0"/>
              <a:t>t Stress!</a:t>
            </a:r>
          </a:p>
          <a:p>
            <a:r>
              <a:rPr lang="en-US" dirty="0" smtClean="0"/>
              <a:t>Take your time!</a:t>
            </a:r>
          </a:p>
          <a:p>
            <a:r>
              <a:rPr lang="en-US" dirty="0" smtClean="0"/>
              <a:t>Have a great winter break!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we</a:t>
            </a:r>
            <a:r>
              <a:rPr lang="en-US" altLang="en-US" smtClean="0"/>
              <a:t>’</a:t>
            </a:r>
            <a:r>
              <a:rPr lang="en-US" smtClean="0"/>
              <a:t>ll do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Practice writing recursive specifications and functions</a:t>
            </a:r>
          </a:p>
          <a:p>
            <a:pPr lvl="1"/>
            <a:r>
              <a:rPr lang="en-US" smtClean="0"/>
              <a:t>Given a recursive problem definition</a:t>
            </a:r>
          </a:p>
          <a:p>
            <a:pPr lvl="2"/>
            <a:r>
              <a:rPr lang="en-US" smtClean="0"/>
              <a:t>Determine a proper specification (note preconditions)</a:t>
            </a:r>
          </a:p>
          <a:p>
            <a:pPr lvl="2"/>
            <a:endParaRPr lang="en-US" smtClean="0"/>
          </a:p>
          <a:p>
            <a:pPr lvl="1"/>
            <a:r>
              <a:rPr lang="en-US" smtClean="0"/>
              <a:t> Given a problem description and specification:</a:t>
            </a:r>
          </a:p>
          <a:p>
            <a:pPr lvl="2"/>
            <a:r>
              <a:rPr lang="en-US" smtClean="0"/>
              <a:t>Write the recursive base case</a:t>
            </a:r>
          </a:p>
          <a:p>
            <a:pPr lvl="2"/>
            <a:r>
              <a:rPr lang="en-US" smtClean="0"/>
              <a:t>Write the recursive call</a:t>
            </a:r>
          </a:p>
          <a:p>
            <a:pPr lvl="2"/>
            <a:r>
              <a:rPr lang="en-US" smtClean="0"/>
              <a:t>Verify that it is correct</a:t>
            </a:r>
          </a:p>
          <a:p>
            <a:endParaRPr 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5638800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  <a:ea typeface="MS PGothic" pitchFamily="34" charset="-128"/>
              </a:defRPr>
            </a:lvl9pPr>
          </a:lstStyle>
          <a:p>
            <a:pPr algn="ctr"/>
            <a:r>
              <a:rPr lang="en-US" sz="4800"/>
              <a:t>Questions?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Important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Precise Specification</a:t>
            </a:r>
          </a:p>
          <a:p>
            <a:pPr marL="879475" lvl="1" indent="-514350"/>
            <a:r>
              <a:rPr lang="en-US" smtClean="0"/>
              <a:t>What does the method do?</a:t>
            </a:r>
          </a:p>
          <a:p>
            <a:pPr marL="879475" lvl="1" indent="-514350"/>
            <a:r>
              <a:rPr lang="en-US" smtClean="0"/>
              <a:t>What are the preconditions?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Write the base case</a:t>
            </a:r>
          </a:p>
          <a:p>
            <a:pPr marL="879475" lvl="1" indent="-514350"/>
            <a:r>
              <a:rPr lang="en-US" smtClean="0"/>
              <a:t>What is the most basic case?</a:t>
            </a:r>
          </a:p>
          <a:p>
            <a:pPr marL="879475" lvl="1" indent="-514350"/>
            <a:r>
              <a:rPr lang="en-US" smtClean="0"/>
              <a:t>What causes termination of the recursive method?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Write the recursive case</a:t>
            </a:r>
          </a:p>
          <a:p>
            <a:pPr marL="879475" lvl="1" indent="-514350"/>
            <a:r>
              <a:rPr lang="en-US" smtClean="0"/>
              <a:t>How do we make progress toward termination?</a:t>
            </a:r>
          </a:p>
          <a:p>
            <a:pPr marL="879475" lvl="1" indent="-514350"/>
            <a:r>
              <a:rPr lang="en-US" smtClean="0"/>
              <a:t>Is your computation correct?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Write a specification for a Method that: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</a:rPr>
              <a:t>Computes the complement of a positive integer.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The complement of 12345 is 98765.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rgbClr val="00B050"/>
                </a:solidFill>
                <a:ea typeface="+mn-ea"/>
              </a:rPr>
              <a:t>	</a:t>
            </a: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en-US" sz="2400" dirty="0" smtClean="0">
                <a:ea typeface="+mn-ea"/>
              </a:rPr>
              <a:t>Reduce the positive input integer to a single digit.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472 -&gt; 47+2 = 49 -&gt; 4+9 = 13 -&gt; 1+3 = 4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rgbClr val="00B050"/>
                </a:solidFill>
                <a:ea typeface="+mn-ea"/>
              </a:rPr>
              <a:t>	</a:t>
            </a:r>
            <a:endParaRPr lang="en-US" sz="20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15544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Write a specification for a Method that: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sz="2400" dirty="0" smtClean="0">
                <a:ea typeface="+mn-ea"/>
              </a:rPr>
              <a:t>Computes the complement of a positive integer.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The complement of 12345 is 98765.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rgbClr val="00B050"/>
                </a:solidFill>
                <a:ea typeface="+mn-ea"/>
              </a:rPr>
              <a:t>	</a:t>
            </a:r>
            <a:r>
              <a:rPr lang="en-US" sz="2000" dirty="0" smtClean="0">
                <a:solidFill>
                  <a:srgbClr val="00B050"/>
                </a:solidFill>
                <a:ea typeface="+mn-ea"/>
              </a:rPr>
              <a:t>/** = the complement of n, formed by replacing each decimal digit of n by 10-n. </a:t>
            </a:r>
            <a:r>
              <a:rPr lang="en-US" sz="2000" dirty="0" err="1" smtClean="0">
                <a:solidFill>
                  <a:srgbClr val="00B050"/>
                </a:solidFill>
                <a:ea typeface="+mn-ea"/>
              </a:rPr>
              <a:t>ie</a:t>
            </a:r>
            <a:r>
              <a:rPr lang="en-US" sz="2000" dirty="0" smtClean="0">
                <a:solidFill>
                  <a:srgbClr val="00B050"/>
                </a:solidFill>
                <a:ea typeface="+mn-ea"/>
              </a:rPr>
              <a:t>. the result for the integer 93723 is 17387.</a:t>
            </a:r>
            <a:br>
              <a:rPr lang="en-US" sz="2000" dirty="0" smtClean="0">
                <a:solidFill>
                  <a:srgbClr val="00B050"/>
                </a:solidFill>
                <a:ea typeface="+mn-ea"/>
              </a:rPr>
            </a:br>
            <a:r>
              <a:rPr lang="en-US" sz="2000" dirty="0" smtClean="0">
                <a:solidFill>
                  <a:srgbClr val="00B050"/>
                </a:solidFill>
                <a:ea typeface="+mn-ea"/>
              </a:rPr>
              <a:t>Precondition: n &gt; 0 and no digit of n is 0 */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457200" indent="-45720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2"/>
              <a:defRPr/>
            </a:pPr>
            <a:r>
              <a:rPr lang="en-US" sz="2400" dirty="0" smtClean="0">
                <a:ea typeface="+mn-ea"/>
              </a:rPr>
              <a:t>Reduce the positive input integer to a single digit.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472 -&gt; 47+2 = 49 -&gt; 4+9 = 13 -&gt; 1+3 = 4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rgbClr val="00B050"/>
                </a:solidFill>
                <a:ea typeface="+mn-ea"/>
              </a:rPr>
              <a:t>	</a:t>
            </a:r>
            <a:r>
              <a:rPr lang="en-US" sz="2000" dirty="0" smtClean="0">
                <a:solidFill>
                  <a:srgbClr val="00B050"/>
                </a:solidFill>
                <a:ea typeface="+mn-ea"/>
              </a:rPr>
              <a:t>/** = n reduced to a single digit (by repeatedly summing its digits).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 dirty="0" smtClean="0">
                <a:solidFill>
                  <a:srgbClr val="00B050"/>
                </a:solidFill>
                <a:ea typeface="+mn-ea"/>
              </a:rPr>
              <a:t>     Precondition: n &gt; 0 */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000" dirty="0"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Write a specification for a Method that: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en-US" sz="2400" dirty="0" smtClean="0">
                <a:ea typeface="+mn-ea"/>
              </a:rPr>
              <a:t>Compresses  a String such that duplicate letters are replaced with counts.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</a:t>
            </a:r>
            <a:r>
              <a:rPr lang="en-US" sz="2400" dirty="0" err="1" smtClean="0">
                <a:ea typeface="+mn-ea"/>
              </a:rPr>
              <a:t>aaabbbbbbccd</a:t>
            </a:r>
            <a:r>
              <a:rPr lang="en-US" sz="2400" dirty="0" smtClean="0">
                <a:ea typeface="+mn-ea"/>
              </a:rPr>
              <a:t> -&gt; a3b6c2d1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00B050"/>
                </a:solidFill>
                <a:ea typeface="+mn-ea"/>
              </a:rPr>
              <a:t>	</a:t>
            </a: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en-US" sz="2400" dirty="0" smtClean="0">
                <a:ea typeface="+mn-ea"/>
              </a:rPr>
              <a:t>Converts an input integer to a string representation with commas.  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5923821 is converted to 5,923,821.</a:t>
            </a:r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00420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ea typeface="+mn-ea"/>
              </a:rPr>
              <a:t>Write a specification for a Method that: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3"/>
              <a:defRPr/>
            </a:pPr>
            <a:r>
              <a:rPr lang="en-US" sz="2400" dirty="0" smtClean="0">
                <a:ea typeface="+mn-ea"/>
              </a:rPr>
              <a:t>Compresses  a String such that duplicate letters are replaced with counts.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ea typeface="+mn-ea"/>
              </a:rPr>
              <a:t>	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</a:t>
            </a:r>
            <a:r>
              <a:rPr lang="en-US" sz="2400" dirty="0" err="1" smtClean="0">
                <a:ea typeface="+mn-ea"/>
              </a:rPr>
              <a:t>aaabbbbbbccd</a:t>
            </a:r>
            <a:r>
              <a:rPr lang="en-US" sz="2400" dirty="0" smtClean="0">
                <a:ea typeface="+mn-ea"/>
              </a:rPr>
              <a:t> -&gt; a3b6c2d1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solidFill>
                  <a:srgbClr val="00B050"/>
                </a:solidFill>
                <a:ea typeface="+mn-ea"/>
              </a:rPr>
              <a:t>	</a:t>
            </a:r>
            <a:r>
              <a:rPr lang="en-US" sz="2000" dirty="0" smtClean="0">
                <a:solidFill>
                  <a:srgbClr val="00B050"/>
                </a:solidFill>
                <a:ea typeface="+mn-ea"/>
              </a:rPr>
              <a:t>/** = s compressed such that duplicates are replaced with the count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000" dirty="0" smtClean="0">
                <a:solidFill>
                  <a:srgbClr val="00B050"/>
                </a:solidFill>
                <a:ea typeface="+mn-ea"/>
              </a:rPr>
              <a:t>     of how many occurrences that character has in a row.*/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+mj-lt"/>
              <a:buAutoNum type="arabicPeriod" startAt="4"/>
              <a:defRPr/>
            </a:pPr>
            <a:r>
              <a:rPr lang="en-US" sz="2400" dirty="0" smtClean="0">
                <a:ea typeface="+mn-ea"/>
              </a:rPr>
              <a:t>Converts an input integer to a string representation with commas.  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. 5923821 is converted to 5,923,821.</a:t>
            </a:r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solidFill>
                  <a:srgbClr val="00B050"/>
                </a:solidFill>
                <a:ea typeface="+mn-ea"/>
              </a:rPr>
              <a:t>/** = String representation of integer with commas added*/</a:t>
            </a:r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>
              <a:solidFill>
                <a:srgbClr val="00B050"/>
              </a:solidFill>
              <a:ea typeface="+mn-e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 of an Integer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/** = the complement of n, formed by replacing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each decimal digit of n by 10-n.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    </a:t>
            </a:r>
            <a:r>
              <a:rPr lang="en-US" sz="2400" dirty="0" err="1" smtClean="0">
                <a:solidFill>
                  <a:srgbClr val="00B050"/>
                </a:solidFill>
              </a:rPr>
              <a:t>ie</a:t>
            </a:r>
            <a:r>
              <a:rPr lang="en-US" sz="2400" dirty="0" smtClean="0">
                <a:solidFill>
                  <a:srgbClr val="00B050"/>
                </a:solidFill>
              </a:rPr>
              <a:t>. the result for the integer 93723 is 17387.</a:t>
            </a:r>
            <a:br>
              <a:rPr lang="en-US" sz="2400" dirty="0" smtClean="0">
                <a:solidFill>
                  <a:srgbClr val="00B050"/>
                </a:solidFill>
              </a:rPr>
            </a:br>
            <a:r>
              <a:rPr lang="en-US" sz="2400" dirty="0" smtClean="0">
                <a:solidFill>
                  <a:srgbClr val="00B050"/>
                </a:solidFill>
              </a:rPr>
              <a:t>Precondition: n &gt; 0 and no digit of n is 0 */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public 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complement(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n) {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	     </a:t>
            </a:r>
            <a:r>
              <a:rPr lang="en-US" sz="2400" dirty="0" smtClean="0">
                <a:solidFill>
                  <a:srgbClr val="00B050"/>
                </a:solidFill>
              </a:rPr>
              <a:t>// Base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 </a:t>
            </a:r>
            <a:r>
              <a:rPr lang="en-US" sz="2400" dirty="0" smtClean="0">
                <a:solidFill>
                  <a:srgbClr val="00B050"/>
                </a:solidFill>
              </a:rPr>
              <a:t>   // Recursive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 </a:t>
            </a:r>
            <a:r>
              <a:rPr lang="en-US" sz="2400" b="1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82388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Complement of an Integer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>
                <a:solidFill>
                  <a:srgbClr val="00B050"/>
                </a:solidFill>
              </a:rPr>
              <a:t>/** = the complement of n, formed by replacing</a:t>
            </a:r>
            <a:br>
              <a:rPr lang="en-US" sz="2400" smtClean="0">
                <a:solidFill>
                  <a:srgbClr val="00B050"/>
                </a:solidFill>
              </a:rPr>
            </a:br>
            <a:r>
              <a:rPr lang="en-US" sz="2400" smtClean="0">
                <a:solidFill>
                  <a:srgbClr val="00B050"/>
                </a:solidFill>
              </a:rPr>
              <a:t>each decimal digit of n by 10-n.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>
                <a:solidFill>
                  <a:srgbClr val="00B050"/>
                </a:solidFill>
              </a:rPr>
              <a:t>    ie. the result for the integer 93723 is 17387.</a:t>
            </a:r>
            <a:br>
              <a:rPr lang="en-US" sz="2400" smtClean="0">
                <a:solidFill>
                  <a:srgbClr val="00B050"/>
                </a:solidFill>
              </a:rPr>
            </a:br>
            <a:r>
              <a:rPr lang="en-US" sz="2400" smtClean="0">
                <a:solidFill>
                  <a:srgbClr val="00B050"/>
                </a:solidFill>
              </a:rPr>
              <a:t>Precondition: n &gt; 0 and no digit of n is 0 */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public static int complement(int n) {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b="1" smtClean="0">
                <a:solidFill>
                  <a:srgbClr val="00B050"/>
                </a:solidFill>
              </a:rPr>
              <a:t>	     </a:t>
            </a:r>
            <a:r>
              <a:rPr lang="en-US" sz="2400" smtClean="0">
                <a:solidFill>
                  <a:srgbClr val="00B050"/>
                </a:solidFill>
              </a:rPr>
              <a:t>// Base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     </a:t>
            </a:r>
            <a:r>
              <a:rPr lang="en-US" sz="2400" smtClean="0">
                <a:solidFill>
                  <a:srgbClr val="FF0000"/>
                </a:solidFill>
              </a:rPr>
              <a:t>if (n &lt; 10)</a:t>
            </a:r>
            <a:br>
              <a:rPr lang="en-US" sz="2400" smtClean="0">
                <a:solidFill>
                  <a:srgbClr val="FF0000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>         return 10 - n;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>
                <a:solidFill>
                  <a:srgbClr val="00B050"/>
                </a:solidFill>
              </a:rPr>
              <a:t>         // Recursive Case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     </a:t>
            </a:r>
            <a:r>
              <a:rPr lang="en-US" sz="2400" smtClean="0">
                <a:solidFill>
                  <a:srgbClr val="FF0000"/>
                </a:solidFill>
              </a:rPr>
              <a:t>return complement(n/10) * 10 + (10 - n%10);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2400" b="1" smtClean="0"/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1253</TotalTime>
  <Words>587</Words>
  <Application>Microsoft Macintosh PowerPoint</Application>
  <PresentationFormat>On-screen Show (4:3)</PresentationFormat>
  <Paragraphs>147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CS 1110 Final Exam Recursion Review</vt:lpstr>
      <vt:lpstr>What we’ll do today</vt:lpstr>
      <vt:lpstr>Important Steps</vt:lpstr>
      <vt:lpstr>Writing Specifications</vt:lpstr>
      <vt:lpstr>Writing Specifications</vt:lpstr>
      <vt:lpstr>Writing Specifications</vt:lpstr>
      <vt:lpstr>Writing Specifications</vt:lpstr>
      <vt:lpstr>Complement of an Integer</vt:lpstr>
      <vt:lpstr>Complement of an Integer</vt:lpstr>
      <vt:lpstr>Problem: Properly add commas to an integer and return the string representation.  ie. 5923821 is converted to 5,923,821.</vt:lpstr>
      <vt:lpstr>Problem: Properly add commas to an integer and return the string representation.  ie. 5923821 is converted to 5,923,821.</vt:lpstr>
      <vt:lpstr>An extra problem…</vt:lpstr>
      <vt:lpstr>6-Degrees of Kevin Bacon</vt:lpstr>
      <vt:lpstr>Extra Problems</vt:lpstr>
      <vt:lpstr>Questions?</vt:lpstr>
      <vt:lpstr>Good Luck!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1110 Final Exam Recursion Review</dc:title>
  <dc:creator>Nathan Lloyd</dc:creator>
  <cp:lastModifiedBy>David Gries</cp:lastModifiedBy>
  <cp:revision>131</cp:revision>
  <cp:lastPrinted>2011-05-11T23:32:06Z</cp:lastPrinted>
  <dcterms:created xsi:type="dcterms:W3CDTF">2010-12-06T17:30:15Z</dcterms:created>
  <dcterms:modified xsi:type="dcterms:W3CDTF">2011-12-08T15:18:49Z</dcterms:modified>
</cp:coreProperties>
</file>