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94" r:id="rId2"/>
    <p:sldId id="289" r:id="rId3"/>
    <p:sldId id="273" r:id="rId4"/>
    <p:sldId id="295" r:id="rId5"/>
    <p:sldId id="286" r:id="rId6"/>
    <p:sldId id="296" r:id="rId7"/>
    <p:sldId id="297" r:id="rId8"/>
    <p:sldId id="298" r:id="rId9"/>
    <p:sldId id="300" r:id="rId10"/>
    <p:sldId id="301" r:id="rId11"/>
    <p:sldId id="299" r:id="rId12"/>
    <p:sldId id="302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clrMru>
    <a:srgbClr val="FFFFDB"/>
    <a:srgbClr val="801930"/>
    <a:srgbClr val="339933"/>
    <a:srgbClr val="8B008C"/>
    <a:srgbClr val="0009CC"/>
    <a:srgbClr val="E41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12" y="-3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7C32CC-10B1-E646-8C39-A62F59E9910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C2FFCF-EA34-AE41-A9B3-63DC6B5C1F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E499FD-3235-7341-B065-6107C24B38F4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3A4C74-DE53-2445-98BC-D4093CB16105}" type="slidenum">
              <a:rPr lang="en-US"/>
              <a:pPr/>
              <a:t>2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ECE1A8-A928-BF41-BE65-5BF10169F85B}" type="slidenum">
              <a:rPr lang="en-US"/>
              <a:pPr/>
              <a:t>3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4CF97C-7049-4B42-B0D6-C2039EC10CB6}" type="slidenum">
              <a:rPr lang="en-US"/>
              <a:pPr/>
              <a:t>5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643877-CA8D-454C-87C7-88D3426706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AA1614-8C2C-3441-B141-E35DB48139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FA1957-3EA7-5241-B894-157FFA26E2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979AF2-7357-7C4C-AC75-147CB9F03F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AFD501-227D-A247-B235-384F8A481A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D3771B-F8EB-A949-818D-746F74B6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9E740F-78C2-3442-862E-D48A7547E1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F9A50-DF83-2A44-9D97-404BB186E4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642932-054A-1B49-B0BB-D8190C1E59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8B820C-E330-B24B-AC39-B10AB864CF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8C045F-DF3C-8C42-A7D4-2DE688CF8D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A1F82F8-BC67-284F-A82C-ADAF868E326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2D01EA1-C8CB-864B-98D7-8552B7A5EFA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534400" cy="381000"/>
          </a:xfrm>
        </p:spPr>
        <p:txBody>
          <a:bodyPr/>
          <a:lstStyle/>
          <a:p>
            <a:pPr eaLnBrk="1" hangingPunct="1"/>
            <a:r>
              <a:rPr lang="en-US" sz="2200" b="1" dirty="0" smtClean="0">
                <a:solidFill>
                  <a:srgbClr val="0009CC"/>
                </a:solidFill>
              </a:rPr>
              <a:t>CS1110  Stepwise refinement,  wrapper classes   29 Sept</a:t>
            </a:r>
            <a:endParaRPr lang="en-US" dirty="0" smtClean="0"/>
          </a:p>
        </p:txBody>
      </p:sp>
      <p:sp>
        <p:nvSpPr>
          <p:cNvPr id="15364" name="Text Box 10"/>
          <p:cNvSpPr txBox="1">
            <a:spLocks noChangeArrowheads="1"/>
          </p:cNvSpPr>
          <p:nvPr/>
        </p:nvSpPr>
        <p:spPr bwMode="auto">
          <a:xfrm>
            <a:off x="304800" y="3635073"/>
            <a:ext cx="8534400" cy="1264962"/>
          </a:xfrm>
          <a:prstGeom prst="rect">
            <a:avLst/>
          </a:prstGeom>
          <a:solidFill>
            <a:srgbClr val="FFFF00">
              <a:alpha val="18823"/>
            </a:srgbClr>
          </a:solidFill>
          <a:ln w="9525">
            <a:solidFill>
              <a:srgbClr val="FFFF00">
                <a:alpha val="34901"/>
              </a:srgbClr>
            </a:solidFill>
            <a:miter lim="800000"/>
            <a:headEnd/>
            <a:tailEnd/>
          </a:ln>
        </p:spPr>
        <p:txBody>
          <a:bodyPr bIns="0"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</a:pPr>
            <a:r>
              <a:rPr lang="en-US" sz="1800" b="1" dirty="0">
                <a:solidFill>
                  <a:srgbClr val="FF0000"/>
                </a:solidFill>
              </a:rPr>
              <a:t>Prelim:</a:t>
            </a:r>
            <a:r>
              <a:rPr lang="en-US" sz="1800" b="1" dirty="0" smtClean="0">
                <a:solidFill>
                  <a:srgbClr val="FF0000"/>
                </a:solidFill>
              </a:rPr>
              <a:t> 8PM Thursday 8 October (next week)</a:t>
            </a:r>
          </a:p>
          <a:p>
            <a:pPr>
              <a:spcBef>
                <a:spcPct val="20000"/>
              </a:spcBef>
            </a:pPr>
            <a:r>
              <a:rPr lang="en-US" sz="1800" b="1" dirty="0">
                <a:solidFill>
                  <a:srgbClr val="FF0000"/>
                </a:solidFill>
              </a:rPr>
              <a:t>  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000000"/>
                </a:solidFill>
              </a:rPr>
              <a:t>If you have a conflict and have not been contacted, email Maria </a:t>
            </a:r>
            <a:r>
              <a:rPr lang="en-US" sz="1800" dirty="0" err="1" smtClean="0">
                <a:solidFill>
                  <a:srgbClr val="000000"/>
                </a:solidFill>
              </a:rPr>
              <a:t>Witlox</a:t>
            </a:r>
            <a:r>
              <a:rPr lang="en-US" sz="1800" dirty="0" smtClean="0">
                <a:solidFill>
                  <a:srgbClr val="000000"/>
                </a:solidFill>
              </a:rPr>
              <a:t>. We will give a makeup. Do not ask the instructor of a course with a prelim conflict to give you a Makeup.</a:t>
            </a:r>
          </a:p>
          <a:p>
            <a:pPr>
              <a:spcBef>
                <a:spcPct val="20000"/>
              </a:spcBef>
            </a:pPr>
            <a:endParaRPr lang="en-US" sz="1800" dirty="0"/>
          </a:p>
        </p:txBody>
      </p:sp>
      <p:sp>
        <p:nvSpPr>
          <p:cNvPr id="15365" name="Text Box 10"/>
          <p:cNvSpPr txBox="1">
            <a:spLocks noChangeArrowheads="1"/>
          </p:cNvSpPr>
          <p:nvPr/>
        </p:nvSpPr>
        <p:spPr bwMode="auto">
          <a:xfrm>
            <a:off x="304800" y="5110472"/>
            <a:ext cx="8458200" cy="1366528"/>
          </a:xfrm>
          <a:prstGeom prst="rect">
            <a:avLst/>
          </a:prstGeom>
          <a:noFill/>
          <a:ln w="9525">
            <a:solidFill>
              <a:srgbClr val="FF0000">
                <a:alpha val="0"/>
              </a:srgbClr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US" sz="1800" dirty="0" smtClean="0">
                <a:solidFill>
                  <a:srgbClr val="000000"/>
                </a:solidFill>
              </a:rPr>
              <a:t> Thursday: A handout will explain what is on prelim 1</a:t>
            </a:r>
          </a:p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US" sz="1800" dirty="0" smtClean="0">
                <a:solidFill>
                  <a:srgbClr val="000000"/>
                </a:solidFill>
              </a:rPr>
              <a:t> Sunday: 1-3PM. Review </a:t>
            </a:r>
            <a:r>
              <a:rPr lang="en-US" sz="1800" dirty="0" smtClean="0">
                <a:solidFill>
                  <a:srgbClr val="000000"/>
                </a:solidFill>
              </a:rPr>
              <a:t>Session</a:t>
            </a:r>
          </a:p>
          <a:p>
            <a:pPr>
              <a:spcBef>
                <a:spcPct val="20000"/>
              </a:spcBef>
              <a:buFont typeface="Arial" charset="0"/>
              <a:buChar char="•"/>
            </a:pPr>
            <a:endParaRPr lang="en-US" sz="1800" dirty="0" smtClean="0">
              <a:solidFill>
                <a:srgbClr val="000000"/>
              </a:solidFill>
            </a:endParaRPr>
          </a:p>
          <a:p>
            <a:pPr>
              <a:spcBef>
                <a:spcPct val="20000"/>
              </a:spcBef>
              <a:buFont typeface="Arial" charset="0"/>
              <a:buChar char="•"/>
            </a:pPr>
            <a:r>
              <a:rPr lang="en-US" sz="1800" dirty="0" smtClean="0">
                <a:solidFill>
                  <a:srgbClr val="000000"/>
                </a:solidFill>
              </a:rPr>
              <a:t>A3 is due </a:t>
            </a:r>
            <a:r>
              <a:rPr lang="en-US" sz="1800" dirty="0" smtClean="0">
                <a:solidFill>
                  <a:srgbClr val="000000"/>
                </a:solidFill>
              </a:rPr>
              <a:t>Wed night on the CMS</a:t>
            </a:r>
            <a:endParaRPr lang="en-US" sz="1600" dirty="0" smtClean="0">
              <a:solidFill>
                <a:srgbClr val="000000"/>
              </a:solidFill>
            </a:endParaRPr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381000" y="2286000"/>
            <a:ext cx="8305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200" b="1" dirty="0">
                <a:solidFill>
                  <a:srgbClr val="FF0000"/>
                </a:solidFill>
              </a:rPr>
              <a:t>Thursday’s lecture</a:t>
            </a:r>
            <a:r>
              <a:rPr lang="en-US" sz="2200" dirty="0"/>
              <a:t>: no reading, </a:t>
            </a:r>
            <a:r>
              <a:rPr lang="en-US" sz="2200" i="1" dirty="0"/>
              <a:t>but be there or be square (or lost)</a:t>
            </a:r>
            <a:r>
              <a:rPr lang="en-US" sz="2200" dirty="0"/>
              <a:t>!</a:t>
            </a:r>
          </a:p>
          <a:p>
            <a:pPr lvl="1">
              <a:buFont typeface="Arial" charset="0"/>
              <a:buChar char="•"/>
            </a:pPr>
            <a:r>
              <a:rPr lang="en-US" sz="2200" dirty="0"/>
              <a:t>Recursion can be a difficult topic, but we’ll make it easy</a:t>
            </a:r>
            <a:r>
              <a:rPr lang="en-US" sz="2200" dirty="0" smtClean="0"/>
              <a:t>.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990600"/>
            <a:ext cx="8153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800000"/>
                </a:solidFill>
                <a:latin typeface="Times New Roman"/>
                <a:cs typeface="Times New Roman"/>
              </a:rPr>
              <a:t>Purpose of lecture</a:t>
            </a:r>
            <a:r>
              <a:rPr lang="en-US" sz="2200" dirty="0" smtClean="0">
                <a:latin typeface="Times New Roman"/>
                <a:cs typeface="Times New Roman"/>
              </a:rPr>
              <a:t>: Give you examples of the stepwise-refinement development of methods that process strings; while showing you the OO structure of a real program.</a:t>
            </a:r>
            <a:endParaRPr lang="en-US" sz="2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9A50-DF83-2A44-9D97-404BB186E49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457200"/>
            <a:ext cx="8305800" cy="6155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/** Constructor: an instance who dept name and link </a:t>
            </a:r>
            <a:r>
              <a:rPr lang="en-US" dirty="0" smtClean="0">
                <a:solidFill>
                  <a:srgbClr val="800000"/>
                </a:solidFill>
              </a:rPr>
              <a:t>are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      contained </a:t>
            </a:r>
            <a:r>
              <a:rPr lang="en-US" dirty="0" smtClean="0">
                <a:solidFill>
                  <a:srgbClr val="800000"/>
                </a:solidFill>
              </a:rPr>
              <a:t>in </a:t>
            </a:r>
            <a:r>
              <a:rPr lang="en-US" dirty="0" err="1" smtClean="0">
                <a:solidFill>
                  <a:srgbClr val="800000"/>
                </a:solidFill>
              </a:rPr>
              <a:t>s</a:t>
            </a:r>
            <a:r>
              <a:rPr lang="en-US" dirty="0" smtClean="0">
                <a:solidFill>
                  <a:srgbClr val="800000"/>
                </a:solidFill>
              </a:rPr>
              <a:t>.  </a:t>
            </a:r>
            <a:r>
              <a:rPr lang="en-US" dirty="0" err="1" smtClean="0">
                <a:solidFill>
                  <a:srgbClr val="800000"/>
                </a:solidFill>
              </a:rPr>
              <a:t>s</a:t>
            </a:r>
            <a:r>
              <a:rPr lang="en-US" dirty="0" smtClean="0">
                <a:solidFill>
                  <a:srgbClr val="800000"/>
                </a:solidFill>
              </a:rPr>
              <a:t> has the form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solidFill>
                  <a:srgbClr val="800000"/>
                </a:solidFill>
              </a:rPr>
              <a:t>          </a:t>
            </a:r>
            <a:r>
              <a:rPr lang="en-US" dirty="0" smtClean="0"/>
              <a:t>… &lt;</a:t>
            </a:r>
            <a:r>
              <a:rPr lang="en-US" dirty="0" smtClean="0"/>
              <a:t>a </a:t>
            </a:r>
            <a:r>
              <a:rPr lang="en-US" dirty="0" err="1" smtClean="0"/>
              <a:t>href</a:t>
            </a:r>
            <a:r>
              <a:rPr lang="en-US" dirty="0" smtClean="0"/>
              <a:t>="xxx"&gt;dept name&lt;/a</a:t>
            </a:r>
            <a:r>
              <a:rPr lang="en-US" dirty="0" smtClean="0"/>
              <a:t>&gt; …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      where the </a:t>
            </a:r>
            <a:r>
              <a:rPr lang="en-US" dirty="0" smtClean="0">
                <a:solidFill>
                  <a:srgbClr val="008000"/>
                </a:solidFill>
              </a:rPr>
              <a:t>xxx </a:t>
            </a:r>
            <a:r>
              <a:rPr lang="en-US" dirty="0" smtClean="0">
                <a:solidFill>
                  <a:srgbClr val="800000"/>
                </a:solidFill>
              </a:rPr>
              <a:t>is a relative URL in directory </a:t>
            </a:r>
            <a:r>
              <a:rPr lang="en-US" dirty="0" err="1" smtClean="0">
                <a:solidFill>
                  <a:srgbClr val="800000"/>
                </a:solidFill>
              </a:rPr>
              <a:t>LibStudies.prefix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      Note: if </a:t>
            </a:r>
            <a:r>
              <a:rPr lang="en-US" dirty="0" err="1" smtClean="0">
                <a:solidFill>
                  <a:srgbClr val="800000"/>
                </a:solidFill>
              </a:rPr>
              <a:t>s</a:t>
            </a:r>
            <a:r>
              <a:rPr lang="en-US" dirty="0" smtClean="0">
                <a:solidFill>
                  <a:srgbClr val="800000"/>
                </a:solidFill>
              </a:rPr>
              <a:t> is not proper,</a:t>
            </a:r>
            <a:r>
              <a:rPr lang="en-US" dirty="0" smtClean="0">
                <a:solidFill>
                  <a:srgbClr val="800000"/>
                </a:solidFill>
              </a:rPr>
              <a:t> dept name </a:t>
            </a:r>
            <a:r>
              <a:rPr lang="en-US" dirty="0" smtClean="0">
                <a:solidFill>
                  <a:srgbClr val="800000"/>
                </a:solidFill>
              </a:rPr>
              <a:t>and link</a:t>
            </a:r>
            <a:r>
              <a:rPr lang="en-US" dirty="0" smtClean="0">
                <a:solidFill>
                  <a:srgbClr val="800000"/>
                </a:solidFill>
              </a:rPr>
              <a:t> will be null.</a:t>
            </a:r>
            <a:endParaRPr lang="en-US" dirty="0" smtClean="0">
              <a:solidFill>
                <a:srgbClr val="800000"/>
              </a:solidFill>
            </a:endParaRPr>
          </a:p>
          <a:p>
            <a:r>
              <a:rPr lang="en-US" dirty="0" smtClean="0">
                <a:solidFill>
                  <a:srgbClr val="800000"/>
                </a:solidFill>
              </a:rPr>
              <a:t>      *</a:t>
            </a:r>
            <a:r>
              <a:rPr lang="en-US" dirty="0" smtClean="0">
                <a:solidFill>
                  <a:srgbClr val="800000"/>
                </a:solidFill>
              </a:rPr>
              <a:t>/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public </a:t>
            </a:r>
            <a:r>
              <a:rPr lang="en-US" dirty="0" err="1" smtClean="0">
                <a:solidFill>
                  <a:srgbClr val="000000"/>
                </a:solidFill>
              </a:rPr>
              <a:t>DeptLink(String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) {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     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      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}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0" y="3198167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Remove   … &lt;a </a:t>
            </a:r>
            <a:r>
              <a:rPr lang="en-US" dirty="0" err="1" smtClean="0"/>
              <a:t>href</a:t>
            </a:r>
            <a:r>
              <a:rPr lang="en-US" dirty="0" smtClean="0"/>
              <a:t>=</a:t>
            </a:r>
            <a:r>
              <a:rPr lang="en-US" dirty="0" smtClean="0"/>
              <a:t>"</a:t>
            </a:r>
            <a:r>
              <a:rPr lang="en-US" dirty="0" smtClean="0"/>
              <a:t>   from </a:t>
            </a:r>
            <a:r>
              <a:rPr lang="en-US" dirty="0" err="1" smtClean="0"/>
              <a:t>s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3729335"/>
            <a:ext cx="685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Set </a:t>
            </a:r>
            <a:r>
              <a:rPr lang="en-US" dirty="0" err="1" smtClean="0"/>
              <a:t>k</a:t>
            </a:r>
            <a:r>
              <a:rPr lang="en-US" dirty="0" smtClean="0"/>
              <a:t> to index of </a:t>
            </a:r>
            <a:r>
              <a:rPr lang="en-US" dirty="0" smtClean="0"/>
              <a:t>"</a:t>
            </a:r>
            <a:r>
              <a:rPr lang="en-US" dirty="0" smtClean="0"/>
              <a:t>&gt; of the a tag;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426273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Store the link </a:t>
            </a:r>
            <a:r>
              <a:rPr lang="en-US" dirty="0" smtClean="0">
                <a:solidFill>
                  <a:srgbClr val="008000"/>
                </a:solidFill>
              </a:rPr>
              <a:t>xxx </a:t>
            </a:r>
            <a:r>
              <a:rPr lang="en-US" dirty="0" smtClean="0"/>
              <a:t>in local variable </a:t>
            </a:r>
            <a:r>
              <a:rPr lang="en-US" dirty="0" err="1" smtClean="0"/>
              <a:t>lk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48006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</a:t>
            </a:r>
            <a:r>
              <a:rPr lang="en-US" dirty="0" smtClean="0"/>
              <a:t>= s.substring(k+2);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53340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Set </a:t>
            </a:r>
            <a:r>
              <a:rPr lang="en-US" dirty="0" err="1" smtClean="0">
                <a:solidFill>
                  <a:srgbClr val="000000"/>
                </a:solidFill>
              </a:rPr>
              <a:t>k</a:t>
            </a:r>
            <a:r>
              <a:rPr lang="en-US" dirty="0" smtClean="0">
                <a:solidFill>
                  <a:srgbClr val="000000"/>
                </a:solidFill>
              </a:rPr>
              <a:t> to index of &lt;/a&gt;;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38200" y="59436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Store dept name and </a:t>
            </a:r>
            <a:r>
              <a:rPr lang="en-US" dirty="0" err="1" smtClean="0">
                <a:solidFill>
                  <a:srgbClr val="000000"/>
                </a:solidFill>
              </a:rPr>
              <a:t>lk</a:t>
            </a:r>
            <a:r>
              <a:rPr lang="en-US" dirty="0" smtClean="0">
                <a:solidFill>
                  <a:srgbClr val="000000"/>
                </a:solidFill>
              </a:rPr>
              <a:t> in dept and link. 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0" y="1371600"/>
            <a:ext cx="1905000" cy="30480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524000" y="1371600"/>
            <a:ext cx="1905000" cy="30480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3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0" y="304800"/>
            <a:ext cx="2971800" cy="381000"/>
          </a:xfrm>
        </p:spPr>
        <p:txBody>
          <a:bodyPr/>
          <a:lstStyle/>
          <a:p>
            <a:r>
              <a:rPr lang="en-US" sz="2800" dirty="0" smtClean="0">
                <a:solidFill>
                  <a:srgbClr val="801930"/>
                </a:solidFill>
              </a:rPr>
              <a:t>Class Courses</a:t>
            </a:r>
            <a:endParaRPr lang="en-US" sz="2800" dirty="0">
              <a:solidFill>
                <a:srgbClr val="80193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9A50-DF83-2A44-9D97-404BB186E49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248400" y="990600"/>
            <a:ext cx="28956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800000"/>
                </a:solidFill>
              </a:rPr>
              <a:t>Fields contain:</a:t>
            </a:r>
          </a:p>
          <a:p>
            <a:r>
              <a:rPr lang="en-US" sz="2200" dirty="0" smtClean="0"/>
              <a:t>course</a:t>
            </a:r>
          </a:p>
          <a:p>
            <a:r>
              <a:rPr lang="en-US" sz="2200" dirty="0" smtClean="0"/>
              <a:t>    </a:t>
            </a:r>
            <a:r>
              <a:rPr lang="en-US" sz="2200" dirty="0" smtClean="0">
                <a:solidFill>
                  <a:srgbClr val="008000"/>
                </a:solidFill>
              </a:rPr>
              <a:t>e.g. ANTHR 1200</a:t>
            </a:r>
          </a:p>
          <a:p>
            <a:r>
              <a:rPr lang="en-US" sz="2200" dirty="0" smtClean="0"/>
              <a:t>title</a:t>
            </a:r>
            <a:endParaRPr lang="en-US" sz="2200" dirty="0" smtClean="0"/>
          </a:p>
          <a:p>
            <a:r>
              <a:rPr lang="en-US" sz="2200" dirty="0" smtClean="0"/>
              <a:t>    </a:t>
            </a:r>
            <a:r>
              <a:rPr lang="en-US" sz="2200" dirty="0" smtClean="0">
                <a:solidFill>
                  <a:srgbClr val="008000"/>
                </a:solidFill>
              </a:rPr>
              <a:t>everything else you</a:t>
            </a:r>
          </a:p>
          <a:p>
            <a:r>
              <a:rPr lang="en-US" sz="2200" dirty="0" smtClean="0">
                <a:solidFill>
                  <a:srgbClr val="008000"/>
                </a:solidFill>
              </a:rPr>
              <a:t>    see to the left</a:t>
            </a:r>
          </a:p>
          <a:p>
            <a:r>
              <a:rPr lang="en-US" sz="2200" dirty="0" smtClean="0"/>
              <a:t>category</a:t>
            </a:r>
          </a:p>
          <a:p>
            <a:r>
              <a:rPr lang="en-US" sz="2200" dirty="0" smtClean="0"/>
              <a:t>    </a:t>
            </a:r>
            <a:r>
              <a:rPr lang="en-US" sz="2200" dirty="0" smtClean="0">
                <a:solidFill>
                  <a:srgbClr val="339933"/>
                </a:solidFill>
              </a:rPr>
              <a:t>HA-AS, HA</a:t>
            </a:r>
          </a:p>
          <a:p>
            <a:r>
              <a:rPr lang="en-US" sz="2200" dirty="0" smtClean="0">
                <a:solidFill>
                  <a:srgbClr val="339933"/>
                </a:solidFill>
              </a:rPr>
              <a:t>    CA-AS, CA</a:t>
            </a:r>
          </a:p>
          <a:p>
            <a:r>
              <a:rPr lang="en-US" sz="2200" dirty="0" smtClean="0">
                <a:solidFill>
                  <a:srgbClr val="339933"/>
                </a:solidFill>
              </a:rPr>
              <a:t>    SBA-AS, SBA</a:t>
            </a:r>
          </a:p>
          <a:p>
            <a:r>
              <a:rPr lang="en-US" sz="2200" dirty="0" smtClean="0">
                <a:solidFill>
                  <a:srgbClr val="339933"/>
                </a:solidFill>
              </a:rPr>
              <a:t>    etc.</a:t>
            </a:r>
          </a:p>
        </p:txBody>
      </p:sp>
      <p:pic>
        <p:nvPicPr>
          <p:cNvPr id="9" name="Picture 8" descr="Screen shot 2009-09-27 at 9.07.18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-76200"/>
            <a:ext cx="6019800" cy="47352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2400" y="4724400"/>
            <a:ext cx="82296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&lt;</a:t>
            </a:r>
            <a:r>
              <a:rPr lang="en-US" sz="2200" dirty="0" err="1" smtClean="0"/>
              <a:t>tr</a:t>
            </a:r>
            <a:r>
              <a:rPr lang="en-US" sz="2200" dirty="0" smtClean="0"/>
              <a:t>&gt;&lt;td </a:t>
            </a:r>
            <a:r>
              <a:rPr lang="en-US" sz="2200" dirty="0" err="1" smtClean="0"/>
              <a:t>nowrap</a:t>
            </a:r>
            <a:r>
              <a:rPr lang="en-US" sz="2200" dirty="0" smtClean="0"/>
              <a:t>&gt;</a:t>
            </a:r>
          </a:p>
          <a:p>
            <a:r>
              <a:rPr lang="en-US" sz="2200" dirty="0" smtClean="0"/>
              <a:t>&lt;</a:t>
            </a:r>
            <a:r>
              <a:rPr lang="en-US" sz="2200" dirty="0" smtClean="0"/>
              <a:t>a </a:t>
            </a:r>
            <a:r>
              <a:rPr lang="en-US" sz="2200" dirty="0" err="1" smtClean="0"/>
              <a:t>href</a:t>
            </a:r>
            <a:r>
              <a:rPr lang="en-US" sz="2200" dirty="0" smtClean="0"/>
              <a:t>="</a:t>
            </a:r>
            <a:r>
              <a:rPr lang="en-US" sz="2200" dirty="0" err="1" smtClean="0">
                <a:solidFill>
                  <a:srgbClr val="339933"/>
                </a:solidFill>
              </a:rPr>
              <a:t>CoSdetail.php</a:t>
            </a:r>
            <a:r>
              <a:rPr lang="en-US" sz="2200" dirty="0" smtClean="0">
                <a:solidFill>
                  <a:srgbClr val="339933"/>
                </a:solidFill>
              </a:rPr>
              <a:t> college</a:t>
            </a:r>
            <a:r>
              <a:rPr lang="en-US" sz="2200" dirty="0" smtClean="0">
                <a:solidFill>
                  <a:srgbClr val="339933"/>
                </a:solidFill>
              </a:rPr>
              <a:t>=</a:t>
            </a:r>
            <a:r>
              <a:rPr lang="en-US" sz="2200" dirty="0" err="1" smtClean="0">
                <a:solidFill>
                  <a:srgbClr val="339933"/>
                </a:solidFill>
              </a:rPr>
              <a:t>AS&amp;number</a:t>
            </a:r>
            <a:r>
              <a:rPr lang="en-US" sz="2200" dirty="0" smtClean="0">
                <a:solidFill>
                  <a:srgbClr val="339933"/>
                </a:solidFill>
              </a:rPr>
              <a:t>=1400&amp;prefix=ANTHR</a:t>
            </a:r>
            <a:r>
              <a:rPr lang="en-US" sz="2200" dirty="0" smtClean="0">
                <a:solidFill>
                  <a:srgbClr val="339933"/>
                </a:solidFill>
              </a:rPr>
              <a:t>&amp; title</a:t>
            </a:r>
            <a:r>
              <a:rPr lang="en-US" sz="2200" dirty="0" smtClean="0">
                <a:solidFill>
                  <a:srgbClr val="339933"/>
                </a:solidFill>
              </a:rPr>
              <a:t>=The+Comparison+of+Cultures+%40+%28CA-AS%29</a:t>
            </a:r>
            <a:r>
              <a:rPr lang="en-US" sz="2200" dirty="0" smtClean="0">
                <a:solidFill>
                  <a:srgbClr val="000000"/>
                </a:solidFill>
              </a:rPr>
              <a:t>"</a:t>
            </a:r>
            <a:r>
              <a:rPr lang="en-US" sz="2200" dirty="0" smtClean="0">
                <a:solidFill>
                  <a:srgbClr val="000000"/>
                </a:solidFill>
              </a:rPr>
              <a:t>&gt;</a:t>
            </a:r>
          </a:p>
          <a:p>
            <a:r>
              <a:rPr lang="en-US" sz="2200" dirty="0" smtClean="0">
                <a:solidFill>
                  <a:srgbClr val="800000"/>
                </a:solidFill>
              </a:rPr>
              <a:t>ANTHR</a:t>
            </a:r>
            <a:r>
              <a:rPr lang="en-US" sz="2200" dirty="0" smtClean="0">
                <a:solidFill>
                  <a:srgbClr val="800000"/>
                </a:solidFill>
              </a:rPr>
              <a:t>&amp;nbsp;1400</a:t>
            </a:r>
            <a:r>
              <a:rPr lang="en-US" sz="2200" dirty="0" smtClean="0"/>
              <a:t>&lt;/a&gt;&lt;/td&gt;&lt;td&gt;</a:t>
            </a:r>
            <a:r>
              <a:rPr lang="en-US" sz="2200" dirty="0" smtClean="0">
                <a:solidFill>
                  <a:srgbClr val="800000"/>
                </a:solidFill>
              </a:rPr>
              <a:t>The Comparison of Cultures @ (CA-AS)</a:t>
            </a:r>
            <a:r>
              <a:rPr lang="en-US" sz="2200" dirty="0" smtClean="0"/>
              <a:t>&lt;/td&gt;&lt;/</a:t>
            </a:r>
            <a:r>
              <a:rPr lang="en-US" sz="2200" dirty="0" err="1" smtClean="0"/>
              <a:t>tr</a:t>
            </a:r>
            <a:r>
              <a:rPr lang="en-US" sz="2200" dirty="0" smtClean="0"/>
              <a:t>&gt;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9A50-DF83-2A44-9D97-404BB186E49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33400" y="381000"/>
            <a:ext cx="8153400" cy="6155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/** Constructor:</a:t>
            </a:r>
            <a:r>
              <a:rPr lang="en-US" dirty="0" smtClean="0"/>
              <a:t> instance </a:t>
            </a:r>
            <a:r>
              <a:rPr lang="en-US" dirty="0" smtClean="0"/>
              <a:t>for</a:t>
            </a:r>
            <a:r>
              <a:rPr lang="en-US" dirty="0" smtClean="0"/>
              <a:t> course </a:t>
            </a:r>
            <a:r>
              <a:rPr lang="en-US" dirty="0" smtClean="0"/>
              <a:t>given by </a:t>
            </a:r>
            <a:r>
              <a:rPr lang="en-US" dirty="0" err="1" smtClean="0"/>
              <a:t>s</a:t>
            </a:r>
            <a:r>
              <a:rPr lang="en-US" dirty="0" smtClean="0"/>
              <a:t>, in form: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    &lt;</a:t>
            </a:r>
            <a:r>
              <a:rPr lang="en-US" dirty="0" err="1" smtClean="0"/>
              <a:t>tr</a:t>
            </a:r>
            <a:r>
              <a:rPr lang="en-US" dirty="0" smtClean="0"/>
              <a:t>&gt;&lt;td </a:t>
            </a:r>
            <a:r>
              <a:rPr lang="en-US" dirty="0" err="1" smtClean="0"/>
              <a:t>nowrap</a:t>
            </a:r>
            <a:r>
              <a:rPr lang="en-US" dirty="0" smtClean="0"/>
              <a:t>&gt;&lt;a </a:t>
            </a:r>
            <a:r>
              <a:rPr lang="en-US" dirty="0" err="1" smtClean="0"/>
              <a:t>href</a:t>
            </a:r>
            <a:r>
              <a:rPr lang="en-US" dirty="0" smtClean="0"/>
              <a:t>="..."</a:t>
            </a:r>
            <a:r>
              <a:rPr lang="en-US" dirty="0" smtClean="0"/>
              <a:t>&gt;</a:t>
            </a:r>
            <a:r>
              <a:rPr lang="en-US" dirty="0" smtClean="0">
                <a:solidFill>
                  <a:srgbClr val="800000"/>
                </a:solidFill>
              </a:rPr>
              <a:t>course name</a:t>
            </a:r>
            <a:r>
              <a:rPr lang="en-US" dirty="0" smtClean="0"/>
              <a:t>&lt;</a:t>
            </a:r>
            <a:r>
              <a:rPr lang="en-US" dirty="0" smtClean="0"/>
              <a:t>/a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                                                         &lt;</a:t>
            </a:r>
            <a:r>
              <a:rPr lang="en-US" dirty="0" smtClean="0"/>
              <a:t>/td&gt;&lt;td&gt;</a:t>
            </a:r>
            <a:r>
              <a:rPr lang="en-US" dirty="0" smtClean="0">
                <a:solidFill>
                  <a:srgbClr val="800000"/>
                </a:solidFill>
              </a:rPr>
              <a:t>title</a:t>
            </a:r>
            <a:r>
              <a:rPr lang="en-US" dirty="0" smtClean="0"/>
              <a:t>&lt;</a:t>
            </a:r>
            <a:r>
              <a:rPr lang="en-US" dirty="0" smtClean="0"/>
              <a:t>/td&gt;&lt;/</a:t>
            </a:r>
            <a:r>
              <a:rPr lang="en-US" dirty="0" err="1" smtClean="0"/>
              <a:t>tr</a:t>
            </a:r>
            <a:r>
              <a:rPr lang="en-US" dirty="0" smtClean="0"/>
              <a:t>&gt;</a:t>
            </a:r>
            <a:endParaRPr lang="en-US" dirty="0" smtClean="0"/>
          </a:p>
          <a:p>
            <a:r>
              <a:rPr lang="en-US" dirty="0" smtClean="0"/>
              <a:t>      cat contains the category.</a:t>
            </a:r>
          </a:p>
          <a:p>
            <a:r>
              <a:rPr lang="en-US" dirty="0" smtClean="0"/>
              <a:t>      If </a:t>
            </a:r>
            <a:r>
              <a:rPr lang="en-US" dirty="0" err="1" smtClean="0"/>
              <a:t>s</a:t>
            </a:r>
            <a:r>
              <a:rPr lang="en-US" dirty="0" smtClean="0"/>
              <a:t> not </a:t>
            </a:r>
            <a:r>
              <a:rPr lang="en-US" dirty="0" smtClean="0"/>
              <a:t>proper, course, </a:t>
            </a:r>
            <a:r>
              <a:rPr lang="en-US" dirty="0" smtClean="0"/>
              <a:t>title, category </a:t>
            </a:r>
            <a:r>
              <a:rPr lang="en-US" dirty="0" smtClean="0"/>
              <a:t>will</a:t>
            </a:r>
            <a:r>
              <a:rPr lang="en-US" dirty="0" smtClean="0"/>
              <a:t> be null. */</a:t>
            </a:r>
          </a:p>
          <a:p>
            <a:r>
              <a:rPr lang="en-US" dirty="0" smtClean="0"/>
              <a:t>public Course (String </a:t>
            </a:r>
            <a:r>
              <a:rPr lang="en-US" dirty="0" err="1" smtClean="0"/>
              <a:t>s</a:t>
            </a:r>
            <a:r>
              <a:rPr lang="en-US" dirty="0" smtClean="0"/>
              <a:t>, String cat) {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8956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</a:t>
            </a:r>
            <a:r>
              <a:rPr lang="en-US" dirty="0" err="1" smtClean="0"/>
              <a:t>s</a:t>
            </a:r>
            <a:r>
              <a:rPr lang="en-US" dirty="0" smtClean="0"/>
              <a:t> doesn’t start with </a:t>
            </a:r>
            <a:r>
              <a:rPr lang="en-US" dirty="0" smtClean="0">
                <a:solidFill>
                  <a:srgbClr val="800000"/>
                </a:solidFill>
              </a:rPr>
              <a:t>&lt;</a:t>
            </a:r>
            <a:r>
              <a:rPr lang="en-US" dirty="0" err="1" smtClean="0">
                <a:solidFill>
                  <a:srgbClr val="800000"/>
                </a:solidFill>
              </a:rPr>
              <a:t>tr</a:t>
            </a:r>
            <a:r>
              <a:rPr lang="en-US" dirty="0" smtClean="0">
                <a:solidFill>
                  <a:srgbClr val="800000"/>
                </a:solidFill>
              </a:rPr>
              <a:t>&gt;&lt;td </a:t>
            </a:r>
            <a:r>
              <a:rPr lang="en-US" dirty="0" err="1" smtClean="0">
                <a:solidFill>
                  <a:srgbClr val="800000"/>
                </a:solidFill>
              </a:rPr>
              <a:t>nowrap</a:t>
            </a:r>
            <a:r>
              <a:rPr lang="en-US" dirty="0" smtClean="0">
                <a:solidFill>
                  <a:srgbClr val="800000"/>
                </a:solidFill>
              </a:rPr>
              <a:t>&gt;&lt;a &gt;</a:t>
            </a:r>
            <a:r>
              <a:rPr lang="en-US" dirty="0" smtClean="0"/>
              <a:t>, return;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342453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Remove from </a:t>
            </a:r>
            <a:r>
              <a:rPr lang="en-US" dirty="0" err="1" smtClean="0"/>
              <a:t>s</a:t>
            </a:r>
            <a:r>
              <a:rPr lang="en-US" dirty="0" smtClean="0"/>
              <a:t> everything before the course name;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914400" y="914400"/>
            <a:ext cx="3810000" cy="304800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14400" y="395793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Save course name in local variable </a:t>
            </a:r>
            <a:r>
              <a:rPr lang="en-US" dirty="0" err="1" smtClean="0"/>
              <a:t>courseName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44958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Remove from </a:t>
            </a:r>
            <a:r>
              <a:rPr lang="en-US" dirty="0" err="1" smtClean="0"/>
              <a:t>s</a:t>
            </a:r>
            <a:r>
              <a:rPr lang="en-US" dirty="0" smtClean="0"/>
              <a:t> everything before the title;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502473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Save title in local variable </a:t>
            </a:r>
            <a:r>
              <a:rPr lang="en-US" dirty="0" err="1" smtClean="0"/>
              <a:t>t</a:t>
            </a:r>
            <a:r>
              <a:rPr lang="en-US" dirty="0" smtClean="0"/>
              <a:t>;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4572000" y="914400"/>
            <a:ext cx="2971800" cy="685800"/>
            <a:chOff x="4572000" y="914400"/>
            <a:chExt cx="2971800" cy="685800"/>
          </a:xfrm>
        </p:grpSpPr>
        <p:sp>
          <p:nvSpPr>
            <p:cNvPr id="11" name="TextBox 10"/>
            <p:cNvSpPr txBox="1"/>
            <p:nvPr/>
          </p:nvSpPr>
          <p:spPr>
            <a:xfrm>
              <a:off x="4724400" y="914400"/>
              <a:ext cx="2819400" cy="304800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572000" y="1295400"/>
              <a:ext cx="1600200" cy="304800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914400" y="56388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Store </a:t>
            </a:r>
            <a:r>
              <a:rPr lang="en-US" dirty="0" err="1" smtClean="0"/>
              <a:t>courseName</a:t>
            </a:r>
            <a:r>
              <a:rPr lang="en-US" dirty="0" smtClean="0"/>
              <a:t>, </a:t>
            </a:r>
            <a:r>
              <a:rPr lang="en-US" dirty="0" err="1" smtClean="0"/>
              <a:t>t</a:t>
            </a:r>
            <a:r>
              <a:rPr lang="en-US" dirty="0" smtClean="0"/>
              <a:t>, cat in the fields;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  <p:bldP spid="9" grpId="0"/>
      <p:bldP spid="10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E1E2E9-77D1-9142-BA2A-540D11D1F587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381000" y="228600"/>
            <a:ext cx="80010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200" b="1">
                <a:solidFill>
                  <a:srgbClr val="FF0000"/>
                </a:solidFill>
              </a:rPr>
              <a:t>Best. Study tip. Ever.</a:t>
            </a:r>
          </a:p>
        </p:txBody>
      </p:sp>
      <p:sp>
        <p:nvSpPr>
          <p:cNvPr id="17412" name="TextBox 7"/>
          <p:cNvSpPr txBox="1">
            <a:spLocks noChangeArrowheads="1"/>
          </p:cNvSpPr>
          <p:nvPr/>
        </p:nvSpPr>
        <p:spPr bwMode="auto">
          <a:xfrm>
            <a:off x="457200" y="914400"/>
            <a:ext cx="81534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200" dirty="0"/>
              <a:t>Cornell’s Learning Strategies Center posts a lot of great information on study skills, taking exams, time &amp; stress management, etc.</a:t>
            </a:r>
          </a:p>
          <a:p>
            <a:r>
              <a:rPr lang="en-US" sz="1800" dirty="0"/>
              <a:t>    </a:t>
            </a:r>
            <a:r>
              <a:rPr lang="en-US" sz="1800" dirty="0" smtClean="0"/>
              <a:t> </a:t>
            </a:r>
            <a:r>
              <a:rPr lang="en-US" sz="1800" dirty="0" err="1" smtClean="0">
                <a:solidFill>
                  <a:srgbClr val="800000"/>
                </a:solidFill>
              </a:rPr>
              <a:t>lsc.sas.cornell.edu</a:t>
            </a:r>
            <a:r>
              <a:rPr lang="en-US" sz="1800" dirty="0" err="1" smtClean="0">
                <a:solidFill>
                  <a:srgbClr val="800000"/>
                </a:solidFill>
              </a:rPr>
              <a:t>/Sidebars/Study_Skills_Resources/SKResources.html</a:t>
            </a:r>
            <a:endParaRPr lang="en-US" sz="1800" dirty="0">
              <a:solidFill>
                <a:srgbClr val="800000"/>
              </a:solidFill>
            </a:endParaRPr>
          </a:p>
        </p:txBody>
      </p:sp>
      <p:sp>
        <p:nvSpPr>
          <p:cNvPr id="17413" name="TextBox 7"/>
          <p:cNvSpPr txBox="1">
            <a:spLocks noChangeArrowheads="1"/>
          </p:cNvSpPr>
          <p:nvPr/>
        </p:nvSpPr>
        <p:spPr bwMode="auto">
          <a:xfrm>
            <a:off x="533400" y="2362200"/>
            <a:ext cx="830580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Every day after classes, retrieve your notes …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		--- you </a:t>
            </a:r>
            <a:r>
              <a:rPr lang="en-US" sz="2000" i="1" dirty="0">
                <a:solidFill>
                  <a:srgbClr val="FF0000"/>
                </a:solidFill>
              </a:rPr>
              <a:t>do</a:t>
            </a:r>
            <a:r>
              <a:rPr lang="en-US" sz="2000" dirty="0">
                <a:solidFill>
                  <a:srgbClr val="FF0000"/>
                </a:solidFill>
              </a:rPr>
              <a:t> take notes, don’t you? ---</a:t>
            </a:r>
          </a:p>
          <a:p>
            <a:r>
              <a:rPr lang="en-US" sz="2000" dirty="0">
                <a:solidFill>
                  <a:srgbClr val="FF0000"/>
                </a:solidFill>
              </a:rPr>
              <a:t>					…and read them over. </a:t>
            </a:r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This takes very little time, and yet: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 really makes material “stick” in one’s mind, </a:t>
            </a:r>
            <a:r>
              <a:rPr lang="en-US" sz="2000" dirty="0" smtClean="0"/>
              <a:t>and</a:t>
            </a:r>
            <a:endParaRPr lang="en-US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helps </a:t>
            </a:r>
            <a:r>
              <a:rPr lang="en-US" sz="2000" dirty="0"/>
              <a:t>you figure out what you don’t understand early on, so you can get it straightened out faster.</a:t>
            </a:r>
          </a:p>
          <a:p>
            <a:pPr>
              <a:buFont typeface="Times" charset="0"/>
              <a:buAutoNum type="alphaLcParenR"/>
            </a:pPr>
            <a:endParaRPr lang="en-US" sz="2000" dirty="0"/>
          </a:p>
          <a:p>
            <a:r>
              <a:rPr lang="en-US" sz="2000" i="1" dirty="0"/>
              <a:t>This was a real game-changer for 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F36145A-E624-4044-AE89-4A6F7154AB1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381000" y="457200"/>
            <a:ext cx="3733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8B008C"/>
                </a:solidFill>
              </a:rPr>
              <a:t>Wrapper classes. Read Section 5.1 of class text</a:t>
            </a:r>
            <a:r>
              <a:rPr lang="en-US" dirty="0"/>
              <a:t> 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4114800" y="838200"/>
            <a:ext cx="4419600" cy="25908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4267200" y="457200"/>
            <a:ext cx="609600" cy="457200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b="1">
                <a:solidFill>
                  <a:srgbClr val="E41900"/>
                </a:solidFill>
              </a:rPr>
              <a:t>a0</a:t>
            </a:r>
            <a:endParaRPr lang="en-US" sz="2000"/>
          </a:p>
        </p:txBody>
      </p:sp>
      <p:sp>
        <p:nvSpPr>
          <p:cNvPr id="25606" name="Rectangle 7"/>
          <p:cNvSpPr>
            <a:spLocks noChangeArrowheads="1"/>
          </p:cNvSpPr>
          <p:nvPr/>
        </p:nvSpPr>
        <p:spPr bwMode="auto">
          <a:xfrm>
            <a:off x="6934200" y="838200"/>
            <a:ext cx="16002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/>
              <a:t>Integer</a:t>
            </a:r>
          </a:p>
        </p:txBody>
      </p:sp>
      <p:grpSp>
        <p:nvGrpSpPr>
          <p:cNvPr id="25607" name="Group 31"/>
          <p:cNvGrpSpPr>
            <a:grpSpLocks/>
          </p:cNvGrpSpPr>
          <p:nvPr/>
        </p:nvGrpSpPr>
        <p:grpSpPr bwMode="auto">
          <a:xfrm>
            <a:off x="5486400" y="914400"/>
            <a:ext cx="1371600" cy="457200"/>
            <a:chOff x="2736" y="1632"/>
            <a:chExt cx="864" cy="288"/>
          </a:xfrm>
        </p:grpSpPr>
        <p:sp>
          <p:nvSpPr>
            <p:cNvPr id="25616" name="Rectangle 12"/>
            <p:cNvSpPr>
              <a:spLocks noChangeArrowheads="1"/>
            </p:cNvSpPr>
            <p:nvPr/>
          </p:nvSpPr>
          <p:spPr bwMode="auto">
            <a:xfrm>
              <a:off x="2736" y="1680"/>
              <a:ext cx="480" cy="240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/>
              <a:r>
                <a:rPr lang="en-US" sz="2000"/>
                <a:t>???</a:t>
              </a:r>
            </a:p>
          </p:txBody>
        </p:sp>
        <p:sp>
          <p:nvSpPr>
            <p:cNvPr id="25617" name="Rectangle 13"/>
            <p:cNvSpPr>
              <a:spLocks noChangeArrowheads="1"/>
            </p:cNvSpPr>
            <p:nvPr/>
          </p:nvSpPr>
          <p:spPr bwMode="auto">
            <a:xfrm>
              <a:off x="3264" y="1632"/>
              <a:ext cx="336" cy="28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2000"/>
                <a:t>5</a:t>
              </a:r>
            </a:p>
          </p:txBody>
        </p:sp>
      </p:grpSp>
      <p:sp>
        <p:nvSpPr>
          <p:cNvPr id="25608" name="Text Box 22"/>
          <p:cNvSpPr txBox="1">
            <a:spLocks noChangeArrowheads="1"/>
          </p:cNvSpPr>
          <p:nvPr/>
        </p:nvSpPr>
        <p:spPr bwMode="auto">
          <a:xfrm>
            <a:off x="381000" y="1328738"/>
            <a:ext cx="33528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Soon, </a:t>
            </a:r>
            <a:r>
              <a:rPr lang="en-US" dirty="0" smtClean="0"/>
              <a:t>we’ll wish </a:t>
            </a:r>
            <a:r>
              <a:rPr lang="en-US" dirty="0"/>
              <a:t>to deal with an </a:t>
            </a:r>
            <a:r>
              <a:rPr lang="en-US" b="1" dirty="0"/>
              <a:t>int</a:t>
            </a:r>
            <a:r>
              <a:rPr lang="en-US" dirty="0"/>
              <a:t> value as an object.</a:t>
            </a:r>
          </a:p>
          <a:p>
            <a:pPr>
              <a:spcBef>
                <a:spcPct val="50000"/>
              </a:spcBef>
            </a:pPr>
            <a:r>
              <a:rPr lang="en-US" dirty="0"/>
              <a:t>"Wrapper class" Integer provides this capability.</a:t>
            </a:r>
          </a:p>
        </p:txBody>
      </p:sp>
      <p:sp>
        <p:nvSpPr>
          <p:cNvPr id="25609" name="Text Box 32"/>
          <p:cNvSpPr txBox="1">
            <a:spLocks noChangeArrowheads="1"/>
          </p:cNvSpPr>
          <p:nvPr/>
        </p:nvSpPr>
        <p:spPr bwMode="auto">
          <a:xfrm>
            <a:off x="381000" y="3657600"/>
            <a:ext cx="8077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An instance of class Integer contains, or "wraps", one </a:t>
            </a:r>
            <a:r>
              <a:rPr lang="en-US" b="1"/>
              <a:t>int</a:t>
            </a:r>
            <a:r>
              <a:rPr lang="en-US"/>
              <a:t> value.</a:t>
            </a:r>
          </a:p>
          <a:p>
            <a:pPr>
              <a:spcBef>
                <a:spcPct val="50000"/>
              </a:spcBef>
            </a:pPr>
            <a:r>
              <a:rPr lang="en-US"/>
              <a:t>You can't change the value. The object is </a:t>
            </a:r>
            <a:r>
              <a:rPr lang="en-US" i="1"/>
              <a:t>immutable</a:t>
            </a:r>
            <a:r>
              <a:rPr lang="en-US"/>
              <a:t>.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381000" y="1447800"/>
            <a:ext cx="8077200" cy="3886200"/>
            <a:chOff x="240" y="912"/>
            <a:chExt cx="5088" cy="2448"/>
          </a:xfrm>
        </p:grpSpPr>
        <p:sp>
          <p:nvSpPr>
            <p:cNvPr id="25614" name="Rectangle 8"/>
            <p:cNvSpPr>
              <a:spLocks noChangeArrowheads="1"/>
            </p:cNvSpPr>
            <p:nvPr/>
          </p:nvSpPr>
          <p:spPr bwMode="auto">
            <a:xfrm>
              <a:off x="2640" y="912"/>
              <a:ext cx="2688" cy="432"/>
            </a:xfrm>
            <a:prstGeom prst="rect">
              <a:avLst/>
            </a:prstGeom>
            <a:solidFill>
              <a:srgbClr val="FFCC99"/>
            </a:solidFill>
            <a:ln w="0">
              <a:solidFill>
                <a:srgbClr val="FFCC99"/>
              </a:solidFill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r>
                <a:rPr lang="en-US" sz="2000"/>
                <a:t>Integer(int)   Integer(String) </a:t>
              </a:r>
            </a:p>
            <a:p>
              <a:r>
                <a:rPr lang="en-US" sz="2000"/>
                <a:t>toString()      equals(Object)   intValue()</a:t>
              </a:r>
            </a:p>
            <a:p>
              <a:endParaRPr lang="en-US" sz="2000"/>
            </a:p>
          </p:txBody>
        </p:sp>
        <p:sp>
          <p:nvSpPr>
            <p:cNvPr id="25615" name="Text Box 33"/>
            <p:cNvSpPr txBox="1">
              <a:spLocks noChangeArrowheads="1"/>
            </p:cNvSpPr>
            <p:nvPr/>
          </p:nvSpPr>
          <p:spPr bwMode="auto">
            <a:xfrm>
              <a:off x="240" y="3072"/>
              <a:ext cx="5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0009CC"/>
                  </a:solidFill>
                </a:rPr>
                <a:t>Instance methods: constructors, toString(), equals, intValue.</a:t>
              </a:r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381000" y="2133600"/>
            <a:ext cx="8077200" cy="3810000"/>
            <a:chOff x="240" y="1344"/>
            <a:chExt cx="5088" cy="2400"/>
          </a:xfrm>
        </p:grpSpPr>
        <p:sp>
          <p:nvSpPr>
            <p:cNvPr id="25612" name="Rectangle 14"/>
            <p:cNvSpPr>
              <a:spLocks noChangeArrowheads="1"/>
            </p:cNvSpPr>
            <p:nvPr/>
          </p:nvSpPr>
          <p:spPr bwMode="auto">
            <a:xfrm>
              <a:off x="2640" y="1344"/>
              <a:ext cx="2400" cy="816"/>
            </a:xfrm>
            <a:prstGeom prst="rect">
              <a:avLst/>
            </a:prstGeom>
            <a:solidFill>
              <a:srgbClr val="FFCC99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</a:bodyPr>
            <a:lstStyle/>
            <a:p>
              <a:r>
                <a:rPr lang="en-US" sz="2000" dirty="0">
                  <a:solidFill>
                    <a:srgbClr val="8B008C"/>
                  </a:solidFill>
                </a:rPr>
                <a:t>Static components</a:t>
              </a:r>
              <a:r>
                <a:rPr lang="en-US" sz="2000" dirty="0"/>
                <a:t>:</a:t>
              </a:r>
            </a:p>
            <a:p>
              <a:r>
                <a:rPr lang="en-US" sz="2000" dirty="0"/>
                <a:t>MIN_VALUE   MAX_VALUE</a:t>
              </a:r>
            </a:p>
            <a:p>
              <a:r>
                <a:rPr lang="en-US" sz="2000" dirty="0" err="1"/>
                <a:t>toString(int</a:t>
              </a:r>
              <a:r>
                <a:rPr lang="en-US" sz="2000" dirty="0"/>
                <a:t>)           </a:t>
              </a:r>
              <a:r>
                <a:rPr lang="en-US" sz="2000" dirty="0" err="1"/>
                <a:t>toBinary(int</a:t>
              </a:r>
              <a:r>
                <a:rPr lang="en-US" sz="2000" dirty="0"/>
                <a:t>)</a:t>
              </a:r>
            </a:p>
            <a:p>
              <a:r>
                <a:rPr lang="en-US" sz="2000" dirty="0" err="1"/>
                <a:t>valueOf(String</a:t>
              </a:r>
              <a:r>
                <a:rPr lang="en-US" sz="2000" dirty="0"/>
                <a:t>)     </a:t>
              </a:r>
              <a:r>
                <a:rPr lang="en-US" sz="2000" dirty="0" err="1"/>
                <a:t>parseInt(String</a:t>
              </a:r>
              <a:r>
                <a:rPr lang="en-US" sz="2000" dirty="0"/>
                <a:t>)</a:t>
              </a:r>
            </a:p>
          </p:txBody>
        </p:sp>
        <p:sp>
          <p:nvSpPr>
            <p:cNvPr id="25613" name="Text Box 35"/>
            <p:cNvSpPr txBox="1">
              <a:spLocks noChangeArrowheads="1"/>
            </p:cNvSpPr>
            <p:nvPr/>
          </p:nvSpPr>
          <p:spPr bwMode="auto">
            <a:xfrm>
              <a:off x="240" y="3456"/>
              <a:ext cx="5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8B008C"/>
                  </a:solidFill>
                </a:rPr>
                <a:t>Static components provide important extra help.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457200"/>
          </a:xfrm>
        </p:spPr>
        <p:txBody>
          <a:bodyPr/>
          <a:lstStyle/>
          <a:p>
            <a:r>
              <a:rPr lang="en-US" sz="2800" dirty="0" smtClean="0">
                <a:solidFill>
                  <a:srgbClr val="801930"/>
                </a:solidFill>
                <a:latin typeface="Arial"/>
                <a:cs typeface="Arial"/>
              </a:rPr>
              <a:t>Class Vector</a:t>
            </a:r>
            <a:endParaRPr lang="en-US" sz="2800" dirty="0">
              <a:solidFill>
                <a:srgbClr val="801930"/>
              </a:solidFill>
              <a:latin typeface="Arial"/>
              <a:cs typeface="Arial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9A50-DF83-2A44-9D97-404BB186E49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62000" y="990600"/>
            <a:ext cx="7620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instance of class Vector maintains an expandable/shrinkable list of objects. Use it whenever you need to maintain a list of things.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362201"/>
            <a:ext cx="7620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Values of primitive types cannot be placed directly into the list of a Vector. That’s why we have the wrapper classes. In the interactions pane, we will do a few things, like these:</a:t>
            </a:r>
          </a:p>
          <a:p>
            <a:endParaRPr lang="en-US" dirty="0" smtClean="0"/>
          </a:p>
          <a:p>
            <a:r>
              <a:rPr lang="en-US" dirty="0" smtClean="0"/>
              <a:t>import </a:t>
            </a:r>
            <a:r>
              <a:rPr lang="en-US" dirty="0" err="1" smtClean="0"/>
              <a:t>java.util</a:t>
            </a:r>
            <a:r>
              <a:rPr lang="en-US" dirty="0" smtClean="0"/>
              <a:t>.*;</a:t>
            </a:r>
          </a:p>
          <a:p>
            <a:r>
              <a:rPr lang="en-US" dirty="0" smtClean="0"/>
              <a:t>Vector </a:t>
            </a:r>
            <a:r>
              <a:rPr lang="en-US" dirty="0" err="1" smtClean="0"/>
              <a:t>v</a:t>
            </a:r>
            <a:r>
              <a:rPr lang="en-US" dirty="0" smtClean="0"/>
              <a:t>= new Vector();</a:t>
            </a:r>
          </a:p>
          <a:p>
            <a:r>
              <a:rPr lang="en-US" dirty="0" err="1" smtClean="0"/>
              <a:t>v</a:t>
            </a:r>
            <a:endParaRPr lang="en-US" dirty="0" smtClean="0"/>
          </a:p>
          <a:p>
            <a:r>
              <a:rPr lang="en-US" dirty="0" err="1" smtClean="0"/>
              <a:t>v.add(new</a:t>
            </a:r>
            <a:r>
              <a:rPr lang="en-US" dirty="0" smtClean="0"/>
              <a:t> Integer(2));</a:t>
            </a:r>
          </a:p>
          <a:p>
            <a:r>
              <a:rPr lang="en-US" dirty="0" smtClean="0"/>
              <a:t>v.add(3);</a:t>
            </a:r>
          </a:p>
          <a:p>
            <a:r>
              <a:rPr lang="en-US" dirty="0" err="1" smtClean="0"/>
              <a:t>v.add(‘c</a:t>
            </a:r>
            <a:r>
              <a:rPr lang="en-US" dirty="0" smtClean="0"/>
              <a:t>’);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91000" y="3810000"/>
            <a:ext cx="4343400" cy="1938992"/>
          </a:xfrm>
          <a:prstGeom prst="rect">
            <a:avLst/>
          </a:prstGeom>
          <a:solidFill>
            <a:srgbClr val="FFFFDB"/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In newer versions of Java, v.add(1) is allowed; the 1 is wrapped in an Integer object and the name of that object is added to </a:t>
            </a:r>
            <a:r>
              <a:rPr lang="en-US" dirty="0" err="1" smtClean="0"/>
              <a:t>v</a:t>
            </a:r>
            <a:r>
              <a:rPr lang="en-US" dirty="0" smtClean="0"/>
              <a:t>. </a:t>
            </a:r>
          </a:p>
          <a:p>
            <a:pPr algn="r"/>
            <a:r>
              <a:rPr lang="en-US" dirty="0" smtClean="0">
                <a:solidFill>
                  <a:srgbClr val="801930"/>
                </a:solidFill>
              </a:rPr>
              <a:t>Doesn’t work in older versions.</a:t>
            </a:r>
            <a:endParaRPr lang="en-US" dirty="0">
              <a:solidFill>
                <a:srgbClr val="80193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37140F-BFF3-9B47-8E74-876426EE2258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381000" y="625475"/>
            <a:ext cx="77724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200" b="1">
                <a:solidFill>
                  <a:srgbClr val="8B008C"/>
                </a:solidFill>
              </a:rPr>
              <a:t>Each primitive type has a corresponding wrapper class. </a:t>
            </a:r>
            <a:r>
              <a:rPr lang="en-US" sz="2200">
                <a:solidFill>
                  <a:srgbClr val="8B008C"/>
                </a:solidFill>
              </a:rPr>
              <a:t>When you want to treat a primitive value of that type as an object, then just wrap the primitive value in an object of the wrapper class! </a:t>
            </a:r>
            <a:endParaRPr lang="en-US"/>
          </a:p>
        </p:txBody>
      </p:sp>
      <p:sp>
        <p:nvSpPr>
          <p:cNvPr id="27652" name="Text Box 7"/>
          <p:cNvSpPr txBox="1">
            <a:spLocks noChangeArrowheads="1"/>
          </p:cNvSpPr>
          <p:nvPr/>
        </p:nvSpPr>
        <p:spPr bwMode="auto">
          <a:xfrm>
            <a:off x="381000" y="2133600"/>
            <a:ext cx="3657600" cy="2225675"/>
          </a:xfrm>
          <a:prstGeom prst="rect">
            <a:avLst/>
          </a:prstGeom>
          <a:solidFill>
            <a:srgbClr val="FFFFDB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8B008C"/>
                </a:solidFill>
              </a:rPr>
              <a:t>Primitive type	Wrapper class</a:t>
            </a:r>
            <a:endParaRPr lang="en-US" sz="2000" dirty="0"/>
          </a:p>
          <a:p>
            <a:r>
              <a:rPr lang="en-US" sz="2000" b="1" dirty="0"/>
              <a:t>int</a:t>
            </a:r>
            <a:r>
              <a:rPr lang="en-US" sz="2000" dirty="0"/>
              <a:t>		Integer</a:t>
            </a:r>
          </a:p>
          <a:p>
            <a:r>
              <a:rPr lang="en-US" sz="2000" b="1" dirty="0"/>
              <a:t>long</a:t>
            </a:r>
            <a:r>
              <a:rPr lang="en-US" sz="2000" dirty="0"/>
              <a:t>		Long</a:t>
            </a:r>
          </a:p>
          <a:p>
            <a:r>
              <a:rPr lang="en-US" sz="2000" b="1" dirty="0"/>
              <a:t>float</a:t>
            </a:r>
            <a:r>
              <a:rPr lang="en-US" sz="2000" dirty="0"/>
              <a:t>		Float</a:t>
            </a:r>
          </a:p>
          <a:p>
            <a:r>
              <a:rPr lang="en-US" sz="2000" b="1" dirty="0"/>
              <a:t>double</a:t>
            </a:r>
            <a:r>
              <a:rPr lang="en-US" sz="2000" dirty="0"/>
              <a:t>		Double</a:t>
            </a:r>
          </a:p>
          <a:p>
            <a:r>
              <a:rPr lang="en-US" sz="2000" b="1" dirty="0"/>
              <a:t>char</a:t>
            </a:r>
            <a:r>
              <a:rPr lang="en-US" sz="2000" dirty="0"/>
              <a:t>		Character</a:t>
            </a:r>
          </a:p>
          <a:p>
            <a:r>
              <a:rPr lang="en-US" sz="2000" b="1" dirty="0"/>
              <a:t>boolean		</a:t>
            </a:r>
            <a:r>
              <a:rPr lang="en-US" sz="2000" dirty="0"/>
              <a:t>Boolean</a:t>
            </a:r>
          </a:p>
        </p:txBody>
      </p:sp>
      <p:sp>
        <p:nvSpPr>
          <p:cNvPr id="27653" name="Text Box 13"/>
          <p:cNvSpPr txBox="1">
            <a:spLocks noChangeArrowheads="1"/>
          </p:cNvSpPr>
          <p:nvPr/>
        </p:nvSpPr>
        <p:spPr bwMode="auto">
          <a:xfrm>
            <a:off x="4343400" y="2133600"/>
            <a:ext cx="4038600" cy="2308225"/>
          </a:xfrm>
          <a:prstGeom prst="rect">
            <a:avLst/>
          </a:prstGeom>
          <a:solidFill>
            <a:srgbClr val="FFFFDB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169863" indent="-169863">
              <a:spcBef>
                <a:spcPct val="50000"/>
              </a:spcBef>
            </a:pPr>
            <a:r>
              <a:rPr lang="en-US" dirty="0">
                <a:solidFill>
                  <a:srgbClr val="8B008C"/>
                </a:solidFill>
              </a:rPr>
              <a:t>Each wrapper class has:</a:t>
            </a:r>
            <a:endParaRPr lang="en-US" dirty="0"/>
          </a:p>
          <a:p>
            <a:pPr marL="169863" indent="-169863">
              <a:spcBef>
                <a:spcPct val="50000"/>
              </a:spcBef>
              <a:buFontTx/>
              <a:buChar char="•"/>
            </a:pPr>
            <a:r>
              <a:rPr lang="en-US" dirty="0"/>
              <a:t>Instance methods, e.g. equals, constructors, toString,</a:t>
            </a:r>
          </a:p>
          <a:p>
            <a:pPr marL="169863" indent="-169863">
              <a:spcBef>
                <a:spcPct val="50000"/>
              </a:spcBef>
              <a:buFontTx/>
              <a:buChar char="•"/>
            </a:pPr>
            <a:r>
              <a:rPr lang="en-US" dirty="0"/>
              <a:t>Useful static constants and methods.</a:t>
            </a:r>
          </a:p>
        </p:txBody>
      </p:sp>
      <p:sp>
        <p:nvSpPr>
          <p:cNvPr id="27654" name="Text Box 14"/>
          <p:cNvSpPr txBox="1">
            <a:spLocks noChangeArrowheads="1"/>
          </p:cNvSpPr>
          <p:nvPr/>
        </p:nvSpPr>
        <p:spPr bwMode="auto">
          <a:xfrm>
            <a:off x="304800" y="5141913"/>
            <a:ext cx="7924800" cy="1106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/>
              <a:t>You don't have to memorize the methods of the wrapper classes. But be aware of them and look them up when necessary. Use Gries/ Gries, Section 5.1, and ProgramLive, 5-1 and 5-2, as references.</a:t>
            </a:r>
          </a:p>
        </p:txBody>
      </p:sp>
      <p:sp>
        <p:nvSpPr>
          <p:cNvPr id="27655" name="TextBox 6"/>
          <p:cNvSpPr txBox="1">
            <a:spLocks noChangeArrowheads="1"/>
          </p:cNvSpPr>
          <p:nvPr/>
        </p:nvSpPr>
        <p:spPr bwMode="auto">
          <a:xfrm>
            <a:off x="609600" y="4572000"/>
            <a:ext cx="7543800" cy="461963"/>
          </a:xfrm>
          <a:prstGeom prst="rect">
            <a:avLst/>
          </a:prstGeom>
          <a:solidFill>
            <a:srgbClr val="CCFFCC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Integer k= </a:t>
            </a:r>
            <a:r>
              <a:rPr lang="en-US" b="1"/>
              <a:t>new</a:t>
            </a:r>
            <a:r>
              <a:rPr lang="en-US"/>
              <a:t> Integer(63);            </a:t>
            </a:r>
            <a:r>
              <a:rPr lang="en-US" b="1"/>
              <a:t>int</a:t>
            </a:r>
            <a:r>
              <a:rPr lang="en-US"/>
              <a:t> j= k.intValue();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219200"/>
          </a:xfrm>
        </p:spPr>
        <p:txBody>
          <a:bodyPr/>
          <a:lstStyle/>
          <a:p>
            <a:r>
              <a:rPr lang="en-US" sz="2800" dirty="0" smtClean="0">
                <a:solidFill>
                  <a:srgbClr val="801930"/>
                </a:solidFill>
              </a:rPr>
              <a:t>Example of a program that deals with Strings</a:t>
            </a:r>
            <a:br>
              <a:rPr lang="en-US" sz="2800" dirty="0" smtClean="0">
                <a:solidFill>
                  <a:srgbClr val="801930"/>
                </a:solidFill>
              </a:rPr>
            </a:br>
            <a:r>
              <a:rPr lang="en-US" sz="2800" dirty="0" smtClean="0">
                <a:solidFill>
                  <a:srgbClr val="801930"/>
                </a:solidFill>
              </a:rPr>
              <a:t>Creating a web page giving liberal studies courses</a:t>
            </a:r>
            <a:br>
              <a:rPr lang="en-US" sz="2800" dirty="0" smtClean="0">
                <a:solidFill>
                  <a:srgbClr val="801930"/>
                </a:solidFill>
              </a:rPr>
            </a:br>
            <a:r>
              <a:rPr lang="en-US" sz="2800" dirty="0" smtClean="0">
                <a:solidFill>
                  <a:srgbClr val="801930"/>
                </a:solidFill>
              </a:rPr>
              <a:t>http://</a:t>
            </a:r>
            <a:r>
              <a:rPr lang="en-US" sz="2800" dirty="0" err="1" smtClean="0">
                <a:solidFill>
                  <a:srgbClr val="801930"/>
                </a:solidFill>
              </a:rPr>
              <a:t>www.cs.cornell.edu/gries/ccgb/index.html</a:t>
            </a:r>
            <a:endParaRPr lang="en-US" sz="2800" dirty="0">
              <a:solidFill>
                <a:srgbClr val="80193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9A50-DF83-2A44-9D97-404BB186E495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 descr="Screen shot 2009-09-27 at 7.43.46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2057400"/>
            <a:ext cx="4419600" cy="30874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1905000"/>
            <a:ext cx="3429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Java program reads the online </a:t>
            </a:r>
            <a:r>
              <a:rPr lang="en-US" dirty="0" smtClean="0">
                <a:solidFill>
                  <a:srgbClr val="801930"/>
                </a:solidFill>
              </a:rPr>
              <a:t>Courses of Study</a:t>
            </a:r>
            <a:r>
              <a:rPr lang="en-US" dirty="0" smtClean="0"/>
              <a:t> webpages and extracts the courses that are liberal studies courses in A&amp;S and CALS.</a:t>
            </a:r>
          </a:p>
          <a:p>
            <a:endParaRPr lang="en-US" dirty="0" smtClean="0"/>
          </a:p>
          <a:p>
            <a:r>
              <a:rPr lang="en-US" dirty="0" smtClean="0"/>
              <a:t>It builds tables of A&amp;S, CALS, CA, HA, KCM, LA, and SBA courses and</a:t>
            </a:r>
          </a:p>
          <a:p>
            <a:r>
              <a:rPr lang="en-US" dirty="0" smtClean="0"/>
              <a:t>produces the liberal studies course website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5486400"/>
            <a:ext cx="3962400" cy="1015663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/>
              <a:t>String manipulation is key concern of this lecture. But OO structure of the program will also be discussed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2971800" cy="381000"/>
          </a:xfrm>
        </p:spPr>
        <p:txBody>
          <a:bodyPr/>
          <a:lstStyle/>
          <a:p>
            <a:r>
              <a:rPr lang="en-US" sz="2800" dirty="0" smtClean="0">
                <a:solidFill>
                  <a:srgbClr val="801930"/>
                </a:solidFill>
              </a:rPr>
              <a:t>Class </a:t>
            </a:r>
            <a:r>
              <a:rPr lang="en-US" sz="2800" dirty="0" smtClean="0">
                <a:solidFill>
                  <a:srgbClr val="801930"/>
                </a:solidFill>
              </a:rPr>
              <a:t>Webpage</a:t>
            </a:r>
            <a:endParaRPr lang="en-US" sz="2800" dirty="0">
              <a:solidFill>
                <a:srgbClr val="80193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9A50-DF83-2A44-9D97-404BB186E49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838200"/>
            <a:ext cx="37338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800000"/>
                </a:solidFill>
              </a:rPr>
              <a:t>Fields contain:</a:t>
            </a:r>
          </a:p>
          <a:p>
            <a:r>
              <a:rPr lang="en-US" sz="2200" dirty="0" err="1" smtClean="0"/>
              <a:t>url</a:t>
            </a:r>
            <a:r>
              <a:rPr lang="en-US" sz="2200" dirty="0" smtClean="0"/>
              <a:t>, as a String</a:t>
            </a:r>
          </a:p>
          <a:p>
            <a:r>
              <a:rPr lang="en-US" sz="2200" dirty="0" err="1" smtClean="0"/>
              <a:t>url</a:t>
            </a:r>
            <a:r>
              <a:rPr lang="en-US" sz="2200" dirty="0" smtClean="0"/>
              <a:t>, as an object of class</a:t>
            </a:r>
          </a:p>
          <a:p>
            <a:r>
              <a:rPr lang="en-US" sz="2200" dirty="0" smtClean="0"/>
              <a:t>set of links on the page</a:t>
            </a:r>
          </a:p>
          <a:p>
            <a:r>
              <a:rPr lang="en-US" sz="2200" dirty="0" smtClean="0"/>
              <a:t>… </a:t>
            </a:r>
          </a:p>
        </p:txBody>
      </p:sp>
      <p:pic>
        <p:nvPicPr>
          <p:cNvPr id="10" name="Picture 9" descr="Screen shot 2009-09-27 at 8.53.07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662245"/>
            <a:ext cx="5105400" cy="3814755"/>
          </a:xfrm>
          <a:prstGeom prst="rect">
            <a:avLst/>
          </a:prstGeom>
        </p:spPr>
      </p:pic>
      <p:pic>
        <p:nvPicPr>
          <p:cNvPr id="11" name="Picture 10" descr="Screen shot 2009-09-27 at 8.54.29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5447" y="2590800"/>
            <a:ext cx="4613753" cy="39624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810000" y="304800"/>
            <a:ext cx="5029200" cy="2462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800000"/>
                </a:solidFill>
              </a:rPr>
              <a:t>Methods:</a:t>
            </a:r>
          </a:p>
          <a:p>
            <a:r>
              <a:rPr lang="en-US" sz="2200" dirty="0" err="1" smtClean="0"/>
              <a:t>Webpage(String</a:t>
            </a:r>
            <a:r>
              <a:rPr lang="en-US" sz="2200" dirty="0" smtClean="0"/>
              <a:t> </a:t>
            </a:r>
            <a:r>
              <a:rPr lang="en-US" sz="2200" dirty="0" err="1" smtClean="0"/>
              <a:t>url</a:t>
            </a:r>
            <a:r>
              <a:rPr lang="en-US" sz="2200" dirty="0" smtClean="0"/>
              <a:t>) </a:t>
            </a:r>
            <a:r>
              <a:rPr lang="en-US" sz="2200" dirty="0" smtClean="0">
                <a:solidFill>
                  <a:srgbClr val="008000"/>
                </a:solidFill>
              </a:rPr>
              <a:t>(constructor)</a:t>
            </a:r>
          </a:p>
          <a:p>
            <a:r>
              <a:rPr lang="en-US" sz="2200" dirty="0" err="1" smtClean="0"/>
              <a:t>isHtmlPage</a:t>
            </a:r>
            <a:r>
              <a:rPr lang="en-US" sz="2200" dirty="0" smtClean="0"/>
              <a:t>()</a:t>
            </a:r>
          </a:p>
          <a:p>
            <a:r>
              <a:rPr lang="en-US" sz="2200" dirty="0" err="1" smtClean="0"/>
              <a:t>getLinks</a:t>
            </a:r>
            <a:r>
              <a:rPr lang="en-US" sz="2200" dirty="0" smtClean="0"/>
              <a:t>()</a:t>
            </a:r>
          </a:p>
          <a:p>
            <a:r>
              <a:rPr lang="en-US" sz="2200" dirty="0" err="1" smtClean="0"/>
              <a:t>getReader</a:t>
            </a:r>
            <a:r>
              <a:rPr lang="en-US" sz="2200" dirty="0" smtClean="0"/>
              <a:t>() </a:t>
            </a:r>
            <a:r>
              <a:rPr lang="en-US" sz="2200" dirty="0" smtClean="0">
                <a:solidFill>
                  <a:srgbClr val="008000"/>
                </a:solidFill>
              </a:rPr>
              <a:t>= an object that lets one read the webpage line by line</a:t>
            </a:r>
          </a:p>
          <a:p>
            <a:r>
              <a:rPr lang="en-US" sz="2200" dirty="0" smtClean="0"/>
              <a:t>…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457200"/>
            <a:ext cx="2971800" cy="381000"/>
          </a:xfrm>
        </p:spPr>
        <p:txBody>
          <a:bodyPr/>
          <a:lstStyle/>
          <a:p>
            <a:pPr algn="r"/>
            <a:r>
              <a:rPr lang="en-US" sz="2800" dirty="0" smtClean="0">
                <a:solidFill>
                  <a:srgbClr val="801930"/>
                </a:solidFill>
              </a:rPr>
              <a:t>Class </a:t>
            </a:r>
            <a:r>
              <a:rPr lang="en-US" sz="2800" dirty="0" err="1" smtClean="0">
                <a:solidFill>
                  <a:srgbClr val="801930"/>
                </a:solidFill>
              </a:rPr>
              <a:t>DeptLink</a:t>
            </a:r>
            <a:endParaRPr lang="en-US" sz="2800" dirty="0">
              <a:solidFill>
                <a:srgbClr val="80193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9A50-DF83-2A44-9D97-404BB186E495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3" name="Picture 12" descr="Screen shot 2009-09-27 at 8.54.29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04800"/>
            <a:ext cx="5410200" cy="464640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0" y="1981200"/>
            <a:ext cx="358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800000"/>
                </a:solidFill>
              </a:rPr>
              <a:t>Fields contain:</a:t>
            </a:r>
          </a:p>
          <a:p>
            <a:pPr algn="r"/>
            <a:r>
              <a:rPr lang="en-US" dirty="0" smtClean="0"/>
              <a:t>• dept name</a:t>
            </a:r>
          </a:p>
          <a:p>
            <a:pPr algn="r"/>
            <a:r>
              <a:rPr lang="en-US" dirty="0" smtClean="0"/>
              <a:t>• link to its </a:t>
            </a:r>
            <a:br>
              <a:rPr lang="en-US" dirty="0" smtClean="0"/>
            </a:br>
            <a:r>
              <a:rPr lang="en-US" dirty="0" smtClean="0"/>
              <a:t>webpage in CoS</a:t>
            </a:r>
          </a:p>
          <a:p>
            <a:pPr algn="r"/>
            <a:r>
              <a:rPr lang="en-US" dirty="0" smtClean="0"/>
              <a:t>• Vector of all its courses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04800" y="5105400"/>
            <a:ext cx="8534400" cy="1569660"/>
          </a:xfrm>
          <a:prstGeom prst="rect">
            <a:avLst/>
          </a:prstGeom>
          <a:solidFill>
            <a:srgbClr val="FFFFDB"/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&lt;</a:t>
            </a:r>
            <a:r>
              <a:rPr lang="en-US" dirty="0" err="1" smtClean="0"/>
              <a:t>li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&lt;</a:t>
            </a:r>
            <a:r>
              <a:rPr lang="en-US" dirty="0" smtClean="0"/>
              <a:t>a </a:t>
            </a:r>
            <a:r>
              <a:rPr lang="en-US" dirty="0" err="1" smtClean="0"/>
              <a:t>href</a:t>
            </a:r>
            <a:r>
              <a:rPr lang="en-US" dirty="0" smtClean="0"/>
              <a:t>="</a:t>
            </a:r>
            <a:r>
              <a:rPr lang="en-US" dirty="0" err="1" smtClean="0"/>
              <a:t>CoScourses.php?college</a:t>
            </a:r>
            <a:r>
              <a:rPr lang="en-US" dirty="0" smtClean="0"/>
              <a:t>=</a:t>
            </a:r>
            <a:r>
              <a:rPr lang="en-US" dirty="0" err="1" smtClean="0"/>
              <a:t>AS&amp;dept</a:t>
            </a:r>
            <a:r>
              <a:rPr lang="en-US" dirty="0" smtClean="0"/>
              <a:t>=</a:t>
            </a:r>
            <a:r>
              <a:rPr lang="en-US" dirty="0" err="1" smtClean="0"/>
              <a:t>American+Studies</a:t>
            </a:r>
            <a:r>
              <a:rPr lang="en-US" dirty="0" smtClean="0"/>
              <a:t>"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American </a:t>
            </a:r>
            <a:r>
              <a:rPr lang="en-US" dirty="0" smtClean="0"/>
              <a:t>Studies&lt;/a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smtClean="0"/>
              <a:t>/</a:t>
            </a:r>
            <a:r>
              <a:rPr lang="en-US" dirty="0" err="1" smtClean="0"/>
              <a:t>li</a:t>
            </a:r>
            <a:r>
              <a:rPr lang="en-US" dirty="0" smtClean="0"/>
              <a:t>&gt;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F9A50-DF83-2A44-9D97-404BB186E49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2971800"/>
            <a:ext cx="8305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/** Constructor: an instance who dept name and link </a:t>
            </a:r>
            <a:r>
              <a:rPr lang="en-US" dirty="0" smtClean="0">
                <a:solidFill>
                  <a:srgbClr val="800000"/>
                </a:solidFill>
              </a:rPr>
              <a:t>are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      contained </a:t>
            </a:r>
            <a:r>
              <a:rPr lang="en-US" dirty="0" smtClean="0">
                <a:solidFill>
                  <a:srgbClr val="800000"/>
                </a:solidFill>
              </a:rPr>
              <a:t>in </a:t>
            </a:r>
            <a:r>
              <a:rPr lang="en-US" dirty="0" err="1" smtClean="0">
                <a:solidFill>
                  <a:srgbClr val="800000"/>
                </a:solidFill>
              </a:rPr>
              <a:t>s</a:t>
            </a:r>
            <a:r>
              <a:rPr lang="en-US" dirty="0" smtClean="0">
                <a:solidFill>
                  <a:srgbClr val="800000"/>
                </a:solidFill>
              </a:rPr>
              <a:t>.  </a:t>
            </a:r>
            <a:r>
              <a:rPr lang="en-US" dirty="0" err="1" smtClean="0">
                <a:solidFill>
                  <a:srgbClr val="800000"/>
                </a:solidFill>
              </a:rPr>
              <a:t>s</a:t>
            </a:r>
            <a:r>
              <a:rPr lang="en-US" dirty="0" smtClean="0">
                <a:solidFill>
                  <a:srgbClr val="800000"/>
                </a:solidFill>
              </a:rPr>
              <a:t> has the form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          </a:t>
            </a:r>
            <a:r>
              <a:rPr lang="en-US" dirty="0" smtClean="0">
                <a:solidFill>
                  <a:srgbClr val="008000"/>
                </a:solidFill>
              </a:rPr>
              <a:t>… &lt;</a:t>
            </a:r>
            <a:r>
              <a:rPr lang="en-US" dirty="0" smtClean="0">
                <a:solidFill>
                  <a:srgbClr val="008000"/>
                </a:solidFill>
              </a:rPr>
              <a:t>a </a:t>
            </a:r>
            <a:r>
              <a:rPr lang="en-US" dirty="0" err="1" smtClean="0">
                <a:solidFill>
                  <a:srgbClr val="008000"/>
                </a:solidFill>
              </a:rPr>
              <a:t>href</a:t>
            </a:r>
            <a:r>
              <a:rPr lang="en-US" dirty="0" smtClean="0">
                <a:solidFill>
                  <a:srgbClr val="008000"/>
                </a:solidFill>
              </a:rPr>
              <a:t>="xxx"&gt;dept name&lt;/a</a:t>
            </a:r>
            <a:r>
              <a:rPr lang="en-US" dirty="0" smtClean="0">
                <a:solidFill>
                  <a:srgbClr val="008000"/>
                </a:solidFill>
              </a:rPr>
              <a:t>&gt; …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      where the </a:t>
            </a:r>
            <a:r>
              <a:rPr lang="en-US" dirty="0" smtClean="0">
                <a:solidFill>
                  <a:srgbClr val="008000"/>
                </a:solidFill>
              </a:rPr>
              <a:t>xxx </a:t>
            </a:r>
            <a:r>
              <a:rPr lang="en-US" dirty="0" smtClean="0">
                <a:solidFill>
                  <a:srgbClr val="800000"/>
                </a:solidFill>
              </a:rPr>
              <a:t>is a relative URL in directory </a:t>
            </a:r>
            <a:r>
              <a:rPr lang="en-US" dirty="0" err="1" smtClean="0">
                <a:solidFill>
                  <a:srgbClr val="800000"/>
                </a:solidFill>
              </a:rPr>
              <a:t>LibStudies.prefix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      Note: if </a:t>
            </a:r>
            <a:r>
              <a:rPr lang="en-US" dirty="0" err="1" smtClean="0">
                <a:solidFill>
                  <a:srgbClr val="800000"/>
                </a:solidFill>
              </a:rPr>
              <a:t>s</a:t>
            </a:r>
            <a:r>
              <a:rPr lang="en-US" dirty="0" smtClean="0">
                <a:solidFill>
                  <a:srgbClr val="800000"/>
                </a:solidFill>
              </a:rPr>
              <a:t> is not proper,</a:t>
            </a:r>
            <a:r>
              <a:rPr lang="en-US" dirty="0" smtClean="0">
                <a:solidFill>
                  <a:srgbClr val="800000"/>
                </a:solidFill>
              </a:rPr>
              <a:t> dept name </a:t>
            </a:r>
            <a:r>
              <a:rPr lang="en-US" dirty="0" smtClean="0">
                <a:solidFill>
                  <a:srgbClr val="800000"/>
                </a:solidFill>
              </a:rPr>
              <a:t>and link</a:t>
            </a:r>
            <a:r>
              <a:rPr lang="en-US" dirty="0" smtClean="0">
                <a:solidFill>
                  <a:srgbClr val="800000"/>
                </a:solidFill>
              </a:rPr>
              <a:t> will be null.</a:t>
            </a:r>
            <a:endParaRPr lang="en-US" dirty="0" smtClean="0">
              <a:solidFill>
                <a:srgbClr val="800000"/>
              </a:solidFill>
            </a:endParaRPr>
          </a:p>
          <a:p>
            <a:r>
              <a:rPr lang="en-US" dirty="0" smtClean="0">
                <a:solidFill>
                  <a:srgbClr val="800000"/>
                </a:solidFill>
              </a:rPr>
              <a:t>      */</a:t>
            </a:r>
            <a:endParaRPr lang="en-US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304800" y="381000"/>
            <a:ext cx="8534400" cy="1569660"/>
          </a:xfrm>
          <a:prstGeom prst="rect">
            <a:avLst/>
          </a:prstGeom>
          <a:solidFill>
            <a:srgbClr val="FFFFDB"/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&lt;</a:t>
            </a:r>
            <a:r>
              <a:rPr lang="en-US" dirty="0" err="1" smtClean="0"/>
              <a:t>li</a:t>
            </a:r>
            <a:r>
              <a:rPr lang="en-US" dirty="0" smtClean="0"/>
              <a:t>&gt;</a:t>
            </a:r>
            <a:br>
              <a:rPr lang="en-US" dirty="0" smtClean="0"/>
            </a:br>
            <a:r>
              <a:rPr lang="en-US" dirty="0" smtClean="0"/>
              <a:t>&lt;</a:t>
            </a:r>
            <a:r>
              <a:rPr lang="en-US" dirty="0" smtClean="0"/>
              <a:t>a </a:t>
            </a:r>
            <a:r>
              <a:rPr lang="en-US" dirty="0" err="1" smtClean="0"/>
              <a:t>href</a:t>
            </a:r>
            <a:r>
              <a:rPr lang="en-US" dirty="0" smtClean="0"/>
              <a:t>="</a:t>
            </a:r>
            <a:r>
              <a:rPr lang="en-US" dirty="0" err="1" smtClean="0"/>
              <a:t>CoScourses.php?college</a:t>
            </a:r>
            <a:r>
              <a:rPr lang="en-US" dirty="0" smtClean="0"/>
              <a:t>=</a:t>
            </a:r>
            <a:r>
              <a:rPr lang="en-US" dirty="0" err="1" smtClean="0"/>
              <a:t>AS&amp;dept</a:t>
            </a:r>
            <a:r>
              <a:rPr lang="en-US" dirty="0" smtClean="0"/>
              <a:t>=</a:t>
            </a:r>
            <a:r>
              <a:rPr lang="en-US" dirty="0" err="1" smtClean="0"/>
              <a:t>American+Studies</a:t>
            </a:r>
            <a:r>
              <a:rPr lang="en-US" dirty="0" smtClean="0"/>
              <a:t>"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American </a:t>
            </a:r>
            <a:r>
              <a:rPr lang="en-US" dirty="0" smtClean="0"/>
              <a:t>Studies&lt;/a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smtClean="0"/>
              <a:t>/</a:t>
            </a:r>
            <a:r>
              <a:rPr lang="en-US" dirty="0" err="1" smtClean="0"/>
              <a:t>li</a:t>
            </a:r>
            <a:r>
              <a:rPr lang="en-US" dirty="0" smtClean="0"/>
              <a:t>&gt;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21336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form is: … &lt;a </a:t>
            </a:r>
            <a:r>
              <a:rPr lang="en-US" dirty="0" err="1" smtClean="0"/>
              <a:t>href</a:t>
            </a:r>
            <a:r>
              <a:rPr lang="en-US" dirty="0" smtClean="0"/>
              <a:t>=“xxx”&gt;dept name&lt;/a&gt; 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1666</TotalTime>
  <Words>1450</Words>
  <Application>Microsoft Macintosh PowerPoint</Application>
  <PresentationFormat>On-screen Show (4:3)</PresentationFormat>
  <Paragraphs>175</Paragraphs>
  <Slides>12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 Presentation</vt:lpstr>
      <vt:lpstr>CS1110  Stepwise refinement,  wrapper classes   29 Sept</vt:lpstr>
      <vt:lpstr>Slide 2</vt:lpstr>
      <vt:lpstr>Slide 3</vt:lpstr>
      <vt:lpstr>Class Vector</vt:lpstr>
      <vt:lpstr>Slide 5</vt:lpstr>
      <vt:lpstr>Example of a program that deals with Strings Creating a web page giving liberal studies courses http://www.cs.cornell.edu/gries/ccgb/index.html</vt:lpstr>
      <vt:lpstr>Class Webpage</vt:lpstr>
      <vt:lpstr>Class DeptLink</vt:lpstr>
      <vt:lpstr>Slide 9</vt:lpstr>
      <vt:lpstr>Slide 10</vt:lpstr>
      <vt:lpstr>Class Courses</vt:lpstr>
      <vt:lpstr>Slide 12</vt:lpstr>
    </vt:vector>
  </TitlesOfParts>
  <Company>Cornell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CS100J  Classes, stepwise refinement   21 September 2005</dc:title>
  <cp:lastModifiedBy>David Gries</cp:lastModifiedBy>
  <cp:revision>183</cp:revision>
  <cp:lastPrinted>2009-09-28T12:47:43Z</cp:lastPrinted>
  <dcterms:created xsi:type="dcterms:W3CDTF">2009-09-28T00:50:21Z</dcterms:created>
  <dcterms:modified xsi:type="dcterms:W3CDTF">2009-09-28T12:48:11Z</dcterms:modified>
</cp:coreProperties>
</file>