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1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0" r:id="rId2"/>
    <p:sldId id="312" r:id="rId3"/>
    <p:sldId id="314" r:id="rId4"/>
    <p:sldId id="313" r:id="rId5"/>
    <p:sldId id="298" r:id="rId6"/>
    <p:sldId id="296" r:id="rId7"/>
    <p:sldId id="286" r:id="rId8"/>
    <p:sldId id="294" r:id="rId9"/>
    <p:sldId id="268" r:id="rId10"/>
    <p:sldId id="269" r:id="rId11"/>
    <p:sldId id="292" r:id="rId12"/>
    <p:sldId id="309" r:id="rId13"/>
    <p:sldId id="293" r:id="rId14"/>
    <p:sldId id="291" r:id="rId15"/>
    <p:sldId id="270" r:id="rId16"/>
    <p:sldId id="271" r:id="rId17"/>
    <p:sldId id="272" r:id="rId18"/>
    <p:sldId id="288" r:id="rId19"/>
    <p:sldId id="273" r:id="rId20"/>
    <p:sldId id="274" r:id="rId21"/>
    <p:sldId id="275" r:id="rId22"/>
    <p:sldId id="304" r:id="rId23"/>
    <p:sldId id="299" r:id="rId24"/>
    <p:sldId id="305" r:id="rId25"/>
    <p:sldId id="306" r:id="rId26"/>
    <p:sldId id="307" r:id="rId27"/>
    <p:sldId id="289" r:id="rId28"/>
    <p:sldId id="281" r:id="rId29"/>
    <p:sldId id="282" r:id="rId30"/>
    <p:sldId id="308" r:id="rId31"/>
    <p:sldId id="283" r:id="rId32"/>
    <p:sldId id="284" r:id="rId33"/>
    <p:sldId id="285" r:id="rId34"/>
    <p:sldId id="29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2" autoAdjust="0"/>
  </p:normalViewPr>
  <p:slideViewPr>
    <p:cSldViewPr>
      <p:cViewPr varScale="1">
        <p:scale>
          <a:sx n="56" d="100"/>
          <a:sy n="56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C1A1-1FF6-4747-8F7E-8C7EE31D7FD3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67945-E7BC-4572-A0F0-E38AA3AAA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Last condition: sequential </a:t>
            </a:r>
            <a:r>
              <a:rPr lang="en-US" dirty="0" err="1" smtClean="0"/>
              <a:t>consitency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r>
              <a:rPr lang="en-US" dirty="0" smtClean="0"/>
              <a:t>locks don’t help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r>
              <a:rPr lang="en-US" dirty="0" smtClean="0"/>
              <a:t>require hardware support</a:t>
            </a:r>
          </a:p>
          <a:p>
            <a:r>
              <a:rPr lang="en-US" dirty="0" err="1" smtClean="0"/>
              <a:t>pthread_mutex</a:t>
            </a:r>
            <a:r>
              <a:rPr lang="en-US" baseline="0" dirty="0" smtClean="0"/>
              <a:t> has built-in memory barriers to implement acquire/release semantics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drivers if interrupts always go to same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err="1" smtClean="0"/>
              <a:t>test_and_set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baseline="0" dirty="0" smtClean="0"/>
              <a:t> *</a:t>
            </a:r>
            <a:endParaRPr lang="en-US" dirty="0" smtClean="0"/>
          </a:p>
          <a:p>
            <a:r>
              <a:rPr lang="en-US" dirty="0" err="1" smtClean="0"/>
              <a:t>Mutex</a:t>
            </a:r>
            <a:r>
              <a:rPr lang="en-US" dirty="0" smtClean="0"/>
              <a:t> init: </a:t>
            </a:r>
          </a:p>
          <a:p>
            <a:r>
              <a:rPr lang="en-US" dirty="0" smtClean="0"/>
              <a:t>  *lock = 0;</a:t>
            </a:r>
          </a:p>
          <a:p>
            <a:r>
              <a:rPr lang="en-US" dirty="0" smtClean="0"/>
              <a:t>   sw $0,</a:t>
            </a:r>
            <a:r>
              <a:rPr lang="en-US" baseline="0" dirty="0" smtClean="0"/>
              <a:t> 0($a0)</a:t>
            </a:r>
            <a:endParaRPr lang="en-US" dirty="0" smtClean="0"/>
          </a:p>
          <a:p>
            <a:r>
              <a:rPr lang="en-US" dirty="0" err="1" smtClean="0"/>
              <a:t>Mutex</a:t>
            </a:r>
            <a:r>
              <a:rPr lang="en-US" dirty="0" smtClean="0"/>
              <a:t> lock: </a:t>
            </a:r>
          </a:p>
          <a:p>
            <a:r>
              <a:rPr lang="en-US" dirty="0" smtClean="0"/>
              <a:t>   while (</a:t>
            </a:r>
            <a:r>
              <a:rPr lang="en-US" dirty="0" err="1" smtClean="0"/>
              <a:t>ats</a:t>
            </a:r>
            <a:r>
              <a:rPr lang="en-US" dirty="0" smtClean="0"/>
              <a:t>(lock, 1));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again: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ats</a:t>
            </a:r>
            <a:r>
              <a:rPr lang="en-US" baseline="0" dirty="0" smtClean="0"/>
              <a:t> $t0, 0($a0)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  </a:t>
            </a:r>
            <a:r>
              <a:rPr lang="en-US" baseline="0" dirty="0" err="1" smtClean="0"/>
              <a:t>bne</a:t>
            </a:r>
            <a:r>
              <a:rPr lang="en-US" baseline="0" dirty="0" smtClean="0"/>
              <a:t> $t0, $0, again</a:t>
            </a:r>
            <a:endParaRPr lang="en-US" dirty="0" smtClean="0"/>
          </a:p>
          <a:p>
            <a:r>
              <a:rPr lang="en-US" dirty="0" err="1" smtClean="0"/>
              <a:t>Mutex</a:t>
            </a:r>
            <a:r>
              <a:rPr lang="en-US" baseline="0" dirty="0" smtClean="0"/>
              <a:t> unlock:</a:t>
            </a:r>
          </a:p>
          <a:p>
            <a:r>
              <a:rPr lang="en-US" baseline="0" dirty="0" smtClean="0"/>
              <a:t>  *lock = 0;</a:t>
            </a:r>
          </a:p>
          <a:p>
            <a:r>
              <a:rPr lang="en-US" baseline="0" dirty="0" smtClean="0"/>
              <a:t>   sw $0, 0($a0)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onsolas" pitchFamily="49" charset="0"/>
              </a:rPr>
              <a:t>spin until lock is acquired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onsolas" pitchFamily="49" charset="0"/>
              </a:rPr>
              <a:t>note:</a:t>
            </a:r>
            <a:r>
              <a:rPr lang="en-US" sz="1200" baseline="0" dirty="0" smtClean="0">
                <a:latin typeface="Consolas" pitchFamily="49" charset="0"/>
              </a:rPr>
              <a:t> lock can’t be in a register (some compiler trickery required to ensure lock variable is in memory)</a:t>
            </a:r>
            <a:endParaRPr lang="en-US" sz="1200" dirty="0" smtClean="0">
              <a:latin typeface="Consolas" pitchFamily="4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implementation: lock bus while read-modify-write</a:t>
            </a:r>
            <a:r>
              <a:rPr lang="en-US" baseline="0" dirty="0" smtClean="0"/>
              <a:t> cycle happens,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implementation: lock bus while read-modify-write</a:t>
            </a:r>
            <a:r>
              <a:rPr lang="en-US" baseline="0" dirty="0" smtClean="0"/>
              <a:t> cycle happens,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8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6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8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20.emf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0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12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Atomic Instructions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5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6096000"/>
            <a:ext cx="25908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P&amp;H Chapter 2.11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5964780"/>
            <a:ext cx="5864700" cy="7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Spin waiting</a:t>
            </a:r>
            <a:endParaRPr lang="en-US"/>
          </a:p>
        </p:txBody>
      </p:sp>
      <p:sp>
        <p:nvSpPr>
          <p:cNvPr id="5289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Also called: </a:t>
            </a:r>
            <a:r>
              <a:rPr lang="en-US" dirty="0" smtClean="0">
                <a:solidFill>
                  <a:schemeClr val="accent1"/>
                </a:solidFill>
              </a:rPr>
              <a:t>spinlock, busy waiting, spin waiting, …</a:t>
            </a:r>
          </a:p>
          <a:p>
            <a:pPr lvl="1"/>
            <a:r>
              <a:rPr lang="en-US" dirty="0" smtClean="0"/>
              <a:t>Efficient if wait is short</a:t>
            </a:r>
          </a:p>
          <a:p>
            <a:pPr lvl="1"/>
            <a:r>
              <a:rPr lang="en-US" dirty="0" smtClean="0"/>
              <a:t>Wasteful if wait is long</a:t>
            </a:r>
          </a:p>
          <a:p>
            <a:endParaRPr lang="en-US" dirty="0" smtClean="0"/>
          </a:p>
          <a:p>
            <a:r>
              <a:rPr lang="en-US" dirty="0" smtClean="0"/>
              <a:t>Possible heuristic:</a:t>
            </a:r>
          </a:p>
          <a:p>
            <a:pPr lvl="1"/>
            <a:r>
              <a:rPr lang="en-US" dirty="0" smtClean="0"/>
              <a:t>spin for time proportional to expected wait time</a:t>
            </a:r>
          </a:p>
          <a:p>
            <a:pPr lvl="1"/>
            <a:r>
              <a:rPr lang="en-US" dirty="0" smtClean="0"/>
              <a:t>If time runs out, context-switch to some other 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Alternative Atomic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Other atomic hardware primitives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test and set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atomic increment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bus lock prefix </a:t>
            </a:r>
            <a:r>
              <a:rPr lang="en-US" dirty="0" smtClean="0"/>
              <a:t>(x86)</a:t>
            </a:r>
          </a:p>
          <a:p>
            <a:endParaRPr lang="en-US" dirty="0" smtClean="0"/>
          </a:p>
        </p:txBody>
      </p:sp>
      <p:pic>
        <p:nvPicPr>
          <p:cNvPr id="8194" name="CP3 Ink bc2dccad-e5d4-4156-b69f-6b29af246a4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4" y="2945820"/>
            <a:ext cx="6525751" cy="19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Alternative Atomic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Other atomic hardware primitives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test and set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atomic increment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bus lock prefix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compare and exchange </a:t>
            </a:r>
            <a:r>
              <a:rPr lang="en-US" dirty="0" smtClean="0"/>
              <a:t>(x86, ARM deprecated)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1"/>
                </a:solidFill>
              </a:rPr>
              <a:t>linked load / store conditional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(MIPS, ARM, PowerPC, DEC Alpha,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Linked load / Store Conditional</a:t>
            </a:r>
          </a:p>
          <a:p>
            <a:endParaRPr lang="en-US" dirty="0" smtClean="0"/>
          </a:p>
          <a:p>
            <a:r>
              <a:rPr lang="en-US" dirty="0" err="1" smtClean="0">
                <a:latin typeface="Consolas" pitchFamily="49" charset="0"/>
              </a:rPr>
              <a:t>mutex_lock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*m) {</a:t>
            </a:r>
          </a:p>
          <a:p>
            <a:r>
              <a:rPr lang="en-US" dirty="0" smtClean="0">
                <a:latin typeface="Consolas" pitchFamily="49" charset="0"/>
              </a:rPr>
              <a:t>again: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LL t0, 0(a0)</a:t>
            </a:r>
          </a:p>
          <a:p>
            <a:r>
              <a:rPr lang="en-US" dirty="0" smtClean="0">
                <a:latin typeface="Consolas" pitchFamily="49" charset="0"/>
              </a:rPr>
              <a:t>	BNE t0, zero, again</a:t>
            </a:r>
          </a:p>
          <a:p>
            <a:r>
              <a:rPr lang="en-US" dirty="0" smtClean="0">
                <a:latin typeface="Consolas" pitchFamily="49" charset="0"/>
              </a:rPr>
              <a:t>	ADDI t0, t0, 1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 t0, 0(a0)</a:t>
            </a:r>
          </a:p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</a:rPr>
              <a:t>BEQ t0, zero, again</a:t>
            </a:r>
          </a:p>
          <a:p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9218" name="CP3 Ink ef17b1e5-7613-4e37-9988-0ddaeba13e8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5" y="1211339"/>
            <a:ext cx="8186851" cy="512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Using synchronization primitives to build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concurrency-safe </a:t>
            </a:r>
            <a:r>
              <a:rPr lang="en-US" dirty="0" err="1" smtClean="0">
                <a:solidFill>
                  <a:schemeClr val="accent1"/>
                </a:solidFill>
              </a:rPr>
              <a:t>datastructures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Broken invariants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chemeClr val="accent1"/>
                </a:solidFill>
              </a:rPr>
              <a:t>shared data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 smtClean="0"/>
              <a:t>goal: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invariants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writer: add to list tail</a:t>
            </a:r>
            <a:endParaRPr lang="en-US" sz="20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t++;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276600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reader: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pic>
        <p:nvPicPr>
          <p:cNvPr id="10242" name="CP3 Ink bae65c70-bf81-4236-8d48-a4f78d4efac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0" y="1535820"/>
            <a:ext cx="8000400" cy="3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Protecting an invariant</a:t>
            </a:r>
            <a:endParaRPr lang="en-US"/>
          </a:p>
        </p:txBody>
      </p:sp>
      <p:sp>
        <p:nvSpPr>
          <p:cNvPr id="529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5622925"/>
            <a:ext cx="8126412" cy="930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E1E1E1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E1E1E1"/>
                </a:solidFill>
                <a:latin typeface="Calibri"/>
              </a:rPr>
              <a:t>of thumb: all updates that can </a:t>
            </a:r>
            <a:r>
              <a:rPr lang="en-US" sz="2800" dirty="0" smtClean="0">
                <a:solidFill>
                  <a:srgbClr val="E1E1E1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E1E1E1"/>
                </a:solidFill>
                <a:latin typeface="Calibri"/>
              </a:rPr>
            </a:br>
            <a:r>
              <a:rPr lang="en-US" sz="2800" dirty="0" smtClean="0">
                <a:solidFill>
                  <a:srgbClr val="E1E1E1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E1E1E1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E1E1E1"/>
              </a:solidFill>
              <a:latin typeface="Calibri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55625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(protected by m)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writer: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t++;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419600" y="2613025"/>
            <a:ext cx="4800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reader: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pic>
        <p:nvPicPr>
          <p:cNvPr id="11266" name="CP3 Ink 4d034c6e-e03b-41a1-8c9b-df17c7ac9b6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64" y="1265760"/>
            <a:ext cx="7271551" cy="32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Guidelines for successful mutexing</a:t>
            </a:r>
            <a:endParaRPr lang="en-US"/>
          </a:p>
        </p:txBody>
      </p:sp>
      <p:sp>
        <p:nvSpPr>
          <p:cNvPr id="5296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locking can cause </a:t>
            </a:r>
            <a:r>
              <a:rPr lang="en-US" dirty="0" smtClean="0">
                <a:solidFill>
                  <a:schemeClr val="accent1"/>
                </a:solidFill>
              </a:rPr>
              <a:t>races</a:t>
            </a:r>
          </a:p>
          <a:p>
            <a:pPr lvl="1"/>
            <a:r>
              <a:rPr lang="en-US" dirty="0" smtClean="0"/>
              <a:t>Skimping on </a:t>
            </a:r>
            <a:r>
              <a:rPr lang="en-US" dirty="0" err="1" smtClean="0"/>
              <a:t>mutexes</a:t>
            </a:r>
            <a:r>
              <a:rPr lang="en-US" dirty="0" smtClean="0"/>
              <a:t>? Just say no!</a:t>
            </a:r>
          </a:p>
          <a:p>
            <a:r>
              <a:rPr lang="en-US" dirty="0" smtClean="0"/>
              <a:t>Poorly designed locking can cause </a:t>
            </a:r>
            <a:r>
              <a:rPr lang="en-US" dirty="0" smtClean="0">
                <a:solidFill>
                  <a:schemeClr val="accent1"/>
                </a:solidFill>
              </a:rPr>
              <a:t>deadlock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know why you are using </a:t>
            </a:r>
            <a:r>
              <a:rPr lang="en-US" dirty="0" err="1" smtClean="0"/>
              <a:t>mutexes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acquire locks in a consistent order to avoid cycles</a:t>
            </a:r>
          </a:p>
          <a:p>
            <a:pPr lvl="1"/>
            <a:r>
              <a:rPr lang="en-US" dirty="0" smtClean="0"/>
              <a:t>use lock/unlock like braces (match them lexically)</a:t>
            </a:r>
          </a:p>
          <a:p>
            <a:pPr lvl="2"/>
            <a:r>
              <a:rPr lang="en-US" dirty="0" smtClean="0"/>
              <a:t>lock(&amp;m); …; unlock(&amp;m)</a:t>
            </a:r>
          </a:p>
          <a:p>
            <a:pPr lvl="2"/>
            <a:r>
              <a:rPr lang="en-US" dirty="0" smtClean="0"/>
              <a:t>watch out for return, </a:t>
            </a:r>
            <a:r>
              <a:rPr lang="en-US" dirty="0" err="1" smtClean="0"/>
              <a:t>goto</a:t>
            </a:r>
            <a:r>
              <a:rPr lang="en-US" dirty="0" smtClean="0"/>
              <a:t>, and function calls!</a:t>
            </a:r>
          </a:p>
          <a:p>
            <a:pPr lvl="2"/>
            <a:r>
              <a:rPr lang="en-US" dirty="0" smtClean="0"/>
              <a:t>watch out for exception/error conditions!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P1: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P2: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</a:p>
        </p:txBody>
      </p:sp>
      <p:pic>
        <p:nvPicPr>
          <p:cNvPr id="12290" name="CP3 Ink 8fd9b7d1-46fa-446f-abd0-9fa8cacf659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30" y="2366580"/>
            <a:ext cx="5593500" cy="109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Coherency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causes yet more trouble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Remember: Cache Coherence</a:t>
            </a:r>
            <a:endParaRPr lang="en-AU"/>
          </a:p>
        </p:txBody>
      </p:sp>
      <p:sp>
        <p:nvSpPr>
          <p:cNvPr id="5365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Recall: </a:t>
            </a:r>
            <a:r>
              <a:rPr lang="en-AU" dirty="0" smtClean="0">
                <a:solidFill>
                  <a:schemeClr val="accent1"/>
                </a:solidFill>
              </a:rPr>
              <a:t>Cache coherence </a:t>
            </a:r>
            <a:r>
              <a:rPr lang="en-AU" dirty="0" smtClean="0"/>
              <a:t>defined...</a:t>
            </a:r>
          </a:p>
          <a:p>
            <a:r>
              <a:rPr lang="en-AU" dirty="0" smtClean="0"/>
              <a:t>Informal: Reads return most recently written value</a:t>
            </a:r>
          </a:p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 smtClean="0">
                <a:solidFill>
                  <a:schemeClr val="accent1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</p:txBody>
      </p:sp>
      <p:pic>
        <p:nvPicPr>
          <p:cNvPr id="13314" name="CP3 Ink 7ccd7f5f-a0ef-4c0d-b8a2-b760bfda3fb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54" y="5554080"/>
            <a:ext cx="3983251" cy="2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PA4 due </a:t>
            </a:r>
            <a:r>
              <a:rPr lang="en-US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>
                <a:solidFill>
                  <a:schemeClr val="accent1"/>
                </a:solidFill>
              </a:rPr>
              <a:t>, Friday, May 13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endParaRPr lang="en-US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in </a:t>
            </a:r>
            <a:r>
              <a:rPr lang="en-US" dirty="0" smtClean="0">
                <a:solidFill>
                  <a:schemeClr val="accent1"/>
                </a:solidFill>
              </a:rPr>
              <a:t>pairs</a:t>
            </a:r>
          </a:p>
          <a:p>
            <a:pPr marL="573088" lvl="1" indent="-457200">
              <a:buFont typeface="Arial"/>
              <a:buChar char="•"/>
            </a:pPr>
            <a:r>
              <a:rPr lang="en-US" b="1" i="1" dirty="0">
                <a:solidFill>
                  <a:schemeClr val="accent1"/>
                </a:solidFill>
              </a:rPr>
              <a:t>Will not be able to use slip </a:t>
            </a:r>
            <a:r>
              <a:rPr lang="en-US" b="1" i="1" dirty="0" smtClean="0">
                <a:solidFill>
                  <a:schemeClr val="accent1"/>
                </a:solidFill>
              </a:rPr>
              <a:t>days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Need </a:t>
            </a:r>
            <a:r>
              <a:rPr lang="en-US" dirty="0"/>
              <a:t>to schedule time for presentation May 16, 17, or </a:t>
            </a:r>
            <a:r>
              <a:rPr lang="en-US" dirty="0" smtClean="0"/>
              <a:t>18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Signup </a:t>
            </a:r>
            <a:r>
              <a:rPr lang="en-US" i="1" dirty="0" smtClean="0">
                <a:solidFill>
                  <a:schemeClr val="accent1"/>
                </a:solidFill>
              </a:rPr>
              <a:t>today after class (in front)</a:t>
            </a:r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  <p:pic>
        <p:nvPicPr>
          <p:cNvPr id="2050" name="CP3 Ink 68d27a61-d8f3-449e-972b-9042ef070cb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04" y="3012180"/>
            <a:ext cx="7203751" cy="8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Relaxed consistency implications</a:t>
            </a:r>
            <a:endParaRPr lang="en-US"/>
          </a:p>
        </p:txBody>
      </p:sp>
      <p:sp>
        <p:nvSpPr>
          <p:cNvPr id="5298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Ideal case: </a:t>
            </a:r>
            <a:r>
              <a:rPr lang="en-US" dirty="0" smtClean="0">
                <a:solidFill>
                  <a:schemeClr val="accent1"/>
                </a:solidFill>
              </a:rPr>
              <a:t>sequential consistency</a:t>
            </a:r>
          </a:p>
          <a:p>
            <a:pPr lvl="1"/>
            <a:r>
              <a:rPr lang="en-US" dirty="0" smtClean="0"/>
              <a:t>Globally: writes appear in interleaved order</a:t>
            </a:r>
          </a:p>
          <a:p>
            <a:pPr lvl="1"/>
            <a:r>
              <a:rPr lang="en-US" dirty="0" smtClean="0"/>
              <a:t>Locally: other core’s writes show up in program order</a:t>
            </a:r>
          </a:p>
          <a:p>
            <a:r>
              <a:rPr lang="en-US" dirty="0" smtClean="0"/>
              <a:t>In practice: not so much…</a:t>
            </a:r>
          </a:p>
          <a:p>
            <a:pPr lvl="1"/>
            <a:r>
              <a:rPr lang="en-US" dirty="0" smtClean="0"/>
              <a:t>write-back caches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sequential consistency is tricky</a:t>
            </a:r>
          </a:p>
          <a:p>
            <a:pPr lvl="1"/>
            <a:r>
              <a:rPr lang="en-US" dirty="0" smtClean="0"/>
              <a:t>writes appear in semi-random order</a:t>
            </a:r>
          </a:p>
          <a:p>
            <a:pPr lvl="1"/>
            <a:r>
              <a:rPr lang="en-US" dirty="0" smtClean="0"/>
              <a:t>locks alone don’t help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r>
              <a:rPr lang="en-AU" dirty="0" smtClean="0">
                <a:sym typeface="Symbol" pitchFamily="18" charset="2"/>
              </a:rPr>
              <a:t>* MIPS has sequential consistency; Intel does not</a:t>
            </a:r>
          </a:p>
          <a:p>
            <a:pPr lvl="1"/>
            <a:endParaRPr lang="en-US" dirty="0"/>
          </a:p>
        </p:txBody>
      </p:sp>
      <p:pic>
        <p:nvPicPr>
          <p:cNvPr id="14338" name="CP3 Ink ecc868cc-0497-4d5e-8f0e-4a0d73cb260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5" y="4314240"/>
            <a:ext cx="3034051" cy="2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Acquire/release</a:t>
            </a:r>
            <a:endParaRPr lang="en-US"/>
          </a:p>
        </p:txBody>
      </p:sp>
      <p:sp>
        <p:nvSpPr>
          <p:cNvPr id="5300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Barriers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Release Consistency </a:t>
            </a:r>
            <a:endParaRPr lang="en-US" dirty="0" smtClean="0"/>
          </a:p>
          <a:p>
            <a:pPr lvl="1"/>
            <a:r>
              <a:rPr lang="en-US" dirty="0" smtClean="0"/>
              <a:t>Less strict than sequential consistency; easier to build</a:t>
            </a:r>
          </a:p>
          <a:p>
            <a:r>
              <a:rPr lang="en-US" dirty="0" smtClean="0"/>
              <a:t>One protocol:</a:t>
            </a:r>
          </a:p>
          <a:p>
            <a:pPr lvl="1"/>
            <a:r>
              <a:rPr lang="en-US" dirty="0" smtClean="0"/>
              <a:t>Acquire: lock, and force subsequent accesses after</a:t>
            </a:r>
          </a:p>
          <a:p>
            <a:pPr lvl="1"/>
            <a:r>
              <a:rPr lang="en-US" dirty="0" smtClean="0"/>
              <a:t>Release: unlock, and force previous accesses before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990600" y="2630031"/>
            <a:ext cx="31037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P1: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...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acquire(m);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A[t] = c;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t++;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release(m);</a:t>
            </a:r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5029200" y="2630031"/>
            <a:ext cx="31037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P2: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...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acquire(m);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A[t] = c;</a:t>
            </a:r>
          </a:p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t++;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unlock(m);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1143000" y="55626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Moral: can’t rely on sequential consistency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(so use synchronization libraries)</a:t>
            </a:r>
          </a:p>
        </p:txBody>
      </p:sp>
      <p:pic>
        <p:nvPicPr>
          <p:cNvPr id="15362" name="CP3 Ink 621be9ce-1fe9-4d96-a2ee-c3cd92ecd9bb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0" y="868920"/>
            <a:ext cx="5559600" cy="38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Are Locks + Barriers enough?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Beyond mutexes</a:t>
            </a:r>
            <a:endParaRPr lang="en-US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pic>
        <p:nvPicPr>
          <p:cNvPr id="16386" name="CP3 Ink eaa8fb73-b514-4c0d-8a2f-8e93701fded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" y="2838720"/>
            <a:ext cx="2915400" cy="10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Beyond mutexes</a:t>
            </a:r>
            <a:endParaRPr lang="en-US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while (h == f)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while (h == t)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pic>
        <p:nvPicPr>
          <p:cNvPr id="17410" name="CP3 Ink 5c2a70a8-4a9b-47e2-a726-3bc73878905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0" y="2372759"/>
            <a:ext cx="8814000" cy="40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Beyond mutexes</a:t>
            </a:r>
            <a:endParaRPr lang="en-US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while (h == t)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Beyond mutexes</a:t>
            </a:r>
            <a:endParaRPr lang="en-US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while (h == f)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while (h == f)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447800" y="1828800"/>
            <a:ext cx="586740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if (!empty) 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Language-level Synchronization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434" name="CP3 Ink dbde661d-d005-4817-974d-022fa2ab7a0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94" y="3881220"/>
            <a:ext cx="5678251" cy="2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Condition variables</a:t>
            </a:r>
            <a:endParaRPr lang="en-US"/>
          </a:p>
        </p:txBody>
      </p:sp>
      <p:sp>
        <p:nvSpPr>
          <p:cNvPr id="5308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[Hoare] a </a:t>
            </a:r>
            <a:r>
              <a:rPr lang="en-US" dirty="0" smtClean="0">
                <a:solidFill>
                  <a:schemeClr val="accent1"/>
                </a:solidFill>
              </a:rPr>
              <a:t>condition variable </a:t>
            </a:r>
            <a:r>
              <a:rPr lang="en-US" dirty="0" smtClean="0"/>
              <a:t>to wait for a condition to become true (without holding lock!)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wait(m, c)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atomically release m and sleep, waiting for condition c</a:t>
            </a:r>
          </a:p>
          <a:p>
            <a:pPr lvl="1"/>
            <a:r>
              <a:rPr lang="en-US" dirty="0" smtClean="0"/>
              <a:t>wake up holding m sometime after c was signaled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signal(c) </a:t>
            </a:r>
            <a:r>
              <a:rPr lang="en-US" dirty="0" smtClean="0"/>
              <a:t>: wake up one thread waiting on  c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broadcast(c) </a:t>
            </a:r>
            <a:r>
              <a:rPr lang="en-US" dirty="0" smtClean="0"/>
              <a:t>: wake up all threads waiting on  c</a:t>
            </a:r>
          </a:p>
          <a:p>
            <a:endParaRPr lang="en-US" dirty="0" smtClean="0"/>
          </a:p>
          <a:p>
            <a:r>
              <a:rPr lang="en-US" dirty="0" smtClean="0"/>
              <a:t>POSIX (e.g., Linux): </a:t>
            </a:r>
            <a:r>
              <a:rPr lang="en-US" dirty="0" err="1" smtClean="0"/>
              <a:t>pthread_cond_wait</a:t>
            </a:r>
            <a:r>
              <a:rPr lang="en-US" dirty="0" smtClean="0"/>
              <a:t>, </a:t>
            </a:r>
            <a:r>
              <a:rPr lang="en-US" dirty="0" err="1" smtClean="0"/>
              <a:t>pthread_cond_signal</a:t>
            </a:r>
            <a:r>
              <a:rPr lang="en-US" dirty="0" smtClean="0"/>
              <a:t>, </a:t>
            </a:r>
            <a:r>
              <a:rPr lang="en-US" dirty="0" err="1" smtClean="0"/>
              <a:t>pthread_cond_broadcast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CP3 Ink a067ea12-ea09-49f7-a094-20bd4078e0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4" y="752940"/>
            <a:ext cx="1203451" cy="6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Using a condition variable</a:t>
            </a:r>
            <a:endParaRPr lang="en-US"/>
          </a:p>
        </p:txBody>
      </p:sp>
      <p:sp>
        <p:nvSpPr>
          <p:cNvPr id="531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wait(m, c) : release m, sleep until c, wake up holding m</a:t>
            </a:r>
          </a:p>
          <a:p>
            <a:r>
              <a:rPr lang="en-US" sz="2800" dirty="0" smtClean="0"/>
              <a:t>signal(c) : wake up one thread waiting on c</a:t>
            </a:r>
            <a:endParaRPr lang="en-US" sz="2800" dirty="0"/>
          </a:p>
        </p:txBody>
      </p:sp>
      <p:sp>
        <p:nvSpPr>
          <p:cNvPr id="5310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9838" y="1676400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310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600200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*m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pic>
        <p:nvPicPr>
          <p:cNvPr id="20482" name="CP3 Ink f392fcb7-d34f-4d68-994f-393aab3da2b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5" y="1472820"/>
            <a:ext cx="8966551" cy="461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Prelim2 results</a:t>
            </a:r>
          </a:p>
          <a:p>
            <a:pPr lvl="1"/>
            <a:r>
              <a:rPr lang="en-US" dirty="0" smtClean="0"/>
              <a:t>Mean 56.4 ± 16.3 (median 57.8), Max 95.5</a:t>
            </a:r>
          </a:p>
          <a:p>
            <a:pPr lvl="1"/>
            <a:r>
              <a:rPr lang="en-US" dirty="0" smtClean="0"/>
              <a:t>Pickup in Homework pass back room (Upson 360)</a:t>
            </a:r>
          </a:p>
          <a:p>
            <a:pPr marL="173038" lvl="1" indent="0">
              <a:buNone/>
            </a:pPr>
            <a:endParaRPr lang="en-US" dirty="0" smtClean="0"/>
          </a:p>
        </p:txBody>
      </p:sp>
      <p:pic>
        <p:nvPicPr>
          <p:cNvPr id="2" name="Picture 1" descr="prelim2_histogr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342"/>
            <a:ext cx="7772400" cy="4407519"/>
          </a:xfrm>
          <a:prstGeom prst="rect">
            <a:avLst/>
          </a:prstGeom>
        </p:spPr>
      </p:pic>
      <p:pic>
        <p:nvPicPr>
          <p:cNvPr id="3074" name="CP3 Ink c3308f01-5fa6-40ca-a330-ba29554a1e6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0" y="2667060"/>
            <a:ext cx="7322400" cy="421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1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Using a condition variable</a:t>
            </a:r>
            <a:endParaRPr lang="en-US"/>
          </a:p>
        </p:txBody>
      </p:sp>
      <p:sp>
        <p:nvSpPr>
          <p:cNvPr id="531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wait(m, c) : release m, sleep until c, wake up holding m</a:t>
            </a:r>
          </a:p>
          <a:p>
            <a:r>
              <a:rPr lang="en-US" sz="2800" dirty="0" smtClean="0"/>
              <a:t>signal(c) : wake up one thread waiting on c</a:t>
            </a:r>
            <a:endParaRPr lang="en-US" sz="2800" dirty="0"/>
          </a:p>
        </p:txBody>
      </p:sp>
      <p:sp>
        <p:nvSpPr>
          <p:cNvPr id="5310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9838" y="1676400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310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600200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*m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pic>
        <p:nvPicPr>
          <p:cNvPr id="21506" name="CP3 Ink a5e3baea-0d8d-4e79-b0f9-ed2745d7012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45" y="1469879"/>
            <a:ext cx="7678351" cy="38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Monitors</a:t>
            </a:r>
            <a:endParaRPr lang="en-US"/>
          </a:p>
        </p:txBody>
      </p:sp>
      <p:sp>
        <p:nvSpPr>
          <p:cNvPr id="5312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Monitor </a:t>
            </a:r>
            <a:r>
              <a:rPr lang="en-US" dirty="0" smtClean="0"/>
              <a:t>is a concurrency-safe </a:t>
            </a:r>
            <a:r>
              <a:rPr lang="en-US" dirty="0" err="1" smtClean="0"/>
              <a:t>datastructure</a:t>
            </a:r>
            <a:r>
              <a:rPr lang="en-US" dirty="0" smtClean="0"/>
              <a:t>, with…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some condition variables</a:t>
            </a:r>
          </a:p>
          <a:p>
            <a:pPr lvl="1"/>
            <a:r>
              <a:rPr lang="en-US" dirty="0" smtClean="0"/>
              <a:t>some operations</a:t>
            </a:r>
          </a:p>
          <a:p>
            <a:r>
              <a:rPr lang="en-US" dirty="0" smtClean="0"/>
              <a:t>All operations on monitor acquire/release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one thread in the monitor at a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Ring buffer was a monitor</a:t>
            </a:r>
          </a:p>
          <a:p>
            <a:r>
              <a:rPr lang="en-US" dirty="0" smtClean="0"/>
              <a:t>Java, C#, etc., have built-in support for monitors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Java concurrency</a:t>
            </a:r>
            <a:endParaRPr lang="en-US"/>
          </a:p>
        </p:txBody>
      </p:sp>
      <p:sp>
        <p:nvSpPr>
          <p:cNvPr id="5314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objects can be monitors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synchronized</a:t>
            </a:r>
            <a:r>
              <a:rPr lang="en-US" dirty="0" smtClean="0"/>
              <a:t>” keyword locks/releases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Has one (!) </a:t>
            </a:r>
            <a:r>
              <a:rPr lang="en-US" dirty="0" err="1" smtClean="0"/>
              <a:t>builtin</a:t>
            </a:r>
            <a:r>
              <a:rPr lang="en-US" dirty="0" smtClean="0"/>
              <a:t> condition variable</a:t>
            </a:r>
          </a:p>
          <a:p>
            <a:pPr lvl="2"/>
            <a:r>
              <a:rPr lang="en-US" dirty="0" err="1" smtClean="0">
                <a:solidFill>
                  <a:schemeClr val="accent1"/>
                </a:solidFill>
              </a:rPr>
              <a:t>o.wait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 wait(o, o)</a:t>
            </a:r>
          </a:p>
          <a:p>
            <a:pPr lvl="2"/>
            <a:r>
              <a:rPr lang="en-US" dirty="0" err="1" smtClean="0">
                <a:solidFill>
                  <a:schemeClr val="accent1"/>
                </a:solidFill>
              </a:rPr>
              <a:t>o.notify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= signal(o)</a:t>
            </a:r>
          </a:p>
          <a:p>
            <a:pPr lvl="2"/>
            <a:r>
              <a:rPr lang="en-US" dirty="0" err="1" smtClean="0">
                <a:solidFill>
                  <a:schemeClr val="accent1"/>
                </a:solidFill>
              </a:rPr>
              <a:t>o.notifyAll</a:t>
            </a:r>
            <a:r>
              <a:rPr lang="en-US" dirty="0" smtClean="0">
                <a:solidFill>
                  <a:schemeClr val="accent1"/>
                </a:solidFill>
              </a:rPr>
              <a:t>()</a:t>
            </a:r>
            <a:r>
              <a:rPr lang="en-US" dirty="0" smtClean="0"/>
              <a:t> = broadcast(o)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Java wait() can be called even when </a:t>
            </a:r>
            <a:r>
              <a:rPr lang="en-US" dirty="0" err="1" smtClean="0"/>
              <a:t>mutex</a:t>
            </a:r>
            <a:r>
              <a:rPr lang="en-US" dirty="0" smtClean="0"/>
              <a:t> is not held. </a:t>
            </a:r>
            <a:r>
              <a:rPr lang="en-US" dirty="0" err="1" smtClean="0"/>
              <a:t>Mutex</a:t>
            </a:r>
            <a:r>
              <a:rPr lang="en-US" dirty="0" smtClean="0"/>
              <a:t> not held when awoken by signal(). Useful?</a:t>
            </a:r>
            <a:endParaRPr lang="en-US" dirty="0"/>
          </a:p>
        </p:txBody>
      </p:sp>
      <p:pic>
        <p:nvPicPr>
          <p:cNvPr id="22530" name="CP3 Ink 75163b60-25ef-4784-9364-35942370e12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99" y="5359020"/>
            <a:ext cx="2508600" cy="10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More synchronization mechanisms</a:t>
            </a:r>
            <a:endParaRPr lang="en-US"/>
          </a:p>
        </p:txBody>
      </p:sp>
      <p:sp>
        <p:nvSpPr>
          <p:cNvPr id="5316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Lots of synchronization variations…</a:t>
            </a:r>
            <a:br>
              <a:rPr lang="en-US" dirty="0" smtClean="0"/>
            </a:br>
            <a:r>
              <a:rPr lang="en-US" dirty="0" smtClean="0"/>
              <a:t>(can implement with </a:t>
            </a:r>
            <a:r>
              <a:rPr lang="en-US" dirty="0" err="1" smtClean="0"/>
              <a:t>mutex</a:t>
            </a:r>
            <a:r>
              <a:rPr lang="en-US" dirty="0" smtClean="0"/>
              <a:t> and condition vars.)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Reader/writer locks</a:t>
            </a:r>
          </a:p>
          <a:p>
            <a:pPr lvl="1"/>
            <a:r>
              <a:rPr lang="en-US" dirty="0" smtClean="0"/>
              <a:t>Any number of threads can hold a read lock</a:t>
            </a:r>
          </a:p>
          <a:p>
            <a:pPr lvl="1"/>
            <a:r>
              <a:rPr lang="en-US" dirty="0" smtClean="0"/>
              <a:t>Only one thread can hold the writer lock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Semaphores</a:t>
            </a:r>
          </a:p>
          <a:p>
            <a:pPr lvl="1"/>
            <a:r>
              <a:rPr lang="en-US" dirty="0" smtClean="0"/>
              <a:t>N threads can hold lock at the same time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Message-passing, sockets, queues, ring buffers, …</a:t>
            </a:r>
          </a:p>
          <a:p>
            <a:pPr lvl="1"/>
            <a:r>
              <a:rPr lang="en-US" dirty="0" smtClean="0"/>
              <a:t>transfer data and synchronize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Hardware Primitives:</a:t>
            </a:r>
            <a:r>
              <a:rPr lang="en-US" dirty="0" smtClean="0"/>
              <a:t> test-and-set, LL/SC, barrier, 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Synchronization primitives: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mutex</a:t>
            </a:r>
            <a:r>
              <a:rPr lang="en-US" dirty="0" smtClean="0">
                <a:sym typeface="Wingdings" pitchFamily="2" charset="2"/>
              </a:rPr>
              <a:t>, semaphore, ...</a:t>
            </a: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Language Constructs: </a:t>
            </a:r>
            <a:r>
              <a:rPr lang="en-US" dirty="0" smtClean="0">
                <a:sym typeface="Wingdings" pitchFamily="2" charset="2"/>
              </a:rPr>
              <a:t>monitors, signals, ...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 Synchronization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Atomic Instructions</a:t>
            </a:r>
            <a:endParaRPr lang="en-US" dirty="0">
              <a:sym typeface="Wingdings" pitchFamily="2" charset="2"/>
            </a:endParaRP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HW support for synchronization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Using sync primitives to build concurrency-safe data structures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Cache coherency causes problems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Locks + barriers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Language </a:t>
            </a:r>
            <a:r>
              <a:rPr lang="en-US" smtClean="0">
                <a:sym typeface="Wingdings" pitchFamily="2" charset="2"/>
              </a:rPr>
              <a:t>level synchronization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CP3 Ink 7ba0ae6a-d91a-4412-b015-4134d3e875e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5" y="2645640"/>
            <a:ext cx="4322251" cy="7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97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Mutual Exclusion Lock (</a:t>
            </a:r>
            <a:r>
              <a:rPr lang="en-US" dirty="0" err="1" smtClean="0">
                <a:solidFill>
                  <a:schemeClr val="accent1"/>
                </a:solidFill>
              </a:rPr>
              <a:t>mutex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lock(m): wait till it becomes free, then lock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unlock(m): unlock it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2613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3239631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safe_increment</a:t>
            </a:r>
            <a:r>
              <a:rPr lang="en-US" sz="280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  <a:endParaRPr lang="en-US" sz="2800" dirty="0" smtClean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pic>
        <p:nvPicPr>
          <p:cNvPr id="5122" name="CP3 Ink b3099555-0b3b-4ffb-96b5-251ecb14a1d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0" y="2903400"/>
            <a:ext cx="2508600" cy="21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Synchronization techniques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clever code </a:t>
            </a:r>
          </a:p>
          <a:p>
            <a:pPr lvl="1"/>
            <a:r>
              <a:rPr lang="en-US" dirty="0" smtClean="0"/>
              <a:t>must work despite adversarial scheduler/interrupts</a:t>
            </a:r>
          </a:p>
          <a:p>
            <a:pPr lvl="1"/>
            <a:r>
              <a:rPr lang="en-US" dirty="0" smtClean="0"/>
              <a:t>used by: hackers</a:t>
            </a:r>
          </a:p>
          <a:p>
            <a:pPr lvl="1"/>
            <a:r>
              <a:rPr lang="en-US" dirty="0" smtClean="0"/>
              <a:t>also: </a:t>
            </a:r>
            <a:r>
              <a:rPr lang="en-US" dirty="0" err="1" smtClean="0"/>
              <a:t>noobs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disable interrupts</a:t>
            </a:r>
            <a:endParaRPr lang="en-US" dirty="0" smtClean="0"/>
          </a:p>
          <a:p>
            <a:pPr lvl="1"/>
            <a:r>
              <a:rPr lang="en-US" dirty="0" smtClean="0"/>
              <a:t>used by: exception handler, scheduler, device drivers, 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disable preemption</a:t>
            </a:r>
            <a:endParaRPr lang="en-US" dirty="0" smtClean="0"/>
          </a:p>
          <a:p>
            <a:pPr lvl="1"/>
            <a:r>
              <a:rPr lang="en-US" dirty="0" smtClean="0"/>
              <a:t>dangerous for user code, but okay for some kernel code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mutual exclusion locks (</a:t>
            </a:r>
            <a:r>
              <a:rPr lang="en-US" dirty="0" err="1" smtClean="0">
                <a:solidFill>
                  <a:schemeClr val="accent1"/>
                </a:solidFill>
              </a:rPr>
              <a:t>mutex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general purpose, except for some interrupt-related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Hardware Support for Synchronization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Atomic Test and Set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Suppose hardware has </a:t>
            </a:r>
            <a:r>
              <a:rPr lang="en-US" dirty="0" smtClean="0">
                <a:solidFill>
                  <a:schemeClr val="accent1"/>
                </a:solidFill>
              </a:rPr>
              <a:t>atomic test-and-set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Hardware atomic equivalent of…</a:t>
            </a:r>
          </a:p>
          <a:p>
            <a:pPr marL="1371600">
              <a:spcBef>
                <a:spcPts val="0"/>
              </a:spcBef>
            </a:pP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test_and_set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*m) {</a:t>
            </a:r>
          </a:p>
          <a:p>
            <a:pPr marL="1371600">
              <a:spcBef>
                <a:spcPts val="0"/>
              </a:spcBef>
            </a:pPr>
            <a:r>
              <a:rPr lang="en-US" dirty="0" smtClean="0">
                <a:latin typeface="Consolas" pitchFamily="49" charset="0"/>
              </a:rPr>
              <a:t>	old = *m;</a:t>
            </a:r>
          </a:p>
          <a:p>
            <a:pPr marL="1371600">
              <a:spcBef>
                <a:spcPts val="0"/>
              </a:spcBef>
            </a:pPr>
            <a:r>
              <a:rPr lang="en-US" dirty="0" smtClean="0">
                <a:latin typeface="Consolas" pitchFamily="49" charset="0"/>
              </a:rPr>
              <a:t>	*m = 1;</a:t>
            </a:r>
          </a:p>
          <a:p>
            <a:pPr marL="1371600">
              <a:spcBef>
                <a:spcPts val="0"/>
              </a:spcBef>
            </a:pPr>
            <a:r>
              <a:rPr lang="en-US" dirty="0" smtClean="0">
                <a:latin typeface="Consolas" pitchFamily="49" charset="0"/>
              </a:rPr>
              <a:t>	return old;</a:t>
            </a:r>
          </a:p>
          <a:p>
            <a:pPr marL="1371600">
              <a:spcBef>
                <a:spcPts val="0"/>
              </a:spcBef>
            </a:pPr>
            <a:r>
              <a:rPr lang="en-US" dirty="0" smtClean="0">
                <a:latin typeface="Consolas" pitchFamily="49" charset="0"/>
              </a:rPr>
              <a:t>}</a:t>
            </a:r>
          </a:p>
        </p:txBody>
      </p:sp>
      <p:pic>
        <p:nvPicPr>
          <p:cNvPr id="6146" name="CP3 Ink 53a72983-7b7c-4ebd-88c5-a8592c4392b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4" y="2841000"/>
            <a:ext cx="4864651" cy="21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7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296400" cy="457200"/>
          </a:xfrm>
        </p:spPr>
        <p:txBody>
          <a:bodyPr/>
          <a:lstStyle/>
          <a:p>
            <a:r>
              <a:rPr lang="en-US" dirty="0" smtClean="0"/>
              <a:t>Using test-and-set for mutual exclusion</a:t>
            </a:r>
            <a:endParaRPr lang="en-US" dirty="0"/>
          </a:p>
        </p:txBody>
      </p:sp>
      <p:sp>
        <p:nvSpPr>
          <p:cNvPr id="52879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715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Use </a:t>
            </a:r>
            <a:r>
              <a:rPr lang="en-US" sz="2600" dirty="0" smtClean="0">
                <a:solidFill>
                  <a:schemeClr val="accent1"/>
                </a:solidFill>
              </a:rPr>
              <a:t>test-and-set </a:t>
            </a:r>
            <a:r>
              <a:rPr lang="en-US" sz="2600" dirty="0" smtClean="0"/>
              <a:t>to implement </a:t>
            </a:r>
            <a:r>
              <a:rPr lang="en-US" sz="2600" dirty="0" err="1" smtClean="0">
                <a:solidFill>
                  <a:schemeClr val="accent1"/>
                </a:solidFill>
              </a:rPr>
              <a:t>mutex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chemeClr val="accent1"/>
                </a:solidFill>
              </a:rPr>
              <a:t>spinlock </a:t>
            </a:r>
            <a:r>
              <a:rPr lang="en-US" sz="2600" dirty="0" smtClean="0"/>
              <a:t>/ </a:t>
            </a:r>
            <a:r>
              <a:rPr lang="en-US" sz="2600" dirty="0" smtClean="0">
                <a:solidFill>
                  <a:schemeClr val="accent1"/>
                </a:solidFill>
              </a:rPr>
              <a:t>crit. sec.</a:t>
            </a:r>
          </a:p>
          <a:p>
            <a:endParaRPr lang="en-US" sz="2600" dirty="0" smtClean="0">
              <a:latin typeface="Consolas" pitchFamily="49" charset="0"/>
            </a:endParaRPr>
          </a:p>
          <a:p>
            <a:r>
              <a:rPr lang="en-US" sz="2600" dirty="0" err="1" smtClean="0">
                <a:latin typeface="Consolas" pitchFamily="49" charset="0"/>
              </a:rPr>
              <a:t>int</a:t>
            </a:r>
            <a:r>
              <a:rPr lang="en-US" sz="2600" dirty="0" smtClean="0">
                <a:latin typeface="Consolas" pitchFamily="49" charset="0"/>
              </a:rPr>
              <a:t> m = 0;</a:t>
            </a:r>
          </a:p>
          <a:p>
            <a:r>
              <a:rPr lang="en-US" sz="2600" dirty="0" smtClean="0">
                <a:latin typeface="Consolas" pitchFamily="49" charset="0"/>
              </a:rPr>
              <a:t>...</a:t>
            </a:r>
          </a:p>
          <a:p>
            <a:endParaRPr lang="en-US" sz="2600" dirty="0" smtClean="0">
              <a:latin typeface="Consolas" pitchFamily="49" charset="0"/>
            </a:endParaRPr>
          </a:p>
          <a:p>
            <a:r>
              <a:rPr lang="en-US" sz="2600" dirty="0" smtClean="0">
                <a:latin typeface="Consolas" pitchFamily="49" charset="0"/>
              </a:rPr>
              <a:t>while (</a:t>
            </a:r>
            <a:r>
              <a:rPr lang="en-US" sz="2600" dirty="0" err="1" smtClean="0">
                <a:latin typeface="Consolas" pitchFamily="49" charset="0"/>
              </a:rPr>
              <a:t>test_and_set</a:t>
            </a:r>
            <a:r>
              <a:rPr lang="en-US" sz="2600" dirty="0" smtClean="0">
                <a:latin typeface="Consolas" pitchFamily="49" charset="0"/>
              </a:rPr>
              <a:t>(&amp;m)) { /* skip */ };</a:t>
            </a:r>
          </a:p>
          <a:p>
            <a:endParaRPr lang="en-US" sz="2600" dirty="0" smtClean="0">
              <a:latin typeface="Consolas" pitchFamily="49" charset="0"/>
            </a:endParaRPr>
          </a:p>
          <a:p>
            <a:endParaRPr lang="en-US" sz="2600" dirty="0" smtClean="0">
              <a:latin typeface="Consolas" pitchFamily="49" charset="0"/>
            </a:endParaRPr>
          </a:p>
          <a:p>
            <a:r>
              <a:rPr lang="en-US" sz="2600" dirty="0" smtClean="0">
                <a:latin typeface="Consolas" pitchFamily="49" charset="0"/>
              </a:rPr>
              <a:t>m = 0;</a:t>
            </a:r>
          </a:p>
        </p:txBody>
      </p:sp>
      <p:pic>
        <p:nvPicPr>
          <p:cNvPr id="7170" name="CP3 Ink 7bbae1fc-13a4-4aea-b9df-5054ecb861a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5" y="1324259"/>
            <a:ext cx="8491951" cy="42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CHAOAgAQdA/IGFgEQziussQ933UW4z7UCAiOLVQMISBBE//8DRTUFAzgLZBkgMgkAkJsDATfAHkUzCQCQggIB28UeRTgIAP4DAHuF0jQSTsCkP9MApD8KygFzg/4IJv4IOecRSlOnXo8rPLXDWtVrhWuVVqoqYmMKYquExhEITURF4iM6mJuJpNEN0TUarSqqyZxNTV3nPHq8Hw+ogv7HK/sc34ZjDNzNc6bOl7nZa4zJnHNw2dXNWRG5rWzcsZuMzvjYx3x3lm45pN2vLbm8vrPdg3wF6M7zMpsiJiKiYAkSQRdXBKAiYmJQkTEoJhMSxmpiYkJQmCCJSXPH0/BegCE2EM8Llg2ZYsK3Gzw4VrTDmarcLVs5WuGbNqzxYWLTFkb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EHAOAgAQdA7ABWgEgLEAOLrewI0mf2zkwlJGKLc4rrLEPd91FuM+1AgIji1UCFApIEET//wNFKEYoCEgQRP//A0U1BAgDOAtkAzgLZRhCIDIJAICAAwF7wh5FMwkAgKACAeHDHkU4CAD+AwAAAAAAIDIJAJCbAwE3wB5FMwkAkIICAdvFHkU4CAD+AwB7hdI0Dw4R5ezAPxJOwKQ/0wCkPwqiATeH8AtXgGzg8NiMLiKCwaFQ6KRiMRqKSKTR6VSKPRSEQuHxmTyOVymVyeXymSyOMwOCRqUTihUKgTqTRaJQuLyGUoP9FZ+i5iWr1OpiZTeZzmd0xWNY1iILXNi5uGdYjhiD+GO8eL1zczMpXVxMzETAETE4mYmJXE23x9e5egAhNhDVwybMM2RqtzZmDRa0x5WS3C1ZtFuPC3wuHDXDjZ5WQA0BGgEJARcBCrMBaoP9qZ+1N3rOM4b0AHKs8ppi5xOJxEFXElSqIxTCaXdzM3i1RNTKULgmMpta5mWZeD5HkoP+ACD+ACHw/C79uvR16ABeMxMSuITi4QCCUxdZiYupiiIi6uJTUgmSxEqmIuITi6sAg+k3EkTExa5IuKzi6mLiJXV1dTATE1MwBMSiQiUSiUSQJgSAld+D5+fIITYRiyNWzRnhcrWuVq0WtHGNktxNGzNa5cYWuPI4aYWzFkA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tEHAOAgAQdBPYKygUBICxADi63sCNJn9s5MJSRii3OK6yxD3fdRbjPtQICI4tVAhQKSBBE//8DRShGKAhIEET//wNFNQQIAzgLZAM4C2UYQiAyCQCAgAMBe8IeRTMJAICgAgHhwx5FOAgA/gMAAAAAACAyCQCQmwMBN8AeRTMJAJCCAgHbxR5FOAgA/gMAe4XSNA8OEeXswD8STsCkP9MApD8eDDaCgEpM6ABmgAAAAAqVAowBhPwcWfg4ZQrKsss9ePbp269e/HjvWEYUpaVrYMmjJqyasGS2LDgx4stpQlSUJRnNOCUJUQhEhTBkzauBo2aNFMVJUheeXTv4/B4+vblxzjApGM4TihJakiMa3z48efLry447a4bgg/4ABP4AFaK3reM6zSIxio00mWU3mbnKUa69IntOoxw1y1UVMXdxuc53njnd5m7iorFVBnNzM3UkZu87cbzNs7m5VGuGukcNRUVGr6K1joCD8LwLmVrm8zNiUSiYJqUxKJiSJmCYiYmJRcEwTUwmakJglV1MTVwCalKYTFxEkTCYmJgC78P2Yt6wITYQwZNWmJhlxLW2HK3WtGDdotwtMORbjYOGONg4zOGbDIAK0gFhhPwAQfgApnC0MS1ZTrVFSVLWwYM2TVs3aOBkzYGJGeHLh18Hfw+Dty5cKWDFiwSpWuPLjx4bxQQnLHO943nWFZ4cOfTlxrwnmsCD/gUU/gUHjh014nDk1nd998ePG+PPO9mscMa0Znje8riYEWTExJd5zz58cqrHTh0xpVxM2TDEdIxVYIP1PEiPPvjeVpupImCYSgETFokESiSJCJBNXCJmrq8XETEkpvr8DxmqITYQzcMMeRm4bLXLPFkWtMeVytcOGmZa2ZOWzBwybtWrbIAKiAKCAYX4lnPiXVggskwUWKowVl2AwWGw2IxGIwFkU8uDvwdtsss89M9teBwOBptnjQxQwQwSxyzwzwIZIoIIIYJYUcCGOmvB4HE4/D4vC4XE14Ou22OGKjDYTKYrKYrIYrAXWTURRRIoEEcEsMMMjAVWWUCD/gZO/gZBzbdbTVyWuKYqqiJmZuZJElxJEozOb4zzucphWI1wxWqwioRExBFKqCJuc3KaisYqsROoxw4cOVcN14Pi+P44g/a6OO+Oc7XaAm4JiYAJi6mLoAAiSYmJVdSRJEgAESIkABNSq6tefT8O7j3gITYRmcsHGZvjYLWzbG5WtGGPEtxNcrJa4bscrlgxY5MWZyAK3gFohfjQg+NAem9hZ68DXgcHXg65ZYpJoJok8cqSiy6zBYCqKSCCCKKaSqa5NBNHFKhgjgmmswWKyGUx2GwFEcuDxOHwd99td9eBtwt99dMsccaOWmnBywsAg/4GWv4GV5lMyjNExNTiaVOF1KJwxWMaxjhjVTd548d9bzc5TExdrTdyvd3KSpm25uL1VcOngdungV4gg9VhSG7u4mpqYlMySiQAQiakTCUTMTEiYmJRMARIITARbj8BzuNAITYRkx4WrnJhZLWrXHkWtGLJwtctcrla2assWRowZMMjjCAKiQKLAYT8bDn42N+DPDljry6c+nXlnOEMks1qUpgwYMmTRi0YsmKFqSgtOkIlUykKYsGTNk1bNm7Fo0ZqZJShGuHHp069enXt169efLpveMUJQSRRnOcKlYYZ4cuHbr159OXDGlsmDFkpSktAg/4d3v4d481E1dShNZxMTCIUpUVGOFY4a4RFs7zx4t5Zm2UTU0Xd5vMTE0TO5uJhiohm88c7GqxikXObkiNa1WIiJlLUduHDhrgAg/E8i/BzOZmZggLLiUSBEgCLgmEwBMEwmJgmpITEkXCYBEzUgTAIASBF78H0bifgoCE2EY3DFm0ZMGS1s5bMVrRq3crcTBm5WtmDdkwZ5WDDJhcgCsMBXoT8UsX4pV8eG964VYIQTjjyzwyha2jNi1TtSEJSpS0kL3y3x4Zwta1rYIrxwzrGOKFJYKYIYKYsGrNk0WpGeXDn15dOXLpAg/4Lhv4Li6VCaymV1EUwulm+11WNa5Y7ctYqczx553NiLjLjnnvm5mK1w1wiJzx3z3u5vEcOE8sggvwh7t7vm20qgWALBLLFlwBRSULFiwCwsd+P5frPoCE2EY8mJxiZZmy1y1ZNVrTNjzLXORuwWs2zdu1c5HGTMyZgCswBSYbyHgeQ/2ckKSgopqgmo6KgICTh5WPn42XkZGtuLlSS8RDQ0JEQ0HDQ6HQ8DBwMDCwcvKSoDBcFGwcLBQ0ZFRVZb21raIbwV8eCwWCg4SCgYIgUAgYOAgSAgYRCQrBEnJRkhHREIgSBiYmDiY2LjY2tvr9VVYSUfCwULBQsFAQMBDQ8fHCD87kvyd2gmEoIsq0TEpipiJpcpmplExEqRV0ubZ6/Ac29ECE2EMWzVswatsS1i2aNlrTE3yrcTli3Wt2DNhjZs8rlhicACo8BMYT8RvX4jnY4OBHnYNVME8eHLpz48dU4QpLBlRuwymwMGSuLBglCE5CD/hRu/hRxlXgsyqunDty6RwzHHfHPXfHje87qa4V24dscuiWcAITwpnpPi473nERlGScokKwiThGCUkIRhGfF6abMITYQ4Z4nLhphcLczPKwWtMeFqtcsmjNa2Z5m7PDjb5G+PKAKax6D/iaM/iaNmPB6Z0qiZm5gqrxnje7AhPwrefhXXxZI8CmbBqpqpSU64a58uW+menDnw1CE8VcmWXg1xzjGEUSMIkY1z9WKUiE2ENMTXDizZGq3I4xYVrRjmbrcLVo5Wt2ebC3w4mjfDiygCn4nhPxKjfiVLUxRyXxY6XYYQpTJakF8eHPpz3wzShmwUxCD/hn8/hnvmOG+WeV6gmevPweffj1hrXLhw5Y1V1zzIITdyJVy1nHDWsYxhOEUJyihOU5RQnPwSnPSITYQ2bts2TI4xrcbnJjWtMuJwtxZsjZazbYWTZuybt82bMAKqAFCg/4mev4me6ZiY8muKcV0124YhvPHfOczmIjWo6cNYq7zx3z3ubTiMY4a6RytYIT8SMX4kdZQnmz5s2KWCloxw4ceHDhw3qjS1smbJiwSjHLhz48eOd41pDBa2bBolKl54WOswIPwvKdYRc545tNxMTExJEgiYmCYExKYSiYJv4J5zfkgITYQyxt27ZwzbLcOXIxWtGDBitwsMzNayy5c2RyxaZGGPMAKjwEuhPwhCfhCrjWeKWLJiwaKShOtc+GuOeONYRpKWDBitmpipLBHHhvjhPwmafhNN2ZtG7RkxYoRre+O+HDe+XLrx78eWEbZLZrZGCMLTjFMhOxak+Het5opymIThWcIkISlKUUJxnj38GcI9YAhNhGRvhauMrNity4WDRa0asWa1ziy5VrnC5ZZmGTExYY24AqrAUqD/iaU/iaB4sd/A3HPp1OHFMZx4Ncb3z3zzm5tCM3xcbzuo1y1w7dtarEVU0jE1fR37cyD/iW8/iW9V08HxOrfbucublz7d+nG7zebuYQJ3vjz58bzwjlw7YxpckRFco0xumt4g/hSYn193mZJEwlMSiRNXETNSiYmJqZgJCJmEzN+D8B1ccAhNhDfI0ZY8TZutxYW7Va0aNsq1y0Zslrhq0YN2TNzlaN3AA0BGgEJARcBCrYBboP+FMr+FNno8HwDr0ADxJzyvCImS7m+vTq8WrvMs4hjEY5HkZ5NKlnc7vry5gd+3h6tMRPbw/CHkbxVTF4zzoCC/wABZf4AAu/D36O8ADN7mrLLlhJuMvNYS1ubTPfNd53ERAAbmbJrnRol5vhcguertCJtWrlxNlNikWKsssBZZYgiygFlBZSWpYIXe/L+Ad+gITYQ4yN2TPMyaLWLPNhWtMzHEtw5suZa4aNcjDMycYWTLKAKjgE+hPyfgfk/BDFjxQy8LDRKcoTjOM44xpRqQpLJe2yErYFpxrG+GenRprXPiIP+IyL+IyMOvTjiuNRNTF4zQgcM0RcTnlz4biUxNXUk4z0zPYCDrhNzIgTEpARaJJiYlEwQRMSmJknj5PX0gCE2EOcrZk1aMGS1g0ytVrRhjcLcTFkwW42zVpmasnGNzlygCloUhPwAkfgBdpfBhtHNp0IYL4MdMcSE/Ck9+FMmkcUcUdGHBwK5J6GCdoPHpcW7znMzxm7uZrxgITYRky5WbjE1aLXDVy2WtG7fGtws2DVa1wsMTfJibM8rRmAK+AL4AYP95p+9jpWnSeV6TQKt279Ovbv4nGow01NVOKRURU1U4gRCYi8RcYukTEFXFIqUrXmUzc3Misxc8b4543xvbjWajDGK1MTFzeZTcxdc+Xl6zd5ubnLNza83m5vLNpTFqiYpFajEY1VYnFREYjSqqJ0mpiUxcXMTOUzKccenGciD/hb8/haphM73xnje5mby7+F4bhxq4lMF0q8XUzCImIXFylETUwRNJiZI3i6STNpC6ixEiJiaSs4uLjPOd7ze5vemMY4a8DGI6dPB8A6GEExcpWzVzFxMQQmJuJSuUslxmhUxAi6i4KlOImIRTVVwxrpjwnjeBXCD8a15m4urpMSms1dQSEhMSJhMSiYRcBMAmBMRImrqREkTCYmJIkTEomEQRMJlFxMwiYmJhMTCZJgQImJQmJRM1IEwAIkiYmCYSiSJRMXV1JEwkiUxKZu+vt2+GCE2EOWbFricZMq1kyctlrRw0xLcLnJkW5crDM1aYWWTM2cgCtcCfIbsnuyhhYODiYeFgYmBhYOJiYSPiI2Ah4iDgoeSi5KHkoG+wvhbBOCLW0o6KPjoiJnJ28vcQUcdDSUDKRs5IxEHBQMFCQqIhYOHgo1BwcKQEBAAgYGBhYWDg4eJhYeHiYeLiY+NjY+PkZGRj4+LiYeDgkZBSURFSQCH8NJHhpfgECQKBQGCQGAQJAoHAoDBIDAkEgMCg0DhEBgkDgklolFpFJplNp1Pq1XqFRqlVplNoUjgMBgKAwCDoDA4LAILAICgUBgBAYBAYGgsBgEDgcDgEDgMAgsDgEFgsCg8BgaAwCAwFAEGgMCQRAoDBIHBoBAoIhEAhUCgMECD8DpvfEtKJwIlMoEwtcCJRMTi6mM1KYXUXBdTCUxCUTCYmJgheLq4mIlMTExMxNXExK9+D5MfAQAhNhGZgwxOGDVgtY4XDVa0aMXC1xjbOVuRg4xsmLFtkc4WgAqZA6oBhuxg7GGSkwScBDw8TFwcLARKFhoeEh0LFQsFAxCGgYCEtsT4mwvha9vKGgi4qEhZiZtrfCkzFREVBR0LJRMFEw0GgYEgoWAgEJAwEFAIKAQEBAIFAQMBBwKFhYOHhYuBh4eFhYeBi4GLg4mFhYOFgUPAQcDCoeBhYeDhYOFgYVCwcPBw8XBw8HCwcDAQcDComFh4eLhYuFkY+QSghvGNh4xsYGABBEBAQMFBwkHCQsNBwkCgYAQEBBQEJBUeDMG4Swng7B+CME4GwPgrBeDMG4KwXgypgIGBg4GBg4WDgEDAwEDBIGBgIEIFAoNAwMAQMBAkHBwMLBwMGg4ODIOAQkDDQMFAQJAkGgYKAgIKAgoCCgUDAQMFBwyAgIKCgYCBgIGDgYOBgyCgICMhY6AhQIPwPOvzZu5iZTETCakmrrdXREwSkiQiCazEyJqYmJQmJiSJgmABNSgExIRMxdTF0mAmrqYCJRMxMSEShMSmb8ny7eIAITYQ4YM8zbKxxLWLHEzWtGWLGtcOHGFazwtWGNrlY4WDNsAKdiqD/k7o/k7pKtV1fDj0u+GeE8FUVdzm5zMqzq4AhPwg6fhB1MuRlyZcmfNtwXljpjldeF4QhKVKUjauDCpchGSEUSMYkUEIymjCKIiRjOd8+92AITYQzZuWThhlwrcWZq4WtMbFwtwt8jBbiw48OTI3aZMbZmAKlQE8g/5S+v5S+7p35ccZrNQxEYisRiohubz1xxWiojG/G44vV1M1cc9XIIP+CK7+CK/r0R2rhjlWE7znnx3z3vdyjhWuHLhGorM7vweng3u+K5XjjibAg8eNd5mbi4mJlMXExMSXBMQQBEwmJJy34vj35QAhNhGXE3w5MjdstYYmmNa0at2y3CzzMlrTHmcs27LHkxYWQAp4LIP+Vej+Vf9vXHheIrFavsxFCbud3d3K1RGr5cfCg/4G1P4Gp8Rwupjq6734eu+cyjEcMcq1WIpMze46uuiD8LzvNubuZmUwmETEwQBKVxvPPv38gCE2ENmbVhjZs8q3I5cuVrRgzZLcORuzW5MuHC5xtGzVw3aACk4Pg/5Xsv5Xw03jNRGnLPCD/gkq/gkTxqYlub4x1oCEp1uHGtYznWeHHnqAITYQ1zM82bKxxrcOXI2WtMbhmtc5MuNblbs2bJowytmLhiAKYxmE/LNJ+WaWdccMsMtroQwSxS0Q1T0Ag/4G0v4G0+HSemOWMRSd7vjPV4Nb4oTVurXDesEYxjCcYxjOefPl4gAhNhDZgzZZWLButaOMzRa0zNMy1zmy5VuVowYYmjVq0cscYAqAAS+D/lm+/lm/vlvyOfKdb1xxm8t3nHh1czYiuFcsdscOWNZ4XsCD/goC/goD6V4PLnPGbu5YnDDlz6OVajV4yu5zN3ddcRKD8DzvJ3NymrSkQmJiYBMXEoku/H9WICE2EOMrljmb5mS1gxxuVrTK0bLcTVrmWt8jLDlctsLJsyxACmkig/5V1P5V0bVZ16denj9M1nU0iKqKnV8uOgCD/guC/guR6O/YmOHHxNxhV1cRcXExzxx3QIPwMLmblciYkTFxK13nv4PYITYQzbYWDlhjYrcOHLlWtGWZktw5WLNbhY42mJjkbMXDZiAKWxaD/lpg/lp1uOvDdTjGsY1HTfTwaIP+CpD+CoF4DlNFzm53jweHhzKE4nC4OGaqqacYzjeOvTqAITYRib4W2HHjZLWzBm5WtGWZotxYWLBawa4srlszbZcbHCAKRwmE/LI1+WRuleFe0rCD/gvA/gvB5c+UZngAhoCyg6eJhYufhiE2EOW7Vo3cucS1u5cZVrRy1zLXLHLhW48TNizy4sjfG5zAClIZhPy1lflrLAAMWPJl4HB3XziC/nKT+cpQACzNl8+qhbqI44YUMaNDCISe/Gx6QCE2EMmDFy4bOWq1qzxYlrTEzaLcLlviWtmeXC4xOWmHC1aACqQBToP+XAL+XANnU7irq6jjwul0A8Lw+nXwtoRMXEzM3MzXft4+i5iEYVVVi+U8OPRkhPwXTfgunZGXhacmOlZZ9m3VrZs4DBhlOaM4xjMiQQkyZclKShKUCFYRirK8MMs8q4SDr1ue8zcpTMpCYTACJiYlEgEXUiJqQXEkrzz8PwegITYRjaZW2bDkaLW2Vy3WtHDXGtctWORazbYcuNm0aN2TPEAKjgE3g/5dRv5dV+M9t8J5XXTr5HGom5denXGSJdOvgXMROd9OuMymIzy3GIT8GDH4L/bpTnPHmzxhvtEYFpT0adm3RpSnrlGMEsmPFqSlRLDauGCEl3nPrdWcIRQBCMEaVhFGAAQIRJxy4+K6gCE2ENmWRrhbM2K1jhzNFrTNixLcTBizWt2ONu1w4WTZo0cgCnwxgv8AXLH+ALmHk3Ab4ZUiyZvLhe8+GeXu9tHrc8CD/g0g/g0L317dweXrOZ4wiKaquCuEajERGYteY41x55CD97Xq5mIm7jMWmpRJE1cCIVNTKZnOevrzQCE2EMsLdg5aMcy1jjatVrRtmwrXDVk3Wt8zlq2cOGeVq3yAClQQg/5guv5g4975b5RwrhqPAUCD/gnC/gmfO3GpmN48HGdghclimTrhnhhjjlwOThwAITYQ4ZY8zbC2ZLWzlw4WtGOTGtw5szFbmcYczVpjatHLBkAKTxCE/L3V+Xv/VnzMkIWWtBKD/gsK/gsLcOLWSM0uQIasjIS3gUKQMDDyNGmgITYQwYuGjJvjZLXLDE5WtMWNqtctcuZbjc48Tls0aY8rVoAKgwEwg/5gVv5gceWFaY4+JukItOePbucszjOuMXeb3d3O+1z0g/4LWP4LRdZmZXz4cbvM3CnTw/CPCh0vlxrcbhc266687ITjcKPZnGMYRQAQjCEIyCMEYwnCcIzjj4vBpuAhNhGPK0b4c2bMtcNXDha0ws261xjwsVuJjjyN2ePCwaOGgApdF4P+YYL+YYfpGIiEZjjjjOeceLO/BIP+CNj+CMvHCdMTiIampqLVsIXFYbKwxwxQwIoyGGWGnM0s0CE2EM2TnFjZ5GK1qyZNVrRuwZrcTNs0WtmuLK5Zs2bfIzagCoUCZIfmJOYrgKBQWEQ2GFRqE7nVHo1DoVNplNplJpE7nSfz4SuVEZjEVikbjUhiEBIAgBDITCCBQOEQmBQOBwIILBENhiIxAApFJnU7olFplNqlVsErg0GAh/EAp4gKUBg0FiUXixH49BYJAIDBoPDIbHI7IJDJJKmUzE2m5QqHPJ7VqvZpnBIAQFAYHM7FY6xWalU6hUaRSZ5PVIpKhUNSKSnk9E0mohkNhMIhcKg8GgEBikNgUJCD8bEzmc3UzMSjJMTEgmCYmriJiYmJmJhCBMXMoQUmFzEwIhcJJM+H6Mz4gCE2EZmGZgwyuWy1m0YNVrRtjbLXGVi5Ws8blhhxMMrNhlyACt4Be4P+I9z+I9058h0jGHJhCMxmZ3N5Z4+J4vhdZtd3OZllNwKYiNRSqiYmLq7qZmZtM3rjhi8RGOfK6PD8LwYze55s3F4zynGAg/4eiv4emejeh2yqU1kmLmFxNXV8ufiZ01hiFRCMVNBOVrzCLXWYZXWVTBExd3M27+B4PLmcOMzMXSaiJ1eqzwCD6eBvjeZSEJgiSYmEokmAiUTUxMTC4kRdXBKJq6uAiYkJiYmCakiJiLhMxIXO9+jHkCE2EN22Jy4yZm63K0xt1rRrhcrcOZthW42DTC3YY8zBq1cACnQpg/4ZNP4ZJe7lzOfLvXLx+V1vFxKJpqIqIqqnsYCD/hwe/hwz8JvRrepz4GYxFRiKRCUzeb3HfXPNgIPxMZm4mJucxIkTExF1dXEyvfi+a0AhNhDZzjzYs2JstctWrNa0c5nK1y4aMlrHMzaMGrNy4bNWoAqMATmD/hpa/hpb7sXV1eoViMVqsIXec3fELoVGeXPwPB8C7qZ4cdCD/h1G/h1H4Xwz0nV0i5m+OePNzZwxquQeJlOMzz4cbrvrJnGcyIPl7Hk7mbrLMXEzExIzV1eLwFXExMJTF1bc8/VmgCE2EZcrZg2ZZWi3G3bMlrRm4YLcLTI1W5GLDC0yNW7ljiaACqwBUoP+HdL+HeEq+G8ZrNZq6uprNTEKxx4G9ABymYLic8OPTr068OPDjwzOMxMReuPheH5HG4P+Gkz+Gj3DU6ajSombm7WzOc317dzt3ADw6jNJqe3ftz5ZwcufiZiFZizv43jxPECC8fc7vW7s1ZVmdyzc0lCUFljc3NzcsssSyWWbnTt8/D9fw+AhNhDlyxbMmmLEtbMMLFa0Y4mC1yxaZFrPNhZN2DXIwYuGAApPD4P+Hnr+HovCcXpWN+NkhPw8Lfh4FYJ4MdKzhrpXOIXSSZmOCGdLHLbha6ghNhDBw4cZWOFmtaMcmRa0yNcq3EzcuFrVg5c5sbZpiatmYApaFIP+IOT+IQFXfhvhNaqtVPLKgIP+Gub+GtGvAeBnlmszPGOdcb2AhOZwuTOsccKpwnFjy8uWICE2EYsOHJkyMWi3FkbMFrTMwaLcOZi2Wt8zJrjxYcjdrjyACoIBKYP+IB7+IAPvw1jgK43fN1y8nG5yzwnWOWuWtcp6NwCD/h4u/h4h6otxzd3dREa7eD4VcI5Tw3rMXM8Y5xnIhcBlIc7GhjihgjghggjggQQSQwQwJYJYI4JYb87FHoghNhDbFkxNWTdwtwsMjla0c4ca1yzZtFuPI2buGGZnlZMGQApjGoP+Jg7+JhNutxx1z1uEIqqcrjGQhPw3dfhvjwVyM0NFs1MlKE1ccM+OekCFw0kMcccKGNDDDFLBBKprxdMOqCE2EZcLNmyZYcS1tjx5VrTI2wrXLXK3WssbVkyzZHOFpkxgCkcKhPxH3fiPv4U2KEJUg/4dWv4dW/CuLnOahcZhMfg4pY78DEAhNhDBjjxuW2Vyta5sTJa0xs2S3Dja5FrnI3aZGWFtiauGQAp2K4P+Jjj+JlWqnEYdr4RUQibja3HGXWqmmqxrPa7Ag/4dJv4dE44Zq4ubnN7zObmLrDpz5PElSM3Oedzzg/O8b0V3G1rC8ZqSETCIus1mt57+ffQhNhDjIxYuGbPKtxMWeFa0ZOca3C4a5lrTK3ctWWbC0xNHAAplIoP+KMD+KM/p4vbry3WcZImjEIIU5XyxYIP+Gyr+Gyt0tqeV6rEVMZbu5lMReOOa4oP2uOdzK7mJSJTEhLM+T5rkITYRjaY8WTM2yLXLPC0WtGuZwtw422VbibMseVi0zMcjjMAKVBSD/ilg/ilzxlmM01PDVcnLAIP+G6b+G5up5RwnhMXF7jqvqIThF7k4xRjGc8u3L0ghNhGbGxa5crTEtcs3Lha0Yt8a1zhaNFrRy2YZcuFhmy5cgApbF4P+KcD+Ka+MXq4mMznPPjx47zGOYIP+Gpj+GoXWMa1pi6hurms74eCAhMVIpxJynBFOE45+a4QhNhDHK4bOHLJgtaZmmZa0Yt2y3C4aMFuXHjyuMTliwyMcwAqkAW6C/m+z+b9fFjnfg+H6upiIzedwS5IuUblybgbliBNk2SS+GRGy2dyuLzZXV3duzskQgv7kM/uR35Ph+B8vyefFkrNigsubNwzc2TZKuWbE3LKVbNSri8tyxSm53N5vNzEy5IwAgpxTZaBCWWVZYoLAAEoASpUoTYSkpKWAot7ugCE2EMHDHJlc5Mi1szx5FrTEwyLcOJs5Ws2LBkxw4XGPCzyACoUBPIP+Ncr+Nct05a6Y5Y4Y1WHCKilVV6mOF1NRSYRVzEInOLXF2dyC/wAEXf4ACL3y/B27KsSypblxJN5csgNwzeXJcG3x8YCDx4nG9zCUxMSmE1KEiYmJRMJiJgkkF8/P3QAhNhDBxib5m7ZwtzYWLNa0auMS3C3ctluTCzzNWOPK0ZsWQAqXArkBg/z5H58nv269PD8Lr058gzg6denXt37d/A8HwPB8TjEREoQi6xnGdXq1XUb4XURWeW+CoiowlBMxSKQWjOC6ymbgmLLlKplVxEotUpqQmLKmYRCkRGKI1mN6zFwTmN7gg/462P462e/br0zjOKsOHE7d+nXp18DweXPW9ZxKE4yJi4lIhFquJiSU1vEkXExKUXMTCYqUTCpiJq6RMBMESiTdXEkwq6QiIKvEzNZmJuLhMzDKLgnEa6c+wIJ92+du2qCVCwIWFShKgzbmzc2SyyyWUqUSpQlSglALCywsACwAWLCwsLlRYi4m5bV2/H+BbgAhNhGJzkx5GGRutbY8rBa0YNMy1zmzYVrNmycNWbRk2wuMwAqVAU+E/L1Z+XsPZr1Z8xhwDBSOCEEp3Xx5s4BrtWKNI6Neo0RpCCV1Z4wzwRjKWDTovayD/hiO/hid6c+XHgc+QvF1JEgAHbnNXVpDjRKJqJoOGZqazPDjy5+EgnzVbWtWiEspLLEoFlUssICIsVVa7fPn5SE2ENmDFgxxZMS3G5w5lrRk1yrcLBwwW5m2LJjy5mzBs4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dHAOAgAQdBKwJ1gQBECxADi63sCNJn9s5MJSRii0DCkgQRP//A0UoRigFAzgLZBkgMgkAgIADAXvCHkUzCQCAoAIB4cMeRTgIAP4DAAAAAAAR5ezAPx4JEoWAQQwZ7QgACpUCjAGE/BxZ+DhlCsqyyz149unbr178eO9YRhSlpWtgyaMmrJqwZLYsODHiy2lCVJQlGc04JQlRCESFMGTNq4GjZo0UxUlSF55dO/j8Hj69uXHOMCkYzhOKElqSIxrfPjx58uvLjjtrhuCD/gAE/gAVoret4zrNIjGKjTSZZTeZucpRrr0ie06jHDXLVRUxd3G5zneeOd3mbuKisVUGc3MzdSRm7ztxvM2zublUa4a6Rw1FRUavorWOgIPwvAuZWubzM2JRKJgmpTEomJImYJiJiYlFwTBNTCZqQmCVXUxNXAJqUphMXESRMJiYmALvw/Zi3rAhNhDBk1aYmGXEtbYcrda0YN2i3C0w5FuNg4Y42DjM4ZsMgArSAWGE/ABB+ACmcLQxLVlOtUVJUtbBgzZNWzdo4GTNgYkZ4cuHXwd/D4O3LlwpYMWLBKla48uPHhvFBCcsc73jedYVnhw59OXGvCeawIP+BRT+BQeOHTXicOTWd333x48b48872axwxrRmeN7yuJgRZMTEl3nPPnxyqsdOHTGlXEzZMMR0jFVgg/U8SI8++N5Wm6kiYJhKARMWiQRKJIkIkE1cImaurxcRMSSm+vwPGaohNhDNwwx5Gbhstcs8WRa0x5XK1w4aZlrZk5bMHDJu1atsgAqIAoIBhfiWc+JdWCCyTBRYqjBWXYDBYbDYjEYjAWRTy4O/B22yyzz0z214HA4Gm2eNDFDBDBLHLPDPAhkiggghglhRwIY6a8HgcTj8Pi8LhcTXg67bY4YqMNhMpispishisBdZNRFFEigQRwSwwwyMBVZZQIP+Bk7+BkHNt1tNXJa4piqqImZm5kkSXEkSjM5vjPO5ymFYjXDFarCKhETEEUqoIm5zcpqKxiqxE6jHDhw5Vw3Xg+L4/jiD9ro4745ztdoCbgmJgAmLqYugACJJiYlV1JEkSAARIiQAE1Krq159Pw7uPeAhNhGZywcZm+NgtbNsbla0YY8S3E1yslrhuxyuWDFjkxZnIAreAWiF+NCD40B6b2FnrwNeBwdeDrllikmgmiTxypKLLrMFgKopIIIIoppKprk0E0cUqGCOCaazBYrIZTHYbAURy4PE4fB3321314G3C3310yxxxo5aacHLCwCD/gZa/gZXmUzKM0TE1OJpU4XUonDFYxrGOGNVN3njx31vNzlMTF2tN3K93cpKmbbm4vVVw6eB26eBXiCD1WFIbu7iampiUzJKJABCJqRMJRMxMSJiYlEwBEghMBFuPwHO40AhNhGTHhaucmFktatceRa0YsnC1y1yuVrZqyxZGjBkwyOMIArDAV6E/FLF+KVfHhveuFWCEE448s8MoWtozYtU7UhCUqUtJC98t8eGcLWta2CK8cM6xjihSWCmCGCmLBqzZNFqRnlw59eXTly6QIP+C4b+C4ulQmspldRFMLpZvtdVjWuWO3LWKnM8eedzYi4y45575uZitcNcIic8d897ubxHDhPLIIL8Ie7e75ttKoFgCwSyxZcAUUlCxYsAsLHfj+X6z6AhNhGPJicYmWZstctWTVa0zY8y1zkbsFrNs3btXORxkzMmYArMAUmG8h4HkP9nJCkoKKaoJqOioCAk4eVj5+Nl5GRrbi5UkvEQ0NCRENBw0Oh0PAwcDAwsHLykqAwXBRsHCwUNGRUVWW9ta2iG8FfHgsFgoOEgoGCIFAIGDgIEgIGEQkKwRJyUZIR0RCIEgYmJg4mNi42Nrb6/VVWElHwsFCwULBQEDAQ0PHxwg/O5L8ndoJhKCLKtExKYqYiaXKZqZRMRKkVdLm2evwHNvRAhNhDFs1bMGrbEtYtmjZa0xN8q3E5Yt1rdgzYY2bPK5YYnAAqPATGE/Eb1+I52ODgR52DVTBPHhy6c+PHVOEKSwZUbsMpsDBkriwYJQhOQg/4Ubv4UcZV4LMqrpw7cukcMxx3xz13x43vO6muFduHbHLolnACE8KZ6T4uO95xEZRknKJCsIk4RglJCEYRnxemmzCE2EOGeJy4aYXC3MzysFrTHharXLJozWtmeZuzw42+RvjygCvwBjQGE/FHR+KSONM0tltVs1tWTgbNG7ZgyUrXDlx69PD38Hh8fXtwzSyZtGDJKEJzvGZSVJC861rGMQlEnGc4znFOc8d8ePHhveaKNZxrCGDBm2atmLNiwZKJUgjed8NZ1taGaVLCC/uBL+4A/a9e+ecuMhEQlS7jbbrz1rtNt7e63jk9T1kk5sJUQzUm4YyS4uamIkVt2l8PGc8T1nifA5y+LybCD9rUb81Mo3FxZMSCUSiYmCJRImJhNXUgSqYmJhKJIupAIkBEgEXV1IJgmEJiYmJz8D3mPGCE2ENWzBm4asWK3KwZMFrTM1ZLcTjC2WtWLNhjaYmGXLkbgCuEBeIP+JgL+JhHjvOp4PEPGuJX31vvFrnE6jWOXDCJ3vn3zvKI1rlMdswvZE8VXCeHg+B37d8ZveeOeu8tzczWaiKjDGJ1jXDWsdAcOIIP+JbT+JcfGp5XEyKIm6vjFRrHDVRLjvnvjvKMYxrEVMc9bEwOHHhIhx5c7rvXGLm53d3vjvNzcxEarGMcsY4YxWKBw4oP4s73Hr+DeZmUgBEgAi6kEwExMxYuCYhEIRBCJJJiRNXCYkISRK7z7PeZ8UCE2EY3GHHmcsGq3Fmbs1rRo2yrcTDNhWtc2HJkbZHGVpkcgCogBL4T8NyX4bky9scpxIQkpa2CWSWBCc8eHDnvjx1w3neTRg0ZNwIT8QUH4goWPHLHPDhjWUMFsGjBbBOCNazjGJaFsGSmKVZadOfSAhPBEZac9cOGF4RiCEYIwRhGAgEIxjl8CpgAhNhDTFicsmrVgtatHLVa0at2i3CwYNVrnJixOHLVyyx4mgAqIATSD/ie+/ie/c6664xnExM3a0xXDFcMYqYhEUxa5zzTHft4OgIP+Hyb+HzHhx7Z1MTVwqmsVqsViYhEzF5njz3njdod+11sAg/iDz2c83W1kXVxMWi6mJiYmJi6uJiV3nxfPma9YITYRhc427Zu5xrWrJgzWtMWRmtcZcLNazZYc2FzmYsGmLGAKey6D/iVa/iVvqcTyjpjtGid73vnrdWiLi5u8zczTldcuYIP+I0L+I0/EajDBFSmMzPPW/FZ3Ko4a4VVQZ1c50ITwJCEeXhnFMijFFCKEYwihGAhGETH4DTAhNhDZrizOWLlotYuHLBa0bsWS3Fiw4luZzjzY3OFo5xsswApOEoP+JUL+JTfmAd1bmbCD/icI/icNoA3q73z6gIXURyX4OmOGEjp0M8UuUCE2EN3GLM4auca1y2c5VrTIzcLcLDFkWsW2Vnlx43GNthygCqkBSIT8Nfn4a94zYY0jBKSiJXNWZVet0Z0hgwZNGjRixI3059evTnw1rGEoxjOlIZs2bVglIIP+Hsb+Ht/h0a4dMcIxC53z4+Lfi9+PPOaxrXLHKuGJxMRF4Tq8RCKmKjVRVz1nwe++MoP4c63z58+czM3ExIRKSLqUIkiQAgRISmC+fwKuOQAhNhDNs1YOcrVwtc5cbZa0yOGi3FixtluVxiaZWGTK4ZZcwArTArwBg/4ncv4ncajjjjjvja4mK1rlrhVReefHnz3m7xiuWscmogm83x43xbhUcI1WMagXu98c5m4vUVqsajVEzvO+N5mYiqxFYYqIqIm3PjvPO5mq4RwxisRUMxvjne5tWqrWtRqjOc8+O82iK08DPJSD/h8+/h9NiM63269o4Rqhm+OeN5zcXVYxw1yrEUu7nnfG+N8ZmsVyxy4Yom74zu73N3Sq5Y4cMVFxmeed7znM5hisa1w1jFIyzvjne+N5mMa4cOmuUYXmd547453eVcMcOHLljUxu+O+O+Oc2itY5VyqMTebyg/E9C853d7u03VxMSTExIETAmJETBMXVxKJiYRMJgTC6uJhMImJQmBMTFwJQmpIlASCYTCLqUSiQJhNXAi4RM1dXAmJu+fwLFxkhNhDbMwZN8rButysmjJa0cMsy3FlwuVrRnjYs8mFqyzNWAAqVAqoBg/4nWv4nWZnOs4zjON63rjw58utcPBwQmYqRMxcXEqmJRcJiERERCJTCYQipiipTFxmMxU1VXibc+3dw4sZOXMMZAZxmiYTQAxlw4olxnl4/jePwysCD/h/a/h/p6eDjl37eD4Hft37d+3Plz5bqrqJiJRJExRCJiYmpxOInEwkhMGM1a5i6MTUkrkiSF2u29ba25czhxDjwAc+XG4ygxw69AOPBz5N6Zis4ubjYg/K8yI8nfGcsomYuExMSAESRMXUxcBEkSIlCLpcSmpmgJESiYTExdXCYARKJiUSATEwmJgmCYTCJEpmb34/lor1gITYQ2aMmzhlhbLXDjNjWtMeVktcYnGNbibucjZuyxMWeNgAKoAFGg/4k3P4k9aqOmOGtYiJzu7zc1DEKubyykeHW+e85iK5a7cnSIhK3XwvD5c6kg/4jyv4j174TrkjSIFZTeefPfPjnM4rXDWuR4DGIJ3eb2dagnGdRda32yIP4o8Wefg9c5tJcTF1MSiYmLq4ExEhF1MSiUTMSld58fzSvYCE2EZcmFqwZs8S1w3wt1rRy5xrcLlthW5GLhm0atnLDLiygCo0CngGD/iXQ/iXXZ1vhHPk8HwPHxm5IvBNzObzNzCIllc3NXgxUVEUUvTE6xVcOPC6zAKlSLq62zeVzhjUV2TExtdhWI5Yxw6Yqp4569fB69+fPnxzljl08DwPOxynAg/4mQv4mOazrjrr06qvbMZmZu8zMyVKcszd1NVGKiiYtMqmoqMVGopVRPDjySiYVVRU1MyYmqiW88evfj148d8ZiMY4cunDlitRURBURCIhiKXu+/fffbYCD+BKx4PXedyRdSlJIBFxMTExEglEoSAIkAJgTEosCJiEwTAETEgABNXUhBMEiJvfwjEzzITYQ2xtGOZo5zLWrTDhWtMrhmtc4s2Ja2xNG7bCxaNmDZoA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cNHAOAgAQdBPwCmgEBEM4rrLEPd91FuM+1AgIji1UDCEgQRP//A0U1BQM4C2QZIDIJAJCbAwE3wB5FMwkAkIICAdvFHkU4CAD+AwB7hdI0Ek7ApD/TAKQ/CvABe4T8jt35HX4wnCMMu6sIUpClo0khKMiEowlCU5QivHHPPXLXK31x48eO9ZwpK2TBkyYMmrJTJS1J1jhrjx48uG+e98M4oYMFMWK2LFKROeHPjx4744X0VxWkg/4zwv4zy4iYRG9LoqUTEShNImrY3FxKYzjNSirqikTVyzWbq7oKVFVEYVUQiYm5zOZzMSiNV0jGp4Z8TnTYg/EnMzJJMSiYmIuJmJlFxEwRCakJmJkRcCYkJgREwlCWM4zUlxMJQmCJgmIuZnjz9Wa9ACE2EZMuJo3ZNm63JmcuFrRzlbrXDBs5WsMmTMwZYmOTC3cACrgBUYP+PZT+PZ+L3G5uMxmJi4VGsY4a5a4axwrEIiomrrN74731d229eXre83m5xHDXDwOXTHhMVkCD/ju0/jvR6TERU1Gs4jEVFKq4m7ze+O873ned5ubTXJyrhjpHgd+3KvA4a7dOWpu97z1vvrw934qD9rp5Od7WJJTEiYmIlBMSgmpCQiYi4JImExKYuM8efr4z8AAhNhDdphYuMrVytb4cLBa0bYca1zhcNFuZm0YuXGTM2b4XIAp9LIP+QlT+QnPjx5Z1HKOWniVVaiJm9zzvm3dxnEcNR4F8MIP+O7T+O6GKpNTlx6xz57zu8XWq1w5PE6O0Yub4x4PfjsCDr1vJLmZFwJJi8SiYSkmb458/OfIAITYQwYtnLFriarWLXMwWtHORytc4nOVa4Y42uRy1ZNMrLMAKeSmD/kT8/kTv66611ZXTUcr5arGFWznec5zMzhjHAIT8d4n47x4cK9pSivPHLK2o1RYGKlLUxQlBOWHDnyCE6mLgyx3rGsIwRgjGEYwEIwBGNcfThXUAITYQ5zMGmPJkbLcebI1WtMWNitcuWDJa4xsMLduxx5WzXMAKlwE8g/5IwP5I2ePPhzxvURjFdo4cNVhFZm7u8uLiubzG5zG212Vfhb6cOgCE/Hbh+O3e0c08UZQSTRjWeO+Gd5xnClIYMTiUyU1SpBe8ct8OWeO+HDHXesSD+BMPN3ubuUokiYSAiSJgqJiUxNxcMzvwfVieACE2EM8TFljwtsa1izbs1rRy0crXLRg2WtmDnM0zY8uLE2cACnwmhPyU2fkpxlmz8zLmngrK88s8eO+G9YpypamDFg1MFKUAhPx6Ffjz505MuW88Ks0YWlCWK2amS2SlIo1hl04cOECFsyzDywypYJUKGGKEIYI4oQnrzcKDWCE2ENMrFwyZsMa1llc5FrRszZrXGZxiW5cuLI0aN2bDGwagCmofg/5Niv5Ni+88M63068r5Z0xeJYus9OuqnACD/jyO/jxlznHi8vB3ne97ncmNY4ax0mouAITlanJjGKaKM4iIirh5OeEesCE2EZGjNzjat8a3Ezas1rRwxxrcTfJiWuWbfC4bM2jdy2xACnoqg/5REP5REXg3XOM1OI4VjhjEVUxNpzOWZu8ceFawg/47hP47hW66TycK4TEIu+PPfffO+czERCo5b1UQhORucW86qwiijCFaRlOUYwJwjCac8e/bB2ghNhDLLhxOczFqtysWmVa0Y5XC1w5b4lrNthaOGbhs4xt8oAqAATKD/lM6/lNXxHHhfSekcow0hkvNzuMmYXiYjEVquGeCaIP+O0L+OzHVb4ceGZZZb3ni23jPKo8Dny8K+F8LUzFzG+bjAIPh7jxeN5u5tMTEwEEAJRKYk3fX0eOvCCE2EM8LfC3btG61qwx5lrTHjYrXGRljW4cjTLmaOMbjKxzACoABKoT8spH5ZW0dsM8MMkoYrWyYo5sELUhGccOHLhx104Z6Yzx1g/47cP47c9N8t8L1dTMXHPtuLxnV4qeW+l6u63fXeYTlbJcu8YzmjGKMUYRgkQgkRteV68fgzniAITYQ0c5GLhjkarXLhphWtMTNmtxOWbdaxxMmGPIzbNWjfIAKvwFrg/5Cjv5CjwADv269PJ4ZiZlCIiGJiEQpFXWenXxOdVE4iKirq4uczuLzcWXTCYLknU44Rycr0sCD/jqq/jqrAANbiemZ1dCIicXVwtNZxmrdfC8PU5TNstrrjBcxOM8p1HbnyeEdL4Z4Zq5oubjffeSD6YtKJi5ZSTEouCYTEgTCAIRMBMTExMTEgmJCSJiamESiUTM54+7jPjAhNhDlk4ascbNytcNm7Za0xsci1xjbMVrPHhcuWjZvkytsQ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CHAOAgAQdA44HcAEgEyLlX21j80CILIMkqUkmag/uffUBkY5Bucms0IwTWIECDghIEET//wNFNQRIEEU1BAcCC2QDOAtlGDYUMggAjikBrQF+QzMIAOgZAV4JfkMgMgkAkJsDATfAHkUzCQCQggIB28UeRTgIAP4DAHuF0jQPEhJk9E1BCAFNQRJOwKQ/0wCkPx4EA4LmgAosAgxmRmQLfs/YITYQ5aOGTJnmcrcWPI5WtG7XEtwscjVa5c4sLPLiytHGPGAKLAIMZ7Z7C3pvTCE2EZmOHFlat3K3LixsVrRuxarXGVllWt8TlxlysWDljhcADQEaAQkBFwEKQAiC/t8b+3x3OgCH8hs3kNnT6fiHwJRYjJ6SgMYAITYRiaNWDJtkbrcrVm5WtGrbCtxZWGJawaYsebFlbssLFwA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gDHAOAgAQdA+IIdgEQziussQ933UW4z7UCAiOLVQMISBBE//8DRTUFAzgLZBkgMgkAkJsDATfAHkUzCQCQggIB28UeRTgIAP4DAHuF0jQSTsCkP9MApD8KtQFhg/4FNP4FKcVKKiIjSMTqdRwxVVpiqrFVGLxcYVMaipwqpYrBV1m5yylxZiZlMXvO+O873mePg+GAgv6z8/rRNPEmeLksWWXGbxLKtmxcsi5sudlyyrtvbbqzYy5ctarTeWY+bx4+IIN4U7tYmJgETExKYmE1KrqYmLRM1eLTEkwTETUwiSSYmExdXBKN9fbjgCE2EOGmHM2zN8S1iwatFrRpiyrcLluwWsWGLFkasnDDJmbACqcBU4P+SFz+SFvjrON6ugDt38C6iMRWJxGKjGI4VVVisVVVNVE4mpWuq1NRlvrz49d9d+PPfzSD/hYO/hYbz4Hj+N4fhc+QBrfC0TV0lExMwmpXVxczMJi6TMSREMQxMSiM668J2IP2vFRc2ubWJgESETExMTEgRJBEhMTEwmJiQJnPh+qgITYRiy5WWFvjyrcrNriWtGmVutxZcbla4cNsbVnjwtczFwA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dAHAOAgAQdBPIIigUBEM4rrLEPd91FuM+1AgIji1UCDgRIEEU1CEgQRP//A0U1BAcDOAtkAgtkGDYgMgkAkJsDATfAHkUzCQCQggIB28UeRTgIAP4DAHuF0jQUMggAjikBrQF+QzMIAOgZAV4JfkMPEhJOwKQ/0wCkPxJk9E1BCAFNQQkBCsoBV4X4YKPhgpgolkhiTSSTRTUQUQSQ2QTRUJoEaFChhjjlplpppnrpttvw+FxeDwt8c1WExGIxWMqxVVkkkE9uFxOVx+XyuVxuTwuHrIP+Erz+EtuOGcTi+FwRlVoq+F4iasTNZqDENZq4vfTjWcZ1msxDHPwOdQRiuGMcKxXZdcyD8zyPN3d3MZiZghU1JKUxKJRKJImSCalEwEpEKkiZiYuM8/gOp94hNhGXJlY4cTBktyOGrRa0Y5ma1y2w41rZw2a4WDPNjYtGgAkACnMghPyXbfku31awVpp0a9XDyRhDFr1Y8QJTh/IOx5B2ZzOATSazab06n2KVwCAwGa1Cozabgm82heDMTFHn5ZIZYYYYYoyEhjghhU522CPIgCE2EZMrfM2bN8y3G3yYVrRi5ZrXLluwW5W7nI0b4WLNowaACpEBNIbyaMeTN27AEvLTcZGSMhCwkFBi4uZydmpuUlYaHRMQFzcEjIE4h/IOt5B44UAKFQ61J5nYLDUqnNJqIjEKHQqvVqvVqLRFDoQQOBFAoJPghPE3DT5+FdFCpBOAlNBCcEYQjGEYRRTVy9mUYZghNhDZllc4cuRmtyYsTFa0aY8S3C0bOFuFgwasMLLCzyM2YAqYASyH8nZXk7LE9nhLZZDYZB4MQiExCIk8nqYTGJROBQOHw6UyiZzKg0Cfz6dzoIfyC5eQXMSmUE+n9EotardkstWq9AoJFoup9OrNYrdaq9WodCk8micSg0HiUTCE8Rb4OnW85xIiKEYRlGRCJOE4VYeXpjF0gCE2EN8zNw1xNsy3KxysVrTG2ZLXDbIwWuXGZy3cYmbNxhagCrABQIfyNfeRr8J7PBSaRM5lN5tLZZG40gMAJpNVIpMymcslsej8Wi4CBQOHwRAUAhENhiCQURiH8g1nkGtCFwoR6PyiUzSazqdzabp1OyEQlQ6FQ6FUahSaRO50AqlVuEvgUHQGd1arpxORSYTxJwZR6d7xijEhOU0SCKEIkUEYRggjAhOEEYxJ34/DRhzAITYRkyZWjRwxxLcLfE3WtMuNutctsbVa4yMWznLmbNMThkAKlAEth/I/V5H6wRGIRWKRGIAUKhqRSU+n8ajcMhsBgEZjCi0Si0SezyezyUiH8gxnkGNEymc4nNEos0moEYjKEwhJJLNpvOJzOJzNJqolFjkdiUTlMorYhPCmFDq1jeKcYRhGE5E5REIynKsCK/H4MZw4gCE2EZsrnCzZs263CyxZVrRvhcLcTVo5Ws3GHI0bMHDnIzYgCloPh/I+p5HoZmolFp1Pq1Xq1XoVDIfyCneQW+PJ7PJfLo/HoLBILBCGxlUwKvh4mFhYelkYWCkQITYQ0y4Wbdk4YrcWTJlWtHDLMtxMGrVbjwtsWVm0xs3GVkAKpAE7h/IHl5A8wCj0Yns8SWSIJBU6nc+n9Go8+n86ncolKJRMT+fS+KQGCQFAoJAYdEYgAIfyE9eQnsAmMwJlM1Go6cTlEonD4dKZROZxQ6FQaAnc6E2m9UjcCgUAgsCgsDm9IpIAhPBCOu+G841RijBEQiEIiMoghEgRjBWvH4aMOkAhNhGPNjbZsLFgtxYWbNa0b5sq3E0zNFuNqyxMWDLE2xNWQAqdASuH8hX3kK/JTKIvFovFoTCIBAYdDylUtSqXMJjKI3AYXAYBHY5OZxTaZV6tU6lRaICH8hF3kIvJ1O51O6FQ6RSaBQZpNSdTtKZRUahZ5hA5xYbBR6NKZRDYZDIbLJbMpmCE6maEeThnWE0YwjEle0UARjCKavB5cUOoITYRkxNHGXFmarWbTNhWtMePKtxZGWVblaYcTZq1ZY8LRqAKzAFIh/HlR48qUEgoCdzqVw6Bo9P59L5dE4kTabzyez6fzKZxaLiVypSaRO51OZwns8IbDEkkqjUedTueT2cTmhUOaTWH8g7nkHdTebAJ5PapG4DAp3aLTWKzPJ6SSSxuNTmcUOhUGgTmcKLRE7nUlkkdjiVyon8+TWaJLJCKRWKRWHQ+BQOEh4ChLhzx3nGM04IiMqyRgQRhCcIoRBGCEYRknACKsdPZTlzAITYRhbMWjLC0xLWLRu5WtMLLEtwtsOFbmy5GeJrkZZm7JsAKjwEsh/Ht149uwgEBQeDQWCIBARPJ6TicopFYHAonEo/HpPJlHoyj0aezwIfyB8eQPkKBQVQqM0mqdTsSKRkWi6fT+gUGlUuiUWfT9JpOgcCl8uCE8DQhPq1jOE0UYyjGAgjKE5RE4Rnfj8OMHeAhNhDJsxxOcbdwtyMWmRa0aNcK1zlysVuRwwaM8TNi2yssQApZDofx6LePN+bzab0ql2Cw1is0SiiH8gjXkFFlEjkUvl0tlkRiEGg4hsEQMJB1cPFw8fbwcClgITYRia4WmZg3bLWzhjjWtGDhmtwtMjlbmZY2ubE2xOcWbKAKzQFFh/G0F42gwCDwaSySZzKbzaTyaEwiKRVTKbQKDOJzKJTGIyRmMS+XTebUGgTmcJzOBBoOm03U6nzabzSazqdzabiH8grnkFdAKFQ51O6tV69X69X6hUZ1O0mk5H49NZpQaBTaZQaBOZxK5VJZJH48lMoE5nCVypJ5NA4FCITDofEIiITvUjnw3rG8LxhMEYRE6TlGCEYJyilOcpTgQIwijCMU58HlzlHuACE2EMGjLEzxsGi3HixOFrTM0arXGXNhW4nLJjmZY2TVplZACp4BKofxw4eOHEjcamcym82lssi8WgUDkUjnU7olFoVDmUzjEZI7HJ/Pq3WrLZK7XLDYAIfyCmeQU0oFBnU7qFRr1fsllqFRm03hEJkMgn8+qtUr9er9erNYo9GmMwjcagkFh0PAg/S8iePj5uWU3Epi6mFSiVxK29+b4sx0ITYQ2cMcjRuwxLWTfG2WtGDXMtw5XDJbkyMnLjGxaY8bRqAKogE5h/GGV4wy0hkAAT6fzab0Si0ym0ajzicp1OyDQdKZRM5lP59SaRSaRRaJMZgkciAAh/IOB5BwU7nQASeTQOBQmEQeDQmEQGAIlEyfT9RKLPJ7Pp/TqfTqfTKbQqGo1HAAg/M8jHg73mdxa0iZiUTMTUwBMTU3ESmU8fX73jxQITYQ0Z5nOPC1xrcOXI3WtGjTEtw5c2Ra4c42rRw4bYc2VkAKZRWH8YVHjCpjMYFEos8ntQqNQqNardYrNSqYhvIZp5DNby9EZGw8NAwBCQsBAx8chsMS8IrYWHgUPAQqFg6GdgIBZCE2EM2LLDkYssy1y4cMVrRjjzLcObCzWsWuHNhc4cbXG4xgCpUBMYfxm5eM3MAgsEg8GgcCIdDxPJ6UKhpBISIxCPx6WyxU6lPZ4oNAkICH8gwXkGDAKBQZ9P51OyeT0QaDkOh6bTeeT2iUWkUmfT9LpfBYIn8+rICE7VqZ9OG8ZoxhOMIkYQjAjCEUEYRhFOM76+XCcOgAITYQ2cOMzFphyrXDFozWtMjXCtcYcrRawc5sTfCycZcuFqAKVw6H8ZdXjLrkUjlUro1Hp1PoFBTwh/IJR5BKZzOJzOJLJIvFoDAEWIXcQwwZO2ue3L4GNCAhNhDTM2cuGbRqtauWTJa0y5HC3FjcZFrnG5c5GWRkxxZmYAqaATKH8VaHirRCSSVMJipVLnU7o1HplNqVTn0/TqdoLBJXKqXGoDA4BAJhVapM5kAAh/IQV5CCwodCT+fJbLIvForFIXCoLBBDoenU7o1Hs0pgSAQmc2Kxz6fgAITjcKEuTec41lOMUYJwREaTgjKZCKJOOPfwyHUAITYQzat2+Vs4brcrltlWtHLHGtwuHLVa2cZGblniw5szhuAKYhOH8VjXisbCgUGgUGmU2mU2pVOkUmiAhvIbV5DawoaCVlI2MjYyFhJOSpyGsoiCgaWFg4OBhYWHi4+Vh4CAvCE2EYmzLG2xtmy3JicOVrRywYLcTFhjW43ONy0ZYXOZzmbACpgBKYfxcMeLhmHQ8KPRpTKJLFoBCIJA5NJ6JRatV65XatM4PBYTBYjCprNLDIILBQCH8gp3kFPn8+CAwClUu2S+BQGCzmpVOYTGCQWRyKrxyDkAg02otEjMcg0MAIThciEduHDhTnKaE0CMIyTQhOE067+PGMOUITYQ3aOGDNpmbLcTZlhWtG+NutcY8rJa4bNMWLJmYsWTJwAKkAEzh/Eo94lHwAUSi0aj2STwGAQOc16vzyeiEwih0KvyaAwCAQKYUulSmUAoQIfyDoeQdEAEVikHg0Rg0FgSFRWKQWCCjUelUuyStBIOm9YrM8noJKCD9DyK49d8d2uUokJJgmpgTBJc3z83wbiQITYRkbOHDfI3bLWLTLlWtHLdqtc4W2FblytceNg5b5meHKAKXBaH8S0niWlAqlVrldtFpsllp1PpFJUIhfkM4+QzkDIZGWSGCafAYGiliYTvWlHj1xo1TnFfLw9qUyE2EMWbFtmws261riZYVrTJjYrXDZs1WuXDRq2yOcjlo0YgCvYBXofxNweJuEAnk9UCgqhUVGo6aTUEAgKVyqZzKh0Kkx6UU+UQKAQSMSGQQ2GQyGppNZ9P6ZTadT6VS59P5dL41G4NB0XiybzaYzCbyCKSGQQ2GIZDU2m4h/IEB5AgQCaTVBoOgcCQmEILBAT6fqNR6BQaZTaxJZnbpvACc16v0qlz6fp5PYVC4rFJXKqLRKjUKrVKvVqPRk9niPR+hUOuSea1qt0CgppNULhQg/M6R5rNCVplEwmpiYlcXEqtExJFquIlVoSARM0kITVxMrz5vlpryiE2EZnLXMxzMHC1jlwslrRljzLXLPG5W43LfE1zZcTJlmYACosBLIfxSoeKVEEjkSNxpBYISaTk+n6WS1EIjBYJFYomMwUOhKXSpfFgh/IJx5BOQTSaqFQ0+n5NJqTqdp9P1Mps6nc2m6eT1BIKnM4p8YCE8Zc2Me3WFYwjFCKCMIIwIREyMZ1z8fHGGAAhNhGVw2ZMMONutZt2Dha0ysGi1w0aN1rJy4xuW7duzasWIApRD4fxRCeKEWf0aj0Siy6XgIfyCheQXubUWiUOhTebAIbBELBQdLGxMLDzNCQFUCE2EZcLHFlyZsS1phc5FrRo5arXOTI1W5nOJqww5MzRm1cgCq8BOofxDbeIbdOp2Alssm82odCotEnc6kskg8GKhUadT6lU6VS5pNUWi5O51O51QaBM5lG40h0PVQCH8gs3kFnSORAKRSaNR6xWbJZbRaa5XaNRyQSGPx6YzCdzqczhOZwRaL0aj1ar2Kx1Cop1O0vAg/E9SK8/O7ubjIuIurq6upiRExKCUSFxvv5PgmghNhDTC5zYsTLItaMGDBa0yMWa1yywtluZy1ctWTRpiZNnIAqOASaH8RjXiMbErlUdjkRiEAgKQSFUKjRKLRqPPJPFYlE4nEp7PLHJoHBUGIfyD6eQfUTqd1Sq1is0ikqJRUFgkvl1Pp1jl0ysdiqNQm82isagkGhEGITvQlXl3TIwRgRiijCJGFZ49PFnKXcAITYRkysMjBk0YrWbLC1WtGrJgtwsGzda1ct8bBuwzOG7LMAKugFBh/DgF4bv6GCbTcCTyaYzCfz6dzqZzKQyCFwpGIyqFRpVLqFRp1PoFBlUrh0PJvNp7PKfTqbTJ7PJHIgAh/IQJ5CJY8CGwwCgUGgUGqVWtVuuV2pVOeT1RqOj0fgMAkMgmcyoNAodCns8JrNI1G6NR65XaxWadTwAg/S8DjudzdsxurSTBIJgTCJQXUkwhdXEz4fr3mOwITYQ0YNnOXGwarXDho2WtMjPCtcZmmZa4ZNmzVs3ZsMmHIAKwQFBh/Dkd4cjyVSsEikcXi0jhRFpLJI7HApFJoVDpFJnk9TicoZDYXCo3GpbLJzOKPRqHQpzOE7nSOxyDwaDgIfyCPeQR8ms0BNJrWKzapbA4DN6hUZpNQl8ukskjscgcCSiUqpVaNR6ZTaVS6dT6ZTZ9P5ZLUIhKezyh0KvgITraDm3jOcYkwiAQiQnKMEIxlGEYwgjGESM4zy7+DCTtCE2EZGzJo0Zs261y2b5lrRg5crXLdviW5GeVnmbZMWNsycgCmQXh/DiR4cSRLJao1HqFRs0vTewWGmU1NpuhvIPR5B6Rb2yLipWUmYaCjJOSElJgIXKYiJi66UscMKOGOXD5NDBmCE2EOGbhi4y4XC1o1wsVrTNhZrXDJuzWuGOJuyYsm7Fy0xACo4BLYfw+zeH2cRWKRuNRuNRGIITCAolFT6fptN0YjMJhEZjElkii0RPZ4oYh/IIV5BCxOp3Op3QqHPp+n0/CQSFCISjkdUKhzqdzyezqdp5PUAgKoiD+AOET5/PMymUxKJgiSplC0JZ5+f4NxkhNhDnExyMW2HCtYOczha0aZWq1yzb41rhsyx4nLHGwaNGgApTDofw+JeHxOcTmkUmiUWeT2cTkIfyCSeQSWfz6fz6azSMxiDwYIXfUoczTTTfkbSwITYQxZ5MWLC0YLXDXHhWtMbfCtxOG+NbjzZWLnHlxYWbJsAKnwEyh/C6l4XUyIxAQmEQeDQuFCAQEmk1m03n0/n0/UCgodD4jEJDIFLpU7nSh0KNxoCH8g33kG/JxOU+n86ndCocymYm03ITCIjEIfDoFA0mk6mU2cTmdTtOp3EIiicSns8AhOFxoS59aqpiMYREIynBKYQRIwjGddvLRlyAITYRlxNseHGzxLcjJvjWtGjLMtcM2jJa2csGTjFkZtMLZiAKYBOH8LvHhd5JhMU4nM+n8+n8+n6lUsCG8hAXkIDL++T89GxkDAREShIUho6qhICbiYmHgYWDg4uPoUDAXAAhNhGXK4w48uNwtyZsmJa0Y4XK1xjzMVrJpmxuWDPCxyY2wArnAZABhvDRx4aOQV9cq6qjoqGgmZiPjoWEgoNGRoAAAAAAAAAACSkwC4uTAmBTAmBVdXzU3LS8hIxETAwEfHUNAv75gfAzAuBC5uCH8ginkEVBPp+pVLoFBo1Ho1Ho1HoVDm03TicgAAAAAAAAAAJpNQCFQsisUJXKk9nk1mlBoFDoVHo1Fok5nE1miazRHY4gMAJdL4L8Gd1rzbtrTcoLlQTYoEsXEWUtM2WUssQKC4ssss3KAE3NypZuUTZKCt9/gn59zoAhNhGJrkbY2bjCtxY2TFa0Y4mq1zkaN1uZwyatnDnEzyuHAAqCASuH8IinhEVABHo/BYJBYJB4MIZDScTlRKLNpvOJzOJyn0/Ah/IO95B3wATiczqd0SizSaibTchMIRmMRWKRuNReLI/HgITjbMN53rOKKMYkUUCUYRhFGMI1nweWjLmAITYQ2xuGuZm5wrWOFyxWtG2NutxZsuNazbMmTlm4Zt2rNsAKXhOF+EyL4TI2LxWZsolkYDB4KeYAh/ILp5BdVWq9Yj8Dg0Jgk5r1foFBAIXOWSR5GmOGGGOem+3CwsgAITYRiYtsOTFhYLWThs1WtG2XGtw5MbRa2YM8bLI5YY8rdyAKhAEoh/Ce94T3wROJRWKIPBibTebTeeT2bTdNpuI3GlDoVFok9nk3h/INx5BuQVKp0CgqJRSVSuJROHQ+JRNIpGoVDnE5UKhklklLhPE3Hlv055powiIRgIRRlETYeHw60j2AITYRkYsXLhnmYLWzTG1WtG7fCtxNM2RazbMs2ZmywtcbNsAKVg2H8JvnhN9VKp1Co2Kx1SqzyeiH8gwnkGFSeTSuVSeTRWKQOBCGtoxBz8fDxtPLwMBAgCE2EMczbIxzYci1wxzY1rRi0YrcTjDhWuHOTI0at2jds4YgCoQBKYfwZxeDOMElkiDwaIxCKxSJxIJtN5xOaJRaNR6FQ5tN08noAIfyDHeQY8EymaqVWlUulUucTkJNJ4bDIvFo3GovFojEEDgQAIP4g8ffHj1ubi5hKYVmhJMWnOe/j87r0CE2EMsjdk0aOHC1g5c4VrRm5yrcORy1WtseNw4y4sOFm2bgCmUYhvB3Z4O7QT89OzlHGQEFHT89GxkXFACH8gr3kFfBOp3TqfYpXAU1sllrVbnE5IXTUQQ5G2OVDCQwxw04PHyyQ6YhNhDhxkcNGOFmty42jVa0bY2K3FkyuFubE5x5XLjMwyM8QAqXASqH8H/Xg/7CazRQ6FO51NY5FpDIIHAotF1MptIpNIpM8nskksIhMPh0zmVJpFjAh/IKp5BVZvNgTqd0ym1yTzWzWerVegUFJpPGYxO51VapYbBW61T6dOZxI5FCwITdxJQ6MakYRIoopwhEIRgRjHHxdc4UITYQ4xsGLJs5ZLWTFw4WtMTdwtxYczJazcMmjjJiyssrFqAKswFHh/BCN4IRwl8uAnU7n0/p1Pp1PnE5IlE5TKJ/PqXSpvNgAolFJtNwSeTKHQprNFTqRJ5Mh/IQd5CDwnM4AlMogsEg8GINByiUWeT2jUefT+QSEAJhMSXS8oFBTicpJJYhEUFghPZ4hKdhTgxxxujFMRjCcIwjKcEYRIVlNKMEpyhGEYSmhMRTjHPr21hDwMAhNhDZg2yZWrRitwsHDBa0yNMi3Cxc4VubI4wtWDDIxxtcIAqRASiH8FG3go3RuNR2ORmMQ+HCbTecTmeT2aTUmk1gMAh8OjMYTudKfTqPRofyDleQctOJzOp3QqHNJqIdD47HI/HoLBCeT2fT+gUGeT1OJyiERh8OhOVuhHh5axnOE4TpOMowjScECM5Vjj18eMnSITYQxytGzJw1YLcrNtmWtMLZktcNcOJa4wsGDPEzZscjXIAKUg+H8E8ngnlnk9nE5U6nqBQQh/IKd5BT5zOJnMk7nQCGw1JoGrh4uHhZ2dgYGCpAITYRmZYWuLG5yLceFpjWtMTNmtcZmLVblctcrDLiyYmrNiAKpgE9h/ASx4CBamoVDT6fqlU5xOZlMyYTFI5FOZxP58o9GATyegRCIpvNprNJvNk9nhE4kIfyEDeQhuJJnMk3myMxiCQWJRMn0/TicyiUyiUpNJwEMhoE+n6oVGbTeWS1IJCUOhCD87yI753nOZu0kpiZiYhNTBE0hCLiyUxMzx8Hy+J4QCE2ENnDnI3bZGq1q1ZYVrTM1xrXGPNhWuWuZpkbuW2JpjygCpMBJYfwJ3eBO+DwaPx6NxqEwiGQ2QSGdTuiUWiUWcTmRR2BwWEwWJT2eVWNTi0y6ACH8gx3kGPn0/mk1oFBpFJpFJoFBlEpg0HkskqNQtMugKBQCaVWqTWTQyDRAIP4Ot4u+N3aZRKYkmC6yvPPv491QCE2EYsrlq5zM3K1uyYt1rTIybrXLjMyW5m7Ng2aN8LDEyYgCpABOYftnO2dS6XhOp2JFI0Gg8AgMHg0NhkViiTyYEjkQJ5PU4nKiUVPJ6olFIfyDjeQcdPZ4EhkAnE5Uajzqd0Cgz6fzicqFQwTabgg8GCEwhAoGhEJAIP1uzr13dzKUWBMSTEhMBEJQuLZ4/AaWCE2EM3LLEwat2a3IxyZVrRg3YLcTlvlW4nDFwxc5MuZg2cACoYBKofwAeeAD0i8WisUicSQ2GBRqOnU7JZLREYhF4tHY5I5ETebRcCH8glXkErKJRZpNZpNU+n4Q+HILBCcTlVKrTKbSKTRKLPJ6QSC0cCE7FIObVVGcJpwQRgggIRIo138mJyAITYQ3zZWGNsxbLWzHI1WtG2PMtcN2rRa0xtcbDGxw4szdoAKUQ+H767vb5/PJ7RqPRKLOJyAhvIKV5BS0jIUNBOzkLCAhdtTFDlaZY6acbg4UAAhNhDhg3y5mLhitZNWmJa0a4mi3C2asFuZg5xt2bJxhyY8oAqeATeH5+7nf7fZpbBZnUKjNpuCcTmCQWBQOCwRH48nM4TebACfT+bTeeT2cTmhUNPp+IfyE8eQrmfUWTQCNS+XR2OAnU7nU7nk9m03USiphMUWi4AgUDgMAIFA4HAklkiD8jtHipmJhNzN1dpRMwhMExJEwmEzO/N8mZj0gCE2EYWjfLhYYsi1hlaNFrTEwYLXLRu4W5sTFu3yuG+NjmygCpQBLIfr6OvpAITCIPCIFAYHFovIJCnE5TSax6PxCHwWCwiTyak0ixyJA4BCQIfyCKeQRUAp1PtUtgcAnder82m6AwBXa5V6ta5lAILOq/XqHQozGoNCIJAAheBMPEz8cojjihhghCAIISEjSw34HBxwQa4hNhDNgzzZsOHGty5cmVa0ZsGq1w0YOVrJtmzYmuNi5ZYWoApkGIfkyuTLm82BA4FE4lKYhFpfLpLJBNiH8g2HkGxjscBPJ7UKjapfO7NZ6JRRJ4TuWllvjwzrWaMKwrh4uucpdAAhNhGPG0YOGzZgtcsm7Ra0YtHC1w4buFuFqwxY8eVs1xY2gAqMASiH5ZDlkRF4tI5FHY4icSFUqtKpdQqNIpKeT1FYpN5tT6dWaxSaRNSH8grHkFZFUqtUqtGo6hUMQiEwWCQeDQCApNJ1Wq9UqtWq9AoMYjMVhPEXFhPl44zleEYowRhBGCCKEYlcfXnFQCE2EZWzfKxaYWi3Dhx41rRhhcLXDRw2W5sjVy0c5m+JoyaAClEMh+Xi5aVAIVCIigs9rVbAhvIO15CFYeAg4CMhIqgqagCGydgWDgbWNnaWBg0kITYQ0ys8OLJkbLWrBy4WtGmLCtxNsOZa5b5mDhq0Z48jbGANARoBFwEKOiaC/hN7+E3wAAAAAIL+ESP4RJAAAAAAITYQzc5M2ZjlxLWDVjhWtGrDKtwssrZa2aN2bHMyY4mrBmAKOB6C/hHj+EeQAAAAgv4RA/hEEAAAACE2ENHDVm0xsGK1nibOVrRm3ZrXOFnhWt8bRnmctmTHHh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cDHAOAgAQdA5oFZAEQziussQ933UW4z7UCAiOLVQIOBEgQRTUISBBE//8DRTUFAzgLZBkgMgkAkJsDATfAHkUzCQCQggIB28UeRTgIAP4DAHuF0jQSTsCkP9MApD8KpAFRg/2DH7B+ouquJiYmYlCJxnxLcOGK4VWsS4IxGMYarVcJ4Y4aqMYrGNa1qtImJ4x4ed+Sg/4S3P4S/8VMSiUGEQ6eH4XftvE1erqcKppiEWmcrm4yuZtIq4SubTwuvC2Ag+HreTu9zaSFFSiZRMSCYExJEqkAmJQQklImc8/TeMAhNhGJkwws8bnMtZYW7Ra0Y4cy3Dkb4VrDI0Y5G7Zo5bOHAAkBCo8BRYP9u9+3LjDVRicKvhOHCuFa4Y10rGuWNVyrHDGOFcHZVUrCsY5a5Y1GKuN7sIL+nxP6fJhNllYMcRi2ruW5sWXLnc7nVskySVWu+nnwg+lymZlBExCJJlM1cRMBCITUzMyImBKYuJz19V5wITYRmasczFs3brWOJm5WtMTNgtcssrha5atMLJo2w5sOHCA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BAHAOAgAQdBPwCzAIBEM4rrLEPd91FuM+1AgIji1UDCEgQRP//A0U1BQM4C2QZIDIJAJCbAwE3wB5FMwkAkIICAdvFHkU4CAD+AwB7hdI0Ek7ApD/TAKQ/CoABLoP+SFT+SFPG+nXpxvlzDrGbvNzxZi6cNa4cOHDVYjpz6TSD/hT4/hUNrfDfDPgeH4QeJnVVwqoxMTGZu1zMZrnrnxnihLcqs7xrOqMYkYIwIRgESJGE0b4enF2gITYRkZZmzhw3cLcTlywWtHGPMtcsMrZazYYnDlhjatGmTKAKigEvhPyTofknR21rjlWk8EslMks1slMUaRjWOOuG+O+O9YkIZJ7K4LCD/hdK/hdL8XwOl8p5TwjEald9d99+HPO7TGGoqsYqNX0nAITjcB2UoowjGMYRhGEYEYRQnCMJwRIxjW/Lwx6gITYQ3ZNWuJizwrWbHMyWtGuPGtcNGmZbiyNmOTK1YZc2RuAKZBuD/k2K/k2bvrm+OM04Y1wrl04cOGNSWIP+F97+F/nVZ6T2nWNYqIiJ411d734IhdFRFpyEhQwoYIRHDLg8nDIAITYQ4a5GrJphxLXONnhWtGjZmtc5mrJazxtc2PE0w5WDXGAKWROD/lCG/lCHzvw8dWVRGuF8MUCE/Ckl+FJPRmlwIaKWSlhlpvlzgIXLYiLQkcM6OOOOnG4VhiE2EMmLnKyzYsK3KxcZVrRuwyrXGFo2WucLdrlxZmeZoxZAClkThPydtfk7DwQ1MC0ZzvPXHPhmg/4X3v4X+93GauKio1x5RXSGqKAwHAoGBgYOBgYeXoUBgQAhNhDZoxxsM2PGtYMsjVa0cNWi1w1wtFuRrhZYsTBq2y4coApUEYP+T8r+T9HXDDpNROOPLciD/hdQ/hctuUaQjHflz3uGlqyAgsAwKBgYOBiYedl00CE2EOMLBk4cY2K1y2buVrTI1ZrcLZpiW5sLHExctnDfK4yACmAXg/5Uev5Ul7eLV1Osa4cMa1jpvhUgg/4Vav4VYeUVwcoqYmpmOfDxY48whddBFq0EaFDDDBDClpxOLgwAITYQ5aZnORiwbrWGXK3WtMrTKtcY2jBbmat2eZrlzMXOVyAKnQFAhPyqRflU3jhjCeKOKlnCjS0cUZY44b65Z8cJwlTIcScLITnHLDHG8CEIMGPZt2YQg/4XOv4XJ+CeW6zN58Ht3zm7UaxHSEQu+Ze7XVRwrhiMauGY4vD8DwfBkISngJTwORRijFEEIQhGEIk4IgIRggEUUZxnfXyYaCE2EZGuZg0zZWa3HjytVrRpjxLXLLGyWsWuRzlx4WuHLiwgCmofg/5ZQv5ZQzxN8L5RURdZzvj358+/HnN6lACD/hR2/hR3PI3yvpGqxOJrcZhMTrnwzxmE0czg45whNWMRGAjBOFb9nDDjACE2EZMOPG4YMWC1hlY5FrRrhxLXDdyxW4sWRgyYZMWRjlxgCnIsg/5Iov5Io+nUBvXOayy3V4mo1WKxVViGt+FxQIP+G7T+G7Xr0AdOvkc8VidMZxbK5WuZneOut8SDryMzc2tKJQTEpTEk1MXEs535PjvIITYQ2YY2uZm0YLXOJs1WtGrNytcsMbdbhaucLhzjZtGzPIAKnQE+g/5KDv5KD3Xo3ON8LqKwrhGGJlnO3VWymp1OFTiaSuMzx5eDrYCE/DnB+HOFDFl42fNfBWVYXnOd6zjGcowpKTdWk7VhhnWd43neEYwjKVr7IadAhKdZzYzhCMZwjEjBOE5VlWU5ISnKMpwIBGFYRRhGM8PB4sHg4CE2EN2+bE3Y5mK1k2ZN1rRgyxLcTdu5W5srZsxysmDlrlwgCpMBOoP+UKr+UK+s448O6eM7i6rVcOF14UxVQm44zxnm4zxjMbxOJ1TxPD8hIIT8N6H4b38m3ZnzXwSlKEpKpy07Nuq86TpGSUaTlAlOU1U5qxwyysNwg/SlfG93MyiYSiYCE1IhCYrMSmJmJm7338vPICE2EYcLRwxyMGC1zhYt1rRu2bLcLVs5Ws8eFvjZs2bNwyZACmMYhPyh7flD3vjppxZ6XphwRhKGKejHiVCE/DZN+Gxm0NDMyLThWN8c9dNeNvCFyWCzcUhHHHDDLBHDGlpw97TAITYQ0cuXGZhkyLcuLE3WtMObGtct82NbkY42zBi4bNGGXIAKXBaD/k+G/k+H7eDnXHXHGYE632mQhPw3DfhuH0QpilihgQinWOemm+mFzlkWljgggjI4YUqvA42HCCE2EZmeFiywuGq1owzM1rTI0xrXDbNhW4WeVpkauMbfC3bgClkWg/5Skv5Sk9xjjjjrvw3EkRfCsoP+G0b+G0fwM8naOFYVms5ne3eElwrxmjGMZxiirHXw58ghNhDDLjZ4mbLItwtmmRa0cM2q1xiyt1uPDmZ5sTZvjZt2wAphIYP+VAj+VAkct1dTFxlm7bnK7lN41YCD/h2g/h2hHiXqOThnltbM5ZjK4vKOIINopV1czMXAi0pLvwfNvzAhNhDDJhc5GGbMtyMWLla0a4Wq1wxy4VrJy4xM8Tds4bYmAAqVAT2D/la8/la/jHXW9denj4zOV4VWsYjW/K3EYXWZu7vI71EwjU6z066x1IT8Oc34c/dmeWLTow4I4FoSUnCsZsujTK8bzjOKClGIcDDJAjGmHBv4Gm6E1c6fNqqIkYRhEiRhGAhEEEEYIkRGMZ3vw8bwECE2EM8bXLjx4Wq1y1cZlrRu2bLcLdlkWuXGNu0yMsjJgxwgCpkBO4P+V5r+V7HxPJrVxGGIxnwt1UVVIlN3ebnMnNM3OcTqMVjTlxwkhPw6Efh0HjwMto0mnHLkyqzwzvhvWtYxtDBbBglqy5NEKYKYJWmVneeOWGtagITZyp8uqqKcIwIRhEjGU4RhFCMIyJTlGEScpwmrPH0TvCE2EZWrLE2cs2y3C5Zs1rRuxzLcWHIwWuXDXDkZuGuHFmcACpABNIT8sln5ZO45t+7h5IyjaNISnqnSEpRpWE6znOda012vCcoyhCy05YCE/Dnp+HQ3FijDRBJCsKzxwz3x5b3rhthwUwYLZqZsmaFsGKFEV4Y8sYP3tezcxJKZiSEpXGYTU4YmquMxK7Zvr6M+ACE2ENm7VjhcuGy3ExbM1rTG3yrXGJmxWsmLFgxbY2LJixYACn4phPy0MfloZy5MMIRhElOUaVohKSEowTDHxOLxtOXchPw5afhy1wYd18U7TlVOrPo0tc53rGOBgpgwUru38TLn4ACE4nEh07xRhFETgjCMYQnAjCME6zw6d7uAITYQyaMWjhowZLcmTGwWtGDZktwtGrBawa4WzXGxzNm2FqAKcSGE/Lgd+XA9nzXpjpjlhpOUaKShIlCODLq16piE/DTV+Gmtgw6E8k8kckskJQnGtc8cbLLTSukAhOdk5sK0hGKsU0UYIwnCqtZ4+PHiACE2EOW7VhhaNsq3NjYNVrRoxzLcWXEyWs2uPG1cYXDjM5YAClwWg/5dLv5dIerOOs8OesxNRdb5VICE/DWt+Gt2jVr5WPNLBLBGEay2seWE4nGy7Z3hNFVNWc9vHnYhNhDlxhzYm7fMtxsMbBa0bMsi3EzxslrjGxyNmLZlja42gApSEYP+XZ7+XaHcXcJNZ6dcYIP+Gqb+GpG+WI5VFTXPHXMghcBoIGrnghRxxz04muIhNhGTNiyuMOFgtzOczZa0a4mC1zjZZFrnE4Z4sLbJmatMgApYEYP+XHr+XIXhE+JnhiqvHPW5hPw54fh0D0ZcmOyEJRxY7QCGjraDhLWLgYNBwsDCydDAyAAhNhGVwxbOGrlgtxZmrRa0aY8S1xmyYlrZozwsc2Rk5zMmoApRDoT8vD35eH9+Cl5SjaGHAIT8OhH4dCdl7Vonbg5s4IaCuoJaw8HBwsPPx8DVACE2EZnDjFlzYmq3Kza4lrRwzcLXDfHmWtcTBg3b5G2Vy3bgCmcahPy/xfl/jwxvbHTHZGFKSlC0bZdGnJlAhPw00fhppzUrmjklaFEI3jhrjlxdWsCFymKgz8ccEMKNGhhhRpb8nLJqACE2ENGbfHmatmS3G5y4VrRq4yLXLhrlWsWOZnlbOW+Ry4wgClMOhPy9Jfl6Ty5NEKWZMtIzg/4cTP4cTeXPlzReOd3Yh49JIFBZvCYDA4LD5XAIDOghNhDJvlytMbFytxNcrRa0Ysmq1zmbslrJlicNGDZs0yY2IApuIoP+YGL+YGMPA8Hws1vpvhxxmOM8757zlvXHVyCD/hm0/hm1Dp187fJ0cJxON1a0Zjjy43dghM3Oh0b1lAhCKcolZTlNKq+Htp6gITYQ1ascjnDkbrcWVsxWtMbhstxNmmFaxyssjPHlzY8LNoAKhgEwg/5H0P5H0escs4OBiqqCrmbzfPwPBxM1MKkms65zHUCE/EXh+IvFjxYcGnRw8VVYVSjBZKEMWHBohKlKWrFG8NODg4seEITpYt9Y1nOcYowjCMYRhGU5IyEIiZGMa36c3IAhNhGFziyssbjGta4cTJa0ytW61xiat1rHDiZNm+PNlaOWIApVEYP+SLL+SMXwHHh0YjhPLcRsg/4iLv4iN9N6qVRfLJKGuIKApYmHgYVBwMLG0sBA3gAhNhDbDjxNGTTKtzZmuVa0y5nC1xiYNlrBu0YtGLfHlZMcQAqkAU2D/ksU/ksVDjw8HGY4xNNTyrWOEaioEzd5vOZuR16eDiYupqicTTVVrEcLracgg/4iuP4iuTwfA8XxPD6NNMTiLTd83PfG8xlDFYqtdO/ZjPjbxCIXVxMImZm7nrXO9yCD5ew9ObWEklwlCYJiSYJiJImYRdEXVwkCYm75+zmPOCE2EOG7jCzasG63LlauFrTE4brcWTC0W5cWHJjysGbXE4aACpwBQIP+TfL+TfM3rr08nluNzMVGNcMcNarEQWveZ43cznHfWUkY01hy34HFIIT8RMn4iZTLkz5t+SUoWlSkoFY4a4a5b3res0pSySwbsuTjRpgwSlKKt44475ab4YP3PAx6+95tIExKYExMTEpgggiYExKZmbnfk+PHICE2EY2uHK2ZMnC3FmwtlrRq4arXLhq5Wt2OTKwy4mOXDiYACk8Pg/5QOv5QPc1KFFW6gIT8REn4iFYIQjCbTxOKwIaomIFewaBgYOFi6eAgACE2EZWDBhixsWy1i2Zt1rRhicrXLFwyWt2rBiwaYmGJjmzACj8Gg/5QFv5QF3PlIIX4hMPiExYLB4KHmSRxOew4ITYQyxs8uJg4ZLWTduyWtGzPEtcsWDBa3xN3LHFly4szlkAKhgE0g/5VuP5VuXPk71y8/ptLFVWtVVYiC2c5dY5xtczUxrPKqIP+IQr+IQt4fhLiKxNVFTMpXETEQhUxnWcZjJl14eHfHICEh3Ice85xRRhGKMJwnBCMCCCEEZTJwjFO+HqzhsAhNhGFpkbMmDhitcs27Ra0c5MK3C4w4VrhphcM2TlozbZcoApmGYP+VcD+VbfjzvG9ccSuLnE4nlTegIT8QEX4gNdHCrmtiZEEJ3jjrnjwXHmAhoywgYK5QMAgYCBgULBQqFh42jQF8CE2ENGeXFlbMHC3K4y4VrTGzarXDdq0W5WONizZ5WORi3agClUQgv8ASjX+AJQn4bLirnmTQIP+IJT+IIHfCNaw1fLjMZCGopqAgb2BgIGBg4eHk5GDpiE2EOcrdnlZNmC3K1csVrRw3xrcTDHhWuMjhg4x5GTRgzbACmsdhPysRflYVy8CsoXpnppplTjWKadK2hSwg/4itv4ip+/gYjhfDjw51uNpmctx1nd2hcVhos/DBNDAhhQxwkMMEcdOLxMMGqAhNhDVu1atM2VgtcM2uJa0Zsci1zic5lrHJmbOW+JsxZ42gAqjAU2D/lak/lalG9cdc8ceW6vV4lMY58vD8LwdIiKiqpiSYzEk8fE8Xp1Y3bayahqeW6wAg/4gZv4gZx4F34E8p5XUxxmc5vwe3fOPHwmSYytJEaVFYxz5XTwpquFYUTdc9b3Yg+1TMqFpm0pmJiYmJESiQTVwJgmJhMCAkzO+frxQITYQxcNMuPDlYLWmZhjWtGWNytxM2rlbmc5czNmxcN8rTEAKNwSC/wBQaf4AoNSC/svT+y9Qgo0AITYQ0xt2TFu5xrWLNnhWtGmLKtxOGLBblZ5G7Ns5as8LJqAKfzCC/wBQ9f4Aoe++N8dlzZRxuEiXKW7NmpR4998AhPxFafiKhrSstPA4OrXkyjba87xrGtYzjBClrSxNmnQNE40AhO1wYzijGcQiIoxhFCcIwjARhGMYznXoxeBgITYQzbOXLhg5cLcuJrhWtGGNotws8uNaxbM2bFw3YZWTLMAKjgE/g/5IHv5IA4lvXfXXHWOrO8zKI1WsajgxEIyze93txu2YGuE+R18h04CD/iWC/iWX1nG8XU1vwvH8Kaw1CJrMTBCiJiF1uJzluck1nt37ZgCDxyURMbZmUzKs1aYCJiYEIASJmc3O9+i8oCE2ENWzBgxys3K3C0aNFrTLicLXLbMyWtMTbM5YtWDPKyYACpYBOoP+ScL+Sc3q3OJ4T0rhrGqjBMuc76+B4N3V6clYxVTSW3V1XXj4hPxKyfiVXlKykoxhWc63rPHG9aTpCmLHi1RwShCV61vjrjw3rGtIWcjfurSE3c6MvAcYIoxCEUIxgIRghGE5RhGBGEYRRJsOXozhxiE2EMHOZizyZma1qxyMVrRjkarcTVu1W5sOLM1b5WbXCxbACo8BOIP+UCb+UEPgtmhSNcPD8Kr8S6imWZ3e3GNuNZmJVThPhd+3hceQhPxKRfiUvpCNoyWnKEYZdm3RpzXkhCCSEKynTDTDCpOMUYYcGvVvAITncGE0SMU5wiQjCMowIEFJoREYxIoqzvh15XgYITYRiwtWThg0cLWzVq3WtG+Vktw5sbJa4bY2uZsyy5nOPMAKWxWD/lB6/lCH1z24xms8J1Ucs8qsg/4lRv4lO+kVwrExbN7y68enUIW7JMvDEhhhhhjhhnlvwcuQITYRjzMmGNixcrcjRi1WtGLditcMMjVayZMGzdqwcNmDbIAKXBmD/lA6/lA5kneOLjG2anFRyvwLAIP+JJL+JKPsco5R0dM6le3Oet8whNXK4qM41FUUZqxw6eDHMCE2EMnONq0bN2i3M4Y5FrRizaLcLBm1WsmLDG2xNsmZuxZAClcRg/5SRv5SPePPHPXOsxhwxeiE/EjR+JF3HuhDEtBgy4I3kIaWoICvQUHAQ8HBxMXNxK6AITYQ0c5MmNy2wrWbds2WtGLVqtcNmuZa1bZWmLFixN2zhkAKXhmD/lLM/lLFia3jvw8HHOuLJcTjEaCD/ia4/iaf04b1nG8bq5zebzzu74iE6nLlJSKM5pxjEnHX0TlAITYQ4Y5mrLM5brW7PI5WtHGVktwsGmFa2cYXDNpmaZnDZuAKhAEzg/5VSv5VWWfC8vpmMxkqdVjTwpxSpXu3XhxTMXE0hw4vGIT8TLX4mZ5VyY8SkqWlCk4XjfPgy3nO8Y0Ulmz5myMbRQwy17t7AIPp7k+nd3M3ATEphMEgiQmJizOefr40ITYRhyNGmVvlcLWGZqzWtGeVwtcMGTNawyuGrZs5ZMWjBoAKhAEvg/5WHP5WJ+HOenl9EMTyrEcI1VRE26uc7414fDnFonW+WJCD/ibS/ibj7bquGHC9W4zx4758eO9zLHDHDpw4dOTo1ieG43aD5e1Pq5RMxaUxIJmbThFRVLmWb35/hz2AITYRkcMGDLE3zLWrlo4WtGmVktwtWDBa3ctGGVw3ctGbNkAKfiqD/lgE/lgZ4bYvEVGI1iqiMReN64xxze8u8pzq54CE/E2R+JuHJKmiOJgrLHhvhy48d8dZ1lC1rZpcJuliwSwYLyCE7WCHbnEjFEhEhFFWMISUjZFWufm1dAAhNhDhiwa4nDDGtcNm2Va0YN2C3CzYuFuFqwZOMLVvha5WoAppHoL/AFMJ/gCmF8+M2wPHeXiRLy+N5gCE/E7J+J0XXj2bcmUNs6554ZTwWwZKbKypUIThcKHRjNCMIopwnCcIxTrj4elwgCE2EMMTTKzytmS3HhaYVrTFiYLcTBtkWsnGXMybsWDdg2ZgCmEcg/5cOP5cORzZbjjU1GKxqsOm9YiD/iRs/iRtHSK4RquEaJzO98ceHOdghMnYR6t0UpyrCM4ThOE534uuNiE2EMGLNswwuXK1zmxMlrRpiYrXOFyxWs3DXI1yNMrBtmcgClwUg/5eYv5ehY4ce29TqWGM9tz4AIT8SZ34ktaYK5K5J0jCeGWmWfXghdVJBmZY4Y40cMcMdOPwcUghNhDJzjbYXGVitZuWLda0bsWy1w4aN1uRozc5M2bHkbssoAphGIP+Xsr+XstxxeN1cTJF8M8ufa5AhPxJMfiSZcCdLSxTwVojKtM9Na+0hcpikOphhgQQoYYY4Y5ZcHgYcgAhNhGVyxxM8jNstb5mmRa0aNsq1zmauFuJu3YZGLbI3YZGgApQEYT8u1X5dqzHux7L0hGmGkSD/ia4/ia5OfSZml644iSFs0STQzyo0s8+JxKQITYRiyMHLfExaLWmJlmWtG2Vstwt2WFa2ZsHDNw4Y48mbEAKSQuD/l8K/l8d4ZqNS4bAg/4m3v4mzeUZVm48UIawiFfBxcTPxauAITYQ5yN2WLFiarczZhiWtGbNitctcbRa0c5czHJjYtMrPMAKaxyE/MH5+YP014JzjGskqUlLBfJfBp1a8lyE/Enx+JPklmjohklijJWt5546cGvDg34AhdZBBk650cUMMEsEaNDDDHLgcLPJoiE2EMmjDKxxZmy1swYtlrTDlbLXLTCyWt22Vs4ascTZkxbgCksLg/5fyP5fyXLV1GFAhPxNSfiaXy6KwywjeYCHjkgQGYw2KyWBwCYAITYRmbZGLlhmyrXGXHlWtGjVqtcNmzRbiy5nOJzkaZGLjEAKbx6E/MI5+YS/Qbt/A04MOC8qwnHDO+HDjhvhlrhAg/4kXv4kZ9Ex4U9r6R2cGETOc653vPGGiLSDhLdAoBBQcFBoFAoNAoWPs4NAXwAhNhGJu5wuMrNutcMGrZa0wtWy3C0c5VuRu1wuMzltmYN8IAqBAS6D/khu/khv4xx1vF1GIqKxUVwVEZm+LrljnETVVHCkAIP+Kkr+KkvlU8J4Zxaczec7znOblUaxXJ5GdTqN68HHHNiE4HCh0ZwnBOFYThFCMIkJwjCBIJwnOuXoocYhNhDbFmxN3Ldgtwt3DVa0wuWq3E1YOFrHK3w4szZlkw5cwAp0JIP+S0D+S13XHGo6OkcMNZxxZ5ubc5q4w1V+IIT8VWn4qmaTnWOnNprW8aoShghovwL4r4qxppwXz6CExc5weDGUyMEIwjJSEIBec65ebGPUITYQ0YYmmHFlZrcrlkyWtHDRotcuWTFbhYOGbBjiasG7JiAKYBeE/J3J+TuVrrgz2yyrSdJSwSyXySsAg/4o7P4o7XbPSejlGLxc1111vfGF0FEmfRwoUcMKOGOmvF0wZIAhNhDXC1zYmzJqtaZcLRa0zZMS1yzbtFrfHmZ5cWVszzNsoAp1JYT8nmn5PNYZcXJzYZThCUMFMFrUlKKs71rGcMeC1wCD/ir+/ir/8HpWNOjSJnd747vjm5REMYz4HPkAhHgSE+ThnOMSJEQjCMIxhFFfHv1w1CE2EYXDZo2cuXK1nmxNFrRnkbrcONi1W42GNnixMMbdwzbgCl8Zg/5RfP5RhdefWOONxEqitY1rk4QAg/4rGv4rKengxwz0nhWsaQONcd8bhNHQjr1xnGcEYkUZzw9O8tQhNhGVo0ZtMzTGtx5mjha0yOGi3E2x5FuXEzaNGzBuwxuG4ApgFYP+U0r+U0t148uuu+swnE9prACE/FJ1+KTtsvsnmYlJQpfJjvlygIaMroCPmYODgYNAwcDAwcTOy8AwACE2EN3LRnkcsmC3ExyOVrRk4xrXLBxjWtMTfNhyuGzdtiwgClIQg/5Sbv5SX8Vjg4TU7jfPiIP+Kzb+K0fN8Y3E1TwnDQCFo0yDN2xwwxx04XGwSCE2EMmzPMwaMmK3LicMlrRjlyLXGPI1W4smPKwzY2DPDlZAClAOg/5Tev5TmdXWsY1HCM0Ag/4q2v4qvdVOIuOtcecghqSYQV3DoOFiZGZgJAAhNhDTDjZOHDbItZ4sbNa0bOWi3E0aOVuNs4zNW7THlxYcYAphGoP+VwT+VyPpudb4cdbq6Qxp0z4maoCD/ili/ilp1jfTfZ0cmFXbevD1zzuE4XIhz4znGMUSKM41rj262wAhNhDbC2zYWrVktcOGmNa0atHC3EwYOVuNm4Zt3Lhy4ZOGAAqXAT2D/ldM/ldP3E5xdQqsZ8jjhE3fXwvDJlBGM9rwhMzHfwucZid664iAg/4q4P4q0Z1DFrvPPp13abqI4c+TwLvUr59Ou8zM1FR0z5GcRVb4d634IITN1EO3UmiBCMEZRgjBGKMIkIwhGBBCKMIznh4vBg7gITYQxcMcbNmxZrWbVszWtHLFgtc5sTRbmxuWWVuwYNGzZqAKbCKD/lmc/lmhoBHLPKeE1LeePXnvnznwdbjIg/4ozP4o2+gHjb8KfCdJq6L1GDHHHO9ghYNNBBnY40CCElgjgQwEKCWCfUzwwZohNhDVxibtmjfEtYMmeRa0ct8S1xmyZFuNu3yZmLRs2bs2oArrAYoBg/5G3v5G17vWxz5ePqZmV3dzERXCvA8HwG9ImJXKUoiUxM1NIiIVdXNzcywxUamLiyUTGU3ld1YxOJipxMQifCno6Y5a4NZvc+Pxg/4a5v4a9XTr0ByuIiIlVwXEzz8DwXLm6dfG3wYikVeJjClILmLSThd1a7i4siZq8ZrMImJQuErTmMxlHXyPJ6c5zLKqxGMdGoOtRklNiJATATAEwCJiYi6kLqSJgTCYurgJhC6urq1TEwTExMTBKJJiFBCUl9/XX8AAITYQyb5G2ZnjbLWmRq5WtMLRmtwtW+Va3YsGWLMzctXLPCA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THAOAgAQdBPIFzgIBEM4rrLEPd91FuM+1AgIji1UDCEgQRP//A0U1BQM4C2QZIDIJAJCbAwE3wB5FMwkAkIICAdvFHkU4CAD+AwB7hdI0Ek7ApD/TAKQ/CqUBV4P+CjT+CjUARNXVuhqMOE4VNRF1UNXqcXV1lWZmbuJlalpqsXGJZzvnnx/E9O/B6oP+E3z+E30B069u/bvw4tTupTFxMXUxMIkiamImpRnGYTFxMSmplUqmIki/EvFQg+GLskIRAi0zFglEzCYBMTExMSiYkBEkSJgmZ319eZ+AACE2EZcOTJlws8y3C2ZsVrRu4cLXLLLkWuWDBg3Y4W+Nm1YgCnImhPwFkfgLBx4L0vIJyw4L2x4suTHiY8QGPdjAhPw79fh4Jw4sNp6N+7Lkz5suTToz5tOjLkZcgGHJMIP4G8PN7njAiSZJIkJTd8/X514wITYQ0xNsmLKwarWjlm5WtHDRytctMLlbiYMsrNi0aNGWPGAK5AF2hPwFyfgL/pSMBk4PA27Nerg5sNJozTXiJ0jaEpQpix4pygVhWq86qowhKFqUlQjFOKqEYRShKdIyhKeTLxsNqYpZIUlGFZ4Z6WfWg/4aTP4aV6ImJxvUxMTW8ZqYhETSUSkSq+jXDh06eJw7Vyjpm7nM547vjN3uWYhCoxN5zxz3zu+fTr0yubZnMxMNXwQAg+npejNzCYRYEySESiYlMJJiYgExKJgJiYlMTEwECEkwmamJITESi4uc7+AdzPwgITYQ0aY8uXIzaLWGVjjWtMzXGtcuMeJbhwtXDZo2YOMeJsAKuAE+h+TO5M9Q6ET2eJnMo/HozDIDBoHCIBARRqPKIzAIPAYDBYBAQEolMsls+n8+j8CgcBQKDwCCwWCwMIfxPieJ8VHo+SiUpxOaNR7NLYJB4BOadTxFYpV49AyBTaq1SazQFCoc4nMul8YicBgcDhKFwKIwWDwcg/E8jxYtmZnK0IuElqmJiYTETETEWEzmpiZZ5+7LgCE2EOGDXFmbZMy3G2cZlrTMycLcLJuxWtcjdu1xYmLdhkYACl8Zg/yp35U8TjhfCeVa1iqlzjnx5oX4hGPiEZGqjixi6KKeWO+nCx4mO2eUhOFwqa98II1neKaMZr83DCwhNhGPK1zNMTRitZYmeFa0asma1wzYsVrRjlc5WWbJhb5XAApVEoT5az5a0OJLIyXyYaYYYYT8SXX4kuxx8051hemO1QCGwBAIW7g4GAgUPCwsXCxMDUAhNhDFi3zMMzFotcuMrZa0Z4cq1y2yslrFrlys2eJtja4cYApxJYP9FZ+i9msxnV8o5RyjGJlmc3d3ebnnqyiE/ES9+ImfBorsjiniw0rPHed73rHHG8YxkwR2TtAAhO5O88d5xjGKKIIIwiTjOOHg74OcITYRibM3OVu2crWjVk2WtHDnItxN8zFbmcMGePMzZNcePEAKqwFGg/0jH6Q/i8Dni6i9c9TPHwOMs3WcTURjn43g6u43w48spqYmriufjbpi8Sb5d+vTuIT8Qm34hQcDdPNXFVhYZ1rlrfDes4UpTJgyR4VRPTky7V71mpS0tFNkLQlBPHLTTO4MQIP4Exvvzu5za1k4zUsXWcXEXUxcRcCYBCpqRMrnO/D9GHtAITYQ2x43LZtiaLcbPJjWtMrPKtwsmzda1ZMGTlk1yYnOZyAKXBWE+tW+tXHA05seS9Jo1phvixiE/D1Z+HsPYYMGSGRSsZ44ZddNIIXEY6LG1wwwo44Y4Y5bczAxwCE2EN8rDI4ZuWq3HlyOVrRywaLXDHLjWtHDHKwYN2LLMyygCkUKg/1tX64Hh1xrkIP+HTb+HVXtnpfAAIaIrIODt4eBjZWOITYRjwsGWRi0xLcebK3WtHLlstw5suNazYYmzNphZs2ebKAKch2F9qd7U+2vEZPCW0T1RxRSRRSRQ0QTKJkmYIX4blvhuXrVLocBJRBIilhnhphnnvrnwcuvhqyMoYBBwqHQcDAQcAgYKDgoOAgYNH2sHgchNhDHKwZZWubItc5cLha0zZsK1w4x41rDMxys8jLNjYZswArbAXKD/iG6/iG7eH4W9TCJdFarGMKurm87vPg+F4Zy4wTExM2m4SiYi6mFEVNUVJN51sHg63c3m203cFYnxp1igIP+HBj+HBl5PkeD4Hg+A58l4FTE1MSkmUSY1jhjWuWMRWqhnGbznK7yvK5zjNXFznN8+XMEJQlMxMzRNb4ZnnKE2c7ipzqrOMYwiEYRIRBCJGEYRhGU4QjCMEYRgRgTlFGCE5RjKcIynBBGAIkIoRjKIjCccPZueDghNhDRtjbYceJitYOW7Ja0YOXC1zix41uVzkytsblnmyN8wAp/LoP+KiD+KhGN43jMTvp1DnOW0xOEVGMNYxVcM9LwkIP+G3j+G5HV4upxfTwfAHjc+k8Gp1WJha+N5u7vrw7zzkCEwYkJwrCsJwmEUYTgRITgjCcpwrOe3kzl4AAhNhDVhkxYmrTGtw5GjNa0yM2S3CwzYVuZw1w5muRjhzNMQAqMATeD/ixQ/ixpjHHtfRwxqsVUTG7vO+qOJGo5cNRqKlN3OdztnICD/hws/hwXvwt6mua85njdzcxFRh4k1iavO89747zndSxHK/Gz0ITwFLPxU6wrCZGEYwiIRkCEYTlFCcohFGN9vNnLsCE2EN8OJs1YNcq1jmwslrRvmbLXLTKzW4m7lrjzY8OXMyagCpIBQIP+Kqr+Kq2N6mGceGne8t1FYxrGq4Vw1jFIvO98c8+M82drEYro8bj4nDCD/iD6/iEL7denPk69EYqNTqJi4uEmJiIhK7bi1rTNkpjOuc3kg/gqvNzu82uJTEquCSYlBExMEESmLiQlc3z9nMeUITYQxzMm+FmwZrXOVzmWtGuLEtxMcjRa1csW7lszyuHOJiAKmAE6g/4ryP4ryeu7XiNVwrUajWqrEXHHPefDrncRp0rtXDFRpOc5558ee/Pmg/4h7P4h7e1T0nlesxd3PHPHjnvG8Xwjhy8DUaRees9d9d87zdTiuk9K4aCE43Ig8BkUYwnCIRThFAokEIowjCMYThFFWvJ4Z1ghNhDHIzYsHLZotYOGLZa0xNWi3FlyN1rfDjYYm2FgxcM8YAqdAUCE/DHt+GQ2DNfBW1bThLBTFgyYsGKVMCkZThfHjvly5c+XPnw6cuPHe90IYLZsW7BwMmbZgIP+Ler+LgWs66+B17ZqfA8XVWGE0JmGLxEUwpiIauJTbOY3y4yyhOVJhjesU4oxRQiIwACKEYRgCESEYRijGefnwj3AITYQ4ZtsTBm4ZLWONllWtGzZmtwssuFawZs8jBowxZMrDIA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heHAOAgAQdBKwKlAUBEM4rrLEPd91FuM+1AgIji1UDCEgQRP//A0U1BQM4C2QZIDIJAJCbAwE3wB5FMwkAkIICAdvFHkU4CAD+AwB7hdI0Ek7ApD/TAKQ/CrYBYYP+CqL+CqPw/C79jr0DpNVrFYUmJvN3u+/Lmu5Xdrq2FVhWJhV1mLB4Nbm9zmZFRjFYx08HwHSD/gey/gez3rODegzUxM0RKYmM6uIHZjXDlw4VwwmMxneZu9745zvmDwdXMwmInCIUi6q3AIP1u8Stxm0xIJiYlEgAAms0BEiImEXWYmYkImEXSSYvO/F8ufQAITYRkZtGzBhjZrWLljiWtHLLKtcNcWNa4w4WLBszYMG2XMAKrQFJg/4PzP4PzefDwcbjnjdRiNVrpw4a1WJnnPPn4PDruM0qMPK441SM5zPg9O8zFwiFXw34WaCD/glW/glX1yjU8pxutzec9Z57vOYqo5VivEmMZxe75sdZyuoY06ThqYROcc+Xk9OewIP1u3m72q5uJLiUotEiKmKmC4uJiYkiUICYsmZu88/L34whNhDVw5ZMHGTMtb5czVa0yMWK1w3c4VrjLlcuXDNi1cZGIAqEATSD/hMQ/hL/8E8fh11xw4VjWNY1FK4xxzfUTKpxEaYnlfLj4ACD/goG/goT5HiVfKaXlu743d5lERjQ6ThUxbN3fPHir5iD8T0vLvMbjcZSkmJiQhE1ImJTEzK5zz896QAhNhDJszYM2jPCty5czRa0b5my3EyxY1rdhjxtMLbE4xN24ApsHIT8MPn4YaZ52e888dM6xhglkzW0SxT0ZbRAhPwOmfgdhtibK6pbqZrWgrhvnvnjtlnw3IXHYaLQxQwQoYyOFChhhjjnpws+WCE2EZmDLDiwtma1llcZlrRm3bLXGbE0W5G7TMxx427bFlyAClcShPwrUfhXJpinobo5MFMlc0Zxg/4KSP4KVcazTwONRGufLM2AhcJlGPnnjjQo56cPg4dAITYQ4csMrjNmZrXLNszWtMeHItwuMjdbmZtG+RiyaMc2ZiAKhwExg/4Ynv4Yn+/bw/CHgXpiruc8Z63u85xeI1jhWsYqsTWeHXUgg/4KvP4KvefLjwEXM3cynMTiorhrFYxisTiI3Xeed+Hu+ICE6WiHVrNWCMIoRCMIwRghOUYwjEinCccOve5wITYRkyNMuJrlZrW2JnlWtGLLCtxNcLJbmb5HGPNjyOGeTGAKWBSD/hpu/hpzoO06jGp4b5bkhPwUrfgpjxBwLyopWWOmPHGGlKiAgbeFQKAgYFBwsTJysDZAITYQxb4ceTNiaLWbRu3WtMuRstc48jRa2ZZmDRpixNcmVgAKVxOE/Dk5+HLW956aZYTnSmCOqWDEgv5qG/moGZjxJJlnlO9AhoC+QVvBwKDQMDCwcfVwC8AhNhGVsyYN2LVqtZ4mjZa0xZcS1y1aN1rXFmZM2DLC4atmYApWFYP+H6D+H6EJ3jdcamIjV4CE/BPp+CfUN2HRHMlSsMcMuXKAhKdblygrC8YxnNOefmsgITYQ2bZmDdg5crcjXDhWtGuZotcs8LRaxcsG+bLiZZcOZuAKOQOD/h/+/h/32IT8Een4JA8gh4RApKAhNhDZmxys2mbIty5sjla0Ztma3EyZ5lrTFmcN8WRtjascgAp8LoP+IOr+IPfi1vTGuvQcIrFRiJW3ebzeYucTpy5+QkCD/gpY/go3ceHGZvv4nijnm5u4rTWoxXCeEVCuNc68mOewhO5LjxreacIgRQiBAIRhOE4zjj4uV2AhNhDVgwcY8zdytctWORa0c42i3C1YZVrNs5bZm+TLjZuXIApbE4P+I67+I6Xjzjjjji4qeGe0vACE/BTJ+ClvDunHBOkpIyx2x77AhdFVBo5YYIUcMMM89+LhygAhNhGTFhb5G2FutbMWeVa0Ytca1ywZY1uLDjy4mbVriaM2AApwJIP+J1j+J1nwfA79u/TjrfDcFrq4maRNTrPgb1iD/gb0/gb1utb6TOr0wxGIxEYSi6zXfhx42ITNyM+Gs5oxRRhGCMJwiE1Y48e2vWAhNhDFtly5WeZwtxNczZa0Ztmi1wzyOFrNgzY5WOVhiY42IApVEYP+JQb+JQc4VwqsTw48ud7Ag/4JMv4JMztx4XiL114c24aQplWgUDAw8DEws7HwV0AhNhDHKwYN2rhwtyNmzJa0ct3K3C5cYVrNhlauGrZo1xNGIAo1A4L+0Vv7RtiC/l4r+XjYg6cwITYRmcYWTfIxxrcTXG4WtMblstwtcOZbjYNsrhixxMGjRqAK2APTAYbmMOZruF7eErKCFhJOSmYaAg4AgZKdnJ2clZSNjIuKgYCAgUREicnUdHwUGhIUhocFZWi4ua6PjIKKhIiGhoSGQEZBQEBDQ8NBQMOgYeDi4uNiY2Jh42Dh42KiwIKAgICGgoKEgIJAQqFQ8HAwsDBwMDAwcDAQsBCoGBg0HAkLBwMHCwMLBwsDAw8TAwcHCwEDCEBAQhBQ0NBQUFFQMNAICBgICFgo+2xPYWmF8LCH8QYHiCljaRSMnE5Tqd0Cg1is2yXwGBQNAYDN7RabJZbJZbJZbNZ61W6NR1AoIoVDTyezicqNRyaTUE4nIj0fgUBgMBQFA4AgMBQBAEAgSBQJAICQFAYCgKAQEAhqCwmEwuHwmHwmDweFwGDwSDQKFQaHQqFQiBQiBQKBQKCQCAQRAoIgiAIBASAiBwGAwEgMBgUBQOBwMQCAIJAYFAIDAoDAIDAEBgEBgEGgcDi0Cjcmk4CD18BV583xubi4kJRcCYmrRIEE0uETEiYkESRMLBE0uCYmamJETC6CrhMEomSJIuBMTAiYIkiYlEomYAiYmJITCYXSJEZRMTErgzx93NT8CCE2EOGjdpjcY261liYYlrRpkYLcOZi4WtMLPNmwuHGRpjZACngmg/0xX6XnwYcdd9d+XfWZuphWorFYxWHLfbdRIIP+IVb+IWu54ceW+F4nlWKxFVEQJXe67667vICFsyUmTQRwRwTpUMMCGKGCGCOCGEjllydsMGuAITYQ2ZY8zPG2yLcTlq5WtMOPEtxN8rdblwtmrBiwb4nLfCAKeiqD/Uyfqbc4mcMXq+HHp17d/C66vVxMIRhE4zjvDYCD/iGs/iGZuMb4bjLr4ni62eHE8ZmIqmoxOGHSWLCEh3kOrOKMUUIwQRhFGMYRRhGEYxx4eTB3ACE2EN2Llm0Y5ci1o1w5VrTK0wrXLVg1WuMbFljaY8jlgzcgCl8WhPsaPsaTRpIRUrgw4MOTLix5AIX4iAviIDMBgbr8FPXhsPgsHhMLdfRTIISHcZ8tZ1jGcYqzvjw5Y9YhNhDBplzYsLhmtbNm2Ra0Zt8y1wwctFrhqzb5HLVvjyNnIApjHYP919+7N3w8Hp34Zi4VVcNY1qMZ134cbIP+IJj+II3PTfbfJpBN3c5jdcY6xvKD+Ar3xzOZm5JXJcrue/nxwCE2EN2uLKxbs8i3KyxZFrRgzcrXLbC5Ws8bBmyzOHOZhkbgClQQhPtovtpYaNPAvaEo4oxlUIP+IgL+IfPvrdRdRPDczsCGhLaBgqWVQEHCw8bQoGyAITYQ3xM27Vg3cLcuHFjWtG2NwtwsWWRazxMnLnGxy5nLDIAKUA+E+/Q+/duTklgnkph4QIP+IjL+IiGcEJrjF9fEhpSkgYKzg0HBxMfOwMDcACE2EN2jBtmbsMK3EzZtFrTM1cLXDHG0WtcjBi1wtcLXIyYgCmsfhPwBvfgDhg06MuTTo24JyipCiELRkpPBGICD/iJO/iJh8BvW9YzyRUxCJres4567nECDj4Erw++ZuZTMTcTcTMrnfXxb8QAhNhDDExzN8jRytc4mrha0ct3C1y5yZFrZg5Z5GrloyYuXAAqcAUuE/APV+AesAFaBlyM8sXDyVhWk6QYIWWlKEownSqc548WNt2bcCkbQjgw8TTorGACD/iJs/iJtABz5B16NxiaiKqKQmF3N3vNsxOHTw/CHhcYgdfE8XwvDZmyD8DrKIiqpCMszcWCUXEkxIAImImpQSkkmc8/ZR5QhNhDPE5ctnDhmtZ5WGNa0YYsq3ExwtVuTHmxuWmFniy4XAAphGIP+A27+A3Ous8OeL1Oq1rFOXOt8eoCD/iD+/iEL5U6RyjkxMXm914tbnICFzGGhtyMMZChhRoY5cLk4WKAhNhGLKzyZmWbKtxY8OVa0bOW61ywaMVrDEzZt2jBq3cOHIAqPATSE+pA+pd4XHtacL2rirRirSU+JnxRgjXDbTC9ZzqurScErR4WXJwCE/EgR+JA+iOKdq4sdoo49m3Zt2YZSjScowrCcpwjFGcYxjW2PBhwbQIR3o27MIwRVTRihEilOU7RkQIkU0Yxvj6M4UCE2EMWDdkxZ5My1q3wt1rTG4yrXDDDmWtnLNywwsmbPIxcACngog/1MX6mPp16Yz0ziZu97znmuZpwaxjWODlPhdcZAg/4loP4lofG8fhx51xxx0hy66YVWFVV1JuOuM3aEp0Kc9KEYxnOKMEYRIRhEjCcIxrl5tYaAITYQ0c4suRo3cLWrho4WtMjTItcZMzlbixMcuRzlbuWLLCAKZB2E+zq+zlqvbLk27ODijCMlEsEbLRhKAIP+JZb+Jafs79s4uuBicXUyuOOONzxAhHYpxYxjOMZoxiiRRrXDw7uIITYRkcMcWJvkyrW7VyzWtHDRgtcuM2Va0w42Llk5xMcLbCAKZR2D/dUfut0xzxa8NMVww5Tw3w69PBnYg/4kQv4kPY34nHk1epgmYzPGubrXFkCE8ETpw9sapwrCsCKKMY1x82MOYCE2EYWuXNjzZsy1w4aNVrRq2yLXDNyxWsmzTK3bOGrDM3aAClAQg/2437dPkRyxisX0WIP+JTr+JT2DwNwmMpughpaghIG1gYGBQMLJ0cBA1wAhNhDRoxyMm7HItYsG+Ja0cNMa3ExZtVuNniZ4WmHDlxt3IApKDYP99l+/FZnERyzy4cyD/iV0/iVn1i4TXNnihdcYXKwxxz4fEwTAITYQ2YtXOZo5YrcTRjkWtMOXCtxNWzNa5xZWmJsyy5cbJwAKdi6D/gEA/gEBb069PD1y83tvGYmqYrVYioRNyu05uudIg/4ljP4lne3Xo3q1Vi8IiJipiTN5vd7tcXUUqICD9Lp3zncyJlKSQCJRMSmJm8+j4cQAITYQ0x5WLjCwarWeRhkWtGTBstcMmbJa3w5G7HE0a4mWRiAKgAErg/4Buv4ByconWIo4cfGyxNXGZvn4Xh8OeuuOcXFb6RqAg/4lbP4lR+ONzO749Ot13rdypWK1deFfCeUYqcZm88SFq0UcGhljI4IYEMBBCIEECAghhSw05fAwtUAhNhDnG2a5MTlityNceRa0zM2i1ziaM1uRgwaOWrBqzcYmoArWAWyD/gGK/gGLHTr06+FzxvWYTHHt37d/CuKnE4mpi4JuMzN8+3cRPOLXE1FRiKqJRMXK51seHrjOc5u6vhWOFdnhbxKD/i3K/i3LdOsTnHOcXKYOni+J16c+ExCIqcTRi4usp48OI8Lw/KzjWtIxdF3c5u85TfXwvD5c3DMxMlTIrMPC8HEgg/Ux58KRmLm0xMiSJmBEkSmJiYmITRMSTV1IkmJiYmAggCUxJM3N8fbTXwcAITYQybZW2XDibLcWZgwWtMuJstctcTVbhbY27VkxyN8LZwAK1gFyg/5LFv5LE7mInGeXPlz8KY5V0jhGEzmdznOZzmevheHq4lExK6lRAM1cptMozQxeEKsLo8HGd3zztcp5RTSD/hkc/hkp5denHh16denXpz1cWtFsTiIqIiYmN8ufgb1GMYnEVOI1GMUxxi53e7u8zcRExMzeb69OocuYymJImJvlxXKD8ThObm43KQTEkhMJgBEomJiSLqLqQuk1cTEoupE1KJRJExMRITExKc9fb3HhACE2EMWrNy3w4cS3EyxOVrTM4brcLJhjWuMWbIxw42uLGwZACrEBT4P+UjD+UjHwPB4cdZ3GYzF4uKjBwYiqiIF3nc7nJEV0aqqTO5zu93dzMRUajhvxt0CE/C/J+F+XXqvbVSmhghCdcOGuHSb73w3rCVpZMGS1qWohFO+fBnwznGMpSwWxWpihKELzXjllpjPCg/C8bPPNzNkykTBMSTExKARMTEkSRKLqUAi4TMzeevqzoCE2ENmeLC5wsmy3M3b5VrTMyxLcWJm5W427PK5yOczdk1ZgCokBMYP+VZL+VZPw63rfDPLPCNNarGMTVzznj3N7TiMa4VjU4zFZhPwv7fhf35E4YoWrCsbzx4cOG+OeGMoUpbYcRaFKxveuGOWGuN8IhNnMl25RmjGMSMIoRRhEgQIRhEiTjO/H0ugAITYQ3wtcrHMwbrWuHNhWtM2Nitc42TJaxwtHLlw5aZWzBgAKZxyD/lrW/lrtvjjrjizV4qNcscOlco4cYnKE/CsR+FXm1d1dEMUKLThhrPHfW0tdY4SE72J1azjGMYRiRThNONdvFjwAITYRlxtWzPDlyrXGJnlWtMjVwtwsHLla5bNsmNljaNGrJsAKSgyD/lgG/lgH8K45RqovQIT8L+n4X9eFWaE5TvaGqo5cwECg4ubjwCE2EY8jBnkw4cK1oxYtFrRowbLXDLI4W5mLRmzcNWjDFlcACn4rg/5aNv5aH/H8y4xUzN7zvne7zGauppwxjlrhiqxvlxmwg/4ZGv4ZDeuYltmc4uFRqNOkcKpi6ubm814eM8bAhdFRBqY4EIIISAQQQiOCOCGCOCWGXA5WOLYAITYRkcsMLLHjyLWjTFkWtGuRitcMmrJbib4cbdkxaNXDbMAKWBOE/Lfp+W/WWSuaeaNowjememG4hPwxUfhip4E2JaspzXhnheqF1FEGllgjQwxpY578jDcAITYQxaZmDJw5yrWTBlkWtMrlotcZXLdazb5nGFwzc42OVuAKVxGD/l4u/l49vO46446RwTcgg/4YRv4YT+2nLGIqt9s3rICGwBAQVvBwMDAwMDDwcjWwS+AhNhDbDiy4crJutbYseRa0bYcS1yxbMVrVs2xsMOZu5zZMoAplG4T8rO35Wd+HDBntnte1UJQtSGKWiOqNoIP+G77+G7+c+JnljlPScJTdtx14d88QhONxnNvGc0UYTgijGc77ePCQITYQ3ct2DHG2YLWDfNhWtGTPGtcOGzNblcscLfG1xOMWRuAKcyWD/lcQ/lcnu+F8nCulco4ITe8548eO7mWJ8Crog/4div4ddavpvVuM7nnebu5lU0aanpx8Lv4HgoTwBZ2ZpoxhEQnCMYThOU4Cc8Onl0sAITYQ2zOcWNs1crWeTC5WtMTlwtcsMjJbjctmbTJkzNMmbMAKdCqD/lnC/lnDAHPkeD4Hft4/CbiLqoajGscI8DnymYP+HWr+HWt16AXRz5ZwppVNJhM5nnjvnNiE3cDLhunFGJGKKMIkIwjKcpynCsa4+fhl0CE2EYcLPFixM8S1g4atFrTM4ZrXORgyWsmLVtmatWThs5ZAClgUg/5b8P5b8S+9ca44pqOmeSCE/DbJ+G2U519kMy0Zzx01yveFzWCiz8cMMKGFHLLLkcHDYCE2EOG7bKyaMGC1k1bYlrTExbrXGPNmWsG+PM4c4sTfK4wgCmEUhPy2gfltBtgwU0YMkKRrPTTiz4KE/DvV+Hevg0nnleEZUlinorKghoq0hIC1h4GBgYGDgYODhZGngIDAgCE2EZG2XLlbMsq3LlY5lrRg3ZrXOFzhWt22bI4zMWzhlixACkwNg/5cwP5cz1RwVjnieICD/h0+/h0XinKK5VdAhqaiQN/BoWJt4WBhgCE2EZWbVm3a5MS1tjcN1rTKyzLXDDNiWtGDRq1btsmLE0yACq8BToP+CL7+CL+rdOsccca2mpRURjenatcq1U5ne955zucxNNR0iuEVFxmc5vM2umr8DOiD/i1U/i1V8Pwm9co5X0zwuc2zN8+3du+K5nHCMaxqqqrjM3fWON3nMxWK4a4cqxBceDrm2IP2PFzEIjc2lcSmEpiYXQCImETF1mJq4ZqazV4E4zVzc9/T3HQhNhDVq5YM2jFwtb5WOZa0YN8K3E3cs1rlqxyZXGLGzcYsYAqGATGD/gze/gzfdY3F1Oo1rhrWKii9zxz4Jx3cTUcKro5Z8DfCAIP+Lmb+Lmdw6TqquuM7vOc5vOUziMdjtqcXU5bx1rvjrnaE2cqUO3GcqynCsEUIhBWk5RhGEq0qTTnfLtu5wCE2EM8uJniY4sK3G3yMlrRqwcLcOTGxWtmDlzjctWWTG5bACnAdhPwiXfhEJy3z4a44Y4VtOi0sFMGKGa+jDDCAhfiuG+K7/AVYiXDQYCLDRXSUEc898uDjxMWHlrCFuziDSoII0MEZGglghjjhty8bBCE2ENmbRrmZtsK1vjY41rTEyyLcWVxkW4WDFo2bMmuTC3bgCk4MhPwfffg/RlkwYrZp4pTAhPxc2fi5fvXRe+LLZMCGqpCChbmBhYmhi0sAITYQzcMsTZzlZrcuJw0WtMLNotcNcrhbiYuczRq5x4mubIAKeiqD/hIS/hIT8LetVwiprc7zx3ve97ncTquGOmuWtcs9MsiD/i7y/i7zje8bWuLq4RGK1XCuUanC1uNd663shNnMpPtxRrKcBCKEUIwjARlWVVY6efGOwCE2EOWmLG2yMWa1m0yuVrTE1ZrXOXMwWucjRgwbsHGHM1aAClMPg/4VBv4VB+m51GNT4CJgg/4uUv4uU+nK8Ujjw63fEIbCUjAzszCwEKi5GfgYCsAhNhDPC3zMW7Nktwt3OZa0bMmq1w1asVrDEzysmjdnkasWQApSD4P+FyT+F03fHd5iY4Iwg/4uEP4uEddMdo1VdONcYIa2iICAv4GCg0TL0cDAywAhNhGNplxZm2NqtaNs2Fa0bNGq3FhbYlrNwzZsGznG4b5MIAqYATeE/BO9+CdWtsNscBtpOcYQhgtLFS1MCEJVnW9b5RrhSdJSwX6GOkJAhPxjQfjG5nSuKerfuZJYFoIznWc7zveM4zhKUJYBuwylCMYbeBtnWYCE60tdYznGM4opwjCMIRhGE7XnCKNL2hGEEUSFWPbycmHlACE2ENW+bI1w4ci3M0ZslrRi3ZrXLZq4Ws8bJwwys2jZpkcACn4mg/4NGP4NM2d8sVrhy4RwiJjOZnxfA7zmbhes6p2Ag/4xkP4xc9TccW++OubsjGNVfkZiImJvXXGevACFwGWhi0ccEcksEcskcEMEMUCBJHFHBLBPTg8bBDmgITYQ2ytW7FwyaLW7Fy2WtMTLItwuMrhbkcNmjPIyzMcWXIAKXBaE/CFh+ELXLdlphtWS0rWpqvqUhPxhZfjCdQxY816TwThC9s+Dg2y1hHgKTqwjOM4wqrHDXh65SCE2EY22Zlma4WC1vhcY1rTGwaLcLVuwW48WHE4yY3LPE0cACnMlhPwhYfhCxMsIlpYKWwWhBOd74a4Z1jWk9nB4E8CD/jJy/jJzN+RnhNXG53fFvMhiIpwzrW/AsIS3ak5eGN0YwjGCKEYTpWcpwrDCvt2qACE2EZcLRmywssq3KzZYVrRywwrXLdm0WtMbRq5zZGrVw2zACmYbhPwnPfhOhrHByc2XBhpWylKYKZrZK6JxiIT8ZK34yZTJt1XxMC0pSlVDLDXLPHGAhMnUQ59ycSKcIwrGd+DwYuMAITYQ0a5czFo3YrWLBw5WtM2JotwuMjJbmxYcmTEza4cmFuAKXhOE/Cr1+FXO+W9MssNI2pLgQpCAhPxh5fjD/xZp7GSOKcZYcGWWOICGnqKBgrGDgyHgImBjauHgYK8AITYQwxOG7fHmYLWTbEzWtGDjItcYW7Za4yMGThs5aOXGJkAKWhKE/CsF+FX+mCmTFSiOGG9j00CD/jLi/jL3TzrdXinLfJy7gIbBUTBQd/AQcBBwEOiZeXgYK0AhNhDjJmYt8OLMtxN8Tla0btmC3E4yM1uVkwzMmDHLkYOMQApbE4P+FYr+FZXh25Z7PAnUVi43doP+Mfr+MevvyOl9IxU9t8NzkIbAEFBQdzAQsBBoGBh4uzgYVcAhNhDhk0a5cONwtbZcrla0a5My3DlxsFrNi5Ztm+HEwb48YAqTAT+E/Gjd+NIOUZZNOhhwANGnhTtTBK1qKSwSlSULJQijGNY3QRhGsM9teHhgg/4Bav4Bc648o58mcAOvTnSySdZ1MITNSREMTU4Kzy59txaE6WLl3nGMJwjKZCMARAQjCKMIkIwjBGEYRIo1v1Zx8AAhNhGJxlatmTDCtb4Wrha0YsMq1xjcsFrFw0yZMLHDmxY2oAriAVuF8oR5OfI47H4zGslkwAavVYHAYXCX3U0VxQQIoYoZpYCMjIUEcUMCCBBCijIIYIYYCWSuq+6mieZlsvpgh/D1V4e8aJR6NQ6EpNIABFIrNpvQqHTKbVKrZpjAoFAIHAoLAoHAoHAoDAIDAoDA4FAYBAIKCAwCAwCAwCBwGZ2az1is1Co0aj0Si0aj0ym0SizyeppNZGCD9rw4WmZTFzclwkgmJhMJqYvFkgTUkSiYmJgi6kmLiJmJZz8E3M+oITYQwcNGbdgwzLcjBxiWtMblotxZczFa4xN2DnNkZMcjZkAKdSeE/A+R+B8lgwmLHmipCkqQzMlMls2DJkzZNWbZs2bLRmCD/jOI/jOJc+Ry5+FmFRMTE1cJlNWm2YjnwITVwODOs4zIwgghCIjGMIgjG/Dzw6QhNhGTNiaNWjFutxNsLVa0YY8a1wwcZFrNlhyY2rRtlYtG4AprJIP+Nez+Ndst15cw6xjNb1ZMxCp4Dp1AhPxPkfiffhSeSWXIHCw0lgUracrxjjlhlrL2hNGS8YownWKKE4REUYJozrl5c4doITYQ4bMcWFjkxrcLFpiWtMzJotwtmOZa2aMWWXLiyZWTJwAKogFDg/418P42A+uo2uNskZi9XiKrk5YxrWuEcoxGJqUZvOd748+O+ed3maPCvGCD/iV6/iV54xq9XiMOEY1rGK1WHBirjN748ee+vPjz5749b43nO5iTWumtcp8C1ISnYj05RjCMYxBGCMIwijBGEYBGEUIwihERgEYRTx9WsOIAITYRmYNM2Zy1ZrWLhqyWtGGRitctMzVbiyM8uLDiZOGbHMAKkAE8g/40yP402axx1x1ut4uFKjEO1quiy03WRxq4mamKMb8Dn06ghPxRNfiiJw4q4GCeSFp0vG98dcbiyw1neEVIYoWpTENlJUwYIpzjhnntvyZQg/a53m5i5u4sCkxMSsAi6uIlNXCLiZnj5PlwITYRibMMzTM4xLWTnK4WtMLZqtc5cmRa3xNXLNwzZ4WrlyAKah6E/HTt+Oo+lryvDLTLK9K0YqWyYMltEdEJ0IP+JvT+JufPSe0dnaaqbvjvN53fGucXuYXJXZMhQRoUMKFChhQwy4HIxxaoITYRiYM2rdg1xrcWVvhWtGbbKtxZWzla1a4m2XNhw4mjXKAKfCeD/jue/ju9znwL4VwxyrhioxuMuM7vd3uLm+HPxuvDQIP+Kfj+KeWaxfDNS3XFne745vdzMRWMajtnHibwhdZDFpYYUKCOAhgQwEMEcEJHBDDDPgcfDFqgITYQ4cuG2Vs2YLcLbDmWtGTFstctsjZbkxMXOZrlbZmjNgAKYBmE/H2J+PsXl0YaXstHIxSwWtgaIxgAg/4p/v4p//Brpx7Tyco1OFs3xrvvYITqQ56EiEZzRJyqx5+THIAhNhDRywzOXLBitc4XOJa0yssy3EycMFrZtjZtcmVhkZZHAApdFYP+QYz+QYPjDnw68u/DjEXGeXOphPxNNfiaFNTRPNHBS0IUy4MufKCFszUGdgklRwwyo4ZacDi2ECE2EOMLPG5bM2i1o5cNVrRwzxrXGFniWs2jRg0bs2+NiyxgCk4Og/5A3v5Ap74XSMz13fWD/ioY/ipL3jEa06MaAIacoEBgGBQMLFzMbAVgITYQ5bM27Nk1xrWrdq4WtMuVotwsWGJawcNXOVq0bZMbRiAKWBGD/kIa/kI31U+JnpPCI1vEbIP+KU7+KTXhjPa8XFtcZ3xAhrCOgqWNg4OBQsDCx9bBwE4AITYRkZssblllyLWLDI0WtMLXGtwsM2FbjaM2eRq4YMcbRsAKYxeE/JKp+SWXHGFZYbYcFcU8UrWlmxYMQIP+Kaz+Kbu64Rwjhjk4Qwvjd87AhrSAWMDAIBAIGBQMDCwc/MwEHgIhNhDnJjyYcTdgtxY2LJa0x5ca3Dlwt1uHK1xYmWJvjYssgAqIAS+E/JkZ+TJmueM8uDHijKGKksVKZLSpYlWdccdeTXG8orR1Y9ULAIP+Kgr+KiHlnXR2nwHJUznO+PHrx3vNsYxrpXDWNVOufLw545CEeAEu/IIxTThGAQnAjKMiESc44cu3XLjAITYQ1bYmrhk5cLW7hs2WtHLdutxZMbhazxuWbTGxyZsLlwAKhAEtg/5N+v5N7fHnOWdNRwh5WeEYwibze88882bmKjWfAvlzhPxVlfirNzYMFcl5XjeuVfHe9ZxpDFbFbJLAtKMJww22y05MoISHgKDp3inMiBGBGCEIwQjCsJq4c/NlHwAAITYQwaOM2TDlcLXGPG0WtGmXGtw5sjVazxt2WVzmZuHDVsAKgAEog/5QxP5Qyb489c+V1GMRh4E4nkhHFu98Z2OGMcCE/FVR+KpHFSejLizwxzrXGvjjnjWTBDBowYsFoQwY4McQhYNYk06COOGGGOCGEhhihghgiggIIUc9+bihzgAhNhGJkyaNcjBitwtczRa0buMy1w4ysVuRwyZtsjlzjwuXAAp2JoT8ptn5Tbdc9MsdI5I6JZLWpaUpRjWOG+OeWeOGPMlsg/4r2P4r2cacp4XFpub3O73fHM8a41WMcI7VnACE6WKHNunBCqcJyiEYoowCNeHvjoAhNhDnLhat2uVitzMWLda0ZsMy1wywslrVjkZtc2FxmcN8YAqWATOE/LEp+WL/bg12w0jaEqYqYs1tFNEMlcGFhrfHPHC8J0YMGDFkxZMlaVqAhPxOZficfnuvurwI4LQirOedtjw58HDtw56zYoaLapbkbEoRyYYIgITwBk1zz4bzjGaJNOE0UJEIQhJCEYIxnCKNcvbjHIAhNhDVi5wsWzFitbtGrda0aY8i3Exws1rRhjZsXDnJkYNGwAqAASyE/H+9+P/G2FGs5op4J4oYKYLYrWtCCdcOHHjvlXpPNk08IIP+LRD+LQvlVdJ6R0nCN3xzxnvfHPPPW53EaY1WNXwntICEycyfRhBCE4ThWVYIiESIiRgRrj551CE2EY22Jy1cM261y1YN1rRs5ZLcONozWuMeHM0asMWZo4YgCnkmhPyBbfkChpaOSFI2www1z3y7ceXDW9mamjBmwYsUtEJQg/4wLP4wK4vnXWOcXE8GPA6+FjHCOCJrMtu+OM8whMnOl06KzRjFFOBBBCMpopxnl6cYbCE2EYcLRjhcN263GwasVrRw1aLXDZvjWt27fJhZ5m7nC5bgCl0Yg/5Gvv5GvyJ4xWa3VxLDlfLlIIT8XqH4vUWRl3YbRklaUJTnLPlz6YToZM+es4xhWE0UUZ4efViAITYQxYt8TNo2xLW2VxjWtMOJitwuWDJa3wtnGTK4w5mrJuAKSAuE/I3d+Ru8hFo08CKE/FyB+LkEy5GTLiiAhrCIgoW/Q8bQwQAhNhGLK3wucLLCtzOMrBa0ZNGC3DhYNFuFq3xsXDnNjxscQAptI4P+R/r+SA1F4morB2mNTiU3OZ4xuomuFIP+L7D+L42o445s569Ou7uZmmsa4cp5TVXzniCE4nAjx4Y5ziihFBGCMIQiFcvTisAhNhDnIxcOcLHKtc5s2Ja0a5ca3Flb4VrJnkYsWrLHiYMmAAp5K4P+TZj+Tb3rcbqNV04csPIzWIIy4z3Z3aGOHKfCrECD/i88/i8xquE6mZm7z14c73ubMRjo6arEaXXOpzuE4HGhDsoximjGAEIoIIRhFGMY338O9NQhNhGRrlaY2bJotcN2mJa0a4Wi1wxYsVuPI0aOcWNkyatG4ApkHoP+UYz+UaWeE10ajhGKwJzOZm+BFoP+MbT+MaHPHXGXfLjPG04xjlw4co7WiYTuSpv4c04RIowijCMIr6eWcQAhNhDHNiY42LlktcMGbha0xMG61y2YN1rNnmbt8WbNhxZMoAprIoP+U+T+U7+p4bx1jrfXPPfNxreq4Y4a4Yx0vliAg/4xev4xgd7ZTi+F6dJ5RqNTELiN66t2g/A8zyYtK2UkxILiZnPPz+c6ITYRly4nObLmcLWOFrhWtGePMtcucrJbhxuMLBqyaZmTJqAKlQE4hPyv6flgVhONlFpWlSVJSlKBOM8M44WC6Mqrxy11325dOfPrvvhpw7SE/GEB+MIu1I4koUmirOeOuGd41lKlpZnClowaoaq0uve9cs742tjrhITgcpDr1jMiihFCJGE5RhGEEEIyEYRlOKMKr9+d4aAhNhGZq3Z5sjVitcMMORa0yZsi1zlcuVrjFhyZmGRu5ZZmIAp6J4T8ZoH4zU9GfNhwY45Nuzh2qrGsBaUpWlSkrTxXwQiAg/4Tsv4Tu9d+3Plx1GM+FeMYqsTwvF1MznOY3jwcTsCD9zxVZmbnMpJq8XEwLq4mZvfi+e4AITYQ0ctMrVkzwrcuJxjWtGrNytcs8ONa2cMMzZk5xsmjTMAKhAE3g/41wv41w/B3HOLidMaiq1PhZ4Kms2u5u45xu93kVHB4XXp0UIP+FIb+FIe71nV6nSImJdfE5pgTiZgiazq6zVpubGudAIP0vE82bzcza5kAiCBE1KIkTKU3e+PXx49gITYQ1w48bXG0crWjhsxWtGeVwtcsceRa1ZuMTDM0x5sTnKAK3AFxg/42cP42f6nPDjy3pCphEoiJxGKVExdzc8/A8HlzIkOfIGImkQEWmZzV8XGMrIiLXFxGK5cO2OGtYvh4OJ2Ag/4WOP4WIcYnlvG2549+nVzvPG87vcsRVcOGmHTw/C69Dr0C6B4fDN3GZiYIxFdOvTHByjWtViKpM73fHfG95u81z6d9LIPwvUj3UXcZi4QmJi0pq0XV1dSgEymJhCETACLiUTBExNXEiLiYkmJiYmEpu+fl+DHpACE2EN8zFjkzYmC3IzwtFrRi3zLcOTMyW5sTjJmcMc2JuzcACncog/44Xv44X1dHLPSaRe73vnx43nMZxGMcI5cnhceWJIP+FkD+Fi/weVc9cXGeM7mavDhjVcscGIqzjrwXG4TjcCHXhOCaMUUQjBCAIxjOt+LrhwAhNhGVqyaYW2Futw4XGNa0cOHK3CyatVrRxictcbJxkx5nAAqGATOD/jrU/jrV7u3PlE+FM8L1cXM5zebzNxnGcSiGJxqeWe2+hACD/hYy/hYz7d3Try58N3OY2mZiVJxEVjGqxWJ1cyvevDXxkITRyt9ZVnOcSKKMIiMIgQjAjCKJOddvFnLwMCE2ENMrlu4bYWC3LhcMFrTNlYrcTNm3W4mDBy3bsG+PLlbACpEBPIP+PGz+PG11zjet8J1UDpxiIVV1FViELm9zd5vd3vOcpnDtEcCD/hX+/hX/8rHHwJ5ccc2857nfe873OzF8K4cq4a1HJq+CJi4zO5dYneSD8r0Hm9bm02kiYmJJJRNXV1NTCATExMxed+/uvEAhNhGHK5ZtWOFktYuMrRa0bYm61zlbM1rBsxaucrTLlb4XAApYFIP+QGD+QHnfDjwvU4qsY4O0RoCD/hNQ/hM/vWeU8o4VWpjjXHrshOpGs6453RRRnjz8WGghNhDJu0aNMLXEtc48jFa0b4mi1xjc5lubKxa5GGRpjc42IApvJ4P+QZT+QZPhzeF4Zy5gcOPK4uJm15ubut1qAIP+E4D+E5HWm9ESB27+Neq1GBczO47ncITVwtvBkjIjCMIwCE5ThGEUJwnGu/jxgCE2EYXDZy0yMGK1uxbNlrRzjbrcWZs2WuWzbJhatGzXDjxACl8Yg/5ErP5ErVb4Z1Os1N5zvjfdz3mD/hHY/hHZeRPgO2MVUUiM3mJ6yIXBZSvCywxwRwwwwRkKWXPzsgAhNhDli3xsmLbCtZ4nDZa0b4cq1ywxuFrDKxbYXLnM3xOMwA=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iHAOAgAQdBPYHpgIBEM4rrLEPd91FuM+1AgIji1UDCEgQRP//A0U1BQM4C2QZIDIJAJCbAwE3wB5FMwkAkIICAdvFHkU4CAD+AwB7hdI0Ek7ApD/TAKQ/CrQBTIT6q76o/HLBDBHNHVPFLFSlpZMUKQshhw48uvXt4Ovi78vBz4bwxYrbM2jNmxYrYJ0y3168+++ed7QtaWDUg/4WLP4WO+mcW3W4nExVTjba5yjUYrGuGtY4T2tN5u9zu+MZTqeGuWK1VRW6nKuYg/W8+lRMpm5mUwJggmLhMQiCYm1piYIXCYqFTS5m/B9VwCE2EY2bRiwzOWi1wywslrTLibLcWTGxWs8jPE2zZMrLLkwgCnsng/33H77kjeM1dIqMXVThisVqMXc84714/LmAhPw9Ifh6ROFHJTFK0YYZ1w3w5Z5cOW+esZwpmlujqcKohdFJBoRDBDDCQwQxQxRoI4IyFHDLLTkZYNEAITYRlatcuXIxcrXDlw2WtGjXCtcMW2VbhaNsOZlkZNMWJmAKciKD/gKc/gKR4XWHTeuLO74348bm4iuVcuGOmqwAg/4g9v4g/bjnfGN43pWsdu/gVyjWFSnjOeOwhcFloZc2ghgjQwwwoYIBAIYZ6c6gzAAhNhGFg0wuMWHMtbtcTVa0ZY2y1wwYZFrJs3YNcmJnhcs2wApkHIP+Bdz+BfFc6nhPC8HhZ1XCuDheLzmE/D/J+H7+itsM7xw4y+W+e+GcsDVgxYiFwGaQamCGBChhEJDBLDTfkUghNhDHNhatnLNutcuMjJa0a4m63FlzZlrLC5xuMTfC0bZcQAqUATmD/ggu/ggv8Xtz6cdTyaxrGKojjXWOrN5XOJxeJW43zzvfG83rM1SD/h+k/h+lvwr6XwnG6nd8d748b4rxHCtdnhV2jhWFbZjba5vvjvfPYITuUw8WcKppxRQmRRmghCSiCcoowjBGEUUY4+3eEfCAITYRlxNcblq1aLceZvkWtM2VgtcNMzBayzNWLJswZscjhkAKgAEqg/4Pav4Pa+VY5NZx1jjed3vc7tThrlw6Y6Y1TXHlzzaD/iDm/iDnjwc3xnjWaVGsVyxwxw4VwjCMs3O661xvIIXBZyOLXwQRxRwQo4EJAgQQxQwQhDDDPbm42SAhNhDhgxbtHLHMtbYmbRa0YsMa3FkYYluHJkwscOFuzZZGAApUEIP+E57+E4HrV1pimM8L2IP+H4r+H4OtRrEw3jwcuYCGkKqAXsDCQcBCwcLG0MHFACE2EM2jNixYs8i3DjbN1rTG3YrXLXEyWsm7Bq0cZMTZuzcgClwTg/4V8v4WC8bvHGMxaK4Xw1SE/D6Z+H2HJilsZoZIyjWWGuO4hpamgIC3gYGAhYBAwcPG18DATgAhNhDHE4yYXDTGtZZm7Va0cNMK1y1wtFrRs0yZGmJq0YtHIAqPATOD/ham/ha3mb1fCcVB0uGs9L5TjFQrMxneeeevPjvizHBWoIT8Qdn4grbVhbDHDfDj3tO/Dtw8GeW0cWLJq2asmS2KmCeKdL0ywrhZ63uAhN3UnTwGqmjBFGM4xIKKBCMIEIwimnXP04T6QCE2EZWeVuxaOGS3Kyy5FrRmycrcTHC0Ws2bBtiZNmTFxlcgCm8fhPwz1fhmlvJphlnjnjy1y3w1uhitkyasWzFLEIP+IAD+IAvPHhxxeLoqNY1wxiKTfW747IXLYSDKyyxxoUMcEaKGJAhhhnrzaHMAITYQ0c5mjFzhyLcTZw1WtG2HKtw5GzBbkx4WrlllbM2rliAKhQEphPw57fhz7z3nlwTpDFKmBqjknqvmvK92mXBlnhWNoaIYMACE/D29+Hr+WLFXJhjeuet8eHLPXLXaeSWDZTgN18k4MsMOOoCE2dKEO/FOKNSM5zmglS2KkEYxnWdcfD3wACE2EZcWLK4bN8K1mwyMFrRy5yLcWLDmWscbfEyzY2WRg2wgCn0phPxCvfiFdjz8NctL4mjBbFbBTFSVpGOd899bfLHCSWCwg/4e0P4e4/AqOl8J1zplcXEVCpxcTXPW8ZzrveeIhOFwIdWUoxI3nOMIoyjKMIKQQgRnXT209QAhNhDRk0xM2OJgtyNmuZa0yMnC1xjbslrBw4Zt8bVjhxMsgApNDYP+I1L+I3OprFY5XrSD/iB0/iBLqM4vMc874oaOtoGCrZeDhYeti4KWITYRkYZWGJriyrcebGwWtMLDMtw5MLdbhYNWuVjlyNsLVqAKQAaG8R33iOtkYyNngIL+t/v6373vIIeOQSCzuAQkITYRibt3GFm5xrXOFjjWtGTVgtcMGjFayYtnLZwwa4ceRwAKZBqD/iU+/iU7mN63qcXynTEaNcdcZ2CD/h+i/h9hVzxzvnPOeec7453zeHFVQIXVTQZ+GWNChQwoYYI4acDl4Ys4ITYQybYcjDGxbLXDPEyWtMTnKtcY3GRbmZM2bfM2wuWGXMAKggElhvFBV4n/4GBkouQi4aHQsXDysTLxsfIwMPDJKMmpqcnqaelKSIiIQIP+INb+IMvfPHfHGMozi9Tw1jtXS+l4uLqWioXLYaTRoJYYY440aCCCCCJBChhghQw7OWOHSCE2EYcWZq3zY3C1jlZMlrTMycLXGFviWtsbLI2y48rNtlcgCo4BNIP+B1z+B2Frjw3QOHEi4XRU8M8L5RqKxAuN1vlz4cXMhPxS5fimHw4K4J6t+4apYMEJK3rXfm4eHDXHetZUhgpgxYKWpDFfNO0QhOtW9Z1nOacIoIwRjBCEYITleCaEYynKcJxrp58IdIAhNhGRmzauG+TGtw42Tla0a42S3DjyuFrhq2xOGrJu3ZYcwAreAXGD/gqM/gqN8ic9t8t8LiZuc3nLMwzgAAc+TwcTmc5bvNMaxyxy1rWMcnZwXWb456zxze5vnnjz59d71XTl4HheB4HbhrpdSIT8U5H4pybRw4LynDHLHCsqyShm16mPEAALXRhEhCUqSkhQTnHDnw5c9ctbwrGMJWpiwYMlsWDFswatGSVp1w3248efDrltZYiD9LyHo3u7SkTMTMTExMBMAESiYkAiYTEkBEpSEqmETAmATCReePwDbgAhNhGFqzw4mrJqtwuGmFa0ZOcq1wzbN1rlplb5c2TJmcucIApVEIP+D47+D4/pwntfCVc+V3SD/ikg/ikh5cePTnhTNRdghqiUhKWLgYWHgYODjauDgJohNhDfJly4nLJstw4Wrla0wt2S1xlxNFuRuzyuW7Fwxyt2wAr2AYIBg/4Urv4Ur+88cccMVWq1vxrqMJnM7566sxZnG9ZwdPB8A44pV4iIjCoqYuL4uvieL03MzmczmkY4HTWq1qi873njzvOZlSq1vQiXgICD/ihK/ihL8KJ7X0yzN5vweXXecyiMax0itTqZmMxmcufLmdTeXGZmYhE4xOorhqY7VGq1gzOd8e55s3nMxWOFctcsdK1CL3e77+B4I8TxWM7Ag+nwBT3dzcpuJmImJExMBEwmJiYTVwJExIiSJiSJggmAmJCJImJJhNAEgTK77+vmPCAhNhDdu1cuWLhktwscmZa0yOcS1wyyN1ubG2b5smZqyYMGIAp4KoP+Gaz+Gbu6jrrjO6nEcuGOmq1ERa83fGcs4HiZkIP+KJz+KJ+b4XisRqdQibud853vizFxGMV0HgXYhLdyMeXhjOMIoowjAIRhEIxTnG+niweBgCE2EOGzLC5YMXC1u3b41rRzhwrcWJo0WtG2Rs3aYczDC2xACqMBQYT8Nxn4bf8pixjXq4dJ3nFGkMWLBkwZLZmKmCyM749Onbpz6c+HCrgpmzZNFsjBeSSE/FGR+KNfIXsNOicoUlSEpQjGs648eO+e+O941lS2LFs0atWrNkpaKeOuOOenBjnwgIOvc47u5zM3MpEgImBIXARCIlEpm4zOefq3HoAhNhGZo4yZW2ZotbsnGFa0Z4sy3DmZZVuZpiyNcONrmbNWAApbEoT8PBn4eBbzxyxyrC0c2HZh0RCE/FFt+KKmmCeiOCc44ZcO2fTchcpjIIdDLHHHDHLHfg74sYAhNhDPLhYYmGPGtZ5GuRa0xsW61wyYMlrJsyzMsOHMwYssQApQDoT8PCX4eD0aYYYsfEy6LYCE/FDp+KKfFbRPMYrykIXJYpBk8HPHTPi8HBQAITYQ5Y5G+FjlyLXLhtkWtGjlotwsHLBblb42zhtlbN3ORgAKbRyE/ErN+JV/DlppwY4XrlnhrhhW1qYHAniliIT8TQX4mtaV2YdE8lMGLBi0YsVMEJUw2z3y54XHYq+OmeWVGIUMEMKWOfC4+BogITYRkZZm7Fk5wrWzDIzWtMrfCtcMszVa2x4c2PG1bMsbNyAKVxKD/iEK/iELunlbxjUVjOGZg/4omP4omevRiMUi+Hg1m7CGuoSEhbeFgYGBQsDDxtLBLoAhNhGHM5ZZGGFmtyuGWFa0Ztcy1yxytFrXM2xsXDVixaYcIAqEATOD/iN2/iONzRrWscsYxERM5vc74tcYmLjN547z1nacYcq5cIP+KQ7+KPlFEzxueN5zNzFRGODtjXLVYSjd3e765z4ed7yAhLdqEOvOsUSMCIBCMEZRhFKcIhGMe3lhHsAhNhGXNjxt2OJqtatceZa0b5MS1y5ZMlrFm2a4m2PFjwtMIApOD4T8S6H4l6bZmTRgpkrgjeaC/uTj+5N1LJnfHHCGso4u4OBgYGDja2BTQCE2EN2uVs4xtcS3G3atFrTM4yLcONw0WtWrRq0xssrNsxbgCo0BM4T8VXn4qycWvVfBWUYQhKkrQkleN451McYJSwWtbFa1pQwx05d+nKCD/iiM/iiJvlE6ikSzObu7mUTp4E1UYu73149c9btq+FcsAIXKYhBo5YyGCGGCGCFBDBCAghQCBDARwT25+eSXdCE2EYcjZq4YM2K1njxZVrTEwwrcLXC1WtMjJu4bZcbnDhYgCmkdg/4vJP4vOcHQJ6Twrhrhw1wpMc447IX4pvPimthjpBiYqY7ZY4oZqJsJgMtdisJhgIWjRQRZ2WGGFCRoUJDBDHfoYYZAITYRmwssTJpjcrWrlvkWtHDTKtw5mGNaxcsHOVxiyucjPCAKdCmD/jpK/jpLumM1XHFsxla0rqcTquGHKKcrioT8UK34oV8sMW3Zxcl6VpOEJLRwLSlSEqQQjKsMdMd4gIPHobvM3LK10gmJkmExKZuePfzXACE2EN8jVm1yZnK3MwyM1rRtiyLcTZxmW42TbDizZW2LI0yACpsBSoP+PdL+PdMAOvTvGM0iMVOIqMNVU4m5zm98XTquJm8uM5nczurmIisax4SD/igE/igFADlz8remi7bbveb3N3eDEacGNcOEeBWIle56t3njOc7x4LiAg/W3lmZ3MxMRcJkkIAkmJiYmEwImETExF1cSZnr79xyAITYQ1YOcLNtkyrcjjIzWtHGRqtcY2WRbjcM2bjG4cYWONoAKbh+E/IU9+Qp/To27OPkvGqaEIYKWwYLYLSzXwJCE/FB1+KDvLk27NuSdloUtCEoIQvCWfBnrjqCE71JcfDhqqihGEUZThFGM9fLOcCE2EZW2VwxatWa1owxOVrTI5aLcWTCwW5XLdizyYmTXNmaACl8VhPyPkfkfTx5b444YxlSGKmaGyGLMg/4lZv4lTbjFdo1FRheOree4hpKqQVjDwELAQaBhUPCxdHAwVgAhNhDljjbtXGJutasMTFa0ysGa3C5aZVuFs2b4smVyzYY2gAqPATGF+RmD5GYWCnwCxRHNCjljnlpnplvlrprpllihsmw2Aw2Gx2CymAwmGkgltIP+KS7+KS9y443w3jjNruVplOMR0xy1y1qsVK8zxuONzkCExdSEOvMjGMIowjGEUUUCEIQjKMAjCePwHeMegCE2ENczNzkx48K1q2yt1rTCyaLXOVu1W5G+XI5Zs8uNpm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17HAOAgAQdBPwJmgYBEM4rrLEPd91FuM+1AgIji1UDCEgQRP//A0U1BQM4C2QZIDIJAJCbAwE3wB5FMwkAkIICAdvFHkU4CAD+AwB7hdI0Ek7ApD/TAKQ/Cq4CwgGD/gt6/gt7AC63MXWSYsqYieF1MQQRLGXa4xWK6OWOFdIxwpUTEXOYzne83xubu5mZhYtMxKYmIqVTFoSusxeYzNzldylLLebnN5zmd7u7XcxtNxNQrdZnMxOq1Wul+FrAg/4T5v4T5wA8TxfK46dJxy1VVEZu5yu53fG99fA8Fy5qrNQoxNIi0TnK5zNghUKhEVcJYzjdZtmct1MzM7nju+N8bzmU44V01y5cIxVViIjCkTVrLlcXFxcZiYmIxiIYmiL1mcZAgvi+bu29vWdhNlCyhKQsssJQLFlSklllq53LAsFgllzZQTZuVcXNypvNzYFJRYWWCxZUsssoixZbFiWbe/P+B3yAITYQ3cs2rfG2arcLBnkWtGLPEtcYmTdaxas2THLjYNGjRyAKbyCD/iFm/iFnuuTfLes6vUYVETMbuZzrxfC4gIT8DUn4Gpderg4Mcrwxp3jGcpWpalpQtXNXBICEt1OXKKsKxjFGEYRRhFGMY1y8G+ghNhDNxhbMsbNutZucjJa0ctsq3CzyY1uRq5yOczXLhbsMQAp9MoP+JxD+Jx9xx3xu5KrVcOTtHBojN3vO+N8Z3a5mFMawg/4Auv4Az8TwnhUYxCIqcXUlphE4VMTVzubvN3xnfMCD9rxU5u7lMTFouBECFTUwlMotcb8Hy3sAITYRmx48Tlo3ZLceLM2WtGOTGtxYXONa5cOWebI1b5GDVgAKVRKD/ibE/ibf4454tE6iq6Z6AIT8AC339cs0MUJSnW9dcs+XSITkQnet5oxjGscvFjzAITYQzYtWbNrkZLXLHJjWtMbjKtxNHORbkcN8bLJky4m7BsAKYReD/iag/iaTnnE8XGc5mJiI4T0xQIT8ASH4An7UzQwYqYpYKKVZYaY48YCF0UUGhjQwQwQwQoYYY4b8fDhgITYQwa48Lhs1YrcOVy2WtHLBwtctszBbkcNnOLJjYucThoAKigEzg/4phv4prd8Y58L1w106cOnDhWtUmed9efd33Ew1FVjEarlfhKqD/gKU/gKbqODU4auLXvOXFdTURTyOOFJi5m5zMd+Hg5uE4WzjxmmSvCsq0nGEUYThCUaEJwnCMRErHLj3x8AAITYRlaM2mHK5zLW2bC0WtGuNgtw42WVbjb4mrNqxZOGjBqAKkQEuhfi5O+LlGmrG1YGC9apQ0LqMBddZhKqrKKJooIYaa778PhcDi7cfg8GAhPwAJfgAjhk26IYIZoaoZsGLBCCd75cuXPl06c+XLfLhRhTFg4WbZiCE4GOCUZoxhNGMIxEZThCMIwihMIo369Y8oCE2EZmuNg2YsGy1qzcYVrTG3xrXLJu5WsWWNm5cscjZwzaAClwVg/4elP4ee5dHTPbOLjd3z4c0AIP+FyL+Fx/jvl4PLdXVTpicRmCFuzUWdiRxwwywwxo5cfiZMAAhNhDXKwa4nGFutc5HGFa0atsK3CycMlrPDhZ4nOZvmyN2gApsIYP+J3j+J3Gcd63rvHGd3mbRURhGsR0vlywAg/4UGP4UKa1x6c+V6jUYxhiNRUJm9ueZ5oSXc4MUbzrGM4oREJynCMVa8nTDnCE2EZHDDK1xNWy3C0cuVrTI2zLXLbLhW5nLdo1xucLFo3ZACnwog/4nmv4ntUce2eUcNYxwxioiZnM8Z5zx53c5xnhToIP+FoT+Fn10nU6tLcc7znd8WYuJqIxPBqdYZIXIYqvJwRwyoYIUMUMEKCEghgjQRwQwwx35eGLVACE2EYmbjI4xtHC1i3YZlrRvicLcLPEyWuMeNy5YN3OLKzYgCo8BNIT8WHn4sP4y4fC5urGwwvJKVKZKQyStalEpzre+syhalMUcydCE/C1h+Fs22ri8TfuvmjiWjIrCcbzxwxrxlCUpWYoSpKEVVY1wgITZyujKBGs5xnBGEYThGBCMIwjCcIRghFOE5XX4e+PEITYRhYOW7PNkyrczDC3WtHLRwtctGzFa4x5sjZk3ZNm2NgAKoQE6hPxddfi7Npi4ODCwr0nalqYqZJZKYqUwKQKXnhvhz49eXbXPGqWLBgxQ0XmAhPwtbfhbHlivgnkjihSNpxnO874b465cOPDet4RliwaLbMW7FqwaMGSUoVhjYceUhORs5qcE4RjNOEU5CNKynCMEyMIQjCCCJGE4q4evduAhNhDZnjctmzhytYNMeZa0bMWa3DjcZFuFhmxM2zhphcMMQAqEATCE/FAF+KA1g27M+bTo20jGtLyjCqKcFKSpC0pShKFp4IRzVhOD/hMC/hMb5cu/bOMZ8BOGJqqnCqq8XWa3N3Nyu458Os7Ag69zy4uZZmUxJEzExMXEXAImYuLnn5vi34QhNhGbLhaNcmHEtb42DZa0atm63C2bZluJw1YuMWHMzxOWoApiIYL/AAiZ/gARJ0AHw+u52WWZuXncnsCD/hR4/hSH6OvQA8KJ6TiomJuN1zhsg+HRlMytEyiYmUpWzvwfJnygITYQzzMM2PG5xrcjTLhWtGGXItxYcTNa3wt2LJjmaYc2RoAKXhWD/jJ2/jJ3uvAvwJ5NUqa3VzmD/hXI/hXJ8PHLjrPDeJiZ111MgIasjlagYGBgUHAwMHAwcnSwEDdAITYRkctWzLHmarWuZxjWtGbbGtw5XOJa5x5Mrli2buc2VkAKYxeD/jZK/jZl3mvD6dccaiIqo5Xyp2CE/Cit+FFVXZfExTySQjG8tq+GIIaGtICngINCwcHBwKDQcDCydHAQF8AhNhDnK4ysW+LMtyuMuNa0yYXK1y4ct1uVo5zN8Tdi4a42AApYFYP+Mqj+MqWzpvFaiqxTXXosg/4U4v4U8ehyjlXJVTG753vihatBBBpYY0MEMMKOOXG4dgghNhGVo5a4nGPKtZY8jNa0asWy3Cyy4VrnE5yYmzTIyctGoAqkAUeD/jdS/jdT14e1pxNYarOHldeEYiWb314dczERUdp5Rw1qqjc733z4bitmK3jwazaD/hSu/hSv8rbhGJbjcz4Pbu63NpjFcNX41xNXN9enVu+MbiGnTXJyVWJjV8N4xsCDj4IiPgci0zMhEoJQiYBMxJEoIlEQRMTM3GbvyfRqACE2EM8bhowxOci1mwzOVrRvhxrXLZm3W5cLRsxYNWblhjaACpUCqAGD/gs0/gtBz4Hh+Ec+QJjNZWlFwqcKgoqaidNOWtY5YrGGIiERdWRxTvd8bm24mZu1zcyi4YMTFru7XM3MznN5zm8znM3x3vM7WgiImERUYxw4VrWPAeFsg/4oOv4oQ75c+RnHZGq4RqsYjCJvO87nnmYsRdXC8ZxOrxESm2crtEqqFCyZmJm5nM3mbvO89evXrz68bquXDh05dKxrWNY1rhjFRBILuc73LN1eJmMTGJwrfgbz0IL6Pq3fffNtsWWyykCbLKCWWEFlWTZc7zslJQAAlJRLLc3KrNllSywCwuUE3KlsncssuWprfP0/gmAhNhDdm4c5cjXKtcM8zJa0wsG63C5bYVrfC1bt2LZhky4mgApfGIT8Na34a5cgZMvCrihglQphtGcwg/4rPv4rS+QXUIVdTPDnwzKGhLZOwcPCwMGg0BBoGBgYWfm4CDwIITYQ4ZucbPE1xLW7nEzWtMWFktc4nDVbmasnGVi4xYcWLCAKjQE8g/4lfP4lb8XuubrXguN2iKxrhwrhjUYia23PNznedzva01Gq5V4UcuSD/ikO/iknjGdT279LqqiohFxFxGJ4NQhd3K7m5zM3dmY4s5yAhOdmdGE4hVOESMIgIAgQhGBOEUSKca166PSAITYQ2y5G7Jk4yLcjVhlWtGOFgtw5nOZbjyuW+Zy3ZMGGLCAKZxqE/FOJ+KePLttrhdHBDBgxWzWxZGi+BcCE/ExZ+JgmTZXRPAtCUZxvHPXfLg3w6YXOYKDPoZUaGGGGCGGGGOevHztAITYQzyZsrJvmxLczFixWtGzjItxN8jha2YNcrFi4ZM8zZoAKqgE9hPxMKfiYfwYsfAhK2KVmDDiz0zyx3hrhpYcHHteMUJMTFglklKUkY1vOrTbDKACE/FKp+KWPJhwVolKNJ2w5tODDTDOWXFn0b92PEtLBSikU44a4b4a3w1lOEL2haYCE5HGjDwLGJOM5xwxmlbNixYJQhXHe8JhGE5TlFAjKcIp118+EegAhNhDfHmbYcTBotaMseVa0cs3K3E4ZNFrZw3YNW7ljlZt8wApwIoP+KvT+KvVXPlz4TMIqcKqqwipm458s5kCE/FSF+KhG9Mss7bu3sd8N74YwjSlsFqW0YdEIwITvUnz4zjGEUYowmjARhGM44+DthoAhNhDdg4ZMsORwtx42rBa0ZOcy1y0Yt1rhnjxsm2Rthxs2YAp6JoT8W6n4tqZ1yZ8mmmNWta3w1wxvWTBDRLVixYMWSEoxg/4rAv4q/ePHh4eu+tyhVMa4V05PAvV44244473khMXWhzYVjVWasIowghKEZRhGKKuPtxjqITYQ2x4m7BrlxrcrNphWtG7hqtc43DJaybtcTPMyYMWDVyAKYhiD/jSC/jSDcazXOuMXScTqeUqghPxORficjcClc0sEcEcEbViz4tuPDtCGsoiEtSBgINAwMGgYNCw8rOoC+CE2EY2TjHkcYma3GycNlrTFhyLcLhg4W4sbjC4aYWGbLhxAClUUg/4xpv4xl6jhqOTFVCt43xCD/iig/iiv5L5Xhw3CccdZ3QCFaxBpSGMjSy14HBw5ICE2ENGGRq0aYm61xjaMVrTK1ZLXGFs2WsnGHK0xNsONuwwgClsWg/42Yv42ccy63ucxnVVyntnFAIP+KBb+KA9wxHCKuJXuvF4d+Oe4ho6wQV2IGBQaFQsPI0MAviE2EZcOLNjzM3K3IwzZVrTC4YLcOZk1W5GGNlha4muNo1xgCl0Vg/4zFP4zBarV9r1dTK8danNgg/4nSv4nTda7X2nkjGdXrrF8coaeooKBu4FAQaDgYGBg4mbmYBgIITYQ4aOMrFliZLWTBszWtMzhitcOceNaxxY22LE2csszLEAKqAFKg/438P43875cYmYnGcDwLjFYmJy5zxzcyitHTEVUKu4yy8HwOs7rKSqvlcTAg/4oJP4oCerE4yvr4HgjHPZmIiujwHK+HFnj1PFmdzdRWKxitX5G+EcLwhOM8uOc5ITmbI8XhwhEThFCKARlCECBVFFGEYIowhGBBAhGEUYoxrwebKPYITYQwcZGTlo5cLceRk3WtMbXCtxNseJaxzM2OTFmaNMuVyAKpwFKg/5IBP5IBfC8Pp1cOOt62ceHk6nM3dIiK1ThGo4YxVQnOc3xnjnd7zxm4mmtVyjl4U1Qg/4k5v4k5+fLnPTr079uPA69M0iIxOEQXS4opQmbXF4zjdZjK5TaOfbvE2CE5FL1rWVU04RIkQQrScIwihGAIRIRhCMCEREiinG/D4tJ+DAhNhDZvma4WuLKtZY8eJa0YMWS3C5asFuPFlZOG7RvkZM8IAqPATSD/kxa/kxN663w41d14ett3cbq4VGnCuEdJ5OUa4Y1iFc8d+PHYIT8SXH4kxcW3ZweBt2Z82fFGUIQlSNLRlCEZVhOE5XTYYXnGcK5MsowhOBxt911U0UUYREJyjCcooEYERFNevH4MYeAACE2EOMLnIxb5Wa1ziwslrRhjcLcTNo5W5WTnKwaMGjDCxcgCqABP4P+SPD+SO+s4zV1ZvXft5PKZuJWiZiqxwrljWKxEJXm+OeOeO9t8M4x4ACE/FLV+KXuOjbs16terPmz5suTDgjBSEqSpgpKSEZ4Z4a4b48eHPes50hgtbEzT2VpTKCEydDg1nGE5xJooooRQiBCJBEIRIRhFEjGN8/JQ7QhNhDDGycZWbFgtcN2zha0bZMq3FmzY1rTEwa48jZphw5cwApxI4P+Spb+SpfjWr1nleL1aXPyOuGELjLnrrVghPxRrfijHlHJKkoRlWd63nljjx4b1vGUqZI7MWfMhOlmjz5ozjFOUYEAimjGscvFzy1AITYQywtmeXFiyLWLDIyWtMORmtxZcThbkxsGrFk4xNcTLEAKbB2E/Jn5+TN9KccMMcctuPgurSFIYKS0QhaIg/4ppv4ptd451fDPKem+WNRyViozw3xnwYXNYOGCGOCeGGFChIIYIYYacLj4GuAhNhDPG5xNczJitbtceZa0YMWS1zlZMVrRlmcY2zTDkxZGQAplHYP+Tnb+ToPjpPBqXgXNMRhGLrPDc2CD/ioq/in9zM8W76rzzvnnaKrHgV4GJ5CFahBpSKNBDCQwIUKOO3F4GDFAITYRkZuWjFu2cLcTLM1WtGzRytc43OFa4bZmmNxhyOGrXIAKgwExg/5REP5RI5TrGo5Y1ERMbc63xGcXiMRUamqmprjrwazkg/4pgP4pb+XDPDMbvjPHPHc3Gel+APGli2bzfHe8541z7ZxjAITgcyM+2IxiRRRIQghIRIRBGM5108WsOoAhNhDTGwytWrTMtZN3Dda0zMWq3DmxZlrFm0aMmTfGzcs3IApjGoP+VEL+VEfV78Di1HHUxEUqcb5ZQIT8Vc34qwZx1wyuLgxxyzjWUqSzU0UpIITJ1IcuV5zirGcJwRhOeHh71iE2EN3LdowZtcy1xjzNVrRyyxLcTbDhWtWLJk5cZWuJs5cgClUSg/5Wqv5WvaiZ1ep1Dh16RICE/FOF+KbNSVcV6VJ04OzTcIXDZaCDTxoYUcMdOHxaICE2EY8bBwwZsGy1q0Zs1rTMybLcOVixWsmORpmYYnDVmwxgCmEXg/5Z4v5Z6+e74xes4rGsajpnhEyAhPxMefiYjYsVMzNGUEKqw01z5dKGpJ6Agb2AQMBBoFBoOFhZ2dglkCE2EZsrHKxw4sq1s2aNVrRq0wrcLhllWtcbdo2YsWTHNkygClEOg/5XQv5XP78DDoxrfC9gg/4pBP4o+efa7wnpxxoAhpqigF3BwEHExMvIwM0AITYQ4YN2+Vo4wrcbVs4WtGzVotw48rla4zNWGbDjb4szJqAKdCaD/los/loT4Xyz0464x1dc8eed82V1Osa1rk8LOpqD/iqK/iqHc48GvBrdceWdKqq6V0jpGqiDj0553sCE4GSNZznOaaaIEARinOu/kxh0ACE2EY8uZiyx4XC3GywslrRs0ZLcLDC2W4czFs0at8uJgxYACnUog/5csv5cz2W81Earh4G9eJeNTirXc8747zm9463Yg/4o4v4o36iKiCbrwfG8ftxhKIaYYQlx1vfEhdoij2MJChhQwIYIEBBDBAQQkMdeljTAITYQxZZmbZqywrXDNuwWtGTNytw4cbla3YsHDbE2bt2ThsAKnwFBhPyQUfkgpnK9sODHi20jOcyMlIWxZckI7o0pCULxvPDG8Yb6K4YVjElKUOFv3NCE/Ft1+LbvToz5tOjPmw4IWSUiimx6NOjTsvKUIQmnG8surXkw0rBMjBGWGmLGyoP1NxNztmbXEpgTEgiYhF1NXCExKUkxJfHr6Z6gITYRmzNmeJzmzLWDVjkWtMrJytc5MuNa1ytsLRq3aNWzHCAKdCaD/knc/kndeDjWazCoVdIRERTE1dXwz244gIT8XCn4uFW6OKOCMKxw106tbOrjjOcJQsyM19lZQITN1I07dYRhFNGEIiKcJynCcpznfPx5QCE2EOWzLNkbYcK1rjb41rTMyZrXDPHjW5GzFm5yYmLZuxcACnAihPyZtfkzbaY6uLmvKsoxI0kpgtTFgpTBhwVjcIP+Lpr+LpteeHPV001WGrgyuc3XWOLIhchimDxMKNDGgjklkjgjihhQwQxy6eeFniE2EMmbhmwb5cS1nkw5FrTJicLcTPDmWuGeFq4a43GNnlcACmAag/5QfP5QfR37UnU1VVUKnHGpkIT8X5X4vyxr1cPBhXjOEJQpiao2pICF0Fxq0EMCGFLFHBDDLHbm4IcwITYQ3w4W7ZizwrXDls1WtGuFstwsmbVbmaMHLPHhzMHLJiAKfiiD/lJ+/lJ/8JHLPTNbcb58eO+c3LFcNYrlVacufAmD/i96/i97i+dc64xeJphwjFcp5Xwzi5jdb14KcyCF0kUWhIYYUcUcEsksSCGCCGKOCOCGGGGWXF4k0QAhNhDBywyNGuTMtwsG7Va0ZMm63DiYN1rZzkwucOJlhb5mIAqXATuD/lVe/lVzm7qcTwrhXDGIiM1xrjXGbkKUHGOs7vecznd9dZ4OwIP+Lnr+Loetb8COUYVM7zne+LvjjpiPAPErlw4Ty3WZzfFm7vOZ5ubcgITpcBHvxRhWFZTIkYownRKMilYRhCMIwiIqVheuHr1rLwIAITYRkcZcjVvicLcuVswWtGGRytxNGTla1asmjfJmzY8zJyAKbiGD/lnK/lnLc+Xj8M1mM43VxeERjUajpfZGAIP+LKb+LKdV8GeGeE4jEYQmLbxz14tbzICFy2Agy8saEQwwIRCglglgnjwuNij0wCE2EM2uZzkbZca3E1ZZlrRrmaLXLlszW5cmPE2x5HLNq3wgCoYBNYP+W2T+W2UPF5cYzKYRFRwrGMRwmazOZvOZ3G5m4vXHwN8I0IL+9Pv70/DnN5fguQ1btbmkE3Crbs858Pj3veiE62aHRvGcZoxhGEYwRQRghOlZRlGU5RhFFOMa4dfDQ8CAITYQ2bucrTE1YLcbRoxWtGLLKtcMm7JbkYZmDRjlbsWuPIAKXBSD/lss/ls1ncxeM4RieG/A49JAhPxZ3fizTwYFq4MMLxnhlrtrY4XRVRY3FoIYJ4KYJ458ThYMECE2EMcLbE1YYWi1plyOVrRk3xrcWTNjWsHDZoyZOWuTMyYAClkTg/5a5v5a5/D6XOt6zqY1vkqAhPxa1fi1r4DFPFOUYsNM7DeohqqWgoG3hSDQqHgaWXhIO8AhNhDlw3auGbTMtw5WeVa0ZMWi3E3w41rjKzZMmjLM4YOMoApsHYP+XW7+XYOseDw68Ous4moxjVY1Ws8uuN5Ag/4svP4st56c/AvpPCKY3Nst7jrrw5zYhOhshy6xrOMZwjGVZVlVOccfD10xACE2EM8zlyyYsXC1q1YZFrRs5yLcTTDlWtmrFoyyY82Nq4YgClcShPy3CfluFzQjmnknSE6a9GmEwIP+LmL+LmPo763Uk656lICF2EUGDy5DHDPLLbk6ZMQAITYQ3xYsOJzkYrWjlm4WtHOVitwtGuZa4YtW7fM2zOczXEAKfSqD/l7Y/l7rTnhvWdZpitVwxVYLtu93meNb1vlOuoCD/i0I/i0D105+FnSrTFpji3x48eO83aLxNRhrXbqAhO9glw984zjGMZRhOU6TjBGCtKyiihOeHrzhYCE2EN8jLC4cMca1izy4lrRm4aLcTjLmWsGGNw4atmjTI0bgCngqg/5fbP5fbXXoIiqjEYzUDMwuc3nfHPHjfeNxYIP+Kzr+Kztx4DwJqo4TUTNRFU1OJm2TrjdzviCFxWQQauCFBDAhISCFAQwIYI4o4pYJZdDXBDqAITYRky4nOZziwrXGZzhWtGLLCtxNXONbkYNWLJzkaNm+HCAKkgE6g/5DQv5DQ/D8J4vicamJhUVioxUYmJu73z8Dvi8RhwioqEzbO+nfWdCD/jKe/jKf3pnHRVRUTmM3N7uZmCuGfCmoTd73nc5u0Tw49L1mgITichDp3jVNCIjBGERFCMCEZRIRhGCKEYxqx9WqHUAhNhDdo5yM8eHEtZOGrda0xtGy1w3bY1rVnkZ48zBtibNmQApkGoP+SRr+SSWbuZjdbni4zdp08THgdIP+Mg7+MgXEcel6vhOJ5NJjceHHPjuF0FkUenhihghhRwQoUMM+JxscVgAhNhDNg2ZsW2PItw4WGZa0cZHC3E5zYVrnK4YZnLPEyyuXAAptIIP+TSb+TRVfHXMRea41uJTMRq/A3y35W4T8ZK34ybbQnkgNUmSOCdEE1YYba5b8mcCFk0TCxyzwwSwRwQk8EKFDDHPbmY4INoAhNhGPHmxt2DnEtzY82Ja0bMmq3EzcZVuPDhYOcmFi1bMWoApWFIP+UWz+UXPetZ5Z4TVXDXHESIP+Mlb+MknONb5XqaTHHHfc8YSneg6N41TiVrj07YZAITYQ3xMXDFg4yLcLNuyWtM2ZwtctWDVblbOHLXE3x5XOZmAKUQ+D/lLe/lLjzUzTWr5cHACD/jKG/jJzy4EXrvTcAIa0hoCDs4NAwcXJzsBA1gAhNhDTIzzMHLRgtYNMeFa0zNnK1wwY5VrlixatmGRnmcOMQAqtAUaE/Ksp+VZOy9MMCtMeLTo27Nuzbs06M+bTgnKMIIQlBCBGuLGhFhwa4VnOcZrRzX4WPFqAhPxnefjPNrbHkx7uDwN+7Pmy5MOCcjBhyZdmGEITpGFCEJwwtOrWxY2bPgmnCM4ynHBnxVpjg/O8Ty5mJzNplKQJRICYEwIlEwTCYmJTN8/D8u8egCE2EMXLLCxcMMi3MyxZlrRvjYrcTdpjW42LFiwysmjdi4agCoEBL4P+Vfj+VePxZvNXF6moxfaaRUxlnn06qu6mqz4GenXlMIT8Z834z6YYpRtOk4VTY8mOc5xnGSGLHiYsezCgy6s9s+CtKoTsYoO/GEwiRhFCIEIwEYRhNOt9/BhDsCE2ENWLDFlZYca1vjx5FrRq4ZLcThtjWuc2FxmcOMLHMwygCmEYhflhK+WFmOCKfBYnEYnEYewgTS2S3QRAg/40DP40D5nXHRw4+NvDEt8u85uFz2CQ5+OONCjIUMMdObjhiCE2EOWrVo2a5sq3I5xZFrTFmxrcOJmxW5WzTIyYZMzlticgCnIkg/5ZzP5ZzfB8BvRvXft4/K4QiKiIrDhfSySE/Gfp+M/WtGfNnza9WPFXBHAklCMCMK0x4sqcwIXOXGnIUEMCEhghhghghIUcNOByckOYITYQ0y4smZo0arWeFwwWtGGFitw4mDRblc48Lhw3zMMmNoAKeiSE/LVR+WqngVhCtMLHEz5uDirCMIylCkLRyaeVjhCF+NFj40WcDVPFTNTVXhMbjMLhLaIJoZEiJDJPVi8ValCExcrjwhGKEUUYxjGJCKMJxnHDn46HYCE2EOWeHDjZtci1tmYsVrRyzZrcTBqwWs8TPM5yN8mZi1zACoQBMoT8uPX5ce2fNltWEYwhHFnzMeIRgCEWfNp0bdm3Bi27MeIAhPxnRfjOjGaM8FYRhXDq1smUYMINGlky4sebPivOlaVAg/G8yPB8m5iZTFxciJiBEEImLi5m5vO/B7z6gCE2EOHOJk2y5ma1w0cs1rTMycrcLXK2W5cmPKxxM2rHC2ZACn8vhPy7Lfl2JygZ83DtOE5Slky5DBNCcJooww4NNIsea7QAhPxngfjPBAVpimgjCN8mXJl3YSEYRZdm3VryVrLHJOiE6GLlylCM71jGMYRREYRgIIBCKMZ128U6QCE2EYcbVm4aNMK3Iwc41rTLlxrcLTI3WuMzJpiysmDXNhxgClQShPy/pfl/Tpj25MtMdCEMUYWAg/4yLv4yL+2a4MEnHlzZhbM5EzscM8UqOWvD4NEAITYRlwtXGTI4zLcjhgwWtGTFitxMGTBbiysMbJkwaMXOFwAKTAyE/L9J+X6WG3TSeGELyIP+Mtj+MtnpGMdM4xdAh55AEBnMHhMfiJPgITYQwZOWDbLhxrWjfI1WtM2LKtxNMLdawaZmmFyyy5WbHMAKjQExhPyW4fktxYcGfNnzb8mOEZxglS1slsFpWhFON6464cN7znCuKmYAhPxvDfjeTxZcmXJe1cUcFKWlaUU44a58OHPfHOE0MEIUnaObHsnQhPBFZT7M4REYohKMBCcIxhOU5RQiinXs3i3AITYQwcZsmJk0bLcTRjiWtMLhotcNMrBayYNs2Zq4YuGOVuAKUhCC/wA/Lf4AfkbxziHjzJSD/jac/jaNmOmeF4zNb3ewhrxAQdqQcBCwsbSwsFEAITYRibZMuZg4YLczHE1WtMWXGtxNWORawasGGTFhYtsblyAKTw6D/lFw/lF73hjWsdNOVoP+Ntb+NsGopE5nOXOHqUTgEBnsBgMBhcvQGAT4ITYQyatGbjHhzLXDPG5WtMzlqtxOGjZa5ys8bbFma5c2JgAKYRqD/lTg/lTjzGeOueNpoiIcp6WWg/43Bv43FUcPB8DfKO0dGqgnOucccoXIYqCDOxwwwwo0MEaNDbhcagxwITYQ4bNHLJw3Zrc2Zm3WtMuJmtwtmOZa0bYW7dy4ZsGTTMAKUw+E/KUZ+Uo3Fj4WXFS2BiRig/44jv44j5jW6mK3Gs4AhsISsNB3MGgYOHk52FhowCE2EYnGRuyZYmC1hly4lrTM5cLcLPGxW5M2No3csGrlyxZACn8qg/5WSP5WV73muOuPK9Y1wxwxrETGc5z1RxIxXLv524mD/jhI/jhPRx8C+EcM4zi874tzkjg4PCUiM48vwucghO1kOzOM4RhOFZThOcpyjKMkCEYYZXnz89ZaACE2EMmWNjkyNMi3C0Y5lrRs0aLcLdthWuMjNtmauGbbNmYAClUQg/5Xmv5XqWZqIqOV9IqAhPxwifjgtSx5oTrOG3ZprECGwdEwULcwsBDoeLnZWEgLACE2ENMWbK0bNGy3E4YZlrTLmwrXDZjjW5Mrdjhw5XDJkxbACmgcg/5bAv5bA3O8dcddcdbqKaw1rlfjXiyE/G3h+NvFqz7MuiuCei9pyrKtZ3lttjXAhNnMhlz4ZxinGEYzhGMawvp6coghNhGLKxxtmWZytxYWjVa0YscS1zlw4lrBk0yYWrfCzyYcoApeE4T8vUn5epcNcss8sMIxwV2TyZCD/jcG/jcH8C9+BvUwuuPDc9SGpJiEga+DgYODgYWDhYufj4KBwIAhNhGLLmyNW7ZmtbuW7Fa0xNsa3DkZZFrjNhYtGuJo0aZmQApREIP+XqL+XpPu58XOOMVlUoP+Nt7+NuXDGuV8InwuuryAhdtTBh8aRo48Hm0NACE2ENGWRrhYsGq3DkcslrTDhxLcLZm5WtGzHKycY8LJywcgCoMBN4L/AAZJ/gAMnSwssssAHnmbNmzSqtlkvjnnwYCE/Dlt+HMuRBk37terXqy5GXIBkjSVpSYLyhCITnOs56929luAhMVp1iEEIwnKMYpwnAIQiIoTlOU5TjBGd8vPjDwIITYQ0yOHLDLlbLWGTJhWtGuXCtcsGWVa4b5GzjFkxMWjJsAKSwyF+Mtz4y3cDgL7gwWDhPw12fhrt06MOANWsIayiIG1hYGDh4ufVAAhNhDPKyzY8WPEtct2GJa0a48K1zkYuFrbK2atWTNpjaNmYAp0I4P+N87+N83fLvy3F68OM3neYzSqrThPTj4HfEWAhPw0lfhphna+C+KujDkpipipiliWgVhhnhlrVuCE6Grh1reM4xiCBCcIqwhWN77dceUAITYQ5yuWjZrhcLceRnlWtGTTItcM2rhaxYMWDJm2yssbjMAKYBaE/Gi9+NFmvCz6I5FpRhCM6Y7YZ3CD/h1I/h1d8Lq4Z4b4XSIzrnqLoIaaplTAwcHBwcDBoFBwMLH1ZcAhNhDVgzaNcjPEtatHDFa0yZHC3EyaZluNw1bs8Tlq0bsG4ApzKIP+Oyz+Oy069HVXOOLm41vE6iuDoxjGsRwzwJCD/hm+/hm/LpyvTUcK4TyvhOphMXMzK8c6bkCE0aJzrepGMowhFFEnARhGE5Xrv5MI+BghNhDZw1zY2rnMtc5cmNa0Z5GC1yxbt1rHCzzZGrVjiyNMYAqWAT2D/jsE/jsLXi6ziu9cvD8Lv269Dv4V4jGqrSLjebz18LvNpWTEmL4EgIP+HlD+HkGprMZrv4nXfDjw41Z4urvO5zdTpw1jUVwjVYjUxJleO/LjfcCD8zw6JhMpiUwklKYupi6tCYImFXExcTd3z8nwXqAhNhDhuwwts2VmtyY8eRa0YN8K3Cxy4lrdo1YYczFrib5cYApwJYP+PZD+PZHvNcYmpqNVqMYitXiYyzeebr08vQCD/h2I/h2JV0jhOhN7XxvjfG95XUacI7KwhPADmzhGqKaM5RgQIwjGE4VjWt+TXMAhNhDjFkyZWjVwtxOcORa0bY8a3EyctFuLFhy5MzNk0YsMIApnHIP+QQb+QPfrJzvjPFk1GtVyjtfgWIT8NbH4a5a6C2qGS2iGCcIzneOG2uWfLhCE8DceEY3rWsIwnKcoxTjWefh43SAhNhGJtla5cOJitzOGDRa0b42S1y4yslrDCxyYW7XJlyMcQApTD4P+P4z+P43pGsdq1UcrzkCD/hy6/hy7zK4vUR4GaoCGppyCgcAwKAg4WHoZuAgAITYRlbZseJpkZLcjjLkWtHDZwtcYmrlayc5GjjDkxNcmJwAKgQErg/5Ekv5Es9c99JxGnKtY6RjVVM7znn3114xbDhHTfTVgg/4dLv4dI+DGpiZu+M5473uc3Varlrlwjkq4njrwazxAhIeBkPAsYRhOESEScIowjCRClZTTYcPB4dMgITYRiasmrbC5xrW+HM2WtGTHCtc5muNblYMWjXNlzMMTFmAKeiiD/kbA/kar8e74xnExrhvXgXiKxMZjd7c5TWe3HFZAg/4dlP4di65YnUztx79OvNmbicVrHKOE6uI3rOZ7gIWrQQRa8gjgjQwQkEAghihCFHDLbnYGeCE2EOcbXCxb5Mi3M5y5FrRxizLcOHKxW5mrlzhzZXDFxlyACl4WhPyVsfkrvrjtpxZbVpCkqYGSeS0Ag/4ayv4au9Z8DPTPacMVOt66r5iEh4Ex4cOOM5zRjGK9dvJhYCE2EMsmJrixtWK3NkY5lrRwyyrcLTDiWtWbliwatXOJsxZACnsng/5K7v5LB5rryvtfbGsapFZi7zmed5yXrPgceF0Ag/4d2P4dyda49M4uZzO747zm8yuERhjGL5cOPDiAhcpjGbhlljQoQQoIYI4IYIYI4oYY568zBHsgITYRlcYcmbI5zLWDFiwWtMbJktwscLNayxNcrTK2ZuXDVgAKaRqD/k3I/k3T57jr069M41jGsaxWp8Cbi4P+HZj+HamY8DPJyngiKlOY68uvN1CGopiCq4GDg0DAwKDQMBBwEHBxMjRoDAghNhDHIxy4sTXEtaMWTla0xOGa1y4ZN1rXCzZOHDXKycsmwApXE4P+UJz+UKHa+LjGSadrjACD/hqI/hp5cOEduHCMaVxjjx4ghZNZA0csEsMaGOe3H3yZACE2EY2WJwzc5Wy1vmxM1rRw0YLcWRi1WsHGVljyOHOHC2ZgClgRhPydOfk6FwQzTxRpOcNcMOPSg/4dhv4dn5zPHVxTpvlhwIacpoKBvUDBwMDCw8rSwEDgQCE2EYWTlozZMsy3LlxN1rTLjarXOPGyWuHLRrmbsHGRthwgClQQg/5Pzv5P0b4TWpxDXXGNgIP+HUL+HR/cYzwzq5xzi+KGX0FAWsKgYOBiYuZl4KWAITYQ0cNcbjHhZrcblkwWtG7JutcuMrZbmy42GVrhbuMjFyAKcB6E/KR5+UiO97Z5acXHtlhWU8UMlLWxWaL0wRCE/DuV+HdthyY8mHVt1MEpYKRojBPDbHOOEIXMWZeGKGCGGOGFCghghhI4Zac3PBlAITYRib5GWLCwarWzTCyWtG7XKtc5mrlazzMnOZi0aNWLVuAKjgEyg/5T2v5T/6jfbfgR0x0xyjpERa3G+d8b67d6vF8I5a1qOG/C6xKE/DyF+Hj+lMerHkvKq9a4648OO+PDhTwUxaNXCxcCWymKUIwYZa7a8+WE4nMl04zvOaZEiIkSUaJJRKwjFFWeXXxYaCE2EY2LNw2yNmy3JhZMlrRjlxLcWNi4WsnORriZNGjBswwgCm8fhPywAflgBtdkZd16RlOmFeuW+euXDhxyyxmAhPww2fhht37mPVflMWa2bAxVpNeN8McrHeaFx2OZ+WCOFDBHEhgQwQoI4IYa9LOoITYQ0Z5szLIyzLWjPE5WtHDNotcYmrBbmYtMbRi5yMM2JiAKZx2E+1q+1rZ82m2O2OmOkVZRopS2KGakKIP92l+7TYzrG+WeW9XwuohUXjrrjOSFuhghghhghghilQo4I4I0M9eXhg1gITYQ1cN3LZxhxrXGHHjWtGWXGtcs2LFbmx4WeZy4bNGLlyAKfy6E+5i+5hnBjjk4uLDKcZQtakrYI4EkYRjGtazrOc8m3Yw4AIP+AIj+AJWejeI4VGKRNRuM3O873N5mUKY1PTOHheGAhMHS5MUU05xQijCMIoTpEAJp3jfDpw9IITYQzwt8mXE1yrWjlo4WtMbJutc43OJa4yZmDZw5yY2+HCAKbx+D/gBS/gBT4cTevD1zbm4Yxw5cNcOGOG+maIX4A4vgDjwuEweCxeKxeClslogmimigmhijhpYGG2WExcziowinGaaIiIwrG+vhx4ghNhDJq0ysmDhstYZWeVa0bOWC3C3ZY1rnLjwtXDTC3bOGwAphGYP+Asr+Ar1cc9856zm6rHLFcnTPLICE+8Y+8rhLJHjVyQyQtGCc8M89NdcIhNXKlx880UppoozXnj48eUAhNhGNs4ZtXDLEtcNWrVa0xNsi1yxb41rhkzc4WjfIxaOWIApZFYT8BHH4COWJitaloWnFeG9lyoP+ARz+AR3wcXC5kq9Xw3ynAIXAZyBqYYUMEKGGGOfE4dhgITYRhxM2jLJlZrceXK2WtGLbKtwuHLlbmbMsuXE0bMMzluAKVxGD/gN8/gOH4Xq9Z1dazyUAhPwBPfgCH36pzxQpGEr4st7ghpagV8DBQaDgYOFi42XgbAAhNhDDE0c5smFgtyNcbJa0atGa1xhcZVrVszYMXLTJjYuGYAp3KYT8CPH4Ecb8jDCyCFYXjjY5453lhhOEKSlTBgliaMegg/4Bvv4Br+9Lbjcb1z1dXU1VYxjEaiE1xjnjq4iEdZ1UIAhEhGMIoRRhGMIooxvh5ccgITYQ5YuW7RgyYrc2Rw5WtGrhgtc5WbBblzNGbVhlZt8jZsAKkQE5g/4HMv4HQbLhV6rHDHDXCNYglc7nO87njPPPHO5K1w10xwrwr6UAg/4Bqv4Bq5qo1OJrMTO7vjnd8c3u5i+EcNcMeFvwNY4VyxFJnM9Y8HPMhKdiUe7FBFEIwIwEIkZRgIIoynBFCM4Trj5qgCE2EM22TLmcNsK1mzcZVrRq5xLXDXNhWs8TdiwaY8jPJmZACk4QhPwXOfgudxY82fdXFC0o4r3Agv5Cg/kKEDNc84qFyWAnypFHDDPLfjWAITYQ3aMsObJlbrWGbIwWtGzlktcZsuNbic4cuRm5YOWuVyAKUxKD/guW/guXeBPCuTUVWcc5kIP+ASD+ASHhG6zXGF1nG6uE1cjDx5yijVWdb7cewCE2EZGTBoyxssK1k3xMFrTK5brcTFqzWtGGPDjZ48jNnjYgClsUhPwhifhDFW2004Ma8EaVteyD/egfvQXbfSOFcMarGOOs54iGlpiRhYOBg4GBhYCFgIeJi6UvgCE2ENm2HC2ctmK3FkZ5VrTG5xrcTXDjWtGGHHmaMWONkyZgCoMBNYP9kR+yB1u7xk71mMxOK1jVcIrVBed58E3xiaYqOW+00IP+BC7+BEnWL7deh0qNRhFze7zxvjxm7ioxrkco1GIvG64uOYOPgJ5+bjMJtMxMSCJkmJiIIEpXOc8fRnxgITYQ2c4mbbDlarXDZkzWtGLfEtcuGeNaxyt27LJkxss2RiAKgAEtg/30X77euNXiojl37Dwq1yrlCeed97698xmFYjkq/CCE/AjZ+BF2SFJzR05s4ndeM5RlaeaeCvI15Kyihjtt1a8AhMHai8BowCEUYRRhCKEIQQgimnGd65eTDiAhNhDjI3c5mTlstZ4WmVa0cOGK3EwZsVuLDhZNmDbHjcY2wApiF4T8Cb34E1d+eGmGWV5KUta2iGxkoIT8BgX4DEcldVc0cELSsgrLTTLjwoWDSRY+eGOCeCWCWCWNLLfjYskAITYRix5W+Nw3xrWOZvhWtMbjEtws27Fa5Yts2XGxyNWDFgAKfCeE/AnR+BOnj2nGMkKYJUtK0rSpCEJxne8cNZs+bg4IgIP+BKr+BKveuFYqohF5Z3nOc3O5nNXiK4O06gCF0kkGlhhCGGCOKGCOJDBDBDBCghhRzz42mHWAITYQ4xZcrPG3zLWmTHlWtMjLCtcuGbla4aZs2Ji2bNHDhyAKZBqE/A71+B2/XbTo4+KcayrKDFDJTJDNO0CD/gTg/gT5rwuvTOq4RqKYmWY568NYhOlk5cZxjGcUUYwmRnHDl2wAITYQxy5GbTHkZLW7jG3WtGLhstcsXLBa5wt22Zs1ZNcOVsAKXxiE/BPh+CfGcmnRvtWc4ThJSeaeitCE/Ach+A5HLkXtsjLBalpUhTHLTPDjhO5blznGqpEjOFazx8efICE2ENMLTC0zZnK1xmbOVrRo1xrcWNm1WuWOZo3asWeXFhcAClgUg/4JRP4JReXHpfS+VcGIuOc8doP+BYr+BYvrnhzjfDcTETrjigCE0czfeqM6ppwvPTxWwCE2EY3DRlkzZmS3I4xNlrTJlyrXLDG4WuGLPE2yY22RpjxgCkcMg/4KNv4KOVTUxvldgIP+BLr+BJ+lRU3buIXRMLj0CWfD244hNhGPG5bs3OLGtyNcTFa0aM8S1zmZsluRzmbssrZhhyMGYApxJYP+C3L+C1/w/GzVQRWbnjfHe85Sio1ppymsAIP+BWb+BWO7wtczKYtCoqsajWIxMZ1z3YCFzFTUwQQCBCijghghgQwQwQwo089uLg0AITYQzaNGjhg0zLcTBm4WtGWJytxNcrVbjYuMuFywxt27NiAKigEyhPwbXfg3HllwThW0bStRwoSwStGE4xjhY4Y2U4NLwnBmbK5sWACE/Aup+BdmTBO0ZIEc+rXWeGd4zrOKEsErbDkTwUpSss9t873AhOFwIdlARjGEQjCcCMowgQnKKMUUZxrPg6XcITYRlYuGbTM5bLcjdvhWtGDNgtct8mNbjx4cLRwxctmeLEAKVBKE/CJ5+ETed9WXjYcFJShLCjjAg/4Evv4E0anlW9IhEZqQhc9QzssaCERz4PFw4QAhNhDRzkaMW7FqtauGWRa0ZM2K1y5ctFrVw3csczBk2yNsQApMDYP+EYr+EYtyVWo1OsCD/gU2/gU3cplGcZughrKAgbGDQEDDw83DzQAhNhDJmxc5sLFstcucjRa0ZZGa3FkxMFrhq2ascbRpjyN2wAqBASqE/C0F+FmnHPDKfFhjreFaStgyUzW0WxUwQpFeeXDh14+LfbeD/gQW/gQnl4Hg+BnpHDHDWoxlee89c8b4zxbu7twzwiSEydB1YwQnFNGEYRlGUYBFGEYRRnft3bAhNhDhw1asGLNytyMHLJa0Ys2C3C4aY1rJu4btMTDE1cYsQArHA7kCg/5b/P5b/Xh+Fz5c+QDxt1VRWqwpc7nbKblfXwPB4cTlzcMxNIlExcXK7m4u4QRicTECYCJEwuirC63rny8HwPF8TxeElzt1cd8Z63x58d888+Nzu7uNyi4hW6tOVssxczNZiYnF0qLiYzCcRhqqrhNVUIamYrVXGIqt0REqnCKjWMcNa5a1WsVUMTgjp4PgAMYrWI1VTiWZvi3ffwPBO3c8Lw3Qg/4div4di3PldXQCspubuVywqkUq8XQiSJd5jm53u95nnO9XUViKkqDERVVSqVMSqYRi8ShF9vH8bwfA8HwO/bw/C79uuJq4kghU0FxKZtKJIiYul1KLxNTVKURBEVcKhInMWuMpzMZRJCBGYiVRFTU4tExcTusyuQmBMKcOfIB40xwxVQjjHG93u7rIBEtgg68CZSmZlMpiYkJiYkETExMSiUERMSSmYkFTExNSSiUSRdSmCJIlEokiYmEwkExEkSTExMSRKJgJgJiJBNXCJRKJRMSACAJEwmE1cASCLpMImrglExKUSiYAIlEiYTAhMBcCYi4JTPHw/RR8GCE2EMmeJo2ZMcy1yxZsVrRoybrXONw3WtcjJtia5MbXCwYgClANhfgli+CXHBVMhZdgpJI5QIP+EDL+ED/jz5557FUAh4pMIDAqDA0Fg87QGUAhNhDnM4bNczTEtbOWOZa0bOcK1w0ZMVuXMxassrJi1asMYAqvBJ0Dg/4wXv4wT+7p18LMKjDU6jg4VWNYrEYItvMZZm6uLiUzEwlM53nPG54xzjjfGbuYaa4OGOGOXDly6ctcOGqw1VVNImZm1xaswRac1Od3e75885753nOZuZiKVGI1bEpnc3xzm5ulTiEplMym5ucouoitMRFVcRm27iUXW4na4mrqkVpiMUgzdze5ze88eO99+PHrx6z4vPjnrvrz3vne+KbmbzeW0qnENRisYjTGMVwxrFY04TqIrEUxrWGMcKrFajWGsNVSpBE0qIVjEY7denZXKuEYxFE4ylMZrny552CC/wAEsf4ACWT17+L347neWWRYhXc7OrEubCaZqWISyxeW48PHifA9TGS4U83d2eYzJCaturXWavmdvmdl2VedzYtXrd73u9vw2278OzXuq892eW1d7u3t7ltl4TmerJxDZhbcM3k5hMEKGxGcvwXnjmeOTnOTnrPHieMcm5aturTcWxuWyQko1bNatLizFxJcJBBKKujZSxElSWdyzvr36uZMyTLll2u615l2gILn4I+t3Nzz482WlooAlJbAALEoAECbJVhbLCWCyyyyyywMspLpcosWNxcrNg2WXZiwvOwsWWblnnxVneKZsQlhZslNgbksWEqBZYsspNiksM2LLYLCyywAJSWCU3KJUtzbCxLAlzYKABKTcoAC5sLCxKLFi4s7ff4V8vqAITYRmy42jBw1bLXLHI4WtM2bItcNMuZbkZuWDjEwyZsTNmAKUA6E/CPJ+EgfEpowZsmrdglQhPwewfg93hbXbKw451vMhpaoSs7CoWBjbOBWQCE2EZcrRuxxM2i3JmYuFrTM1wrXDNw3W42DLLkYOG+XNjw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vHAOAgAQdBN4J7gMBEM4rrLEPd91FuM+1AgIji1UDCEgQRP//A0U1BQM4C2QZIDIJAJCbAwE3wB5FMwkAkIICAdvFHkU4CAD+AwB7hdI0Ek7ApD/TAKQ/HgkugoACUAAAAAAKzAPxAoP+K8z+K80DNbrKZtNXCpxc0FRSIYzyYrGsY1VY1VcKiqpMRF4uIvExMSmbXcxSMaxWNYrATbdWtaZlcJmNybzObzm8zxzO7znN3c3c3N3cyuLxOInDEUqKippcLmW9bB1m97znec3ve85zubkm4XFzYvJllaRUREcGoxHBXCMVpjVVWoqMRSMERKamExcZm7mZQUhiKmoipp28PwufJz5AHPlsm4tGYQqaRMRvWciC/moT+ahT4fgPiZnPGeJwTbVy5TXvd87vx/J8PmddpQks5UjNiWzuWwvLzfFmVJYkqBUm5ZCpqy5Wnt1VcqWWy9dvfO+d7vbts3DJjjiS4zl8ZnifF8/zAzw5IzbLZtK7mrNJqFixZNktlssCWrLUsssTYoWWbGwibkuby5RmtwZ58aA3AD17+azjNxcuRGF578d8gIL8KfHvne3aEssqxKlLS5uUSpZUpKlCUAACwsFhZZZYAJQACWWVYWJZYBU3Nirm5uWSxZuVZKSk2CyxYCwsAsWALAACUlAsJQlAJUsolXNgABcoAlAAWBc2FgssrfP4J+18gCE2EMc2Ni3YM2a3GxYOFrTK0ZrXLbFhWtG7dxjaNWWJzkygCmwfg/4weP4weXPwN648ONbjLMylFU5TXgTQhPwQjfghHZqR0TxQxSpSyU4Tnhvhx1z54a6ghNmCc5xjGdUJwjCMIkIxjPXxcLwEITYQ1yuMrduyarXDfGyWtHDbItwtnDJblzMmuVk5xZcLRqAKZxuD/jYy/jYz4eLjvrrGVzEYajUYjGXQhfgiW+CJfBV4aXCLoKppEM8s9ddsuHxWLYeEl4CceeGM5oxRjGEUYxrr59MQITYQ2xMG7lnmxLWjbC4WtMrFqtctWDZazxsGLhw2yuWDNqAKZRiF+OXj45ebsfRh6MDJTBDIgokqYCvHQyCF+CTD4JMc1fiIcNBRERx1z3x3y4WeukCE6GDDXDO8axTgiirXk74bACE2EY8Thzkc5ci1ljyslrRpkaLcLJoyW42OTLkZYsubExxACmEXhPx53fjzfz44ZaZ8GOU0lIYoaoWshPwS4fglfwUySySxJRpWscc87bj0gIXMYCLRoIUaGWKGFDHPgcnDICE2EMmTJu1zYWK1swzZlrRo1cLXDjLjWsHDlm4bss2XK4ZAClsShPyBtfkDhvfTbLa+KFs1dkaYAIT8E4H4JmcWKG6uCMLznnprx5SFxmQgz8EcsMaGOG3B42DBACE2EN8blo0as8i3Nkxs1rTNmZrcLjDjWuGDPG2aM2jnNmZAClcQhPyLAfkWVw1lpwRxJZJ4MEiE/BOp+CZfBLZeidccM+HHpIaCuIKngYeFgYOBh4mliYGwITYRmaYmuPCwbLW2Jm0WtGWJgtcOWuRa0aNMrXDiyZnDTEAKVxGD/kq2/krd3MZ4KxPSe1cMAIP+CkL+Ce3GeSc5vbwZ49+Yhoq0goO5QcBBoeDk5+DgcAAhNhDVu0w5XLLItzNmjha0xsWy3DlytlrdvictmuNwxY5mAApcEoT8np35PTceHDPHVGksUtksGICF+CNz4Ip6LqsNFZDJDTHh4cHh8CCF0F0GfrQxxSwwx04XEskAITYRixNXDZw0yrcbZs2WtGeRotw5GjBbic4sTVk5aZWLNgAKWxGE/KfF+U9Gdbzqx1x4Z7cGWYCE/BIF+CPXJmxas2imCkKY43wghpSsgYC/gYKBgYCBhYeVoUIAITYQ5YY8TZw0cLW+ZjmWtG7TCtwtc2FblZZMzFoyc4WGbGAKkAE6g/4hWP4hWQck8I1WqxVYRec8eO99+W7CBUQmExudbMbAhPwZufgzdGnRpthnetcM7xrGS1LYsVLYpYM2LJm0YLK1y4cefDWtZ48mU2xAhOdm345xnFGMQjBEhOUSBCKEYRihFGEIkYp5+md4ITYRmaZs2XGwwrcuLJhWtGTBqtcs2TJblbYWGNg1Z5WTTGAKWhaE/EbV+I2vLkXs4mHNK1JJyzyy3IP+C2L+C2MeD4Dd0XiL8DK7hchjGfhgQwwwwo4UtOjngxwhNhGTHhc5mrJytYsMWZa0x4XK1zicOVrDI3bYXGJw1yMsIAqIATiD/jmC/jmDd+3iK1VYu83x3x4765zN41rl05cOU4vLnfNxvM3upqe0aIP+CeL+CeNV4i8ZxKYiKisNCbm87m5khrj5XPU4RV1vF8yD8LGczmlpSmCBWUxcTEwBBExJMznr4vXkITYQ0csGeHHkarW7TI4WtGONotws2GZazw5mmJw4xY2bhoAKdiyD/j+U/j+1zWzhHTXDGsRCLmeOc8eO8zMxiMVp058ngIP+Cjj+Cj1ynE4mISSiEKUVON6yu53XfwvDeECD9bt6O5ubSmJgEwImJExMSnOe/g8AITYQwYtGuZo5xLWTJxlWtHDHItcsGONbkZsGDlzkw4muXEAKdSqD/kSq/kTLnjO4vk5cOHTXDWIiLvd9ePPjvjvcyRGsAIP+Cer+CfnU9s8jSYlWazUwiIqpiM4yuIzwm4P0M3eZzNpi4mBNXU1MImJSHPw/D7AhNhDPIwysm+VstatG2Na0ZZca3DjZ4VuVsxw4m7jI3yucoAqcAUqD/kRc/kRdC6XUTFXi4gq6hFTEwiSYsmbb6dXTMVGComWZtzxnr08kg/4UDv4UDw58nh+F4vieT03FzM3lEk0qUExCGGnTnycpxWIxNRLMst68Xt3og/Oi87nJcJJiSYTCYmJiYmLRMTBCYmJiYmIkTWS734fm14QhNhDTI4w4cmVgtctWWNa0xN8y3DkZ4VuFniaZWrlzlYOMwApaFoP+Rmb+RnXp49VzZm2au63wOACD/g/0/g/7xjPC8VFUVNZ1nMCFk00ORjnljQiGGOO2/Cw6gCE2EY2mRvhxscy1gxaOFrTLkyrcOTNiW5GLJgyb5WLVwxxACmIdg/5F3P5F7XGu+udc8ZxOprHLGNY05c8Ug/4VJv4VJ+l8J5Tpi8WmsxaLbxxzAIPzqzm7XMpXFkkzd8/J59ghNhDHHmyNMmZytb42eRa0btmy1y2cN1rnG5yNmeTM1yYmgApSD4X5COvkI7MZFjIMdJdJFPWAhPwtWfhatNmHNXFGKOm4hoSwlYOBQ6FiaGlQeBAhNhGFrmZuczdqtYsGzFa0ctsy3CyxMluRmyZs8uXK2bNcQAqsAWOD/jSe/jSfOvQAAA5Wi6mYmIhCFxMzFkSqZz068uY4cXTr4W4iouJq7Jnj06tbHfsAg/4TNP4TNQAB06hzcvL4ZmcouJREzVTEQgnBV108PwufIb0xnkiIpFLi5l4PgeC8DwRVgILn1btu7dLJHLLKttlWKlJoCAsACwsFgZVzZdXvn5/wDPiAITYQ3yt2rNi3YrW7Vu4WtGbRqtwuWLVa4ZtGbbDlbMcmVuAKYx2E/Gwd+NiFo06NerfgvC8awqjBKTJfBICC/n6b+ftc9bh4t5ZIbKt8dcqFy2Aw8ss8cKGGCMhQQoUcduVhh0whNhGbG3cNXDRgtxMMrRa0ctWC1xixNlrRq3ats2JnhaMGoAqmAVmD/jN6/jN7AmALhlMts1mUGIqOnfsRioYVVxiy5mbubi5mCp1x8jNRrDlxieKD/hRw/hR74O/Y69APAnFVqoirq5yzebnPHp1OtZm7mpYYxGqrEYVNRcxll38buuV8NmyD1pMTFpSuLTETAEiYkiUSiQCYCYiYmESTEwBM57+3MfAQITYQxZuGTnC1zLWWFg5WtGeNwtcsGuRa3cs2rTE4cN8ePCAKUBOD/kgO/kgn4TMETU1w8HwM48CE/BQx+ChuUUIQjBCNcmXVr0CCnKqtlmlOACE2EOceTGxzMHK3C2YNFrTM2cLXDTLiWtMrFrmbtmGJixYgCoEBNIT8kIH5IQZ775Z3lDBbFmwYrYKQonOt56YZ73nWaUrStKlCrDWvBIP+Cq7+Cq/pZSLhARMmauY34XPU6VcRdZjONovg7cSD1Ai5laZiUCJhEBEzKLRJE4lPj+L5QCE2EZsrVk0wuW61hlcZVrRo1xrXOJhjW5sLLG1bYsrNnmYgCpIBRYP+QUr+QUHi4cenHlnhnlmEJVdXVwXVwiLqpwqKiCW2ZZhmrut8uuJAg/4X4P4X8ezr05m441mLxcxlNxMQUuaupgG0TE1FREqvBiL5ZjSD10ubmCYmYuZiSEouEomauJiYQBFwSi4uLXnr4vHsITYRhauWDPEzarcTFq2WtGjlktxYXLla0asMuJmxcNWTliAKpwFKg/5Jvv5JvxV4zqM1eLq6lC4SQlCYlEzfTrw48OPDixly59tqmk1mrrrrYIT8JxX4TndGPFlya9W3BWU4wvCMJwhGEIwghBCEYRgjDFt2adGnRlyMeJgw6pytCUIQwyxy4OLGg/ATMpTJJKLhMTCauJiRCYmpCYurIiYmrhcJmZ7+m8YhNhGPGxbY8jdqtcssWZa0cMG61xmyN1rNs4b5XLdlkwsWgApLDYP+SkL+SlnGNxcRfKNgg/4Q2v4Q261OGkTrmIXJXo44Y4aa8PTnACE2EYsTRq4xNmK1nhZtFrRowcLcLNw0W4c2VljxNcrFplbgCmUgg/5Khv5Km+OudbxmpxVajWMYxFQRmuc0g/4Vdv4VY86zrPLOJJrNWlNpzG63cIP1OaU5u5lcSmExMTKd8/D7+EAhNhGHMxauXDXCtasGLla0c5Wi3E5bNluLJkYZHGJoxYt2AApODIT8kIX5IQ6aHAhowYKghPwrZfhWzx7sOSdqQw0Ahc1gMHfXLDLj8bDggCE2EY2zFi4aZHK1phcYVrRg4zLXGHJmW5s2TGxYuHOTK3wgCrMBWIP+Naz+NcPgcvB8DeuUODVyve899333nJrWu3Ltw5ctVibznrx3z3znJUarWojF1mNzeZ4xubg1WOCD/g/+/g/t3F78Txe3fpsurianXPyOes8LggzEzcpuJ1dYYnhdXhusxcZiTF4rDEKutzO4gIL022whLNmpZlkFtWzcpNlLlyyWUmylJYS4lhXfh+fQITYRmatGTFs0zLW7BuwWtGeLGtcYXDJbics8LBhhxYsuNyAKtAFhg/450P453+h16N6BnDFxNTVwiUESmJus1aJiYkqwq4nW6urAcruiFXCM46+B4ICE/CU5+EpepgwsWMG/FWM5wiRQiIyigklGiEGLXq27NuzLky5MeLDg06NerXqy5AGq9FEiE5wx216tYIPl0mUzMZi0zKZiYupiQi0TEkRMSiUSACJACYTAExcTOd+D5deUITYQyb5MrBs5bLWrJhmWtGTLKtcNmeFa5ZtMmXM4ytG+NoAKVBSD/jok/jo33w58N6zq5iYYRyCD/g9C/g8149OfTjQgTrbqhOlVWd7xqjFGNdPNhQAhNhGTE2x5srdgtaMMbFa0aYsK1y1YsFrdi1yN8LVxjZtMoAqXAUOD/jm+/jm/CY3EbXcrqEVURi6dJrEamJXObc2UxeqxGKqKqembsIP+FHD+FHEOXPzs61qMTG5zeeM5denVnNxvBisVhWKVdWucwzBmK40AhOxboxSjOM4kYThGBEhGMIwjCJCKEYEIREIowiIRjHL2UewAITYQ2w5XLRqwyLc2Nq5WtMWPCtc5W+Za0xOWrhvjZs2jZuAKciqD/kEM/kD/xmt1zkO+sxkiZiaiKaxeohw49GSD/h8Y/h87xnpntvwA4VUcKrU4Mzm8mcZ1x1zzjqCD9bOZ3LIlMzExImJExKZu8+H47yAhNhDZsyyOMWLCtzMWLRa0bsW63Exc5VrfC3yYmWZrhbNMwAp5L4P+Qm7+QlfOr6b1LMXm9zzueMZjOr1PCMRjERikVW+DIIP+IHr+IGvnHON5ZuIvCKiq1Gr6XUwRcXVss11pzIPzMpububiyrgURMTFkkxKV3nv588ghNhGHKwas2bNytcYXDBa0bNcK3E4b4luPDlbtW+FplxMMYAqkAUWD/kWk/kWxxeOfDjicTEVMOkqqE2vny5swhFX4SqipnjHi+F4eM5ovE1vtmQCE/D8N+H2+rBXJe14XjXLmzs8sMZxhSFKWtfVWEIxy7NrDG8ZwkwYK0zZ+FjpFKtsOKtyD8L0vLyyzNpkJiYmJQhASlKJETBUImJlld534vi16gCE2EYWzHM1YMGK1rjc5lrRxlyrXGNk1WsGmZu4x5cWRk0zACosBOIP+R0z+R03m4Xq6mrds3iavhnEVUVMLvLjOb4uNcU4vER28fxtwg/4g8P4g2YvHGtuvLm7t3PG7mV1GNYxjlWqxHC9TUzM5u+M4z1mD+AOHq7LZkTEpiUTExMExCEAmRMze/B9GOAAhNhGNxmbOMjVgtxYmWZa0w5cy3FlyZlrluwy4srBpjYZnAAplGIT8lbH5K2YZ2nBnpfFGlLYKZobIwjWE/Dnx+HPnRfZHRPRW1aXixstMt63AhpyggquBQ6FQMDAwaBQsLK0MBAYCITYRiytWuPNmxLWzTM2WtMTDGtcM2rBazcZceNwzZt8uHGAKUA6D/ko4/ko/nWqxjWM6xxCD/h7C/h6vzEbqc11mtoaCuICAuYGBgYWFlZ+AkCE2EZGjBy5ctW61rjYZFrRmyyrXOVrhWs2TBk3yYXOXI3zACooBOYP+S/b+S//c9M8GIwrERSErXObniVzqYnGdbrLjO743Hg6ucoP+HrT+HqW54Zxdbq5zd3fFmbq+FRjkcsax2vlNZbnbivNd6u5AhNnQnybzrFNERQiEYBCCCCEYRERFGteTwYy8BCE2EM8rFw5b43K3C0aN1rTNlarcWPIxWsmrDCwwsGjdhkYACpABRoP+Q3D+Q3EAd+3ft4upmJTi6ITExCNd+3ftz5OvQA7d/CvDF6utq4iD/iGK/iGLAFXjPCZpExNTCYCTn4Xh+B4PLm1sAmLibia305xiQIP0vE83czlawTAmJiUwESIkESRMJgmJku+Pl959ICE2EMWuVszxMsS1vhyMVrRvkyLXLnEzWt8WFkzYZmmZo2YgClsVhfkHC+Qc+rH47H4KWKOJDDEWV1CE/EU9+IqnBr1b8l6VhCaRky5AhPAEuHXDGs4xRiRw8XW1ACE2EY8WbLmzNWK1szyOVrRw0yrXDJy1Wtm7PLjaZGbHLiYACmsdg/5PeP5Pd5xntM1PDOLxxrm73xzx3Wb4AIT8Orn4db9GvVpxQyRzSzRyQolOcKr4K5aAhOVlneMZRlFCE4xRThGMY7ebLIAhNhDfGzwtm2ZgtaOMWJa0asmi3FjxYVuRvhaNWeNm5ctmAAprMIP+NBD+M+1jEVFMXV4vV6ziCCgpFTULy45u/HCC/upr+6mYS2LKmyzuasS4Nl2NLVzmgIOERM1MwmCakTEyiQESBO+vi+oAITYQ1c5m7NkzbLWjFo1WtHGNytcZcORbly4WrVyxy43OHEAKmQKBAYX1PXqi4IoZVsF6mWmmLByYfAYPEYGyKi5YsoqqiwVF0mEsx2Msx02UjxFtSaSGqCCSCCCCOCOOWOeGeWOGeGeOuenDz4HA334OvA4PC4HD4HF4XB4nA4fA34G3B34HA4WmuVLEilijRVR4K6aD/gOu/gPFRKmGKrEViK4Rw1jVarE4zrMzM7njO55xxrOM4lCZi4m7m8zvbM5XM3c7u8xxx11uOMZiZYhWKxrFcsVVRUKqIxnlmbmD+CI9vOZut4mIms6uiSbTEyiYqcTULiZRmlwuEomKmLqZtV1MVcERCEWSJiZiYmLpcEwJiLRc8/duPgwhNhGbM2YOGjVgtZNGrVa0csHC1w3auVrNoxxtGeFkzaZmQAqVAUuD/irE/irFmHSIrGoxjERwqsRWIioqKRgiCLxNRrCIiMxtEShhSoqcb6wAgv7YC/tgP4vjeu2UtllualiXGbiy0Vs221vLLyJJhZqb8Vngg/K8b17u4SiRBMTCYRMJBNESTFxKJgImYTEwTPHy/Hv0ACE2EYmeNnjYt2i1swxMlrRowarXLhq4WsGDBswws22Vs4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4HAOAgAQdBOwI8gMBEM4rrLEPd91FuM+1AgIji1UDCEgQRP//A0U1BQM4C2QZIDIJAJCbAwE3wB5FMwkAkIICAdvFHkU4CAD+AwB7hdI0Ek7ApD/TAKQ/HgxCgoAAAAAAzQAAAAAKdiaD/kLQ/kLXms1vHGONc46441vV1qtdNcO3DlyxXiZmQIP+Bs7+BuHOOPDfKarEYjUainC8TEWy4zx1zzaD8KLXVzckTCJrNZiUymLjO/P8WPKAITYRhcssOVnjarcrnK5WtM2VotxNWOVaxc5mWJgxYYmeJyAKey2D/kV0/kWbjE6nhnhOqrFaqMRUWzd768uuYmIrEdt8gIP+BuL+BuOsNRqdTVt3ne873acMR2ntFYqDePBb5oTlbJdeaMSMYwjCKERCIQQjCJON78nLHsAhNhDRnibNmGbGtxMWeRa0ZYW63E3ZN1uNljwtW7lplcscwAp6K4P+R7D+R8XjiXCdTyzjyM8MVqE3ed75ubMWw4Tw4+JAg/4Hfv4HZcwMznfbvuZzmZxHCOVcqxERMznLwfA8HjuE6mafXqgjCKMQjKKCAEU4VjOefktgITYRiaMWDlxkxrWznDhWtMTbKtcuWrFbhct22Nu0ZMWmTIAKZhuE/JuB+Ta/Th0ssc9JwtS2LFTJbAthzZSE/AoF+BQeXAw6p6oZFpozrjnjhnlrXuCE2cyHXkinGM0UUYozvp5MNAAhNhDRnjxOcOXItytm7Ra0w5si1xhbsFrltkbMcTdlmb5mwApQD4T8lqn5LVdGJkpaCGVfCIP+Buz+Bu3U3rNLxzxnIIayioK5EHBwsPLz8BJAITYQyw5m2Ri2zLWDbI3WtMrhotctnGRazZMcrXDiyZGDHIAKURGD/ksy/ksr3TdcY5pzjYCD/gRY/gRL6+FhynkL1fHIhbswz6CCNLDLHh8XDhghNhDHMxbucLbItyOMmRa0xOMa1zka5lrhjkyuWDNy4ZuGwAqfAT2E/KMl+UaGOYZGGVUUZUtTNa2CNLs88uHPa++k6KWxSyUxQwShKM6x2013woT8De34G+cOIYrUxWxQlGeO+XPjx3yzrRS0t2fNolKSVY4648eOuGd4ynkjqYsghOlkn34QhCk4ThWFZRRhGMIwihAhAAAIozjfHxcsOsAhNhGJm1ZYmWFutYYnORa0asmC1yxcZFrVrlauGLVywxsMwAp/MYP+V9L+V9MdcuMZjOI1XDHDWoxESu7zecnXp34NT0zyqIP+BzT+BzUZxhqdRUYubu+d75szMRio6ET5W4xnXFsAhOdodeKKJCKKJCMIoRhEQCEYwjGc8Ovhy3AhNhDHI3xYmmZqtxN2+Ja0yYmK3DlZN1uXE5xtczZuxbZmYApQEYP+WWb+WV/xYm1REaVbxoT8D2H4HoZ0lJSqcde7ewiFi1CDTxo0MaWvA4GIITYRjy5cuFhmcLWLDKwWtMjJqtwsczNawx5W2Jg2Y5cWLIAKbR6E/Lm1+XNO7XLHDO0wrKUsGLFktajBfJWYhPwIrfgRjxI6KaJarZMUE54cOPDjjnjrtnvhhc9VFo4SFBHBGQwiGGGOGnF4GDKAITYRiZ5mbbMzxrceRniWtHLlytxNsLFa2a5MbTC4w4sTTGAKXhWE/LT5+WoO1qaI6p4II3jnpvrnuIP+Brz+Bq+azy463W4u43rveciGppiAp4+AIOBgYVBwsHL0MAwEITYRjyM8blvkbLWLHE3WtGLBqtw5GORbmbsGeFriyMGrFgAKTw+D/lqY/lqt8LdRMWreAIP+BaL+BZfn4m8arDFp2IaOroOCvyCg4WJq0DcAITYQxcsm7JoyaLc2JgxWtG2JktxOMmFbmxtMLDK5bNWrTMAKiwE2g/49zv49uU7jrHNuLpqOWOmtcsRF54748czurhWfK3yjlVcN63fEg/4K8v4LB2r7O0co0rc3xzne8zd4nhWOUanVreH4Xh3x3z3Hg1N4hORrQRRiJokQIokIwgIIwRQijGunpyn4MCE2EYceFo4YuMi1zhxNlrRvjZrcOZgzWsMWbHkxuMLlm3ygCnwtg/5Duv5D07x31xxvDWNaw8q9RhN3xzu9sxdJxPCeTACD/gla/gk9jo1NXLfHc8ed5zmrjWta1iNXWazcbrxfE8HYg/K87zeNrytJKJAhCCJSmZvPHr5NACE2EZMzFlmbYWq3G3zNlrTHkzLXGPFkW5sOXKxbtHOLHjagClERg/5Ezv5Ew/B3FpqaxPC8YIP+C3j+C3PVYrBmHHhx2IXPXQaWchQxwy24ufBAITYRkY5XOFkyxrXDRrjWtHLJgtwtG7NbmZYnOTIzasXLTGAKWxWE/JHh+SRWWvBlhGC0rWwZJao5JIP+CWz+CVfU9HCeF1ObzPXHHjKEwc6OHDe8ZxThOMa5+fDUITYQwctczPK0xLczDK5WtHGVotcY3ORbmw5m7JhkY5XOFqAKdyWE/JEN+SIfkYdDFG05Y63x4c+PDe9U8jFTRizWwaJRgIP+C/T+C/Xp4Nc25mUROGqrhPS+V4mblzXuQIWrNZdAlhjRo4JYoYkkCARwoYZbc7DDrCE2EN22Fw3Z4Wa3M2ZNlrRjicLXDfE1WuGjXDlxZMLNvkYgCoUBLIT8oPH5QhcOOGmmOk7SwUwZIcSGSlpSve+fDnx4b4YqWhsjoxYAg/4JVv4JObnwo6Z0znO88/B14s83Go1wx0x0xiomZy47viCE0dKHRjG6aMYiMYghCUIEIozVnh4et1AhNhGPI3aY8jdmtxsMmFa0yNGy3C2zN1rfE0Y42DdkxZsnAAp4K4P+UlL+UmvjcRjWMdI1WFXExeW7nc3a6dPH8bj2y4CD/gty/gthielTccZ3Obm8s5ZlMVitRWIvp16V4LoAg+nvT4vogSi4lEokAi4mZnPXw+/iACE2EMmmVg1cZG63GxYsVrRvmcLcLlmxW5GbBw1a4m2JoyxACmUchPytHflaXsyzlnjhnhhWkcUMVMmCWquyNIP+Caj+CbXkuuDhHCOE4hEzc848GM8Qg/e75m2WUpiZSXc76+Tx8QAhNhGRuxaNWOXEtaY8OFa0YtMa3EzYM1uNq3aMGLFw1ZYnIAqUATqD/laW/latu843wnUcK1HDGMcKxVNZibvOeOc7vjHhxm8pqscK5PCVgIP+C3z+C3fURieG+W9bXO873ne+Oe98ZlGtcO1dK6dNa5Y1URmNvDxz55CE6WaPdgQiJxhFCIhEhOAQjKJAThEimrffwYdIITYQ1a5mmJswbLcuPMwWtHGHMtcsWjZa5zZWGLFjcMmDdqAKVRCE/LRh+WjHbGcL2nKkM2PFAIT8Fjn4LHeJdihQneV8OcCGiLSAgL+BIGBg4WLn4eIAITYQ4bt2OVs4zLWTBxmWtMrDCtcs3Llbib5M2PMzYMcrFoAKOgSD/lrq/lrx1ACC/mjb+aKcAIPzvZzwITYQyYYs2HEyYrcrBzmWtMbjKtcNczFbmZtGrdxkzY27bIAKcSWD/lrQ/lrlvhPKmNNKiC3GPB5eHHGc4Ok8uFCE/BgJ+C9/LLLDOzsccMUpUhilknwq2pKlYTZ41uCE4jKmjGMIiYhGUYCMZp1rr4bsACE2EYcTTM2yN2a3C0aZFrRg4crXLNkxWsmbXG3cZGjdthbACoUBLIT8ul35dN5x2wnSOCmClJ8K9MEcCEazvhz113w4cNV4YYY8eECD/gtI/gtX5cI5RqLrd34PTvd5cYiGOFeBHauEcLmOeOvHiITsZJd+cYxRIwIwRCCUZRgijCM54eDwW4AhNhDdwyaZnDFgtcZMWFa0cZmq3Dlc5VuLCwb4nDBoyxNMQAphH4P+SHL+SG3PLmDvVl0qKw1GHa8Yg/4Nuv4Ny+3PkDURGpiKTU2ceW+MAITkZYIpzjNOBGCMYRRVrr4ceQAhNhDFxmYMsbhitc5nOVa0aOWK1wxzMlrDC1ctczZs3y42YAp3KYP+S0j+S1/nGuPK+DgxqdRFTq8SZXeczmdeD4HPlkCD/g4Q/g4Hi+WeU8EJTvO2c7zObm6hVU7d+2M9AIToauXhQvGaYhFBGAjCMIiMYzx6dsewITYQywtm7PCxcrWGHNmWtMbjGtcsm+Jaza5mubE0ytWLhoAKWxaD/k4U/k4V65nnjON8nCOGMcI8CACD/g5o/g5p5xwaz030YmqzHG98wITpYOemIRjGMVVc+3LQITYRiy5cOTI3wrWznNhWtGTRgtc4szNbjysMzNmxcYmmJqAKVBCD/lAi/lAx3euOpqGM8IuD/gzs/gzXiOEcs6rPDqnYhp6egK+FgIFDwcPFysvA0gAhNhGNvhaN3LdwtzY2jha0a4WS3DhY41rDDlw5c2LG2bsGwApVEYT8nrX5PSUM0c0claTwy2xwgIT8HZH4O3cWvJlpOUFI5KyghOdsw8eacZxvO+Xh3wAhNhDdywxNGrVitYZWGVa0YuG63FjyOFuPI2x4m2JjiatGwApNDoP+UJj+UJXjipxNROo4gIP+Dmb+Dk28aUluZ7iFxWOh0JDHDLXhcDAAITYQwyY2rBnjbLWbJw3WtGrBwtcuMeVbhZZMTTEyatmTdyAKUxCD/kfC/kfF68OOudIqeR0Ag/4BXv4BSc9s9L5cYnNcd8SFxU0Ms8csMqWvA4uTNCE2EZWTPI3YM8a1g1aYlrTLjYLcTVywW4mrLC3YNGDhy3YgCnwsg/5KtP5Kw748ueN6nERrHHhUUmkzOW43HHGRjPidegCD/gEm/gElrr258JqGLx4PkbTUKmJZjNcYzWZTHPl16ITmaubGMYznGMURGUZRgIJATjGdc/HnxiE2EMsjjFmYM8q1u0ZYlrRpiarXLXE1Wt2eLG0ysMzDLkzACnMhhfkxk+THmPV7SKSCKKCCGCOCdPDLDPBHEUS4KeaD/gEQ/gEVrzPDioxNSi4uLZjKWTny8GiFzVGZxmZQwwQwQwIEECKGCCNDDLHg8XLjACE2EOXDVs0bssK1myYslrRg0xLcWFmxWs82NxjbMG2Vg3wgCnMrg/5N2v5N8YZ5TqMVqNYjSrjec75jvURFVpq/AzSD/gEy/gEprWdTUrZze3FcTGJ5DxN1ESm44pmEydKHXihVMijERhCFCESMyMJq4+TfICE2EY27NzkyscS1o4xsFrRmwbLXONuyW5GWFoxbsmTLIwZACoABMIP+UIj+UIneuHHzueIpVst3ec5zm7uJqNOEarFVqeG9QIP+Afz+Af3xPF7d+nWtxtOYuYQrFOU8IwxnEzM3dzHeM2CE2cLlzghNGcJwnACMIAIooRRRnh4emPSAITYRjzNW+HHkarWuRmyWtM2VwtxM2eFblxtW+VplzZGOLKAKaCCD/lS6/lTBx4/DjHOuOpxjhjlrGmpxdcZ3PXKD/fOfvp+HXtnlOIxOJi5jmueMbjjjjw4wgvi+C9Us8zrVsts7K278NCE2EOW+HHlaZGK1oxxN1rRu0YrXLhyxWsWOFrhYtsTFw2bACmwhg/5UeP5UkW+HPhnEYrFYrSqi6y3meMbzYIP+AUL+ATeo6T0nllOc53nnPO8uK0XqYgCE7EunGCKM4JynScE5TlOEYsOnix4AITYQwZs2uXFhYLWuJtkWtGGVmtcNm+Za3xOWrBhmcuMLlgAKeCyD/gTS/gS9zXHHWQ61uZm03NXiNRrhquGGL1z4c72Ag/4lQv4lWYxnlvsGsKazyvE6mmV5nNzc5jrrKITlVjGMZqzRRhOEYIynBEjCJFGM65efJ0ghNhGbI1bZMWRutcY2LFa0yM3C3EwzM1rlpmxtMOPEwatsIApcGIP+A0z+A1nkPAX2nlnlM43XPp1kg/4mKv4mN+Qzw3WauJVOM6uQhNXIhzZRjGMYzTRnGePj5YagITYQ1cNMjnHlbLceJriWtMLTEtwsGbRbiYMGeJg3aOG7dqAKUxCD/gaW/gaX5acIxMN445uD/iYm/iYnzjnreJYvFTSGsIiFoYWDgYGFg4eLoYNeACE2EYcLfHmy4nC1kwYZVrRpmxrcLhy2Ws2DbM2cOcTdjhZgClYShPwNnfgbbxMWPgVspCNscI1Ag/4mmP4mi+rwPB4ca3WWMwmFg1ETPywRo44468rKyAAhNhDnM4a5mWFytwtmeJa0w5XK1w1ysFrDM2bZMjBu5cMHAApvJYP+C8z+C814OONccceG6zhTFaqNYqMRCOeu92CD/iTg/iThVw48s8N6MKpGJmJub3mebvw55IOPgZ5fONxM3FySiSLhMym89fPjsCE2EN3ORnhas3C1m4ZsVrTG4wrcOPLmW5cjbDlyMWzJg3bAClkVg/4J0P4J0R4WnTfJMTPHW5yAg/4l2v4l2xvpnGdZib4dcJmGnppSwaDQMHAwaDgYefmYBgIhNhDnM1b5seNotYNWrla0cZma3Fjw4lrhw4w4mDHC3xsMgApiH4P+Do7+Do/p1DerRvGUSiJrOt9N1kCD/iUU/iUVqw5c/C3qsREKtc241vn0hIdrjkF41ThFERRJxw5+PLUAITYRiaZGDRo5cLXORriWtHOHKtwuMzdbkxMsjZjkxNW+FgAKXhWE/BqN+DUfdPDmnSNCkZTxZ6TmhPxM2fiZty5MebLgraMJTpjzZ4TihcdisXKljlhhjRwxy14umHXAITYRly5GuZvkarWzfFjWtGzHItcs27FblZtmmFq4aOMzhoAKWBaD/hF6/hF7du7euMXEWiL4bvCE/El9+JL9ix8bTmnirasJRpe05oTRiThOF53JxRrPTyWAITYRkZMmTdribrcThxiWtMzJytc5XOFaxxtGLlizZ5sjFgAKZyWC/msz+azZQHk613LknJxkl8d+LICD/iPm/iPn8HwAHSajERVVEYiKRxxzjvecgIP2u9pldzmUoTExMSErvPh+TPjAITYQ3ZMszFlibrcLltkWtGubKtw4m7dbmZYczJuyxM2ubIAKayiD/hQE/hQFAYxOIqUTd5vM8W6zIzw6+BMgg/4jrP4jrQPE3wjVUrNWmbqS5u5znHXU2ISHQh0xCEYIRIyJwRIkUYzre+HTsCE2EN8TRiwx4WC1qzzZlrRo1YLcTVllWuMjJjkysXGRsxzACmEchPwxzfhjbxjXgxwvXHLDKaErQxNxqIP+JDz+JDuR4F4qqYmswzc3z3y5+GCD9rwcpSvMSlMLiZznx/JeACE2EZMOJg5xMsy1m4ctVrRyxwrXDRw3WuHOZqzZtGTFw1xACm0jg/4XpP4XpfN8K7q4iIrHCNKiGWbzebz08NqD/iN+/iN/8PXSeSoxdZXe73eZmZinCemK4ITmanPrOM4RhGMEYBGESKNb698OECE2EZXLHI0Z5mC1wzy5lrTE4wrXGLDmWs8jlvkzNGmZq3xgCnEkg/4Yiv4YmenNi8XFVPCcXwzSYuVzNuvCvH4Ag/4lYv4lU+/jc+F6vFom7nd5zO2amIYzjp4fYITsbYRvOsUYwjCcIwCKEyMZ5+jGHSAhNhGLC2aZGeZyty4XDBa0xsMS1w5aMFrlq4aY8rnJha4soAqVAUOD/hvc/hvdzjviLSmpxfCOPAYhFMRUXEbi5uZuLkRVMaxGsRwzq97Ag/4k5v4k5/C8PzPB4Tw3iJzHF16dR4NXOZQYimoxiqrSJiZu07jLMuOEAISHAunCcJxijGE4EESJEEYRgRggCEQCKN9/LhHwMCE2ENWWNlkYsmC3Nma5lrRo1bLXOHG3WsMTXE0YZMWXCxYACpsBRYP+OGT+OGmm9AO+F2zKU0qI1w69HSaxVQJuZzM5bSi6nF8uOsdQg/4jZP4jceTv2AeJnVYanFxMzm9z4PgeC5zMyRWIxFYiowxMxM23Xg9O8ITRyuLGcYTrGaJCMIwhOEZTlOMooRhGAiCMEEYEYRIxjHLz4x7wITYQwcNszNg3xLW+bLlWtHLDItwt2jFbmZ4m7du5xY3GbGAKVxSE/HQZ+Og3NnMmXgTpK1JUvgvjg/4kwP4kwZg3rcVnFtcaxkCE8BOPG9V4VlWE41y8etAhNhDbC5aNcjPItwssLNa0YtcS1y4bNVrPNlx5mjVm2ZssoApPEoT8dfX47F+ENSWBSkbTiIP+JVT+JUfqKZrJmrzIhYtQaGOGGCNHLPh8OxQhNhGZw1ZtHDBytYOGrla0bMGy3C5ytFrRwwbM2bFy0bZcIAp+LYP+PxD+Pye668M6vlOIxEdr01FWuc7cXGtjGfC66diD/iO2/iOhrhvlnGU3d336dXGF01VYw4XFXOa58ufNgITgciPNhVeFVZXhCMEZRhGCUYQIk043x8ubuCE2ENmOXK2yZWa1o2w5lrTE5brcOVniW4nLJkzZ5mrXFixgCloWg/5CmP5CmcZTHWMcSMxV8JQAhPxH+fiP9x4mjTxMeRRKMGOla1CE4nE34U7xjOFYTVY9vBYgITYQwYuczNq0ZrWbFwwWtMTNktwtMjdblbYsrbNhwtWjbCAKXxeD/kEI/kEJOGmnCqiImt65p2CD/iUa/iUbHDespibi6zrcxsCGjK6CWcDAwEHAwMDAwMDBwMLI0KAwACE2EMmDdw2yYsS1hmY41rTLhcLXLbJkW5sznMwZN2rbDlxgClwVg/5FJv5FIdxx115cdTSOXHpx1UiD/iO8/iOtvtnpPDNTM23XW7yAhOVwK8WsYYVYVVnPHn4MOIAhNhDBm2xsm7jEtbMMzRa0b48a1xmw5FuLC3Z4m7Fq3x5WoApuH4T8jgX5HA6VyZdF7XxYbY15XjOtaxxz02y3mIP+Irr+IrvnyifE3wjlPC+G+GazV1Occ272hJdaHNnCcEYThOCcIopxjXHy7w5gITYQ1ctGLRm4crcznM3WtG7VytxY2zFbmZZXDJyxb5cObGAKciOE/H19+Pr8w4OHwuTmvKsL0jJJCUqUhaVsSkqAg/4ixv4i1ei6q64b5NRyjEamEk5rjy53xkCFuyzOwQIyGCNDBDBGghQwRwI48Hl0OcAhNhDjM0yMMTTItc48Tla0zN2C1yzx5luLE5ZYWzVhlwsWwApgGYP+S3z+S4vd6443HGszmpKxXauQg/4jVP4jT8x03yvlnldYmGYvnjn1AITgcKXRhVGE00JpwrHHv1x3ACE2EZGDlvia48a1tjxtlrRplaLXLbI0WsW+TM5c5MrTDjbACm0kg/5J+v5KCeN6zU1FRwrhGsYQXm+d9XVmsZCD/iKW/iKXzXLPLOr1KJu87zndzmkVh0a5SITdyHRheKMYTIoRhGESKaad78OHSCE2EOGTPG4ZYcK1ozYslrRo2bLXDRu0WtMzhy0bMWbhsxYACnAng/5LGv5LJ91uInE6jVYjTAtN3mcy3w59DxCD/iSc/iST3PSdXwnS8Xlzvd87zNzExGI1nwiwhOdoh0byjGMYohBGCIjCMU2Gu/fLUCE2ENsuFhkyOMa3G5y4lrTEwbrcWVmyWtWjnFmaY2LZozagCokBNYP+Tg7+ThfcN8rxeIo8AxTUzMXN3eWa3i8Tpy4cOHLhXKePUIP+JAT+I/HMcL1mLXPdjrnbMTjEarg1rE6REzLOc55vDrOQhOVuhy8qMYopwjBOUUYTlGCBKMpyiRCMZ109WcOAITYRlYMWWHIycLWDluzWtMTTKtw5cmVblbtGeHE1aNM2NwA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UaHAOAgAQdBOQGngEBEM4rrLEPd91FuM+1AgIji1UDCEgQRP//A0U1BQM4C2QZIDIJAJCbAwE3wB5FMwkAkIICAdvFHkU4CAD+AwB7hdI0Ek7ApD/TAKQ/Cm8mg/4dsv4dt71EgIuJjNJhMTK63y7+FLuAg/4P6v4P/Z8LwfAA8a46MIlmblnGcZjnrwyE4HI5MIxrOcZokkYRRhGKMIxjOt+TjhygITYQyxOGjjFiwrWrjC5WtMWHCtc4suVa5aZGGZo3y4sLZkAKpAFEg/4d5v4d981GdZXjjrcXU0xGmqqKqK1WKiqcr5Rwo3x69+/g9+fHjuN6z4F4xgCD/g3q/g3ztwvlPBynlwxjE4RurqKlObz1zx48d8d8+O8817iamcVquUcOVdp1iITN0HPiuiRRRlORBEiiCEYQjCMIwijEEYQjKaMb5+fF4CAhNhGNjmaZHLdytxtMORa0c5cS3E4YOFuZzhaY27Rqzw4W4AqLATSD/kVW/kVZ6YvpOp4NSuON9c87553O444vVVrXLhy6Y5VVXXPl4MZAg/4QJv4QQ41vW9Z1eI01XDGJ5b1bMXFpXUzE3WcszxnedoTRzOWrGKFUYxECBAhGE4ThGKCMCMYznl6cJ+AAITYRlyt8rljhYLcjnEzWtMLnMtcZMLJa2x4sjZg3xuWLdqAKoAE4hfkjm+SQOGO2a+GtgU5RFNZVdRZRVVVZJgJrJKpqIZJ45bb8Lg8Xhcfg8fgcLDg4YYT8G/H4OF46q4o4JYpaIYrYJZoWlSk174c+XTnz69ePTly5a1jWjBbNm1YuZk1YgIPHwF18dcXMzaZiYBJExNISRMymUwTG/J9FgCE2EYmjBqwb5G61uxYtFrRm0aLcLZjlWtMbPCwY4WznGyxgCoIBNIP+INT+INXx3Dry46zi6ROIiKphSFru45xuc53E0cp8DFCD/hV8/hV961q9b5Z0xEVKFxKIqYoXFuOOMXNzOa61nYCD97HrxJcrmZiYmJiYmCCamrq4Epm7z18++wAhNhDhrmxY2OFotzYcmVa0aucK1xkauVuJmzcMGGJy0x5WQApvHYT8RaX4iu9+bPnlljeN4RhTBTJbFgla+bLO4IT8KU34UscGPFktHJLRDAgje97zwzz2xzqAhcdkIcvLClhhhQkMMEKFHHTicLDmgCE2EMmLDNjaZmq3Fiy5VrRw1yrcTJzjW4czJwywtMrNuzxgClYRhPxCsfiFx3adGqFsFKTyY8V4gIP+Ft7+Fu3p16XqaVnW0yCFm1EMGlhlhjjjlrvjnyAhNhGFjlxMnGZotctWDNa0YYm63DmatVuJiwY5suNwycuHAAp/K4T8SBH4kFccM9s+jHmnmlglkhitCUZ1vfXky5YSjSVrQwRwAIP+FsL+FsmNb6Z4XiVTOa3c5Xi8VV+RxiIm53HOd8SDr2N3tu5m5ZiakRdSi8XV1knO/B9PHjAhNhDNzjxY27hktZs2zBa0c5GS1xmcMFrBkww5mDjE0y48wAphGYT8T234nt8s9cstsOKNKUxQzQ0N09EcAIT8KTH4UmclIYmKNowTjhnlbZa56YCE62SndIppqpozrfLelMghNhGZxkwtMuHCtyZWTVa0y5sy3DlxsFrXIwZZW+NnlZNm4ApgFYX4oiPih3YljaMLFPImoqumw1VlgIT8KvH4Vo+BHjQ3QwSwQjGLLTDnqIXcYmWOmOeWGGFGjlwuXng0QCE2EMmOXM2Yt2C1kyatlrRxmarcTjG4WtWWRk2ctXONo5bACm8mg/5Hpv5Hy8c80YxWtY1wjVUjeb3znu45nOJnAIP+Fyz+F0nUuFNRitKxU4gllc7ZvO449wCE5XAd+FYTQiiIRhGE7EECca3y9FwAITYRmaY2OFmzzLcjlixWtMOLCtws2OFbjaMMuVm3at2DdyAKXxSE/JY9+S1XHhz5seaOamTNbZHhQlKE/Cu9+FbemC+bHgw0nelbZ5ZceMCFs0zG2zyxwxoY4aacPg4c8CE2EOMbfLmyYnK3LjbslrRy1yLXDRnlW5M2PGwxNcrbJmcgCk8OhPyRcfkjRpoNWK1oZFSD/hfK/hfXcjPCNb0AhoDAUDBXMLAwsLDxtTARgCE2ENW+LK3YOW61gywsFrTM4brXLJizW5WDjDjaNMLXJjcACn8qhPyWxfktj49I46VpHExWpmlihQnhvfHGHHwTktSmLD0MdoT8L+34X98rRXFHBOkCMZsMa1RjDFlyWlCUJSvTg7seUITkcZ0cMYxijFEjGEYCECCMIoznfPz4ZCE2EZXDLJlYNsK1xiZtFrRrmaLcLLCzWuXDBjmxsW7lw0xgCmEWhfk7I+TrHDsPLLXJKkkkkulwk+QlmIX4V/vhYHmYSGaKpEggpkwc2Tw2JrCFwGggg1sMJDCjhlhjntrvuCE2EZcrZgzZMnK1xmbM1rRk2brcWZvjWsmjdlkaZMLXMzaAClYQhfk88+Tz3FxYWqexZNNhoppghPwt7fhb341p5qYoQthplvrAhdVVTh754440defviuAhNhDPMxzZXDHItYN2LVa0cOGq1xhaZVuHFjYtnDnGzZOGgAp6LIP+VID+VIHGWLizLdbmblxjNZxfCNcOHDlrtwjlvhnIg/4PDv4PD+rp5PLNZiZnEKw4ODlfS+V6kZnPHh4sZsCD87O5ytMirqYVcRMTFpSSmb34fougITYQ4bZsbRq3ZLWLBxjWtGuJytcNsbhbhasMeVmzcOGmRyAKUxCD/lZU/lZdrry58ufCXDNVIIP+DyD+DwnGeWeF1cx1Z7iF00WVlknSpZacPiYcYCE2EN3LdowbZWK3LiZMlrTK0brcLbC4W42bXI2zMczlqxbgCj4Fgv8ATon+AJ1PeQCD/g3e/g3VrHCD87044yAhNhDFs0xZWDBqtw4nOZa0ys8i1wwctlubGwc4mzDIxaZmIApkHYP+V17+V2nhznoTwVGJipJRnHHpm4T8IUX4Qlcu7eN8srDNKkrWtTFC0cUJgITjcLLwWErKaZGU4IxjGuPbpyAhNhDhjjbtmmbKtauWuNa0ytWC1w3ZOVrjM1cOHGRjhxNsoApxI4P+Wcz+Wc1E1ZMZrcXy83pdTERVcJ5X23w0hPwgpfhBTb92fNweBw8U5ToyXzQyQwQlCcqyz4tN5oTNkjVVGMZwmCMERGM6zx5cOftAITYRiyM8TlmzZrczFm4WtMbJstxNMWVayZNGrVo4wuGDDEAKcCWD/ltS/ltT8e+XPV9J4axiqqJmcz4JfG4jUdsY4IP+ECz+EC3VcrwWudt7jcIcDpGIquPLrx4gg+HueDx2zNzZKJRKJiYJTe+/pvAAITYQyzZMrFy2xLWjDGwWtG7jMtxZmzZawYOWrRi5ZsMeTKAKVBCD/l66/l7XvO+G8TXCfAY0g/4OWv4OVcajtXCsYnWd2IawjIKzg4FBwcHBxc7JqYAhNhDJmxzZWrZotZ5Wbla0a48y1w2bYlrFi3w4czlxkZYmwAp9JoT8vZX5e4ceLPky5GCVsFMTRfFWmVhy4Y4c8sdIy0UnoIT8Ifn4RE8WiuqOCCE2OWuGeWVOEmrTwGSNoQwTuITuU6sIQqnWc06zrKMJSyWlSCVb1rh4u+fIITYQyaOcORizyrc2Rg1WtGjfKtw5GWVbkZY2WVg4zZsbbCAKYxaE/L8F+X5XQnsvmhklKSGGOmeHLlCD/hKC/hKN4d9xzjjU4jXDHZy1VIaaooCnhYGBhUGhYCBgYOHlaOAgcDAhNhDPIwws2bfEtw5WmFa0aNMi3FmZMVuXK5YY2GZxhytXAAqCAS6D/lgs/lhHic6cMcq5axSuLnfdHfGdTwntGoxHC4njHPnYg/4TSv4TOccL1d3PHOduNb4XrDpnV6zHfwuebzlua44qoITnbp9WM00U4RinBCNIQgRhEQjAnGuXrxdYITYQybtMuZplZrWjVq3WtG7fItcM8ORbhzZG7HDjw4mDXKAKdSiE/Lbt+W3fXq5OC6sJShaWQ4E6IRjOucXjJDJBYIP+FDT+FDXnynV8rxMTDv4Xh4zmbmIcB43Gozw42ITmbsPNVjGESKZGJCMkIQgIxnXTz2ohNhDLCyaZnLfEtw42GJa0b4W63ExYuVrXExxt2eJq2y4soApQDoP+XDj+XEfMXGKrV8OAg/4VHv4VE5pfCZ4c4niAhoa8gYK7hYODg4ePp4CSITYRkxMmmZmwwrXDTNlWtGDbMtcZm+Raxw5mbZhjcZHLPCAKaRqE/L2J+XrnHrtrwabYcUbSpSlIWnk05K5QhPwnPfhOZrgzT0TxRxThKMLyxxx011vEhcxhpM/PBGjhhhRkMaOefMxw6gAhNhGNzlcuHOHGtZ4WjJa0btci3E1zOFrFjhY5sjlu4bMWAApRDYX5c0Plzdqqry0dkkckFYCD/hSa/hSZnhx6ZxjnqbCGhLqAgLuBg4CLm6OAhiE2EM2mRowxYsS1zjxslrRvkwrXOFpmWsmbho4zMXLTMzb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CHAOAgAQdA+YEHAEQziussQ933UW4z7UCAiOLVQMISBBE//8DRTUFAzgLZBkgMgkAkJsDATfAHkUzCQCQggIB28UeRTgIAP4DAHuF0jQSTsCkP9MApD8K1gGRAYP91R+678Dr0HHhiJiIqFMMX0zynTFU0isTwVhU4uJwmkTZKBETJEowKkmc1cTVxViUxZcrmJsmMkzSIgi2aus64xHMgv8ADD3+ABh8D17+zyyJZbzzzzPM68r3LbSbMjlwWd4TLiSW5QFzqrKNls0lSpuW5d5VyyMqyrKkcvhPG2dAgvk8d83RKTVQiRc7LVlyk3NJVgFgSpQCyUIsVKCUJZZRKllgSliyje/D+C6+gCE2EMcjNgxZMsi3LizZFrRk1zLcLjG3W5nGHI2zYWONvk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BHAOAgAQdA9IDHAEQziussQ933UW4z7UCAiOLVQMISBBE//8DRTUFAzgLZBkgMgkAkJsDATfAHkUzCQCQggIB28UeRTgIAP4DAHuF0jQSTsCkP9MApD8KpgFag/0Z36NelXRrfa8Yw4MXqdMI1erqqxiqpWCoqkJViZqI4REYxBMRlBW4YuMVXDqAg/4ndv4ng19vF8Tw/C58t4i7pZMSJqYmJxeM4mphEoIRE4qIpLN5ZzSaiKqNKpJuncCC/A3nfO27WwXLYSXAUpZZUVAsJqVLBLBLAF339f2+gCE2EOWOXDiYNsy1yybsFrTDhxLcTjDjWuWjTJiYZWOPIy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PHAOAgAQdBOAG1gQBEM4rrLEPd91FuM+1AgIji1UDCEgQRP//A0U1BQM4C2QZIDIJAJCbAwE3wB5FMwkAkIICAdvFHkU4CAD+AwB7hdI0Ek7ApD/TAKQ/ClUkgv5X6/lfsAHw/AAAAfAAgv6d0/p3UAHeAAAFhMwinGaMoIwjCMYxhCMIoxnffwYdgCE2EMMmRrmYM2K1uzauVrRjkYLXGNi4Wt2eRzhxscOZg2aACr0BZIP+Bkb+Bj25sb1vXPl4PgeHiUzCaJxx1mrqaAqZRJCE6mamCYmImlQnF0UiYIuE65+BuMiD/hh2/hiNavwPJ8jw/C79uPC6UqaIqUUhhSoiIikROJvUxAXMTUQiIus4zUxUzMmZuZlbG+V52IN4EzExM2mJlFiYmESiYmLq6uCrgFwTExF1dXUyVdTCYTMSmJIupTfg+3bzgCE2ENG+LCycZsS3HkcsVrRwzbLXLBqyWscLlywa4XDZzkygCtMD4wKD/gbO/gbPmJgLoLoA58nh+F4fheLwJCVXEJESgmkTETWVWiYmpirhOLiUCEkF1MJiYQmJq6lEwTCLghdSvhx5c+XPlz4Xnp17d/A50RM1Lj069u/bv068ufDicuYAHg+B5PKZImpvAoipwMSgiatNXi8QiImJMxMpkM4zEgAHXpzrJas0miamhE1MTUoXAicTCImKmpxmoXEETC+HfG4Ag/4civ4ci+fLr058jnyDr0AN6a3jPTMVKE1Moi6mpCYlETEoETCJpComrmrlaJi6nFpRbNSIETF1dWAmJJI6+F4fieL4ni+J4vhZ6+B4PjeP43PEoLOvieL4Hg+B4Pbv278uZ06gAceHh0ynIsTObkmFRKVrlalRFIhERiIipYmJiuXj+Nz5Ac+QGM+BvhGKYRRExEFQmJmbTMTWYmExZNrUkTEri8XF8s2ygvwN5dt0tFosWWULFlSpZUpKllSmbm5uWygAJU3KCBYoAFi5SVKAAAE2XNzYlACVYLAEUsKlSzcsoJQWVLCUiks3Am5bJRLLFllWAsC4LmyiUEsBQCbmwXNhLKW78v4P7PuAITYQxY4WDPLlZrWTLCxWtGTNwtcNmuZa0xsWDZk5a5HDLKAKyQFpg/4Dvv4D18VvG+G4ucrm2dTi8Rjg7d+zEzG63OVyqYiITEoCLiLTUxUYUqa49Ovhb4TyYaTU1db5eHV7g/4hRv4hV2N63jNTMTUxTDEQGeXPyuPKOmMViqxmItm5m5i4urTdrmZym6mWTry55mduKczSonhPS9VAg/a8GLuU5lmLglExMExMSmIESJRM1cEwJialAJRIgiJRMXEri5i2Z5+fufQAITYQ1bZXDLJkZrWGZw0WtMuVstcMc2VazZMXLVgxcsGDLIAKURGD/gD6/gER3et43WTOOKiD/iiI/iiP3dc66zncc8TeAITVyHLRnGsK1rj5KQAhNhGTI2xM8bhstascTNa0w5Gq3CxxMFrHNhb4nLdi1y5G4Aq/Ar8Bg/4gjP4gn/AvExLlz8BfC6zGc5nM5ji3E1LFaxXCq1GJrMbve87zdkxRGJ1OtYxqqmp3Ocze25uZiYhqtYxVRLN3z5c7Tcg5eD4DnyUxKpnfgeDqbTNxmCMZxNTEXjMSMZJiSYq9ZpaD/ijM/ijj8Ty+l06eH4We2eE4nEqFy3eWbncZTF1TlGMa1imss3m85zvO7my8VWKrWtVwVEructxzbnbOJqqitRfkZiojNZub5+B4LW/Dxc3EVXLjw5VWKnEru89e3fwcszNVrHI7XiKnFotceH5XfmCD8TVzN5JSmSQhMJTEouATEXUgRMCYJiZiSAAImJRIExIiYAQmCRMTExMSiQECCYkExKLhARMSETJM7z5/WPaAITYRicYWTVviYLcrPCwWtMjBmtxMXORblzNGTbDkaN22bGAKhAKqAYP+Itz+It3t38TnpisNTpExFomFSq6tCDFwmauaXK6urqIRM1MxcQmomJmSUXVrmJkJmFzkmyJVZNTMxlPPp1du/Try5u3c5c4W2vdxurUwqtb6d+yD/icO/icP58u9TbMzG9bpEzEZqUVcVMXGYuJmkxCE0kKzEWTW6m6ZoIQiaRERFwlN0VMVEwZqwhEQxMVGcJiYESdu/gZxGKimM4lc3lxdVWCC+rZu3ZYpbZuGbLnZQubllAQKTYQBZUpLc3NzWbBKEssssWFhsLLAsWCxYszYCykpbvn7fwDfwIAhNhGLC0xOW2ZwtyNWLJa0xOMa3Diw5FrBs3zMc2Rpma5WQApYFIT8cCH44F8ejfmy0vCcJwhGmNKE/DR9+GlFo5OrHScowhOk8EY2hOxnnOsZzjGMZl8PNvIhNhDHGxbZWbJqtx5meZa0xNm63E3xZFuXExcsWmFuwyZsYArKAVSG48jjybu6DAmBcBYDwZg3D1Sho6DjIOQi5iNgoeIhYSBhYKAhoOKg4hCQUBCIGAhIJAQMDAwEOh0DAQcHARaJiYWBiYWHhYWFi4OLgo+LhYT6xT6xXn84O32uHwtuzDghSEqEI0w2vTDgxyrKqKKKKKM5xnFOMkElIShZKCJEgxQrQIP0L57u0wETGYlEiBCIiyS4iUXUomCJVYmJBKrhN77+jXwQITYQzxOceFiyxrXLDK0WtHGXMtxMsOJa0wsm7HM5wt8rhkA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VHAOAgAQdBL4DngEBEM4rrLEPd91FuM+1AgIji1UDCEgQRP//A0U1BQM4C2QZIDIJAJCbAwE3wB5FMwkAkIICAdvFHkU4CAD+AwB7hdI0Ek7ApD/TAKQ/CnkrhPwYEfgv308TLinirormjipitaFpWlKcla45575a5Y5ZY5tIgv6O8/o7Xzzs2G5sSy5c7LVRJEy/B2T5QITlZ0oxjGcyIiRIRQihOEYwmnXP0YPBQCE2EMsmNmxbt8y3Njb5lrTHmZrcTZxlW5G7HC5ZOM2TJmbACpgBUIP+AXz+AYvp5fld+3PkAHQqqxVYYnFxIuLmru5zOc9e3cXXddrzFxEThwvwt6CD/hkS/hkZx16b1nAAUurXV1mrIupEE0hCVWOXPxt4aSiS441z306ggvo8be3VbLZZYJQos2BcomwJuUBKLNXe+/wD8PwAITYQ5Y5MuPC5cLWmbDiWtGjZytcsczNazbYcmNplcs2+FkAKYR2D/gZ8/gZ9ceAZcccZtdEYR28PwgCE/DFZ+GK1lyZcmnRxcl4XpeU5ShJRiACD87cXc3MSSuJlMXG57+myITYRkzM8LljlwrWrhm2WtMLDGtctXLha4Y5mOXFlbssrhkAKswFAh+PE48WEQkAjcajscjsci8WhsMQCAlAoM0ms6najUcl0vhkNRyOk+n6lSWAwSAwKCwKFwKBwmCQUh/C5F4XI57PAChUOhUOnU+lUufT9NpuQWCR2OR2OIjECgUGbTdRKKQSCqnIoBCYBAIBBIDDCCQGEl2MeWt14TIwiRhEAiCEEBCMIEIwuijGN3F4J4IAhNhGJyxaY2LVwtw4sTBa0YsnC3E4cMFrPFhzZsONtmxY8gAp7L4P9Hx+kF4pyyzq9XrWOR05Y1GOK+d8d5m5TTF8DoIP+FbD+FZG68JyYzHGePHPHwTju0xiOEaxqqqKlcc8b8Pwgg/C857MCbTKYmYmSCIUEpWvOe/lvECE2EM8ORu3c5GC1s2yYVrRvlwrcTZyyW4sLbDkb4cOFu2ygClgTg/1On6nXOdxxxuorFcHDj4yE/DAR+GAnFCOS+KcITljpv1a8oISHchza0vCM5zjhrfPrkCE2ENnDjKxZZsS1zkaN1rRowyrcTBrjWs3LZo1a4crDI0YAClwXhPtwPtq9t74554Y4LwpZkjungxCE/Cq1+FWfFj4UsFMTEkjGLDiy3mCEp3IZeTFFGKaM075eXGghNhGJtiytmLLGtZuGLda0bs2S1zjxMFrNk1ZNHLjK3ZtMwAqMATGE+w2+wd4O6tISkpOV5XrG871pxcF54ZTstLNTFiwSyUwWrCdcYIP+GMj+GK/yembni51zxuFKVXLn0jWMRwmKmJu53eb6p2CFwWOh0MMEkKCGCNHAghgIiBAhQoYYYI4CGGXA5dBrgCE2ENWDnJlZYWK3E3aOFrRuyzLXOPE2W5cLjLmysGDZtmZACl0Zg/0736fNw68uvLnqanFKqqqdUIP+GlD+GjvjicThSlTOM1x1zl3AhOxtpWGOGGVawiiinW/Bzx4QITYRiZZsrLK3brcrFgyWtMeRytxNGbha3x4cTlk3yuWrhqAKcyWD/VVfqq8dL6TqYbzPPcT49XOcTiOGMcp5TyjYg/4cJP4cJeuuvDnF1OERy8HwOfLEYjFRi4xvXWc9QIOve80m5zcpTBExEoklc76+PvsAITYQ3cZm7HC2ZrW2Vq3WtG7NgtcM8jVa3YNcWVqxcNcuRkAKlgE8g/2qH7VmY64vF8NT0dnCcXbnfg9Ot1vSY7XUVcXfPp13G8ZxDlnws1iD/huC/ht37SxmON9eXfm4sw4U5VE8ufLm5c83WxU8t66ROlVddYjmhOlkl15xTRjOKaU5KKQhEirERlGCCEIBGcZzrn5cYeBgITYQyb4WrBzmbrWTDHhWtGLLItc4mrFaxaucrhi4xMsuNmAKiwE0g/3qH713nXCdKiXhc8XhSIjCombnN8bzObutxcGtx4XggIP+HMb+HJ3Oa6xx59OrnOc8b3eYGqxw5R06Y4MXjM7jNzccc48shOZk5M0YzlOKIjEnKMIyrSciSE6TpWUUYznj5eOHSCE2EY8TbNhyuGi1kwyNlrRs0YLXLhhlWs2zBlmYNcjVjkaAClgUg/4Cfv4Ck+OuvLnwnFaxHK+V1QCD/hm6/hmxduPK9QxMTG648ZCE7VuTFec4XTTYcfJjkCE2EMWLDKywtsa1uyx41rTMxwrcOVy3W4mzFs2b42rRs3ZACkYJhPwCVfgE1wHCrS6E/DVp+GrOObPqw2zghpCcp4NCxc3IACE2EMW+FszZYcK3I5x4lrRwxxLcTlm2W5MWJhiatWjbLkygCpABOIP+AuD+Au/huOE6vhz8rrq6mJRutxuMnfhdXi8Ius1mLi0uni6gg/4a0P4axeF3jOtuvbjnNzuM43i+E1yK4axjTheLbcZze5vnjn1khLdZ1YownCMYRRhFVOU5EoQQI0nKMJyiRIxnXTzYYiE2EZnOXGwa5cq3LlytVrRw2yrcLVxlW4cTfI3yMmTLMzYgCl0Yg/4Eev4Ee/K43i4zrnjc3Zma3ICD/hlG/hlH4cp5TwnhnF1cxLfDNoTBzufJCMEYxijGcLzy9GGAITYRjZMsmJuzyrWjXK5WtMOJqtxM2jda2YNmrFkzwssbFoAKUx6D/RLfoi+bhxAYyRIOXMCD/h4o/h415OfIB06nLmDwPBCC+LnlYU6sJZ2+d3st6CE2EY27ZjkzYmy3M2btFrRk1brXGVvkWtsLRk0wuWDbK0YACo4BPoP9HJ+jlAmhMRNKMRq8Imc3fN065xvUxV+FuqikRvh35bzAg/4eHv4eHwOWJ1GLjMZm83ud5WjCuTeunXwtx18DweHPLjGbxeJ5TGiD9jp4POc3mZuCYTALrMSIQRMSiYmrqRNt8/F8F5AhNhGZhmxNWTTCtzY3Dla0xs8K1xhwtVrnKxcN8uFxmZOGoAp+LoP9lB+y3xe6zicVXCtYqoxKV3m+NX3qVXjE8t+FlgCD/h4S/h4LzrPTes1NXMTOZ2zNxeK4c+WJ1OrVnXh+NzzAg/Y6eTtc3c3FxcRKQITSJmJTN7z4Pgz6ACE2EZMORsxYtcS3M2ZM1rRrjzLXDdyxWtcbBkyw5GbNizYgCk8Qg/3En7iG93rfCaiNZ0CD/h5O/h5DjXHpmhPDfGCFymCgy88MKWGeOvHyzCE2ENmWLM5asG61rlZs1rRo1YrcTLLhW5HLNg5btW7PDkZgCmcahPwCHfgEPz2z2x2w0rCFLMVLMl82OMyE/Dqh+HVFovmvqnaEoRheFYY5a8GetYWLVMjDDHLDLBLBOhjSwzy4HAwaQCE2ENWTBtkxMsK1u3bNlrRwyZrcWJw0WsGrVy1ZM8zRo0YgClYVg/34X79PsnwI4VwYmG66zOSD/h7o/h7z4O/bOM4EYzw3C4WbRJNHHBGjhhjQzz4u1lghNhDPI3ZNMuFwtw5HGRa0x42a1y0Yt1uLIzaOcLRthYOcIApmJYP+Aob+Am3npOLm7jrw4kw3od+wAIP+Huz+Hu3c444uhrr069OvRz5DOAAAhNnKjx8sYziiCMpyJEIk4zw8PLHsACE2EMcjTCxxYmS3I1ZZVrRtjcLXDZziWuGuJvmaN2mXEwb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9wHAOAgAQdBN4K7AQBEM4rrLEPd91FuM+1AgIji1UDCEgQRP//A0U1BQM4C2QZIDIJAJCbAwE3wB5FMwkAkIICAdvFHkU4CAD+AwB7hdI0Ek7ApD/TAKQ/CogBNoP+MPz+MPuZiJiasdenh6mYurhCmIqqUgi8WnGenXUWhPwubfhdHlXRxeJv3ZcgxY+BeiUaShCCEYxnGJGEVU4xqrgvGFyE4mLLec4wiiRiRjCMpwilOBGEYRIRCKM54+bWPgYhNhGRwxYMcWRotxN8rla0YNWy3E4aNVrTK4bYnGFg5asHAAqAAS2E/GWt+MtOebPyM+itlJxjWeGuOuG86p2rmnipaGCUsE8F6UmAg/4YtP4Yp+utt1zi7mJiFTUViOEcJ4KmYWb14NvBhNkEYxTVnGJFFCMkISQRRinCcYzw8Ha6gCE2ENWzFvhctMS1plb5VrRpjcrXGTE0Wt8rRy1wsGbXExYACpUBPIP+NcL+NdFN0xGs4eNvCIlnPPp1mOvTejtEUiZ4x1OHeoYvXHyuaoT8MIH4YLcUycZ6cmVrgmhCUpUlPNnyZcmUnWasI0WoaIygpeW/jbccAITicSHZiqThOERGEYQkgQjGMSKEYQEIESaNY4eDwZcoITYQ0bMnORhlzLc2LMyWtGrLItcuWLZbmb5XDNhiY5s2ZwAKlgE7g/44Mv44M668uOuPC0RdCrqJxPDPK9TibrLddYud1tcXMXjPhd+mAIT8MT34YidF92XNhhjjhnhxjjyw10wvKMoWwUxYKYsEMU8E4ThUjGcMMNNsuWqD9hub3eblMSEzK1xNTUVU0IQlKZSmc8efrxyAITYQxbt3ORrjZrWTFhjWtMjVutwssbRawcYWzRs5yNGrLEAKXRSE/Hit+PGXbLPbLgjihktbE3Y8U4T8K534Vva8DHqjirKE6YZZ8Ge+EITwJbjzwxvOc04zjfTy2AAhNhDJnjcucuTEtaNsTla0ZMcK1yxy4VrfJhxOMblqzct8YApSD4T8dTn46vZZq6KYsVtEciaD/hdm/hd76antOFRzieaGuoZbwEKhYGFh5GlgJAAhNhGTM3Ys8TVwtat2jZa0xN8S3E5ws1rBk2xNWuVvmcMWAAqWATyD/jyq/jynvfLjret6iIqojE1CpZriy3Nir1vW8Znd5zc5nXHhioP+F07+F0Pn4Gp5TyzFzd3m+N7zxzOUsYqtcjznDpXK8bne+Od7zt1zfUCEzdCHRrSacYzIiMIwnCKISjJJBGUYTlOCMIwqrj7NXIAhNhDlqwzYWzLCtatGzBa0xtmi3DkxtFrByyxYcuZo4YtHIApYEoT8gLn5AT54MuDPLLeuOOmGHHCD/hWG/hVJzy3y543CY44nmIXPYNBLHPHDDHHDLh8WzAAhNhDjI2a4mDdgtzMHLda0auGC1wzZ4lrBrlc5WTJm0YMcIAp6L4T8Run4jdd2/hZ7RkwXxVpFBKMpQpKkrRxRJXjG7Cxyw45gg/4Wev4We+fLnFTNspXATJmdxcKjlGo1U630uaCD8CpZXKExaUpiYFTCJlK4mU78H06wITYQxb5srZtjZrXLhk4WtGGJktct3DNbjcN3DVjlyNGuLGAKayKD/i+y/i+luuOuM1e9eTrMWis6nFNVqul8OACE/COh+Ed+9J0vs4fC37suBKUqSpCSxOFZTwiD8LUpuZza4mLgSEl55+rHACE2EYW7ZiwZZmi3G5xslrRy0YrcTRg3WsMLFhjYMmGXDkYACngqg/4yqP4yya3lNRjhjh01rWoqE8Z3x7m8zVV2jwqjQIP+Eaj+Ea3HC+mel4mbneeOec5yiODwjpiKxt14eHnig+3reLxlmbuZTMESEQIlM2zvv6MaITYQyYs2GFs5YrWjZqxWtMeFotwt27BawwtcTjM4xMcbdiAKcSmD/jUU/jUpjecTVVVaPGmNEzPFubrMQ05TrkCD/hFe/hFP4XGJjM5nry58ZnNKjFarEUWvnjnxvYCFuziDUkaGEBAEEAIUcEsdeXhaQCE2EM8bloybMHK1y3YZVrRyxZrcTZhjWtWubGxbtXLLMyYACmIYhPxz/fjnl4Lj3lnhe0KYrYqZqZp0hUCE/B9Z+D7fA0Q0QwRtG04Lyxy2xy4QhORwJdOMYoozjGM054eHrbghNhGTG3csGWXGtYNMzZa0xYmy3EwytFuRuxbY3GbFjctWoApPDoT8cAH44AdOjcxWtSsWkIT8Ic34Q58mXdppOUJzjUCGlKqDgr0QcXXwaeAhNhDBq5ysmmZqtys3GZa0cM2a1zjYsVuVriZsmLVvkcMWYApRD4L/AA+5/gAffyprdds8gIP+D9r+D8fOKrETC1cQhraAWsDAQEDAQcLK0MBCACE2ENmDjJmzYWS1g1YsVrRrkYrcTFy5Ws2bjDlxNMTRrlcgCosBNYP+QGD+QHvU+F4PSiIVGKxrFVjOOrrPj9O+2eF6rlXJwjEo6p2Ag/4QdP4QganhHasYxTN7vjxzvizE8p1wrGKuk5ZvN5vd46uEgIS3gStPAs0YTlEiIkYxEaQkkIowihEnG/H3uIAhNhDFiwauWLditb4XGRa0cOGi1y3btVrdozxM2WLNjcYmIAp5J4T8jGX5Ga0r5IZrZsGDFS1kJxrXDXSODihDA2RxWIP+EKL+EJWOGcbxJabvduMResDwsxVceXXbmIXTTY2uWGOOGGEQwIYIYEUMUMCGGGGOW/MwNgAhNhDRlmZMsWPEtxYmTJa0xM3C1y0Yt1rhmxZuWrTNlxYmAApUEYP+SNr+SPWJcL5VWI4ceSyD/hDy/hDbjhxwReN11m/BhcBnoMDk4Y44YZY6bcexACE2EZmmRwyxZGy1thy5VrRpiYLcTdm2WsGmZs5at2jLGywgCoMBMoP+S7b+S7flNEVU1MBNTGY41zydXOd3cRWq1XS+3PUAhPwgufhBd14JwrCcJxVlhheK+CuRmjqONDBkyWtSMF6ZYZZab3CD8S7lcTMza4moiqippNpuLSmJLXe+vm30ITYRmw5MzdjmxrWLnM4WtGzZutxZmzJblZ4mDVgxasMbRoAKUA6E/Jc1+S63RKfGvklDFW8whPwhvfhDhhix7sdEbVuAhrSChruAIGBiZehRACE2EYWTfLlyZGy1nmYtVrRm5cLXGPHiWucLHHmZ5Wzhy1xACkYKhPyUDfkoXzHElitAgv5+G/n4ceN5lIeLShAaPBYjHYDFgCE2EM2bPC4ZZGS1u1ZN1rTM1xrcWZg2Wt8LLLjbt2WTK4agCosBM4P+US7+UUXE+ATU1dIrGKxWBnM8b6sc6iuWumtcMTPOO95AhPwgYfhBDph2Gy1rUlCtcN8OHHe9ZwSlbE40cEIL58efXhz3zxrWYITmcDDn01rGMJynCcIxhFCIEEAIwjGE1dvNPBQhNhDZtmYYXGZytbtmbha0ysWi1y4bMlrLE3a42rTIzzMGYAqFASuD/laq/lbBlnW9TqqjGNanlOMxfXHh11rnreorU9OONZCE/BuR+DYG2iFKxx3y5cefDrnpVTwYobK8jDkUjCMWGmmc8oCE7kOrKKcJpxRnGcYwkpglaEJo1qnGdcPB0usAITYQzbtWOVi0ZrWGLJjWtM2bMtxM8OFa1cM2DBxlZMWeRoAKUg+E/LBl+WDNOMkFKY+NWYCE/CLR+EVGiFJxnOevBnzghqyOgLcg4GDg4OPkZOMAITYQzy42zluxzLceRwzWtHOFktxZW+NbmbOHGHM0aMsjRyAKZhuD/lwg/lwV5u+67xxZxeqxwrhHTPaL0IT8G0n4Nq6LR0SyUyQstWEbyw020y5cIIXJYjLwQxTyo0aEhQwxw14+9nAhNhDlswwsm+LEtzY22Za0YZMS1xlYtluFplzNGDdnlZs2IAp7J4T8tvn5bb8uqMMTBC04TnfDhy1y3w3nWEMVs2TBqhorG4CD/hF0/hFf8XwLuNzu8tpDhPKula5YisXG43nIhdFRBq0ECGCNDBHAhgIBDBCjgjS05+ODPCE2ENMzBpiYMmq1oxYtFrTM0brXGHMzWtWbhowatGOJy3YgCoIBLYP+TBz+TB3p1jOOeM3c5xeI7HiV2rV1vfHfPjfFdRPRrQCD/hMO/hMP5c/G48Kwwi53nfU67vMMY5YxyanWTPDdyITnaOjGCFYzjCcIoxhOERGCEIQUnKsKzvl5saAhNhDLLjzNcrZutaN2TRa0wucK1wxzOVrbNjcMWTVizYM8YApkH4P+Tir+TkeIno6Y1qqVN5m83m7zjeNcQIP+FIr+FH+ovVym85vM5SQhOuOunliE0dRzb1nOYBCKE4RjG+nffgAhNhGFozZ5MTZitaNsmVa0Y4WC3Dma4lrLMwc48mJwwauMQApfGIT8o435Rx8GHfg10wwvBCUrS0S1MGCE/CUp+EpXTo0SrkngUQRhWmfBhnWE3crnwhC9SpNOMY308lsAITYRhZs8rBg5ZrXDhq3WtGuJitw5nGVa0xZWDTNjcMMeHKAKhAEshPykKflI3riw4IYqZLWxUwKUSrDDPHfLh0zy1qjglbNDUpCE/Ch1+FC+Oq+KtMMMOGuW+GuWqqFKYMGa2iWZglCU6XxTzoTtYOXNhjOMxGEYIynCMCCSEUKoznXPz4UAITYRmwsGzTI2ZrW2XC4WtHDTItcuMuFayYtG7NpkZsXOXIAKSgyD/lRS/lRnit8FdGewg/4U1P4Uw8VvF3We8IagnFbBwsPFzsqqgCE2EZWWRswc5Wy3C5YtlrTIwZLXDRkwWuGzXMwwt8OPC1yACnYlg/5VRP5VUc659M9OPDhOoiouts8+ngxurqp5b6JAhPwp2fhTHrbPLHnyZda86xhDBKlrYJWjaNI3waZRwoP2I45zvMzKUpiYREETK7vfPx+PnCE2EOWGNhiY4sq1s0YOFrRliarXGNs1W42bRu4xOMrNmwZACpIBOoP+Vxb+VyvixnlPCNaaiqmIuLjc3c2ZVmJrNTHHG5uczGeGdRwAg/4Uov4UnV9s8pxKLvc874zxnMMMV4B05cMdp7Z1uud8d7z1557vDz3yhOpsh25xjVOEwIkUYIQJIIIITlOMIiKMb4ezWHSAITYRlZZcTVs1arWuZyzWtM2FitcuceZawZY3LZjjcuGmbCAKYBeD/lsA/lsP3jxeHGrqKxisU5ceSIP+E1D+E0lw4+FvU6zUIaz071vihc1iINDDDHLBPBGhjgnhrwONiyghNhDDG1xsGGZqtcs2OVa0cNmK3FiYOVuVo0yN8bHK1aNHAAp6J4T8teX5a8+HkhXFOykLShKUZTivGtZqq5NerHinKgCE/Cph+FTHJlzRtO1YVljhhjWs41ijCEIUZteqcsmXMITmcKXZnOcYkYRCMCIRjGMbxvh04+8AITYRlzOGTLNlZLW7bI3WtHDnMtc5nGJaxZYcTljkwtGrJyAKYRiD/l1c/l1dT1rnHGM4nDhrXSvEhQCD/hUg/hU5xU8p1Go1EREbrrrrx2CFyWIZuVHBChgjRoY4a8XiZMkAITYQ2aZWLdxmwrWbXI3WtGLDKtxYcTJa4xt8eXExbYmLFsAKXRSD/l8I/l8J6d/B1xrdTUOF8rkAhPwmVfhMrrsjojkWlKk5Y8WHDUCF0WAhzsM8McEqGGWGXG4uDFAhNhDRw0cucLhmtxuGDZa0a5mq1zjaZVuPIxaN2+Vk0bssgAphFYP+XgT+Xf/ERwjU4xOJrjw489+Kg/4Viv4VoWb1nF8JrU6324xNAIaMtoCAvYFAwMDAwMDAwcPJ0sBAYEAhNhDhkxZuWrbCtysW7la0YNsy3FkYt1rFpixtXGFg1zNMIApFCYP+X5b+X6nSqjpkg/4U0v4Us+WIxWNghpCsSNTO0MHIACE2EZGTHE3cN8a3FjytVrRzlxLXDHI2WuWTfK1atW+JszygCvQBkgGD/gWe/gWburDevDxaU4Yvp4fheD4DnyB37OvR37deni4kmYzE3CKjEcu/Zz5AN6CUzczmrRSlQTV4tEwREwQKzwrGuGscIReWb7316oP+EhL+EiHp4vieT5Hj+N4vid+CcTCaupjOEwDjwZw3qYtAIKuEhMJgB4DXDpjhGFJgq7m7vi3cXmpnNbgmIiZXGU3c3FyiUTwtEoPt5F3u83laQiUBAJRcTEokIkiUXCJAiYSiZiYlEwJgEwmJqZiYmJgmCYJgCESiSSV8/gOZ9YAhNhDjIyxNM2Rmtx4czBa0b4Wy3Ezx5FrdtmZZWbXFlZtcQArNAUSH47TjtSFwoisUJ/PlJpE9nk9nk9nkhkELhUKhafT+dTujUesSuCQJBoDA4HNahUZRKSo1CvyqBQSEQaDQiBQKAQaFyQCH8I+3hH3J3Oidzons8QWCSKR0aj2Cw2Sy1iszyeo5HYvFp/PrTKILA4DAYBAoZOLDYJvNiXS+xR+EQaBIBC4NE4LB5rQgg+XAJTm5SkmJqamCMpq4TS4XCYJhASu559/Pp8BAITYQwZOHLlnhyrWLfHlWtGWNqtxZWLZa0asMTTJmZ48jjKAKjgEkh+au5teByqm0yh0KVyiCQyIQGJQeFQmBQWAweDweBwWHweBwWBweAQZBAIfwkFeEf+ERWhUOmU2kSWDwWEwCGwOEwGFwCEoDA0AgECgyFIdCIBBghOFo5coEYVnFCMEookyMY1nn4OGHMCE2EOcjXNjcs2K1yzYtlrRiyarcTjFiWtXDNtjauGbLI2bACnwthPorPorc87wqWhklipgpRCVV53njQwxgopPkadF6UqCD/hJe/hJfxwvk5XjcbvOd7c1mKrg8BEVdz34eDjwbnqCEl1pcG8bk4zIwEYRACMpoxvHHryx8BCE2ENHLFzhxYW63Exyt1rRzjyrcTllhW4WeHIwyYcTNy4agCoYBLIP9l9+y/cecc3eNlRwrpjljhwxWog4zzvnvfGvB4K0AhPwd8fg75zYp6I6IYpUlSNY474c98t8ePDhx3rGEKUwWyMVIUIXHYZm45IUKOFChIYIYoYECGKOAjghjjpwuLNkAITYQ2Z4seVwxYrW7FsxWtG2Nitw4c2RbjxZGTDKyw4W7ZuAKWxWD/dQfuoXXw8dZ44nGI4a5XyxIg/4Pbv4Pb3CukcHRGpxnHhs9QITsYuDPHesIwjGadb5+PDAAITYQ3bMM2Zq5ZLXOXC0WtG+Vytwt8eZazx5WTVvlbsc2bCAKeCiD/bPftn/M51UVqFXGXHPWevHjvd5qOGK7Y4VyTACD/hKY/hKZ8bM1m+M874xxxemHKNYxyxjDCcb4ZSCE4HCn1ZyhGEJThFGEYokSMCKMJz082FghNhDLNhwuXGHKtbYcbFa0y48i3FmaslrbDkb42WFxkcN2IAqnAS6H5uzm7YbDIbDIjEIXBIIQWAQeAwWDwOPUOhUmkU2mUOhTudTOZRuNQGARyO0aHwhDIDBgh/C6N4XR4LBITCIXCobAYdGYxGYZBYFAYBAYdGYxCYRCoXHo/MpnRqPTKbUKjSKTOJLAIfB4HESD8byvF43OatFkxIhFwlMgJjjfPzeryCE2ENWuVk1wtcK1g4cuVrTGzwrXDVqzWuMblq2zYcjXG5xgCoIBKoT6fr6ffbNlleF8kZUhgxM2C2RgnHHHDprnrjlhhSUcWQCE/Ct1+FZe8NU8lZXVnPLHXm3zvOqEMVLYslKShLHky3jwQIXSRTadBDBCnQwwwQwCABAhiRwy4XIwS6QhNhGZxia5GGTMtzMmGJa0yZGK3Dkct1ubFhbt8eFqzyN2YAp2JoT6pL6nctPBjxZcGmWVnnjw3nFK0smK2CWSOjHamECD/hiQ/hiTxtxrnjnjOJxOoxwjVRjVqbx14ePG8oTmb4UIK1inCcIoxRgRRhWFb306XgAhNhGRxjb5mTBitcZGOZa0yOG63C2ct1rbNjxN3DhiyyYsIApvK4P9pl+0zAc+QHXp4PgePy3KYjGMY4ViNZ6ZkIP+F97+F98BMAXV1eKqKrFUupvd94597IPwvA8O4RE3cymrq4lKYuEiSc58PzXmACE2EYWmJo2cN263E4ZOVrTLmwrXDBqwW5sLdrjZ5cjTK2ygCl0Ug/3oX70PwvF4zmcxtVVfTMYAhPwsJfhYTloYpZo4oSlW2OlcuECGmKKAia2BgIGAhUGhYWJoYddAITYQ3c5GbZixYrWLRxiWtGrlmtwsGWNbkzMsbNqxyuWjDEAKTxCD/difuqeEsIZZi+KD/hgQ/hgzq1TEVTFb4IaUrIFfwEDAQsDBxsvJwFQAITYRjbM2uFoxxrc2Nw0WtMblitwtGjRbmZuWzlq2y5nDDMAKSQuE++A++Jx6ISwUteyD/hem/hd/yxU6jnwAhqqKgLeAgYebl4CqITYRkZMWeZiwZrcbRjiWtGOZwtxM8bJaxxYsLdw2at3DjCAKowFXg/37n7+VMZq4mJpidRwVFRUxFQUq7hE3BM2u8WkXMuvgeC8DwTx8bvc7WnF9IjoAgv6qK/qnsy5fGySrlkXNnnPhnudmpKlGjsbDLIy2Vzp8Gzk9Oby55l3Qg/C6ZZndsxMXV1IRISiQImakRICYmJiamBEkXCa3W76+fm/gQCE2EN2DfCxc48q1y1atlrRkzcrcWTGxWsWzhrlyZGeNrixACkoMg/4EWP4EWbrnjauO7IP+HZ7+HbG67xOdZUCFx2KprvplpweZggAhNhGPIxwuWebKtZMczha0YtMy1zlxMVrLLmYuGbRyyaOMQAqiAUGE/AAV+AAsMGHFj4U1pUtCEoIRnGt5zvdn0adWvVXLs26teDCYsdKxmvWc05RihPwuafhc1DXqz5uHkjWFU4ThNKE6ShCFI4tuzTo04qZclaRgZMuyMJQpCV6YY0zgg/hb25XxzNxcTEwmpIupEExJMXV1MJgmESJu/D8ufUAhNhDRrkw48rNstYY22Za0aNMS1y0xNVrBy4ctsmVm2wsmIApKC4T8CVn4Et9NY3rPDnwAg/4Uev4Uh+dYuqp0ho6mgauDgYeNo4GoITYQ1Y5mGbK4arWDRo2WtHGZqtxMWLJbha4mjZviYMnOHGAKggFDg/4+9P4+9cZ6denXhxOnUAAAATEzK7iZgxKIY30y8ICD/iQA/iQB69O/bjwzgzgAAADlz6EYqNYYilwzd8ceHHdxg+XK5uCS0pi4sBMTEgiYTBMJq4mLhK2+fp5ewCE2ENHDBtjysMK3LmcOFrRnkYrcLRu1WsGDdiyyM8bRs0cAClIRg/5BKP5BNeKOPS9YrDpdyIP+I8D+I6PDws8s1a94vjmFx2MgzcsEadPPPi72SCE2EZG+NpiZscK1njbNVrRo1xrXGZmxW5MLRy2x4cLPE4YgClEPhPx+wfj97zZcGRqjipSmSoCD/iWm/iWt5ccS0vE54ZCGgraDgLkgULDx8usAITYRlxNm7JjlyrW7nKwWtGDLKtcOWWNa4Z5G7lpmcsM2PEAKeiuE/IWB+Qs3Fz8EMNMOKeRipTBKkpIRwr5cmWk4QhS0MFcQg/4ljP4lldTHC+BSVtsztc1EazjoRE458PBi8oSncg7cUUJwmiRgBCMIRRhFONce3bDiACE2EOcbZlkxOcq1ziw4lrRy0aLXOJyzWuXGRricMcuZmywgCmEbg/5EYv5EZ80YUrfkcailXVbpuYP+JhD+JfPq0TlfPp13d5zZLDgAhchhoMvTDDDCghQQwQwQo5cDlYIdQCE2EM2WNo4b4ma1nkZMFrTNjyrXObK1WtMONllbNXLFuxbACm0jg/5GUP5GQdVnWcZZjjeeN3ms4nhGMYw6Z1iwg/4mbv4mZbZnnXPG+GcdO/bU8KpCYtvU844ghJdTTpBOMUQgjCcIxinXH0YO4CE2EY8ORo0xt2y3E5zZlrTLkyrXGZo4W43GNm1w42TFuyYgCmUXg/5NJP5NO468XPWa1rXDUcr6ccTxhPxEZfiIrzYqap5q2urON6a8GeuHGIaKsoJaoGBgYGBQMHAwMDDyNDAwFwAhNhDbDlZsGmTCtzY8uJa0ZN2y3Fhw5lrXMwyNWLLI3YtWoApSD4T8lSn5Klc+bJbJipiYF5CD/iTg/iThmPC66vDdRMCGlqZAXcDAoWDjaGHgbQAhNhDPK3aMmTNmtx42Tla0zMWS3Eyat1uFi4cM2LTMyYNXIAprIIP+TqD+Tr1nrjfS+1dMax0cFE31nj1neZCD/iUM/iUJ4adL4ccTGY4zxvvnjxzlOOPKuGiE6GifPjAnOaJAIwjGFZ7+fFzAITYQwcY27nLiaLcTdu2WtMrDMtcuHDda0aucbdy0b5sLNuAKXBmD/lMk/lM93q5qCKjGK1rXTXaKwIP+JLT+JMOaxVcKxwrWMTbefDnw++SFwGaga+AEEYEMt+ZiACE2EYXLDDjxtWq3I0ZM1rRs3brcTlrlWtWWRwzbNceVjiYACqgBTIP+Vmj+Vnfqnjw3w48p1VRVQ7S1MSy69u4uEXUxEvC8PwJnF0WzMzcphCJPEIT8RC34h/aU1SyRwVpjrfHPLh0q5b1ihgjiyZ8zJl0Vhl2bc2fJlYscCS0KQtGSMJxrK8NerWZQg3wdGfburta4sAiUTExKAAiUTBExMEiSVze/L8ePICE2EN2mFyxZNWK1hhw41rRi5crXLBi3WtnDdw4csW7Bs5xgCm4kg/5X3v5X3zxInhvG443nm3tcKjFcNY1HgZqgg/4l8v4l8yZ4451mriajDGtVqMQZx15ceciEl3odFGM5xTRhEQjKKESaeHXyZUAhNhGNszauW+FityNMzha0xNsK3Dkc4lrho3ZOcjZjkZsG4AplHoP+Wir+WkfGN9t8pxOs6mpiEREVOiCD/iWS/iWPnhx4XicTpFJjM5u9vB5c+MCEydjHnrhvOMUQiEYzjj08OHAAITYRixsmGNoxyLWTDJhWtGzbItcMmTda5atGzZlmaNc2JyAKYRSE/LqR+XUnThy5N+S+SNrQxXyQnQCE/EQt+IhfiYo8CujDgjGN5YZTy4SGgriCpUGhYWBg4OBh4GVqYJYAITYRizM8mNk5crW7Jm1WtMWJktwt2LZaybY22JrlatsrLKAKVBCE/LhZ+XBm0NGHIlGts873g/4k/P4lD91LF1w49sxWQIaWqi7g4CDgYWFj6WAg74AhNhDfDiZNWrXGtwtWrZa0xt8S1yyb5VuFy5c48jbE5xM2gApQDoT8u435d5Y2lLJKmC9W0IP+JHb+JE2MazymeU7bhpCwgYK7QsHByNbAQNgAITYQzbNWTlpmxLWzjM1WtMjlwtc48WFazYOGGRs3x5W2JyAKjQEyg/5AQv5AT96VUVFVWKxjTlnHXHix3668Gt9N9I5Y4RwipRm5yIT8UpH4pPWTAxJXhjjhrfDhxtODHorqpTgYdF8GOGWOOeOeG6tJoxCE2cp0ak4RRiinGN5wjKVqUsgnGM0RGLDp5Z3gITYRmYMWGbK3aLcTJk4WtGTZstcN8Tda1Y4mWRuybZsuNqAKeyuD/kau/ka35zcxmZqYxWNcJ85jUSveescWSqjlVYCD/idC/icfvhyntPCF3vrPh8e/XedmK6cOHRynV3O4zxmE1cyG3hoThVFNERhAghAgiTnHLx8cOIAhNhGLFlaZsuZwtcssbZa0bNmi1yzxNVuNqyxMm7NoybuG4ApMDIP+SRD+SSuuNYxXSuHYg/4qqv4qk+m6RtvrYIaCtoFaw8HDw8vEzwAhNhDHFiw5XDVwtasszVa0ytWy1y5ZsFrZy4bMnOHMzbuG4ApcE4T8mPH5Mn8ODTkvknghgwQ1MkKAhPxPgfiehaMOqOCEk5Z7bcOfCIa6hY2Bh4eHg4VCoeFkaEugITYQ2ZM8jFthwrWjlqxWtG7Nstc5MONazaNcbfHib4czPIAKdyaE/Jih+TDXHiwSwRpVlY65Z4b4VYzlHJDJgxaMWqGSU4P+Kvb+Ku/mjLc2uJq9TiO0+FHSOV4uc7rnfXiAhOBudVKMUIwnCEECBOEYpwmrj7dYWCE2EZWrfFla5Wi1hlbY1rRvjxrXLXDiWtGrVsyb4cbTC0yACn8qg/5VCP5VE93HOudZpWKxXR4UaxETmePGecccZxwvlqiE/E8J+J2uuLFLNK04Vw1zz05Vc85zlC1tFs0rQlLHC+HLUITwIl26wjCMYozTgEEooIRgRjGuXm1jzCE2EY2zJuwaMca1plyslrRiyYLcLbJiWtmzTMzw5MrLHlyACm8mg/5V9P5WDazSNRyxwrURLM7bnOdlw7eL5Uxyg/4qZP4qWdNavG465zxzm8ymCaRiMOGOUXCEeBEuvjhOEYTQnAjAEYRRVnl365cYITYQ2YMHDlpmwrWebExWtMjdytxOGLRa2ZsM2Fk5Y5sObIAKYRWE/LLV+WYXRlra8JwnBKkdWHNgkIP+J8T+J7nV1yjhGJxTW+XOc9yGiLaBgreFgIGBgINAwMHCx8zGwVUAITYQwwuGDZoyYLc2XExWtGDRitctGzRbjbsczFxhctMbFuAKiwEwg/5ZUv5Zd+254Z6T0rlw1rVQibvbc7zvbwY41eI5arwp8C4shPxUZfiojtauScprzw5cuHDprlwwjWlrZMGa2jVgtilklCNYZ174QIR3ocmsJxjGNYTIwihGERIhIRRinG+XozhygCE2ENmjNjjYs2y1jmb4VrRtkzLXLRhiWtMLTCzy4WTdtjxgClYQg/5cuP5czanhzxNRPJx4AIT8VOX4qV8crXxRjTLg4urWhpqkgFvBwMDCwMPFyM3CSgAhNhDFixwtmbNutxNcuNa0cZnK3E3bZlrZziZOWWZw2yt2oApuIoP+XT7+XVPfCr5Ydmoipm256+F1m63VXWCD/isa/irr67rjfd1ze2Wp4VrhjXS+UNb25oWjOMvDGjjRkMEBBBBBDDBBHDTfkY2mITYQ2YMWjlswZLc2Nq4WtHDZktwsGeRawwssuTNlZOcTPKAKhgEqhPy+efl9jlelpaIZKWhCV5VjdXDLLbPix2wwwxx5b746cOuE/FUR+KnHJBirG964cOe+GeOEbWpwJ8anAaGAvFljjvhAhaNNC0McMsMaGEQwwzTRQTRRI45YY4YY0+XwZoAhNhGFw3YNG2Jgtys2rVa0yZsq3EyxtluJoxZN2mTNmxMmYApgF4P+QyD+QzHnWc444vE8r4RjtfiYxwCE/Fnl+LOWuKUKTtPBfBOEr4t8r5aghas1Bka4IwhhgnSy35NDqCE2EYsbNs2zMMq1owytFrTNjyLXLJxhWsXDnG0w43DLJkcACnEkg/5E8v5FCecQ7OmOWuVcJib3vjvfHOcoaz4U6IP+Loj+LmViMxzdXW83u4vF0hCqpyy8jmCEp4AnTwHCMIxhGMIxQnARhOU4TV08eMghNhDBw2YOWTNstctGLda0w48K1zlcNFrDDizMcjXK3yZHIAplGYT8j6n5H1Y3wbdnHyThGEpStSmKGDAshPxeWfi8t4dNm3YtSVIQEby13jnqhclhIMjTDDHDBLBChQwwz35GCHTAITYRiyM2ubC3xrWbJm5WtGrjItcYmWJa0xsm+HLhYtWLFmAKVRGD/koc/kon6uG+XHkip4TGAIP+LM7+LKmY8C9XyzDjXHnshcBlIs7BBDDHDPLPbkYAITYQzxsWOVvkcrcbFxhWtGjVutc5WLJa2w5cWJpkxN2OJiAKRQmD/ko4/koX6XwvE8yD/i78/i8jrjCe1oagkIGvhYmfhZwhNhDhs4xZMjdwtyNcrla0assy1xkZMFuFyycYc2FvjYYmwApMDIP+St7+SvPGNY6ctRGQg/4uwv4ui4mIlvN8wIammoCDuYGHk6eDTAAhNhDDNlcMGzVitY5sLla0ZN2y3E3ZMFuXLjZMWzBkyytMgApPD4P+Tgr+Tf/OeKcy4nOwg/4w2P4wr7jinNxzpICGiLCBgK2HgUDCydGgKwAhNhDbMxxM3DbCtYtW+Za0Ztca1y2wtVrBpkcZmuLMwcMsYAqqAUmE/IM1+QY3KnhnWGOl6XwTstS2K1sEpSRw3nXTSuPFnzGDRa0pQnPDjw3vhwsaNp4oaMuTROCD/jHU/jHZp0Yrg4OGcRM7nnnnx5zxndVUY5degHDjc8b3mZTqaioaiNZ0akCE3cS0e7FKco0nCcYkQIoBAITgEYIhFKcFZRhWFVdfDjLwMCE2ENmGLE0atci1o1wuFrTHkarXOTEwWs8rLDjct8TByzcACnksg/5EXv5Ecd1GcKjhfKNViIwjK7z36dZuCsYeBvlqQIP+Mwb+MvuL7ThjLLN5zec5mFMcM47REREuOObjYITwVVn5dYIwjFECMCMEIwjAijOuXmxagCE2EZcuNqwcYci1uyx5lrRm0crXDNnhWtcWZq3btG7FmwaACmMZg/5IoP5IrW81vG9Z4OFcNY4Z8DnV2IT8YqH4xP6QaI4oWUnKda3bba61woXIYpJqUUMEcEqOOGGGWW/HwMgAITYQ0xtmjdlmxLXLfM1WtMuTGtw5cLNbiyt8rFi3atmrPCAKUA+E/I+t+R+uOwyZM2SmClSC/wAIof4AEVZCe2e8lwCGmp5AUsTCwcHDz8uVQCE2ENsuLHlZNWa1g4cOVrTJhZLcTLEwWsmbbGwbsmmVhmwgCmUYhPycgfk5B4MIZ6YWHJhowSpmlwKYrZiE/Ga5+M13g5sF9FckdEck7Jwy0z1vhIXKXMbKhjghQwxwxp6cHjYodAAhNhDnGzb42WRotb43Lha0ZsWC3FmyN1rFrhZ5WjjDkysWgAqAAS6D/lBk/lBrceNdcc9bxHCMY4VrWOFRU7nPPvy5+DrKnJw1GIP+M/T+NBHS+l+BPa+0UlN53fHO83dRjtz5eFpqL14MXviAg8fASfTlkuZSuJAImgiS7z4/l74eICE2EM8bnMzZN8q1szc4VrRzibrXDXMwWuG7DJhyM2rjK5bgCoEBK4P+UZb+UaHrjMYjhTo4REwXa56+B4tZZi6ieUzHiZCE/GjN+NEuNIxjGtcccN51nOkbUpLFHgYdGHFOE4sNuDix1mCE0c6MOjnEYRQjKMBJCEYEYoxjDHPj7Yw5wCE2EN2bXIyzOGK1tly4VrRkxyrcORhkW4smPFjxZWTLCycACnYng/5T2P5T391uqupxhwjVU1czc53lxrnUuFVYg/40Uv40MdxFxlu+LrxnOZqeFa5R4E9p6Zw51znwwITlbIO+hGEUYooynCMkIQQhFON9PRnaACE2ENWmbE1zNma3M0cs1rRsyxrXDnHiW5MrBpmwtszFuycACnIkg/5Wjv5Wme+sqjUcK1XBQu853ve+N3w3jhSD/jQo/jQZcMVi8ZnO973x4uK0VDEU5UWAhbssgz8cUKKGGOKWKGWKOKOKWSCOCFToaYGoITYRhxuWjho5ZLW2bI1WtGWVqtcMcbNbjxOW+Fo1ytmjjMAKZx2D/lsQ/lsfs2y3WcTqscq4Y7Y5XyzeQIP+MHT+MGlqtcMco4TrLbN7zfV4cdZ2hdVJFLrSGKKOKMQxwQo4abcnDBkgITYRkyN8uZi2arXLBg2WtMbjItcZWzha2xOHGNxmws2uXMAKUQ6D/lji/ljVxrpjpWsZb6iD/jNm/jNZvweW64scZmCGwZDwEvSoGBiZepg4KMAhNhGbHjxMWzbKtyYWDVa0wsMK3CxYs1rXNmYt2WVg0c5WYAqJATGD/kEk/kFBqt8r6Om/O44qkt3ebuUVjGtVHDMXd7nnjw+nWoT8bnH43E4YMts8MrPTHWsayQpgtgtbBCcb5ctdN63jBLA2YJy4gIPt6U+bNZZmUxKZi4RKJiJgmrJRc8/J8W48oCE2EOXLlzlcZGS1m5xOFrRtmyrcTNm3WsMuTFhcuMjRg1cACn8ug/5G3P5G79s5rdXTUcq5Y4Y4VQnjPPr075lNRwnsxGCD/jbQ/jbhiOU8nStRUzeeO87zvcyjFeBfbWIxNutcc7mE4HGS6MZ1RThMjAjKJCKBCJFGNcvPjCPgICE2EM3GRnla4cK3MyYsFrTC0cLXOHI4W5GuLIyYsG+NwycgClIPg/5ILP5ILZy44mMT0z4ghfjbs+Nu3HU4CmqWOCmXAzWghrKGK2HgIWDi6GLKgCE2EMc2HM1ZOcq1w3yZFrTNmxLcWZplW5cOFhlzMsbhu4agCmgahPyXYfkt505Z68OmWm2GVZQpDBKWi+TDiIT8ai341O6S4UeBPVXNCkpRhW8cccddeICE5mKnLlNGE6oxinOFa7eLGFAhNhGRvjcsmbVktct3OZa0ZtXC3FlcM1rlm3ytGrPHiy5mgApWEYT8lEH5KITVLZHNCmDDaMJgg/42hv42hy75c+VumcTFgIagmkFSxMDAwsLCx9XCwCyAITYQ4yucbRg1aLXLhi1WtMeJktwtsjVa1YYcLHE1yN2GZmAKgwEyg/5QHv5QM4uaYzynhXDGqpE5nd9+3cmorGKqsKZrnM8Qg/42ZP42XY4RyQbzuec7u16aw8q6ozfGerjnOb48vBxKQITwtnhPvxjGEUIwjAjCMUEYAECE4RjXDyc8HQAhNhDBu0YtWuRutyOMLRa0cuci1zlyMVrfE4zM8bfG0xs3IAp+KoP+U7z+U8mdzXPW6vVRw1PbFaYm743nO5uLjF9KrQCE/Goh+NO+yGjDirTHWuPDpybZ4VSlLYrYqShKcY5ZXreEeApR5sYzjeMZwnAhFCE5RgQiRjOunkzlkCE2EYsuZzjZt2C1k4xuFrRribLcWHK0WsnGLK4ysMmJw5bgCk0Ng/5VOP5VNfBTM4z0w5CE/G6R+Ny2srRW10w57Ia2goCBsYuBh5GdKYAhNhDjKzbsXLJstxZmLZa0YM3C3FmytFrLK1aYmzhllbN2QApiF4T8r4X5Xu7ttM8saslJSyNkJWgAhPxryfjX1zMGxgpgjCqs7cG0655ghqqOhoWliYOBgSBQMGiY2pg4SDwIITYRmYsGzZvlYrWLlg0WtGzVutwsGzVa3YZXDdg2c43OVuAKeiWE/K9J+V5HFKNLsbXix5YznWso2hkwbMWrJmxRhXDnzoP+N97+N+WazCN8K58pjThHKOGcTfF1y8HW4sCFsxV5LPFDGhQQwiCFFHBHBHBHPjcbLFDsgCE2EMm7FuzZNsi3JiyMFrRu3crcLVu4WtG+XHjaZmbHCwYgCowBNoP+Q8T+Q7fjmMZN4ymZjNROGnRqMEzmcszMzNTOp5dfEmiE/HNN+Ob+FeFw+EbKQwYKEZ4b1y418NZwrZamDBLFHJOUV1by04M8QIPp7Tx5zm7uZmYlMTF1JCamJiYTCYlKbz4Pow8oITYQ4as27HK1xLW7NkzWtGTfItw4sTJblyYmDdg3at2LZuAKciKD/kZ+/kaX4uV8K4VyjhFTWWZ3e7rxdb4XXICE/HVp+OptHNlwY5Y2GGGNZ1RjGkI6s+i+asKghchgIMvFKjRkMUJBDBCI4Y46cXfBBpghNhGViyY4cbRota5cWZa0xuWa1xjYs1rVjhzNcTFvhcsWYApiGIT8kvn5JW55cc9sM85o0hbBTJPda2KD/jlC/jll6anp25T2jGog3Xe+OciFkz0kGXjhRxwwwoYZZZ8Dh4GeITYRiaOMjXG0brW2Vu1WtMeXKtxMmrlawyM2WNzjws2zBkAKkAExhPyWbfktFY6wnSdGaOSPGngpaUoyRrHDfPXLjw4bxQtbJbhSxWkAhPx1Pfjq12KbMeyuLLg0tuLbhrnjjjOco0jklizZMmy2a2CdYY2XLhwgg/M8KvB8G5m4uLIkQTE1ZMTV0mYm55+j1l6AITYQwa5smFo3xrczFmxWtMmRwtxZcLRbhcsmuRo4bNcWJiAKUQ+D/k5E/k5F3mLzLfJPLgCE/HT1+OnvQnsjgjNPLXKAhrxBQtTFwcDBxtTBl4AhNhGPJia4suNoty4sTBa0btcy3CyYNVuNvkZMsrZrkxNGAApCB4T8m+H5N8cVY5NIhPx0Ifjo/0UjooCHlCExuZwOPCE2EZmjVq5zOWK1i1xs1rRtlwrXOPI4WsGzho0yMmLPIzZgCnYlhPyfNfk+twxpj0VwZDRC1IQjWMa3rOsbp2w6oR4AhPx2mfjsrnO2u2Nhb1aq2jgwWtbFSkIIrznp0ISHgBDh3veMYxIoRQihGEYRhVhw828oACE2EZMOHG4xt8q3Kzx5FrTK0yrXDTG0WscrbM4ytmjZuzxgCpIBN4P+Ulr+UmnO660xwxjljhGCLrd3fMdctzm8xa5iIrE9t+By1yCE/HXl+OvPJbJfJWE61vetbxnOMIJSyHKwYNWDJOF648efHh04dddsc87RxITuYIR6900YhGAjAIwEJQQjCE5xIxmx35OGtuQAITYRiaNXLDMxzLWDTG3WtMTlitwuGLRblzM8eFxiYYmrRkAKXheD/lii/li54mWVxMVjGPCz4HDGgIT8cx345hYV2RzRyKJq2x2yzw1qhdZEvxssMaOCWCNHHXlZ4ZNAITYQxbM2eNm4ZrWjfMwWtMLdutcscrFblyt8WFrjc43DJsAKcSSD/lio/lipeG44zyjWOUcMROLlc5veeM71x126gIP+O8j+O8l4lRyzVt7473ec3JcRUNZ8DPBQhLdaUOjcrCZCcowjGEU4Iwmw4+PhWCE2EMmeRywbZnC1u5yM1rRizyrXLDDmW5WbLG1zMcbXFjaACl4Vg/5bov5bu8ZVzxx1esRwrworHACE/HaN+O1fInqroriSpOF44ceHSIWrQQQZG+GGGNDDHDbicXJHliE2EMnDfI0YYXK1w5yMFrTJmzLcORgxWt2bRg2at2DDCyZACloRg/5dwP5dxeuY8PHGp1qemsUAg/45UP45Oa7cscp1mZ573xuGwZIxEPZw8JBwEPAxMzMwsJOAITYQ4xNsOHFharc2LCwWtGDFktcuMeVaxasmLZo5xOcmLGAKUQ+D/l1u/l1XqMTE271nn4iD/jsI/jshzKaRwz0jXMCGwNAwK5hYCDgYeTp0DFAhNhDFixZ48TJytzY2TZa0a48K3FlbYVrbI1at22VyzZsmYApKDIP+XbL+XbOo5VjhMRaD/jss/jsRiMcKwvEAhsLSMBA3sLBz9GQgITYQ3xt8OFtlaLXOZo2WtHGNqtc42uFbjb4mzhplzYsbdqA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663</TotalTime>
  <Words>1348</Words>
  <Application>Microsoft Office PowerPoint</Application>
  <PresentationFormat>On-screen Show (4:3)</PresentationFormat>
  <Paragraphs>423</Paragraphs>
  <Slides>34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Dark 3410</vt:lpstr>
      <vt:lpstr>Atomic Instructions</vt:lpstr>
      <vt:lpstr>Announcements</vt:lpstr>
      <vt:lpstr>Announcements</vt:lpstr>
      <vt:lpstr>Goals for Today</vt:lpstr>
      <vt:lpstr>Mutexes</vt:lpstr>
      <vt:lpstr>Synchronization</vt:lpstr>
      <vt:lpstr>PowerPoint Presentation</vt:lpstr>
      <vt:lpstr>Atomic Test and Set</vt:lpstr>
      <vt:lpstr>Using test-and-set for mutual exclusion</vt:lpstr>
      <vt:lpstr>Spin waiting</vt:lpstr>
      <vt:lpstr>Alternative Atomic Instructions</vt:lpstr>
      <vt:lpstr>Alternative Atomic Instructions</vt:lpstr>
      <vt:lpstr>mutex from LL and SC</vt:lpstr>
      <vt:lpstr>PowerPoint Presentation</vt:lpstr>
      <vt:lpstr>Broken invariants</vt:lpstr>
      <vt:lpstr>Protecting an invariant</vt:lpstr>
      <vt:lpstr>Guidelines for successful mutexing</vt:lpstr>
      <vt:lpstr>PowerPoint Presentation</vt:lpstr>
      <vt:lpstr>Remember: Cache Coherence</vt:lpstr>
      <vt:lpstr>Relaxed consistency implications</vt:lpstr>
      <vt:lpstr>Acquire/release</vt:lpstr>
      <vt:lpstr>PowerPoint Presentation</vt:lpstr>
      <vt:lpstr>Beyond mutexes</vt:lpstr>
      <vt:lpstr>Beyond mutexes</vt:lpstr>
      <vt:lpstr>Beyond mutexes</vt:lpstr>
      <vt:lpstr>Beyond mutexes</vt:lpstr>
      <vt:lpstr>PowerPoint Presentation</vt:lpstr>
      <vt:lpstr>Condition variables</vt:lpstr>
      <vt:lpstr>Using a condition variable</vt:lpstr>
      <vt:lpstr>Using a condition variable</vt:lpstr>
      <vt:lpstr>Monitors</vt:lpstr>
      <vt:lpstr>Java concurrency</vt:lpstr>
      <vt:lpstr>More synchronization mechanisms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27: Synchronization II</dc:title>
  <dc:creator>Kevin Walsh</dc:creator>
  <cp:lastModifiedBy>Hakim Weatherspoon</cp:lastModifiedBy>
  <cp:revision>131</cp:revision>
  <dcterms:created xsi:type="dcterms:W3CDTF">2006-08-16T00:00:00Z</dcterms:created>
  <dcterms:modified xsi:type="dcterms:W3CDTF">2011-05-03T18:34:31Z</dcterms:modified>
</cp:coreProperties>
</file>