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3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4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7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8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9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0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11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12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13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14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15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67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embeddings/oleObject1.bin" ContentType="application/vnd.openxmlformats-officedocument.oleObject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81"/>
  </p:notesMasterIdLst>
  <p:sldIdLst>
    <p:sldId id="326" r:id="rId3"/>
    <p:sldId id="334" r:id="rId4"/>
    <p:sldId id="333" r:id="rId5"/>
    <p:sldId id="335" r:id="rId6"/>
    <p:sldId id="308" r:id="rId7"/>
    <p:sldId id="313" r:id="rId8"/>
    <p:sldId id="283" r:id="rId9"/>
    <p:sldId id="314" r:id="rId10"/>
    <p:sldId id="285" r:id="rId11"/>
    <p:sldId id="286" r:id="rId12"/>
    <p:sldId id="287" r:id="rId13"/>
    <p:sldId id="324" r:id="rId14"/>
    <p:sldId id="306" r:id="rId15"/>
    <p:sldId id="288" r:id="rId16"/>
    <p:sldId id="305" r:id="rId17"/>
    <p:sldId id="289" r:id="rId18"/>
    <p:sldId id="292" r:id="rId19"/>
    <p:sldId id="293" r:id="rId20"/>
    <p:sldId id="316" r:id="rId21"/>
    <p:sldId id="294" r:id="rId22"/>
    <p:sldId id="315" r:id="rId23"/>
    <p:sldId id="317" r:id="rId24"/>
    <p:sldId id="327" r:id="rId25"/>
    <p:sldId id="329" r:id="rId26"/>
    <p:sldId id="336" r:id="rId27"/>
    <p:sldId id="337" r:id="rId28"/>
    <p:sldId id="338" r:id="rId29"/>
    <p:sldId id="339" r:id="rId30"/>
    <p:sldId id="340" r:id="rId31"/>
    <p:sldId id="341" r:id="rId32"/>
    <p:sldId id="342" r:id="rId33"/>
    <p:sldId id="343" r:id="rId34"/>
    <p:sldId id="345" r:id="rId35"/>
    <p:sldId id="346" r:id="rId36"/>
    <p:sldId id="347" r:id="rId37"/>
    <p:sldId id="348" r:id="rId38"/>
    <p:sldId id="349" r:id="rId39"/>
    <p:sldId id="350" r:id="rId40"/>
    <p:sldId id="396" r:id="rId41"/>
    <p:sldId id="351" r:id="rId42"/>
    <p:sldId id="352" r:id="rId43"/>
    <p:sldId id="353" r:id="rId44"/>
    <p:sldId id="354" r:id="rId45"/>
    <p:sldId id="355" r:id="rId46"/>
    <p:sldId id="356" r:id="rId47"/>
    <p:sldId id="357" r:id="rId48"/>
    <p:sldId id="358" r:id="rId49"/>
    <p:sldId id="359" r:id="rId50"/>
    <p:sldId id="360" r:id="rId51"/>
    <p:sldId id="361" r:id="rId52"/>
    <p:sldId id="362" r:id="rId53"/>
    <p:sldId id="363" r:id="rId54"/>
    <p:sldId id="364" r:id="rId55"/>
    <p:sldId id="365" r:id="rId56"/>
    <p:sldId id="397" r:id="rId57"/>
    <p:sldId id="366" r:id="rId58"/>
    <p:sldId id="367" r:id="rId59"/>
    <p:sldId id="368" r:id="rId60"/>
    <p:sldId id="398" r:id="rId61"/>
    <p:sldId id="369" r:id="rId62"/>
    <p:sldId id="370" r:id="rId63"/>
    <p:sldId id="399" r:id="rId64"/>
    <p:sldId id="375" r:id="rId65"/>
    <p:sldId id="376" r:id="rId66"/>
    <p:sldId id="377" r:id="rId67"/>
    <p:sldId id="378" r:id="rId68"/>
    <p:sldId id="379" r:id="rId69"/>
    <p:sldId id="380" r:id="rId70"/>
    <p:sldId id="381" r:id="rId71"/>
    <p:sldId id="382" r:id="rId72"/>
    <p:sldId id="383" r:id="rId73"/>
    <p:sldId id="384" r:id="rId74"/>
    <p:sldId id="385" r:id="rId75"/>
    <p:sldId id="386" r:id="rId76"/>
    <p:sldId id="387" r:id="rId77"/>
    <p:sldId id="388" r:id="rId78"/>
    <p:sldId id="389" r:id="rId79"/>
    <p:sldId id="395" r:id="rId80"/>
  </p:sldIdLst>
  <p:sldSz cx="9144000" cy="6858000" type="screen4x3"/>
  <p:notesSz cx="6858000" cy="9144000"/>
  <p:custDataLst>
    <p:tags r:id="rId8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732" autoAdjust="0"/>
  </p:normalViewPr>
  <p:slideViewPr>
    <p:cSldViewPr>
      <p:cViewPr varScale="1">
        <p:scale>
          <a:sx n="53" d="100"/>
          <a:sy n="53" d="100"/>
        </p:scale>
        <p:origin x="-18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1" Type="http://schemas.openxmlformats.org/officeDocument/2006/relationships/notesMaster" Target="notesMasters/notesMaster1.xml"/><Relationship Id="rId82" Type="http://schemas.openxmlformats.org/officeDocument/2006/relationships/printerSettings" Target="printerSettings/printerSettings1.bin"/><Relationship Id="rId83" Type="http://schemas.openxmlformats.org/officeDocument/2006/relationships/tags" Target="tags/tag1.xml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94C00E-26A8-4A67-B109-0EE1C0A80BC7}" type="datetimeFigureOut">
              <a:rPr lang="en-US" smtClean="0"/>
              <a:pPr/>
              <a:t>4/26/11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C1DDE-30F1-4D19-B098-6374BDF20A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019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48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260" y="4343713"/>
            <a:ext cx="5031482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7" tIns="45714" rIns="91427" bIns="45714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pstree</a:t>
            </a:r>
            <a:r>
              <a:rPr lang="en-US" baseline="0" dirty="0" smtClean="0"/>
              <a:t> e</a:t>
            </a:r>
            <a:r>
              <a:rPr lang="en-US" dirty="0" smtClean="0"/>
              <a:t>xample: Firefox</a:t>
            </a:r>
            <a:r>
              <a:rPr lang="en-US" baseline="0" dirty="0" smtClean="0"/>
              <a:t> downloader, renderer, toolbar, etc.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Idea: multiple execution contexts sharing a single address space!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3313" y="674688"/>
            <a:ext cx="4610100" cy="3459162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78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7702" y="4359349"/>
            <a:ext cx="5012812" cy="413262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9983" tIns="44991" rIns="89983" bIns="4499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80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260" y="4343713"/>
            <a:ext cx="5031482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1" tIns="45711" rIns="91421" bIns="45711"/>
          <a:lstStyle/>
          <a:p>
            <a:r>
              <a:rPr lang="en-US" dirty="0" smtClean="0"/>
              <a:t>Show picture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62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6488" tIns="43244" rIns="86488" bIns="43244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but only within a single core: why?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(important events are delayed… forever?)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62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6488" tIns="43244" rIns="86488" bIns="43244"/>
          <a:lstStyle/>
          <a:p>
            <a:r>
              <a:rPr lang="en-US" dirty="0" smtClean="0"/>
              <a:t>(e.g. won’t work for many kernel </a:t>
            </a:r>
            <a:r>
              <a:rPr lang="en-US" dirty="0" err="1" smtClean="0"/>
              <a:t>datastructures</a:t>
            </a:r>
            <a:r>
              <a:rPr lang="en-US" dirty="0" smtClean="0"/>
              <a:t>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(caller forgets to </a:t>
            </a:r>
            <a:r>
              <a:rPr lang="en-US" dirty="0" err="1" smtClean="0"/>
              <a:t>CSExit</a:t>
            </a:r>
            <a:r>
              <a:rPr lang="en-US" dirty="0" smtClean="0"/>
              <a:t>? Or waits a long time?)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62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6488" tIns="43244" rIns="86488" bIns="43244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A: next time…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C1DDE-30F1-4D19-B098-6374BDF20A3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5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65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6488" tIns="43244" rIns="86488" bIns="43244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7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67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3713"/>
            <a:ext cx="5023703" cy="410917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406" tIns="45203" rIns="90406" bIns="4520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9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69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3713"/>
            <a:ext cx="5023703" cy="410917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406" tIns="45203" rIns="90406" bIns="4520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71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3713"/>
            <a:ext cx="5023703" cy="410917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406" tIns="45203" rIns="90406" bIns="4520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260" y="4343713"/>
            <a:ext cx="5031482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7" tIns="45714" rIns="91427" bIns="45714"/>
          <a:lstStyle/>
          <a:p>
            <a:r>
              <a:rPr lang="en-US" dirty="0" smtClean="0"/>
              <a:t>d/Unit of scheduling/</a:t>
            </a:r>
          </a:p>
          <a:p>
            <a:r>
              <a:rPr lang="en-US" baseline="0" dirty="0" smtClean="0"/>
              <a:t>s/execution state/one or more threads/</a:t>
            </a:r>
          </a:p>
          <a:p>
            <a:r>
              <a:rPr lang="en-US" baseline="0" dirty="0" smtClean="0"/>
              <a:t>s/virtual CPU/virtual multi-core machine/</a:t>
            </a:r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3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73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3713"/>
            <a:ext cx="5023703" cy="410917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406" tIns="45203" rIns="90406" bIns="4520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6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76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3713"/>
            <a:ext cx="5023703" cy="410917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406" tIns="45203" rIns="90406" bIns="4520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8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78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3713"/>
            <a:ext cx="5023703" cy="410917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406" tIns="45203" rIns="90406" bIns="4520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2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82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3713"/>
            <a:ext cx="5023703" cy="410917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406" tIns="45203" rIns="90406" bIns="4520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6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86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6488" tIns="43244" rIns="86488" bIns="43244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8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88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6488" tIns="43244" rIns="86488" bIns="43244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0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90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6488" tIns="43244" rIns="86488" bIns="43244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2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92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3713"/>
            <a:ext cx="5023703" cy="410917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406" tIns="45203" rIns="90406" bIns="4520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4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94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3713"/>
            <a:ext cx="5023703" cy="410917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406" tIns="45203" rIns="90406" bIns="4520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5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31" tIns="45716" rIns="91431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52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260" y="4343713"/>
            <a:ext cx="5031482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7" tIns="45714" rIns="91427" bIns="45714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6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96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3713"/>
            <a:ext cx="5023703" cy="410917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407" tIns="45203" rIns="90407" bIns="4520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8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98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3713"/>
            <a:ext cx="5023703" cy="410917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407" tIns="45203" rIns="90407" bIns="4520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0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006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2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02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4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04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6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588963"/>
            <a:ext cx="4552950" cy="3414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06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529" y="4342150"/>
            <a:ext cx="5908957" cy="411386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739" tIns="45369" rIns="90739" bIns="4536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8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588963"/>
            <a:ext cx="4552950" cy="3414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08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529" y="4342150"/>
            <a:ext cx="5908957" cy="411386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739" tIns="45369" rIns="90739" bIns="4536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0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588963"/>
            <a:ext cx="4552950" cy="3414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10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529" y="4342150"/>
            <a:ext cx="5908957" cy="411386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739" tIns="45369" rIns="90739" bIns="4536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4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588963"/>
            <a:ext cx="4552950" cy="3414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14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529" y="4342150"/>
            <a:ext cx="5908957" cy="411386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739" tIns="45369" rIns="90739" bIns="4536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6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16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3713"/>
            <a:ext cx="5023703" cy="410917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406" tIns="45203" rIns="90406" bIns="4520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52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9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588963"/>
            <a:ext cx="4552950" cy="3414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19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529" y="4342150"/>
            <a:ext cx="5908957" cy="411386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739" tIns="45369" rIns="90739" bIns="45369"/>
          <a:lstStyle/>
          <a:p>
            <a:r>
              <a:rPr lang="en-US"/>
              <a:t>The page size is 2</a:t>
            </a:r>
            <a:r>
              <a:rPr lang="en-US" baseline="30000"/>
              <a:t>12</a:t>
            </a:r>
            <a:r>
              <a:rPr lang="en-US"/>
              <a:t> = 4KB, the number of physical pages allowed in memory is 2</a:t>
            </a:r>
            <a:r>
              <a:rPr lang="en-US" baseline="30000"/>
              <a:t>18</a:t>
            </a:r>
            <a:r>
              <a:rPr lang="en-US"/>
              <a:t>, the physical address space is 1GB and the virtual address space is 4GB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1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588963"/>
            <a:ext cx="4552950" cy="3414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21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529" y="4342150"/>
            <a:ext cx="5908957" cy="411386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739" tIns="45369" rIns="90739" bIns="4536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588963"/>
            <a:ext cx="4552950" cy="3414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23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529" y="4342150"/>
            <a:ext cx="5908957" cy="411386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739" tIns="45369" rIns="90739" bIns="4536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5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25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861" tIns="44931" rIns="89861" bIns="449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7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27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861" tIns="44931" rIns="89861" bIns="449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9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29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861" tIns="44931" rIns="89861" bIns="449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1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1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861" tIns="44931" rIns="89861" bIns="449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9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9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861" tIns="44931" rIns="89861" bIns="449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1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41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260" y="4343713"/>
            <a:ext cx="5031482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6482" tIns="43241" rIns="86482" bIns="4324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3618" name="Text Box 2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5800"/>
            <a:ext cx="4573588" cy="3430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43619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815" y="4343713"/>
            <a:ext cx="5023703" cy="411073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lIns="90406" tIns="45203" rIns="90406" bIns="45203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54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27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6482" tIns="43241" rIns="86482" bIns="4324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29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6482" tIns="43241" rIns="86482" bIns="4324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1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260" y="4343713"/>
            <a:ext cx="5031482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4403" tIns="42201" rIns="84403" bIns="42201"/>
          <a:lstStyle/>
          <a:p>
            <a:endParaRPr lang="en-A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260" y="4343713"/>
            <a:ext cx="5031482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4403" tIns="42201" rIns="84403" bIns="42201"/>
          <a:lstStyle/>
          <a:p>
            <a:endParaRPr lang="en-A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5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6482" tIns="43241" rIns="86482" bIns="4324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4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6482" tIns="43241" rIns="86482" bIns="4324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50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6482" tIns="43241" rIns="86482" bIns="4324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3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53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7" tIns="45714" rIns="91427" bIns="45714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5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55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7" tIns="45714" rIns="91427" bIns="45714"/>
          <a:lstStyle/>
          <a:p>
            <a:r>
              <a:rPr lang="en-US"/>
              <a:t>F = 0.5, S = 2</a:t>
            </a:r>
          </a:p>
          <a:p>
            <a:r>
              <a:rPr lang="en-US"/>
              <a:t>1/(0.5 + 0.25) = 1/0.75 = 1.333</a:t>
            </a:r>
          </a:p>
          <a:p>
            <a:endParaRPr lang="en-US"/>
          </a:p>
          <a:p>
            <a:r>
              <a:rPr lang="en-US"/>
              <a:t>F = 0.9, S =  2</a:t>
            </a:r>
          </a:p>
          <a:p>
            <a:r>
              <a:rPr lang="en-US"/>
              <a:t>1/(0.1 + 0.9/2) = 1/(0.1 + 0.45) = 1/0.55 = 1.8</a:t>
            </a:r>
          </a:p>
          <a:p>
            <a:endParaRPr lang="en-US"/>
          </a:p>
          <a:p>
            <a:r>
              <a:rPr lang="en-US"/>
              <a:t>F = 0.99, S = 2</a:t>
            </a:r>
          </a:p>
          <a:p>
            <a:r>
              <a:rPr lang="en-US"/>
              <a:t>1/(0.01+0.99/2) = 1/(0.01+0.495) = 1.98</a:t>
            </a:r>
          </a:p>
          <a:p>
            <a:endParaRPr lang="en-US"/>
          </a:p>
          <a:p>
            <a:r>
              <a:rPr lang="en-US"/>
              <a:t>F = 0.5, S = 8</a:t>
            </a:r>
          </a:p>
          <a:p>
            <a:r>
              <a:rPr lang="en-US"/>
              <a:t>1/(0.5+0.5/8) -&gt; 2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0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60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260" y="4343713"/>
            <a:ext cx="5031482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7" tIns="45714" rIns="91427" bIns="45714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</a:t>
            </a:r>
            <a:r>
              <a:rPr lang="en-US" baseline="0" dirty="0" smtClean="0"/>
              <a:t> fork</a:t>
            </a:r>
          </a:p>
          <a:p>
            <a:r>
              <a:rPr lang="en-US" baseline="0" dirty="0" smtClean="0"/>
              <a:t>Use threads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C1DDE-30F1-4D19-B098-6374BDF20A3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6488" y="674688"/>
            <a:ext cx="4603750" cy="34544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6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7702" y="4354659"/>
            <a:ext cx="5012812" cy="412637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64" tIns="44883" rIns="89764" bIns="4488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3313" y="674688"/>
            <a:ext cx="4610100" cy="3459162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6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7702" y="4359349"/>
            <a:ext cx="5012812" cy="413262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989" tIns="44995" rIns="89989" bIns="4499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6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260" y="4343713"/>
            <a:ext cx="5031482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7" tIns="45714" rIns="91427" bIns="45714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6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6488" tIns="43244" rIns="86488" bIns="43244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3475" y="674688"/>
            <a:ext cx="4603750" cy="3452812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7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145" y="4353094"/>
            <a:ext cx="181477" cy="27540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lIns="89861" tIns="44931" rIns="89861" bIns="44931"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0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74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260" y="4343713"/>
            <a:ext cx="5031482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1" tIns="45711" rIns="91421" bIns="45711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What happens when two threads execute concurrently?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sequential with threads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between threads is unsynchronized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3475" y="674688"/>
            <a:ext cx="4603750" cy="3452812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70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145" y="4353094"/>
            <a:ext cx="181542" cy="275405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wrap="none" lIns="89861" tIns="44931" rIns="89861" bIns="44931"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3475" y="674688"/>
            <a:ext cx="4603750" cy="3452812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72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145" y="4353094"/>
            <a:ext cx="181542" cy="275405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wrap="none" lIns="89861" tIns="44931" rIns="89861" bIns="44931"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tags" Target="../tags/tag3.xml"/><Relationship Id="rId3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tags" Target="../tags/tag12.xml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tags" Target="../tags/tag13.xml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 algn="ctr">
              <a:defRPr sz="4400" baseline="0">
                <a:solidFill>
                  <a:schemeClr val="accent1"/>
                </a:solidFill>
              </a:defRPr>
            </a:lvl1pPr>
          </a:lstStyle>
          <a:p>
            <a:r>
              <a:rPr lang="en-US" dirty="0" err="1" smtClean="0"/>
              <a:t>Lec</a:t>
            </a:r>
            <a:r>
              <a:rPr lang="en-US" dirty="0" smtClean="0"/>
              <a:t> 0: Topic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4/26/11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228600" y="6096000"/>
            <a:ext cx="3886200" cy="381000"/>
          </a:xfrm>
        </p:spPr>
        <p:txBody>
          <a:bodyPr>
            <a:normAutofit/>
          </a:bodyPr>
          <a:lstStyle>
            <a:lvl1pPr algn="r">
              <a:defRPr lang="en-US" sz="1800" dirty="0">
                <a:solidFill>
                  <a:srgbClr val="FFFF66"/>
                </a:solidFill>
              </a:defRPr>
            </a:lvl1pPr>
          </a:lstStyle>
          <a:p>
            <a:pPr algn="ctr">
              <a:tabLst>
                <a:tab pos="0" algn="l"/>
                <a:tab pos="914305" algn="l"/>
                <a:tab pos="1828610" algn="l"/>
                <a:tab pos="2742915" algn="l"/>
                <a:tab pos="3657220" algn="l"/>
                <a:tab pos="4571526" algn="l"/>
                <a:tab pos="5485831" algn="l"/>
                <a:tab pos="6400137" algn="l"/>
                <a:tab pos="7314442" algn="l"/>
                <a:tab pos="8228747" algn="l"/>
                <a:tab pos="9143052" algn="l"/>
                <a:tab pos="10057357" algn="l"/>
              </a:tabLst>
            </a:pPr>
            <a:r>
              <a:rPr lang="en-US" dirty="0" smtClean="0">
                <a:solidFill>
                  <a:srgbClr val="FFFF66"/>
                </a:solidFill>
                <a:latin typeface="+mn-lt"/>
              </a:rPr>
              <a:t>See: P&amp;H Appendix C.0, C.1,</a:t>
            </a:r>
            <a:r>
              <a:rPr lang="en-US" baseline="0" dirty="0" smtClean="0">
                <a:solidFill>
                  <a:srgbClr val="FFFF66"/>
                </a:solidFill>
                <a:latin typeface="+mn-lt"/>
              </a:rPr>
              <a:t> C.2</a:t>
            </a:r>
            <a:endParaRPr lang="en-US" dirty="0">
              <a:solidFill>
                <a:srgbClr val="FFFF66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7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1534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A6CC7-8620-4377-8649-ADC80D5E07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7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1534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A6CC7-8620-4377-8649-ADC80D5E07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baseline="0"/>
            </a:lvl1pPr>
          </a:lstStyle>
          <a:p>
            <a:pPr lvl="0"/>
            <a:r>
              <a:rPr lang="en-US" noProof="0" dirty="0" smtClean="0"/>
              <a:t>Spring 2011</a:t>
            </a:r>
          </a:p>
          <a:p>
            <a:pPr lvl="0"/>
            <a:r>
              <a:rPr lang="en-US" noProof="0" dirty="0" smtClean="0"/>
              <a:t>Computer Science</a:t>
            </a:r>
          </a:p>
          <a:p>
            <a:pPr lvl="0"/>
            <a:r>
              <a:rPr lang="en-US" noProof="0" dirty="0" smtClean="0"/>
              <a:t>Cornell University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381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dirty="0" smtClean="0">
                <a:solidFill>
                  <a:srgbClr val="FFFFFF"/>
                </a:solidFill>
                <a:latin typeface="Calibri"/>
              </a:rPr>
              <a:t>Copyright Hakim Weatherspoon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CEF1BFF-0630-044F-A176-B68CCF226FFC}" type="slidenum">
              <a:rPr lang="en-US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9044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Fall 2002</a:t>
            </a:r>
          </a:p>
          <a:p>
            <a:pPr lvl="0"/>
            <a:r>
              <a:rPr lang="en-US" noProof="0" smtClean="0"/>
              <a:t>Computer Science</a:t>
            </a:r>
          </a:p>
          <a:p>
            <a:pPr lvl="0"/>
            <a:r>
              <a:rPr lang="en-US" noProof="0" smtClean="0"/>
              <a:t>Cornell University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381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Copyright Kavita Bala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ED3075C-9B68-2945-BAB6-07C79F974922}" type="slidenum">
              <a:rPr lang="en-US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99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9929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9425" y="1011238"/>
            <a:ext cx="4065588" cy="5054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7413" y="1011238"/>
            <a:ext cx="4065587" cy="5054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020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24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349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415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7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1534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A6CC7-8620-4377-8649-ADC80D5E07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8295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4545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0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2900" y="123825"/>
            <a:ext cx="2070100" cy="59420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9425" y="123825"/>
            <a:ext cx="6061075" cy="59420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88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988" y="123825"/>
            <a:ext cx="7772400" cy="698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79425" y="1011238"/>
            <a:ext cx="8283575" cy="5054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419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988" y="123825"/>
            <a:ext cx="7772400" cy="698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79425" y="1011238"/>
            <a:ext cx="8283575" cy="5054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7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1534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A6CC7-8620-4377-8649-ADC80D5E07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304800"/>
            <a:ext cx="4267200" cy="6172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04800"/>
            <a:ext cx="4267200" cy="6172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1534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A6CC7-8620-4377-8649-ADC80D5E07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04800"/>
            <a:ext cx="42719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914400"/>
            <a:ext cx="4268788" cy="5562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304800"/>
            <a:ext cx="43434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914400"/>
            <a:ext cx="4346575" cy="5562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7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1534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A6CC7-8620-4377-8649-ADC80D5E07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7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1534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A6CC7-8620-4377-8649-ADC80D5E07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7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1534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A6CC7-8620-4377-8649-ADC80D5E07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3050"/>
            <a:ext cx="32369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340350" cy="62039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435100"/>
            <a:ext cx="3236913" cy="5041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1534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A6CC7-8620-4377-8649-ADC80D5E07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1534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A6CC7-8620-4377-8649-ADC80D5E07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0"/>
            <a:ext cx="87630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609600"/>
            <a:ext cx="8686800" cy="586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81000" y="508000"/>
            <a:ext cx="8394700" cy="25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80000"/>
        <a:buFontTx/>
        <a:buNone/>
        <a:defRPr sz="3200" kern="1200">
          <a:solidFill>
            <a:schemeClr val="bg1"/>
          </a:solidFill>
          <a:latin typeface="Calibri" pitchFamily="34" charset="0"/>
          <a:ea typeface="+mn-ea"/>
          <a:cs typeface="Arial" pitchFamily="34" charset="0"/>
        </a:defRPr>
      </a:lvl1pPr>
      <a:lvl2pPr marL="458788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800" kern="1200">
          <a:solidFill>
            <a:schemeClr val="bg1"/>
          </a:solidFill>
          <a:latin typeface="Calibri" pitchFamily="34" charset="0"/>
          <a:ea typeface="+mn-ea"/>
          <a:cs typeface="Arial" pitchFamily="34" charset="0"/>
        </a:defRPr>
      </a:lvl2pPr>
      <a:lvl3pPr marL="917575" indent="-228600" algn="l" defTabSz="914400" rtl="0" eaLnBrk="1" latinLnBrk="0" hangingPunct="1">
        <a:spcBef>
          <a:spcPct val="20000"/>
        </a:spcBef>
        <a:buClr>
          <a:schemeClr val="accent1"/>
        </a:buClr>
        <a:buFont typeface="Calibri" pitchFamily="34" charset="0"/>
        <a:buChar char="–"/>
        <a:defRPr sz="2400" kern="1200">
          <a:solidFill>
            <a:schemeClr val="bg1"/>
          </a:solidFill>
          <a:latin typeface="Calibri" pitchFamily="34" charset="0"/>
          <a:ea typeface="+mn-ea"/>
          <a:cs typeface="Arial" pitchFamily="34" charset="0"/>
        </a:defRPr>
      </a:lvl3pPr>
      <a:lvl4pPr marL="1374775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bg1"/>
          </a:solidFill>
          <a:latin typeface="Calibri" pitchFamily="34" charset="0"/>
          <a:ea typeface="+mn-ea"/>
          <a:cs typeface="Arial" pitchFamily="34" charset="0"/>
        </a:defRPr>
      </a:lvl4pPr>
      <a:lvl5pPr marL="1831975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»"/>
        <a:defRPr sz="2000" kern="1200">
          <a:solidFill>
            <a:schemeClr val="bg1"/>
          </a:solidFill>
          <a:latin typeface="Calibri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382588" y="881063"/>
            <a:ext cx="83756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61988" y="123825"/>
            <a:ext cx="777240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9425" y="1011238"/>
            <a:ext cx="8283575" cy="50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4" Type="http://schemas.openxmlformats.org/officeDocument/2006/relationships/slideLayout" Target="../slideLayouts/slideLayout12.xml"/><Relationship Id="rId5" Type="http://schemas.openxmlformats.org/officeDocument/2006/relationships/image" Target="../media/image2.emf"/><Relationship Id="rId1" Type="http://schemas.openxmlformats.org/officeDocument/2006/relationships/tags" Target="../tags/tag14.xml"/><Relationship Id="rId2" Type="http://schemas.openxmlformats.org/officeDocument/2006/relationships/tags" Target="../tags/tag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1" Type="http://schemas.openxmlformats.org/officeDocument/2006/relationships/tags" Target="../tags/tag28.xml"/><Relationship Id="rId2" Type="http://schemas.openxmlformats.org/officeDocument/2006/relationships/tags" Target="../tags/tag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1" Type="http://schemas.openxmlformats.org/officeDocument/2006/relationships/tags" Target="../tags/tag30.xml"/><Relationship Id="rId2" Type="http://schemas.openxmlformats.org/officeDocument/2006/relationships/tags" Target="../tags/tag3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4" Type="http://schemas.openxmlformats.org/officeDocument/2006/relationships/tags" Target="../tags/tag35.xml"/><Relationship Id="rId5" Type="http://schemas.openxmlformats.org/officeDocument/2006/relationships/tags" Target="../tags/tag36.xml"/><Relationship Id="rId6" Type="http://schemas.openxmlformats.org/officeDocument/2006/relationships/tags" Target="../tags/tag37.xml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7.xml"/><Relationship Id="rId1" Type="http://schemas.openxmlformats.org/officeDocument/2006/relationships/tags" Target="../tags/tag32.xml"/><Relationship Id="rId2" Type="http://schemas.openxmlformats.org/officeDocument/2006/relationships/tags" Target="../tags/tag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1" Type="http://schemas.openxmlformats.org/officeDocument/2006/relationships/tags" Target="../tags/tag38.xml"/><Relationship Id="rId2" Type="http://schemas.openxmlformats.org/officeDocument/2006/relationships/tags" Target="../tags/tag3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tags" Target="../tags/tag40.xml"/><Relationship Id="rId2" Type="http://schemas.openxmlformats.org/officeDocument/2006/relationships/tags" Target="../tags/tag41.xml"/><Relationship Id="rId3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1" Type="http://schemas.openxmlformats.org/officeDocument/2006/relationships/tags" Target="../tags/tag42.xml"/><Relationship Id="rId2" Type="http://schemas.openxmlformats.org/officeDocument/2006/relationships/tags" Target="../tags/tag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1" Type="http://schemas.openxmlformats.org/officeDocument/2006/relationships/tags" Target="../tags/tag44.xml"/><Relationship Id="rId2" Type="http://schemas.openxmlformats.org/officeDocument/2006/relationships/tags" Target="../tags/tag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4" Type="http://schemas.openxmlformats.org/officeDocument/2006/relationships/tags" Target="../tags/tag49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1.xml"/><Relationship Id="rId1" Type="http://schemas.openxmlformats.org/officeDocument/2006/relationships/tags" Target="../tags/tag46.xml"/><Relationship Id="rId2" Type="http://schemas.openxmlformats.org/officeDocument/2006/relationships/tags" Target="../tags/tag4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2.xml"/><Relationship Id="rId1" Type="http://schemas.openxmlformats.org/officeDocument/2006/relationships/tags" Target="../tags/tag50.xml"/><Relationship Id="rId2" Type="http://schemas.openxmlformats.org/officeDocument/2006/relationships/tags" Target="../tags/tag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3.xml"/><Relationship Id="rId1" Type="http://schemas.openxmlformats.org/officeDocument/2006/relationships/tags" Target="../tags/tag53.xml"/><Relationship Id="rId2" Type="http://schemas.openxmlformats.org/officeDocument/2006/relationships/tags" Target="../tags/tag5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4.xml"/><Relationship Id="rId1" Type="http://schemas.openxmlformats.org/officeDocument/2006/relationships/tags" Target="../tags/tag56.xml"/><Relationship Id="rId2" Type="http://schemas.openxmlformats.org/officeDocument/2006/relationships/tags" Target="../tags/tag5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5.xml"/><Relationship Id="rId1" Type="http://schemas.openxmlformats.org/officeDocument/2006/relationships/tags" Target="../tags/tag59.xml"/><Relationship Id="rId2" Type="http://schemas.openxmlformats.org/officeDocument/2006/relationships/tags" Target="../tags/tag6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8.emf"/><Relationship Id="rId1" Type="http://schemas.openxmlformats.org/officeDocument/2006/relationships/tags" Target="../tags/tag61.xml"/><Relationship Id="rId2" Type="http://schemas.openxmlformats.org/officeDocument/2006/relationships/tags" Target="../tags/tag6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tags" Target="../tags/tag63.xml"/><Relationship Id="rId2" Type="http://schemas.openxmlformats.org/officeDocument/2006/relationships/tags" Target="../tags/tag64.xml"/><Relationship Id="rId3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tags" Target="../tags/tag65.xml"/><Relationship Id="rId2" Type="http://schemas.openxmlformats.org/officeDocument/2006/relationships/tags" Target="../tags/tag66.xml"/><Relationship Id="rId3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image" Target="../media/image12.emf"/><Relationship Id="rId1" Type="http://schemas.openxmlformats.org/officeDocument/2006/relationships/tags" Target="../tags/tag67.xml"/><Relationship Id="rId2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tags" Target="../tags/tag17.xml"/><Relationship Id="rId2" Type="http://schemas.openxmlformats.org/officeDocument/2006/relationships/tags" Target="../tags/tag18.xml"/><Relationship Id="rId3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5.w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tags" Target="../tags/tag68.xml"/><Relationship Id="rId2" Type="http://schemas.openxmlformats.org/officeDocument/2006/relationships/tags" Target="../tags/tag69.xml"/><Relationship Id="rId3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4" Type="http://schemas.openxmlformats.org/officeDocument/2006/relationships/slideLayout" Target="../slideLayouts/slideLayout14.xml"/><Relationship Id="rId5" Type="http://schemas.openxmlformats.org/officeDocument/2006/relationships/image" Target="../media/image17.emf"/><Relationship Id="rId1" Type="http://schemas.openxmlformats.org/officeDocument/2006/relationships/tags" Target="../tags/tag70.xml"/><Relationship Id="rId2" Type="http://schemas.openxmlformats.org/officeDocument/2006/relationships/tags" Target="../tags/tag7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tags" Target="../tags/tag19.xml"/><Relationship Id="rId2" Type="http://schemas.openxmlformats.org/officeDocument/2006/relationships/tags" Target="../tags/tag20.xml"/><Relationship Id="rId3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tags" Target="../tags/tag73.xml"/><Relationship Id="rId2" Type="http://schemas.openxmlformats.org/officeDocument/2006/relationships/tags" Target="../tags/tag74.xml"/><Relationship Id="rId3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0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1.wmf"/><Relationship Id="rId6" Type="http://schemas.openxmlformats.org/officeDocument/2006/relationships/image" Target="../media/image2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1" Type="http://schemas.openxmlformats.org/officeDocument/2006/relationships/tags" Target="../tags/tag21.xml"/><Relationship Id="rId2" Type="http://schemas.openxmlformats.org/officeDocument/2006/relationships/tags" Target="../tags/tag2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6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27.w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0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Relationship Id="rId1" Type="http://schemas.openxmlformats.org/officeDocument/2006/relationships/tags" Target="../tags/tag23.xml"/><Relationship Id="rId2" Type="http://schemas.openxmlformats.org/officeDocument/2006/relationships/tags" Target="../tags/tag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7.png"/><Relationship Id="rId1" Type="http://schemas.openxmlformats.org/officeDocument/2006/relationships/tags" Target="../tags/tag26.xml"/><Relationship Id="rId2" Type="http://schemas.openxmlformats.org/officeDocument/2006/relationships/tags" Target="../tags/tag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Synchronization and </a:t>
            </a:r>
            <a:br>
              <a:rPr lang="en-US" dirty="0" smtClean="0"/>
            </a:br>
            <a:r>
              <a:rPr lang="en-US" dirty="0" smtClean="0"/>
              <a:t>Prelim 2 Review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subTitle" sz="quarter" idx="1"/>
            <p:custDataLst>
              <p:tags r:id="rId2"/>
            </p:custDataLst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/>
              <a:t>Hakim Weatherspoon</a:t>
            </a:r>
          </a:p>
          <a:p>
            <a:r>
              <a:rPr lang="en-US" b="1" dirty="0" smtClean="0"/>
              <a:t>CS 3410, Spring 2011</a:t>
            </a:r>
          </a:p>
          <a:p>
            <a:r>
              <a:rPr lang="en-US" dirty="0" smtClean="0"/>
              <a:t>Computer Science</a:t>
            </a:r>
          </a:p>
          <a:p>
            <a:r>
              <a:rPr lang="en-US" dirty="0" smtClean="0"/>
              <a:t>Cornell University</a:t>
            </a:r>
          </a:p>
        </p:txBody>
      </p:sp>
      <p:pic>
        <p:nvPicPr>
          <p:cNvPr id="90114" name="CP3 Ink 8ed3e0ef-e21b-4c14-bfac-b88316bff19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370" y="5964780"/>
            <a:ext cx="5864700" cy="795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4400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142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Threads</a:t>
            </a:r>
            <a:endParaRPr lang="en-US"/>
          </a:p>
        </p:txBody>
      </p:sp>
      <p:sp>
        <p:nvSpPr>
          <p:cNvPr id="5351428" name="Rectangle 4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Autofit/>
          </a:bodyPr>
          <a:lstStyle/>
          <a:p>
            <a:r>
              <a:rPr lang="en-US" sz="2000" dirty="0" smtClean="0">
                <a:latin typeface="Consolas" pitchFamily="49" charset="0"/>
              </a:rPr>
              <a:t>#include &lt;</a:t>
            </a:r>
            <a:r>
              <a:rPr lang="en-US" sz="2000" dirty="0" err="1" smtClean="0">
                <a:latin typeface="Consolas" pitchFamily="49" charset="0"/>
              </a:rPr>
              <a:t>pthread.h</a:t>
            </a:r>
            <a:r>
              <a:rPr lang="en-US" sz="2000" dirty="0" smtClean="0">
                <a:latin typeface="Consolas" pitchFamily="49" charset="0"/>
              </a:rPr>
              <a:t>&gt; </a:t>
            </a:r>
          </a:p>
          <a:p>
            <a:r>
              <a:rPr lang="en-US" sz="2000" dirty="0" err="1" smtClean="0">
                <a:latin typeface="Consolas" pitchFamily="49" charset="0"/>
              </a:rPr>
              <a:t>int</a:t>
            </a:r>
            <a:r>
              <a:rPr lang="en-US" sz="2000" dirty="0" smtClean="0">
                <a:latin typeface="Consolas" pitchFamily="49" charset="0"/>
              </a:rPr>
              <a:t> counter = 0;</a:t>
            </a:r>
          </a:p>
          <a:p>
            <a:endParaRPr lang="en-US" sz="2000" dirty="0" smtClean="0">
              <a:latin typeface="Consolas" pitchFamily="49" charset="0"/>
            </a:endParaRPr>
          </a:p>
          <a:p>
            <a:r>
              <a:rPr lang="en-US" sz="2000" dirty="0" smtClean="0">
                <a:latin typeface="Consolas" pitchFamily="49" charset="0"/>
              </a:rPr>
              <a:t>void </a:t>
            </a:r>
            <a:r>
              <a:rPr lang="en-US" sz="2000" dirty="0" err="1" smtClean="0">
                <a:latin typeface="Consolas" pitchFamily="49" charset="0"/>
              </a:rPr>
              <a:t>PrintHello</a:t>
            </a:r>
            <a:r>
              <a:rPr lang="en-US" sz="2000" dirty="0" smtClean="0">
                <a:latin typeface="Consolas" pitchFamily="49" charset="0"/>
              </a:rPr>
              <a:t>(</a:t>
            </a:r>
            <a:r>
              <a:rPr lang="en-US" sz="2000" dirty="0" err="1" smtClean="0">
                <a:latin typeface="Consolas" pitchFamily="49" charset="0"/>
              </a:rPr>
              <a:t>int</a:t>
            </a:r>
            <a:r>
              <a:rPr lang="en-US" sz="2000" dirty="0" smtClean="0">
                <a:latin typeface="Consolas" pitchFamily="49" charset="0"/>
              </a:rPr>
              <a:t> </a:t>
            </a:r>
            <a:r>
              <a:rPr lang="en-US" sz="2000" dirty="0" err="1" smtClean="0">
                <a:latin typeface="Consolas" pitchFamily="49" charset="0"/>
              </a:rPr>
              <a:t>arg</a:t>
            </a:r>
            <a:r>
              <a:rPr lang="en-US" sz="2000" dirty="0" smtClean="0">
                <a:latin typeface="Consolas" pitchFamily="49" charset="0"/>
              </a:rPr>
              <a:t>) {</a:t>
            </a:r>
          </a:p>
          <a:p>
            <a:r>
              <a:rPr lang="en-US" sz="2000" dirty="0" smtClean="0">
                <a:latin typeface="Consolas" pitchFamily="49" charset="0"/>
              </a:rPr>
              <a:t>	</a:t>
            </a:r>
            <a:r>
              <a:rPr lang="en-US" sz="2000" dirty="0" err="1" smtClean="0">
                <a:latin typeface="Consolas" pitchFamily="49" charset="0"/>
              </a:rPr>
              <a:t>printf</a:t>
            </a:r>
            <a:r>
              <a:rPr lang="en-US" sz="2000" dirty="0" smtClean="0">
                <a:latin typeface="Consolas" pitchFamily="49" charset="0"/>
              </a:rPr>
              <a:t>(</a:t>
            </a:r>
            <a:r>
              <a:rPr lang="en-US" sz="20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nsolas" pitchFamily="49" charset="0"/>
              </a:rPr>
              <a:t>“I’m thread %d, counter is %d\n”</a:t>
            </a:r>
            <a:r>
              <a:rPr lang="en-US" sz="2000" dirty="0" smtClean="0">
                <a:latin typeface="Consolas" pitchFamily="49" charset="0"/>
              </a:rPr>
              <a:t>, </a:t>
            </a:r>
            <a:r>
              <a:rPr lang="en-US" sz="2000" dirty="0" err="1" smtClean="0">
                <a:latin typeface="Consolas" pitchFamily="49" charset="0"/>
              </a:rPr>
              <a:t>arg</a:t>
            </a:r>
            <a:r>
              <a:rPr lang="en-US" sz="2000" dirty="0" smtClean="0">
                <a:latin typeface="Consolas" pitchFamily="49" charset="0"/>
              </a:rPr>
              <a:t>, counter++);</a:t>
            </a:r>
          </a:p>
          <a:p>
            <a:r>
              <a:rPr lang="en-US" sz="2000" dirty="0" smtClean="0">
                <a:latin typeface="Consolas" pitchFamily="49" charset="0"/>
              </a:rPr>
              <a:t>	... do some work ...</a:t>
            </a:r>
          </a:p>
          <a:p>
            <a:r>
              <a:rPr lang="en-US" sz="2000" dirty="0" smtClean="0">
                <a:solidFill>
                  <a:schemeClr val="accent1"/>
                </a:solidFill>
                <a:latin typeface="Consolas" pitchFamily="49" charset="0"/>
              </a:rPr>
              <a:t>	</a:t>
            </a:r>
            <a:r>
              <a:rPr lang="en-US" sz="2000" dirty="0" err="1" smtClean="0">
                <a:solidFill>
                  <a:schemeClr val="accent1"/>
                </a:solidFill>
                <a:latin typeface="Consolas" pitchFamily="49" charset="0"/>
              </a:rPr>
              <a:t>pthread_exit</a:t>
            </a:r>
            <a:r>
              <a:rPr lang="en-US" sz="2000" dirty="0" smtClean="0">
                <a:solidFill>
                  <a:schemeClr val="accent1"/>
                </a:solidFill>
                <a:latin typeface="Consolas" pitchFamily="49" charset="0"/>
              </a:rPr>
              <a:t>(NULL); </a:t>
            </a:r>
          </a:p>
          <a:p>
            <a:r>
              <a:rPr lang="en-US" sz="2000" dirty="0" smtClean="0">
                <a:latin typeface="Consolas" pitchFamily="49" charset="0"/>
              </a:rPr>
              <a:t>}</a:t>
            </a:r>
          </a:p>
          <a:p>
            <a:endParaRPr lang="en-US" sz="2000" dirty="0" smtClean="0">
              <a:latin typeface="Consolas" pitchFamily="49" charset="0"/>
            </a:endParaRPr>
          </a:p>
          <a:p>
            <a:r>
              <a:rPr lang="en-US" sz="2000" dirty="0" err="1" smtClean="0">
                <a:latin typeface="Consolas" pitchFamily="49" charset="0"/>
              </a:rPr>
              <a:t>int</a:t>
            </a:r>
            <a:r>
              <a:rPr lang="en-US" sz="2000" dirty="0" smtClean="0">
                <a:latin typeface="Consolas" pitchFamily="49" charset="0"/>
              </a:rPr>
              <a:t> main () { </a:t>
            </a:r>
          </a:p>
          <a:p>
            <a:r>
              <a:rPr lang="en-US" sz="2000" dirty="0" smtClean="0">
                <a:latin typeface="Consolas" pitchFamily="49" charset="0"/>
              </a:rPr>
              <a:t>	for (t = 0; t &lt; 4; t++) {</a:t>
            </a:r>
          </a:p>
          <a:p>
            <a:r>
              <a:rPr lang="en-US" sz="2000" dirty="0" smtClean="0">
                <a:latin typeface="Consolas" pitchFamily="49" charset="0"/>
              </a:rPr>
              <a:t>    	</a:t>
            </a:r>
            <a:r>
              <a:rPr lang="en-US" sz="2000" dirty="0" err="1" smtClean="0">
                <a:latin typeface="Consolas" pitchFamily="49" charset="0"/>
              </a:rPr>
              <a:t>printf</a:t>
            </a:r>
            <a:r>
              <a:rPr lang="en-US" sz="2000" dirty="0" smtClean="0">
                <a:latin typeface="Consolas" pitchFamily="49" charset="0"/>
              </a:rPr>
              <a:t>(</a:t>
            </a:r>
            <a:r>
              <a:rPr lang="en-US" sz="20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nsolas" pitchFamily="49" charset="0"/>
              </a:rPr>
              <a:t>“in main: creating thread %d\n"</a:t>
            </a:r>
            <a:r>
              <a:rPr lang="en-US" sz="2000" dirty="0" smtClean="0">
                <a:latin typeface="Consolas" pitchFamily="49" charset="0"/>
              </a:rPr>
              <a:t>, t); </a:t>
            </a:r>
          </a:p>
          <a:p>
            <a:r>
              <a:rPr lang="en-US" sz="2000" dirty="0" smtClean="0">
                <a:latin typeface="Consolas" pitchFamily="49" charset="0"/>
              </a:rPr>
              <a:t>    	</a:t>
            </a:r>
            <a:r>
              <a:rPr lang="en-US" sz="2000" dirty="0" err="1" smtClean="0">
                <a:solidFill>
                  <a:schemeClr val="accent1"/>
                </a:solidFill>
                <a:latin typeface="Consolas" pitchFamily="49" charset="0"/>
              </a:rPr>
              <a:t>pthread_create</a:t>
            </a:r>
            <a:r>
              <a:rPr lang="en-US" sz="2000" dirty="0" smtClean="0">
                <a:solidFill>
                  <a:schemeClr val="accent1"/>
                </a:solidFill>
                <a:latin typeface="Consolas" pitchFamily="49" charset="0"/>
              </a:rPr>
              <a:t>(NULL, NULL, </a:t>
            </a:r>
            <a:r>
              <a:rPr lang="en-US" sz="2000" dirty="0" err="1" smtClean="0">
                <a:solidFill>
                  <a:schemeClr val="accent1"/>
                </a:solidFill>
                <a:latin typeface="Consolas" pitchFamily="49" charset="0"/>
              </a:rPr>
              <a:t>PrintHello</a:t>
            </a:r>
            <a:r>
              <a:rPr lang="en-US" sz="2000" dirty="0" smtClean="0">
                <a:solidFill>
                  <a:schemeClr val="accent1"/>
                </a:solidFill>
                <a:latin typeface="Consolas" pitchFamily="49" charset="0"/>
              </a:rPr>
              <a:t>, t)</a:t>
            </a:r>
            <a:r>
              <a:rPr lang="en-US" sz="2000" dirty="0" smtClean="0">
                <a:latin typeface="Consolas" pitchFamily="49" charset="0"/>
              </a:rPr>
              <a:t>;</a:t>
            </a:r>
          </a:p>
          <a:p>
            <a:r>
              <a:rPr lang="en-US" sz="2000" dirty="0" smtClean="0">
                <a:latin typeface="Consolas" pitchFamily="49" charset="0"/>
              </a:rPr>
              <a:t>   } </a:t>
            </a:r>
          </a:p>
          <a:p>
            <a:r>
              <a:rPr lang="en-US" sz="2000" dirty="0" smtClean="0">
                <a:latin typeface="Consolas" pitchFamily="49" charset="0"/>
              </a:rPr>
              <a:t>   </a:t>
            </a:r>
            <a:r>
              <a:rPr lang="en-US" sz="2000" dirty="0" err="1" smtClean="0">
                <a:solidFill>
                  <a:schemeClr val="accent1"/>
                </a:solidFill>
                <a:latin typeface="Consolas" pitchFamily="49" charset="0"/>
              </a:rPr>
              <a:t>pthread_exit</a:t>
            </a:r>
            <a:r>
              <a:rPr lang="en-US" sz="2000" dirty="0" smtClean="0">
                <a:solidFill>
                  <a:schemeClr val="accent1"/>
                </a:solidFill>
                <a:latin typeface="Consolas" pitchFamily="49" charset="0"/>
              </a:rPr>
              <a:t>(NULL);</a:t>
            </a:r>
            <a:r>
              <a:rPr lang="en-US" sz="2000" dirty="0" smtClean="0">
                <a:latin typeface="Consolas" pitchFamily="49" charset="0"/>
              </a:rPr>
              <a:t> </a:t>
            </a:r>
          </a:p>
          <a:p>
            <a:r>
              <a:rPr lang="en-US" sz="2000" dirty="0" smtClean="0">
                <a:latin typeface="Consolas" pitchFamily="49" charset="0"/>
              </a:rPr>
              <a:t>} </a:t>
            </a:r>
            <a:endParaRPr lang="en-US" sz="2000" dirty="0">
              <a:latin typeface="Consolas" pitchFamily="49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14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14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14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142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142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142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142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Threads versus Fork</a:t>
            </a:r>
            <a:endParaRPr lang="en-US" dirty="0"/>
          </a:p>
        </p:txBody>
      </p:sp>
      <p:sp>
        <p:nvSpPr>
          <p:cNvPr id="5353475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Autofit/>
          </a:bodyPr>
          <a:lstStyle/>
          <a:p>
            <a:pPr marL="0" indent="0"/>
            <a:r>
              <a:rPr lang="en-US" sz="2800" dirty="0" smtClean="0">
                <a:latin typeface="Consolas" pitchFamily="49" charset="0"/>
              </a:rPr>
              <a:t>in main: creating thread 0</a:t>
            </a:r>
          </a:p>
          <a:p>
            <a:pPr marL="0" indent="0"/>
            <a:r>
              <a:rPr lang="en-US" sz="2800" dirty="0" smtClean="0">
                <a:latin typeface="Consolas" pitchFamily="49" charset="0"/>
              </a:rPr>
              <a:t>I’m thread 0, </a:t>
            </a:r>
            <a:r>
              <a:rPr lang="en-US" sz="2800" dirty="0" smtClean="0">
                <a:solidFill>
                  <a:schemeClr val="accent1"/>
                </a:solidFill>
                <a:latin typeface="Consolas" pitchFamily="49" charset="0"/>
              </a:rPr>
              <a:t>counter is 0</a:t>
            </a:r>
          </a:p>
          <a:p>
            <a:pPr marL="0" indent="0"/>
            <a:r>
              <a:rPr lang="en-US" sz="2800" dirty="0" smtClean="0">
                <a:latin typeface="Consolas" pitchFamily="49" charset="0"/>
              </a:rPr>
              <a:t>in main: creating thread 1</a:t>
            </a:r>
          </a:p>
          <a:p>
            <a:pPr marL="0" indent="0"/>
            <a:r>
              <a:rPr lang="en-US" sz="2800" dirty="0" smtClean="0">
                <a:latin typeface="Consolas" pitchFamily="49" charset="0"/>
              </a:rPr>
              <a:t>I’m thread 1, </a:t>
            </a:r>
            <a:r>
              <a:rPr lang="en-US" sz="2800" dirty="0" smtClean="0">
                <a:solidFill>
                  <a:schemeClr val="accent1"/>
                </a:solidFill>
                <a:latin typeface="Consolas" pitchFamily="49" charset="0"/>
              </a:rPr>
              <a:t>counter is 1</a:t>
            </a:r>
          </a:p>
          <a:p>
            <a:pPr marL="0" indent="0"/>
            <a:r>
              <a:rPr lang="en-US" sz="2800" dirty="0" smtClean="0">
                <a:latin typeface="Consolas" pitchFamily="49" charset="0"/>
              </a:rPr>
              <a:t>in main: creating thread 2</a:t>
            </a:r>
            <a:endParaRPr lang="en-US" sz="2800" dirty="0" smtClean="0"/>
          </a:p>
          <a:p>
            <a:pPr marL="0" indent="0"/>
            <a:r>
              <a:rPr lang="en-US" sz="2800" dirty="0" smtClean="0">
                <a:latin typeface="Consolas" pitchFamily="49" charset="0"/>
              </a:rPr>
              <a:t>in main: creating thread 3</a:t>
            </a:r>
            <a:endParaRPr lang="en-US" sz="2800" dirty="0" smtClean="0"/>
          </a:p>
          <a:p>
            <a:pPr marL="0" indent="0"/>
            <a:r>
              <a:rPr lang="en-US" sz="2800" dirty="0" smtClean="0">
                <a:latin typeface="Consolas" pitchFamily="49" charset="0"/>
              </a:rPr>
              <a:t>I’m thread 3, </a:t>
            </a:r>
            <a:r>
              <a:rPr lang="en-US" sz="2800" dirty="0" smtClean="0">
                <a:solidFill>
                  <a:schemeClr val="accent1"/>
                </a:solidFill>
                <a:latin typeface="Consolas" pitchFamily="49" charset="0"/>
              </a:rPr>
              <a:t>counter is 2</a:t>
            </a:r>
          </a:p>
          <a:p>
            <a:pPr marL="0" indent="0"/>
            <a:r>
              <a:rPr lang="en-US" sz="2800" dirty="0" smtClean="0">
                <a:latin typeface="Consolas" pitchFamily="49" charset="0"/>
              </a:rPr>
              <a:t>I’m thread 2, </a:t>
            </a:r>
            <a:r>
              <a:rPr lang="en-US" sz="2800" dirty="0" smtClean="0">
                <a:solidFill>
                  <a:schemeClr val="accent1"/>
                </a:solidFill>
                <a:latin typeface="Consolas" pitchFamily="49" charset="0"/>
              </a:rPr>
              <a:t>counter is 3</a:t>
            </a:r>
            <a:endParaRPr lang="en-US" dirty="0" smtClean="0">
              <a:solidFill>
                <a:schemeClr val="accent1"/>
              </a:solidFill>
            </a:endParaRPr>
          </a:p>
          <a:p>
            <a:pPr marL="0" indent="0"/>
            <a:endParaRPr lang="en-US" dirty="0" smtClean="0"/>
          </a:p>
          <a:p>
            <a:pPr marL="0" indent="0"/>
            <a:r>
              <a:rPr lang="en-US" dirty="0" smtClean="0"/>
              <a:t>If processes?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3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3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3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3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3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34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34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34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34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Multi-Threaded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Example: </a:t>
            </a:r>
            <a:r>
              <a:rPr lang="en-US" dirty="0" smtClean="0">
                <a:solidFill>
                  <a:schemeClr val="accent1"/>
                </a:solidFill>
              </a:rPr>
              <a:t>Apache web server</a:t>
            </a:r>
          </a:p>
          <a:p>
            <a:r>
              <a:rPr lang="en-US" sz="2400" dirty="0" smtClean="0">
                <a:latin typeface="Consolas" pitchFamily="49" charset="0"/>
              </a:rPr>
              <a:t>void main() {</a:t>
            </a:r>
            <a:br>
              <a:rPr lang="en-US" sz="2400" dirty="0" smtClean="0">
                <a:latin typeface="Consolas" pitchFamily="49" charset="0"/>
              </a:rPr>
            </a:br>
            <a:r>
              <a:rPr lang="en-US" sz="2400" dirty="0" smtClean="0">
                <a:latin typeface="Consolas" pitchFamily="49" charset="0"/>
              </a:rPr>
              <a:t>setup();</a:t>
            </a:r>
          </a:p>
          <a:p>
            <a:r>
              <a:rPr lang="en-US" sz="2400" dirty="0" smtClean="0">
                <a:latin typeface="Consolas" pitchFamily="49" charset="0"/>
              </a:rPr>
              <a:t>	while (c = </a:t>
            </a:r>
            <a:r>
              <a:rPr lang="en-US" sz="2400" dirty="0" err="1" smtClean="0">
                <a:latin typeface="Consolas" pitchFamily="49" charset="0"/>
              </a:rPr>
              <a:t>accept_connection</a:t>
            </a:r>
            <a:r>
              <a:rPr lang="en-US" sz="2400" dirty="0" smtClean="0">
                <a:latin typeface="Consolas" pitchFamily="49" charset="0"/>
              </a:rPr>
              <a:t>()) {</a:t>
            </a:r>
          </a:p>
          <a:p>
            <a:r>
              <a:rPr lang="en-US" sz="2400" dirty="0" smtClean="0">
                <a:latin typeface="Consolas" pitchFamily="49" charset="0"/>
              </a:rPr>
              <a:t/>
            </a:r>
            <a:br>
              <a:rPr lang="en-US" sz="2400" dirty="0" smtClean="0">
                <a:latin typeface="Consolas" pitchFamily="49" charset="0"/>
              </a:rPr>
            </a:br>
            <a:r>
              <a:rPr lang="en-US" sz="2400" dirty="0" smtClean="0">
                <a:latin typeface="Consolas" pitchFamily="49" charset="0"/>
              </a:rPr>
              <a:t>	</a:t>
            </a:r>
            <a:r>
              <a:rPr lang="en-US" sz="2400" dirty="0" err="1" smtClean="0">
                <a:latin typeface="Consolas" pitchFamily="49" charset="0"/>
              </a:rPr>
              <a:t>req</a:t>
            </a:r>
            <a:r>
              <a:rPr lang="en-US" sz="2400" dirty="0" smtClean="0">
                <a:latin typeface="Consolas" pitchFamily="49" charset="0"/>
              </a:rPr>
              <a:t> = </a:t>
            </a:r>
            <a:r>
              <a:rPr lang="en-US" sz="2400" dirty="0" err="1" smtClean="0">
                <a:latin typeface="Consolas" pitchFamily="49" charset="0"/>
              </a:rPr>
              <a:t>read_request</a:t>
            </a:r>
            <a:r>
              <a:rPr lang="en-US" sz="2400" dirty="0" smtClean="0">
                <a:latin typeface="Consolas" pitchFamily="49" charset="0"/>
              </a:rPr>
              <a:t>(c);</a:t>
            </a:r>
          </a:p>
          <a:p>
            <a:r>
              <a:rPr lang="en-US" sz="2400" dirty="0" smtClean="0">
                <a:latin typeface="Consolas" pitchFamily="49" charset="0"/>
              </a:rPr>
              <a:t>		hits[</a:t>
            </a:r>
            <a:r>
              <a:rPr lang="en-US" sz="2400" dirty="0" err="1" smtClean="0">
                <a:latin typeface="Consolas" pitchFamily="49" charset="0"/>
              </a:rPr>
              <a:t>req</a:t>
            </a:r>
            <a:r>
              <a:rPr lang="en-US" sz="2400" dirty="0" smtClean="0">
                <a:latin typeface="Consolas" pitchFamily="49" charset="0"/>
              </a:rPr>
              <a:t>]++;</a:t>
            </a:r>
            <a:br>
              <a:rPr lang="en-US" sz="2400" dirty="0" smtClean="0">
                <a:latin typeface="Consolas" pitchFamily="49" charset="0"/>
              </a:rPr>
            </a:br>
            <a:r>
              <a:rPr lang="en-US" sz="2400" dirty="0" smtClean="0">
                <a:latin typeface="Consolas" pitchFamily="49" charset="0"/>
              </a:rPr>
              <a:t>	</a:t>
            </a:r>
            <a:r>
              <a:rPr lang="en-US" sz="2400" dirty="0" err="1" smtClean="0">
                <a:latin typeface="Consolas" pitchFamily="49" charset="0"/>
              </a:rPr>
              <a:t>send_response</a:t>
            </a:r>
            <a:r>
              <a:rPr lang="en-US" sz="2400" dirty="0" smtClean="0">
                <a:latin typeface="Consolas" pitchFamily="49" charset="0"/>
              </a:rPr>
              <a:t>(c, </a:t>
            </a:r>
            <a:r>
              <a:rPr lang="en-US" sz="2400" dirty="0" err="1" smtClean="0">
                <a:latin typeface="Consolas" pitchFamily="49" charset="0"/>
              </a:rPr>
              <a:t>req</a:t>
            </a:r>
            <a:r>
              <a:rPr lang="en-US" sz="2400" dirty="0" smtClean="0">
                <a:latin typeface="Consolas" pitchFamily="49" charset="0"/>
              </a:rPr>
              <a:t>);</a:t>
            </a:r>
          </a:p>
          <a:p>
            <a:r>
              <a:rPr lang="en-US" sz="2400" dirty="0" smtClean="0">
                <a:latin typeface="Consolas" pitchFamily="49" charset="0"/>
              </a:rPr>
              <a:t>	</a:t>
            </a:r>
          </a:p>
          <a:p>
            <a:r>
              <a:rPr lang="en-US" sz="2400" dirty="0" smtClean="0">
                <a:latin typeface="Consolas" pitchFamily="49" charset="0"/>
              </a:rPr>
              <a:t>	}</a:t>
            </a:r>
          </a:p>
          <a:p>
            <a:r>
              <a:rPr lang="en-US" sz="2400" dirty="0" smtClean="0">
                <a:latin typeface="Consolas" pitchFamily="49" charset="0"/>
              </a:rPr>
              <a:t>	cleanup();</a:t>
            </a:r>
          </a:p>
          <a:p>
            <a:r>
              <a:rPr lang="en-US" sz="2400" dirty="0" smtClean="0">
                <a:latin typeface="Consolas" pitchFamily="49" charset="0"/>
              </a:rPr>
              <a:t>}</a:t>
            </a:r>
            <a:endParaRPr lang="en-US" dirty="0" smtClean="0">
              <a:latin typeface="Consolas" pitchFamily="49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0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Race Conditions</a:t>
            </a:r>
            <a:endParaRPr lang="en-US" dirty="0"/>
          </a:p>
        </p:txBody>
      </p:sp>
      <p:sp>
        <p:nvSpPr>
          <p:cNvPr id="5273603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Example: Apache web server</a:t>
            </a:r>
          </a:p>
          <a:p>
            <a:r>
              <a:rPr lang="en-US" dirty="0" smtClean="0"/>
              <a:t>Each client request handled by a separate thread (in parallel)</a:t>
            </a:r>
          </a:p>
          <a:p>
            <a:pPr lvl="1"/>
            <a:r>
              <a:rPr lang="en-US" dirty="0" smtClean="0"/>
              <a:t>Some shared state: hit counter, ...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(look familiar?)</a:t>
            </a:r>
          </a:p>
          <a:p>
            <a:r>
              <a:rPr lang="en-US" dirty="0" smtClean="0"/>
              <a:t>Timing-dependent failure </a:t>
            </a:r>
            <a:r>
              <a:rPr lang="en-US" dirty="0" smtClean="0">
                <a:sym typeface="Symbol" pitchFamily="18" charset="2"/>
              </a:rPr>
              <a:t> </a:t>
            </a:r>
            <a:r>
              <a:rPr lang="en-US" dirty="0" smtClean="0">
                <a:solidFill>
                  <a:schemeClr val="accent1"/>
                </a:solidFill>
                <a:sym typeface="Symbol" pitchFamily="18" charset="2"/>
              </a:rPr>
              <a:t>race condition</a:t>
            </a:r>
          </a:p>
          <a:p>
            <a:pPr lvl="1"/>
            <a:r>
              <a:rPr lang="en-US" dirty="0" smtClean="0">
                <a:sym typeface="Symbol" pitchFamily="18" charset="2"/>
              </a:rPr>
              <a:t> hard to reproduce  hard to debug</a:t>
            </a:r>
          </a:p>
        </p:txBody>
      </p:sp>
      <p:sp>
        <p:nvSpPr>
          <p:cNvPr id="5273604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81000" y="2527518"/>
            <a:ext cx="3339376" cy="181588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800" b="1" dirty="0" smtClean="0">
                <a:solidFill>
                  <a:schemeClr val="accent1"/>
                </a:solidFill>
                <a:latin typeface="Consolas" pitchFamily="49" charset="0"/>
                <a:ea typeface="ＭＳ Ｐゴシック" pitchFamily="-112" charset="-128"/>
              </a:rPr>
              <a:t>Thread 52</a:t>
            </a: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...</a:t>
            </a:r>
            <a:endParaRPr lang="en-US" sz="2800" b="1" dirty="0">
              <a:solidFill>
                <a:srgbClr val="FFFFFF"/>
              </a:solidFill>
              <a:latin typeface="Consolas" pitchFamily="49" charset="0"/>
              <a:ea typeface="ＭＳ Ｐゴシック" pitchFamily="-112" charset="-128"/>
            </a:endParaRP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hits </a:t>
            </a:r>
            <a:r>
              <a:rPr lang="en-US" sz="2800" b="1" dirty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= hits + 1;</a:t>
            </a: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...</a:t>
            </a:r>
            <a:endParaRPr lang="en-US" sz="2800" b="1" dirty="0">
              <a:solidFill>
                <a:srgbClr val="FFFFFF"/>
              </a:solidFill>
              <a:latin typeface="Consolas" pitchFamily="49" charset="0"/>
              <a:ea typeface="ＭＳ Ｐゴシック" pitchFamily="-112" charset="-128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410200" y="2527518"/>
            <a:ext cx="3339376" cy="181588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800" b="1" dirty="0" smtClean="0">
                <a:solidFill>
                  <a:schemeClr val="accent1"/>
                </a:solidFill>
                <a:latin typeface="Consolas" pitchFamily="49" charset="0"/>
                <a:ea typeface="ＭＳ Ｐゴシック" pitchFamily="-112" charset="-128"/>
              </a:rPr>
              <a:t>Thread 205</a:t>
            </a: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...</a:t>
            </a:r>
            <a:endParaRPr lang="en-US" sz="2800" b="1" dirty="0">
              <a:solidFill>
                <a:srgbClr val="FFFFFF"/>
              </a:solidFill>
              <a:latin typeface="Consolas" pitchFamily="49" charset="0"/>
              <a:ea typeface="ＭＳ Ｐゴシック" pitchFamily="-112" charset="-128"/>
            </a:endParaRP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hits </a:t>
            </a:r>
            <a:r>
              <a:rPr lang="en-US" sz="2800" b="1" dirty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= hits + 1;</a:t>
            </a: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...</a:t>
            </a:r>
            <a:endParaRPr lang="en-US" sz="2800" b="1" dirty="0">
              <a:solidFill>
                <a:srgbClr val="FFFFFF"/>
              </a:solidFill>
              <a:latin typeface="Consolas" pitchFamily="49" charset="0"/>
              <a:ea typeface="ＭＳ Ｐゴシック" pitchFamily="-112" charset="-128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81000" y="2514600"/>
            <a:ext cx="3581400" cy="1815882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 dirty="0" smtClean="0">
                <a:solidFill>
                  <a:schemeClr val="accent1"/>
                </a:solidFill>
                <a:latin typeface="Consolas" pitchFamily="49" charset="0"/>
                <a:ea typeface="ＭＳ Ｐゴシック" pitchFamily="-112" charset="-128"/>
              </a:rPr>
              <a:t>Thread 52</a:t>
            </a: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read hits</a:t>
            </a:r>
          </a:p>
          <a:p>
            <a:pPr eaLnBrk="1" hangingPunct="1"/>
            <a:r>
              <a:rPr lang="en-US" sz="2800" b="1" dirty="0" err="1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addi</a:t>
            </a:r>
            <a:endParaRPr lang="en-US" sz="2800" b="1" dirty="0" smtClean="0">
              <a:solidFill>
                <a:srgbClr val="FFFFFF"/>
              </a:solidFill>
              <a:latin typeface="Consolas" pitchFamily="49" charset="0"/>
              <a:ea typeface="ＭＳ Ｐゴシック" pitchFamily="-112" charset="-128"/>
            </a:endParaRP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write hits</a:t>
            </a:r>
            <a:endParaRPr lang="en-US" sz="2800" b="1" dirty="0">
              <a:solidFill>
                <a:srgbClr val="FFFFFF"/>
              </a:solidFill>
              <a:latin typeface="Consolas" pitchFamily="49" charset="0"/>
              <a:ea typeface="ＭＳ Ｐゴシック" pitchFamily="-112" charset="-128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410200" y="2514600"/>
            <a:ext cx="3352800" cy="1815882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 dirty="0" smtClean="0">
                <a:solidFill>
                  <a:schemeClr val="accent1"/>
                </a:solidFill>
                <a:latin typeface="Consolas" pitchFamily="49" charset="0"/>
                <a:ea typeface="ＭＳ Ｐゴシック" pitchFamily="-112" charset="-128"/>
              </a:rPr>
              <a:t>Thread 205</a:t>
            </a: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read hits</a:t>
            </a:r>
          </a:p>
          <a:p>
            <a:pPr eaLnBrk="1" hangingPunct="1"/>
            <a:r>
              <a:rPr lang="en-US" sz="2800" b="1" dirty="0" err="1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addi</a:t>
            </a:r>
            <a:endParaRPr lang="en-US" sz="2800" b="1" dirty="0" smtClean="0">
              <a:solidFill>
                <a:srgbClr val="FFFFFF"/>
              </a:solidFill>
              <a:latin typeface="Consolas" pitchFamily="49" charset="0"/>
              <a:ea typeface="ＭＳ Ｐゴシック" pitchFamily="-112" charset="-128"/>
            </a:endParaRP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write hits</a:t>
            </a:r>
            <a:endParaRPr lang="en-US" sz="2800" b="1" dirty="0">
              <a:solidFill>
                <a:srgbClr val="FFFFFF"/>
              </a:solidFill>
              <a:latin typeface="Consolas" pitchFamily="49" charset="0"/>
              <a:ea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73604" grpId="0"/>
      <p:bldP spid="7" grpId="0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9507" name="Rectangle 3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Programming with threads</a:t>
            </a:r>
            <a:endParaRPr lang="en-US"/>
          </a:p>
        </p:txBody>
      </p:sp>
      <p:sp>
        <p:nvSpPr>
          <p:cNvPr id="5269506" name="Rectangle 2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Within a thread: execution is sequential</a:t>
            </a:r>
          </a:p>
          <a:p>
            <a:r>
              <a:rPr lang="en-US" dirty="0" smtClean="0"/>
              <a:t>Between threads?</a:t>
            </a:r>
          </a:p>
          <a:p>
            <a:pPr lvl="1"/>
            <a:r>
              <a:rPr lang="en-US" dirty="0" smtClean="0"/>
              <a:t>No ordering or timing guarantees</a:t>
            </a:r>
          </a:p>
          <a:p>
            <a:pPr lvl="1"/>
            <a:r>
              <a:rPr lang="en-US" dirty="0" smtClean="0"/>
              <a:t>Might even run on different cores at the same time</a:t>
            </a:r>
          </a:p>
          <a:p>
            <a:r>
              <a:rPr lang="en-US" dirty="0" smtClean="0"/>
              <a:t>Problem: hard to program, hard to reason about</a:t>
            </a:r>
          </a:p>
          <a:p>
            <a:pPr lvl="1"/>
            <a:r>
              <a:rPr lang="en-US" dirty="0" smtClean="0"/>
              <a:t>Behavior can depend on subtle timing differences</a:t>
            </a:r>
          </a:p>
          <a:p>
            <a:pPr lvl="1"/>
            <a:r>
              <a:rPr lang="en-US" dirty="0" smtClean="0"/>
              <a:t>Bugs may be impossible to reproduce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Cache coherency isn’t sufficient…</a:t>
            </a:r>
          </a:p>
          <a:p>
            <a:r>
              <a:rPr lang="en-US" dirty="0" smtClean="0"/>
              <a:t>Need explicit synchronization to </a:t>
            </a:r>
            <a:br>
              <a:rPr lang="en-US" dirty="0" smtClean="0"/>
            </a:br>
            <a:r>
              <a:rPr lang="en-US" dirty="0" smtClean="0"/>
              <a:t>make sense of concurrency!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9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9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9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9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9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95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95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Managing Concurrency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Races, Critical Sections, and </a:t>
            </a:r>
            <a:r>
              <a:rPr lang="en-US" dirty="0" err="1" smtClean="0">
                <a:solidFill>
                  <a:schemeClr val="accent1"/>
                </a:solidFill>
              </a:rPr>
              <a:t>Mutexes</a:t>
            </a:r>
            <a:endParaRPr 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155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Goals</a:t>
            </a:r>
            <a:endParaRPr lang="en-US"/>
          </a:p>
        </p:txBody>
      </p:sp>
      <p:sp>
        <p:nvSpPr>
          <p:cNvPr id="5271555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Concurrency Goals</a:t>
            </a:r>
          </a:p>
          <a:p>
            <a:r>
              <a:rPr lang="en-US" dirty="0" err="1" smtClean="0">
                <a:solidFill>
                  <a:schemeClr val="accent1"/>
                </a:solidFill>
              </a:rPr>
              <a:t>Liveness</a:t>
            </a:r>
            <a:endParaRPr lang="en-US" dirty="0" smtClean="0">
              <a:solidFill>
                <a:schemeClr val="accent1"/>
              </a:solidFill>
            </a:endParaRPr>
          </a:p>
          <a:p>
            <a:pPr lvl="1"/>
            <a:r>
              <a:rPr lang="en-US" dirty="0" smtClean="0"/>
              <a:t>Make forward progress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Efficiency</a:t>
            </a:r>
          </a:p>
          <a:p>
            <a:pPr lvl="1"/>
            <a:r>
              <a:rPr lang="en-US" dirty="0" smtClean="0"/>
              <a:t>Make good use of resources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Fairness</a:t>
            </a:r>
          </a:p>
          <a:p>
            <a:pPr lvl="1"/>
            <a:r>
              <a:rPr lang="en-US" dirty="0" smtClean="0"/>
              <a:t>Fair allocation of resources between threads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Correctness</a:t>
            </a:r>
          </a:p>
          <a:p>
            <a:pPr lvl="1"/>
            <a:r>
              <a:rPr lang="en-US" dirty="0" smtClean="0"/>
              <a:t>Threads are isolated (except when they aren’t)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1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1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1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1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1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76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Race conditions</a:t>
            </a:r>
            <a:endParaRPr lang="en-US"/>
          </a:p>
        </p:txBody>
      </p:sp>
      <p:sp>
        <p:nvSpPr>
          <p:cNvPr id="5277699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Race Condition</a:t>
            </a:r>
          </a:p>
          <a:p>
            <a:r>
              <a:rPr lang="en-US" dirty="0" smtClean="0"/>
              <a:t>Timing-dependent error when </a:t>
            </a:r>
            <a:br>
              <a:rPr lang="en-US" dirty="0" smtClean="0"/>
            </a:br>
            <a:r>
              <a:rPr lang="en-US" dirty="0" smtClean="0"/>
              <a:t>accessing  shared state </a:t>
            </a:r>
          </a:p>
          <a:p>
            <a:pPr lvl="1"/>
            <a:r>
              <a:rPr lang="en-US" dirty="0" smtClean="0"/>
              <a:t>Depends on scheduling happenstance</a:t>
            </a:r>
            <a:br>
              <a:rPr lang="en-US" dirty="0" smtClean="0"/>
            </a:br>
            <a:r>
              <a:rPr lang="en-US" dirty="0" smtClean="0"/>
              <a:t>… e.g. who wins “race” to the store instruction?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Concurrent Program Correctness =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all possible schedules are safe  </a:t>
            </a:r>
          </a:p>
          <a:p>
            <a:pPr lvl="1"/>
            <a:r>
              <a:rPr lang="en-US" dirty="0" smtClean="0"/>
              <a:t>Must consider </a:t>
            </a:r>
            <a:r>
              <a:rPr lang="en-US" i="1" dirty="0" smtClean="0"/>
              <a:t>every possible </a:t>
            </a:r>
            <a:r>
              <a:rPr lang="en-US" dirty="0" smtClean="0"/>
              <a:t>permutation</a:t>
            </a:r>
          </a:p>
          <a:p>
            <a:pPr lvl="1"/>
            <a:r>
              <a:rPr lang="en-US" dirty="0" smtClean="0"/>
              <a:t>In other words…</a:t>
            </a:r>
          </a:p>
          <a:p>
            <a:r>
              <a:rPr lang="en-US" dirty="0" smtClean="0"/>
              <a:t>		… the scheduler is your adversary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7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7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7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7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974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Critical sections</a:t>
            </a:r>
            <a:endParaRPr lang="en-US"/>
          </a:p>
        </p:txBody>
      </p:sp>
      <p:sp>
        <p:nvSpPr>
          <p:cNvPr id="5279747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What if we can designate parts of the execution as </a:t>
            </a:r>
            <a:r>
              <a:rPr lang="en-US" dirty="0" smtClean="0">
                <a:solidFill>
                  <a:schemeClr val="accent1"/>
                </a:solidFill>
              </a:rPr>
              <a:t>critical sections</a:t>
            </a:r>
          </a:p>
          <a:p>
            <a:pPr lvl="1"/>
            <a:r>
              <a:rPr lang="en-US" dirty="0" smtClean="0"/>
              <a:t>Rule: only one thread can be “inside”</a:t>
            </a:r>
            <a:endParaRPr lang="en-US" dirty="0"/>
          </a:p>
        </p:txBody>
      </p:sp>
      <p:sp>
        <p:nvSpPr>
          <p:cNvPr id="16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81000" y="2133600"/>
            <a:ext cx="3581400" cy="3970318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 dirty="0" smtClean="0">
                <a:solidFill>
                  <a:schemeClr val="accent1"/>
                </a:solidFill>
                <a:latin typeface="Consolas" pitchFamily="49" charset="0"/>
                <a:ea typeface="ＭＳ Ｐゴシック" pitchFamily="-112" charset="-128"/>
              </a:rPr>
              <a:t>Thread 52</a:t>
            </a:r>
          </a:p>
          <a:p>
            <a:pPr eaLnBrk="1" hangingPunct="1"/>
            <a:endParaRPr lang="en-US" sz="2800" b="1" dirty="0" smtClean="0">
              <a:solidFill>
                <a:schemeClr val="accent1"/>
              </a:solidFill>
              <a:latin typeface="Consolas" pitchFamily="49" charset="0"/>
              <a:ea typeface="ＭＳ Ｐゴシック" pitchFamily="-112" charset="-128"/>
            </a:endParaRPr>
          </a:p>
          <a:p>
            <a:pPr eaLnBrk="1" hangingPunct="1"/>
            <a:endParaRPr lang="en-US" sz="2800" b="1" dirty="0" smtClean="0">
              <a:solidFill>
                <a:schemeClr val="accent1"/>
              </a:solidFill>
              <a:latin typeface="Consolas" pitchFamily="49" charset="0"/>
              <a:ea typeface="ＭＳ Ｐゴシック" pitchFamily="-112" charset="-128"/>
            </a:endParaRP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read hits</a:t>
            </a:r>
          </a:p>
          <a:p>
            <a:pPr eaLnBrk="1" hangingPunct="1"/>
            <a:r>
              <a:rPr lang="en-US" sz="2800" b="1" dirty="0" err="1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addi</a:t>
            </a:r>
            <a:endParaRPr lang="en-US" sz="2800" b="1" dirty="0" smtClean="0">
              <a:solidFill>
                <a:srgbClr val="FFFFFF"/>
              </a:solidFill>
              <a:latin typeface="Consolas" pitchFamily="49" charset="0"/>
              <a:ea typeface="ＭＳ Ｐゴシック" pitchFamily="-112" charset="-128"/>
            </a:endParaRP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write hits</a:t>
            </a:r>
          </a:p>
          <a:p>
            <a:pPr eaLnBrk="1" hangingPunct="1"/>
            <a:endParaRPr lang="en-US" sz="2800" b="1" dirty="0" smtClean="0">
              <a:solidFill>
                <a:srgbClr val="FFFFFF"/>
              </a:solidFill>
              <a:latin typeface="Consolas" pitchFamily="49" charset="0"/>
              <a:ea typeface="ＭＳ Ｐゴシック" pitchFamily="-112" charset="-128"/>
            </a:endParaRPr>
          </a:p>
          <a:p>
            <a:pPr eaLnBrk="1" hangingPunct="1"/>
            <a:endParaRPr lang="en-US" sz="2800" b="1" dirty="0" smtClean="0">
              <a:solidFill>
                <a:srgbClr val="FFFFFF"/>
              </a:solidFill>
              <a:latin typeface="Consolas" pitchFamily="49" charset="0"/>
              <a:ea typeface="ＭＳ Ｐゴシック" pitchFamily="-112" charset="-128"/>
            </a:endParaRPr>
          </a:p>
          <a:p>
            <a:pPr eaLnBrk="1" hangingPunct="1"/>
            <a:endParaRPr lang="en-US" sz="2800" b="1" dirty="0">
              <a:solidFill>
                <a:srgbClr val="FFFFFF"/>
              </a:solidFill>
              <a:latin typeface="Consolas" pitchFamily="49" charset="0"/>
              <a:ea typeface="ＭＳ Ｐゴシック" pitchFamily="-112" charset="-128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410200" y="2133600"/>
            <a:ext cx="3352800" cy="3970318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 dirty="0" smtClean="0">
                <a:solidFill>
                  <a:schemeClr val="accent1"/>
                </a:solidFill>
                <a:latin typeface="Consolas" pitchFamily="49" charset="0"/>
                <a:ea typeface="ＭＳ Ｐゴシック" pitchFamily="-112" charset="-128"/>
              </a:rPr>
              <a:t>Thread 205</a:t>
            </a:r>
          </a:p>
          <a:p>
            <a:pPr eaLnBrk="1" hangingPunct="1"/>
            <a:endParaRPr lang="en-US" sz="2800" b="1" dirty="0" smtClean="0">
              <a:solidFill>
                <a:schemeClr val="accent1"/>
              </a:solidFill>
              <a:latin typeface="Consolas" pitchFamily="49" charset="0"/>
              <a:ea typeface="ＭＳ Ｐゴシック" pitchFamily="-112" charset="-128"/>
            </a:endParaRPr>
          </a:p>
          <a:p>
            <a:pPr eaLnBrk="1" hangingPunct="1"/>
            <a:endParaRPr lang="en-US" sz="2800" b="1" dirty="0" smtClean="0">
              <a:solidFill>
                <a:schemeClr val="accent1"/>
              </a:solidFill>
              <a:latin typeface="Consolas" pitchFamily="49" charset="0"/>
              <a:ea typeface="ＭＳ Ｐゴシック" pitchFamily="-112" charset="-128"/>
            </a:endParaRP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read hits</a:t>
            </a:r>
          </a:p>
          <a:p>
            <a:pPr eaLnBrk="1" hangingPunct="1"/>
            <a:r>
              <a:rPr lang="en-US" sz="2800" b="1" dirty="0" err="1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addi</a:t>
            </a:r>
            <a:endParaRPr lang="en-US" sz="2800" b="1" dirty="0" smtClean="0">
              <a:solidFill>
                <a:srgbClr val="FFFFFF"/>
              </a:solidFill>
              <a:latin typeface="Consolas" pitchFamily="49" charset="0"/>
              <a:ea typeface="ＭＳ Ｐゴシック" pitchFamily="-112" charset="-128"/>
            </a:endParaRP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write hits</a:t>
            </a:r>
          </a:p>
          <a:p>
            <a:pPr eaLnBrk="1" hangingPunct="1"/>
            <a:endParaRPr lang="en-US" sz="2800" b="1" dirty="0" smtClean="0">
              <a:solidFill>
                <a:srgbClr val="FFFFFF"/>
              </a:solidFill>
              <a:latin typeface="Consolas" pitchFamily="49" charset="0"/>
              <a:ea typeface="ＭＳ Ｐゴシック" pitchFamily="-112" charset="-128"/>
            </a:endParaRPr>
          </a:p>
          <a:p>
            <a:pPr eaLnBrk="1" hangingPunct="1"/>
            <a:endParaRPr lang="en-US" sz="2800" b="1" dirty="0" smtClean="0">
              <a:solidFill>
                <a:srgbClr val="FFFFFF"/>
              </a:solidFill>
              <a:latin typeface="Consolas" pitchFamily="49" charset="0"/>
              <a:ea typeface="ＭＳ Ｐゴシック" pitchFamily="-112" charset="-128"/>
            </a:endParaRPr>
          </a:p>
          <a:p>
            <a:pPr eaLnBrk="1" hangingPunct="1"/>
            <a:endParaRPr lang="en-US" sz="2800" b="1" dirty="0">
              <a:solidFill>
                <a:srgbClr val="FFFFFF"/>
              </a:solidFill>
              <a:latin typeface="Consolas" pitchFamily="49" charset="0"/>
              <a:ea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131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Interrupt Disable</a:t>
            </a:r>
            <a:endParaRPr lang="en-US" dirty="0"/>
          </a:p>
        </p:txBody>
      </p:sp>
      <p:sp>
        <p:nvSpPr>
          <p:cNvPr id="5261315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228600" y="304800"/>
            <a:ext cx="8686800" cy="62484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 smtClean="0"/>
              <a:t>Q: How to implement critical section in code?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A: Lots of approaches….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accent1"/>
                </a:solidFill>
              </a:rPr>
              <a:t>Disable interrupts?</a:t>
            </a:r>
          </a:p>
          <a:p>
            <a:pPr>
              <a:spcBef>
                <a:spcPts val="0"/>
              </a:spcBef>
            </a:pPr>
            <a:r>
              <a:rPr lang="en-US" dirty="0" err="1" smtClean="0"/>
              <a:t>CSEnter</a:t>
            </a:r>
            <a:r>
              <a:rPr lang="en-US" dirty="0" smtClean="0"/>
              <a:t>() = disable interrupts (including clock)</a:t>
            </a:r>
          </a:p>
          <a:p>
            <a:pPr>
              <a:spcBef>
                <a:spcPts val="0"/>
              </a:spcBef>
            </a:pPr>
            <a:r>
              <a:rPr lang="en-US" dirty="0" err="1" smtClean="0"/>
              <a:t>CSExit</a:t>
            </a:r>
            <a:r>
              <a:rPr lang="en-US" dirty="0" smtClean="0"/>
              <a:t>() = re-enable interrupts</a:t>
            </a:r>
          </a:p>
          <a:p>
            <a:pPr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Works for some kernel data-structures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Very bad idea for user code</a:t>
            </a:r>
          </a:p>
        </p:txBody>
      </p:sp>
      <p:sp>
        <p:nvSpPr>
          <p:cNvPr id="4" name="Rectangle 3"/>
          <p:cNvSpPr/>
          <p:nvPr>
            <p:custDataLst>
              <p:tags r:id="rId3"/>
            </p:custDataLst>
          </p:nvPr>
        </p:nvSpPr>
        <p:spPr>
          <a:xfrm>
            <a:off x="2286000" y="337167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read hits</a:t>
            </a:r>
          </a:p>
          <a:p>
            <a:r>
              <a:rPr lang="en-US" sz="2400" dirty="0" err="1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addi</a:t>
            </a:r>
            <a:endParaRPr lang="en-US" sz="2400" dirty="0" smtClean="0">
              <a:solidFill>
                <a:srgbClr val="FFFFFF"/>
              </a:solidFill>
              <a:latin typeface="Consolas" pitchFamily="49" charset="0"/>
              <a:ea typeface="ＭＳ Ｐゴシック" pitchFamily="-112" charset="-128"/>
            </a:endParaRPr>
          </a:p>
          <a:p>
            <a:r>
              <a:rPr lang="en-US" sz="2400" dirty="0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write hits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1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13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13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533400"/>
            <a:ext cx="9067800" cy="1981200"/>
          </a:xfrm>
        </p:spPr>
        <p:txBody>
          <a:bodyPr>
            <a:normAutofit/>
          </a:bodyPr>
          <a:lstStyle/>
          <a:p>
            <a:r>
              <a:rPr lang="en-US" dirty="0" err="1" smtClean="0"/>
              <a:t>FarmVille</a:t>
            </a:r>
            <a:r>
              <a:rPr lang="en-US" dirty="0" smtClean="0"/>
              <a:t> pizza Party was fun!</a:t>
            </a:r>
            <a:endParaRPr lang="en-US" dirty="0" smtClean="0">
              <a:solidFill>
                <a:schemeClr val="accent1"/>
              </a:solidFill>
            </a:endParaRPr>
          </a:p>
          <a:p>
            <a:pPr marL="573088" lvl="1" indent="-457200">
              <a:buFont typeface="Arial"/>
              <a:buChar char="•"/>
            </a:pPr>
            <a:r>
              <a:rPr lang="en-US" dirty="0" smtClean="0"/>
              <a:t>Winner: Team </a:t>
            </a:r>
            <a:r>
              <a:rPr lang="en-US" dirty="0" err="1" smtClean="0"/>
              <a:t>HakimPeterSpoon</a:t>
            </a:r>
            <a:endParaRPr lang="en-US" dirty="0" smtClean="0"/>
          </a:p>
          <a:p>
            <a:pPr marL="115888" lvl="1" indent="0">
              <a:buNone/>
            </a:pPr>
            <a:r>
              <a:rPr lang="en-US" dirty="0"/>
              <a:t>	</a:t>
            </a:r>
            <a:r>
              <a:rPr lang="en-US" dirty="0" smtClean="0">
                <a:solidFill>
                  <a:srgbClr val="FFFF00"/>
                </a:solidFill>
              </a:rPr>
              <a:t>Joseph </a:t>
            </a:r>
            <a:r>
              <a:rPr lang="en-US" dirty="0" err="1" smtClean="0">
                <a:solidFill>
                  <a:srgbClr val="FFFF00"/>
                </a:solidFill>
              </a:rPr>
              <a:t>Mongeluzzi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FFFF00"/>
                </a:solidFill>
              </a:rPr>
              <a:t>Jason Zhao</a:t>
            </a:r>
            <a:endParaRPr lang="en-US" dirty="0" smtClean="0"/>
          </a:p>
          <a:p>
            <a:pPr marL="173038" lvl="1" indent="0">
              <a:buNone/>
            </a:pP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9800"/>
            <a:ext cx="9144000" cy="341365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7-Point Star 5"/>
          <p:cNvSpPr/>
          <p:nvPr/>
        </p:nvSpPr>
        <p:spPr>
          <a:xfrm>
            <a:off x="3962400" y="3352800"/>
            <a:ext cx="1219200" cy="1143000"/>
          </a:xfrm>
          <a:prstGeom prst="star7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856" y="0"/>
            <a:ext cx="2320144" cy="213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" y="5418392"/>
            <a:ext cx="3505200" cy="14396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5562600"/>
            <a:ext cx="3657600" cy="97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08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131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Preemption Disable</a:t>
            </a:r>
            <a:endParaRPr lang="en-US" dirty="0"/>
          </a:p>
        </p:txBody>
      </p:sp>
      <p:sp>
        <p:nvSpPr>
          <p:cNvPr id="5261315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228600" y="304800"/>
            <a:ext cx="8686800" cy="65532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 smtClean="0"/>
              <a:t>Q: How to implement critical section in code?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A: Lots of approaches….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accent1"/>
                </a:solidFill>
              </a:rPr>
              <a:t>Modify OS scheduler?</a:t>
            </a:r>
          </a:p>
          <a:p>
            <a:pPr>
              <a:spcBef>
                <a:spcPts val="0"/>
              </a:spcBef>
            </a:pPr>
            <a:r>
              <a:rPr lang="en-US" dirty="0" err="1" smtClean="0"/>
              <a:t>CSEnter</a:t>
            </a:r>
            <a:r>
              <a:rPr lang="en-US" dirty="0" smtClean="0"/>
              <a:t>() = </a:t>
            </a:r>
            <a:r>
              <a:rPr lang="en-US" dirty="0" err="1" smtClean="0"/>
              <a:t>syscall</a:t>
            </a:r>
            <a:r>
              <a:rPr lang="en-US" dirty="0" smtClean="0"/>
              <a:t> to disable context switches</a:t>
            </a:r>
          </a:p>
          <a:p>
            <a:pPr>
              <a:spcBef>
                <a:spcPts val="0"/>
              </a:spcBef>
            </a:pPr>
            <a:r>
              <a:rPr lang="en-US" dirty="0" err="1" smtClean="0"/>
              <a:t>CSExit</a:t>
            </a:r>
            <a:r>
              <a:rPr lang="en-US" dirty="0" smtClean="0"/>
              <a:t>() = </a:t>
            </a:r>
            <a:r>
              <a:rPr lang="en-US" dirty="0" err="1" smtClean="0"/>
              <a:t>syscall</a:t>
            </a:r>
            <a:r>
              <a:rPr lang="en-US" dirty="0" smtClean="0"/>
              <a:t> to re-enable context switches</a:t>
            </a:r>
          </a:p>
          <a:p>
            <a:pPr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Doesn’t work if interrupts are part of the problem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Usually a bad idea anyway</a:t>
            </a:r>
          </a:p>
        </p:txBody>
      </p:sp>
      <p:sp>
        <p:nvSpPr>
          <p:cNvPr id="4" name="Rectangle 3"/>
          <p:cNvSpPr/>
          <p:nvPr>
            <p:custDataLst>
              <p:tags r:id="rId3"/>
            </p:custDataLst>
          </p:nvPr>
        </p:nvSpPr>
        <p:spPr>
          <a:xfrm>
            <a:off x="2286000" y="337167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read hits</a:t>
            </a:r>
          </a:p>
          <a:p>
            <a:r>
              <a:rPr lang="en-US" sz="2400" dirty="0" err="1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addi</a:t>
            </a:r>
            <a:endParaRPr lang="en-US" sz="2400" dirty="0" smtClean="0">
              <a:solidFill>
                <a:srgbClr val="FFFFFF"/>
              </a:solidFill>
              <a:latin typeface="Consolas" pitchFamily="49" charset="0"/>
              <a:ea typeface="ＭＳ Ｐゴシック" pitchFamily="-112" charset="-128"/>
            </a:endParaRPr>
          </a:p>
          <a:p>
            <a:r>
              <a:rPr lang="en-US" sz="2400" dirty="0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write hits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1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13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13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131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Mutexes</a:t>
            </a:r>
            <a:endParaRPr lang="en-US"/>
          </a:p>
        </p:txBody>
      </p:sp>
      <p:sp>
        <p:nvSpPr>
          <p:cNvPr id="5261315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228600" y="304800"/>
            <a:ext cx="8686800" cy="29718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 smtClean="0"/>
              <a:t>Q: How to implement critical section in code?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A: Lots of approaches….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accent1"/>
                </a:solidFill>
              </a:rPr>
              <a:t>Mutual Exclusion Lock (</a:t>
            </a:r>
            <a:r>
              <a:rPr lang="en-US" dirty="0" err="1" smtClean="0">
                <a:solidFill>
                  <a:schemeClr val="accent1"/>
                </a:solidFill>
              </a:rPr>
              <a:t>mutex</a:t>
            </a:r>
            <a:r>
              <a:rPr lang="en-US" dirty="0" smtClean="0">
                <a:solidFill>
                  <a:schemeClr val="accent1"/>
                </a:solidFill>
              </a:rPr>
              <a:t>)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acquire(m): wait till it becomes free, then lock it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release(m): unlock it</a:t>
            </a:r>
          </a:p>
          <a:p>
            <a:pPr>
              <a:spcBef>
                <a:spcPts val="0"/>
              </a:spcBef>
            </a:pPr>
            <a:endParaRPr lang="en-US" dirty="0" smtClean="0"/>
          </a:p>
        </p:txBody>
      </p:sp>
      <p:sp>
        <p:nvSpPr>
          <p:cNvPr id="5261322" name="Text Box 1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55762" y="3622119"/>
            <a:ext cx="6421438" cy="2246769"/>
          </a:xfrm>
          <a:prstGeom prst="rect">
            <a:avLst/>
          </a:prstGeom>
          <a:noFill/>
          <a:ln w="5715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anchor="ctr">
            <a:spAutoFit/>
          </a:bodyPr>
          <a:lstStyle/>
          <a:p>
            <a:pPr eaLnBrk="1" hangingPunct="1"/>
            <a:r>
              <a:rPr lang="en-US" sz="2800" dirty="0" err="1" smtClean="0">
                <a:solidFill>
                  <a:schemeClr val="bg1"/>
                </a:solidFill>
                <a:latin typeface="Consolas" pitchFamily="49" charset="0"/>
                <a:ea typeface="ＭＳ Ｐゴシック" pitchFamily="-112" charset="-128"/>
              </a:rPr>
              <a:t>apache_got_hit</a:t>
            </a:r>
            <a:r>
              <a:rPr lang="en-US" sz="2800" dirty="0" smtClean="0">
                <a:solidFill>
                  <a:schemeClr val="bg1"/>
                </a:solidFill>
                <a:latin typeface="Consolas" pitchFamily="49" charset="0"/>
                <a:ea typeface="ＭＳ Ｐゴシック" pitchFamily="-112" charset="-128"/>
              </a:rPr>
              <a:t>() {</a:t>
            </a:r>
          </a:p>
          <a:p>
            <a:pPr eaLnBrk="1" hangingPunct="1"/>
            <a:r>
              <a:rPr lang="en-US" sz="2800" dirty="0" smtClean="0">
                <a:solidFill>
                  <a:schemeClr val="bg1"/>
                </a:solidFill>
                <a:latin typeface="Consolas" pitchFamily="49" charset="0"/>
                <a:ea typeface="ＭＳ Ｐゴシック" pitchFamily="-112" charset="-128"/>
              </a:rPr>
              <a:t>	</a:t>
            </a:r>
            <a:r>
              <a:rPr lang="en-US" sz="2800" dirty="0" err="1" smtClean="0">
                <a:solidFill>
                  <a:schemeClr val="accent1"/>
                </a:solidFill>
                <a:latin typeface="Consolas" pitchFamily="49" charset="0"/>
                <a:ea typeface="ＭＳ Ｐゴシック" pitchFamily="-112" charset="-128"/>
              </a:rPr>
              <a:t>pthread_mutex_lock</a:t>
            </a:r>
            <a:r>
              <a:rPr lang="en-US" sz="2800" dirty="0" smtClean="0">
                <a:solidFill>
                  <a:schemeClr val="accent1"/>
                </a:solidFill>
                <a:latin typeface="Consolas" pitchFamily="49" charset="0"/>
                <a:ea typeface="ＭＳ Ｐゴシック" pitchFamily="-112" charset="-128"/>
              </a:rPr>
              <a:t>(m);</a:t>
            </a:r>
          </a:p>
          <a:p>
            <a:pPr eaLnBrk="1" hangingPunct="1"/>
            <a:r>
              <a:rPr lang="en-US" sz="2800" dirty="0" smtClean="0">
                <a:solidFill>
                  <a:schemeClr val="bg1"/>
                </a:solidFill>
                <a:latin typeface="Consolas" pitchFamily="49" charset="0"/>
                <a:ea typeface="ＭＳ Ｐゴシック" pitchFamily="-112" charset="-128"/>
              </a:rPr>
              <a:t>	hits = hits + 1;</a:t>
            </a:r>
          </a:p>
          <a:p>
            <a:pPr eaLnBrk="1" hangingPunct="1"/>
            <a:r>
              <a:rPr lang="en-US" sz="2800" dirty="0" smtClean="0">
                <a:solidFill>
                  <a:schemeClr val="bg1"/>
                </a:solidFill>
                <a:latin typeface="Consolas" pitchFamily="49" charset="0"/>
                <a:ea typeface="ＭＳ Ｐゴシック" pitchFamily="-112" charset="-128"/>
              </a:rPr>
              <a:t>	</a:t>
            </a:r>
            <a:r>
              <a:rPr lang="en-US" sz="2800" dirty="0" err="1" smtClean="0">
                <a:solidFill>
                  <a:schemeClr val="accent1"/>
                </a:solidFill>
                <a:latin typeface="Consolas" pitchFamily="49" charset="0"/>
                <a:ea typeface="ＭＳ Ｐゴシック" pitchFamily="-112" charset="-128"/>
              </a:rPr>
              <a:t>pthread_mutex_unlock</a:t>
            </a:r>
            <a:r>
              <a:rPr lang="en-US" sz="2800" dirty="0" smtClean="0">
                <a:solidFill>
                  <a:schemeClr val="accent1"/>
                </a:solidFill>
                <a:latin typeface="Consolas" pitchFamily="49" charset="0"/>
                <a:ea typeface="ＭＳ Ｐゴシック" pitchFamily="-112" charset="-128"/>
              </a:rPr>
              <a:t>(m)</a:t>
            </a:r>
          </a:p>
          <a:p>
            <a:pPr eaLnBrk="1" hangingPunct="1"/>
            <a:r>
              <a:rPr lang="en-US" sz="2800" dirty="0" smtClean="0">
                <a:solidFill>
                  <a:schemeClr val="bg1"/>
                </a:solidFill>
                <a:latin typeface="Consolas" pitchFamily="49" charset="0"/>
                <a:ea typeface="ＭＳ Ｐゴシック" pitchFamily="-112" charset="-128"/>
              </a:rPr>
              <a:t>}</a:t>
            </a:r>
            <a:endParaRPr lang="en-US" sz="2800" dirty="0">
              <a:solidFill>
                <a:schemeClr val="bg1"/>
              </a:solidFill>
              <a:latin typeface="Consolas" pitchFamily="49" charset="0"/>
              <a:ea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1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613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Q: How to implement </a:t>
            </a:r>
            <a:r>
              <a:rPr lang="en-US" dirty="0" err="1" smtClean="0"/>
              <a:t>mutexes</a:t>
            </a:r>
            <a:r>
              <a:rPr lang="en-US" dirty="0" smtClean="0"/>
              <a:t>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Prelim 2 Review</a:t>
            </a:r>
            <a:endParaRPr lang="en-US" dirty="0"/>
          </a:p>
        </p:txBody>
      </p:sp>
      <p:pic>
        <p:nvPicPr>
          <p:cNvPr id="105474" name="CP3 Ink 8ed3e0ef-e21b-4c14-bfac-b88316bff19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2234" y="5967900"/>
            <a:ext cx="254251" cy="32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600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Caches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1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4770" name="AutoShape 2"/>
          <p:cNvSpPr>
            <a:spLocks noChangeArrowheads="1"/>
          </p:cNvSpPr>
          <p:nvPr/>
        </p:nvSpPr>
        <p:spPr bwMode="auto">
          <a:xfrm>
            <a:off x="1905000" y="1285875"/>
            <a:ext cx="5486400" cy="4267200"/>
          </a:xfrm>
          <a:prstGeom prst="triangle">
            <a:avLst>
              <a:gd name="adj" fmla="val 5000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 Narrow" charset="0"/>
                <a:ea typeface="ＭＳ Ｐゴシック" charset="0"/>
              </a:rPr>
              <a:t>Memory pyramid</a:t>
            </a:r>
          </a:p>
        </p:txBody>
      </p:sp>
      <p:grpSp>
        <p:nvGrpSpPr>
          <p:cNvPr id="5664771" name="Group 3"/>
          <p:cNvGrpSpPr>
            <a:grpSpLocks/>
          </p:cNvGrpSpPr>
          <p:nvPr/>
        </p:nvGrpSpPr>
        <p:grpSpPr bwMode="auto">
          <a:xfrm>
            <a:off x="1905000" y="4714875"/>
            <a:ext cx="5486400" cy="838200"/>
            <a:chOff x="1200" y="3168"/>
            <a:chExt cx="3456" cy="528"/>
          </a:xfrm>
        </p:grpSpPr>
        <p:sp>
          <p:nvSpPr>
            <p:cNvPr id="5664772" name="AutoShape 4"/>
            <p:cNvSpPr>
              <a:spLocks noChangeArrowheads="1"/>
            </p:cNvSpPr>
            <p:nvPr/>
          </p:nvSpPr>
          <p:spPr bwMode="blackGray">
            <a:xfrm>
              <a:off x="1200" y="3168"/>
              <a:ext cx="672" cy="528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64773" name="AutoShape 5"/>
            <p:cNvSpPr>
              <a:spLocks noChangeArrowheads="1"/>
            </p:cNvSpPr>
            <p:nvPr/>
          </p:nvSpPr>
          <p:spPr bwMode="blackGray">
            <a:xfrm>
              <a:off x="3984" y="3168"/>
              <a:ext cx="672" cy="528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64774" name="Rectangle 6"/>
            <p:cNvSpPr>
              <a:spLocks noChangeArrowheads="1"/>
            </p:cNvSpPr>
            <p:nvPr/>
          </p:nvSpPr>
          <p:spPr bwMode="blackGray">
            <a:xfrm>
              <a:off x="1536" y="3168"/>
              <a:ext cx="2784" cy="52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660033"/>
                  </a:solidFill>
                  <a:latin typeface="Arial Narrow" charset="0"/>
                  <a:ea typeface="ＭＳ Ｐゴシック" charset="0"/>
                </a:rPr>
                <a:t>Disk (Many GB)</a:t>
              </a:r>
            </a:p>
          </p:txBody>
        </p:sp>
      </p:grpSp>
      <p:grpSp>
        <p:nvGrpSpPr>
          <p:cNvPr id="5664775" name="Group 7"/>
          <p:cNvGrpSpPr>
            <a:grpSpLocks/>
          </p:cNvGrpSpPr>
          <p:nvPr/>
        </p:nvGrpSpPr>
        <p:grpSpPr bwMode="auto">
          <a:xfrm>
            <a:off x="2438400" y="3876675"/>
            <a:ext cx="4419600" cy="838200"/>
            <a:chOff x="1536" y="2640"/>
            <a:chExt cx="2784" cy="528"/>
          </a:xfrm>
        </p:grpSpPr>
        <p:sp>
          <p:nvSpPr>
            <p:cNvPr id="5664776" name="AutoShape 8"/>
            <p:cNvSpPr>
              <a:spLocks noChangeArrowheads="1"/>
            </p:cNvSpPr>
            <p:nvPr/>
          </p:nvSpPr>
          <p:spPr bwMode="auto">
            <a:xfrm>
              <a:off x="1536" y="2640"/>
              <a:ext cx="672" cy="528"/>
            </a:xfrm>
            <a:prstGeom prst="triangle">
              <a:avLst>
                <a:gd name="adj" fmla="val 50000"/>
              </a:avLst>
            </a:prstGeom>
            <a:solidFill>
              <a:srgbClr val="99FF33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64777" name="AutoShape 9"/>
            <p:cNvSpPr>
              <a:spLocks noChangeArrowheads="1"/>
            </p:cNvSpPr>
            <p:nvPr/>
          </p:nvSpPr>
          <p:spPr bwMode="auto">
            <a:xfrm>
              <a:off x="3648" y="2640"/>
              <a:ext cx="672" cy="528"/>
            </a:xfrm>
            <a:prstGeom prst="triangle">
              <a:avLst>
                <a:gd name="adj" fmla="val 50000"/>
              </a:avLst>
            </a:prstGeom>
            <a:solidFill>
              <a:srgbClr val="99FF33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64778" name="Rectangle 10"/>
            <p:cNvSpPr>
              <a:spLocks noChangeArrowheads="1"/>
            </p:cNvSpPr>
            <p:nvPr/>
          </p:nvSpPr>
          <p:spPr bwMode="auto">
            <a:xfrm>
              <a:off x="1872" y="2640"/>
              <a:ext cx="2112" cy="528"/>
            </a:xfrm>
            <a:prstGeom prst="rect">
              <a:avLst/>
            </a:prstGeom>
            <a:solidFill>
              <a:srgbClr val="99FF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660033"/>
                  </a:solidFill>
                  <a:latin typeface="Arial Narrow" charset="0"/>
                  <a:ea typeface="ＭＳ Ｐゴシック" charset="0"/>
                </a:rPr>
                <a:t>Memory (128MB – few GB)</a:t>
              </a:r>
            </a:p>
          </p:txBody>
        </p:sp>
      </p:grpSp>
      <p:grpSp>
        <p:nvGrpSpPr>
          <p:cNvPr id="5664779" name="Group 11"/>
          <p:cNvGrpSpPr>
            <a:grpSpLocks/>
          </p:cNvGrpSpPr>
          <p:nvPr/>
        </p:nvGrpSpPr>
        <p:grpSpPr bwMode="auto">
          <a:xfrm>
            <a:off x="2971800" y="3038475"/>
            <a:ext cx="3352800" cy="838200"/>
            <a:chOff x="1872" y="2112"/>
            <a:chExt cx="2112" cy="528"/>
          </a:xfrm>
        </p:grpSpPr>
        <p:sp>
          <p:nvSpPr>
            <p:cNvPr id="5664780" name="AutoShape 12"/>
            <p:cNvSpPr>
              <a:spLocks noChangeArrowheads="1"/>
            </p:cNvSpPr>
            <p:nvPr/>
          </p:nvSpPr>
          <p:spPr bwMode="ltGray">
            <a:xfrm>
              <a:off x="1872" y="2112"/>
              <a:ext cx="672" cy="528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64781" name="AutoShape 13"/>
            <p:cNvSpPr>
              <a:spLocks noChangeArrowheads="1"/>
            </p:cNvSpPr>
            <p:nvPr/>
          </p:nvSpPr>
          <p:spPr bwMode="ltGray">
            <a:xfrm>
              <a:off x="3312" y="2112"/>
              <a:ext cx="672" cy="528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64782" name="Rectangle 14"/>
            <p:cNvSpPr>
              <a:spLocks noChangeArrowheads="1"/>
            </p:cNvSpPr>
            <p:nvPr/>
          </p:nvSpPr>
          <p:spPr bwMode="ltGray">
            <a:xfrm>
              <a:off x="2208" y="2112"/>
              <a:ext cx="1440" cy="5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FFFF"/>
                  </a:solidFill>
                  <a:latin typeface="Arial Narrow" charset="0"/>
                  <a:ea typeface="ＭＳ Ｐゴシック" charset="0"/>
                </a:rPr>
                <a:t>L2 Cache  (½-32MB)</a:t>
              </a:r>
            </a:p>
          </p:txBody>
        </p:sp>
      </p:grpSp>
      <p:grpSp>
        <p:nvGrpSpPr>
          <p:cNvPr id="5664783" name="Group 15"/>
          <p:cNvGrpSpPr>
            <a:grpSpLocks/>
          </p:cNvGrpSpPr>
          <p:nvPr/>
        </p:nvGrpSpPr>
        <p:grpSpPr bwMode="auto">
          <a:xfrm>
            <a:off x="3505200" y="2200275"/>
            <a:ext cx="2286000" cy="838200"/>
            <a:chOff x="2208" y="1584"/>
            <a:chExt cx="1440" cy="528"/>
          </a:xfrm>
        </p:grpSpPr>
        <p:sp>
          <p:nvSpPr>
            <p:cNvPr id="5664784" name="AutoShape 16"/>
            <p:cNvSpPr>
              <a:spLocks noChangeArrowheads="1"/>
            </p:cNvSpPr>
            <p:nvPr/>
          </p:nvSpPr>
          <p:spPr bwMode="auto">
            <a:xfrm>
              <a:off x="2208" y="1584"/>
              <a:ext cx="672" cy="528"/>
            </a:xfrm>
            <a:prstGeom prst="triangle">
              <a:avLst>
                <a:gd name="adj" fmla="val 50000"/>
              </a:avLst>
            </a:prstGeom>
            <a:solidFill>
              <a:srgbClr val="6699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64785" name="AutoShape 17"/>
            <p:cNvSpPr>
              <a:spLocks noChangeArrowheads="1"/>
            </p:cNvSpPr>
            <p:nvPr/>
          </p:nvSpPr>
          <p:spPr bwMode="auto">
            <a:xfrm>
              <a:off x="2976" y="1584"/>
              <a:ext cx="672" cy="528"/>
            </a:xfrm>
            <a:prstGeom prst="triangle">
              <a:avLst>
                <a:gd name="adj" fmla="val 50000"/>
              </a:avLst>
            </a:prstGeom>
            <a:solidFill>
              <a:srgbClr val="6699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64786" name="Rectangle 18"/>
            <p:cNvSpPr>
              <a:spLocks noChangeArrowheads="1"/>
            </p:cNvSpPr>
            <p:nvPr/>
          </p:nvSpPr>
          <p:spPr bwMode="auto">
            <a:xfrm>
              <a:off x="2544" y="1584"/>
              <a:ext cx="768" cy="528"/>
            </a:xfrm>
            <a:prstGeom prst="rect">
              <a:avLst/>
            </a:prstGeom>
            <a:solidFill>
              <a:srgbClr val="66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FFFF"/>
                  </a:solidFill>
                  <a:latin typeface="Arial Narrow" charset="0"/>
                  <a:ea typeface="ＭＳ Ｐゴシック" charset="0"/>
                </a:rPr>
                <a:t>L1 Cache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FFFF"/>
                  </a:solidFill>
                  <a:latin typeface="Arial Narrow" charset="0"/>
                  <a:ea typeface="ＭＳ Ｐゴシック" charset="0"/>
                </a:rPr>
                <a:t>(several KB)</a:t>
              </a:r>
            </a:p>
          </p:txBody>
        </p:sp>
      </p:grpSp>
      <p:sp>
        <p:nvSpPr>
          <p:cNvPr id="5664787" name="AutoShape 19"/>
          <p:cNvSpPr>
            <a:spLocks noChangeArrowheads="1"/>
          </p:cNvSpPr>
          <p:nvPr/>
        </p:nvSpPr>
        <p:spPr bwMode="auto">
          <a:xfrm>
            <a:off x="4038600" y="1285875"/>
            <a:ext cx="1219200" cy="914400"/>
          </a:xfrm>
          <a:prstGeom prst="triangle">
            <a:avLst>
              <a:gd name="adj" fmla="val 50000"/>
            </a:avLst>
          </a:prstGeom>
          <a:solidFill>
            <a:srgbClr val="FF7C80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FFFFFF"/>
                </a:solidFill>
                <a:latin typeface="Arial Narrow" charset="0"/>
                <a:ea typeface="ＭＳ Ｐゴシック" charset="0"/>
              </a:rPr>
              <a:t>Reg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FFFFFF"/>
                </a:solidFill>
                <a:latin typeface="Arial Narrow" charset="0"/>
                <a:ea typeface="ＭＳ Ｐゴシック" charset="0"/>
              </a:rPr>
              <a:t>100s bytes</a:t>
            </a:r>
          </a:p>
        </p:txBody>
      </p:sp>
      <p:sp>
        <p:nvSpPr>
          <p:cNvPr id="5664788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Cache Design 101</a:t>
            </a:r>
          </a:p>
        </p:txBody>
      </p:sp>
      <p:sp>
        <p:nvSpPr>
          <p:cNvPr id="5664789" name="Text Box 21"/>
          <p:cNvSpPr txBox="1">
            <a:spLocks noChangeArrowheads="1"/>
          </p:cNvSpPr>
          <p:nvPr/>
        </p:nvSpPr>
        <p:spPr bwMode="auto">
          <a:xfrm>
            <a:off x="5189538" y="1549400"/>
            <a:ext cx="30908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 Narrow" charset="0"/>
                <a:ea typeface="ＭＳ Ｐゴシック" charset="0"/>
              </a:rPr>
              <a:t>1 cycle access (early in pipeline)</a:t>
            </a:r>
          </a:p>
        </p:txBody>
      </p:sp>
      <p:sp>
        <p:nvSpPr>
          <p:cNvPr id="5664790" name="Text Box 22"/>
          <p:cNvSpPr txBox="1">
            <a:spLocks noChangeArrowheads="1"/>
          </p:cNvSpPr>
          <p:nvPr/>
        </p:nvSpPr>
        <p:spPr bwMode="auto">
          <a:xfrm>
            <a:off x="5562600" y="2352675"/>
            <a:ext cx="1660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 Narrow" charset="0"/>
                <a:ea typeface="ＭＳ Ｐゴシック" charset="0"/>
              </a:rPr>
              <a:t>1-3 cycle access</a:t>
            </a:r>
          </a:p>
        </p:txBody>
      </p:sp>
      <p:sp>
        <p:nvSpPr>
          <p:cNvPr id="5664791" name="Text Box 23"/>
          <p:cNvSpPr txBox="1">
            <a:spLocks noChangeArrowheads="1"/>
          </p:cNvSpPr>
          <p:nvPr/>
        </p:nvSpPr>
        <p:spPr bwMode="auto">
          <a:xfrm>
            <a:off x="6172200" y="3190875"/>
            <a:ext cx="1765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 Narrow" charset="0"/>
                <a:ea typeface="ＭＳ Ｐゴシック" charset="0"/>
              </a:rPr>
              <a:t>5-15 cycle access</a:t>
            </a:r>
          </a:p>
        </p:txBody>
      </p:sp>
      <p:sp>
        <p:nvSpPr>
          <p:cNvPr id="5664792" name="Text Box 24"/>
          <p:cNvSpPr txBox="1">
            <a:spLocks noChangeArrowheads="1"/>
          </p:cNvSpPr>
          <p:nvPr/>
        </p:nvSpPr>
        <p:spPr bwMode="auto">
          <a:xfrm>
            <a:off x="6553200" y="4029075"/>
            <a:ext cx="1974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 Narrow" charset="0"/>
                <a:ea typeface="ＭＳ Ｐゴシック" charset="0"/>
              </a:rPr>
              <a:t>50-300 cycle access</a:t>
            </a:r>
          </a:p>
        </p:txBody>
      </p:sp>
      <p:sp>
        <p:nvSpPr>
          <p:cNvPr id="5664793" name="Text Box 25"/>
          <p:cNvSpPr txBox="1">
            <a:spLocks noChangeArrowheads="1"/>
          </p:cNvSpPr>
          <p:nvPr/>
        </p:nvSpPr>
        <p:spPr bwMode="auto">
          <a:xfrm>
            <a:off x="228600" y="2886075"/>
            <a:ext cx="2438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 Narrow" charset="0"/>
                <a:ea typeface="ＭＳ Ｐゴシック" charset="0"/>
              </a:rPr>
              <a:t>L3 becoming more common</a:t>
            </a:r>
            <a:br>
              <a:rPr lang="en-US" b="1" smtClean="0">
                <a:solidFill>
                  <a:srgbClr val="FFFFFF"/>
                </a:solidFill>
                <a:latin typeface="Arial Narrow" charset="0"/>
                <a:ea typeface="ＭＳ Ｐゴシック" charset="0"/>
              </a:rPr>
            </a:br>
            <a:r>
              <a:rPr lang="en-US" b="1" smtClean="0">
                <a:solidFill>
                  <a:srgbClr val="FFFFFF"/>
                </a:solidFill>
                <a:latin typeface="Arial Narrow" charset="0"/>
                <a:ea typeface="ＭＳ Ｐゴシック" charset="0"/>
              </a:rPr>
              <a:t>(sometimes VERY</a:t>
            </a:r>
            <a:br>
              <a:rPr lang="en-US" b="1" smtClean="0">
                <a:solidFill>
                  <a:srgbClr val="FFFFFF"/>
                </a:solidFill>
                <a:latin typeface="Arial Narrow" charset="0"/>
                <a:ea typeface="ＭＳ Ｐゴシック" charset="0"/>
              </a:rPr>
            </a:br>
            <a:r>
              <a:rPr lang="en-US" b="1" smtClean="0">
                <a:solidFill>
                  <a:srgbClr val="FFFFFF"/>
                </a:solidFill>
                <a:latin typeface="Arial Narrow" charset="0"/>
                <a:ea typeface="ＭＳ Ｐゴシック" charset="0"/>
              </a:rPr>
              <a:t>LARGE)</a:t>
            </a:r>
          </a:p>
        </p:txBody>
      </p:sp>
      <p:sp>
        <p:nvSpPr>
          <p:cNvPr id="5664794" name="Line 26"/>
          <p:cNvSpPr>
            <a:spLocks noChangeShapeType="1"/>
          </p:cNvSpPr>
          <p:nvPr/>
        </p:nvSpPr>
        <p:spPr bwMode="auto">
          <a:xfrm>
            <a:off x="1219200" y="3343275"/>
            <a:ext cx="16764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64795" name="Text Box 27"/>
          <p:cNvSpPr txBox="1">
            <a:spLocks noChangeArrowheads="1"/>
          </p:cNvSpPr>
          <p:nvPr/>
        </p:nvSpPr>
        <p:spPr bwMode="auto">
          <a:xfrm>
            <a:off x="533400" y="5553075"/>
            <a:ext cx="8382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ＭＳ Ｐゴシック" charset="0"/>
              </a:rPr>
              <a:t>These are rough numbers: mileage may vary for latest/greatest</a:t>
            </a:r>
            <a:br>
              <a:rPr lang="en-US" sz="24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ＭＳ Ｐゴシック" charset="0"/>
              </a:rPr>
            </a:br>
            <a:r>
              <a:rPr lang="en-US" sz="24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ＭＳ Ｐゴシック" charset="0"/>
              </a:rPr>
              <a:t>Caches USUALLY made of SRAM</a:t>
            </a:r>
          </a:p>
        </p:txBody>
      </p:sp>
      <p:grpSp>
        <p:nvGrpSpPr>
          <p:cNvPr id="5664796" name="Group 28"/>
          <p:cNvGrpSpPr>
            <a:grpSpLocks/>
          </p:cNvGrpSpPr>
          <p:nvPr/>
        </p:nvGrpSpPr>
        <p:grpSpPr bwMode="auto">
          <a:xfrm>
            <a:off x="0" y="4714875"/>
            <a:ext cx="9144000" cy="838200"/>
            <a:chOff x="0" y="3168"/>
            <a:chExt cx="5760" cy="528"/>
          </a:xfrm>
        </p:grpSpPr>
        <p:sp>
          <p:nvSpPr>
            <p:cNvPr id="5664797" name="Rectangle 29"/>
            <p:cNvSpPr>
              <a:spLocks noChangeArrowheads="1"/>
            </p:cNvSpPr>
            <p:nvPr/>
          </p:nvSpPr>
          <p:spPr bwMode="gray">
            <a:xfrm>
              <a:off x="0" y="3168"/>
              <a:ext cx="1536" cy="52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64798" name="Rectangle 30"/>
            <p:cNvSpPr>
              <a:spLocks noChangeArrowheads="1"/>
            </p:cNvSpPr>
            <p:nvPr/>
          </p:nvSpPr>
          <p:spPr bwMode="gray">
            <a:xfrm>
              <a:off x="4320" y="3168"/>
              <a:ext cx="1440" cy="52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660033"/>
                  </a:solidFill>
                  <a:latin typeface="Arial Narrow" charset="0"/>
                  <a:ea typeface="ＭＳ Ｐゴシック" charset="0"/>
                </a:rPr>
                <a:t>Millions cycle access!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6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Cache </a:t>
            </a:r>
            <a:r>
              <a:rPr lang="en-US" i="1" dirty="0" smtClean="0"/>
              <a:t>Misses</a:t>
            </a:r>
            <a:endParaRPr lang="en-US" i="1" dirty="0"/>
          </a:p>
        </p:txBody>
      </p:sp>
      <p:sp>
        <p:nvSpPr>
          <p:cNvPr id="5666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Three types of misses</a:t>
            </a:r>
          </a:p>
          <a:p>
            <a:pPr lvl="1"/>
            <a:r>
              <a:rPr lang="en-US" dirty="0"/>
              <a:t>Cold</a:t>
            </a:r>
          </a:p>
          <a:p>
            <a:pPr lvl="2"/>
            <a:r>
              <a:rPr lang="en-US" dirty="0"/>
              <a:t>The line is being referenced for the first time</a:t>
            </a:r>
          </a:p>
          <a:p>
            <a:pPr lvl="1"/>
            <a:r>
              <a:rPr lang="en-US" dirty="0"/>
              <a:t>Capacity</a:t>
            </a:r>
          </a:p>
          <a:p>
            <a:pPr lvl="2"/>
            <a:r>
              <a:rPr lang="en-US" dirty="0"/>
              <a:t>The line was evicted because the cache was not large enough</a:t>
            </a:r>
          </a:p>
          <a:p>
            <a:pPr lvl="1"/>
            <a:r>
              <a:rPr lang="en-US" dirty="0"/>
              <a:t>Conflict</a:t>
            </a:r>
          </a:p>
          <a:p>
            <a:pPr lvl="2"/>
            <a:r>
              <a:rPr lang="en-US" dirty="0"/>
              <a:t>The line was evicted because of another access whose index conflicted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8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Direct Mapped Cache</a:t>
            </a:r>
          </a:p>
        </p:txBody>
      </p:sp>
      <p:sp>
        <p:nvSpPr>
          <p:cNvPr id="5668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600"/>
              <a:t>Simplest</a:t>
            </a:r>
          </a:p>
          <a:p>
            <a:pPr>
              <a:lnSpc>
                <a:spcPct val="90000"/>
              </a:lnSpc>
            </a:pPr>
            <a:r>
              <a:rPr lang="en-US" sz="3600"/>
              <a:t>Block can only be in one line in the cache</a:t>
            </a:r>
          </a:p>
          <a:p>
            <a:pPr>
              <a:lnSpc>
                <a:spcPct val="90000"/>
              </a:lnSpc>
            </a:pPr>
            <a:endParaRPr lang="en-US" sz="3600"/>
          </a:p>
          <a:p>
            <a:pPr>
              <a:lnSpc>
                <a:spcPct val="90000"/>
              </a:lnSpc>
            </a:pPr>
            <a:r>
              <a:rPr lang="en-US" sz="3600"/>
              <a:t>How to determine this location?</a:t>
            </a:r>
          </a:p>
          <a:p>
            <a:pPr lvl="1">
              <a:lnSpc>
                <a:spcPct val="90000"/>
              </a:lnSpc>
            </a:pPr>
            <a:r>
              <a:rPr lang="en-US" sz="3200"/>
              <a:t>Use modulo arithmetic</a:t>
            </a:r>
          </a:p>
          <a:p>
            <a:pPr lvl="1">
              <a:lnSpc>
                <a:spcPct val="90000"/>
              </a:lnSpc>
            </a:pPr>
            <a:r>
              <a:rPr lang="en-US" sz="3200"/>
              <a:t>(Block address) modulo (# cache blocks)</a:t>
            </a:r>
          </a:p>
          <a:p>
            <a:pPr lvl="1">
              <a:lnSpc>
                <a:spcPct val="90000"/>
              </a:lnSpc>
            </a:pPr>
            <a:r>
              <a:rPr lang="en-US" sz="3200"/>
              <a:t>For power of 2, use log (cache size in blocks)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0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61988" y="85725"/>
            <a:ext cx="7772400" cy="698500"/>
          </a:xfrm>
        </p:spPr>
        <p:txBody>
          <a:bodyPr/>
          <a:lstStyle/>
          <a:p>
            <a:r>
              <a:rPr lang="en-US"/>
              <a:t>Fully Associative Cache</a:t>
            </a:r>
          </a:p>
        </p:txBody>
      </p:sp>
      <p:sp>
        <p:nvSpPr>
          <p:cNvPr id="5670915" name="Rectangle 3"/>
          <p:cNvSpPr>
            <a:spLocks noChangeArrowheads="1"/>
          </p:cNvSpPr>
          <p:nvPr/>
        </p:nvSpPr>
        <p:spPr bwMode="auto">
          <a:xfrm rot="16200000">
            <a:off x="-1800225" y="3828315"/>
            <a:ext cx="4764087" cy="545983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Tag                             Offset 	                             </a:t>
            </a:r>
          </a:p>
        </p:txBody>
      </p:sp>
      <p:sp>
        <p:nvSpPr>
          <p:cNvPr id="5670916" name="Rectangle 4"/>
          <p:cNvSpPr>
            <a:spLocks noChangeArrowheads="1"/>
          </p:cNvSpPr>
          <p:nvPr/>
        </p:nvSpPr>
        <p:spPr bwMode="auto">
          <a:xfrm>
            <a:off x="1524000" y="1343025"/>
            <a:ext cx="1524000" cy="457200"/>
          </a:xfrm>
          <a:prstGeom prst="rect">
            <a:avLst/>
          </a:prstGeom>
          <a:solidFill>
            <a:srgbClr val="FF99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17" name="Text Box 5"/>
          <p:cNvSpPr txBox="1">
            <a:spLocks noChangeArrowheads="1"/>
          </p:cNvSpPr>
          <p:nvPr/>
        </p:nvSpPr>
        <p:spPr bwMode="auto">
          <a:xfrm>
            <a:off x="2133600" y="814388"/>
            <a:ext cx="666750" cy="54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Tag</a:t>
            </a:r>
          </a:p>
        </p:txBody>
      </p:sp>
      <p:sp>
        <p:nvSpPr>
          <p:cNvPr id="5670918" name="Text Box 6"/>
          <p:cNvSpPr txBox="1">
            <a:spLocks noChangeArrowheads="1"/>
          </p:cNvSpPr>
          <p:nvPr/>
        </p:nvSpPr>
        <p:spPr bwMode="auto">
          <a:xfrm>
            <a:off x="4700588" y="814388"/>
            <a:ext cx="866775" cy="54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Block</a:t>
            </a:r>
          </a:p>
        </p:txBody>
      </p:sp>
      <p:sp>
        <p:nvSpPr>
          <p:cNvPr id="5670919" name="Rectangle 7"/>
          <p:cNvSpPr>
            <a:spLocks noChangeArrowheads="1"/>
          </p:cNvSpPr>
          <p:nvPr/>
        </p:nvSpPr>
        <p:spPr bwMode="auto">
          <a:xfrm>
            <a:off x="3048000" y="1343025"/>
            <a:ext cx="3810000" cy="457200"/>
          </a:xfrm>
          <a:prstGeom prst="rect">
            <a:avLst/>
          </a:prstGeom>
          <a:solidFill>
            <a:srgbClr val="CC99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20" name="Line 8"/>
          <p:cNvSpPr>
            <a:spLocks noChangeShapeType="1"/>
          </p:cNvSpPr>
          <p:nvPr/>
        </p:nvSpPr>
        <p:spPr bwMode="auto">
          <a:xfrm flipV="1">
            <a:off x="1219200" y="2257425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21" name="Line 9"/>
          <p:cNvSpPr>
            <a:spLocks noChangeShapeType="1"/>
          </p:cNvSpPr>
          <p:nvPr/>
        </p:nvSpPr>
        <p:spPr bwMode="auto">
          <a:xfrm flipH="1" flipV="1">
            <a:off x="1219200" y="2257425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22" name="Oval 10"/>
          <p:cNvSpPr>
            <a:spLocks noChangeArrowheads="1"/>
          </p:cNvSpPr>
          <p:nvPr/>
        </p:nvSpPr>
        <p:spPr bwMode="auto">
          <a:xfrm>
            <a:off x="2286000" y="2028825"/>
            <a:ext cx="609600" cy="75565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=</a:t>
            </a:r>
          </a:p>
        </p:txBody>
      </p:sp>
      <p:sp>
        <p:nvSpPr>
          <p:cNvPr id="5670923" name="Rectangle 11"/>
          <p:cNvSpPr>
            <a:spLocks noChangeArrowheads="1"/>
          </p:cNvSpPr>
          <p:nvPr/>
        </p:nvSpPr>
        <p:spPr bwMode="auto">
          <a:xfrm>
            <a:off x="1447800" y="3781425"/>
            <a:ext cx="1524000" cy="457200"/>
          </a:xfrm>
          <a:prstGeom prst="rect">
            <a:avLst/>
          </a:prstGeom>
          <a:solidFill>
            <a:srgbClr val="FF99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24" name="Oval 12"/>
          <p:cNvSpPr>
            <a:spLocks noChangeArrowheads="1"/>
          </p:cNvSpPr>
          <p:nvPr/>
        </p:nvSpPr>
        <p:spPr bwMode="auto">
          <a:xfrm>
            <a:off x="2209800" y="4467225"/>
            <a:ext cx="609600" cy="75565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=</a:t>
            </a:r>
          </a:p>
        </p:txBody>
      </p:sp>
      <p:sp>
        <p:nvSpPr>
          <p:cNvPr id="5670925" name="Line 13"/>
          <p:cNvSpPr>
            <a:spLocks noChangeShapeType="1"/>
          </p:cNvSpPr>
          <p:nvPr/>
        </p:nvSpPr>
        <p:spPr bwMode="auto">
          <a:xfrm>
            <a:off x="2057400" y="1384300"/>
            <a:ext cx="0" cy="415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grpSp>
        <p:nvGrpSpPr>
          <p:cNvPr id="5670926" name="Group 14"/>
          <p:cNvGrpSpPr>
            <a:grpSpLocks/>
          </p:cNvGrpSpPr>
          <p:nvPr/>
        </p:nvGrpSpPr>
        <p:grpSpPr bwMode="auto">
          <a:xfrm>
            <a:off x="7772400" y="3629025"/>
            <a:ext cx="381000" cy="1676400"/>
            <a:chOff x="4848" y="2112"/>
            <a:chExt cx="240" cy="1056"/>
          </a:xfrm>
        </p:grpSpPr>
        <p:sp>
          <p:nvSpPr>
            <p:cNvPr id="5670927" name="Line 15"/>
            <p:cNvSpPr>
              <a:spLocks noChangeShapeType="1"/>
            </p:cNvSpPr>
            <p:nvPr/>
          </p:nvSpPr>
          <p:spPr bwMode="auto">
            <a:xfrm>
              <a:off x="4848" y="2112"/>
              <a:ext cx="0" cy="10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0928" name="Line 16"/>
            <p:cNvSpPr>
              <a:spLocks noChangeShapeType="1"/>
            </p:cNvSpPr>
            <p:nvPr/>
          </p:nvSpPr>
          <p:spPr bwMode="auto">
            <a:xfrm>
              <a:off x="5088" y="2256"/>
              <a:ext cx="0" cy="7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0929" name="Line 17"/>
            <p:cNvSpPr>
              <a:spLocks noChangeShapeType="1"/>
            </p:cNvSpPr>
            <p:nvPr/>
          </p:nvSpPr>
          <p:spPr bwMode="auto">
            <a:xfrm>
              <a:off x="4848" y="2112"/>
              <a:ext cx="24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0930" name="Line 18"/>
            <p:cNvSpPr>
              <a:spLocks noChangeShapeType="1"/>
            </p:cNvSpPr>
            <p:nvPr/>
          </p:nvSpPr>
          <p:spPr bwMode="auto">
            <a:xfrm flipV="1">
              <a:off x="4848" y="3024"/>
              <a:ext cx="24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5670931" name="Line 19"/>
          <p:cNvSpPr>
            <a:spLocks noChangeShapeType="1"/>
          </p:cNvSpPr>
          <p:nvPr/>
        </p:nvSpPr>
        <p:spPr bwMode="auto">
          <a:xfrm flipV="1">
            <a:off x="1219200" y="3400425"/>
            <a:ext cx="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32" name="Line 20"/>
          <p:cNvSpPr>
            <a:spLocks noChangeShapeType="1"/>
          </p:cNvSpPr>
          <p:nvPr/>
        </p:nvSpPr>
        <p:spPr bwMode="auto">
          <a:xfrm flipH="1" flipV="1">
            <a:off x="1219200" y="4772025"/>
            <a:ext cx="99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grpSp>
        <p:nvGrpSpPr>
          <p:cNvPr id="5670933" name="Group 21"/>
          <p:cNvGrpSpPr>
            <a:grpSpLocks/>
          </p:cNvGrpSpPr>
          <p:nvPr/>
        </p:nvGrpSpPr>
        <p:grpSpPr bwMode="auto">
          <a:xfrm>
            <a:off x="3810000" y="2181225"/>
            <a:ext cx="990600" cy="457200"/>
            <a:chOff x="1056" y="1584"/>
            <a:chExt cx="911" cy="432"/>
          </a:xfrm>
        </p:grpSpPr>
        <p:sp>
          <p:nvSpPr>
            <p:cNvPr id="5670934" name="AutoShape 22"/>
            <p:cNvSpPr>
              <a:spLocks noChangeArrowheads="1"/>
            </p:cNvSpPr>
            <p:nvPr/>
          </p:nvSpPr>
          <p:spPr bwMode="auto">
            <a:xfrm>
              <a:off x="1248" y="1584"/>
              <a:ext cx="528" cy="432"/>
            </a:xfrm>
            <a:prstGeom prst="flowChartDelay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0935" name="Line 23"/>
            <p:cNvSpPr>
              <a:spLocks noChangeShapeType="1"/>
            </p:cNvSpPr>
            <p:nvPr/>
          </p:nvSpPr>
          <p:spPr bwMode="auto">
            <a:xfrm flipH="1">
              <a:off x="1056" y="1680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0936" name="Line 24"/>
            <p:cNvSpPr>
              <a:spLocks noChangeShapeType="1"/>
            </p:cNvSpPr>
            <p:nvPr/>
          </p:nvSpPr>
          <p:spPr bwMode="auto">
            <a:xfrm flipH="1">
              <a:off x="1056" y="1920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0937" name="Line 25"/>
            <p:cNvSpPr>
              <a:spLocks noChangeShapeType="1"/>
            </p:cNvSpPr>
            <p:nvPr/>
          </p:nvSpPr>
          <p:spPr bwMode="auto">
            <a:xfrm flipH="1">
              <a:off x="1775" y="1796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5670938" name="Line 26"/>
          <p:cNvSpPr>
            <a:spLocks noChangeShapeType="1"/>
          </p:cNvSpPr>
          <p:nvPr/>
        </p:nvSpPr>
        <p:spPr bwMode="auto">
          <a:xfrm flipH="1" flipV="1">
            <a:off x="2819400" y="2257425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39" name="Line 27"/>
          <p:cNvSpPr>
            <a:spLocks noChangeShapeType="1"/>
          </p:cNvSpPr>
          <p:nvPr/>
        </p:nvSpPr>
        <p:spPr bwMode="auto">
          <a:xfrm flipH="1" flipV="1">
            <a:off x="1676400" y="1800225"/>
            <a:ext cx="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40" name="Line 28"/>
          <p:cNvSpPr>
            <a:spLocks noChangeShapeType="1"/>
          </p:cNvSpPr>
          <p:nvPr/>
        </p:nvSpPr>
        <p:spPr bwMode="auto">
          <a:xfrm flipH="1" flipV="1">
            <a:off x="1676400" y="2867025"/>
            <a:ext cx="2133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41" name="Line 29"/>
          <p:cNvSpPr>
            <a:spLocks noChangeShapeType="1"/>
          </p:cNvSpPr>
          <p:nvPr/>
        </p:nvSpPr>
        <p:spPr bwMode="auto">
          <a:xfrm flipH="1">
            <a:off x="3810000" y="2562225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42" name="Line 30"/>
          <p:cNvSpPr>
            <a:spLocks noChangeShapeType="1"/>
          </p:cNvSpPr>
          <p:nvPr/>
        </p:nvSpPr>
        <p:spPr bwMode="auto">
          <a:xfrm>
            <a:off x="4724400" y="2409825"/>
            <a:ext cx="2965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grpSp>
        <p:nvGrpSpPr>
          <p:cNvPr id="5670943" name="Group 31"/>
          <p:cNvGrpSpPr>
            <a:grpSpLocks/>
          </p:cNvGrpSpPr>
          <p:nvPr/>
        </p:nvGrpSpPr>
        <p:grpSpPr bwMode="auto">
          <a:xfrm>
            <a:off x="3810000" y="4600575"/>
            <a:ext cx="990600" cy="457200"/>
            <a:chOff x="1056" y="1584"/>
            <a:chExt cx="911" cy="432"/>
          </a:xfrm>
        </p:grpSpPr>
        <p:sp>
          <p:nvSpPr>
            <p:cNvPr id="5670944" name="AutoShape 32"/>
            <p:cNvSpPr>
              <a:spLocks noChangeArrowheads="1"/>
            </p:cNvSpPr>
            <p:nvPr/>
          </p:nvSpPr>
          <p:spPr bwMode="auto">
            <a:xfrm>
              <a:off x="1248" y="1584"/>
              <a:ext cx="528" cy="432"/>
            </a:xfrm>
            <a:prstGeom prst="flowChartDelay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0945" name="Line 33"/>
            <p:cNvSpPr>
              <a:spLocks noChangeShapeType="1"/>
            </p:cNvSpPr>
            <p:nvPr/>
          </p:nvSpPr>
          <p:spPr bwMode="auto">
            <a:xfrm flipH="1">
              <a:off x="1056" y="1680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0946" name="Line 34"/>
            <p:cNvSpPr>
              <a:spLocks noChangeShapeType="1"/>
            </p:cNvSpPr>
            <p:nvPr/>
          </p:nvSpPr>
          <p:spPr bwMode="auto">
            <a:xfrm flipH="1">
              <a:off x="1056" y="1920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0947" name="Line 35"/>
            <p:cNvSpPr>
              <a:spLocks noChangeShapeType="1"/>
            </p:cNvSpPr>
            <p:nvPr/>
          </p:nvSpPr>
          <p:spPr bwMode="auto">
            <a:xfrm flipH="1">
              <a:off x="1775" y="1796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5670948" name="Line 36"/>
          <p:cNvSpPr>
            <a:spLocks noChangeShapeType="1"/>
          </p:cNvSpPr>
          <p:nvPr/>
        </p:nvSpPr>
        <p:spPr bwMode="auto">
          <a:xfrm flipH="1" flipV="1">
            <a:off x="1676400" y="4219575"/>
            <a:ext cx="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49" name="Line 37"/>
          <p:cNvSpPr>
            <a:spLocks noChangeShapeType="1"/>
          </p:cNvSpPr>
          <p:nvPr/>
        </p:nvSpPr>
        <p:spPr bwMode="auto">
          <a:xfrm flipH="1" flipV="1">
            <a:off x="1676400" y="5286375"/>
            <a:ext cx="2133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50" name="Line 38"/>
          <p:cNvSpPr>
            <a:spLocks noChangeShapeType="1"/>
          </p:cNvSpPr>
          <p:nvPr/>
        </p:nvSpPr>
        <p:spPr bwMode="auto">
          <a:xfrm flipH="1">
            <a:off x="3810000" y="4924425"/>
            <a:ext cx="0" cy="361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51" name="Line 39"/>
          <p:cNvSpPr>
            <a:spLocks noChangeShapeType="1"/>
          </p:cNvSpPr>
          <p:nvPr/>
        </p:nvSpPr>
        <p:spPr bwMode="auto">
          <a:xfrm>
            <a:off x="4724400" y="4829175"/>
            <a:ext cx="2667000" cy="19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52" name="Line 40"/>
          <p:cNvSpPr>
            <a:spLocks noChangeShapeType="1"/>
          </p:cNvSpPr>
          <p:nvPr/>
        </p:nvSpPr>
        <p:spPr bwMode="auto">
          <a:xfrm flipH="1" flipV="1">
            <a:off x="2819400" y="4695825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53" name="Line 41"/>
          <p:cNvSpPr>
            <a:spLocks noChangeShapeType="1"/>
          </p:cNvSpPr>
          <p:nvPr/>
        </p:nvSpPr>
        <p:spPr bwMode="auto">
          <a:xfrm>
            <a:off x="7391400" y="2790825"/>
            <a:ext cx="0" cy="2057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54" name="Line 42"/>
          <p:cNvSpPr>
            <a:spLocks noChangeShapeType="1"/>
          </p:cNvSpPr>
          <p:nvPr/>
        </p:nvSpPr>
        <p:spPr bwMode="auto">
          <a:xfrm flipH="1" flipV="1">
            <a:off x="6096000" y="1800225"/>
            <a:ext cx="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55" name="Line 43"/>
          <p:cNvSpPr>
            <a:spLocks noChangeShapeType="1"/>
          </p:cNvSpPr>
          <p:nvPr/>
        </p:nvSpPr>
        <p:spPr bwMode="auto">
          <a:xfrm flipH="1" flipV="1">
            <a:off x="6096000" y="2867025"/>
            <a:ext cx="16764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56" name="Line 44"/>
          <p:cNvSpPr>
            <a:spLocks noChangeShapeType="1"/>
          </p:cNvSpPr>
          <p:nvPr/>
        </p:nvSpPr>
        <p:spPr bwMode="auto">
          <a:xfrm flipH="1" flipV="1">
            <a:off x="6096000" y="4238625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57" name="Line 45"/>
          <p:cNvSpPr>
            <a:spLocks noChangeShapeType="1"/>
          </p:cNvSpPr>
          <p:nvPr/>
        </p:nvSpPr>
        <p:spPr bwMode="auto">
          <a:xfrm flipH="1">
            <a:off x="6096000" y="5000625"/>
            <a:ext cx="1676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58" name="Line 46"/>
          <p:cNvSpPr>
            <a:spLocks noChangeShapeType="1"/>
          </p:cNvSpPr>
          <p:nvPr/>
        </p:nvSpPr>
        <p:spPr bwMode="auto">
          <a:xfrm flipH="1" flipV="1">
            <a:off x="2667000" y="1800225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59" name="Line 47"/>
          <p:cNvSpPr>
            <a:spLocks noChangeShapeType="1"/>
          </p:cNvSpPr>
          <p:nvPr/>
        </p:nvSpPr>
        <p:spPr bwMode="auto">
          <a:xfrm flipH="1" flipV="1">
            <a:off x="2514600" y="4238625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60" name="Oval 48"/>
          <p:cNvSpPr>
            <a:spLocks noChangeArrowheads="1"/>
          </p:cNvSpPr>
          <p:nvPr/>
        </p:nvSpPr>
        <p:spPr bwMode="auto">
          <a:xfrm>
            <a:off x="1181100" y="3375025"/>
            <a:ext cx="76200" cy="762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61" name="Oval 49"/>
          <p:cNvSpPr>
            <a:spLocks noChangeArrowheads="1"/>
          </p:cNvSpPr>
          <p:nvPr/>
        </p:nvSpPr>
        <p:spPr bwMode="auto">
          <a:xfrm>
            <a:off x="5143500" y="4784725"/>
            <a:ext cx="76200" cy="762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62" name="Line 50"/>
          <p:cNvSpPr>
            <a:spLocks noChangeShapeType="1"/>
          </p:cNvSpPr>
          <p:nvPr/>
        </p:nvSpPr>
        <p:spPr bwMode="auto">
          <a:xfrm flipH="1" flipV="1">
            <a:off x="5181600" y="4848225"/>
            <a:ext cx="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63" name="Oval 51"/>
          <p:cNvSpPr>
            <a:spLocks noChangeArrowheads="1"/>
          </p:cNvSpPr>
          <p:nvPr/>
        </p:nvSpPr>
        <p:spPr bwMode="auto">
          <a:xfrm>
            <a:off x="5448300" y="2371725"/>
            <a:ext cx="76200" cy="762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64" name="Line 52"/>
          <p:cNvSpPr>
            <a:spLocks noChangeShapeType="1"/>
          </p:cNvSpPr>
          <p:nvPr/>
        </p:nvSpPr>
        <p:spPr bwMode="auto">
          <a:xfrm flipH="1" flipV="1">
            <a:off x="5486400" y="2435225"/>
            <a:ext cx="0" cy="3175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65" name="Line 53"/>
          <p:cNvSpPr>
            <a:spLocks noChangeShapeType="1"/>
          </p:cNvSpPr>
          <p:nvPr/>
        </p:nvSpPr>
        <p:spPr bwMode="auto">
          <a:xfrm>
            <a:off x="5486400" y="5610225"/>
            <a:ext cx="1219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66" name="Line 54"/>
          <p:cNvSpPr>
            <a:spLocks noChangeShapeType="1"/>
          </p:cNvSpPr>
          <p:nvPr/>
        </p:nvSpPr>
        <p:spPr bwMode="auto">
          <a:xfrm>
            <a:off x="5181600" y="5915025"/>
            <a:ext cx="152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67" name="Rectangle 55"/>
          <p:cNvSpPr>
            <a:spLocks noChangeArrowheads="1"/>
          </p:cNvSpPr>
          <p:nvPr/>
        </p:nvSpPr>
        <p:spPr bwMode="auto">
          <a:xfrm>
            <a:off x="6705600" y="5305425"/>
            <a:ext cx="3810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68" name="Line 56"/>
          <p:cNvSpPr>
            <a:spLocks noChangeShapeType="1"/>
          </p:cNvSpPr>
          <p:nvPr/>
        </p:nvSpPr>
        <p:spPr bwMode="auto">
          <a:xfrm>
            <a:off x="7086600" y="5762625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69" name="Line 57"/>
          <p:cNvSpPr>
            <a:spLocks noChangeShapeType="1"/>
          </p:cNvSpPr>
          <p:nvPr/>
        </p:nvSpPr>
        <p:spPr bwMode="auto">
          <a:xfrm flipV="1">
            <a:off x="8001000" y="5153025"/>
            <a:ext cx="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70" name="Line 58"/>
          <p:cNvSpPr>
            <a:spLocks noChangeShapeType="1"/>
          </p:cNvSpPr>
          <p:nvPr/>
        </p:nvSpPr>
        <p:spPr bwMode="auto">
          <a:xfrm flipV="1">
            <a:off x="8153400" y="4543425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71" name="Line 59"/>
          <p:cNvSpPr>
            <a:spLocks noChangeShapeType="1"/>
          </p:cNvSpPr>
          <p:nvPr/>
        </p:nvSpPr>
        <p:spPr bwMode="auto">
          <a:xfrm flipH="1">
            <a:off x="8229600" y="4467225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72" name="Line 60"/>
          <p:cNvSpPr>
            <a:spLocks noChangeShapeType="1"/>
          </p:cNvSpPr>
          <p:nvPr/>
        </p:nvSpPr>
        <p:spPr bwMode="auto">
          <a:xfrm flipH="1">
            <a:off x="7315200" y="4924425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73" name="Line 61"/>
          <p:cNvSpPr>
            <a:spLocks noChangeShapeType="1"/>
          </p:cNvSpPr>
          <p:nvPr/>
        </p:nvSpPr>
        <p:spPr bwMode="auto">
          <a:xfrm flipH="1">
            <a:off x="6400800" y="3019425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grpSp>
        <p:nvGrpSpPr>
          <p:cNvPr id="5670974" name="Group 62"/>
          <p:cNvGrpSpPr>
            <a:grpSpLocks/>
          </p:cNvGrpSpPr>
          <p:nvPr/>
        </p:nvGrpSpPr>
        <p:grpSpPr bwMode="auto">
          <a:xfrm>
            <a:off x="8382000" y="3629025"/>
            <a:ext cx="304800" cy="1676400"/>
            <a:chOff x="4848" y="2112"/>
            <a:chExt cx="240" cy="1056"/>
          </a:xfrm>
        </p:grpSpPr>
        <p:sp>
          <p:nvSpPr>
            <p:cNvPr id="5670975" name="Line 63"/>
            <p:cNvSpPr>
              <a:spLocks noChangeShapeType="1"/>
            </p:cNvSpPr>
            <p:nvPr/>
          </p:nvSpPr>
          <p:spPr bwMode="auto">
            <a:xfrm>
              <a:off x="4848" y="2112"/>
              <a:ext cx="0" cy="10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0976" name="Line 64"/>
            <p:cNvSpPr>
              <a:spLocks noChangeShapeType="1"/>
            </p:cNvSpPr>
            <p:nvPr/>
          </p:nvSpPr>
          <p:spPr bwMode="auto">
            <a:xfrm>
              <a:off x="5088" y="2256"/>
              <a:ext cx="0" cy="7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0977" name="Line 65"/>
            <p:cNvSpPr>
              <a:spLocks noChangeShapeType="1"/>
            </p:cNvSpPr>
            <p:nvPr/>
          </p:nvSpPr>
          <p:spPr bwMode="auto">
            <a:xfrm>
              <a:off x="4848" y="2112"/>
              <a:ext cx="24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0978" name="Line 66"/>
            <p:cNvSpPr>
              <a:spLocks noChangeShapeType="1"/>
            </p:cNvSpPr>
            <p:nvPr/>
          </p:nvSpPr>
          <p:spPr bwMode="auto">
            <a:xfrm flipV="1">
              <a:off x="4848" y="3024"/>
              <a:ext cx="24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5670979" name="Line 67"/>
          <p:cNvSpPr>
            <a:spLocks noChangeShapeType="1"/>
          </p:cNvSpPr>
          <p:nvPr/>
        </p:nvSpPr>
        <p:spPr bwMode="auto">
          <a:xfrm flipV="1">
            <a:off x="8686800" y="4543425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80" name="Line 68"/>
          <p:cNvSpPr>
            <a:spLocks noChangeShapeType="1"/>
          </p:cNvSpPr>
          <p:nvPr/>
        </p:nvSpPr>
        <p:spPr bwMode="auto">
          <a:xfrm flipH="1">
            <a:off x="8763000" y="4467225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82" name="Line 70"/>
          <p:cNvSpPr>
            <a:spLocks noChangeShapeType="1"/>
          </p:cNvSpPr>
          <p:nvPr/>
        </p:nvSpPr>
        <p:spPr bwMode="auto">
          <a:xfrm flipH="1" flipV="1">
            <a:off x="1081881" y="6372225"/>
            <a:ext cx="7528719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83" name="Line 71"/>
          <p:cNvSpPr>
            <a:spLocks noChangeShapeType="1"/>
          </p:cNvSpPr>
          <p:nvPr/>
        </p:nvSpPr>
        <p:spPr bwMode="auto">
          <a:xfrm flipH="1">
            <a:off x="8610600" y="5153025"/>
            <a:ext cx="0" cy="121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85" name="Text Box 73"/>
          <p:cNvSpPr txBox="1">
            <a:spLocks noChangeArrowheads="1"/>
          </p:cNvSpPr>
          <p:nvPr/>
        </p:nvSpPr>
        <p:spPr bwMode="auto">
          <a:xfrm>
            <a:off x="7620000" y="3171825"/>
            <a:ext cx="5143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0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line</a:t>
            </a:r>
          </a:p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0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select</a:t>
            </a:r>
          </a:p>
        </p:txBody>
      </p:sp>
      <p:sp>
        <p:nvSpPr>
          <p:cNvPr id="5670986" name="Text Box 74"/>
          <p:cNvSpPr txBox="1">
            <a:spLocks noChangeArrowheads="1"/>
          </p:cNvSpPr>
          <p:nvPr/>
        </p:nvSpPr>
        <p:spPr bwMode="auto">
          <a:xfrm>
            <a:off x="8197850" y="3095625"/>
            <a:ext cx="731838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0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word/byte</a:t>
            </a:r>
          </a:p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0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select</a:t>
            </a:r>
          </a:p>
        </p:txBody>
      </p:sp>
      <p:sp>
        <p:nvSpPr>
          <p:cNvPr id="5670987" name="Text Box 75"/>
          <p:cNvSpPr txBox="1">
            <a:spLocks noChangeArrowheads="1"/>
          </p:cNvSpPr>
          <p:nvPr/>
        </p:nvSpPr>
        <p:spPr bwMode="auto">
          <a:xfrm>
            <a:off x="7162800" y="5838825"/>
            <a:ext cx="765175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0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hit encode</a:t>
            </a:r>
          </a:p>
        </p:txBody>
      </p:sp>
      <p:sp>
        <p:nvSpPr>
          <p:cNvPr id="5670988" name="Rectangle 76"/>
          <p:cNvSpPr>
            <a:spLocks noChangeArrowheads="1"/>
          </p:cNvSpPr>
          <p:nvPr/>
        </p:nvSpPr>
        <p:spPr bwMode="auto">
          <a:xfrm>
            <a:off x="2971800" y="3781425"/>
            <a:ext cx="3810000" cy="457200"/>
          </a:xfrm>
          <a:prstGeom prst="rect">
            <a:avLst/>
          </a:prstGeom>
          <a:solidFill>
            <a:srgbClr val="CC99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89" name="AutoShape 77"/>
          <p:cNvSpPr>
            <a:spLocks noChangeArrowheads="1"/>
          </p:cNvSpPr>
          <p:nvPr/>
        </p:nvSpPr>
        <p:spPr bwMode="auto">
          <a:xfrm flipH="1">
            <a:off x="7450138" y="2081213"/>
            <a:ext cx="1022350" cy="889000"/>
          </a:xfrm>
          <a:prstGeom prst="moon">
            <a:avLst>
              <a:gd name="adj" fmla="val 7169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90" name="Line 78"/>
          <p:cNvSpPr>
            <a:spLocks noChangeShapeType="1"/>
          </p:cNvSpPr>
          <p:nvPr/>
        </p:nvSpPr>
        <p:spPr bwMode="auto">
          <a:xfrm>
            <a:off x="8491538" y="2514600"/>
            <a:ext cx="6238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91" name="Line 79"/>
          <p:cNvSpPr>
            <a:spLocks noChangeShapeType="1"/>
          </p:cNvSpPr>
          <p:nvPr/>
        </p:nvSpPr>
        <p:spPr bwMode="auto">
          <a:xfrm>
            <a:off x="7394575" y="2782888"/>
            <a:ext cx="2174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92" name="Line 80"/>
          <p:cNvSpPr>
            <a:spLocks noChangeShapeType="1"/>
          </p:cNvSpPr>
          <p:nvPr/>
        </p:nvSpPr>
        <p:spPr bwMode="auto">
          <a:xfrm flipH="1">
            <a:off x="906462" y="5562600"/>
            <a:ext cx="3508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93" name="Text Box 81"/>
          <p:cNvSpPr txBox="1">
            <a:spLocks noChangeArrowheads="1"/>
          </p:cNvSpPr>
          <p:nvPr/>
        </p:nvSpPr>
        <p:spPr bwMode="auto">
          <a:xfrm>
            <a:off x="1676400" y="814388"/>
            <a:ext cx="369888" cy="54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V</a:t>
            </a:r>
          </a:p>
        </p:txBody>
      </p:sp>
      <p:sp>
        <p:nvSpPr>
          <p:cNvPr id="5670994" name="Line 82"/>
          <p:cNvSpPr>
            <a:spLocks noChangeShapeType="1"/>
          </p:cNvSpPr>
          <p:nvPr/>
        </p:nvSpPr>
        <p:spPr bwMode="auto">
          <a:xfrm>
            <a:off x="2006600" y="3800475"/>
            <a:ext cx="0" cy="415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83" name="Line 72"/>
          <p:cNvSpPr>
            <a:spLocks noChangeShapeType="1"/>
          </p:cNvSpPr>
          <p:nvPr/>
        </p:nvSpPr>
        <p:spPr bwMode="auto">
          <a:xfrm flipH="1">
            <a:off x="1257300" y="4724400"/>
            <a:ext cx="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85" name="Line 8"/>
          <p:cNvSpPr>
            <a:spLocks noChangeShapeType="1"/>
          </p:cNvSpPr>
          <p:nvPr/>
        </p:nvSpPr>
        <p:spPr bwMode="auto">
          <a:xfrm flipV="1">
            <a:off x="1066800" y="3810000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86" name="Line 19"/>
          <p:cNvSpPr>
            <a:spLocks noChangeShapeType="1"/>
          </p:cNvSpPr>
          <p:nvPr/>
        </p:nvSpPr>
        <p:spPr bwMode="auto">
          <a:xfrm flipV="1">
            <a:off x="1066800" y="4953000"/>
            <a:ext cx="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88" name="Line 19"/>
          <p:cNvSpPr>
            <a:spLocks noChangeShapeType="1"/>
          </p:cNvSpPr>
          <p:nvPr/>
        </p:nvSpPr>
        <p:spPr bwMode="auto">
          <a:xfrm flipV="1">
            <a:off x="1066800" y="2514600"/>
            <a:ext cx="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89" name="Line 80"/>
          <p:cNvSpPr>
            <a:spLocks noChangeShapeType="1"/>
          </p:cNvSpPr>
          <p:nvPr/>
        </p:nvSpPr>
        <p:spPr bwMode="auto">
          <a:xfrm flipH="1" flipV="1">
            <a:off x="854810" y="2514599"/>
            <a:ext cx="227071" cy="111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61988" y="66675"/>
            <a:ext cx="7772400" cy="698500"/>
          </a:xfrm>
        </p:spPr>
        <p:txBody>
          <a:bodyPr/>
          <a:lstStyle/>
          <a:p>
            <a:r>
              <a:rPr lang="en-US"/>
              <a:t>2-Way Set-Associative Cache</a:t>
            </a:r>
          </a:p>
        </p:txBody>
      </p:sp>
      <p:sp>
        <p:nvSpPr>
          <p:cNvPr id="5672963" name="Rectangle 3"/>
          <p:cNvSpPr>
            <a:spLocks noChangeArrowheads="1"/>
          </p:cNvSpPr>
          <p:nvPr/>
        </p:nvSpPr>
        <p:spPr bwMode="auto">
          <a:xfrm rot="16200000">
            <a:off x="-1788318" y="3384608"/>
            <a:ext cx="4648200" cy="545983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Ta</a:t>
            </a:r>
            <a:r>
              <a:rPr lang="en-US" sz="22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g</a:t>
            </a:r>
            <a:r>
              <a:rPr lang="en-US" sz="220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       Index             Offset	                             </a:t>
            </a:r>
          </a:p>
        </p:txBody>
      </p:sp>
      <p:sp>
        <p:nvSpPr>
          <p:cNvPr id="5672964" name="Line 4"/>
          <p:cNvSpPr>
            <a:spLocks noChangeShapeType="1"/>
          </p:cNvSpPr>
          <p:nvPr/>
        </p:nvSpPr>
        <p:spPr bwMode="auto">
          <a:xfrm>
            <a:off x="257175" y="4525963"/>
            <a:ext cx="5508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65" name="Line 5"/>
          <p:cNvSpPr>
            <a:spLocks noChangeShapeType="1"/>
          </p:cNvSpPr>
          <p:nvPr/>
        </p:nvSpPr>
        <p:spPr bwMode="auto">
          <a:xfrm>
            <a:off x="856129" y="5262282"/>
            <a:ext cx="15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67" name="Line 7"/>
          <p:cNvSpPr>
            <a:spLocks noChangeShapeType="1"/>
          </p:cNvSpPr>
          <p:nvPr/>
        </p:nvSpPr>
        <p:spPr bwMode="auto">
          <a:xfrm>
            <a:off x="258763" y="3181350"/>
            <a:ext cx="5365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68" name="Line 8"/>
          <p:cNvSpPr>
            <a:spLocks noChangeShapeType="1"/>
          </p:cNvSpPr>
          <p:nvPr/>
        </p:nvSpPr>
        <p:spPr bwMode="auto">
          <a:xfrm>
            <a:off x="838200" y="41529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69" name="Line 9"/>
          <p:cNvSpPr>
            <a:spLocks noChangeShapeType="1"/>
          </p:cNvSpPr>
          <p:nvPr/>
        </p:nvSpPr>
        <p:spPr bwMode="auto">
          <a:xfrm>
            <a:off x="1219200" y="1943100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70" name="Line 10"/>
          <p:cNvSpPr>
            <a:spLocks noChangeShapeType="1"/>
          </p:cNvSpPr>
          <p:nvPr/>
        </p:nvSpPr>
        <p:spPr bwMode="auto">
          <a:xfrm>
            <a:off x="1219200" y="1943100"/>
            <a:ext cx="0" cy="2209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72" name="Line 12"/>
          <p:cNvSpPr>
            <a:spLocks noChangeShapeType="1"/>
          </p:cNvSpPr>
          <p:nvPr/>
        </p:nvSpPr>
        <p:spPr bwMode="auto">
          <a:xfrm>
            <a:off x="990600" y="3771900"/>
            <a:ext cx="480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73" name="Rectangle 13"/>
          <p:cNvSpPr>
            <a:spLocks noChangeArrowheads="1"/>
          </p:cNvSpPr>
          <p:nvPr/>
        </p:nvSpPr>
        <p:spPr bwMode="auto">
          <a:xfrm>
            <a:off x="1524000" y="1257300"/>
            <a:ext cx="957263" cy="457200"/>
          </a:xfrm>
          <a:prstGeom prst="rect">
            <a:avLst/>
          </a:prstGeom>
          <a:solidFill>
            <a:srgbClr val="FF99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74" name="Text Box 14"/>
          <p:cNvSpPr txBox="1">
            <a:spLocks noChangeArrowheads="1"/>
          </p:cNvSpPr>
          <p:nvPr/>
        </p:nvSpPr>
        <p:spPr bwMode="auto">
          <a:xfrm>
            <a:off x="1550988" y="800100"/>
            <a:ext cx="369887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V</a:t>
            </a:r>
          </a:p>
        </p:txBody>
      </p:sp>
      <p:sp>
        <p:nvSpPr>
          <p:cNvPr id="5672975" name="Text Box 15"/>
          <p:cNvSpPr txBox="1">
            <a:spLocks noChangeArrowheads="1"/>
          </p:cNvSpPr>
          <p:nvPr/>
        </p:nvSpPr>
        <p:spPr bwMode="auto">
          <a:xfrm>
            <a:off x="1782763" y="800100"/>
            <a:ext cx="666750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Tag</a:t>
            </a:r>
          </a:p>
        </p:txBody>
      </p:sp>
      <p:sp>
        <p:nvSpPr>
          <p:cNvPr id="5672976" name="Text Box 16"/>
          <p:cNvSpPr txBox="1">
            <a:spLocks noChangeArrowheads="1"/>
          </p:cNvSpPr>
          <p:nvPr/>
        </p:nvSpPr>
        <p:spPr bwMode="auto">
          <a:xfrm>
            <a:off x="3360738" y="800100"/>
            <a:ext cx="866775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Block</a:t>
            </a:r>
          </a:p>
        </p:txBody>
      </p:sp>
      <p:sp>
        <p:nvSpPr>
          <p:cNvPr id="5672977" name="Rectangle 17"/>
          <p:cNvSpPr>
            <a:spLocks noChangeArrowheads="1"/>
          </p:cNvSpPr>
          <p:nvPr/>
        </p:nvSpPr>
        <p:spPr bwMode="auto">
          <a:xfrm>
            <a:off x="2481263" y="1257300"/>
            <a:ext cx="2395537" cy="457200"/>
          </a:xfrm>
          <a:prstGeom prst="rect">
            <a:avLst/>
          </a:prstGeom>
          <a:solidFill>
            <a:srgbClr val="CC99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78" name="Rectangle 18" descr="Wide downward diagonal"/>
          <p:cNvSpPr>
            <a:spLocks noChangeArrowheads="1"/>
          </p:cNvSpPr>
          <p:nvPr/>
        </p:nvSpPr>
        <p:spPr bwMode="auto">
          <a:xfrm>
            <a:off x="1524000" y="1714500"/>
            <a:ext cx="957263" cy="457200"/>
          </a:xfrm>
          <a:prstGeom prst="rect">
            <a:avLst/>
          </a:prstGeom>
          <a:pattFill prst="wdDnDiag">
            <a:fgClr>
              <a:srgbClr val="FF99CC"/>
            </a:fgClr>
            <a:bgClr>
              <a:schemeClr val="bg1"/>
            </a:bgClr>
          </a:patt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79" name="Rectangle 19" descr="Wide downward diagonal"/>
          <p:cNvSpPr>
            <a:spLocks noChangeArrowheads="1"/>
          </p:cNvSpPr>
          <p:nvPr/>
        </p:nvSpPr>
        <p:spPr bwMode="auto">
          <a:xfrm>
            <a:off x="2481263" y="1714500"/>
            <a:ext cx="2395537" cy="457200"/>
          </a:xfrm>
          <a:prstGeom prst="rect">
            <a:avLst/>
          </a:prstGeom>
          <a:pattFill prst="wdDnDiag">
            <a:fgClr>
              <a:srgbClr val="CC99FF"/>
            </a:fgClr>
            <a:bgClr>
              <a:schemeClr val="bg1"/>
            </a:bgClr>
          </a:patt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80" name="Rectangle 20"/>
          <p:cNvSpPr>
            <a:spLocks noChangeArrowheads="1"/>
          </p:cNvSpPr>
          <p:nvPr/>
        </p:nvSpPr>
        <p:spPr bwMode="auto">
          <a:xfrm>
            <a:off x="1524000" y="2171700"/>
            <a:ext cx="957263" cy="457200"/>
          </a:xfrm>
          <a:prstGeom prst="rect">
            <a:avLst/>
          </a:prstGeom>
          <a:solidFill>
            <a:srgbClr val="FF99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81" name="Rectangle 21"/>
          <p:cNvSpPr>
            <a:spLocks noChangeArrowheads="1"/>
          </p:cNvSpPr>
          <p:nvPr/>
        </p:nvSpPr>
        <p:spPr bwMode="auto">
          <a:xfrm>
            <a:off x="2481263" y="2171700"/>
            <a:ext cx="2395537" cy="457200"/>
          </a:xfrm>
          <a:prstGeom prst="rect">
            <a:avLst/>
          </a:prstGeom>
          <a:solidFill>
            <a:srgbClr val="CC99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82" name="Rectangle 22"/>
          <p:cNvSpPr>
            <a:spLocks noChangeArrowheads="1"/>
          </p:cNvSpPr>
          <p:nvPr/>
        </p:nvSpPr>
        <p:spPr bwMode="auto">
          <a:xfrm>
            <a:off x="1524000" y="2628900"/>
            <a:ext cx="957263" cy="457200"/>
          </a:xfrm>
          <a:prstGeom prst="rect">
            <a:avLst/>
          </a:prstGeom>
          <a:solidFill>
            <a:srgbClr val="FF99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83" name="Rectangle 23"/>
          <p:cNvSpPr>
            <a:spLocks noChangeArrowheads="1"/>
          </p:cNvSpPr>
          <p:nvPr/>
        </p:nvSpPr>
        <p:spPr bwMode="auto">
          <a:xfrm>
            <a:off x="2481263" y="2628900"/>
            <a:ext cx="2395537" cy="457200"/>
          </a:xfrm>
          <a:prstGeom prst="rect">
            <a:avLst/>
          </a:prstGeom>
          <a:solidFill>
            <a:srgbClr val="CC99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84" name="Line 24"/>
          <p:cNvSpPr>
            <a:spLocks noChangeShapeType="1"/>
          </p:cNvSpPr>
          <p:nvPr/>
        </p:nvSpPr>
        <p:spPr bwMode="auto">
          <a:xfrm>
            <a:off x="1858963" y="1225550"/>
            <a:ext cx="0" cy="18605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85" name="Line 25"/>
          <p:cNvSpPr>
            <a:spLocks noChangeShapeType="1"/>
          </p:cNvSpPr>
          <p:nvPr/>
        </p:nvSpPr>
        <p:spPr bwMode="auto">
          <a:xfrm flipH="1" flipV="1">
            <a:off x="4637088" y="1943100"/>
            <a:ext cx="0" cy="2590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86" name="Line 26"/>
          <p:cNvSpPr>
            <a:spLocks noChangeShapeType="1"/>
          </p:cNvSpPr>
          <p:nvPr/>
        </p:nvSpPr>
        <p:spPr bwMode="auto">
          <a:xfrm flipH="1" flipV="1">
            <a:off x="4014788" y="1943100"/>
            <a:ext cx="0" cy="2209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87" name="Line 27"/>
          <p:cNvSpPr>
            <a:spLocks noChangeShapeType="1"/>
          </p:cNvSpPr>
          <p:nvPr/>
        </p:nvSpPr>
        <p:spPr bwMode="auto">
          <a:xfrm flipH="1" flipV="1">
            <a:off x="3344863" y="1943100"/>
            <a:ext cx="0" cy="2209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88" name="Line 28"/>
          <p:cNvSpPr>
            <a:spLocks noChangeShapeType="1"/>
          </p:cNvSpPr>
          <p:nvPr/>
        </p:nvSpPr>
        <p:spPr bwMode="auto">
          <a:xfrm flipH="1" flipV="1">
            <a:off x="2673350" y="1943100"/>
            <a:ext cx="0" cy="2590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89" name="Line 29"/>
          <p:cNvSpPr>
            <a:spLocks noChangeShapeType="1"/>
          </p:cNvSpPr>
          <p:nvPr/>
        </p:nvSpPr>
        <p:spPr bwMode="auto">
          <a:xfrm flipH="1" flipV="1">
            <a:off x="2673350" y="4533900"/>
            <a:ext cx="6223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90" name="Line 30"/>
          <p:cNvSpPr>
            <a:spLocks noChangeShapeType="1"/>
          </p:cNvSpPr>
          <p:nvPr/>
        </p:nvSpPr>
        <p:spPr bwMode="auto">
          <a:xfrm flipH="1" flipV="1">
            <a:off x="4062413" y="4533900"/>
            <a:ext cx="574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91" name="Line 31"/>
          <p:cNvSpPr>
            <a:spLocks noChangeShapeType="1"/>
          </p:cNvSpPr>
          <p:nvPr/>
        </p:nvSpPr>
        <p:spPr bwMode="auto">
          <a:xfrm flipH="1" flipV="1">
            <a:off x="3344863" y="4152900"/>
            <a:ext cx="190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92" name="Line 32"/>
          <p:cNvSpPr>
            <a:spLocks noChangeShapeType="1"/>
          </p:cNvSpPr>
          <p:nvPr/>
        </p:nvSpPr>
        <p:spPr bwMode="auto">
          <a:xfrm flipH="1" flipV="1">
            <a:off x="3822700" y="4152900"/>
            <a:ext cx="1920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93" name="Line 33"/>
          <p:cNvSpPr>
            <a:spLocks noChangeShapeType="1"/>
          </p:cNvSpPr>
          <p:nvPr/>
        </p:nvSpPr>
        <p:spPr bwMode="auto">
          <a:xfrm flipH="1" flipV="1">
            <a:off x="3535363" y="4152900"/>
            <a:ext cx="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94" name="Line 34"/>
          <p:cNvSpPr>
            <a:spLocks noChangeShapeType="1"/>
          </p:cNvSpPr>
          <p:nvPr/>
        </p:nvSpPr>
        <p:spPr bwMode="auto">
          <a:xfrm flipH="1" flipV="1">
            <a:off x="3822700" y="4152900"/>
            <a:ext cx="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95" name="Line 35"/>
          <p:cNvSpPr>
            <a:spLocks noChangeShapeType="1"/>
          </p:cNvSpPr>
          <p:nvPr/>
        </p:nvSpPr>
        <p:spPr bwMode="auto">
          <a:xfrm flipH="1" flipV="1">
            <a:off x="4062413" y="4533900"/>
            <a:ext cx="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grpSp>
        <p:nvGrpSpPr>
          <p:cNvPr id="5672996" name="Group 36"/>
          <p:cNvGrpSpPr>
            <a:grpSpLocks/>
          </p:cNvGrpSpPr>
          <p:nvPr/>
        </p:nvGrpSpPr>
        <p:grpSpPr bwMode="auto">
          <a:xfrm rot="5400000">
            <a:off x="3489325" y="4883150"/>
            <a:ext cx="381000" cy="1054100"/>
            <a:chOff x="4848" y="2112"/>
            <a:chExt cx="240" cy="1056"/>
          </a:xfrm>
        </p:grpSpPr>
        <p:sp>
          <p:nvSpPr>
            <p:cNvPr id="5672997" name="Line 37"/>
            <p:cNvSpPr>
              <a:spLocks noChangeShapeType="1"/>
            </p:cNvSpPr>
            <p:nvPr/>
          </p:nvSpPr>
          <p:spPr bwMode="auto">
            <a:xfrm>
              <a:off x="4848" y="2112"/>
              <a:ext cx="0" cy="10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2998" name="Line 38"/>
            <p:cNvSpPr>
              <a:spLocks noChangeShapeType="1"/>
            </p:cNvSpPr>
            <p:nvPr/>
          </p:nvSpPr>
          <p:spPr bwMode="auto">
            <a:xfrm>
              <a:off x="5088" y="2256"/>
              <a:ext cx="0" cy="7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2999" name="Line 39"/>
            <p:cNvSpPr>
              <a:spLocks noChangeShapeType="1"/>
            </p:cNvSpPr>
            <p:nvPr/>
          </p:nvSpPr>
          <p:spPr bwMode="auto">
            <a:xfrm>
              <a:off x="4848" y="2112"/>
              <a:ext cx="24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3000" name="Line 40"/>
            <p:cNvSpPr>
              <a:spLocks noChangeShapeType="1"/>
            </p:cNvSpPr>
            <p:nvPr/>
          </p:nvSpPr>
          <p:spPr bwMode="auto">
            <a:xfrm flipV="1">
              <a:off x="4848" y="3024"/>
              <a:ext cx="24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5673001" name="Line 41"/>
          <p:cNvSpPr>
            <a:spLocks noChangeShapeType="1"/>
          </p:cNvSpPr>
          <p:nvPr/>
        </p:nvSpPr>
        <p:spPr bwMode="auto">
          <a:xfrm flipH="1" flipV="1">
            <a:off x="3295650" y="4533900"/>
            <a:ext cx="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02" name="Line 42"/>
          <p:cNvSpPr>
            <a:spLocks noChangeShapeType="1"/>
          </p:cNvSpPr>
          <p:nvPr/>
        </p:nvSpPr>
        <p:spPr bwMode="auto">
          <a:xfrm flipV="1">
            <a:off x="3657600" y="56007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03" name="Line 43"/>
          <p:cNvSpPr>
            <a:spLocks noChangeShapeType="1"/>
          </p:cNvSpPr>
          <p:nvPr/>
        </p:nvSpPr>
        <p:spPr bwMode="auto">
          <a:xfrm>
            <a:off x="2146300" y="1943100"/>
            <a:ext cx="0" cy="1447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04" name="Oval 44"/>
          <p:cNvSpPr>
            <a:spLocks noChangeArrowheads="1"/>
          </p:cNvSpPr>
          <p:nvPr/>
        </p:nvSpPr>
        <p:spPr bwMode="auto">
          <a:xfrm>
            <a:off x="1955800" y="3390900"/>
            <a:ext cx="382588" cy="7556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=</a:t>
            </a:r>
          </a:p>
        </p:txBody>
      </p:sp>
      <p:grpSp>
        <p:nvGrpSpPr>
          <p:cNvPr id="5673005" name="Group 45"/>
          <p:cNvGrpSpPr>
            <a:grpSpLocks/>
          </p:cNvGrpSpPr>
          <p:nvPr/>
        </p:nvGrpSpPr>
        <p:grpSpPr bwMode="auto">
          <a:xfrm rot="5400000">
            <a:off x="1555751" y="4608512"/>
            <a:ext cx="990600" cy="384175"/>
            <a:chOff x="1056" y="1584"/>
            <a:chExt cx="911" cy="432"/>
          </a:xfrm>
        </p:grpSpPr>
        <p:sp>
          <p:nvSpPr>
            <p:cNvPr id="5673006" name="AutoShape 46"/>
            <p:cNvSpPr>
              <a:spLocks noChangeArrowheads="1"/>
            </p:cNvSpPr>
            <p:nvPr/>
          </p:nvSpPr>
          <p:spPr bwMode="auto">
            <a:xfrm>
              <a:off x="1248" y="1584"/>
              <a:ext cx="528" cy="432"/>
            </a:xfrm>
            <a:prstGeom prst="flowChartDelay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3007" name="Line 47"/>
            <p:cNvSpPr>
              <a:spLocks noChangeShapeType="1"/>
            </p:cNvSpPr>
            <p:nvPr/>
          </p:nvSpPr>
          <p:spPr bwMode="auto">
            <a:xfrm flipH="1">
              <a:off x="1056" y="1680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3008" name="Line 48"/>
            <p:cNvSpPr>
              <a:spLocks noChangeShapeType="1"/>
            </p:cNvSpPr>
            <p:nvPr/>
          </p:nvSpPr>
          <p:spPr bwMode="auto">
            <a:xfrm flipH="1">
              <a:off x="1056" y="1920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3009" name="Line 49"/>
            <p:cNvSpPr>
              <a:spLocks noChangeShapeType="1"/>
            </p:cNvSpPr>
            <p:nvPr/>
          </p:nvSpPr>
          <p:spPr bwMode="auto">
            <a:xfrm flipH="1">
              <a:off x="1775" y="1796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5673010" name="Line 50"/>
          <p:cNvSpPr>
            <a:spLocks noChangeShapeType="1"/>
          </p:cNvSpPr>
          <p:nvPr/>
        </p:nvSpPr>
        <p:spPr bwMode="auto">
          <a:xfrm flipH="1">
            <a:off x="2146300" y="41529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11" name="Line 51"/>
          <p:cNvSpPr>
            <a:spLocks noChangeShapeType="1"/>
          </p:cNvSpPr>
          <p:nvPr/>
        </p:nvSpPr>
        <p:spPr bwMode="auto">
          <a:xfrm>
            <a:off x="1668463" y="1943100"/>
            <a:ext cx="0" cy="2362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12" name="Line 52"/>
          <p:cNvSpPr>
            <a:spLocks noChangeShapeType="1"/>
          </p:cNvSpPr>
          <p:nvPr/>
        </p:nvSpPr>
        <p:spPr bwMode="auto">
          <a:xfrm flipH="1">
            <a:off x="1668463" y="4305300"/>
            <a:ext cx="2873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13" name="Line 53"/>
          <p:cNvSpPr>
            <a:spLocks noChangeShapeType="1"/>
          </p:cNvSpPr>
          <p:nvPr/>
        </p:nvSpPr>
        <p:spPr bwMode="auto">
          <a:xfrm flipH="1" flipV="1">
            <a:off x="2051050" y="5295900"/>
            <a:ext cx="635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14" name="Rectangle 54"/>
          <p:cNvSpPr>
            <a:spLocks noChangeArrowheads="1"/>
          </p:cNvSpPr>
          <p:nvPr/>
        </p:nvSpPr>
        <p:spPr bwMode="auto">
          <a:xfrm>
            <a:off x="5334000" y="1257300"/>
            <a:ext cx="957263" cy="457200"/>
          </a:xfrm>
          <a:prstGeom prst="rect">
            <a:avLst/>
          </a:prstGeom>
          <a:solidFill>
            <a:srgbClr val="FF99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15" name="Text Box 55"/>
          <p:cNvSpPr txBox="1">
            <a:spLocks noChangeArrowheads="1"/>
          </p:cNvSpPr>
          <p:nvPr/>
        </p:nvSpPr>
        <p:spPr bwMode="auto">
          <a:xfrm>
            <a:off x="5360988" y="800100"/>
            <a:ext cx="369887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V</a:t>
            </a:r>
          </a:p>
        </p:txBody>
      </p:sp>
      <p:sp>
        <p:nvSpPr>
          <p:cNvPr id="5673016" name="Text Box 56"/>
          <p:cNvSpPr txBox="1">
            <a:spLocks noChangeArrowheads="1"/>
          </p:cNvSpPr>
          <p:nvPr/>
        </p:nvSpPr>
        <p:spPr bwMode="auto">
          <a:xfrm>
            <a:off x="5592763" y="800100"/>
            <a:ext cx="666750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Tag</a:t>
            </a:r>
          </a:p>
        </p:txBody>
      </p:sp>
      <p:sp>
        <p:nvSpPr>
          <p:cNvPr id="5673017" name="Text Box 57"/>
          <p:cNvSpPr txBox="1">
            <a:spLocks noChangeArrowheads="1"/>
          </p:cNvSpPr>
          <p:nvPr/>
        </p:nvSpPr>
        <p:spPr bwMode="auto">
          <a:xfrm>
            <a:off x="7170738" y="800100"/>
            <a:ext cx="866775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Block</a:t>
            </a:r>
          </a:p>
        </p:txBody>
      </p:sp>
      <p:sp>
        <p:nvSpPr>
          <p:cNvPr id="5673018" name="Rectangle 58"/>
          <p:cNvSpPr>
            <a:spLocks noChangeArrowheads="1"/>
          </p:cNvSpPr>
          <p:nvPr/>
        </p:nvSpPr>
        <p:spPr bwMode="auto">
          <a:xfrm>
            <a:off x="6291263" y="1257300"/>
            <a:ext cx="2395537" cy="457200"/>
          </a:xfrm>
          <a:prstGeom prst="rect">
            <a:avLst/>
          </a:prstGeom>
          <a:solidFill>
            <a:srgbClr val="CC99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19" name="Rectangle 59" descr="Wide downward diagonal"/>
          <p:cNvSpPr>
            <a:spLocks noChangeArrowheads="1"/>
          </p:cNvSpPr>
          <p:nvPr/>
        </p:nvSpPr>
        <p:spPr bwMode="auto">
          <a:xfrm>
            <a:off x="5334000" y="1714500"/>
            <a:ext cx="957263" cy="457200"/>
          </a:xfrm>
          <a:prstGeom prst="rect">
            <a:avLst/>
          </a:prstGeom>
          <a:pattFill prst="wdDnDiag">
            <a:fgClr>
              <a:srgbClr val="FF99CC"/>
            </a:fgClr>
            <a:bgClr>
              <a:schemeClr val="bg1"/>
            </a:bgClr>
          </a:patt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20" name="Rectangle 60" descr="Wide downward diagonal"/>
          <p:cNvSpPr>
            <a:spLocks noChangeArrowheads="1"/>
          </p:cNvSpPr>
          <p:nvPr/>
        </p:nvSpPr>
        <p:spPr bwMode="auto">
          <a:xfrm>
            <a:off x="6291263" y="1714500"/>
            <a:ext cx="2395537" cy="457200"/>
          </a:xfrm>
          <a:prstGeom prst="rect">
            <a:avLst/>
          </a:prstGeom>
          <a:pattFill prst="wdDnDiag">
            <a:fgClr>
              <a:srgbClr val="CC99FF"/>
            </a:fgClr>
            <a:bgClr>
              <a:schemeClr val="bg1"/>
            </a:bgClr>
          </a:patt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21" name="Rectangle 61"/>
          <p:cNvSpPr>
            <a:spLocks noChangeArrowheads="1"/>
          </p:cNvSpPr>
          <p:nvPr/>
        </p:nvSpPr>
        <p:spPr bwMode="auto">
          <a:xfrm>
            <a:off x="5334000" y="2171700"/>
            <a:ext cx="957263" cy="457200"/>
          </a:xfrm>
          <a:prstGeom prst="rect">
            <a:avLst/>
          </a:prstGeom>
          <a:solidFill>
            <a:srgbClr val="FF99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22" name="Rectangle 62"/>
          <p:cNvSpPr>
            <a:spLocks noChangeArrowheads="1"/>
          </p:cNvSpPr>
          <p:nvPr/>
        </p:nvSpPr>
        <p:spPr bwMode="auto">
          <a:xfrm>
            <a:off x="6291263" y="2171700"/>
            <a:ext cx="2395537" cy="457200"/>
          </a:xfrm>
          <a:prstGeom prst="rect">
            <a:avLst/>
          </a:prstGeom>
          <a:solidFill>
            <a:srgbClr val="CC99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23" name="Rectangle 63"/>
          <p:cNvSpPr>
            <a:spLocks noChangeArrowheads="1"/>
          </p:cNvSpPr>
          <p:nvPr/>
        </p:nvSpPr>
        <p:spPr bwMode="auto">
          <a:xfrm>
            <a:off x="5334000" y="2628900"/>
            <a:ext cx="957263" cy="457200"/>
          </a:xfrm>
          <a:prstGeom prst="rect">
            <a:avLst/>
          </a:prstGeom>
          <a:solidFill>
            <a:srgbClr val="FF99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24" name="Rectangle 64"/>
          <p:cNvSpPr>
            <a:spLocks noChangeArrowheads="1"/>
          </p:cNvSpPr>
          <p:nvPr/>
        </p:nvSpPr>
        <p:spPr bwMode="auto">
          <a:xfrm>
            <a:off x="6291263" y="2628900"/>
            <a:ext cx="2395537" cy="457200"/>
          </a:xfrm>
          <a:prstGeom prst="rect">
            <a:avLst/>
          </a:prstGeom>
          <a:solidFill>
            <a:srgbClr val="CC99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25" name="Line 65"/>
          <p:cNvSpPr>
            <a:spLocks noChangeShapeType="1"/>
          </p:cNvSpPr>
          <p:nvPr/>
        </p:nvSpPr>
        <p:spPr bwMode="auto">
          <a:xfrm>
            <a:off x="5668963" y="1254125"/>
            <a:ext cx="0" cy="18319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26" name="Line 66"/>
          <p:cNvSpPr>
            <a:spLocks noChangeShapeType="1"/>
          </p:cNvSpPr>
          <p:nvPr/>
        </p:nvSpPr>
        <p:spPr bwMode="auto">
          <a:xfrm flipH="1" flipV="1">
            <a:off x="8447088" y="1943100"/>
            <a:ext cx="0" cy="2590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27" name="Line 67"/>
          <p:cNvSpPr>
            <a:spLocks noChangeShapeType="1"/>
          </p:cNvSpPr>
          <p:nvPr/>
        </p:nvSpPr>
        <p:spPr bwMode="auto">
          <a:xfrm flipH="1" flipV="1">
            <a:off x="7824788" y="1943100"/>
            <a:ext cx="0" cy="2209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28" name="Line 68"/>
          <p:cNvSpPr>
            <a:spLocks noChangeShapeType="1"/>
          </p:cNvSpPr>
          <p:nvPr/>
        </p:nvSpPr>
        <p:spPr bwMode="auto">
          <a:xfrm flipH="1" flipV="1">
            <a:off x="7154863" y="1943100"/>
            <a:ext cx="0" cy="2209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29" name="Line 69"/>
          <p:cNvSpPr>
            <a:spLocks noChangeShapeType="1"/>
          </p:cNvSpPr>
          <p:nvPr/>
        </p:nvSpPr>
        <p:spPr bwMode="auto">
          <a:xfrm flipH="1" flipV="1">
            <a:off x="6483350" y="1943100"/>
            <a:ext cx="0" cy="2590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30" name="Line 70"/>
          <p:cNvSpPr>
            <a:spLocks noChangeShapeType="1"/>
          </p:cNvSpPr>
          <p:nvPr/>
        </p:nvSpPr>
        <p:spPr bwMode="auto">
          <a:xfrm flipH="1" flipV="1">
            <a:off x="6483350" y="4533900"/>
            <a:ext cx="6223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31" name="Line 71"/>
          <p:cNvSpPr>
            <a:spLocks noChangeShapeType="1"/>
          </p:cNvSpPr>
          <p:nvPr/>
        </p:nvSpPr>
        <p:spPr bwMode="auto">
          <a:xfrm flipH="1" flipV="1">
            <a:off x="7872413" y="4533900"/>
            <a:ext cx="574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32" name="Line 72"/>
          <p:cNvSpPr>
            <a:spLocks noChangeShapeType="1"/>
          </p:cNvSpPr>
          <p:nvPr/>
        </p:nvSpPr>
        <p:spPr bwMode="auto">
          <a:xfrm flipH="1" flipV="1">
            <a:off x="7154863" y="4152900"/>
            <a:ext cx="190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33" name="Line 73"/>
          <p:cNvSpPr>
            <a:spLocks noChangeShapeType="1"/>
          </p:cNvSpPr>
          <p:nvPr/>
        </p:nvSpPr>
        <p:spPr bwMode="auto">
          <a:xfrm flipH="1" flipV="1">
            <a:off x="7632700" y="4152900"/>
            <a:ext cx="1920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34" name="Line 74"/>
          <p:cNvSpPr>
            <a:spLocks noChangeShapeType="1"/>
          </p:cNvSpPr>
          <p:nvPr/>
        </p:nvSpPr>
        <p:spPr bwMode="auto">
          <a:xfrm flipH="1" flipV="1">
            <a:off x="7345363" y="4152900"/>
            <a:ext cx="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35" name="Line 75"/>
          <p:cNvSpPr>
            <a:spLocks noChangeShapeType="1"/>
          </p:cNvSpPr>
          <p:nvPr/>
        </p:nvSpPr>
        <p:spPr bwMode="auto">
          <a:xfrm flipH="1" flipV="1">
            <a:off x="7632700" y="4152900"/>
            <a:ext cx="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36" name="Line 76"/>
          <p:cNvSpPr>
            <a:spLocks noChangeShapeType="1"/>
          </p:cNvSpPr>
          <p:nvPr/>
        </p:nvSpPr>
        <p:spPr bwMode="auto">
          <a:xfrm flipH="1" flipV="1">
            <a:off x="7872413" y="4533900"/>
            <a:ext cx="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grpSp>
        <p:nvGrpSpPr>
          <p:cNvPr id="5673037" name="Group 77"/>
          <p:cNvGrpSpPr>
            <a:grpSpLocks/>
          </p:cNvGrpSpPr>
          <p:nvPr/>
        </p:nvGrpSpPr>
        <p:grpSpPr bwMode="auto">
          <a:xfrm rot="5400000">
            <a:off x="7299325" y="4883150"/>
            <a:ext cx="381000" cy="1054100"/>
            <a:chOff x="4848" y="2112"/>
            <a:chExt cx="240" cy="1056"/>
          </a:xfrm>
        </p:grpSpPr>
        <p:sp>
          <p:nvSpPr>
            <p:cNvPr id="5673038" name="Line 78"/>
            <p:cNvSpPr>
              <a:spLocks noChangeShapeType="1"/>
            </p:cNvSpPr>
            <p:nvPr/>
          </p:nvSpPr>
          <p:spPr bwMode="auto">
            <a:xfrm>
              <a:off x="4848" y="2112"/>
              <a:ext cx="0" cy="10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3039" name="Line 79"/>
            <p:cNvSpPr>
              <a:spLocks noChangeShapeType="1"/>
            </p:cNvSpPr>
            <p:nvPr/>
          </p:nvSpPr>
          <p:spPr bwMode="auto">
            <a:xfrm>
              <a:off x="5088" y="2256"/>
              <a:ext cx="0" cy="7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3040" name="Line 80"/>
            <p:cNvSpPr>
              <a:spLocks noChangeShapeType="1"/>
            </p:cNvSpPr>
            <p:nvPr/>
          </p:nvSpPr>
          <p:spPr bwMode="auto">
            <a:xfrm>
              <a:off x="4848" y="2112"/>
              <a:ext cx="24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3041" name="Line 81"/>
            <p:cNvSpPr>
              <a:spLocks noChangeShapeType="1"/>
            </p:cNvSpPr>
            <p:nvPr/>
          </p:nvSpPr>
          <p:spPr bwMode="auto">
            <a:xfrm flipV="1">
              <a:off x="4848" y="3024"/>
              <a:ext cx="24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5673042" name="Line 82"/>
          <p:cNvSpPr>
            <a:spLocks noChangeShapeType="1"/>
          </p:cNvSpPr>
          <p:nvPr/>
        </p:nvSpPr>
        <p:spPr bwMode="auto">
          <a:xfrm flipH="1" flipV="1">
            <a:off x="7105650" y="4533900"/>
            <a:ext cx="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43" name="Line 83"/>
          <p:cNvSpPr>
            <a:spLocks noChangeShapeType="1"/>
          </p:cNvSpPr>
          <p:nvPr/>
        </p:nvSpPr>
        <p:spPr bwMode="auto">
          <a:xfrm>
            <a:off x="5956300" y="1943100"/>
            <a:ext cx="0" cy="1447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44" name="Oval 84"/>
          <p:cNvSpPr>
            <a:spLocks noChangeArrowheads="1"/>
          </p:cNvSpPr>
          <p:nvPr/>
        </p:nvSpPr>
        <p:spPr bwMode="auto">
          <a:xfrm>
            <a:off x="5765800" y="3390900"/>
            <a:ext cx="382588" cy="75565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=</a:t>
            </a:r>
          </a:p>
        </p:txBody>
      </p:sp>
      <p:grpSp>
        <p:nvGrpSpPr>
          <p:cNvPr id="5673045" name="Group 85"/>
          <p:cNvGrpSpPr>
            <a:grpSpLocks/>
          </p:cNvGrpSpPr>
          <p:nvPr/>
        </p:nvGrpSpPr>
        <p:grpSpPr bwMode="auto">
          <a:xfrm rot="5400000">
            <a:off x="5365751" y="4608512"/>
            <a:ext cx="990600" cy="384175"/>
            <a:chOff x="1056" y="1584"/>
            <a:chExt cx="911" cy="432"/>
          </a:xfrm>
        </p:grpSpPr>
        <p:sp>
          <p:nvSpPr>
            <p:cNvPr id="5673046" name="AutoShape 86"/>
            <p:cNvSpPr>
              <a:spLocks noChangeArrowheads="1"/>
            </p:cNvSpPr>
            <p:nvPr/>
          </p:nvSpPr>
          <p:spPr bwMode="auto">
            <a:xfrm>
              <a:off x="1248" y="1584"/>
              <a:ext cx="528" cy="432"/>
            </a:xfrm>
            <a:prstGeom prst="flowChartDelay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3047" name="Line 87"/>
            <p:cNvSpPr>
              <a:spLocks noChangeShapeType="1"/>
            </p:cNvSpPr>
            <p:nvPr/>
          </p:nvSpPr>
          <p:spPr bwMode="auto">
            <a:xfrm flipH="1">
              <a:off x="1056" y="1680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3048" name="Line 88"/>
            <p:cNvSpPr>
              <a:spLocks noChangeShapeType="1"/>
            </p:cNvSpPr>
            <p:nvPr/>
          </p:nvSpPr>
          <p:spPr bwMode="auto">
            <a:xfrm flipH="1">
              <a:off x="1056" y="1920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3049" name="Line 89"/>
            <p:cNvSpPr>
              <a:spLocks noChangeShapeType="1"/>
            </p:cNvSpPr>
            <p:nvPr/>
          </p:nvSpPr>
          <p:spPr bwMode="auto">
            <a:xfrm flipH="1">
              <a:off x="1775" y="1796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5673050" name="Line 90"/>
          <p:cNvSpPr>
            <a:spLocks noChangeShapeType="1"/>
          </p:cNvSpPr>
          <p:nvPr/>
        </p:nvSpPr>
        <p:spPr bwMode="auto">
          <a:xfrm flipH="1">
            <a:off x="5956300" y="41529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51" name="Line 91"/>
          <p:cNvSpPr>
            <a:spLocks noChangeShapeType="1"/>
          </p:cNvSpPr>
          <p:nvPr/>
        </p:nvSpPr>
        <p:spPr bwMode="auto">
          <a:xfrm>
            <a:off x="5478463" y="1943100"/>
            <a:ext cx="0" cy="2362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52" name="Line 92"/>
          <p:cNvSpPr>
            <a:spLocks noChangeShapeType="1"/>
          </p:cNvSpPr>
          <p:nvPr/>
        </p:nvSpPr>
        <p:spPr bwMode="auto">
          <a:xfrm flipH="1">
            <a:off x="5478463" y="4305300"/>
            <a:ext cx="2873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53" name="Line 93"/>
          <p:cNvSpPr>
            <a:spLocks noChangeShapeType="1"/>
          </p:cNvSpPr>
          <p:nvPr/>
        </p:nvSpPr>
        <p:spPr bwMode="auto">
          <a:xfrm flipH="1" flipV="1">
            <a:off x="5861050" y="5295900"/>
            <a:ext cx="635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54" name="AutoShape 94"/>
          <p:cNvSpPr>
            <a:spLocks noChangeArrowheads="1"/>
          </p:cNvSpPr>
          <p:nvPr/>
        </p:nvSpPr>
        <p:spPr bwMode="auto">
          <a:xfrm rot="10800000">
            <a:off x="3505200" y="5829300"/>
            <a:ext cx="304800" cy="228600"/>
          </a:xfrm>
          <a:prstGeom prst="triangle">
            <a:avLst>
              <a:gd name="adj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55" name="Line 95"/>
          <p:cNvSpPr>
            <a:spLocks noChangeShapeType="1"/>
          </p:cNvSpPr>
          <p:nvPr/>
        </p:nvSpPr>
        <p:spPr bwMode="auto">
          <a:xfrm flipV="1">
            <a:off x="3657600" y="6057900"/>
            <a:ext cx="0" cy="5794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56" name="Line 96"/>
          <p:cNvSpPr>
            <a:spLocks noChangeShapeType="1"/>
          </p:cNvSpPr>
          <p:nvPr/>
        </p:nvSpPr>
        <p:spPr bwMode="auto">
          <a:xfrm flipH="1" flipV="1">
            <a:off x="2057400" y="5905500"/>
            <a:ext cx="152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57" name="Line 97"/>
          <p:cNvSpPr>
            <a:spLocks noChangeShapeType="1"/>
          </p:cNvSpPr>
          <p:nvPr/>
        </p:nvSpPr>
        <p:spPr bwMode="auto">
          <a:xfrm flipH="1" flipV="1">
            <a:off x="5867400" y="5905500"/>
            <a:ext cx="152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58" name="Line 98"/>
          <p:cNvSpPr>
            <a:spLocks noChangeShapeType="1"/>
          </p:cNvSpPr>
          <p:nvPr/>
        </p:nvSpPr>
        <p:spPr bwMode="auto">
          <a:xfrm flipV="1">
            <a:off x="7467600" y="56007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59" name="AutoShape 99"/>
          <p:cNvSpPr>
            <a:spLocks noChangeArrowheads="1"/>
          </p:cNvSpPr>
          <p:nvPr/>
        </p:nvSpPr>
        <p:spPr bwMode="auto">
          <a:xfrm rot="10800000">
            <a:off x="7315200" y="5829300"/>
            <a:ext cx="304800" cy="228600"/>
          </a:xfrm>
          <a:prstGeom prst="triangle">
            <a:avLst>
              <a:gd name="adj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60" name="Line 100"/>
          <p:cNvSpPr>
            <a:spLocks noChangeShapeType="1"/>
          </p:cNvSpPr>
          <p:nvPr/>
        </p:nvSpPr>
        <p:spPr bwMode="auto">
          <a:xfrm flipV="1">
            <a:off x="7467600" y="6057900"/>
            <a:ext cx="0" cy="5794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61" name="Line 101"/>
          <p:cNvSpPr>
            <a:spLocks noChangeShapeType="1"/>
          </p:cNvSpPr>
          <p:nvPr/>
        </p:nvSpPr>
        <p:spPr bwMode="auto">
          <a:xfrm flipH="1" flipV="1">
            <a:off x="5867400" y="6070600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62" name="Line 102"/>
          <p:cNvSpPr>
            <a:spLocks noChangeShapeType="1"/>
          </p:cNvSpPr>
          <p:nvPr/>
        </p:nvSpPr>
        <p:spPr bwMode="auto">
          <a:xfrm flipH="1">
            <a:off x="2070100" y="6261100"/>
            <a:ext cx="41592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63" name="Oval 103"/>
          <p:cNvSpPr>
            <a:spLocks noChangeArrowheads="1"/>
          </p:cNvSpPr>
          <p:nvPr/>
        </p:nvSpPr>
        <p:spPr bwMode="auto">
          <a:xfrm>
            <a:off x="2019300" y="5867400"/>
            <a:ext cx="76200" cy="762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64" name="Oval 104"/>
          <p:cNvSpPr>
            <a:spLocks noChangeArrowheads="1"/>
          </p:cNvSpPr>
          <p:nvPr/>
        </p:nvSpPr>
        <p:spPr bwMode="auto">
          <a:xfrm>
            <a:off x="5829300" y="5867400"/>
            <a:ext cx="76200" cy="762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65" name="Line 105"/>
          <p:cNvSpPr>
            <a:spLocks noChangeShapeType="1"/>
          </p:cNvSpPr>
          <p:nvPr/>
        </p:nvSpPr>
        <p:spPr bwMode="auto">
          <a:xfrm flipH="1">
            <a:off x="6691313" y="6218238"/>
            <a:ext cx="20097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66" name="Line 106"/>
          <p:cNvSpPr>
            <a:spLocks noChangeShapeType="1"/>
          </p:cNvSpPr>
          <p:nvPr/>
        </p:nvSpPr>
        <p:spPr bwMode="auto">
          <a:xfrm>
            <a:off x="4876800" y="1943100"/>
            <a:ext cx="45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67" name="AutoShape 107"/>
          <p:cNvSpPr>
            <a:spLocks noChangeArrowheads="1"/>
          </p:cNvSpPr>
          <p:nvPr/>
        </p:nvSpPr>
        <p:spPr bwMode="auto">
          <a:xfrm flipH="1">
            <a:off x="6083300" y="5959475"/>
            <a:ext cx="622300" cy="541338"/>
          </a:xfrm>
          <a:prstGeom prst="moon">
            <a:avLst>
              <a:gd name="adj" fmla="val 7169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68" name="Line 108"/>
          <p:cNvSpPr>
            <a:spLocks noChangeShapeType="1"/>
          </p:cNvSpPr>
          <p:nvPr/>
        </p:nvSpPr>
        <p:spPr bwMode="auto">
          <a:xfrm>
            <a:off x="3671888" y="6646863"/>
            <a:ext cx="35702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69" name="Rectangle 109"/>
          <p:cNvSpPr>
            <a:spLocks noChangeArrowheads="1"/>
          </p:cNvSpPr>
          <p:nvPr/>
        </p:nvSpPr>
        <p:spPr bwMode="auto">
          <a:xfrm>
            <a:off x="7215188" y="6589713"/>
            <a:ext cx="479425" cy="2540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2"/>
            </a:solidFill>
            <a:miter lim="800000"/>
            <a:headEnd type="none" w="sm" len="sm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70" name="Line 110"/>
          <p:cNvSpPr>
            <a:spLocks noChangeShapeType="1"/>
          </p:cNvSpPr>
          <p:nvPr/>
        </p:nvSpPr>
        <p:spPr bwMode="auto">
          <a:xfrm flipH="1">
            <a:off x="7699375" y="6704013"/>
            <a:ext cx="12541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11" name="Line 11"/>
          <p:cNvSpPr>
            <a:spLocks noChangeShapeType="1"/>
          </p:cNvSpPr>
          <p:nvPr/>
        </p:nvSpPr>
        <p:spPr bwMode="auto">
          <a:xfrm>
            <a:off x="990600" y="3695699"/>
            <a:ext cx="17929" cy="156210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12" name="Line 10"/>
          <p:cNvSpPr>
            <a:spLocks noChangeShapeType="1"/>
          </p:cNvSpPr>
          <p:nvPr/>
        </p:nvSpPr>
        <p:spPr bwMode="auto">
          <a:xfrm>
            <a:off x="1066800" y="2171700"/>
            <a:ext cx="6724" cy="3238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13" name="Line 5"/>
          <p:cNvSpPr>
            <a:spLocks noChangeShapeType="1"/>
          </p:cNvSpPr>
          <p:nvPr/>
        </p:nvSpPr>
        <p:spPr bwMode="auto">
          <a:xfrm flipV="1">
            <a:off x="1073523" y="5410200"/>
            <a:ext cx="2151121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15" name="Line 52"/>
          <p:cNvSpPr>
            <a:spLocks noChangeShapeType="1"/>
          </p:cNvSpPr>
          <p:nvPr/>
        </p:nvSpPr>
        <p:spPr bwMode="auto">
          <a:xfrm flipH="1">
            <a:off x="779463" y="2171700"/>
            <a:ext cx="2873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533400"/>
            <a:ext cx="9067800" cy="6324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HW4 due </a:t>
            </a:r>
            <a:r>
              <a:rPr lang="en-US" i="1" dirty="0" smtClean="0">
                <a:solidFill>
                  <a:schemeClr val="accent1"/>
                </a:solidFill>
              </a:rPr>
              <a:t>today</a:t>
            </a:r>
            <a:r>
              <a:rPr lang="en-US" dirty="0" smtClean="0">
                <a:solidFill>
                  <a:schemeClr val="accent1"/>
                </a:solidFill>
              </a:rPr>
              <a:t>, Tuesday, April 26</a:t>
            </a:r>
            <a:r>
              <a:rPr lang="en-US" baseline="30000" dirty="0" smtClean="0">
                <a:solidFill>
                  <a:schemeClr val="accent1"/>
                </a:solidFill>
              </a:rPr>
              <a:t>th</a:t>
            </a:r>
            <a:endParaRPr lang="en-US" dirty="0">
              <a:solidFill>
                <a:schemeClr val="accent1"/>
              </a:solidFill>
            </a:endParaRPr>
          </a:p>
          <a:p>
            <a:pPr marL="573088" lvl="1" indent="-457200">
              <a:buFont typeface="Arial"/>
              <a:buChar char="•"/>
            </a:pPr>
            <a:r>
              <a:rPr lang="en-US" dirty="0" smtClean="0"/>
              <a:t>Work </a:t>
            </a:r>
            <a:r>
              <a:rPr lang="en-US" dirty="0" smtClean="0">
                <a:solidFill>
                  <a:schemeClr val="accent1"/>
                </a:solidFill>
              </a:rPr>
              <a:t>alone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Next two weeks</a:t>
            </a:r>
          </a:p>
          <a:p>
            <a:pPr lvl="1"/>
            <a:r>
              <a:rPr lang="en-US" dirty="0" smtClean="0"/>
              <a:t>Prelim2 will </a:t>
            </a:r>
            <a:r>
              <a:rPr lang="en-US" b="1" i="1" dirty="0" smtClean="0">
                <a:solidFill>
                  <a:srgbClr val="FFFF00"/>
                </a:solidFill>
              </a:rPr>
              <a:t>in-class</a:t>
            </a:r>
            <a:r>
              <a:rPr lang="en-US" b="1" i="1" dirty="0" smtClean="0"/>
              <a:t> </a:t>
            </a:r>
            <a:r>
              <a:rPr lang="en-US" i="1" dirty="0" smtClean="0">
                <a:solidFill>
                  <a:srgbClr val="FFFF00"/>
                </a:solidFill>
              </a:rPr>
              <a:t>this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Thursday, April 28</a:t>
            </a:r>
            <a:r>
              <a:rPr lang="en-US" baseline="30000" dirty="0" smtClean="0">
                <a:solidFill>
                  <a:srgbClr val="FFFF00"/>
                </a:solidFill>
              </a:rPr>
              <a:t>th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90 minutes in class: 1:25pm – 2:55pm</a:t>
            </a:r>
          </a:p>
          <a:p>
            <a:pPr lvl="2"/>
            <a:r>
              <a:rPr lang="en-US" dirty="0" smtClean="0"/>
              <a:t>Topics: Caching, Virtual Memory, Paging, TLBs, I/O, Traps, Exceptions, multicore, and synchronization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PA4 will be final project (no final exam)</a:t>
            </a:r>
          </a:p>
          <a:p>
            <a:pPr lvl="2"/>
            <a:r>
              <a:rPr lang="en-US" dirty="0" smtClean="0"/>
              <a:t>Available this Friday, April 29</a:t>
            </a:r>
            <a:r>
              <a:rPr lang="en-US" baseline="30000" dirty="0" smtClean="0"/>
              <a:t>th</a:t>
            </a:r>
            <a:r>
              <a:rPr lang="en-US" dirty="0" smtClean="0"/>
              <a:t> and due Friday, May 13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Need to schedule time for presentation May 16, 17, or 18.</a:t>
            </a:r>
          </a:p>
          <a:p>
            <a:pPr lvl="2"/>
            <a:r>
              <a:rPr lang="en-US" b="1" i="1" dirty="0" smtClean="0">
                <a:solidFill>
                  <a:schemeClr val="accent1"/>
                </a:solidFill>
              </a:rPr>
              <a:t>Will not be able to use slip days</a:t>
            </a:r>
          </a:p>
          <a:p>
            <a:pPr lvl="1"/>
            <a:endParaRPr lang="en-US" dirty="0" smtClean="0"/>
          </a:p>
          <a:p>
            <a:pPr marL="173038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23387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5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61988" y="47625"/>
            <a:ext cx="7772400" cy="698500"/>
          </a:xfrm>
        </p:spPr>
        <p:txBody>
          <a:bodyPr/>
          <a:lstStyle/>
          <a:p>
            <a:r>
              <a:rPr lang="en-US"/>
              <a:t>Eviction</a:t>
            </a:r>
          </a:p>
        </p:txBody>
      </p:sp>
      <p:sp>
        <p:nvSpPr>
          <p:cNvPr id="5675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4000"/>
              </a:lnSpc>
            </a:pPr>
            <a:r>
              <a:rPr lang="en-US"/>
              <a:t>Which cache line should be evicted from the cache to make room for a new line?</a:t>
            </a:r>
          </a:p>
          <a:p>
            <a:pPr lvl="1">
              <a:lnSpc>
                <a:spcPct val="94000"/>
              </a:lnSpc>
            </a:pPr>
            <a:r>
              <a:rPr lang="en-US"/>
              <a:t>Direct-mapped</a:t>
            </a:r>
          </a:p>
          <a:p>
            <a:pPr lvl="2">
              <a:lnSpc>
                <a:spcPct val="94000"/>
              </a:lnSpc>
            </a:pPr>
            <a:r>
              <a:rPr lang="en-US"/>
              <a:t>no choice, must evict line selected by index</a:t>
            </a:r>
          </a:p>
          <a:p>
            <a:pPr lvl="1">
              <a:lnSpc>
                <a:spcPct val="94000"/>
              </a:lnSpc>
            </a:pPr>
            <a:r>
              <a:rPr lang="en-US"/>
              <a:t>Associative caches</a:t>
            </a:r>
          </a:p>
          <a:p>
            <a:pPr lvl="2">
              <a:lnSpc>
                <a:spcPct val="94000"/>
              </a:lnSpc>
            </a:pPr>
            <a:r>
              <a:rPr lang="en-US"/>
              <a:t>random: select one of the lines at random</a:t>
            </a:r>
          </a:p>
          <a:p>
            <a:pPr lvl="2">
              <a:lnSpc>
                <a:spcPct val="94000"/>
              </a:lnSpc>
            </a:pPr>
            <a:r>
              <a:rPr lang="en-US"/>
              <a:t>round-robin: similar to random</a:t>
            </a:r>
          </a:p>
          <a:p>
            <a:pPr lvl="2">
              <a:lnSpc>
                <a:spcPct val="94000"/>
              </a:lnSpc>
            </a:pPr>
            <a:r>
              <a:rPr lang="en-US"/>
              <a:t>FIFO: replace oldest line</a:t>
            </a:r>
          </a:p>
          <a:p>
            <a:pPr lvl="2">
              <a:lnSpc>
                <a:spcPct val="94000"/>
              </a:lnSpc>
            </a:pPr>
            <a:r>
              <a:rPr lang="en-US"/>
              <a:t>LRU: replace line that has not been used in the longest time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7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Cache Writes</a:t>
            </a:r>
          </a:p>
        </p:txBody>
      </p:sp>
      <p:sp>
        <p:nvSpPr>
          <p:cNvPr id="5677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657600"/>
            <a:ext cx="8226425" cy="2743200"/>
          </a:xfrm>
        </p:spPr>
        <p:txBody>
          <a:bodyPr/>
          <a:lstStyle/>
          <a:p>
            <a:pPr>
              <a:lnSpc>
                <a:spcPct val="94000"/>
              </a:lnSpc>
            </a:pPr>
            <a:r>
              <a:rPr lang="en-US" sz="2400"/>
              <a:t>No-Write</a:t>
            </a:r>
          </a:p>
          <a:p>
            <a:pPr lvl="1">
              <a:lnSpc>
                <a:spcPct val="94000"/>
              </a:lnSpc>
            </a:pPr>
            <a:r>
              <a:rPr lang="en-US" sz="2000"/>
              <a:t>writes invalidate the cache and go to memory</a:t>
            </a:r>
          </a:p>
          <a:p>
            <a:pPr>
              <a:lnSpc>
                <a:spcPct val="94000"/>
              </a:lnSpc>
            </a:pPr>
            <a:r>
              <a:rPr lang="en-US" sz="2400"/>
              <a:t>Write-Through</a:t>
            </a:r>
          </a:p>
          <a:p>
            <a:pPr lvl="1">
              <a:lnSpc>
                <a:spcPct val="94000"/>
              </a:lnSpc>
            </a:pPr>
            <a:r>
              <a:rPr lang="en-US" sz="2000"/>
              <a:t>writes go to cache and to main memory</a:t>
            </a:r>
          </a:p>
          <a:p>
            <a:pPr>
              <a:lnSpc>
                <a:spcPct val="94000"/>
              </a:lnSpc>
            </a:pPr>
            <a:r>
              <a:rPr lang="en-US" sz="2400"/>
              <a:t>Write-Back</a:t>
            </a:r>
          </a:p>
          <a:p>
            <a:pPr lvl="1">
              <a:lnSpc>
                <a:spcPct val="94000"/>
              </a:lnSpc>
            </a:pPr>
            <a:r>
              <a:rPr lang="en-US" sz="2000"/>
              <a:t>write cache, write main memory only when block is evicted </a:t>
            </a:r>
          </a:p>
        </p:txBody>
      </p:sp>
      <p:sp>
        <p:nvSpPr>
          <p:cNvPr id="5677060" name="Rectangle 4"/>
          <p:cNvSpPr>
            <a:spLocks noChangeArrowheads="1"/>
          </p:cNvSpPr>
          <p:nvPr/>
        </p:nvSpPr>
        <p:spPr bwMode="auto">
          <a:xfrm>
            <a:off x="685800" y="1600200"/>
            <a:ext cx="1676400" cy="1468438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endParaRPr lang="en-US" sz="22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CPU</a:t>
            </a:r>
          </a:p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endParaRPr lang="en-US" sz="22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677061" name="Rectangle 5"/>
          <p:cNvSpPr>
            <a:spLocks noChangeArrowheads="1"/>
          </p:cNvSpPr>
          <p:nvPr/>
        </p:nvSpPr>
        <p:spPr bwMode="auto">
          <a:xfrm>
            <a:off x="3200400" y="1709738"/>
            <a:ext cx="1676400" cy="1019175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Cache</a:t>
            </a:r>
          </a:p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SRAM</a:t>
            </a:r>
          </a:p>
        </p:txBody>
      </p:sp>
      <p:sp>
        <p:nvSpPr>
          <p:cNvPr id="5677062" name="Rectangle 6"/>
          <p:cNvSpPr>
            <a:spLocks noChangeArrowheads="1"/>
          </p:cNvSpPr>
          <p:nvPr/>
        </p:nvSpPr>
        <p:spPr bwMode="auto">
          <a:xfrm>
            <a:off x="5715000" y="1452563"/>
            <a:ext cx="1676400" cy="1917700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endParaRPr lang="en-US" sz="22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Memory</a:t>
            </a:r>
          </a:p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DRAM</a:t>
            </a:r>
          </a:p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endParaRPr lang="en-US" sz="22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677063" name="Line 7"/>
          <p:cNvSpPr>
            <a:spLocks noChangeShapeType="1"/>
          </p:cNvSpPr>
          <p:nvPr/>
        </p:nvSpPr>
        <p:spPr bwMode="auto">
          <a:xfrm>
            <a:off x="2514600" y="2209800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7064" name="Line 8"/>
          <p:cNvSpPr>
            <a:spLocks noChangeShapeType="1"/>
          </p:cNvSpPr>
          <p:nvPr/>
        </p:nvSpPr>
        <p:spPr bwMode="auto">
          <a:xfrm>
            <a:off x="4953000" y="2209800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7065" name="Line 9"/>
          <p:cNvSpPr>
            <a:spLocks noChangeShapeType="1"/>
          </p:cNvSpPr>
          <p:nvPr/>
        </p:nvSpPr>
        <p:spPr bwMode="auto">
          <a:xfrm>
            <a:off x="2514600" y="2514600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7066" name="Line 10"/>
          <p:cNvSpPr>
            <a:spLocks noChangeShapeType="1"/>
          </p:cNvSpPr>
          <p:nvPr/>
        </p:nvSpPr>
        <p:spPr bwMode="auto">
          <a:xfrm>
            <a:off x="4953000" y="2514600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7067" name="Text Box 11"/>
          <p:cNvSpPr txBox="1">
            <a:spLocks noChangeArrowheads="1"/>
          </p:cNvSpPr>
          <p:nvPr/>
        </p:nvSpPr>
        <p:spPr bwMode="auto">
          <a:xfrm>
            <a:off x="2432050" y="1679575"/>
            <a:ext cx="69215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0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addr</a:t>
            </a:r>
          </a:p>
        </p:txBody>
      </p:sp>
      <p:sp>
        <p:nvSpPr>
          <p:cNvPr id="5677068" name="Text Box 12"/>
          <p:cNvSpPr txBox="1">
            <a:spLocks noChangeArrowheads="1"/>
          </p:cNvSpPr>
          <p:nvPr/>
        </p:nvSpPr>
        <p:spPr bwMode="auto">
          <a:xfrm>
            <a:off x="2446338" y="2438400"/>
            <a:ext cx="677862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0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data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1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Tags and Offsets </a:t>
            </a:r>
          </a:p>
        </p:txBody>
      </p:sp>
      <p:sp>
        <p:nvSpPr>
          <p:cNvPr id="5681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Tag: matching</a:t>
            </a:r>
          </a:p>
          <a:p>
            <a:r>
              <a:rPr lang="en-US"/>
              <a:t>Offset: within block</a:t>
            </a:r>
          </a:p>
          <a:p>
            <a:r>
              <a:rPr lang="en-US"/>
              <a:t>Valid bit: is the data valid?  </a:t>
            </a:r>
          </a:p>
        </p:txBody>
      </p:sp>
      <p:sp>
        <p:nvSpPr>
          <p:cNvPr id="5681156" name="Rectangle 4"/>
          <p:cNvSpPr>
            <a:spLocks noChangeArrowheads="1"/>
          </p:cNvSpPr>
          <p:nvPr/>
        </p:nvSpPr>
        <p:spPr bwMode="auto">
          <a:xfrm>
            <a:off x="1881188" y="3409950"/>
            <a:ext cx="5738812" cy="569913"/>
          </a:xfrm>
          <a:prstGeom prst="rect">
            <a:avLst/>
          </a:prstGeom>
          <a:solidFill>
            <a:srgbClr val="99CC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31                Memory Address                   0</a:t>
            </a:r>
          </a:p>
        </p:txBody>
      </p:sp>
      <p:sp>
        <p:nvSpPr>
          <p:cNvPr id="5681157" name="Rectangle 5"/>
          <p:cNvSpPr>
            <a:spLocks noChangeArrowheads="1"/>
          </p:cNvSpPr>
          <p:nvPr/>
        </p:nvSpPr>
        <p:spPr bwMode="auto">
          <a:xfrm>
            <a:off x="1828800" y="4495800"/>
            <a:ext cx="2317750" cy="569913"/>
          </a:xfrm>
          <a:prstGeom prst="rect">
            <a:avLst/>
          </a:prstGeom>
          <a:solidFill>
            <a:srgbClr val="99CC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31     Tag       10</a:t>
            </a:r>
          </a:p>
        </p:txBody>
      </p:sp>
      <p:sp>
        <p:nvSpPr>
          <p:cNvPr id="5681158" name="Rectangle 6"/>
          <p:cNvSpPr>
            <a:spLocks noChangeArrowheads="1"/>
          </p:cNvSpPr>
          <p:nvPr/>
        </p:nvSpPr>
        <p:spPr bwMode="auto">
          <a:xfrm>
            <a:off x="6019800" y="4495800"/>
            <a:ext cx="1600200" cy="569913"/>
          </a:xfrm>
          <a:prstGeom prst="rect">
            <a:avLst/>
          </a:prstGeom>
          <a:solidFill>
            <a:srgbClr val="99CC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4 Offset 0</a:t>
            </a:r>
          </a:p>
        </p:txBody>
      </p:sp>
      <p:sp>
        <p:nvSpPr>
          <p:cNvPr id="5681159" name="Rectangle 7"/>
          <p:cNvSpPr>
            <a:spLocks noChangeArrowheads="1"/>
          </p:cNvSpPr>
          <p:nvPr/>
        </p:nvSpPr>
        <p:spPr bwMode="auto">
          <a:xfrm>
            <a:off x="381000" y="5581650"/>
            <a:ext cx="8153400" cy="56991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Block</a:t>
            </a:r>
          </a:p>
        </p:txBody>
      </p:sp>
      <p:sp>
        <p:nvSpPr>
          <p:cNvPr id="5681160" name="Line 8"/>
          <p:cNvSpPr>
            <a:spLocks noChangeShapeType="1"/>
          </p:cNvSpPr>
          <p:nvPr/>
        </p:nvSpPr>
        <p:spPr bwMode="auto">
          <a:xfrm flipV="1">
            <a:off x="3962400" y="5029200"/>
            <a:ext cx="20574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81161" name="Line 9"/>
          <p:cNvSpPr>
            <a:spLocks noChangeShapeType="1"/>
          </p:cNvSpPr>
          <p:nvPr/>
        </p:nvSpPr>
        <p:spPr bwMode="auto">
          <a:xfrm flipV="1">
            <a:off x="6096000" y="5029200"/>
            <a:ext cx="15240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81162" name="Rectangle 10"/>
          <p:cNvSpPr>
            <a:spLocks noChangeArrowheads="1"/>
          </p:cNvSpPr>
          <p:nvPr/>
        </p:nvSpPr>
        <p:spPr bwMode="auto">
          <a:xfrm>
            <a:off x="4144963" y="4489450"/>
            <a:ext cx="1882775" cy="569913"/>
          </a:xfrm>
          <a:prstGeom prst="rect">
            <a:avLst/>
          </a:prstGeom>
          <a:solidFill>
            <a:srgbClr val="99CC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9   Index   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5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Cache Performance</a:t>
            </a:r>
          </a:p>
        </p:txBody>
      </p:sp>
      <p:sp>
        <p:nvSpPr>
          <p:cNvPr id="5685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Consider hit (H) and miss ratio (M)</a:t>
            </a:r>
          </a:p>
          <a:p>
            <a:pPr>
              <a:lnSpc>
                <a:spcPct val="90000"/>
              </a:lnSpc>
            </a:pPr>
            <a:r>
              <a:rPr lang="en-US" sz="2800"/>
              <a:t>H x AT</a:t>
            </a:r>
            <a:r>
              <a:rPr lang="en-US" sz="2800" baseline="-25000"/>
              <a:t>cache</a:t>
            </a:r>
            <a:r>
              <a:rPr lang="en-US" sz="2800"/>
              <a:t> + M x AT</a:t>
            </a:r>
            <a:r>
              <a:rPr lang="en-US" sz="2800" baseline="-25000"/>
              <a:t>memory</a:t>
            </a:r>
          </a:p>
          <a:p>
            <a:pPr>
              <a:lnSpc>
                <a:spcPct val="90000"/>
              </a:lnSpc>
            </a:pPr>
            <a:r>
              <a:rPr lang="en-US" sz="2800"/>
              <a:t>Hit rate = 1 – Miss rate</a:t>
            </a:r>
          </a:p>
          <a:p>
            <a:pPr>
              <a:lnSpc>
                <a:spcPct val="90000"/>
              </a:lnSpc>
            </a:pPr>
            <a:r>
              <a:rPr lang="en-US" sz="2800"/>
              <a:t>Access Time is given in cycles</a:t>
            </a:r>
          </a:p>
          <a:p>
            <a:pPr>
              <a:lnSpc>
                <a:spcPct val="90000"/>
              </a:lnSpc>
            </a:pPr>
            <a:r>
              <a:rPr lang="en-US" sz="2800"/>
              <a:t>Ratio of Access times, 1:50</a:t>
            </a:r>
          </a:p>
          <a:p>
            <a:pPr>
              <a:lnSpc>
                <a:spcPct val="90000"/>
              </a:lnSpc>
            </a:pPr>
            <a:endParaRPr lang="en-US" sz="2800"/>
          </a:p>
          <a:p>
            <a:pPr>
              <a:lnSpc>
                <a:spcPct val="90000"/>
              </a:lnSpc>
            </a:pPr>
            <a:r>
              <a:rPr lang="en-US" sz="2800"/>
              <a:t>90%   : .90   + .1 x 50     = 5.9</a:t>
            </a:r>
          </a:p>
          <a:p>
            <a:pPr>
              <a:lnSpc>
                <a:spcPct val="90000"/>
              </a:lnSpc>
            </a:pPr>
            <a:r>
              <a:rPr lang="en-US" sz="2800"/>
              <a:t>95%   : .95   + .05 x 50   = .95+2.5=3.45</a:t>
            </a:r>
          </a:p>
          <a:p>
            <a:pPr>
              <a:lnSpc>
                <a:spcPct val="90000"/>
              </a:lnSpc>
            </a:pPr>
            <a:r>
              <a:rPr lang="en-US" sz="2800"/>
              <a:t>99%   : .99   + .01 x 50   = 1.49</a:t>
            </a:r>
          </a:p>
          <a:p>
            <a:pPr>
              <a:lnSpc>
                <a:spcPct val="90000"/>
              </a:lnSpc>
            </a:pPr>
            <a:r>
              <a:rPr lang="en-US" sz="2800"/>
              <a:t>99.9%: .999 + .001 x 50 = 0.999 + 0.05 = 1.049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7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Cache Hit/Miss Rate</a:t>
            </a:r>
          </a:p>
        </p:txBody>
      </p:sp>
      <p:sp>
        <p:nvSpPr>
          <p:cNvPr id="5687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Consider processor that is 2x times faster</a:t>
            </a:r>
          </a:p>
          <a:p>
            <a:pPr lvl="1"/>
            <a:r>
              <a:rPr lang="en-US"/>
              <a:t>But memory is same speed</a:t>
            </a:r>
          </a:p>
          <a:p>
            <a:pPr lvl="1"/>
            <a:endParaRPr lang="en-US"/>
          </a:p>
          <a:p>
            <a:r>
              <a:rPr lang="en-US"/>
              <a:t>Since AT is access time in terms of cycle time: it doubles 2x</a:t>
            </a:r>
          </a:p>
          <a:p>
            <a:r>
              <a:rPr lang="en-US"/>
              <a:t>H x AT</a:t>
            </a:r>
            <a:r>
              <a:rPr lang="en-US" baseline="-25000"/>
              <a:t>cache</a:t>
            </a:r>
            <a:r>
              <a:rPr lang="en-US"/>
              <a:t> + M x AT</a:t>
            </a:r>
            <a:r>
              <a:rPr lang="en-US" baseline="-25000"/>
              <a:t>memory</a:t>
            </a:r>
          </a:p>
          <a:p>
            <a:r>
              <a:rPr lang="en-US"/>
              <a:t>Ratio of Access times, 1:100</a:t>
            </a:r>
          </a:p>
          <a:p>
            <a:r>
              <a:rPr lang="en-US"/>
              <a:t>99%   : .99   + .01 x 100   = 1.99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9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Cache Hit/Miss Rate</a:t>
            </a:r>
          </a:p>
        </p:txBody>
      </p:sp>
      <p:sp>
        <p:nvSpPr>
          <p:cNvPr id="5689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Original is 1GHz, 1ns is cycle time</a:t>
            </a:r>
          </a:p>
          <a:p>
            <a:pPr>
              <a:lnSpc>
                <a:spcPct val="90000"/>
              </a:lnSpc>
            </a:pPr>
            <a:r>
              <a:rPr lang="en-US" sz="2800"/>
              <a:t>CPI (cycles per instruction): 1.49</a:t>
            </a:r>
          </a:p>
          <a:p>
            <a:pPr>
              <a:lnSpc>
                <a:spcPct val="90000"/>
              </a:lnSpc>
            </a:pPr>
            <a:r>
              <a:rPr lang="en-US" sz="2800"/>
              <a:t>Therefore, 1.49 ns for each instruction</a:t>
            </a:r>
          </a:p>
          <a:p>
            <a:pPr>
              <a:lnSpc>
                <a:spcPct val="90000"/>
              </a:lnSpc>
            </a:pPr>
            <a:endParaRPr lang="en-US" sz="2800"/>
          </a:p>
          <a:p>
            <a:pPr>
              <a:lnSpc>
                <a:spcPct val="90000"/>
              </a:lnSpc>
            </a:pPr>
            <a:endParaRPr lang="en-US" sz="2800"/>
          </a:p>
          <a:p>
            <a:pPr>
              <a:lnSpc>
                <a:spcPct val="90000"/>
              </a:lnSpc>
            </a:pPr>
            <a:r>
              <a:rPr lang="en-US" sz="2800"/>
              <a:t>New is 2GHz, 0.5 ns is cycle time.</a:t>
            </a:r>
          </a:p>
          <a:p>
            <a:pPr>
              <a:lnSpc>
                <a:spcPct val="90000"/>
              </a:lnSpc>
            </a:pPr>
            <a:r>
              <a:rPr lang="en-US" sz="2800"/>
              <a:t>CPI: 1.99, 0.5ns.  0.995 ns for each instruction.</a:t>
            </a:r>
          </a:p>
          <a:p>
            <a:pPr>
              <a:lnSpc>
                <a:spcPct val="90000"/>
              </a:lnSpc>
            </a:pPr>
            <a:endParaRPr lang="en-US" sz="2800"/>
          </a:p>
          <a:p>
            <a:pPr>
              <a:lnSpc>
                <a:spcPct val="90000"/>
              </a:lnSpc>
            </a:pPr>
            <a:r>
              <a:rPr lang="en-US" sz="2800"/>
              <a:t>So it doesn</a:t>
            </a:r>
            <a:r>
              <a:rPr lang="ja-JP" altLang="en-US" sz="2800">
                <a:latin typeface="Arial"/>
              </a:rPr>
              <a:t>’</a:t>
            </a:r>
            <a:r>
              <a:rPr lang="en-US" sz="2800"/>
              <a:t>t go to 0.745 ns for each instruction. </a:t>
            </a:r>
          </a:p>
          <a:p>
            <a:pPr>
              <a:lnSpc>
                <a:spcPct val="90000"/>
              </a:lnSpc>
            </a:pPr>
            <a:r>
              <a:rPr lang="en-US" sz="2800"/>
              <a:t>Speedup is 1.5x (not 2x)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1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Cache Conscious Programming</a:t>
            </a:r>
          </a:p>
        </p:txBody>
      </p:sp>
      <p:sp>
        <p:nvSpPr>
          <p:cNvPr id="5691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5334000"/>
            <a:ext cx="8226425" cy="1095375"/>
          </a:xfrm>
        </p:spPr>
        <p:txBody>
          <a:bodyPr/>
          <a:lstStyle/>
          <a:p>
            <a:r>
              <a:rPr lang="en-US"/>
              <a:t>Every access is a cache miss!</a:t>
            </a:r>
          </a:p>
          <a:p>
            <a:pPr>
              <a:buFontTx/>
              <a:buNone/>
            </a:pPr>
            <a:endParaRPr lang="en-US"/>
          </a:p>
        </p:txBody>
      </p:sp>
      <p:sp>
        <p:nvSpPr>
          <p:cNvPr id="5691396" name="Text Box 4"/>
          <p:cNvSpPr txBox="1">
            <a:spLocks noChangeArrowheads="1"/>
          </p:cNvSpPr>
          <p:nvPr/>
        </p:nvSpPr>
        <p:spPr bwMode="auto">
          <a:xfrm>
            <a:off x="609600" y="1524000"/>
            <a:ext cx="3657600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int a[NCOL][NROW];</a:t>
            </a:r>
          </a:p>
          <a:p>
            <a:pPr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int sum = 0;</a:t>
            </a:r>
          </a:p>
          <a:p>
            <a:pPr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endParaRPr lang="en-US" sz="22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for(j = 0; j &lt; NCOL; ++j) </a:t>
            </a:r>
          </a:p>
          <a:p>
            <a:pPr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	for(i = 0; i &lt; NROW; ++i)</a:t>
            </a:r>
          </a:p>
          <a:p>
            <a:pPr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		sum += a[j][i];</a:t>
            </a:r>
          </a:p>
          <a:p>
            <a:pPr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endParaRPr lang="en-US" sz="22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graphicFrame>
        <p:nvGraphicFramePr>
          <p:cNvPr id="5691397" name="Group 5"/>
          <p:cNvGraphicFramePr>
            <a:graphicFrameLocks noGrp="1"/>
          </p:cNvGraphicFramePr>
          <p:nvPr/>
        </p:nvGraphicFramePr>
        <p:xfrm>
          <a:off x="5029200" y="1143000"/>
          <a:ext cx="3733800" cy="3814447"/>
        </p:xfrm>
        <a:graphic>
          <a:graphicData uri="http://schemas.openxmlformats.org/drawingml/2006/table">
            <a:tbl>
              <a:tblPr/>
              <a:tblGrid>
                <a:gridCol w="373063"/>
                <a:gridCol w="373062"/>
                <a:gridCol w="374650"/>
                <a:gridCol w="373063"/>
                <a:gridCol w="373062"/>
                <a:gridCol w="373063"/>
                <a:gridCol w="373062"/>
                <a:gridCol w="374650"/>
                <a:gridCol w="373063"/>
                <a:gridCol w="373062"/>
              </a:tblGrid>
              <a:tr h="388938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27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Cache Conscious Programming</a:t>
            </a:r>
          </a:p>
        </p:txBody>
      </p:sp>
      <p:sp>
        <p:nvSpPr>
          <p:cNvPr id="5693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334000"/>
            <a:ext cx="8226425" cy="1095375"/>
          </a:xfrm>
        </p:spPr>
        <p:txBody>
          <a:bodyPr/>
          <a:lstStyle/>
          <a:p>
            <a:r>
              <a:rPr lang="en-US"/>
              <a:t>Same program, trivial transformation, 3 out of four accesses hit in the cache</a:t>
            </a:r>
          </a:p>
        </p:txBody>
      </p:sp>
      <p:sp>
        <p:nvSpPr>
          <p:cNvPr id="5693444" name="Text Box 4"/>
          <p:cNvSpPr txBox="1">
            <a:spLocks noChangeArrowheads="1"/>
          </p:cNvSpPr>
          <p:nvPr/>
        </p:nvSpPr>
        <p:spPr bwMode="auto">
          <a:xfrm>
            <a:off x="609600" y="1524000"/>
            <a:ext cx="3549650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int a[NCOL][NROW];</a:t>
            </a:r>
          </a:p>
          <a:p>
            <a:pPr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int sum = 0;</a:t>
            </a:r>
          </a:p>
          <a:p>
            <a:pPr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endParaRPr lang="en-US" sz="22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for(i = 0; i &lt; NROW; ++i) </a:t>
            </a:r>
          </a:p>
          <a:p>
            <a:pPr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	for(j = 0; j &lt; NCOL; ++j)</a:t>
            </a:r>
          </a:p>
          <a:p>
            <a:pPr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		sum += a[j][i];</a:t>
            </a:r>
          </a:p>
          <a:p>
            <a:pPr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endParaRPr lang="en-US" sz="22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graphicFrame>
        <p:nvGraphicFramePr>
          <p:cNvPr id="5693445" name="Group 5"/>
          <p:cNvGraphicFramePr>
            <a:graphicFrameLocks noGrp="1"/>
          </p:cNvGraphicFramePr>
          <p:nvPr/>
        </p:nvGraphicFramePr>
        <p:xfrm>
          <a:off x="5029200" y="1143000"/>
          <a:ext cx="3733800" cy="3962402"/>
        </p:xfrm>
        <a:graphic>
          <a:graphicData uri="http://schemas.openxmlformats.org/drawingml/2006/table">
            <a:tbl>
              <a:tblPr/>
              <a:tblGrid>
                <a:gridCol w="373063"/>
                <a:gridCol w="373062"/>
                <a:gridCol w="374650"/>
                <a:gridCol w="373063"/>
                <a:gridCol w="373062"/>
                <a:gridCol w="373063"/>
                <a:gridCol w="373062"/>
                <a:gridCol w="374650"/>
                <a:gridCol w="373063"/>
                <a:gridCol w="373062"/>
              </a:tblGrid>
              <a:tr h="388938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27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27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Can answer the question…..</a:t>
            </a:r>
          </a:p>
        </p:txBody>
      </p:sp>
      <p:sp>
        <p:nvSpPr>
          <p:cNvPr id="585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A: for i = 0 to 99</a:t>
            </a:r>
          </a:p>
          <a:p>
            <a:pPr lvl="1"/>
            <a:r>
              <a:rPr lang="en-US"/>
              <a:t>for j = 0 to 999</a:t>
            </a:r>
          </a:p>
          <a:p>
            <a:pPr lvl="2"/>
            <a:r>
              <a:rPr lang="en-US"/>
              <a:t>A[i][j] = complexComputation ()</a:t>
            </a:r>
          </a:p>
          <a:p>
            <a:pPr lvl="2"/>
            <a:endParaRPr lang="en-US"/>
          </a:p>
          <a:p>
            <a:r>
              <a:rPr lang="en-US"/>
              <a:t>B: for j = 0 to 999</a:t>
            </a:r>
          </a:p>
          <a:p>
            <a:pPr lvl="1"/>
            <a:r>
              <a:rPr lang="en-US"/>
              <a:t>for i = 0 to 99</a:t>
            </a:r>
          </a:p>
          <a:p>
            <a:pPr lvl="2"/>
            <a:r>
              <a:rPr lang="en-US"/>
              <a:t>A[i][j] = complexComputation ()</a:t>
            </a:r>
          </a:p>
          <a:p>
            <a:endParaRPr lang="en-US"/>
          </a:p>
          <a:p>
            <a:r>
              <a:rPr lang="en-US"/>
              <a:t>Why is B 15 times slower than A?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MMU, Virtual Memory, Paging, and TLB’s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576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for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Finish Synchronization</a:t>
            </a:r>
          </a:p>
          <a:p>
            <a:pPr marL="573088" lvl="1" indent="-457200">
              <a:buFont typeface="Arial"/>
              <a:buChar char="•"/>
            </a:pPr>
            <a:r>
              <a:rPr lang="en-US" dirty="0" smtClean="0">
                <a:sym typeface="Wingdings" pitchFamily="2" charset="2"/>
              </a:rPr>
              <a:t>Threads and processes</a:t>
            </a:r>
          </a:p>
          <a:p>
            <a:pPr marL="573088" lvl="1" indent="-457200">
              <a:buFont typeface="Arial"/>
              <a:buChar char="•"/>
            </a:pPr>
            <a:r>
              <a:rPr lang="en-US" dirty="0" smtClean="0">
                <a:sym typeface="Wingdings" pitchFamily="2" charset="2"/>
              </a:rPr>
              <a:t>Critical sections, race conditions, and </a:t>
            </a:r>
            <a:r>
              <a:rPr lang="en-US" dirty="0" err="1" smtClean="0">
                <a:sym typeface="Wingdings" pitchFamily="2" charset="2"/>
              </a:rPr>
              <a:t>mutexes</a:t>
            </a:r>
            <a:endParaRPr lang="en-US" dirty="0" smtClean="0">
              <a:sym typeface="Wingdings" pitchFamily="2" charset="2"/>
            </a:endParaRPr>
          </a:p>
          <a:p>
            <a:pPr marL="0" indent="0"/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Prelim 2 review</a:t>
            </a:r>
          </a:p>
          <a:p>
            <a:pPr marL="573088" lvl="1" indent="-457200">
              <a:buFont typeface="Arial"/>
              <a:buChar char="•"/>
            </a:pPr>
            <a:r>
              <a:rPr lang="en-US" dirty="0" smtClean="0">
                <a:sym typeface="Wingdings" pitchFamily="2" charset="2"/>
              </a:rPr>
              <a:t>Caching,</a:t>
            </a:r>
          </a:p>
          <a:p>
            <a:pPr marL="573088" lvl="1" indent="-457200">
              <a:buFont typeface="Arial"/>
              <a:buChar char="•"/>
            </a:pPr>
            <a:r>
              <a:rPr lang="en-US" dirty="0" smtClean="0">
                <a:sym typeface="Wingdings" pitchFamily="2" charset="2"/>
              </a:rPr>
              <a:t>Virtual </a:t>
            </a:r>
            <a:r>
              <a:rPr lang="en-US" dirty="0">
                <a:sym typeface="Wingdings" pitchFamily="2" charset="2"/>
              </a:rPr>
              <a:t>Memory, Paging, </a:t>
            </a:r>
            <a:r>
              <a:rPr lang="en-US" dirty="0" smtClean="0">
                <a:sym typeface="Wingdings" pitchFamily="2" charset="2"/>
              </a:rPr>
              <a:t>TLBs</a:t>
            </a:r>
          </a:p>
          <a:p>
            <a:pPr marL="573088" lvl="1" indent="-457200">
              <a:buFont typeface="Arial"/>
              <a:buChar char="•"/>
            </a:pPr>
            <a:r>
              <a:rPr lang="en-US" dirty="0" smtClean="0">
                <a:sym typeface="Wingdings" pitchFamily="2" charset="2"/>
              </a:rPr>
              <a:t>I/O and DMA </a:t>
            </a:r>
          </a:p>
          <a:p>
            <a:pPr marL="573088" lvl="1" indent="-457200">
              <a:buFont typeface="Arial"/>
              <a:buChar char="•"/>
            </a:pPr>
            <a:r>
              <a:rPr lang="en-US" dirty="0" smtClean="0">
                <a:sym typeface="Wingdings" pitchFamily="2" charset="2"/>
              </a:rPr>
              <a:t>Operating System, Traps</a:t>
            </a:r>
            <a:r>
              <a:rPr lang="en-US" dirty="0">
                <a:sym typeface="Wingdings" pitchFamily="2" charset="2"/>
              </a:rPr>
              <a:t>, </a:t>
            </a:r>
            <a:r>
              <a:rPr lang="en-US" dirty="0" smtClean="0">
                <a:sym typeface="Wingdings" pitchFamily="2" charset="2"/>
              </a:rPr>
              <a:t>Exceptions,</a:t>
            </a:r>
          </a:p>
          <a:p>
            <a:pPr marL="573088" lvl="1" indent="-457200">
              <a:buFont typeface="Arial"/>
              <a:buChar char="•"/>
            </a:pPr>
            <a:r>
              <a:rPr lang="en-US" dirty="0" smtClean="0">
                <a:sym typeface="Wingdings" pitchFamily="2" charset="2"/>
              </a:rPr>
              <a:t>Multicore and </a:t>
            </a:r>
            <a:r>
              <a:rPr lang="en-US" dirty="0">
                <a:sym typeface="Wingdings" pitchFamily="2" charset="2"/>
              </a:rPr>
              <a:t>synchronization</a:t>
            </a:r>
          </a:p>
          <a:p>
            <a:endParaRPr lang="en-US" dirty="0">
              <a:sym typeface="Wingdings" pitchFamily="2" charset="2"/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21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5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Processor &amp; Memory</a:t>
            </a:r>
          </a:p>
        </p:txBody>
      </p:sp>
      <p:sp>
        <p:nvSpPr>
          <p:cNvPr id="5695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" y="1200150"/>
            <a:ext cx="4038600" cy="4953000"/>
          </a:xfrm>
        </p:spPr>
        <p:txBody>
          <a:bodyPr/>
          <a:lstStyle/>
          <a:p>
            <a:pPr>
              <a:lnSpc>
                <a:spcPct val="84000"/>
              </a:lnSpc>
            </a:pPr>
            <a:r>
              <a:rPr lang="en-US" sz="2800"/>
              <a:t>Currently, the processor</a:t>
            </a:r>
            <a:r>
              <a:rPr lang="ja-JP" altLang="en-US" sz="2800">
                <a:latin typeface="Arial"/>
              </a:rPr>
              <a:t>’</a:t>
            </a:r>
            <a:r>
              <a:rPr lang="en-US" sz="2800"/>
              <a:t>s address lines are directly routed via the system bus to the memory banks</a:t>
            </a:r>
          </a:p>
          <a:p>
            <a:pPr lvl="1">
              <a:lnSpc>
                <a:spcPct val="84000"/>
              </a:lnSpc>
            </a:pPr>
            <a:r>
              <a:rPr lang="en-US" sz="2400"/>
              <a:t>Simple, fast</a:t>
            </a:r>
          </a:p>
          <a:p>
            <a:pPr>
              <a:lnSpc>
                <a:spcPct val="84000"/>
              </a:lnSpc>
            </a:pPr>
            <a:r>
              <a:rPr lang="en-US" sz="2800"/>
              <a:t>What happens when the program issues a load or store to an invalid location?</a:t>
            </a:r>
          </a:p>
          <a:p>
            <a:pPr lvl="1">
              <a:lnSpc>
                <a:spcPct val="84000"/>
              </a:lnSpc>
            </a:pPr>
            <a:r>
              <a:rPr lang="en-US" sz="2400"/>
              <a:t>e.g. 0x000000000 ? </a:t>
            </a:r>
          </a:p>
          <a:p>
            <a:pPr lvl="1">
              <a:lnSpc>
                <a:spcPct val="84000"/>
              </a:lnSpc>
            </a:pPr>
            <a:r>
              <a:rPr lang="en-US" sz="2400"/>
              <a:t>uninitialized pointer</a:t>
            </a:r>
          </a:p>
        </p:txBody>
      </p:sp>
      <p:sp>
        <p:nvSpPr>
          <p:cNvPr id="5695492" name="Rectangle 4"/>
          <p:cNvSpPr>
            <a:spLocks noChangeArrowheads="1"/>
          </p:cNvSpPr>
          <p:nvPr/>
        </p:nvSpPr>
        <p:spPr bwMode="auto">
          <a:xfrm>
            <a:off x="4800600" y="1409700"/>
            <a:ext cx="1371600" cy="838200"/>
          </a:xfrm>
          <a:prstGeom prst="rect">
            <a:avLst/>
          </a:prstGeom>
          <a:solidFill>
            <a:srgbClr val="00CC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95493" name="Rectangle 5"/>
          <p:cNvSpPr>
            <a:spLocks noChangeArrowheads="1"/>
          </p:cNvSpPr>
          <p:nvPr/>
        </p:nvSpPr>
        <p:spPr bwMode="auto">
          <a:xfrm>
            <a:off x="7162800" y="1409700"/>
            <a:ext cx="1371600" cy="4038600"/>
          </a:xfrm>
          <a:prstGeom prst="rect">
            <a:avLst/>
          </a:prstGeom>
          <a:solidFill>
            <a:srgbClr val="99CC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95494" name="Line 6"/>
          <p:cNvSpPr>
            <a:spLocks noChangeShapeType="1"/>
          </p:cNvSpPr>
          <p:nvPr/>
        </p:nvSpPr>
        <p:spPr bwMode="auto">
          <a:xfrm>
            <a:off x="5257800" y="2705100"/>
            <a:ext cx="1752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95495" name="Line 7"/>
          <p:cNvSpPr>
            <a:spLocks noChangeShapeType="1"/>
          </p:cNvSpPr>
          <p:nvPr/>
        </p:nvSpPr>
        <p:spPr bwMode="auto">
          <a:xfrm flipV="1">
            <a:off x="5257800" y="2324100"/>
            <a:ext cx="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95496" name="Text Box 8"/>
          <p:cNvSpPr txBox="1">
            <a:spLocks noChangeArrowheads="1"/>
          </p:cNvSpPr>
          <p:nvPr/>
        </p:nvSpPr>
        <p:spPr bwMode="auto">
          <a:xfrm>
            <a:off x="4800600" y="2857500"/>
            <a:ext cx="1443038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Processor</a:t>
            </a:r>
          </a:p>
        </p:txBody>
      </p:sp>
      <p:sp>
        <p:nvSpPr>
          <p:cNvPr id="5695497" name="Rectangle 9"/>
          <p:cNvSpPr>
            <a:spLocks noChangeArrowheads="1"/>
          </p:cNvSpPr>
          <p:nvPr/>
        </p:nvSpPr>
        <p:spPr bwMode="auto">
          <a:xfrm>
            <a:off x="7162800" y="4248150"/>
            <a:ext cx="1371600" cy="569913"/>
          </a:xfrm>
          <a:prstGeom prst="rect">
            <a:avLst/>
          </a:prstGeom>
          <a:solidFill>
            <a:srgbClr val="00CC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Text</a:t>
            </a:r>
          </a:p>
        </p:txBody>
      </p:sp>
      <p:sp>
        <p:nvSpPr>
          <p:cNvPr id="5695498" name="Rectangle 10"/>
          <p:cNvSpPr>
            <a:spLocks noChangeArrowheads="1"/>
          </p:cNvSpPr>
          <p:nvPr/>
        </p:nvSpPr>
        <p:spPr bwMode="auto">
          <a:xfrm>
            <a:off x="7162800" y="3695700"/>
            <a:ext cx="1371600" cy="569913"/>
          </a:xfrm>
          <a:prstGeom prst="rect">
            <a:avLst/>
          </a:prstGeom>
          <a:solidFill>
            <a:srgbClr val="00CC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Data</a:t>
            </a:r>
          </a:p>
        </p:txBody>
      </p:sp>
      <p:sp>
        <p:nvSpPr>
          <p:cNvPr id="5695499" name="Rectangle 11"/>
          <p:cNvSpPr>
            <a:spLocks noChangeArrowheads="1"/>
          </p:cNvSpPr>
          <p:nvPr/>
        </p:nvSpPr>
        <p:spPr bwMode="auto">
          <a:xfrm>
            <a:off x="7162800" y="1962150"/>
            <a:ext cx="1371600" cy="569913"/>
          </a:xfrm>
          <a:prstGeom prst="rect">
            <a:avLst/>
          </a:prstGeom>
          <a:solidFill>
            <a:srgbClr val="00CC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Stack</a:t>
            </a:r>
          </a:p>
        </p:txBody>
      </p:sp>
      <p:sp>
        <p:nvSpPr>
          <p:cNvPr id="5695500" name="Rectangle 12"/>
          <p:cNvSpPr>
            <a:spLocks noChangeArrowheads="1"/>
          </p:cNvSpPr>
          <p:nvPr/>
        </p:nvSpPr>
        <p:spPr bwMode="auto">
          <a:xfrm>
            <a:off x="7162800" y="3125788"/>
            <a:ext cx="1371600" cy="569912"/>
          </a:xfrm>
          <a:prstGeom prst="rect">
            <a:avLst/>
          </a:prstGeom>
          <a:solidFill>
            <a:srgbClr val="00CC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Heap</a:t>
            </a:r>
          </a:p>
        </p:txBody>
      </p:sp>
      <p:sp>
        <p:nvSpPr>
          <p:cNvPr id="5695501" name="Text Box 13"/>
          <p:cNvSpPr txBox="1">
            <a:spLocks noChangeArrowheads="1"/>
          </p:cNvSpPr>
          <p:nvPr/>
        </p:nvSpPr>
        <p:spPr bwMode="auto">
          <a:xfrm>
            <a:off x="7135813" y="5676900"/>
            <a:ext cx="1195387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Memory</a:t>
            </a:r>
          </a:p>
        </p:txBody>
      </p:sp>
      <p:sp>
        <p:nvSpPr>
          <p:cNvPr id="5695502" name="Text Box 14"/>
          <p:cNvSpPr txBox="1">
            <a:spLocks noChangeArrowheads="1"/>
          </p:cNvSpPr>
          <p:nvPr/>
        </p:nvSpPr>
        <p:spPr bwMode="auto">
          <a:xfrm>
            <a:off x="6481763" y="4578350"/>
            <a:ext cx="6810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0x1000</a:t>
            </a:r>
          </a:p>
        </p:txBody>
      </p:sp>
      <p:sp>
        <p:nvSpPr>
          <p:cNvPr id="5695503" name="Text Box 15"/>
          <p:cNvSpPr txBox="1">
            <a:spLocks noChangeArrowheads="1"/>
          </p:cNvSpPr>
          <p:nvPr/>
        </p:nvSpPr>
        <p:spPr bwMode="auto">
          <a:xfrm>
            <a:off x="6383338" y="1790700"/>
            <a:ext cx="7286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0x7fffffff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7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Physical Addressing Problems</a:t>
            </a:r>
          </a:p>
        </p:txBody>
      </p:sp>
      <p:sp>
        <p:nvSpPr>
          <p:cNvPr id="5697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23950"/>
            <a:ext cx="4038600" cy="4953000"/>
          </a:xfrm>
        </p:spPr>
        <p:txBody>
          <a:bodyPr/>
          <a:lstStyle/>
          <a:p>
            <a:r>
              <a:rPr lang="en-US" sz="2400"/>
              <a:t>What happens when another program is executed concurrently on another processor?</a:t>
            </a:r>
          </a:p>
          <a:p>
            <a:pPr lvl="1"/>
            <a:r>
              <a:rPr lang="en-US" sz="2000"/>
              <a:t>The addresses will conflict</a:t>
            </a:r>
          </a:p>
          <a:p>
            <a:pPr lvl="1"/>
            <a:endParaRPr lang="en-US" sz="2000"/>
          </a:p>
          <a:p>
            <a:r>
              <a:rPr lang="en-US" sz="2400"/>
              <a:t>We could try to relocate the second program to another location</a:t>
            </a:r>
          </a:p>
          <a:p>
            <a:pPr lvl="1"/>
            <a:r>
              <a:rPr lang="en-US" sz="2000"/>
              <a:t>Assuming there is one</a:t>
            </a:r>
          </a:p>
          <a:p>
            <a:pPr lvl="1"/>
            <a:r>
              <a:rPr lang="en-US" sz="2000"/>
              <a:t>Introduces more problems!</a:t>
            </a:r>
          </a:p>
        </p:txBody>
      </p:sp>
      <p:sp>
        <p:nvSpPr>
          <p:cNvPr id="5697540" name="Rectangle 4"/>
          <p:cNvSpPr>
            <a:spLocks noChangeArrowheads="1"/>
          </p:cNvSpPr>
          <p:nvPr/>
        </p:nvSpPr>
        <p:spPr bwMode="auto">
          <a:xfrm>
            <a:off x="4800600" y="1676400"/>
            <a:ext cx="1371600" cy="838200"/>
          </a:xfrm>
          <a:prstGeom prst="rect">
            <a:avLst/>
          </a:prstGeom>
          <a:solidFill>
            <a:srgbClr val="00CC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97541" name="Rectangle 5"/>
          <p:cNvSpPr>
            <a:spLocks noChangeArrowheads="1"/>
          </p:cNvSpPr>
          <p:nvPr/>
        </p:nvSpPr>
        <p:spPr bwMode="auto">
          <a:xfrm>
            <a:off x="7162800" y="1676400"/>
            <a:ext cx="1371600" cy="4953000"/>
          </a:xfrm>
          <a:prstGeom prst="rect">
            <a:avLst/>
          </a:prstGeom>
          <a:solidFill>
            <a:srgbClr val="99CC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97542" name="Line 6"/>
          <p:cNvSpPr>
            <a:spLocks noChangeShapeType="1"/>
          </p:cNvSpPr>
          <p:nvPr/>
        </p:nvSpPr>
        <p:spPr bwMode="auto">
          <a:xfrm>
            <a:off x="5257800" y="2971800"/>
            <a:ext cx="1752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97543" name="Line 7"/>
          <p:cNvSpPr>
            <a:spLocks noChangeShapeType="1"/>
          </p:cNvSpPr>
          <p:nvPr/>
        </p:nvSpPr>
        <p:spPr bwMode="auto">
          <a:xfrm flipV="1">
            <a:off x="5257800" y="2590800"/>
            <a:ext cx="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97544" name="Text Box 8"/>
          <p:cNvSpPr txBox="1">
            <a:spLocks noChangeArrowheads="1"/>
          </p:cNvSpPr>
          <p:nvPr/>
        </p:nvSpPr>
        <p:spPr bwMode="auto">
          <a:xfrm>
            <a:off x="4654550" y="4724400"/>
            <a:ext cx="1582738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Processors</a:t>
            </a:r>
          </a:p>
        </p:txBody>
      </p:sp>
      <p:sp>
        <p:nvSpPr>
          <p:cNvPr id="5697545" name="Rectangle 9"/>
          <p:cNvSpPr>
            <a:spLocks noChangeArrowheads="1"/>
          </p:cNvSpPr>
          <p:nvPr/>
        </p:nvSpPr>
        <p:spPr bwMode="auto">
          <a:xfrm>
            <a:off x="7162800" y="5562600"/>
            <a:ext cx="1371600" cy="569913"/>
          </a:xfrm>
          <a:prstGeom prst="rect">
            <a:avLst/>
          </a:prstGeom>
          <a:solidFill>
            <a:srgbClr val="00CC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Text</a:t>
            </a:r>
          </a:p>
        </p:txBody>
      </p:sp>
      <p:sp>
        <p:nvSpPr>
          <p:cNvPr id="5697546" name="Rectangle 10"/>
          <p:cNvSpPr>
            <a:spLocks noChangeArrowheads="1"/>
          </p:cNvSpPr>
          <p:nvPr/>
        </p:nvSpPr>
        <p:spPr bwMode="auto">
          <a:xfrm>
            <a:off x="7162800" y="5029200"/>
            <a:ext cx="1371600" cy="569913"/>
          </a:xfrm>
          <a:prstGeom prst="rect">
            <a:avLst/>
          </a:prstGeom>
          <a:solidFill>
            <a:srgbClr val="00CC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Data</a:t>
            </a:r>
          </a:p>
        </p:txBody>
      </p:sp>
      <p:sp>
        <p:nvSpPr>
          <p:cNvPr id="5697547" name="Rectangle 11"/>
          <p:cNvSpPr>
            <a:spLocks noChangeArrowheads="1"/>
          </p:cNvSpPr>
          <p:nvPr/>
        </p:nvSpPr>
        <p:spPr bwMode="auto">
          <a:xfrm>
            <a:off x="7162800" y="2228850"/>
            <a:ext cx="1371600" cy="569913"/>
          </a:xfrm>
          <a:prstGeom prst="rect">
            <a:avLst/>
          </a:prstGeom>
          <a:solidFill>
            <a:srgbClr val="00CC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Stack</a:t>
            </a:r>
          </a:p>
        </p:txBody>
      </p:sp>
      <p:sp>
        <p:nvSpPr>
          <p:cNvPr id="5697548" name="Rectangle 12"/>
          <p:cNvSpPr>
            <a:spLocks noChangeArrowheads="1"/>
          </p:cNvSpPr>
          <p:nvPr/>
        </p:nvSpPr>
        <p:spPr bwMode="auto">
          <a:xfrm>
            <a:off x="7162800" y="4495800"/>
            <a:ext cx="1371600" cy="569913"/>
          </a:xfrm>
          <a:prstGeom prst="rect">
            <a:avLst/>
          </a:prstGeom>
          <a:solidFill>
            <a:srgbClr val="00CC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Heap</a:t>
            </a:r>
          </a:p>
        </p:txBody>
      </p:sp>
      <p:sp>
        <p:nvSpPr>
          <p:cNvPr id="5697549" name="Text Box 13"/>
          <p:cNvSpPr txBox="1">
            <a:spLocks noChangeArrowheads="1"/>
          </p:cNvSpPr>
          <p:nvPr/>
        </p:nvSpPr>
        <p:spPr bwMode="auto">
          <a:xfrm>
            <a:off x="7135813" y="5943600"/>
            <a:ext cx="1195387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Memory</a:t>
            </a:r>
          </a:p>
        </p:txBody>
      </p:sp>
      <p:sp>
        <p:nvSpPr>
          <p:cNvPr id="5697550" name="Text Box 14"/>
          <p:cNvSpPr txBox="1">
            <a:spLocks noChangeArrowheads="1"/>
          </p:cNvSpPr>
          <p:nvPr/>
        </p:nvSpPr>
        <p:spPr bwMode="auto">
          <a:xfrm>
            <a:off x="6400800" y="5867400"/>
            <a:ext cx="681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0x1000</a:t>
            </a:r>
          </a:p>
        </p:txBody>
      </p:sp>
      <p:sp>
        <p:nvSpPr>
          <p:cNvPr id="5697551" name="Text Box 15"/>
          <p:cNvSpPr txBox="1">
            <a:spLocks noChangeArrowheads="1"/>
          </p:cNvSpPr>
          <p:nvPr/>
        </p:nvSpPr>
        <p:spPr bwMode="auto">
          <a:xfrm>
            <a:off x="6383338" y="2057400"/>
            <a:ext cx="7286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0x7fffffff</a:t>
            </a:r>
          </a:p>
        </p:txBody>
      </p:sp>
      <p:sp>
        <p:nvSpPr>
          <p:cNvPr id="5697552" name="Rectangle 16"/>
          <p:cNvSpPr>
            <a:spLocks noChangeArrowheads="1"/>
          </p:cNvSpPr>
          <p:nvPr/>
        </p:nvSpPr>
        <p:spPr bwMode="auto">
          <a:xfrm>
            <a:off x="4800600" y="3505200"/>
            <a:ext cx="1371600" cy="8382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97553" name="Line 17"/>
          <p:cNvSpPr>
            <a:spLocks noChangeShapeType="1"/>
          </p:cNvSpPr>
          <p:nvPr/>
        </p:nvSpPr>
        <p:spPr bwMode="auto">
          <a:xfrm flipH="1">
            <a:off x="5257800" y="2971800"/>
            <a:ext cx="0" cy="457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97554" name="Rectangle 18"/>
          <p:cNvSpPr>
            <a:spLocks noChangeArrowheads="1"/>
          </p:cNvSpPr>
          <p:nvPr/>
        </p:nvSpPr>
        <p:spPr bwMode="auto">
          <a:xfrm>
            <a:off x="7162800" y="3810000"/>
            <a:ext cx="1371600" cy="569913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Text</a:t>
            </a:r>
          </a:p>
        </p:txBody>
      </p:sp>
      <p:sp>
        <p:nvSpPr>
          <p:cNvPr id="5697555" name="Rectangle 19"/>
          <p:cNvSpPr>
            <a:spLocks noChangeArrowheads="1"/>
          </p:cNvSpPr>
          <p:nvPr/>
        </p:nvSpPr>
        <p:spPr bwMode="auto">
          <a:xfrm>
            <a:off x="7162800" y="3352800"/>
            <a:ext cx="1371600" cy="569913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Data</a:t>
            </a:r>
          </a:p>
        </p:txBody>
      </p:sp>
      <p:sp>
        <p:nvSpPr>
          <p:cNvPr id="5697556" name="Rectangle 20"/>
          <p:cNvSpPr>
            <a:spLocks noChangeArrowheads="1"/>
          </p:cNvSpPr>
          <p:nvPr/>
        </p:nvSpPr>
        <p:spPr bwMode="auto">
          <a:xfrm>
            <a:off x="7162800" y="1600200"/>
            <a:ext cx="1371600" cy="569913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Stack</a:t>
            </a:r>
          </a:p>
        </p:txBody>
      </p:sp>
      <p:sp>
        <p:nvSpPr>
          <p:cNvPr id="5697557" name="Rectangle 21"/>
          <p:cNvSpPr>
            <a:spLocks noChangeArrowheads="1"/>
          </p:cNvSpPr>
          <p:nvPr/>
        </p:nvSpPr>
        <p:spPr bwMode="auto">
          <a:xfrm>
            <a:off x="7162800" y="2895600"/>
            <a:ext cx="1371600" cy="569913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Heap</a:t>
            </a:r>
          </a:p>
        </p:txBody>
      </p:sp>
      <p:sp>
        <p:nvSpPr>
          <p:cNvPr id="5697558" name="Text Box 22"/>
          <p:cNvSpPr txBox="1">
            <a:spLocks noChangeArrowheads="1"/>
          </p:cNvSpPr>
          <p:nvPr/>
        </p:nvSpPr>
        <p:spPr bwMode="auto">
          <a:xfrm>
            <a:off x="6400800" y="4114800"/>
            <a:ext cx="681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0x4000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9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Address Space</a:t>
            </a:r>
          </a:p>
        </p:txBody>
      </p:sp>
      <p:sp>
        <p:nvSpPr>
          <p:cNvPr id="5699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Memory Management Unit (MMU)</a:t>
            </a:r>
          </a:p>
          <a:p>
            <a:pPr lvl="1"/>
            <a:r>
              <a:rPr lang="en-US"/>
              <a:t>Combination of hardware and software</a:t>
            </a:r>
          </a:p>
        </p:txBody>
      </p:sp>
      <p:pic>
        <p:nvPicPr>
          <p:cNvPr id="56995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3" t="32500" r="26250" b="17000"/>
          <a:stretch>
            <a:fillRect/>
          </a:stretch>
        </p:blipFill>
        <p:spPr bwMode="auto">
          <a:xfrm>
            <a:off x="1866900" y="2419350"/>
            <a:ext cx="5353050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1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Virtual Memory Advantages</a:t>
            </a:r>
          </a:p>
        </p:txBody>
      </p:sp>
      <p:sp>
        <p:nvSpPr>
          <p:cNvPr id="5701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Can relocate program while running</a:t>
            </a:r>
          </a:p>
          <a:p>
            <a:r>
              <a:rPr lang="en-US"/>
              <a:t>Virtualization</a:t>
            </a:r>
          </a:p>
          <a:p>
            <a:pPr lvl="1"/>
            <a:r>
              <a:rPr lang="en-US"/>
              <a:t>In CPU: if process is not doing anything, switch</a:t>
            </a:r>
          </a:p>
          <a:p>
            <a:pPr lvl="1"/>
            <a:r>
              <a:rPr lang="en-US"/>
              <a:t>In memory: when not using it, somebody else can use it</a:t>
            </a:r>
          </a:p>
        </p:txBody>
      </p:sp>
      <p:pic>
        <p:nvPicPr>
          <p:cNvPr id="57016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7" t="42429" r="23593" b="40120"/>
          <a:stretch>
            <a:fillRect/>
          </a:stretch>
        </p:blipFill>
        <p:spPr bwMode="auto">
          <a:xfrm>
            <a:off x="609600" y="4454525"/>
            <a:ext cx="7677150" cy="171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make it work?</a:t>
            </a:r>
          </a:p>
        </p:txBody>
      </p:sp>
      <p:sp>
        <p:nvSpPr>
          <p:cNvPr id="5703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2725" y="1087438"/>
            <a:ext cx="8778875" cy="5054600"/>
          </a:xfrm>
        </p:spPr>
        <p:txBody>
          <a:bodyPr/>
          <a:lstStyle/>
          <a:p>
            <a:r>
              <a:rPr lang="en-US" sz="2800" dirty="0"/>
              <a:t>Challenge: Virtual Memory can be slow!</a:t>
            </a:r>
          </a:p>
          <a:p>
            <a:r>
              <a:rPr lang="en-US" sz="2800" dirty="0"/>
              <a:t>At run-time: </a:t>
            </a:r>
            <a:r>
              <a:rPr lang="en-US" sz="2800" dirty="0">
                <a:solidFill>
                  <a:schemeClr val="tx2"/>
                </a:solidFill>
              </a:rPr>
              <a:t>virtual</a:t>
            </a:r>
            <a:r>
              <a:rPr lang="en-US" sz="2800" dirty="0"/>
              <a:t> address must be </a:t>
            </a:r>
            <a:r>
              <a:rPr lang="en-US" sz="2800" i="1" dirty="0">
                <a:solidFill>
                  <a:schemeClr val="tx2"/>
                </a:solidFill>
              </a:rPr>
              <a:t>translated</a:t>
            </a:r>
            <a:r>
              <a:rPr lang="en-US" sz="2800" dirty="0"/>
              <a:t> to a </a:t>
            </a:r>
            <a:r>
              <a:rPr lang="en-US" sz="2800" dirty="0">
                <a:solidFill>
                  <a:schemeClr val="tx2"/>
                </a:solidFill>
              </a:rPr>
              <a:t>physical</a:t>
            </a:r>
            <a:r>
              <a:rPr lang="en-US" sz="2800" dirty="0"/>
              <a:t> address</a:t>
            </a:r>
          </a:p>
          <a:p>
            <a:r>
              <a:rPr lang="en-US" sz="2800" dirty="0"/>
              <a:t>MMU (combination of hardware and software)</a:t>
            </a:r>
          </a:p>
        </p:txBody>
      </p:sp>
      <p:pic>
        <p:nvPicPr>
          <p:cNvPr id="57036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4" t="46750" r="32813" b="34250"/>
          <a:stretch>
            <a:fillRect/>
          </a:stretch>
        </p:blipFill>
        <p:spPr bwMode="auto">
          <a:xfrm>
            <a:off x="893763" y="3619500"/>
            <a:ext cx="743267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57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0038" y="123825"/>
            <a:ext cx="8843962" cy="698500"/>
          </a:xfrm>
        </p:spPr>
        <p:txBody>
          <a:bodyPr/>
          <a:lstStyle/>
          <a:p>
            <a:r>
              <a:rPr lang="en-US" sz="3600"/>
              <a:t>Two Programs Sharing Physical Memory</a:t>
            </a:r>
          </a:p>
        </p:txBody>
      </p:sp>
      <p:sp>
        <p:nvSpPr>
          <p:cNvPr id="5705731" name="Rectangle 3"/>
          <p:cNvSpPr>
            <a:spLocks noChangeArrowheads="1"/>
          </p:cNvSpPr>
          <p:nvPr/>
        </p:nvSpPr>
        <p:spPr bwMode="auto">
          <a:xfrm>
            <a:off x="3314700" y="2914650"/>
            <a:ext cx="1752600" cy="1371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32" name="Line 4"/>
          <p:cNvSpPr>
            <a:spLocks noChangeShapeType="1"/>
          </p:cNvSpPr>
          <p:nvPr/>
        </p:nvSpPr>
        <p:spPr bwMode="auto">
          <a:xfrm>
            <a:off x="3314700" y="3143250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33" name="Line 5"/>
          <p:cNvSpPr>
            <a:spLocks noChangeShapeType="1"/>
          </p:cNvSpPr>
          <p:nvPr/>
        </p:nvSpPr>
        <p:spPr bwMode="auto">
          <a:xfrm>
            <a:off x="3314700" y="3371850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34" name="Line 6"/>
          <p:cNvSpPr>
            <a:spLocks noChangeShapeType="1"/>
          </p:cNvSpPr>
          <p:nvPr/>
        </p:nvSpPr>
        <p:spPr bwMode="auto">
          <a:xfrm>
            <a:off x="3314700" y="3600450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35" name="Line 7"/>
          <p:cNvSpPr>
            <a:spLocks noChangeShapeType="1"/>
          </p:cNvSpPr>
          <p:nvPr/>
        </p:nvSpPr>
        <p:spPr bwMode="auto">
          <a:xfrm>
            <a:off x="3314700" y="3829050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36" name="Line 8"/>
          <p:cNvSpPr>
            <a:spLocks noChangeShapeType="1"/>
          </p:cNvSpPr>
          <p:nvPr/>
        </p:nvSpPr>
        <p:spPr bwMode="auto">
          <a:xfrm>
            <a:off x="3314700" y="4057650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37" name="Rectangle 9"/>
          <p:cNvSpPr>
            <a:spLocks noChangeArrowheads="1"/>
          </p:cNvSpPr>
          <p:nvPr/>
        </p:nvSpPr>
        <p:spPr bwMode="auto">
          <a:xfrm>
            <a:off x="6267450" y="3524250"/>
            <a:ext cx="1752600" cy="1828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38" name="Line 10"/>
          <p:cNvSpPr>
            <a:spLocks noChangeShapeType="1"/>
          </p:cNvSpPr>
          <p:nvPr/>
        </p:nvSpPr>
        <p:spPr bwMode="auto">
          <a:xfrm>
            <a:off x="6267450" y="3752850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39" name="Line 11"/>
          <p:cNvSpPr>
            <a:spLocks noChangeShapeType="1"/>
          </p:cNvSpPr>
          <p:nvPr/>
        </p:nvSpPr>
        <p:spPr bwMode="auto">
          <a:xfrm>
            <a:off x="6267450" y="3981450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40" name="Line 12"/>
          <p:cNvSpPr>
            <a:spLocks noChangeShapeType="1"/>
          </p:cNvSpPr>
          <p:nvPr/>
        </p:nvSpPr>
        <p:spPr bwMode="auto">
          <a:xfrm>
            <a:off x="6267450" y="4210050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41" name="Line 13"/>
          <p:cNvSpPr>
            <a:spLocks noChangeShapeType="1"/>
          </p:cNvSpPr>
          <p:nvPr/>
        </p:nvSpPr>
        <p:spPr bwMode="auto">
          <a:xfrm>
            <a:off x="6267450" y="4438650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42" name="Line 14"/>
          <p:cNvSpPr>
            <a:spLocks noChangeShapeType="1"/>
          </p:cNvSpPr>
          <p:nvPr/>
        </p:nvSpPr>
        <p:spPr bwMode="auto">
          <a:xfrm>
            <a:off x="6267450" y="4667250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43" name="Line 15"/>
          <p:cNvSpPr>
            <a:spLocks noChangeShapeType="1"/>
          </p:cNvSpPr>
          <p:nvPr/>
        </p:nvSpPr>
        <p:spPr bwMode="auto">
          <a:xfrm>
            <a:off x="6267450" y="4895850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44" name="Line 16"/>
          <p:cNvSpPr>
            <a:spLocks noChangeShapeType="1"/>
          </p:cNvSpPr>
          <p:nvPr/>
        </p:nvSpPr>
        <p:spPr bwMode="auto">
          <a:xfrm>
            <a:off x="6267450" y="5124450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45" name="AutoShape 17"/>
          <p:cNvSpPr>
            <a:spLocks noChangeArrowheads="1"/>
          </p:cNvSpPr>
          <p:nvPr/>
        </p:nvSpPr>
        <p:spPr bwMode="auto">
          <a:xfrm>
            <a:off x="704850" y="4133850"/>
            <a:ext cx="1905000" cy="685800"/>
          </a:xfrm>
          <a:prstGeom prst="can">
            <a:avLst>
              <a:gd name="adj" fmla="val 46065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46" name="Text Box 18"/>
          <p:cNvSpPr txBox="1">
            <a:spLocks noChangeArrowheads="1"/>
          </p:cNvSpPr>
          <p:nvPr/>
        </p:nvSpPr>
        <p:spPr bwMode="auto">
          <a:xfrm>
            <a:off x="3073400" y="2305050"/>
            <a:ext cx="2343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Program 1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virtual address space</a:t>
            </a:r>
          </a:p>
        </p:txBody>
      </p:sp>
      <p:sp>
        <p:nvSpPr>
          <p:cNvPr id="5705747" name="Text Box 19"/>
          <p:cNvSpPr txBox="1">
            <a:spLocks noChangeArrowheads="1"/>
          </p:cNvSpPr>
          <p:nvPr/>
        </p:nvSpPr>
        <p:spPr bwMode="auto">
          <a:xfrm>
            <a:off x="6400800" y="3143250"/>
            <a:ext cx="156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main memory</a:t>
            </a:r>
          </a:p>
        </p:txBody>
      </p:sp>
      <p:sp>
        <p:nvSpPr>
          <p:cNvPr id="5705748" name="Line 20"/>
          <p:cNvSpPr>
            <a:spLocks noChangeShapeType="1"/>
          </p:cNvSpPr>
          <p:nvPr/>
        </p:nvSpPr>
        <p:spPr bwMode="auto">
          <a:xfrm>
            <a:off x="4133850" y="2990850"/>
            <a:ext cx="2133600" cy="2286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49" name="Line 21"/>
          <p:cNvSpPr>
            <a:spLocks noChangeShapeType="1"/>
          </p:cNvSpPr>
          <p:nvPr/>
        </p:nvSpPr>
        <p:spPr bwMode="auto">
          <a:xfrm flipH="1">
            <a:off x="1695450" y="3295650"/>
            <a:ext cx="2438400" cy="990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50" name="Line 22"/>
          <p:cNvSpPr>
            <a:spLocks noChangeShapeType="1"/>
          </p:cNvSpPr>
          <p:nvPr/>
        </p:nvSpPr>
        <p:spPr bwMode="auto">
          <a:xfrm flipH="1">
            <a:off x="2133600" y="3524250"/>
            <a:ext cx="200025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51" name="Line 23"/>
          <p:cNvSpPr>
            <a:spLocks noChangeShapeType="1"/>
          </p:cNvSpPr>
          <p:nvPr/>
        </p:nvSpPr>
        <p:spPr bwMode="auto">
          <a:xfrm flipH="1" flipV="1">
            <a:off x="1924050" y="4514850"/>
            <a:ext cx="2209800" cy="10668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52" name="Line 24"/>
          <p:cNvSpPr>
            <a:spLocks noChangeShapeType="1"/>
          </p:cNvSpPr>
          <p:nvPr/>
        </p:nvSpPr>
        <p:spPr bwMode="auto">
          <a:xfrm>
            <a:off x="4133850" y="3981450"/>
            <a:ext cx="213360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53" name="Line 25"/>
          <p:cNvSpPr>
            <a:spLocks noChangeShapeType="1"/>
          </p:cNvSpPr>
          <p:nvPr/>
        </p:nvSpPr>
        <p:spPr bwMode="auto">
          <a:xfrm flipV="1">
            <a:off x="4133850" y="3676650"/>
            <a:ext cx="211455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54" name="Line 26"/>
          <p:cNvSpPr>
            <a:spLocks noChangeShapeType="1"/>
          </p:cNvSpPr>
          <p:nvPr/>
        </p:nvSpPr>
        <p:spPr bwMode="auto">
          <a:xfrm flipH="1">
            <a:off x="1924050" y="4210050"/>
            <a:ext cx="22098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55" name="Line 27"/>
          <p:cNvSpPr>
            <a:spLocks noChangeShapeType="1"/>
          </p:cNvSpPr>
          <p:nvPr/>
        </p:nvSpPr>
        <p:spPr bwMode="auto">
          <a:xfrm flipV="1">
            <a:off x="4133850" y="5048250"/>
            <a:ext cx="2133600" cy="3048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56" name="Line 28"/>
          <p:cNvSpPr>
            <a:spLocks noChangeShapeType="1"/>
          </p:cNvSpPr>
          <p:nvPr/>
        </p:nvSpPr>
        <p:spPr bwMode="auto">
          <a:xfrm flipV="1">
            <a:off x="4133850" y="4591050"/>
            <a:ext cx="2133600" cy="14478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57" name="Line 29"/>
          <p:cNvSpPr>
            <a:spLocks noChangeShapeType="1"/>
          </p:cNvSpPr>
          <p:nvPr/>
        </p:nvSpPr>
        <p:spPr bwMode="auto">
          <a:xfrm flipV="1">
            <a:off x="4133850" y="4286250"/>
            <a:ext cx="2133600" cy="15240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58" name="Line 30"/>
          <p:cNvSpPr>
            <a:spLocks noChangeShapeType="1"/>
          </p:cNvSpPr>
          <p:nvPr/>
        </p:nvSpPr>
        <p:spPr bwMode="auto">
          <a:xfrm flipH="1" flipV="1">
            <a:off x="1771650" y="4591050"/>
            <a:ext cx="2362200" cy="16764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59" name="Rectangle 31"/>
          <p:cNvSpPr>
            <a:spLocks noChangeArrowheads="1"/>
          </p:cNvSpPr>
          <p:nvPr/>
        </p:nvSpPr>
        <p:spPr bwMode="auto">
          <a:xfrm>
            <a:off x="457200" y="1009650"/>
            <a:ext cx="8153400" cy="133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3500" tIns="25400" rIns="63500" bIns="25400">
            <a:spAutoFit/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Tx/>
              <a:buChar char="•"/>
            </a:pPr>
            <a:r>
              <a:rPr lang="en-US" sz="2800" dirty="0" smtClean="0">
                <a:solidFill>
                  <a:srgbClr val="FFFFFF"/>
                </a:solidFill>
                <a:latin typeface="Helvetica" charset="0"/>
                <a:ea typeface="ＭＳ Ｐゴシック" charset="0"/>
              </a:rPr>
              <a:t>The starting location of each page (either in main memory or in secondary memory) is contained in the program</a:t>
            </a:r>
            <a:r>
              <a:rPr lang="ja-JP" altLang="en-US" sz="2800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’</a:t>
            </a:r>
            <a:r>
              <a:rPr lang="en-US" sz="2800" dirty="0" smtClean="0">
                <a:solidFill>
                  <a:srgbClr val="FFFFFF"/>
                </a:solidFill>
                <a:latin typeface="Helvetica" charset="0"/>
                <a:ea typeface="ＭＳ Ｐゴシック" charset="0"/>
              </a:rPr>
              <a:t>s </a:t>
            </a:r>
            <a:r>
              <a:rPr lang="en-US" sz="2800" dirty="0" smtClean="0">
                <a:solidFill>
                  <a:schemeClr val="tx2"/>
                </a:solidFill>
                <a:latin typeface="Helvetica" charset="0"/>
                <a:ea typeface="ＭＳ Ｐゴシック" charset="0"/>
              </a:rPr>
              <a:t>page table</a:t>
            </a:r>
          </a:p>
        </p:txBody>
      </p:sp>
      <p:sp>
        <p:nvSpPr>
          <p:cNvPr id="5705760" name="Rectangle 32"/>
          <p:cNvSpPr>
            <a:spLocks noChangeArrowheads="1"/>
          </p:cNvSpPr>
          <p:nvPr/>
        </p:nvSpPr>
        <p:spPr bwMode="auto">
          <a:xfrm>
            <a:off x="3314700" y="5200650"/>
            <a:ext cx="1752600" cy="1143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61" name="Line 33"/>
          <p:cNvSpPr>
            <a:spLocks noChangeShapeType="1"/>
          </p:cNvSpPr>
          <p:nvPr/>
        </p:nvSpPr>
        <p:spPr bwMode="auto">
          <a:xfrm>
            <a:off x="3314700" y="5429250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62" name="Line 34"/>
          <p:cNvSpPr>
            <a:spLocks noChangeShapeType="1"/>
          </p:cNvSpPr>
          <p:nvPr/>
        </p:nvSpPr>
        <p:spPr bwMode="auto">
          <a:xfrm>
            <a:off x="3314700" y="5657850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63" name="Line 35"/>
          <p:cNvSpPr>
            <a:spLocks noChangeShapeType="1"/>
          </p:cNvSpPr>
          <p:nvPr/>
        </p:nvSpPr>
        <p:spPr bwMode="auto">
          <a:xfrm>
            <a:off x="3314700" y="5886450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64" name="Line 36"/>
          <p:cNvSpPr>
            <a:spLocks noChangeShapeType="1"/>
          </p:cNvSpPr>
          <p:nvPr/>
        </p:nvSpPr>
        <p:spPr bwMode="auto">
          <a:xfrm>
            <a:off x="3314700" y="6115050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65" name="Text Box 37"/>
          <p:cNvSpPr txBox="1">
            <a:spLocks noChangeArrowheads="1"/>
          </p:cNvSpPr>
          <p:nvPr/>
        </p:nvSpPr>
        <p:spPr bwMode="auto">
          <a:xfrm>
            <a:off x="3073400" y="4591050"/>
            <a:ext cx="2343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CC6600"/>
                </a:solidFill>
                <a:latin typeface="Arial" charset="0"/>
                <a:ea typeface="ＭＳ Ｐゴシック" charset="0"/>
              </a:rPr>
              <a:t>Program 2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CC6600"/>
                </a:solidFill>
                <a:latin typeface="Arial" charset="0"/>
                <a:ea typeface="ＭＳ Ｐゴシック" charset="0"/>
              </a:rPr>
              <a:t>virtual address space</a:t>
            </a:r>
          </a:p>
        </p:txBody>
      </p:sp>
      <p:sp>
        <p:nvSpPr>
          <p:cNvPr id="5705766" name="Text Box 38"/>
          <p:cNvSpPr txBox="1">
            <a:spLocks noChangeArrowheads="1"/>
          </p:cNvSpPr>
          <p:nvPr/>
        </p:nvSpPr>
        <p:spPr bwMode="auto">
          <a:xfrm>
            <a:off x="874713" y="5032375"/>
            <a:ext cx="8969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swap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space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7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Page Table for Translation</a:t>
            </a:r>
          </a:p>
        </p:txBody>
      </p:sp>
      <p:sp>
        <p:nvSpPr>
          <p:cNvPr id="5707779" name="Rectangle 3"/>
          <p:cNvSpPr>
            <a:spLocks noChangeArrowheads="1"/>
          </p:cNvSpPr>
          <p:nvPr/>
        </p:nvSpPr>
        <p:spPr bwMode="auto">
          <a:xfrm>
            <a:off x="1974850" y="3228975"/>
            <a:ext cx="1752600" cy="2514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780" name="Line 4"/>
          <p:cNvSpPr>
            <a:spLocks noChangeShapeType="1"/>
          </p:cNvSpPr>
          <p:nvPr/>
        </p:nvSpPr>
        <p:spPr bwMode="auto">
          <a:xfrm>
            <a:off x="1974850" y="3457575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781" name="Line 5"/>
          <p:cNvSpPr>
            <a:spLocks noChangeShapeType="1"/>
          </p:cNvSpPr>
          <p:nvPr/>
        </p:nvSpPr>
        <p:spPr bwMode="auto">
          <a:xfrm>
            <a:off x="1974850" y="3686175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782" name="Line 6"/>
          <p:cNvSpPr>
            <a:spLocks noChangeShapeType="1"/>
          </p:cNvSpPr>
          <p:nvPr/>
        </p:nvSpPr>
        <p:spPr bwMode="auto">
          <a:xfrm>
            <a:off x="1974850" y="3914775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783" name="Line 7"/>
          <p:cNvSpPr>
            <a:spLocks noChangeShapeType="1"/>
          </p:cNvSpPr>
          <p:nvPr/>
        </p:nvSpPr>
        <p:spPr bwMode="auto">
          <a:xfrm>
            <a:off x="1974850" y="4143375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784" name="Line 8"/>
          <p:cNvSpPr>
            <a:spLocks noChangeShapeType="1"/>
          </p:cNvSpPr>
          <p:nvPr/>
        </p:nvSpPr>
        <p:spPr bwMode="auto">
          <a:xfrm>
            <a:off x="1974850" y="4371975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785" name="Line 9"/>
          <p:cNvSpPr>
            <a:spLocks noChangeShapeType="1"/>
          </p:cNvSpPr>
          <p:nvPr/>
        </p:nvSpPr>
        <p:spPr bwMode="auto">
          <a:xfrm>
            <a:off x="1974850" y="4600575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786" name="Line 10"/>
          <p:cNvSpPr>
            <a:spLocks noChangeShapeType="1"/>
          </p:cNvSpPr>
          <p:nvPr/>
        </p:nvSpPr>
        <p:spPr bwMode="auto">
          <a:xfrm>
            <a:off x="1974850" y="4829175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787" name="Line 11"/>
          <p:cNvSpPr>
            <a:spLocks noChangeShapeType="1"/>
          </p:cNvSpPr>
          <p:nvPr/>
        </p:nvSpPr>
        <p:spPr bwMode="auto">
          <a:xfrm>
            <a:off x="1974850" y="5057775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788" name="Line 12"/>
          <p:cNvSpPr>
            <a:spLocks noChangeShapeType="1"/>
          </p:cNvSpPr>
          <p:nvPr/>
        </p:nvSpPr>
        <p:spPr bwMode="auto">
          <a:xfrm>
            <a:off x="1974850" y="5286375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789" name="Line 13"/>
          <p:cNvSpPr>
            <a:spLocks noChangeShapeType="1"/>
          </p:cNvSpPr>
          <p:nvPr/>
        </p:nvSpPr>
        <p:spPr bwMode="auto">
          <a:xfrm>
            <a:off x="1974850" y="5514975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790" name="Rectangle 14"/>
          <p:cNvSpPr>
            <a:spLocks noChangeArrowheads="1"/>
          </p:cNvSpPr>
          <p:nvPr/>
        </p:nvSpPr>
        <p:spPr bwMode="auto">
          <a:xfrm>
            <a:off x="6242050" y="2986088"/>
            <a:ext cx="1524000" cy="1828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791" name="Line 15"/>
          <p:cNvSpPr>
            <a:spLocks noChangeShapeType="1"/>
          </p:cNvSpPr>
          <p:nvPr/>
        </p:nvSpPr>
        <p:spPr bwMode="auto">
          <a:xfrm>
            <a:off x="6242050" y="3214688"/>
            <a:ext cx="152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792" name="Line 16"/>
          <p:cNvSpPr>
            <a:spLocks noChangeShapeType="1"/>
          </p:cNvSpPr>
          <p:nvPr/>
        </p:nvSpPr>
        <p:spPr bwMode="auto">
          <a:xfrm>
            <a:off x="6242050" y="3443288"/>
            <a:ext cx="152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793" name="Line 17"/>
          <p:cNvSpPr>
            <a:spLocks noChangeShapeType="1"/>
          </p:cNvSpPr>
          <p:nvPr/>
        </p:nvSpPr>
        <p:spPr bwMode="auto">
          <a:xfrm>
            <a:off x="6242050" y="3671888"/>
            <a:ext cx="152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794" name="Line 18"/>
          <p:cNvSpPr>
            <a:spLocks noChangeShapeType="1"/>
          </p:cNvSpPr>
          <p:nvPr/>
        </p:nvSpPr>
        <p:spPr bwMode="auto">
          <a:xfrm>
            <a:off x="6242050" y="3900488"/>
            <a:ext cx="152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795" name="Line 19"/>
          <p:cNvSpPr>
            <a:spLocks noChangeShapeType="1"/>
          </p:cNvSpPr>
          <p:nvPr/>
        </p:nvSpPr>
        <p:spPr bwMode="auto">
          <a:xfrm>
            <a:off x="6242050" y="4129088"/>
            <a:ext cx="152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796" name="Line 20"/>
          <p:cNvSpPr>
            <a:spLocks noChangeShapeType="1"/>
          </p:cNvSpPr>
          <p:nvPr/>
        </p:nvSpPr>
        <p:spPr bwMode="auto">
          <a:xfrm>
            <a:off x="6242050" y="4357688"/>
            <a:ext cx="152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797" name="Line 21"/>
          <p:cNvSpPr>
            <a:spLocks noChangeShapeType="1"/>
          </p:cNvSpPr>
          <p:nvPr/>
        </p:nvSpPr>
        <p:spPr bwMode="auto">
          <a:xfrm>
            <a:off x="6242050" y="4586288"/>
            <a:ext cx="152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798" name="AutoShape 22"/>
          <p:cNvSpPr>
            <a:spLocks noChangeArrowheads="1"/>
          </p:cNvSpPr>
          <p:nvPr/>
        </p:nvSpPr>
        <p:spPr bwMode="auto">
          <a:xfrm>
            <a:off x="6165850" y="5119688"/>
            <a:ext cx="1828800" cy="1371600"/>
          </a:xfrm>
          <a:prstGeom prst="can">
            <a:avLst>
              <a:gd name="adj" fmla="val 16574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799" name="Text Box 23"/>
          <p:cNvSpPr txBox="1">
            <a:spLocks noChangeArrowheads="1"/>
          </p:cNvSpPr>
          <p:nvPr/>
        </p:nvSpPr>
        <p:spPr bwMode="auto">
          <a:xfrm>
            <a:off x="2211388" y="2705100"/>
            <a:ext cx="14462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Physical page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base addr</a:t>
            </a:r>
          </a:p>
        </p:txBody>
      </p:sp>
      <p:sp>
        <p:nvSpPr>
          <p:cNvPr id="5707800" name="Text Box 24"/>
          <p:cNvSpPr txBox="1">
            <a:spLocks noChangeArrowheads="1"/>
          </p:cNvSpPr>
          <p:nvPr/>
        </p:nvSpPr>
        <p:spPr bwMode="auto">
          <a:xfrm>
            <a:off x="6115050" y="4752975"/>
            <a:ext cx="1657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Main memory</a:t>
            </a:r>
          </a:p>
        </p:txBody>
      </p:sp>
      <p:sp>
        <p:nvSpPr>
          <p:cNvPr id="5707801" name="Line 25"/>
          <p:cNvSpPr>
            <a:spLocks noChangeShapeType="1"/>
          </p:cNvSpPr>
          <p:nvPr/>
        </p:nvSpPr>
        <p:spPr bwMode="auto">
          <a:xfrm>
            <a:off x="2736850" y="3367088"/>
            <a:ext cx="3511550" cy="10144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802" name="Line 26"/>
          <p:cNvSpPr>
            <a:spLocks noChangeShapeType="1"/>
          </p:cNvSpPr>
          <p:nvPr/>
        </p:nvSpPr>
        <p:spPr bwMode="auto">
          <a:xfrm flipV="1">
            <a:off x="2736850" y="3009900"/>
            <a:ext cx="3511550" cy="5857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803" name="Line 27"/>
          <p:cNvSpPr>
            <a:spLocks noChangeShapeType="1"/>
          </p:cNvSpPr>
          <p:nvPr/>
        </p:nvSpPr>
        <p:spPr bwMode="auto">
          <a:xfrm flipV="1">
            <a:off x="2736850" y="3695700"/>
            <a:ext cx="3511550" cy="523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804" name="Line 28"/>
          <p:cNvSpPr>
            <a:spLocks noChangeShapeType="1"/>
          </p:cNvSpPr>
          <p:nvPr/>
        </p:nvSpPr>
        <p:spPr bwMode="auto">
          <a:xfrm>
            <a:off x="2736850" y="4662488"/>
            <a:ext cx="3657600" cy="914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805" name="Line 29"/>
          <p:cNvSpPr>
            <a:spLocks noChangeShapeType="1"/>
          </p:cNvSpPr>
          <p:nvPr/>
        </p:nvSpPr>
        <p:spPr bwMode="auto">
          <a:xfrm>
            <a:off x="2736850" y="3976688"/>
            <a:ext cx="3511550" cy="6334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806" name="Line 30"/>
          <p:cNvSpPr>
            <a:spLocks noChangeShapeType="1"/>
          </p:cNvSpPr>
          <p:nvPr/>
        </p:nvSpPr>
        <p:spPr bwMode="auto">
          <a:xfrm flipV="1">
            <a:off x="2736850" y="3238500"/>
            <a:ext cx="3511550" cy="9667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807" name="Line 31"/>
          <p:cNvSpPr>
            <a:spLocks noChangeShapeType="1"/>
          </p:cNvSpPr>
          <p:nvPr/>
        </p:nvSpPr>
        <p:spPr bwMode="auto">
          <a:xfrm flipV="1">
            <a:off x="2736850" y="3924300"/>
            <a:ext cx="3511550" cy="509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808" name="Line 32"/>
          <p:cNvSpPr>
            <a:spLocks noChangeShapeType="1"/>
          </p:cNvSpPr>
          <p:nvPr/>
        </p:nvSpPr>
        <p:spPr bwMode="auto">
          <a:xfrm flipV="1">
            <a:off x="2736850" y="4152900"/>
            <a:ext cx="3511550" cy="8143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809" name="Line 33"/>
          <p:cNvSpPr>
            <a:spLocks noChangeShapeType="1"/>
          </p:cNvSpPr>
          <p:nvPr/>
        </p:nvSpPr>
        <p:spPr bwMode="auto">
          <a:xfrm>
            <a:off x="2736850" y="5195888"/>
            <a:ext cx="365760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810" name="Line 34"/>
          <p:cNvSpPr>
            <a:spLocks noChangeShapeType="1"/>
          </p:cNvSpPr>
          <p:nvPr/>
        </p:nvSpPr>
        <p:spPr bwMode="auto">
          <a:xfrm flipV="1">
            <a:off x="2736850" y="3467100"/>
            <a:ext cx="3511550" cy="19573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811" name="Line 35"/>
          <p:cNvSpPr>
            <a:spLocks noChangeShapeType="1"/>
          </p:cNvSpPr>
          <p:nvPr/>
        </p:nvSpPr>
        <p:spPr bwMode="auto">
          <a:xfrm>
            <a:off x="2736850" y="5576888"/>
            <a:ext cx="365760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812" name="Rectangle 36"/>
          <p:cNvSpPr>
            <a:spLocks noChangeArrowheads="1"/>
          </p:cNvSpPr>
          <p:nvPr/>
        </p:nvSpPr>
        <p:spPr bwMode="auto">
          <a:xfrm>
            <a:off x="6318250" y="5500688"/>
            <a:ext cx="1524000" cy="22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813" name="Rectangle 37"/>
          <p:cNvSpPr>
            <a:spLocks noChangeArrowheads="1"/>
          </p:cNvSpPr>
          <p:nvPr/>
        </p:nvSpPr>
        <p:spPr bwMode="auto">
          <a:xfrm>
            <a:off x="6318250" y="5805488"/>
            <a:ext cx="1524000" cy="22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814" name="Rectangle 38"/>
          <p:cNvSpPr>
            <a:spLocks noChangeArrowheads="1"/>
          </p:cNvSpPr>
          <p:nvPr/>
        </p:nvSpPr>
        <p:spPr bwMode="auto">
          <a:xfrm>
            <a:off x="6318250" y="6110288"/>
            <a:ext cx="1524000" cy="22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815" name="Line 39"/>
          <p:cNvSpPr>
            <a:spLocks noChangeShapeType="1"/>
          </p:cNvSpPr>
          <p:nvPr/>
        </p:nvSpPr>
        <p:spPr bwMode="auto">
          <a:xfrm>
            <a:off x="2203450" y="3228975"/>
            <a:ext cx="0" cy="2514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816" name="Text Box 40"/>
          <p:cNvSpPr txBox="1">
            <a:spLocks noChangeArrowheads="1"/>
          </p:cNvSpPr>
          <p:nvPr/>
        </p:nvSpPr>
        <p:spPr bwMode="auto">
          <a:xfrm>
            <a:off x="6318250" y="6415088"/>
            <a:ext cx="1555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Disk storage</a:t>
            </a:r>
          </a:p>
        </p:txBody>
      </p:sp>
      <p:sp>
        <p:nvSpPr>
          <p:cNvPr id="5707817" name="Rectangle 41"/>
          <p:cNvSpPr>
            <a:spLocks noChangeArrowheads="1"/>
          </p:cNvSpPr>
          <p:nvPr/>
        </p:nvSpPr>
        <p:spPr bwMode="auto">
          <a:xfrm>
            <a:off x="679450" y="1181100"/>
            <a:ext cx="1295400" cy="22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818" name="Text Box 42"/>
          <p:cNvSpPr txBox="1">
            <a:spLocks noChangeArrowheads="1"/>
          </p:cNvSpPr>
          <p:nvPr/>
        </p:nvSpPr>
        <p:spPr bwMode="auto">
          <a:xfrm>
            <a:off x="457200" y="876300"/>
            <a:ext cx="159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Virtual page #</a:t>
            </a:r>
          </a:p>
        </p:txBody>
      </p:sp>
      <p:sp>
        <p:nvSpPr>
          <p:cNvPr id="5707819" name="Text Box 43"/>
          <p:cNvSpPr txBox="1">
            <a:spLocks noChangeArrowheads="1"/>
          </p:cNvSpPr>
          <p:nvPr/>
        </p:nvSpPr>
        <p:spPr bwMode="auto">
          <a:xfrm>
            <a:off x="1943100" y="2947988"/>
            <a:ext cx="319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V</a:t>
            </a:r>
          </a:p>
        </p:txBody>
      </p:sp>
      <p:sp>
        <p:nvSpPr>
          <p:cNvPr id="5707820" name="Text Box 44"/>
          <p:cNvSpPr txBox="1">
            <a:spLocks noChangeArrowheads="1"/>
          </p:cNvSpPr>
          <p:nvPr/>
        </p:nvSpPr>
        <p:spPr bwMode="auto">
          <a:xfrm>
            <a:off x="1989138" y="3189288"/>
            <a:ext cx="290512" cy="260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1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1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1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1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1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1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0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1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0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1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0</a:t>
            </a:r>
          </a:p>
        </p:txBody>
      </p:sp>
      <p:sp>
        <p:nvSpPr>
          <p:cNvPr id="5707821" name="Text Box 45"/>
          <p:cNvSpPr txBox="1">
            <a:spLocks noChangeArrowheads="1"/>
          </p:cNvSpPr>
          <p:nvPr/>
        </p:nvSpPr>
        <p:spPr bwMode="auto">
          <a:xfrm>
            <a:off x="2000250" y="5805488"/>
            <a:ext cx="1962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Page Table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(in main memory)</a:t>
            </a:r>
          </a:p>
        </p:txBody>
      </p:sp>
      <p:grpSp>
        <p:nvGrpSpPr>
          <p:cNvPr id="5707822" name="Group 46"/>
          <p:cNvGrpSpPr>
            <a:grpSpLocks/>
          </p:cNvGrpSpPr>
          <p:nvPr/>
        </p:nvGrpSpPr>
        <p:grpSpPr bwMode="auto">
          <a:xfrm>
            <a:off x="1212850" y="1409700"/>
            <a:ext cx="762000" cy="2590800"/>
            <a:chOff x="764" y="816"/>
            <a:chExt cx="480" cy="1632"/>
          </a:xfrm>
        </p:grpSpPr>
        <p:sp>
          <p:nvSpPr>
            <p:cNvPr id="5707823" name="Line 47"/>
            <p:cNvSpPr>
              <a:spLocks noChangeShapeType="1"/>
            </p:cNvSpPr>
            <p:nvPr/>
          </p:nvSpPr>
          <p:spPr bwMode="auto">
            <a:xfrm>
              <a:off x="764" y="2448"/>
              <a:ext cx="48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07824" name="Line 48"/>
            <p:cNvSpPr>
              <a:spLocks noChangeShapeType="1"/>
            </p:cNvSpPr>
            <p:nvPr/>
          </p:nvSpPr>
          <p:spPr bwMode="auto">
            <a:xfrm>
              <a:off x="768" y="816"/>
              <a:ext cx="0" cy="16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5707825" name="Rectangle 49"/>
          <p:cNvSpPr>
            <a:spLocks noChangeArrowheads="1"/>
          </p:cNvSpPr>
          <p:nvPr/>
        </p:nvSpPr>
        <p:spPr bwMode="auto">
          <a:xfrm>
            <a:off x="1981200" y="1181100"/>
            <a:ext cx="1295400" cy="22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826" name="Text Box 50"/>
          <p:cNvSpPr txBox="1">
            <a:spLocks noChangeArrowheads="1"/>
          </p:cNvSpPr>
          <p:nvPr/>
        </p:nvSpPr>
        <p:spPr bwMode="auto">
          <a:xfrm>
            <a:off x="2101850" y="876300"/>
            <a:ext cx="793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Offset</a:t>
            </a:r>
          </a:p>
        </p:txBody>
      </p:sp>
      <p:sp>
        <p:nvSpPr>
          <p:cNvPr id="5707827" name="Line 51"/>
          <p:cNvSpPr>
            <a:spLocks noChangeShapeType="1"/>
          </p:cNvSpPr>
          <p:nvPr/>
        </p:nvSpPr>
        <p:spPr bwMode="auto">
          <a:xfrm flipV="1">
            <a:off x="3048000" y="2400300"/>
            <a:ext cx="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828" name="Rectangle 52"/>
          <p:cNvSpPr>
            <a:spLocks noChangeArrowheads="1"/>
          </p:cNvSpPr>
          <p:nvPr/>
        </p:nvSpPr>
        <p:spPr bwMode="auto">
          <a:xfrm>
            <a:off x="2438400" y="2185988"/>
            <a:ext cx="1295400" cy="22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829" name="Text Box 53"/>
          <p:cNvSpPr txBox="1">
            <a:spLocks noChangeArrowheads="1"/>
          </p:cNvSpPr>
          <p:nvPr/>
        </p:nvSpPr>
        <p:spPr bwMode="auto">
          <a:xfrm>
            <a:off x="2286000" y="1881188"/>
            <a:ext cx="1797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Physical page #</a:t>
            </a:r>
          </a:p>
        </p:txBody>
      </p:sp>
      <p:sp>
        <p:nvSpPr>
          <p:cNvPr id="5707830" name="Rectangle 54"/>
          <p:cNvSpPr>
            <a:spLocks noChangeArrowheads="1"/>
          </p:cNvSpPr>
          <p:nvPr/>
        </p:nvSpPr>
        <p:spPr bwMode="auto">
          <a:xfrm>
            <a:off x="3733800" y="2185988"/>
            <a:ext cx="1295400" cy="22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831" name="Text Box 55"/>
          <p:cNvSpPr txBox="1">
            <a:spLocks noChangeArrowheads="1"/>
          </p:cNvSpPr>
          <p:nvPr/>
        </p:nvSpPr>
        <p:spPr bwMode="auto">
          <a:xfrm>
            <a:off x="4267200" y="2324100"/>
            <a:ext cx="793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Offset</a:t>
            </a:r>
          </a:p>
        </p:txBody>
      </p:sp>
      <p:grpSp>
        <p:nvGrpSpPr>
          <p:cNvPr id="5707832" name="Group 56"/>
          <p:cNvGrpSpPr>
            <a:grpSpLocks/>
          </p:cNvGrpSpPr>
          <p:nvPr/>
        </p:nvGrpSpPr>
        <p:grpSpPr bwMode="auto">
          <a:xfrm>
            <a:off x="2590800" y="1409700"/>
            <a:ext cx="1676400" cy="776288"/>
            <a:chOff x="1632" y="816"/>
            <a:chExt cx="1056" cy="489"/>
          </a:xfrm>
        </p:grpSpPr>
        <p:sp>
          <p:nvSpPr>
            <p:cNvPr id="5707833" name="Line 57"/>
            <p:cNvSpPr>
              <a:spLocks noChangeShapeType="1"/>
            </p:cNvSpPr>
            <p:nvPr/>
          </p:nvSpPr>
          <p:spPr bwMode="auto">
            <a:xfrm>
              <a:off x="1632" y="816"/>
              <a:ext cx="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07834" name="Line 58"/>
            <p:cNvSpPr>
              <a:spLocks noChangeShapeType="1"/>
            </p:cNvSpPr>
            <p:nvPr/>
          </p:nvSpPr>
          <p:spPr bwMode="auto">
            <a:xfrm>
              <a:off x="1632" y="1065"/>
              <a:ext cx="10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07835" name="Line 59"/>
            <p:cNvSpPr>
              <a:spLocks noChangeShapeType="1"/>
            </p:cNvSpPr>
            <p:nvPr/>
          </p:nvSpPr>
          <p:spPr bwMode="auto">
            <a:xfrm>
              <a:off x="2688" y="1065"/>
              <a:ext cx="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5707836" name="Group 60"/>
          <p:cNvGrpSpPr>
            <a:grpSpLocks/>
          </p:cNvGrpSpPr>
          <p:nvPr/>
        </p:nvGrpSpPr>
        <p:grpSpPr bwMode="auto">
          <a:xfrm>
            <a:off x="3733800" y="2400300"/>
            <a:ext cx="2743200" cy="2286000"/>
            <a:chOff x="2352" y="1440"/>
            <a:chExt cx="1728" cy="1440"/>
          </a:xfrm>
        </p:grpSpPr>
        <p:sp>
          <p:nvSpPr>
            <p:cNvPr id="5707837" name="Line 61"/>
            <p:cNvSpPr>
              <a:spLocks noChangeShapeType="1"/>
            </p:cNvSpPr>
            <p:nvPr/>
          </p:nvSpPr>
          <p:spPr bwMode="auto">
            <a:xfrm>
              <a:off x="2352" y="1440"/>
              <a:ext cx="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07838" name="Line 62"/>
            <p:cNvSpPr>
              <a:spLocks noChangeShapeType="1"/>
            </p:cNvSpPr>
            <p:nvPr/>
          </p:nvSpPr>
          <p:spPr bwMode="auto">
            <a:xfrm>
              <a:off x="2352" y="1680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07839" name="Line 63"/>
            <p:cNvSpPr>
              <a:spLocks noChangeShapeType="1"/>
            </p:cNvSpPr>
            <p:nvPr/>
          </p:nvSpPr>
          <p:spPr bwMode="auto">
            <a:xfrm>
              <a:off x="3168" y="1680"/>
              <a:ext cx="0" cy="1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07840" name="Line 64"/>
            <p:cNvSpPr>
              <a:spLocks noChangeShapeType="1"/>
            </p:cNvSpPr>
            <p:nvPr/>
          </p:nvSpPr>
          <p:spPr bwMode="auto">
            <a:xfrm>
              <a:off x="3168" y="2880"/>
              <a:ext cx="91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5707841" name="Text Box 65"/>
          <p:cNvSpPr txBox="1">
            <a:spLocks noChangeArrowheads="1"/>
          </p:cNvSpPr>
          <p:nvPr/>
        </p:nvSpPr>
        <p:spPr bwMode="auto">
          <a:xfrm>
            <a:off x="8170863" y="5375275"/>
            <a:ext cx="8969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swap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space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9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Virtual Addressing with a Cache</a:t>
            </a:r>
          </a:p>
        </p:txBody>
      </p:sp>
      <p:sp>
        <p:nvSpPr>
          <p:cNvPr id="5709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5" y="1011238"/>
            <a:ext cx="8283575" cy="1646237"/>
          </a:xfrm>
        </p:spPr>
        <p:txBody>
          <a:bodyPr/>
          <a:lstStyle/>
          <a:p>
            <a:r>
              <a:rPr lang="en-US" dirty="0"/>
              <a:t>Thus it takes an </a:t>
            </a:r>
            <a:r>
              <a:rPr lang="en-US" i="1" dirty="0">
                <a:solidFill>
                  <a:schemeClr val="tx2"/>
                </a:solidFill>
              </a:rPr>
              <a:t>extra</a:t>
            </a:r>
            <a:r>
              <a:rPr lang="en-US" dirty="0"/>
              <a:t> memory access to translate a VA to a PA</a:t>
            </a:r>
          </a:p>
        </p:txBody>
      </p:sp>
      <p:grpSp>
        <p:nvGrpSpPr>
          <p:cNvPr id="5709828" name="Group 4"/>
          <p:cNvGrpSpPr>
            <a:grpSpLocks/>
          </p:cNvGrpSpPr>
          <p:nvPr/>
        </p:nvGrpSpPr>
        <p:grpSpPr bwMode="auto">
          <a:xfrm>
            <a:off x="1282700" y="2057400"/>
            <a:ext cx="6565900" cy="1554163"/>
            <a:chOff x="600" y="464"/>
            <a:chExt cx="4136" cy="979"/>
          </a:xfrm>
        </p:grpSpPr>
        <p:sp>
          <p:nvSpPr>
            <p:cNvPr id="5709829" name="Line 5"/>
            <p:cNvSpPr>
              <a:spLocks noChangeShapeType="1"/>
            </p:cNvSpPr>
            <p:nvPr/>
          </p:nvSpPr>
          <p:spPr bwMode="auto">
            <a:xfrm>
              <a:off x="632" y="536"/>
              <a:ext cx="61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09830" name="Line 6"/>
            <p:cNvSpPr>
              <a:spLocks noChangeShapeType="1"/>
            </p:cNvSpPr>
            <p:nvPr/>
          </p:nvSpPr>
          <p:spPr bwMode="auto">
            <a:xfrm>
              <a:off x="1256" y="544"/>
              <a:ext cx="0" cy="5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09831" name="Line 7"/>
            <p:cNvSpPr>
              <a:spLocks noChangeShapeType="1"/>
            </p:cNvSpPr>
            <p:nvPr/>
          </p:nvSpPr>
          <p:spPr bwMode="auto">
            <a:xfrm flipH="1">
              <a:off x="600" y="1152"/>
              <a:ext cx="66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09832" name="Rectangle 8"/>
            <p:cNvSpPr>
              <a:spLocks noChangeArrowheads="1"/>
            </p:cNvSpPr>
            <p:nvPr/>
          </p:nvSpPr>
          <p:spPr bwMode="auto">
            <a:xfrm>
              <a:off x="664" y="768"/>
              <a:ext cx="384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3500" tIns="25400" rIns="63500" bIns="25400">
              <a:spAutoFit/>
            </a:bodyPr>
            <a:lstStyle/>
            <a:p>
              <a:pPr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FFFF"/>
                  </a:solidFill>
                  <a:latin typeface="Arial" charset="0"/>
                  <a:ea typeface="ＭＳ Ｐゴシック" charset="0"/>
                </a:rPr>
                <a:t>CPU</a:t>
              </a:r>
            </a:p>
          </p:txBody>
        </p:sp>
        <p:sp>
          <p:nvSpPr>
            <p:cNvPr id="5709833" name="Rectangle 9"/>
            <p:cNvSpPr>
              <a:spLocks noChangeArrowheads="1"/>
            </p:cNvSpPr>
            <p:nvPr/>
          </p:nvSpPr>
          <p:spPr bwMode="auto">
            <a:xfrm>
              <a:off x="1672" y="560"/>
              <a:ext cx="672" cy="568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FFFF"/>
                  </a:solidFill>
                  <a:latin typeface="Arial" charset="0"/>
                  <a:ea typeface="ＭＳ Ｐゴシック" charset="0"/>
                </a:rPr>
                <a:t>Trans-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FFFF"/>
                  </a:solidFill>
                  <a:latin typeface="Arial" charset="0"/>
                  <a:ea typeface="ＭＳ Ｐゴシック" charset="0"/>
                </a:rPr>
                <a:t>lation</a:t>
              </a:r>
            </a:p>
          </p:txBody>
        </p:sp>
        <p:sp>
          <p:nvSpPr>
            <p:cNvPr id="5709834" name="Rectangle 10"/>
            <p:cNvSpPr>
              <a:spLocks noChangeArrowheads="1"/>
            </p:cNvSpPr>
            <p:nvPr/>
          </p:nvSpPr>
          <p:spPr bwMode="auto">
            <a:xfrm>
              <a:off x="2824" y="560"/>
              <a:ext cx="672" cy="568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FFFF"/>
                  </a:solidFill>
                  <a:latin typeface="Arial" charset="0"/>
                  <a:ea typeface="ＭＳ Ｐゴシック" charset="0"/>
                </a:rPr>
                <a:t>Cache</a:t>
              </a:r>
            </a:p>
          </p:txBody>
        </p:sp>
        <p:sp>
          <p:nvSpPr>
            <p:cNvPr id="5709835" name="Rectangle 11"/>
            <p:cNvSpPr>
              <a:spLocks noChangeArrowheads="1"/>
            </p:cNvSpPr>
            <p:nvPr/>
          </p:nvSpPr>
          <p:spPr bwMode="auto">
            <a:xfrm>
              <a:off x="4064" y="568"/>
              <a:ext cx="672" cy="568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FFFF"/>
                  </a:solidFill>
                  <a:latin typeface="Arial" charset="0"/>
                  <a:ea typeface="ＭＳ Ｐゴシック" charset="0"/>
                </a:rPr>
                <a:t>Main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FFFF"/>
                  </a:solidFill>
                  <a:latin typeface="Arial" charset="0"/>
                  <a:ea typeface="ＭＳ Ｐゴシック" charset="0"/>
                </a:rPr>
                <a:t>Memory</a:t>
              </a:r>
            </a:p>
          </p:txBody>
        </p:sp>
        <p:sp>
          <p:nvSpPr>
            <p:cNvPr id="5709836" name="Line 12"/>
            <p:cNvSpPr>
              <a:spLocks noChangeShapeType="1"/>
            </p:cNvSpPr>
            <p:nvPr/>
          </p:nvSpPr>
          <p:spPr bwMode="auto">
            <a:xfrm>
              <a:off x="1264" y="648"/>
              <a:ext cx="39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09837" name="Line 13"/>
            <p:cNvSpPr>
              <a:spLocks noChangeShapeType="1"/>
            </p:cNvSpPr>
            <p:nvPr/>
          </p:nvSpPr>
          <p:spPr bwMode="auto">
            <a:xfrm>
              <a:off x="2344" y="648"/>
              <a:ext cx="46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09838" name="Line 14"/>
            <p:cNvSpPr>
              <a:spLocks noChangeShapeType="1"/>
            </p:cNvSpPr>
            <p:nvPr/>
          </p:nvSpPr>
          <p:spPr bwMode="auto">
            <a:xfrm>
              <a:off x="3504" y="632"/>
              <a:ext cx="5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09839" name="Line 15"/>
            <p:cNvSpPr>
              <a:spLocks noChangeShapeType="1"/>
            </p:cNvSpPr>
            <p:nvPr/>
          </p:nvSpPr>
          <p:spPr bwMode="auto">
            <a:xfrm flipH="1">
              <a:off x="3920" y="1040"/>
              <a:ext cx="1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09840" name="Line 16"/>
            <p:cNvSpPr>
              <a:spLocks noChangeShapeType="1"/>
            </p:cNvSpPr>
            <p:nvPr/>
          </p:nvSpPr>
          <p:spPr bwMode="auto">
            <a:xfrm>
              <a:off x="3928" y="1048"/>
              <a:ext cx="0" cy="3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09841" name="Line 17"/>
            <p:cNvSpPr>
              <a:spLocks noChangeShapeType="1"/>
            </p:cNvSpPr>
            <p:nvPr/>
          </p:nvSpPr>
          <p:spPr bwMode="auto">
            <a:xfrm flipH="1">
              <a:off x="1408" y="1416"/>
              <a:ext cx="252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09842" name="Line 18"/>
            <p:cNvSpPr>
              <a:spLocks noChangeShapeType="1"/>
            </p:cNvSpPr>
            <p:nvPr/>
          </p:nvSpPr>
          <p:spPr bwMode="auto">
            <a:xfrm flipV="1">
              <a:off x="1416" y="1072"/>
              <a:ext cx="0" cy="3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09843" name="Line 19"/>
            <p:cNvSpPr>
              <a:spLocks noChangeShapeType="1"/>
            </p:cNvSpPr>
            <p:nvPr/>
          </p:nvSpPr>
          <p:spPr bwMode="auto">
            <a:xfrm flipH="1">
              <a:off x="1248" y="1080"/>
              <a:ext cx="17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09844" name="Line 20"/>
            <p:cNvSpPr>
              <a:spLocks noChangeShapeType="1"/>
            </p:cNvSpPr>
            <p:nvPr/>
          </p:nvSpPr>
          <p:spPr bwMode="auto">
            <a:xfrm flipV="1">
              <a:off x="3664" y="1048"/>
              <a:ext cx="0" cy="37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09845" name="Line 21"/>
            <p:cNvSpPr>
              <a:spLocks noChangeShapeType="1"/>
            </p:cNvSpPr>
            <p:nvPr/>
          </p:nvSpPr>
          <p:spPr bwMode="auto">
            <a:xfrm flipH="1">
              <a:off x="3496" y="1056"/>
              <a:ext cx="17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09846" name="Line 22"/>
            <p:cNvSpPr>
              <a:spLocks noChangeShapeType="1"/>
            </p:cNvSpPr>
            <p:nvPr/>
          </p:nvSpPr>
          <p:spPr bwMode="auto">
            <a:xfrm flipH="1">
              <a:off x="2656" y="1040"/>
              <a:ext cx="16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09847" name="Line 23"/>
            <p:cNvSpPr>
              <a:spLocks noChangeShapeType="1"/>
            </p:cNvSpPr>
            <p:nvPr/>
          </p:nvSpPr>
          <p:spPr bwMode="auto">
            <a:xfrm>
              <a:off x="2664" y="1048"/>
              <a:ext cx="0" cy="3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09848" name="Oval 24"/>
            <p:cNvSpPr>
              <a:spLocks noChangeArrowheads="1"/>
            </p:cNvSpPr>
            <p:nvPr/>
          </p:nvSpPr>
          <p:spPr bwMode="auto">
            <a:xfrm>
              <a:off x="3664" y="1392"/>
              <a:ext cx="16" cy="24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09849" name="Rectangle 25"/>
            <p:cNvSpPr>
              <a:spLocks noChangeArrowheads="1"/>
            </p:cNvSpPr>
            <p:nvPr/>
          </p:nvSpPr>
          <p:spPr bwMode="auto">
            <a:xfrm>
              <a:off x="1280" y="480"/>
              <a:ext cx="280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3500" tIns="25400" rIns="63500" bIns="25400">
              <a:spAutoFit/>
            </a:bodyPr>
            <a:lstStyle/>
            <a:p>
              <a:pPr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FFFF"/>
                  </a:solidFill>
                  <a:latin typeface="Arial" charset="0"/>
                  <a:ea typeface="ＭＳ Ｐゴシック" charset="0"/>
                </a:rPr>
                <a:t>VA</a:t>
              </a:r>
            </a:p>
          </p:txBody>
        </p:sp>
        <p:sp>
          <p:nvSpPr>
            <p:cNvPr id="5709850" name="Rectangle 26"/>
            <p:cNvSpPr>
              <a:spLocks noChangeArrowheads="1"/>
            </p:cNvSpPr>
            <p:nvPr/>
          </p:nvSpPr>
          <p:spPr bwMode="auto">
            <a:xfrm>
              <a:off x="2360" y="480"/>
              <a:ext cx="280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3500" tIns="25400" rIns="63500" bIns="25400">
              <a:spAutoFit/>
            </a:bodyPr>
            <a:lstStyle/>
            <a:p>
              <a:pPr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FFFF"/>
                  </a:solidFill>
                  <a:latin typeface="Arial" charset="0"/>
                  <a:ea typeface="ＭＳ Ｐゴシック" charset="0"/>
                </a:rPr>
                <a:t>PA</a:t>
              </a:r>
            </a:p>
          </p:txBody>
        </p:sp>
        <p:sp>
          <p:nvSpPr>
            <p:cNvPr id="5709851" name="Rectangle 27"/>
            <p:cNvSpPr>
              <a:spLocks noChangeArrowheads="1"/>
            </p:cNvSpPr>
            <p:nvPr/>
          </p:nvSpPr>
          <p:spPr bwMode="auto">
            <a:xfrm>
              <a:off x="3536" y="464"/>
              <a:ext cx="408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3500" tIns="25400" rIns="63500" bIns="25400">
              <a:spAutoFit/>
            </a:bodyPr>
            <a:lstStyle/>
            <a:p>
              <a:pPr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FFFF"/>
                  </a:solidFill>
                  <a:latin typeface="Arial" charset="0"/>
                  <a:ea typeface="ＭＳ Ｐゴシック" charset="0"/>
                </a:rPr>
                <a:t>miss</a:t>
              </a:r>
            </a:p>
          </p:txBody>
        </p:sp>
        <p:sp>
          <p:nvSpPr>
            <p:cNvPr id="5709852" name="Rectangle 28"/>
            <p:cNvSpPr>
              <a:spLocks noChangeArrowheads="1"/>
            </p:cNvSpPr>
            <p:nvPr/>
          </p:nvSpPr>
          <p:spPr bwMode="auto">
            <a:xfrm>
              <a:off x="2408" y="1088"/>
              <a:ext cx="256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3500" tIns="25400" rIns="63500" bIns="25400">
              <a:spAutoFit/>
            </a:bodyPr>
            <a:lstStyle/>
            <a:p>
              <a:pPr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FFFF"/>
                  </a:solidFill>
                  <a:latin typeface="Arial" charset="0"/>
                  <a:ea typeface="ＭＳ Ｐゴシック" charset="0"/>
                </a:rPr>
                <a:t>hit</a:t>
              </a:r>
            </a:p>
          </p:txBody>
        </p:sp>
        <p:sp>
          <p:nvSpPr>
            <p:cNvPr id="5709853" name="Rectangle 29"/>
            <p:cNvSpPr>
              <a:spLocks noChangeArrowheads="1"/>
            </p:cNvSpPr>
            <p:nvPr/>
          </p:nvSpPr>
          <p:spPr bwMode="auto">
            <a:xfrm>
              <a:off x="1816" y="1264"/>
              <a:ext cx="376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3500" tIns="25400" rIns="63500" bIns="25400">
              <a:spAutoFit/>
            </a:bodyPr>
            <a:lstStyle/>
            <a:p>
              <a:pPr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FFFF"/>
                  </a:solidFill>
                  <a:latin typeface="Arial" charset="0"/>
                  <a:ea typeface="ＭＳ Ｐゴシック" charset="0"/>
                </a:rPr>
                <a:t>data</a:t>
              </a:r>
            </a:p>
          </p:txBody>
        </p:sp>
      </p:grpSp>
      <p:sp>
        <p:nvSpPr>
          <p:cNvPr id="5709854" name="Rectangle 30"/>
          <p:cNvSpPr>
            <a:spLocks noChangeArrowheads="1"/>
          </p:cNvSpPr>
          <p:nvPr/>
        </p:nvSpPr>
        <p:spPr bwMode="auto">
          <a:xfrm>
            <a:off x="457200" y="3886200"/>
            <a:ext cx="8153400" cy="1528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3500" tIns="25400" rIns="63500" bIns="25400">
            <a:spAutoFit/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Tx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Helvetica" charset="0"/>
                <a:ea typeface="ＭＳ Ｐゴシック" charset="0"/>
              </a:rPr>
              <a:t>This makes memory (cache) accesses </a:t>
            </a:r>
            <a:r>
              <a:rPr lang="en-US" sz="3200" dirty="0" smtClean="0">
                <a:solidFill>
                  <a:schemeClr val="tx2"/>
                </a:solidFill>
                <a:latin typeface="Helvetica" charset="0"/>
                <a:ea typeface="ＭＳ Ｐゴシック" charset="0"/>
              </a:rPr>
              <a:t>very expensive </a:t>
            </a:r>
            <a:r>
              <a:rPr lang="en-US" sz="3200" dirty="0" smtClean="0">
                <a:solidFill>
                  <a:srgbClr val="FFFFFF"/>
                </a:solidFill>
                <a:latin typeface="Helvetica" charset="0"/>
                <a:ea typeface="ＭＳ Ｐゴシック" charset="0"/>
              </a:rPr>
              <a:t>(if every access was really </a:t>
            </a:r>
            <a:r>
              <a:rPr lang="en-US" sz="3200" i="1" dirty="0" smtClean="0">
                <a:solidFill>
                  <a:srgbClr val="FFFFFF"/>
                </a:solidFill>
                <a:latin typeface="Helvetica" charset="0"/>
                <a:ea typeface="ＭＳ Ｐゴシック" charset="0"/>
              </a:rPr>
              <a:t>two</a:t>
            </a:r>
            <a:r>
              <a:rPr lang="en-US" sz="3200" dirty="0" smtClean="0">
                <a:solidFill>
                  <a:srgbClr val="FFFFFF"/>
                </a:solidFill>
                <a:latin typeface="Helvetica" charset="0"/>
                <a:ea typeface="ＭＳ Ｐゴシック" charset="0"/>
              </a:rPr>
              <a:t> accesses)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TLB in the Memory Hierarchy</a:t>
            </a:r>
          </a:p>
        </p:txBody>
      </p:sp>
      <p:sp>
        <p:nvSpPr>
          <p:cNvPr id="5713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3695700"/>
            <a:ext cx="8305800" cy="1547813"/>
          </a:xfrm>
        </p:spPr>
        <p:txBody>
          <a:bodyPr/>
          <a:lstStyle/>
          <a:p>
            <a:pPr>
              <a:lnSpc>
                <a:spcPct val="95000"/>
              </a:lnSpc>
            </a:pPr>
            <a:r>
              <a:rPr lang="en-US"/>
              <a:t>A TLB miss: </a:t>
            </a:r>
          </a:p>
          <a:p>
            <a:pPr lvl="1">
              <a:lnSpc>
                <a:spcPct val="95000"/>
              </a:lnSpc>
            </a:pPr>
            <a:r>
              <a:rPr lang="en-US"/>
              <a:t>If the page is not in main memory, then it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a true page fault</a:t>
            </a:r>
          </a:p>
          <a:p>
            <a:pPr lvl="2">
              <a:lnSpc>
                <a:spcPct val="95000"/>
              </a:lnSpc>
            </a:pPr>
            <a:r>
              <a:rPr lang="en-US"/>
              <a:t>Takes 1,000,000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of cycles to service a page fault</a:t>
            </a:r>
          </a:p>
          <a:p>
            <a:pPr>
              <a:lnSpc>
                <a:spcPct val="95000"/>
              </a:lnSpc>
            </a:pPr>
            <a:r>
              <a:rPr lang="en-US"/>
              <a:t>TLB misses are much more frequent than true page faults</a:t>
            </a:r>
          </a:p>
        </p:txBody>
      </p:sp>
      <p:sp>
        <p:nvSpPr>
          <p:cNvPr id="5713924" name="Line 4"/>
          <p:cNvSpPr>
            <a:spLocks noChangeShapeType="1"/>
          </p:cNvSpPr>
          <p:nvPr/>
        </p:nvSpPr>
        <p:spPr bwMode="auto">
          <a:xfrm>
            <a:off x="1193800" y="1060450"/>
            <a:ext cx="9779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3925" name="Line 5"/>
          <p:cNvSpPr>
            <a:spLocks noChangeShapeType="1"/>
          </p:cNvSpPr>
          <p:nvPr/>
        </p:nvSpPr>
        <p:spPr bwMode="auto">
          <a:xfrm>
            <a:off x="2184400" y="1073150"/>
            <a:ext cx="0" cy="9271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3926" name="Line 6"/>
          <p:cNvSpPr>
            <a:spLocks noChangeShapeType="1"/>
          </p:cNvSpPr>
          <p:nvPr/>
        </p:nvSpPr>
        <p:spPr bwMode="auto">
          <a:xfrm flipH="1">
            <a:off x="1143000" y="2038350"/>
            <a:ext cx="1054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3927" name="Rectangle 7"/>
          <p:cNvSpPr>
            <a:spLocks noChangeArrowheads="1"/>
          </p:cNvSpPr>
          <p:nvPr/>
        </p:nvSpPr>
        <p:spPr bwMode="auto">
          <a:xfrm>
            <a:off x="1244600" y="1428750"/>
            <a:ext cx="609600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CPU</a:t>
            </a:r>
          </a:p>
        </p:txBody>
      </p:sp>
      <p:sp>
        <p:nvSpPr>
          <p:cNvPr id="5713928" name="Rectangle 8"/>
          <p:cNvSpPr>
            <a:spLocks noChangeArrowheads="1"/>
          </p:cNvSpPr>
          <p:nvPr/>
        </p:nvSpPr>
        <p:spPr bwMode="auto">
          <a:xfrm>
            <a:off x="2844800" y="1098550"/>
            <a:ext cx="1066800" cy="9017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TLB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Lookup</a:t>
            </a:r>
          </a:p>
        </p:txBody>
      </p:sp>
      <p:sp>
        <p:nvSpPr>
          <p:cNvPr id="5713929" name="Rectangle 9"/>
          <p:cNvSpPr>
            <a:spLocks noChangeArrowheads="1"/>
          </p:cNvSpPr>
          <p:nvPr/>
        </p:nvSpPr>
        <p:spPr bwMode="auto">
          <a:xfrm>
            <a:off x="4673600" y="1098550"/>
            <a:ext cx="1066800" cy="9017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Cache</a:t>
            </a:r>
          </a:p>
        </p:txBody>
      </p:sp>
      <p:sp>
        <p:nvSpPr>
          <p:cNvPr id="5713930" name="Rectangle 10"/>
          <p:cNvSpPr>
            <a:spLocks noChangeArrowheads="1"/>
          </p:cNvSpPr>
          <p:nvPr/>
        </p:nvSpPr>
        <p:spPr bwMode="auto">
          <a:xfrm>
            <a:off x="6642100" y="1111250"/>
            <a:ext cx="1066800" cy="9017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Main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Memory</a:t>
            </a:r>
          </a:p>
        </p:txBody>
      </p:sp>
      <p:sp>
        <p:nvSpPr>
          <p:cNvPr id="5713931" name="Line 11"/>
          <p:cNvSpPr>
            <a:spLocks noChangeShapeType="1"/>
          </p:cNvSpPr>
          <p:nvPr/>
        </p:nvSpPr>
        <p:spPr bwMode="auto">
          <a:xfrm>
            <a:off x="2197100" y="1238250"/>
            <a:ext cx="6223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3932" name="Line 12"/>
          <p:cNvSpPr>
            <a:spLocks noChangeShapeType="1"/>
          </p:cNvSpPr>
          <p:nvPr/>
        </p:nvSpPr>
        <p:spPr bwMode="auto">
          <a:xfrm>
            <a:off x="3911600" y="1238250"/>
            <a:ext cx="736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3933" name="Line 13"/>
          <p:cNvSpPr>
            <a:spLocks noChangeShapeType="1"/>
          </p:cNvSpPr>
          <p:nvPr/>
        </p:nvSpPr>
        <p:spPr bwMode="auto">
          <a:xfrm>
            <a:off x="5753100" y="1212850"/>
            <a:ext cx="863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3934" name="Line 14"/>
          <p:cNvSpPr>
            <a:spLocks noChangeShapeType="1"/>
          </p:cNvSpPr>
          <p:nvPr/>
        </p:nvSpPr>
        <p:spPr bwMode="auto">
          <a:xfrm flipH="1">
            <a:off x="6413500" y="1860550"/>
            <a:ext cx="228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3935" name="Line 15"/>
          <p:cNvSpPr>
            <a:spLocks noChangeShapeType="1"/>
          </p:cNvSpPr>
          <p:nvPr/>
        </p:nvSpPr>
        <p:spPr bwMode="auto">
          <a:xfrm>
            <a:off x="6438900" y="1873250"/>
            <a:ext cx="12700" cy="17653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3936" name="Line 16"/>
          <p:cNvSpPr>
            <a:spLocks noChangeShapeType="1"/>
          </p:cNvSpPr>
          <p:nvPr/>
        </p:nvSpPr>
        <p:spPr bwMode="auto">
          <a:xfrm flipH="1" flipV="1">
            <a:off x="2489200" y="3638550"/>
            <a:ext cx="1930400" cy="12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3937" name="Line 17"/>
          <p:cNvSpPr>
            <a:spLocks noChangeShapeType="1"/>
          </p:cNvSpPr>
          <p:nvPr/>
        </p:nvSpPr>
        <p:spPr bwMode="auto">
          <a:xfrm flipH="1" flipV="1">
            <a:off x="2489200" y="1885950"/>
            <a:ext cx="0" cy="1752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3938" name="Line 18"/>
          <p:cNvSpPr>
            <a:spLocks noChangeShapeType="1"/>
          </p:cNvSpPr>
          <p:nvPr/>
        </p:nvSpPr>
        <p:spPr bwMode="auto">
          <a:xfrm flipH="1" flipV="1">
            <a:off x="2184400" y="1962150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3939" name="Line 19"/>
          <p:cNvSpPr>
            <a:spLocks noChangeShapeType="1"/>
          </p:cNvSpPr>
          <p:nvPr/>
        </p:nvSpPr>
        <p:spPr bwMode="auto">
          <a:xfrm flipH="1">
            <a:off x="5740400" y="1885950"/>
            <a:ext cx="279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3940" name="Line 20"/>
          <p:cNvSpPr>
            <a:spLocks noChangeShapeType="1"/>
          </p:cNvSpPr>
          <p:nvPr/>
        </p:nvSpPr>
        <p:spPr bwMode="auto">
          <a:xfrm>
            <a:off x="4470400" y="1885950"/>
            <a:ext cx="0" cy="1752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3941" name="Rectangle 21"/>
          <p:cNvSpPr>
            <a:spLocks noChangeArrowheads="1"/>
          </p:cNvSpPr>
          <p:nvPr/>
        </p:nvSpPr>
        <p:spPr bwMode="auto">
          <a:xfrm>
            <a:off x="2222500" y="971550"/>
            <a:ext cx="444500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VA</a:t>
            </a:r>
          </a:p>
        </p:txBody>
      </p:sp>
      <p:sp>
        <p:nvSpPr>
          <p:cNvPr id="5713942" name="Rectangle 22"/>
          <p:cNvSpPr>
            <a:spLocks noChangeArrowheads="1"/>
          </p:cNvSpPr>
          <p:nvPr/>
        </p:nvSpPr>
        <p:spPr bwMode="auto">
          <a:xfrm>
            <a:off x="3937000" y="971550"/>
            <a:ext cx="444500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PA</a:t>
            </a:r>
          </a:p>
        </p:txBody>
      </p:sp>
      <p:sp>
        <p:nvSpPr>
          <p:cNvPr id="5713943" name="Rectangle 23"/>
          <p:cNvSpPr>
            <a:spLocks noChangeArrowheads="1"/>
          </p:cNvSpPr>
          <p:nvPr/>
        </p:nvSpPr>
        <p:spPr bwMode="auto">
          <a:xfrm>
            <a:off x="5803900" y="946150"/>
            <a:ext cx="647700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miss</a:t>
            </a:r>
          </a:p>
        </p:txBody>
      </p:sp>
      <p:sp>
        <p:nvSpPr>
          <p:cNvPr id="5713944" name="Rectangle 24"/>
          <p:cNvSpPr>
            <a:spLocks noChangeArrowheads="1"/>
          </p:cNvSpPr>
          <p:nvPr/>
        </p:nvSpPr>
        <p:spPr bwMode="auto">
          <a:xfrm>
            <a:off x="4572000" y="2076450"/>
            <a:ext cx="406400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hit</a:t>
            </a:r>
          </a:p>
        </p:txBody>
      </p:sp>
      <p:sp>
        <p:nvSpPr>
          <p:cNvPr id="5713945" name="Rectangle 25"/>
          <p:cNvSpPr>
            <a:spLocks noChangeArrowheads="1"/>
          </p:cNvSpPr>
          <p:nvPr/>
        </p:nvSpPr>
        <p:spPr bwMode="auto">
          <a:xfrm>
            <a:off x="4953000" y="3359150"/>
            <a:ext cx="596900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data</a:t>
            </a:r>
          </a:p>
        </p:txBody>
      </p:sp>
      <p:sp>
        <p:nvSpPr>
          <p:cNvPr id="5713946" name="Rectangle 26"/>
          <p:cNvSpPr>
            <a:spLocks noChangeArrowheads="1"/>
          </p:cNvSpPr>
          <p:nvPr/>
        </p:nvSpPr>
        <p:spPr bwMode="auto">
          <a:xfrm>
            <a:off x="2844800" y="2470150"/>
            <a:ext cx="1066800" cy="9017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Trans-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lation</a:t>
            </a:r>
          </a:p>
        </p:txBody>
      </p:sp>
      <p:sp>
        <p:nvSpPr>
          <p:cNvPr id="5713947" name="Rectangle 27"/>
          <p:cNvSpPr>
            <a:spLocks noChangeArrowheads="1"/>
          </p:cNvSpPr>
          <p:nvPr/>
        </p:nvSpPr>
        <p:spPr bwMode="auto">
          <a:xfrm>
            <a:off x="3937000" y="742950"/>
            <a:ext cx="406400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hit</a:t>
            </a:r>
          </a:p>
        </p:txBody>
      </p:sp>
      <p:sp>
        <p:nvSpPr>
          <p:cNvPr id="5713948" name="Line 28"/>
          <p:cNvSpPr>
            <a:spLocks noChangeShapeType="1"/>
          </p:cNvSpPr>
          <p:nvPr/>
        </p:nvSpPr>
        <p:spPr bwMode="auto">
          <a:xfrm>
            <a:off x="3365500" y="2025650"/>
            <a:ext cx="0" cy="4191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3949" name="Rectangle 29"/>
          <p:cNvSpPr>
            <a:spLocks noChangeArrowheads="1"/>
          </p:cNvSpPr>
          <p:nvPr/>
        </p:nvSpPr>
        <p:spPr bwMode="auto">
          <a:xfrm>
            <a:off x="2705100" y="2076450"/>
            <a:ext cx="647700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miss</a:t>
            </a:r>
          </a:p>
        </p:txBody>
      </p:sp>
      <p:sp>
        <p:nvSpPr>
          <p:cNvPr id="5713950" name="Line 30"/>
          <p:cNvSpPr>
            <a:spLocks noChangeShapeType="1"/>
          </p:cNvSpPr>
          <p:nvPr/>
        </p:nvSpPr>
        <p:spPr bwMode="auto">
          <a:xfrm>
            <a:off x="3378200" y="3422650"/>
            <a:ext cx="0" cy="889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3951" name="Line 31"/>
          <p:cNvSpPr>
            <a:spLocks noChangeShapeType="1"/>
          </p:cNvSpPr>
          <p:nvPr/>
        </p:nvSpPr>
        <p:spPr bwMode="auto">
          <a:xfrm>
            <a:off x="3390900" y="3524250"/>
            <a:ext cx="660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3952" name="Line 32"/>
          <p:cNvSpPr>
            <a:spLocks noChangeShapeType="1"/>
          </p:cNvSpPr>
          <p:nvPr/>
        </p:nvSpPr>
        <p:spPr bwMode="auto">
          <a:xfrm flipV="1">
            <a:off x="4064000" y="1225550"/>
            <a:ext cx="0" cy="2311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3953" name="Line 33"/>
          <p:cNvSpPr>
            <a:spLocks noChangeShapeType="1"/>
          </p:cNvSpPr>
          <p:nvPr/>
        </p:nvSpPr>
        <p:spPr bwMode="auto">
          <a:xfrm flipH="1">
            <a:off x="4394200" y="3651250"/>
            <a:ext cx="2032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3954" name="Line 34"/>
          <p:cNvSpPr>
            <a:spLocks noChangeShapeType="1"/>
          </p:cNvSpPr>
          <p:nvPr/>
        </p:nvSpPr>
        <p:spPr bwMode="auto">
          <a:xfrm>
            <a:off x="6019800" y="1885950"/>
            <a:ext cx="0" cy="1752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3955" name="Line 35"/>
          <p:cNvSpPr>
            <a:spLocks noChangeShapeType="1"/>
          </p:cNvSpPr>
          <p:nvPr/>
        </p:nvSpPr>
        <p:spPr bwMode="auto">
          <a:xfrm>
            <a:off x="4419600" y="1885950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pic>
        <p:nvPicPr>
          <p:cNvPr id="116738" name="CP3 Ink d2cb453d-174d-4b7c-bfb0-aeb5bdd2018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790" y="923400"/>
            <a:ext cx="2135700" cy="125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5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Virtual vs. Physical Caches</a:t>
            </a:r>
          </a:p>
        </p:txBody>
      </p:sp>
      <p:sp>
        <p:nvSpPr>
          <p:cNvPr id="5715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5334000"/>
            <a:ext cx="8226425" cy="1219200"/>
          </a:xfrm>
        </p:spPr>
        <p:txBody>
          <a:bodyPr/>
          <a:lstStyle/>
          <a:p>
            <a:r>
              <a:rPr lang="en-US"/>
              <a:t>L1 (on-chip) caches are typically virtual</a:t>
            </a:r>
          </a:p>
          <a:p>
            <a:r>
              <a:rPr lang="en-US"/>
              <a:t>L2 (off-chip) caches are typically physical</a:t>
            </a:r>
          </a:p>
          <a:p>
            <a:pPr lvl="1"/>
            <a:endParaRPr lang="en-US"/>
          </a:p>
        </p:txBody>
      </p:sp>
      <p:sp>
        <p:nvSpPr>
          <p:cNvPr id="5715972" name="Rectangle 4"/>
          <p:cNvSpPr>
            <a:spLocks noChangeArrowheads="1"/>
          </p:cNvSpPr>
          <p:nvPr/>
        </p:nvSpPr>
        <p:spPr bwMode="auto">
          <a:xfrm>
            <a:off x="152400" y="1524000"/>
            <a:ext cx="1676400" cy="1468438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endParaRPr lang="en-US" sz="22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CPU</a:t>
            </a:r>
          </a:p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endParaRPr lang="en-US" sz="22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715973" name="Rectangle 5"/>
          <p:cNvSpPr>
            <a:spLocks noChangeArrowheads="1"/>
          </p:cNvSpPr>
          <p:nvPr/>
        </p:nvSpPr>
        <p:spPr bwMode="auto">
          <a:xfrm>
            <a:off x="4876800" y="1676400"/>
            <a:ext cx="1676400" cy="1019175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Cache</a:t>
            </a:r>
          </a:p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SRAM</a:t>
            </a:r>
          </a:p>
        </p:txBody>
      </p:sp>
      <p:sp>
        <p:nvSpPr>
          <p:cNvPr id="5715974" name="Rectangle 6"/>
          <p:cNvSpPr>
            <a:spLocks noChangeArrowheads="1"/>
          </p:cNvSpPr>
          <p:nvPr/>
        </p:nvSpPr>
        <p:spPr bwMode="auto">
          <a:xfrm>
            <a:off x="7239000" y="1143000"/>
            <a:ext cx="1676400" cy="1917700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endParaRPr lang="en-US" sz="22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Memory</a:t>
            </a:r>
          </a:p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DRAM</a:t>
            </a:r>
          </a:p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endParaRPr lang="en-US" sz="22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715975" name="Line 7"/>
          <p:cNvSpPr>
            <a:spLocks noChangeShapeType="1"/>
          </p:cNvSpPr>
          <p:nvPr/>
        </p:nvSpPr>
        <p:spPr bwMode="auto">
          <a:xfrm>
            <a:off x="1835150" y="2206625"/>
            <a:ext cx="755650" cy="31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5976" name="Line 8"/>
          <p:cNvSpPr>
            <a:spLocks noChangeShapeType="1"/>
          </p:cNvSpPr>
          <p:nvPr/>
        </p:nvSpPr>
        <p:spPr bwMode="auto">
          <a:xfrm>
            <a:off x="6629400" y="2176463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5977" name="Line 9"/>
          <p:cNvSpPr>
            <a:spLocks noChangeShapeType="1"/>
          </p:cNvSpPr>
          <p:nvPr/>
        </p:nvSpPr>
        <p:spPr bwMode="auto">
          <a:xfrm>
            <a:off x="1835150" y="2511425"/>
            <a:ext cx="755650" cy="31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5978" name="Line 10"/>
          <p:cNvSpPr>
            <a:spLocks noChangeShapeType="1"/>
          </p:cNvSpPr>
          <p:nvPr/>
        </p:nvSpPr>
        <p:spPr bwMode="auto">
          <a:xfrm>
            <a:off x="6629400" y="2481263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5979" name="Text Box 11"/>
          <p:cNvSpPr txBox="1">
            <a:spLocks noChangeArrowheads="1"/>
          </p:cNvSpPr>
          <p:nvPr/>
        </p:nvSpPr>
        <p:spPr bwMode="auto">
          <a:xfrm>
            <a:off x="1752600" y="1676400"/>
            <a:ext cx="69215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0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addr</a:t>
            </a:r>
          </a:p>
        </p:txBody>
      </p:sp>
      <p:sp>
        <p:nvSpPr>
          <p:cNvPr id="5715980" name="Text Box 12"/>
          <p:cNvSpPr txBox="1">
            <a:spLocks noChangeArrowheads="1"/>
          </p:cNvSpPr>
          <p:nvPr/>
        </p:nvSpPr>
        <p:spPr bwMode="auto">
          <a:xfrm>
            <a:off x="1766888" y="2435225"/>
            <a:ext cx="677862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0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data</a:t>
            </a:r>
          </a:p>
        </p:txBody>
      </p:sp>
      <p:sp>
        <p:nvSpPr>
          <p:cNvPr id="5715981" name="Rectangle 13"/>
          <p:cNvSpPr>
            <a:spLocks noChangeArrowheads="1"/>
          </p:cNvSpPr>
          <p:nvPr/>
        </p:nvSpPr>
        <p:spPr bwMode="auto">
          <a:xfrm>
            <a:off x="2590800" y="1981200"/>
            <a:ext cx="1676400" cy="569913"/>
          </a:xfrm>
          <a:prstGeom prst="rect">
            <a:avLst/>
          </a:prstGeom>
          <a:solidFill>
            <a:srgbClr val="CC99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MMU</a:t>
            </a:r>
          </a:p>
        </p:txBody>
      </p:sp>
      <p:sp>
        <p:nvSpPr>
          <p:cNvPr id="5715982" name="Line 14"/>
          <p:cNvSpPr>
            <a:spLocks noChangeShapeType="1"/>
          </p:cNvSpPr>
          <p:nvPr/>
        </p:nvSpPr>
        <p:spPr bwMode="auto">
          <a:xfrm>
            <a:off x="4267200" y="2176463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5983" name="Line 15"/>
          <p:cNvSpPr>
            <a:spLocks noChangeShapeType="1"/>
          </p:cNvSpPr>
          <p:nvPr/>
        </p:nvSpPr>
        <p:spPr bwMode="auto">
          <a:xfrm>
            <a:off x="4267200" y="2481263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5984" name="Rectangle 16"/>
          <p:cNvSpPr>
            <a:spLocks noChangeArrowheads="1"/>
          </p:cNvSpPr>
          <p:nvPr/>
        </p:nvSpPr>
        <p:spPr bwMode="auto">
          <a:xfrm>
            <a:off x="2590800" y="3810000"/>
            <a:ext cx="1676400" cy="1019175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Cache</a:t>
            </a:r>
          </a:p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SRAM</a:t>
            </a:r>
          </a:p>
        </p:txBody>
      </p:sp>
      <p:sp>
        <p:nvSpPr>
          <p:cNvPr id="5715985" name="Rectangle 17"/>
          <p:cNvSpPr>
            <a:spLocks noChangeArrowheads="1"/>
          </p:cNvSpPr>
          <p:nvPr/>
        </p:nvSpPr>
        <p:spPr bwMode="auto">
          <a:xfrm>
            <a:off x="4876800" y="3962400"/>
            <a:ext cx="1676400" cy="569913"/>
          </a:xfrm>
          <a:prstGeom prst="rect">
            <a:avLst/>
          </a:prstGeom>
          <a:solidFill>
            <a:srgbClr val="CC99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MMU</a:t>
            </a:r>
          </a:p>
        </p:txBody>
      </p:sp>
      <p:sp>
        <p:nvSpPr>
          <p:cNvPr id="5715986" name="Line 18"/>
          <p:cNvSpPr>
            <a:spLocks noChangeShapeType="1"/>
          </p:cNvSpPr>
          <p:nvPr/>
        </p:nvSpPr>
        <p:spPr bwMode="auto">
          <a:xfrm>
            <a:off x="4267200" y="4114800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5987" name="Line 19"/>
          <p:cNvSpPr>
            <a:spLocks noChangeShapeType="1"/>
          </p:cNvSpPr>
          <p:nvPr/>
        </p:nvSpPr>
        <p:spPr bwMode="auto">
          <a:xfrm>
            <a:off x="4267200" y="4419600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5988" name="Rectangle 20"/>
          <p:cNvSpPr>
            <a:spLocks noChangeArrowheads="1"/>
          </p:cNvSpPr>
          <p:nvPr/>
        </p:nvSpPr>
        <p:spPr bwMode="auto">
          <a:xfrm>
            <a:off x="152400" y="3429000"/>
            <a:ext cx="1676400" cy="1468438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endParaRPr lang="en-US" sz="22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CPU</a:t>
            </a:r>
          </a:p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endParaRPr lang="en-US" sz="22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715989" name="Rectangle 21"/>
          <p:cNvSpPr>
            <a:spLocks noChangeArrowheads="1"/>
          </p:cNvSpPr>
          <p:nvPr/>
        </p:nvSpPr>
        <p:spPr bwMode="auto">
          <a:xfrm>
            <a:off x="7239000" y="3276600"/>
            <a:ext cx="1676400" cy="1917700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endParaRPr lang="en-US" sz="22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Memory</a:t>
            </a:r>
          </a:p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DRAM</a:t>
            </a:r>
          </a:p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endParaRPr lang="en-US" sz="22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715990" name="Line 22"/>
          <p:cNvSpPr>
            <a:spLocks noChangeShapeType="1"/>
          </p:cNvSpPr>
          <p:nvPr/>
        </p:nvSpPr>
        <p:spPr bwMode="auto">
          <a:xfrm>
            <a:off x="1835150" y="4111625"/>
            <a:ext cx="755650" cy="31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5991" name="Line 23"/>
          <p:cNvSpPr>
            <a:spLocks noChangeShapeType="1"/>
          </p:cNvSpPr>
          <p:nvPr/>
        </p:nvSpPr>
        <p:spPr bwMode="auto">
          <a:xfrm>
            <a:off x="6629400" y="4081463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5992" name="Line 24"/>
          <p:cNvSpPr>
            <a:spLocks noChangeShapeType="1"/>
          </p:cNvSpPr>
          <p:nvPr/>
        </p:nvSpPr>
        <p:spPr bwMode="auto">
          <a:xfrm>
            <a:off x="1835150" y="4416425"/>
            <a:ext cx="755650" cy="31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5993" name="Line 25"/>
          <p:cNvSpPr>
            <a:spLocks noChangeShapeType="1"/>
          </p:cNvSpPr>
          <p:nvPr/>
        </p:nvSpPr>
        <p:spPr bwMode="auto">
          <a:xfrm>
            <a:off x="6629400" y="4386263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5994" name="Text Box 26"/>
          <p:cNvSpPr txBox="1">
            <a:spLocks noChangeArrowheads="1"/>
          </p:cNvSpPr>
          <p:nvPr/>
        </p:nvSpPr>
        <p:spPr bwMode="auto">
          <a:xfrm>
            <a:off x="1752600" y="3581400"/>
            <a:ext cx="69215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0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addr</a:t>
            </a:r>
          </a:p>
        </p:txBody>
      </p:sp>
      <p:sp>
        <p:nvSpPr>
          <p:cNvPr id="5715995" name="Text Box 27"/>
          <p:cNvSpPr txBox="1">
            <a:spLocks noChangeArrowheads="1"/>
          </p:cNvSpPr>
          <p:nvPr/>
        </p:nvSpPr>
        <p:spPr bwMode="auto">
          <a:xfrm>
            <a:off x="1766888" y="4340225"/>
            <a:ext cx="677862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0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data</a:t>
            </a:r>
          </a:p>
        </p:txBody>
      </p:sp>
      <p:sp>
        <p:nvSpPr>
          <p:cNvPr id="5715996" name="Text Box 28"/>
          <p:cNvSpPr txBox="1">
            <a:spLocks noChangeArrowheads="1"/>
          </p:cNvSpPr>
          <p:nvPr/>
        </p:nvSpPr>
        <p:spPr bwMode="auto">
          <a:xfrm>
            <a:off x="2057400" y="2743200"/>
            <a:ext cx="4645025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Cache works on physical addresses</a:t>
            </a:r>
          </a:p>
        </p:txBody>
      </p:sp>
      <p:sp>
        <p:nvSpPr>
          <p:cNvPr id="5715997" name="Text Box 29"/>
          <p:cNvSpPr txBox="1">
            <a:spLocks noChangeArrowheads="1"/>
          </p:cNvSpPr>
          <p:nvPr/>
        </p:nvSpPr>
        <p:spPr bwMode="auto">
          <a:xfrm>
            <a:off x="2116138" y="4800600"/>
            <a:ext cx="4381500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Cache works on virtual addresses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r>
              <a:rPr lang="en-US" dirty="0" smtClean="0"/>
              <a:t>Multi-core is a reality…</a:t>
            </a:r>
          </a:p>
          <a:p>
            <a:endParaRPr lang="en-US" dirty="0" smtClean="0"/>
          </a:p>
          <a:p>
            <a:r>
              <a:rPr lang="en-US" dirty="0" smtClean="0"/>
              <a:t>… but how do we write multi-core safe code?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8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85938" y="123825"/>
            <a:ext cx="6029325" cy="698500"/>
          </a:xfrm>
        </p:spPr>
        <p:txBody>
          <a:bodyPr/>
          <a:lstStyle/>
          <a:p>
            <a:r>
              <a:rPr lang="en-US"/>
              <a:t>Address Translation</a:t>
            </a:r>
          </a:p>
        </p:txBody>
      </p:sp>
      <p:sp>
        <p:nvSpPr>
          <p:cNvPr id="5718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150" y="971550"/>
            <a:ext cx="8153400" cy="1477963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3500" tIns="25400" rIns="63500" bIns="25400">
            <a:spAutoFit/>
          </a:bodyPr>
          <a:lstStyle/>
          <a:p>
            <a:r>
              <a:rPr lang="en-US" dirty="0"/>
              <a:t>Translation is done through the page table</a:t>
            </a:r>
          </a:p>
          <a:p>
            <a:pPr lvl="1"/>
            <a:r>
              <a:rPr lang="en-US" dirty="0"/>
              <a:t>A virtual memory miss (i.e., when the page is not in physical memory) is called a </a:t>
            </a:r>
            <a:r>
              <a:rPr lang="en-US" dirty="0">
                <a:solidFill>
                  <a:schemeClr val="tx2"/>
                </a:solidFill>
              </a:rPr>
              <a:t>page fault</a:t>
            </a:r>
          </a:p>
        </p:txBody>
      </p:sp>
      <p:pic>
        <p:nvPicPr>
          <p:cNvPr id="57180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6" t="24750" r="21719" b="46500"/>
          <a:stretch>
            <a:fillRect/>
          </a:stretch>
        </p:blipFill>
        <p:spPr bwMode="auto">
          <a:xfrm>
            <a:off x="685800" y="3352800"/>
            <a:ext cx="8166100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8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8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18019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0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Hardware/Software Boundary</a:t>
            </a:r>
          </a:p>
        </p:txBody>
      </p:sp>
      <p:sp>
        <p:nvSpPr>
          <p:cNvPr id="5720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077200" cy="4886325"/>
          </a:xfrm>
        </p:spPr>
        <p:txBody>
          <a:bodyPr/>
          <a:lstStyle/>
          <a:p>
            <a:r>
              <a:rPr lang="en-US"/>
              <a:t>Virtual to physical address translation is assisted by hardware?</a:t>
            </a:r>
          </a:p>
          <a:p>
            <a:pPr lvl="1"/>
            <a:r>
              <a:rPr lang="en-US"/>
              <a:t>Translation Lookaside Buffer (TLB) that caches the recent translations</a:t>
            </a:r>
          </a:p>
          <a:p>
            <a:pPr lvl="2"/>
            <a:r>
              <a:rPr lang="en-US"/>
              <a:t>TLB access time is part of the cache hit time</a:t>
            </a:r>
          </a:p>
          <a:p>
            <a:pPr lvl="2"/>
            <a:r>
              <a:rPr lang="en-US"/>
              <a:t>May allot an extra stage in the pipeline for TLB access</a:t>
            </a:r>
          </a:p>
          <a:p>
            <a:pPr lvl="1"/>
            <a:r>
              <a:rPr lang="en-US"/>
              <a:t>TLB miss</a:t>
            </a:r>
          </a:p>
          <a:p>
            <a:pPr lvl="2"/>
            <a:r>
              <a:rPr lang="en-US"/>
              <a:t>Can be in software (kernel handler) or hardware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2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Hardware/Software Boundary</a:t>
            </a:r>
          </a:p>
        </p:txBody>
      </p:sp>
      <p:sp>
        <p:nvSpPr>
          <p:cNvPr id="5722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077200" cy="4886325"/>
          </a:xfrm>
        </p:spPr>
        <p:txBody>
          <a:bodyPr/>
          <a:lstStyle/>
          <a:p>
            <a:r>
              <a:rPr lang="en-US" dirty="0"/>
              <a:t>Virtual to physical address translation is assisted by hardware?</a:t>
            </a:r>
          </a:p>
          <a:p>
            <a:pPr lvl="1"/>
            <a:r>
              <a:rPr lang="en-US" dirty="0"/>
              <a:t>Page table storage, fault detection and updating</a:t>
            </a:r>
          </a:p>
          <a:p>
            <a:pPr lvl="2"/>
            <a:r>
              <a:rPr lang="en-US" dirty="0"/>
              <a:t>Page faults result in interrupts (precise) that are then handled by the </a:t>
            </a:r>
            <a:r>
              <a:rPr lang="en-US" dirty="0">
                <a:solidFill>
                  <a:schemeClr val="tx2"/>
                </a:solidFill>
              </a:rPr>
              <a:t>OS</a:t>
            </a:r>
          </a:p>
          <a:p>
            <a:pPr lvl="2"/>
            <a:r>
              <a:rPr lang="en-US" dirty="0">
                <a:solidFill>
                  <a:schemeClr val="tx2"/>
                </a:solidFill>
              </a:rPr>
              <a:t>Hardware</a:t>
            </a:r>
            <a:r>
              <a:rPr lang="en-US" dirty="0"/>
              <a:t> must support (i.e., update appropriately) Dirty and Reference bits (e.g., ~LRU) in the Page Tables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724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241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8" t="12000" r="20625" b="5000"/>
          <a:stretch>
            <a:fillRect/>
          </a:stretch>
        </p:blipFill>
        <p:spPr bwMode="auto">
          <a:xfrm>
            <a:off x="990600" y="228600"/>
            <a:ext cx="7181850" cy="65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6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Paging</a:t>
            </a:r>
          </a:p>
        </p:txBody>
      </p:sp>
      <p:sp>
        <p:nvSpPr>
          <p:cNvPr id="5726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262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"/>
          <a:stretch>
            <a:fillRect/>
          </a:stretch>
        </p:blipFill>
        <p:spPr bwMode="auto">
          <a:xfrm>
            <a:off x="1122363" y="1108075"/>
            <a:ext cx="6870700" cy="560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Traps, exceptions,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and operating system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667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8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728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282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655763"/>
            <a:ext cx="7239000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0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Exceptions</a:t>
            </a:r>
          </a:p>
        </p:txBody>
      </p:sp>
      <p:sp>
        <p:nvSpPr>
          <p:cNvPr id="5730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4000"/>
              </a:lnSpc>
            </a:pPr>
            <a:r>
              <a:rPr lang="en-US" sz="2400"/>
              <a:t>System calls are control transfers to the OS, performed under the control of the user program</a:t>
            </a:r>
          </a:p>
          <a:p>
            <a:pPr>
              <a:lnSpc>
                <a:spcPct val="84000"/>
              </a:lnSpc>
            </a:pPr>
            <a:endParaRPr lang="en-US" sz="2800"/>
          </a:p>
          <a:p>
            <a:pPr>
              <a:lnSpc>
                <a:spcPct val="84000"/>
              </a:lnSpc>
            </a:pPr>
            <a:r>
              <a:rPr lang="en-US" sz="2400"/>
              <a:t>Sometimes, need to transfer control to the OS at a time when the user program least expects it</a:t>
            </a:r>
          </a:p>
          <a:p>
            <a:pPr lvl="1">
              <a:lnSpc>
                <a:spcPct val="84000"/>
              </a:lnSpc>
            </a:pPr>
            <a:r>
              <a:rPr lang="en-US" sz="2400"/>
              <a:t>Division by zero,</a:t>
            </a:r>
          </a:p>
          <a:p>
            <a:pPr lvl="1">
              <a:lnSpc>
                <a:spcPct val="84000"/>
              </a:lnSpc>
            </a:pPr>
            <a:r>
              <a:rPr lang="en-US" sz="2400"/>
              <a:t>Alert from power supply that electricity is going out, </a:t>
            </a:r>
          </a:p>
          <a:p>
            <a:pPr lvl="1">
              <a:lnSpc>
                <a:spcPct val="84000"/>
              </a:lnSpc>
            </a:pPr>
            <a:r>
              <a:rPr lang="en-US" sz="2400"/>
              <a:t>Alert from network device that a packet just arrived,</a:t>
            </a:r>
          </a:p>
          <a:p>
            <a:pPr lvl="1">
              <a:lnSpc>
                <a:spcPct val="84000"/>
              </a:lnSpc>
            </a:pPr>
            <a:r>
              <a:rPr lang="en-US" sz="2400"/>
              <a:t>Clock notifying the processor that clock just ticked</a:t>
            </a:r>
          </a:p>
          <a:p>
            <a:pPr lvl="1">
              <a:lnSpc>
                <a:spcPct val="84000"/>
              </a:lnSpc>
            </a:pPr>
            <a:endParaRPr lang="en-US" sz="2400"/>
          </a:p>
          <a:p>
            <a:pPr>
              <a:lnSpc>
                <a:spcPct val="84000"/>
              </a:lnSpc>
            </a:pPr>
            <a:r>
              <a:rPr lang="en-US" sz="2400"/>
              <a:t>Some of these causes for interruption of execution have nothing to do with the user application</a:t>
            </a:r>
            <a:endParaRPr lang="en-US" sz="2800"/>
          </a:p>
          <a:p>
            <a:pPr>
              <a:lnSpc>
                <a:spcPct val="84000"/>
              </a:lnSpc>
            </a:pPr>
            <a:r>
              <a:rPr lang="en-US" sz="2400"/>
              <a:t>Need a (slightly) different mechanism, that allows resuming the user application</a:t>
            </a:r>
            <a:endParaRPr lang="en-US" sz="2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8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Terminology</a:t>
            </a:r>
          </a:p>
        </p:txBody>
      </p:sp>
      <p:sp>
        <p:nvSpPr>
          <p:cNvPr id="5738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8800" y="1019175"/>
            <a:ext cx="8226425" cy="5105400"/>
          </a:xfrm>
        </p:spPr>
        <p:txBody>
          <a:bodyPr/>
          <a:lstStyle/>
          <a:p>
            <a:pPr>
              <a:lnSpc>
                <a:spcPct val="84000"/>
              </a:lnSpc>
            </a:pPr>
            <a:r>
              <a:rPr lang="en-US" sz="2800" dirty="0"/>
              <a:t>Trap</a:t>
            </a:r>
          </a:p>
          <a:p>
            <a:pPr lvl="1">
              <a:lnSpc>
                <a:spcPct val="84000"/>
              </a:lnSpc>
            </a:pPr>
            <a:r>
              <a:rPr lang="en-US" sz="2400" dirty="0"/>
              <a:t>Any kind of a control transfer to the OS</a:t>
            </a:r>
          </a:p>
          <a:p>
            <a:pPr>
              <a:lnSpc>
                <a:spcPct val="84000"/>
              </a:lnSpc>
            </a:pPr>
            <a:r>
              <a:rPr lang="en-US" sz="2800" dirty="0" err="1"/>
              <a:t>Syscall</a:t>
            </a:r>
            <a:endParaRPr lang="en-US" sz="2800" dirty="0"/>
          </a:p>
          <a:p>
            <a:pPr lvl="1">
              <a:lnSpc>
                <a:spcPct val="84000"/>
              </a:lnSpc>
            </a:pPr>
            <a:r>
              <a:rPr lang="en-US" sz="2400" dirty="0"/>
              <a:t>Synchronous, program-initiated control transfer from user to the OS to obtain service from the OS</a:t>
            </a:r>
          </a:p>
          <a:p>
            <a:pPr lvl="1">
              <a:lnSpc>
                <a:spcPct val="84000"/>
              </a:lnSpc>
            </a:pPr>
            <a:r>
              <a:rPr lang="en-US" sz="2400" dirty="0"/>
              <a:t>e.g. SYSCALL</a:t>
            </a:r>
          </a:p>
          <a:p>
            <a:pPr>
              <a:lnSpc>
                <a:spcPct val="84000"/>
              </a:lnSpc>
            </a:pPr>
            <a:r>
              <a:rPr lang="en-US" sz="2800" dirty="0"/>
              <a:t>Exception</a:t>
            </a:r>
          </a:p>
          <a:p>
            <a:pPr lvl="1">
              <a:lnSpc>
                <a:spcPct val="84000"/>
              </a:lnSpc>
            </a:pPr>
            <a:r>
              <a:rPr lang="en-US" sz="2400" dirty="0"/>
              <a:t>S</a:t>
            </a:r>
            <a:r>
              <a:rPr lang="en-US" sz="2400" dirty="0" smtClean="0"/>
              <a:t>ynchronous</a:t>
            </a:r>
            <a:r>
              <a:rPr lang="en-US" sz="2400" dirty="0"/>
              <a:t>, program-initiated control transfer from user to the OS in response to an exceptional event</a:t>
            </a:r>
          </a:p>
          <a:p>
            <a:pPr lvl="1">
              <a:lnSpc>
                <a:spcPct val="84000"/>
              </a:lnSpc>
            </a:pPr>
            <a:r>
              <a:rPr lang="en-US" sz="2400" dirty="0"/>
              <a:t>e.g. Divide by zero</a:t>
            </a:r>
          </a:p>
          <a:p>
            <a:pPr>
              <a:lnSpc>
                <a:spcPct val="84000"/>
              </a:lnSpc>
            </a:pPr>
            <a:r>
              <a:rPr lang="en-US" sz="2800" dirty="0"/>
              <a:t>Interrupt</a:t>
            </a:r>
          </a:p>
          <a:p>
            <a:pPr lvl="1">
              <a:lnSpc>
                <a:spcPct val="84000"/>
              </a:lnSpc>
            </a:pPr>
            <a:r>
              <a:rPr lang="en-US" sz="2400" dirty="0"/>
              <a:t>Asynchronous, device-initiated control transfer from user to the OS</a:t>
            </a:r>
          </a:p>
          <a:p>
            <a:pPr lvl="1">
              <a:lnSpc>
                <a:spcPct val="84000"/>
              </a:lnSpc>
            </a:pPr>
            <a:r>
              <a:rPr lang="en-US" sz="2400" dirty="0"/>
              <a:t>e.g. Clock tick, network packet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I/O and DMA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18786" name="CP3 Ink 09cc17ee-d3d4-48bb-aa30-cdcd71d1e007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1241" y="6150900"/>
            <a:ext cx="135600" cy="287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7670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Processes </a:t>
            </a:r>
            <a:r>
              <a:rPr lang="en-US" smtClean="0">
                <a:solidFill>
                  <a:schemeClr val="accent1"/>
                </a:solidFill>
              </a:rPr>
              <a:t>and  Threads</a:t>
            </a:r>
            <a:endParaRPr 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0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Memory-Mapped I/O</a:t>
            </a:r>
          </a:p>
        </p:txBody>
      </p:sp>
      <p:sp>
        <p:nvSpPr>
          <p:cNvPr id="5740547" name="Rectangle 3"/>
          <p:cNvSpPr>
            <a:spLocks noChangeArrowheads="1"/>
          </p:cNvSpPr>
          <p:nvPr/>
        </p:nvSpPr>
        <p:spPr bwMode="auto">
          <a:xfrm>
            <a:off x="914400" y="1143000"/>
            <a:ext cx="2133600" cy="4800600"/>
          </a:xfrm>
          <a:prstGeom prst="rect">
            <a:avLst/>
          </a:prstGeom>
          <a:solidFill>
            <a:schemeClr val="bg2"/>
          </a:solidFill>
          <a:ln w="28575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Processor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Address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Space</a:t>
            </a:r>
          </a:p>
        </p:txBody>
      </p:sp>
      <p:sp>
        <p:nvSpPr>
          <p:cNvPr id="5740548" name="Rectangle 4"/>
          <p:cNvSpPr>
            <a:spLocks noChangeArrowheads="1"/>
          </p:cNvSpPr>
          <p:nvPr/>
        </p:nvSpPr>
        <p:spPr bwMode="auto">
          <a:xfrm>
            <a:off x="5638800" y="1447800"/>
            <a:ext cx="2057400" cy="2209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I/O Device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Memory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and Control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Registers</a:t>
            </a:r>
          </a:p>
        </p:txBody>
      </p:sp>
      <p:sp>
        <p:nvSpPr>
          <p:cNvPr id="5740549" name="Line 5"/>
          <p:cNvSpPr>
            <a:spLocks noChangeShapeType="1"/>
          </p:cNvSpPr>
          <p:nvPr/>
        </p:nvSpPr>
        <p:spPr bwMode="auto">
          <a:xfrm flipH="1">
            <a:off x="3048000" y="1447800"/>
            <a:ext cx="2590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40550" name="Line 6"/>
          <p:cNvSpPr>
            <a:spLocks noChangeShapeType="1"/>
          </p:cNvSpPr>
          <p:nvPr/>
        </p:nvSpPr>
        <p:spPr bwMode="auto">
          <a:xfrm flipH="1" flipV="1">
            <a:off x="3048000" y="2209800"/>
            <a:ext cx="25908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40551" name="Rectangle 7"/>
          <p:cNvSpPr>
            <a:spLocks noChangeArrowheads="1"/>
          </p:cNvSpPr>
          <p:nvPr/>
        </p:nvSpPr>
        <p:spPr bwMode="auto">
          <a:xfrm>
            <a:off x="914400" y="1905000"/>
            <a:ext cx="2133600" cy="3048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2594" name="Rectangle 2"/>
          <p:cNvSpPr>
            <a:spLocks noGrp="1" noChangeArrowheads="1"/>
          </p:cNvSpPr>
          <p:nvPr>
            <p:ph type="title"/>
          </p:nvPr>
        </p:nvSpPr>
        <p:spPr>
          <a:xfrm>
            <a:off x="661988" y="155575"/>
            <a:ext cx="7773987" cy="63341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defTabSz="457200">
              <a:lnSpc>
                <a:spcPct val="104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DMA: Direct Memory Access</a:t>
            </a:r>
          </a:p>
        </p:txBody>
      </p:sp>
      <p:sp>
        <p:nvSpPr>
          <p:cNvPr id="5742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5" y="1011238"/>
            <a:ext cx="8285163" cy="48180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338138" indent="-338138" defTabSz="457200">
              <a:lnSpc>
                <a:spcPct val="104000"/>
              </a:lnSpc>
              <a:buSzPct val="147000"/>
              <a:buFontTx/>
              <a:buBlip>
                <a:blip r:embed="rId3"/>
              </a:buBlip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800"/>
              <a:t>Non-DMA transfer:  I/O device </a:t>
            </a:r>
            <a:r>
              <a:rPr lang="en-GB" sz="2800">
                <a:latin typeface="Wingdings" charset="0"/>
              </a:rPr>
              <a:t></a:t>
            </a:r>
            <a:r>
              <a:rPr lang="en-GB" sz="2800"/>
              <a:t> CPU </a:t>
            </a:r>
            <a:r>
              <a:rPr lang="en-GB" sz="2800">
                <a:latin typeface="Wingdings" charset="0"/>
              </a:rPr>
              <a:t></a:t>
            </a:r>
            <a:r>
              <a:rPr lang="en-GB" sz="2800"/>
              <a:t> RAM</a:t>
            </a:r>
          </a:p>
          <a:p>
            <a:pPr marL="738188" lvl="1" indent="-280988" defTabSz="457200">
              <a:lnSpc>
                <a:spcPct val="104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400" b="1"/>
              <a:t>for (i = 1 .. n)</a:t>
            </a:r>
          </a:p>
          <a:p>
            <a:pPr lvl="2" defTabSz="457200">
              <a:lnSpc>
                <a:spcPct val="104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000"/>
              <a:t>CPU sends transfer request to device</a:t>
            </a:r>
          </a:p>
          <a:p>
            <a:pPr lvl="2" defTabSz="457200">
              <a:lnSpc>
                <a:spcPct val="104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000"/>
              <a:t>I/O writes data to bus, CPU reads into registers</a:t>
            </a:r>
          </a:p>
          <a:p>
            <a:pPr lvl="2" defTabSz="457200">
              <a:lnSpc>
                <a:spcPct val="104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000"/>
              <a:t>CPU writes data to registers to memory</a:t>
            </a:r>
          </a:p>
          <a:p>
            <a:pPr marL="338138" indent="-338138" defTabSz="457200">
              <a:lnSpc>
                <a:spcPct val="104000"/>
              </a:lnSpc>
              <a:buSzPct val="147000"/>
              <a:buFontTx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GB" sz="2800"/>
          </a:p>
          <a:p>
            <a:pPr marL="338138" indent="-338138" defTabSz="457200">
              <a:lnSpc>
                <a:spcPct val="104000"/>
              </a:lnSpc>
              <a:buSzPct val="147000"/>
              <a:buFontTx/>
              <a:buBlip>
                <a:blip r:embed="rId3"/>
              </a:buBlip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800"/>
              <a:t>DMA transfer:  I/O device </a:t>
            </a:r>
            <a:r>
              <a:rPr lang="en-GB" sz="2800">
                <a:latin typeface="Wingdings" charset="0"/>
              </a:rPr>
              <a:t></a:t>
            </a:r>
            <a:r>
              <a:rPr lang="en-GB" sz="2800"/>
              <a:t> RAM</a:t>
            </a:r>
          </a:p>
          <a:p>
            <a:pPr marL="738188" lvl="1" indent="-280988" defTabSz="457200">
              <a:lnSpc>
                <a:spcPct val="104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400"/>
              <a:t>CPU sets up DMA request on device</a:t>
            </a:r>
          </a:p>
          <a:p>
            <a:pPr marL="738188" lvl="1" indent="-280988" defTabSz="457200">
              <a:lnSpc>
                <a:spcPct val="104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400"/>
              <a:t>for (i = 1 .. n)</a:t>
            </a:r>
          </a:p>
          <a:p>
            <a:pPr lvl="2" defTabSz="457200">
              <a:lnSpc>
                <a:spcPct val="104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000"/>
              <a:t>I/O device writes data to bus, RAM reads data</a:t>
            </a:r>
          </a:p>
        </p:txBody>
      </p:sp>
      <p:sp>
        <p:nvSpPr>
          <p:cNvPr id="5742596" name="Rectangle 4"/>
          <p:cNvSpPr>
            <a:spLocks noChangeArrowheads="1"/>
          </p:cNvSpPr>
          <p:nvPr/>
        </p:nvSpPr>
        <p:spPr bwMode="auto">
          <a:xfrm>
            <a:off x="6416675" y="2222500"/>
            <a:ext cx="769938" cy="542925"/>
          </a:xfrm>
          <a:prstGeom prst="rect">
            <a:avLst/>
          </a:prstGeom>
          <a:solidFill>
            <a:srgbClr val="CCFF99"/>
          </a:solidFill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algn="ctr"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CPU</a:t>
            </a:r>
          </a:p>
        </p:txBody>
      </p:sp>
      <p:sp>
        <p:nvSpPr>
          <p:cNvPr id="5742597" name="Rectangle 5"/>
          <p:cNvSpPr>
            <a:spLocks noChangeArrowheads="1"/>
          </p:cNvSpPr>
          <p:nvPr/>
        </p:nvSpPr>
        <p:spPr bwMode="auto">
          <a:xfrm>
            <a:off x="7942263" y="2222500"/>
            <a:ext cx="800100" cy="542925"/>
          </a:xfrm>
          <a:prstGeom prst="rect">
            <a:avLst/>
          </a:prstGeom>
          <a:solidFill>
            <a:srgbClr val="CCFF99"/>
          </a:solidFill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algn="ctr"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RAM</a:t>
            </a:r>
          </a:p>
        </p:txBody>
      </p:sp>
      <p:sp>
        <p:nvSpPr>
          <p:cNvPr id="5742598" name="AutoShape 6"/>
          <p:cNvSpPr>
            <a:spLocks noChangeArrowheads="1"/>
          </p:cNvSpPr>
          <p:nvPr/>
        </p:nvSpPr>
        <p:spPr bwMode="auto">
          <a:xfrm>
            <a:off x="7102475" y="2943225"/>
            <a:ext cx="831850" cy="1028700"/>
          </a:xfrm>
          <a:prstGeom prst="flowChartMagneticDisk">
            <a:avLst/>
          </a:prstGeom>
          <a:solidFill>
            <a:srgbClr val="CCFF99"/>
          </a:solidFill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algn="ctr"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DISK</a:t>
            </a:r>
          </a:p>
        </p:txBody>
      </p:sp>
      <p:sp>
        <p:nvSpPr>
          <p:cNvPr id="5742599" name="Freeform 7"/>
          <p:cNvSpPr>
            <a:spLocks/>
          </p:cNvSpPr>
          <p:nvPr/>
        </p:nvSpPr>
        <p:spPr bwMode="auto">
          <a:xfrm>
            <a:off x="7086600" y="2667000"/>
            <a:ext cx="228600" cy="457200"/>
          </a:xfrm>
          <a:custGeom>
            <a:avLst/>
            <a:gdLst>
              <a:gd name="T0" fmla="*/ 0 w 144"/>
              <a:gd name="T1" fmla="*/ 0 h 288"/>
              <a:gd name="T2" fmla="*/ 144 w 144"/>
              <a:gd name="T3" fmla="*/ 0 h 288"/>
              <a:gd name="T4" fmla="*/ 144 w 144"/>
              <a:gd name="T5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288">
                <a:moveTo>
                  <a:pt x="0" y="0"/>
                </a:moveTo>
                <a:lnTo>
                  <a:pt x="144" y="0"/>
                </a:lnTo>
                <a:lnTo>
                  <a:pt x="144" y="288"/>
                </a:lnTo>
              </a:path>
            </a:pathLst>
          </a:custGeom>
          <a:noFill/>
          <a:ln w="28440">
            <a:solidFill>
              <a:srgbClr val="33CC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42600" name="Freeform 8"/>
          <p:cNvSpPr>
            <a:spLocks/>
          </p:cNvSpPr>
          <p:nvPr/>
        </p:nvSpPr>
        <p:spPr bwMode="auto">
          <a:xfrm>
            <a:off x="7086600" y="2514600"/>
            <a:ext cx="457200" cy="609600"/>
          </a:xfrm>
          <a:custGeom>
            <a:avLst/>
            <a:gdLst>
              <a:gd name="T0" fmla="*/ 192 w 192"/>
              <a:gd name="T1" fmla="*/ 288 h 288"/>
              <a:gd name="T2" fmla="*/ 192 w 192"/>
              <a:gd name="T3" fmla="*/ 0 h 288"/>
              <a:gd name="T4" fmla="*/ 0 w 192"/>
              <a:gd name="T5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2" h="288">
                <a:moveTo>
                  <a:pt x="192" y="288"/>
                </a:moveTo>
                <a:lnTo>
                  <a:pt x="192" y="0"/>
                </a:lnTo>
                <a:lnTo>
                  <a:pt x="0" y="0"/>
                </a:lnTo>
              </a:path>
            </a:pathLst>
          </a:custGeom>
          <a:noFill/>
          <a:ln w="28440">
            <a:solidFill>
              <a:srgbClr val="33CC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42601" name="Line 9"/>
          <p:cNvSpPr>
            <a:spLocks noChangeShapeType="1"/>
          </p:cNvSpPr>
          <p:nvPr/>
        </p:nvSpPr>
        <p:spPr bwMode="auto">
          <a:xfrm>
            <a:off x="7162800" y="2362200"/>
            <a:ext cx="914400" cy="1588"/>
          </a:xfrm>
          <a:prstGeom prst="line">
            <a:avLst/>
          </a:prstGeom>
          <a:noFill/>
          <a:ln w="28440">
            <a:solidFill>
              <a:srgbClr val="33CC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42602" name="Rectangle 10"/>
          <p:cNvSpPr>
            <a:spLocks noChangeArrowheads="1"/>
          </p:cNvSpPr>
          <p:nvPr/>
        </p:nvSpPr>
        <p:spPr bwMode="auto">
          <a:xfrm>
            <a:off x="6340475" y="4737100"/>
            <a:ext cx="769938" cy="542925"/>
          </a:xfrm>
          <a:prstGeom prst="rect">
            <a:avLst/>
          </a:prstGeom>
          <a:solidFill>
            <a:srgbClr val="CCFF99"/>
          </a:solidFill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algn="ctr"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CPU</a:t>
            </a:r>
          </a:p>
        </p:txBody>
      </p:sp>
      <p:sp>
        <p:nvSpPr>
          <p:cNvPr id="5742603" name="Rectangle 11"/>
          <p:cNvSpPr>
            <a:spLocks noChangeArrowheads="1"/>
          </p:cNvSpPr>
          <p:nvPr/>
        </p:nvSpPr>
        <p:spPr bwMode="auto">
          <a:xfrm>
            <a:off x="7866063" y="4737100"/>
            <a:ext cx="800100" cy="542925"/>
          </a:xfrm>
          <a:prstGeom prst="rect">
            <a:avLst/>
          </a:prstGeom>
          <a:solidFill>
            <a:srgbClr val="CCFF99"/>
          </a:solidFill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algn="ctr"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RAM</a:t>
            </a:r>
          </a:p>
        </p:txBody>
      </p:sp>
      <p:sp>
        <p:nvSpPr>
          <p:cNvPr id="5742604" name="AutoShape 12"/>
          <p:cNvSpPr>
            <a:spLocks noChangeArrowheads="1"/>
          </p:cNvSpPr>
          <p:nvPr/>
        </p:nvSpPr>
        <p:spPr bwMode="auto">
          <a:xfrm>
            <a:off x="7026275" y="5457825"/>
            <a:ext cx="831850" cy="1028700"/>
          </a:xfrm>
          <a:prstGeom prst="flowChartMagneticDisk">
            <a:avLst/>
          </a:prstGeom>
          <a:solidFill>
            <a:srgbClr val="CCFF99"/>
          </a:solidFill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algn="ctr"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DISK</a:t>
            </a:r>
          </a:p>
        </p:txBody>
      </p:sp>
      <p:sp>
        <p:nvSpPr>
          <p:cNvPr id="5742605" name="Freeform 13"/>
          <p:cNvSpPr>
            <a:spLocks/>
          </p:cNvSpPr>
          <p:nvPr/>
        </p:nvSpPr>
        <p:spPr bwMode="auto">
          <a:xfrm>
            <a:off x="7010400" y="5181600"/>
            <a:ext cx="228600" cy="457200"/>
          </a:xfrm>
          <a:custGeom>
            <a:avLst/>
            <a:gdLst>
              <a:gd name="T0" fmla="*/ 0 w 144"/>
              <a:gd name="T1" fmla="*/ 0 h 288"/>
              <a:gd name="T2" fmla="*/ 144 w 144"/>
              <a:gd name="T3" fmla="*/ 0 h 288"/>
              <a:gd name="T4" fmla="*/ 144 w 144"/>
              <a:gd name="T5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288">
                <a:moveTo>
                  <a:pt x="0" y="0"/>
                </a:moveTo>
                <a:lnTo>
                  <a:pt x="144" y="0"/>
                </a:lnTo>
                <a:lnTo>
                  <a:pt x="144" y="288"/>
                </a:lnTo>
              </a:path>
            </a:pathLst>
          </a:custGeom>
          <a:noFill/>
          <a:ln w="28440">
            <a:solidFill>
              <a:srgbClr val="33CC33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42606" name="Freeform 14"/>
          <p:cNvSpPr>
            <a:spLocks/>
          </p:cNvSpPr>
          <p:nvPr/>
        </p:nvSpPr>
        <p:spPr bwMode="auto">
          <a:xfrm flipH="1">
            <a:off x="7543800" y="4876800"/>
            <a:ext cx="457200" cy="762000"/>
          </a:xfrm>
          <a:custGeom>
            <a:avLst/>
            <a:gdLst>
              <a:gd name="T0" fmla="*/ 192 w 192"/>
              <a:gd name="T1" fmla="*/ 288 h 288"/>
              <a:gd name="T2" fmla="*/ 192 w 192"/>
              <a:gd name="T3" fmla="*/ 0 h 288"/>
              <a:gd name="T4" fmla="*/ 0 w 192"/>
              <a:gd name="T5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2" h="288">
                <a:moveTo>
                  <a:pt x="192" y="288"/>
                </a:moveTo>
                <a:lnTo>
                  <a:pt x="192" y="0"/>
                </a:lnTo>
                <a:lnTo>
                  <a:pt x="0" y="0"/>
                </a:lnTo>
              </a:path>
            </a:pathLst>
          </a:custGeom>
          <a:noFill/>
          <a:ln w="28440">
            <a:solidFill>
              <a:srgbClr val="33CC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42607" name="Oval 15"/>
          <p:cNvSpPr>
            <a:spLocks noChangeArrowheads="1"/>
          </p:cNvSpPr>
          <p:nvPr/>
        </p:nvSpPr>
        <p:spPr bwMode="auto">
          <a:xfrm>
            <a:off x="7467600" y="4953000"/>
            <a:ext cx="152400" cy="76200"/>
          </a:xfrm>
          <a:prstGeom prst="ellipse">
            <a:avLst/>
          </a:prstGeom>
          <a:solidFill>
            <a:srgbClr val="CC3300"/>
          </a:solidFill>
          <a:ln w="28440">
            <a:solidFill>
              <a:srgbClr val="CA100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42608" name="Oval 16"/>
          <p:cNvSpPr>
            <a:spLocks noChangeArrowheads="1"/>
          </p:cNvSpPr>
          <p:nvPr/>
        </p:nvSpPr>
        <p:spPr bwMode="auto">
          <a:xfrm>
            <a:off x="7467600" y="5105400"/>
            <a:ext cx="152400" cy="76200"/>
          </a:xfrm>
          <a:prstGeom prst="ellipse">
            <a:avLst/>
          </a:prstGeom>
          <a:solidFill>
            <a:srgbClr val="CC3300"/>
          </a:solidFill>
          <a:ln w="28440">
            <a:solidFill>
              <a:srgbClr val="CA100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42609" name="Oval 17"/>
          <p:cNvSpPr>
            <a:spLocks noChangeArrowheads="1"/>
          </p:cNvSpPr>
          <p:nvPr/>
        </p:nvSpPr>
        <p:spPr bwMode="auto">
          <a:xfrm>
            <a:off x="7696200" y="4800600"/>
            <a:ext cx="76200" cy="152400"/>
          </a:xfrm>
          <a:prstGeom prst="ellipse">
            <a:avLst/>
          </a:prstGeom>
          <a:solidFill>
            <a:srgbClr val="CC3300"/>
          </a:solidFill>
          <a:ln w="28440">
            <a:solidFill>
              <a:srgbClr val="CA100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42610" name="Oval 18"/>
          <p:cNvSpPr>
            <a:spLocks noChangeArrowheads="1"/>
          </p:cNvSpPr>
          <p:nvPr/>
        </p:nvSpPr>
        <p:spPr bwMode="auto">
          <a:xfrm>
            <a:off x="7467600" y="2667000"/>
            <a:ext cx="152400" cy="76200"/>
          </a:xfrm>
          <a:prstGeom prst="ellipse">
            <a:avLst/>
          </a:prstGeom>
          <a:solidFill>
            <a:srgbClr val="CC3300"/>
          </a:solidFill>
          <a:ln w="28440">
            <a:solidFill>
              <a:srgbClr val="CA100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42611" name="Oval 19"/>
          <p:cNvSpPr>
            <a:spLocks noChangeArrowheads="1"/>
          </p:cNvSpPr>
          <p:nvPr/>
        </p:nvSpPr>
        <p:spPr bwMode="auto">
          <a:xfrm>
            <a:off x="7620000" y="2286000"/>
            <a:ext cx="76200" cy="152400"/>
          </a:xfrm>
          <a:prstGeom prst="ellipse">
            <a:avLst/>
          </a:prstGeom>
          <a:solidFill>
            <a:srgbClr val="CC3300"/>
          </a:solidFill>
          <a:ln w="28440">
            <a:solidFill>
              <a:srgbClr val="CA100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42612" name="Oval 20"/>
          <p:cNvSpPr>
            <a:spLocks noChangeArrowheads="1"/>
          </p:cNvSpPr>
          <p:nvPr/>
        </p:nvSpPr>
        <p:spPr bwMode="auto">
          <a:xfrm>
            <a:off x="7467600" y="5257800"/>
            <a:ext cx="152400" cy="76200"/>
          </a:xfrm>
          <a:prstGeom prst="ellipse">
            <a:avLst/>
          </a:prstGeom>
          <a:solidFill>
            <a:srgbClr val="CC3300"/>
          </a:solidFill>
          <a:ln w="28440">
            <a:solidFill>
              <a:srgbClr val="CA100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42613" name="Oval 21"/>
          <p:cNvSpPr>
            <a:spLocks noChangeArrowheads="1"/>
          </p:cNvSpPr>
          <p:nvPr/>
        </p:nvSpPr>
        <p:spPr bwMode="auto">
          <a:xfrm>
            <a:off x="7467600" y="5410200"/>
            <a:ext cx="152400" cy="76200"/>
          </a:xfrm>
          <a:prstGeom prst="ellipse">
            <a:avLst/>
          </a:prstGeom>
          <a:solidFill>
            <a:srgbClr val="CC3300"/>
          </a:solidFill>
          <a:ln w="28440">
            <a:solidFill>
              <a:srgbClr val="CA100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Multicore and Synchronization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676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Why Multicore?</a:t>
            </a:r>
          </a:p>
        </p:txBody>
      </p:sp>
      <p:sp>
        <p:nvSpPr>
          <p:cNvPr id="582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Moore</a:t>
            </a:r>
            <a:r>
              <a:rPr lang="ja-JP" altLang="en-US" dirty="0">
                <a:latin typeface="Arial"/>
              </a:rPr>
              <a:t>’</a:t>
            </a:r>
            <a:r>
              <a:rPr lang="en-US" dirty="0"/>
              <a:t>s law</a:t>
            </a:r>
          </a:p>
          <a:p>
            <a:pPr lvl="1"/>
            <a:r>
              <a:rPr lang="en-US" dirty="0"/>
              <a:t>A law about </a:t>
            </a:r>
            <a:r>
              <a:rPr lang="en-US" dirty="0" smtClean="0"/>
              <a:t>transistors</a:t>
            </a:r>
          </a:p>
          <a:p>
            <a:pPr marL="914400" lvl="2" indent="0">
              <a:buNone/>
            </a:pPr>
            <a:r>
              <a:rPr lang="en-US" dirty="0" smtClean="0"/>
              <a:t>(Not speed)</a:t>
            </a:r>
            <a:endParaRPr lang="en-US" dirty="0"/>
          </a:p>
          <a:p>
            <a:pPr lvl="1"/>
            <a:r>
              <a:rPr lang="en-US" dirty="0"/>
              <a:t>Smaller means </a:t>
            </a:r>
            <a:r>
              <a:rPr lang="en-US" dirty="0" smtClean="0"/>
              <a:t>faster</a:t>
            </a:r>
          </a:p>
          <a:p>
            <a:pPr marL="457200" lvl="1" indent="0">
              <a:buNone/>
            </a:pPr>
            <a:r>
              <a:rPr lang="en-US" dirty="0" smtClean="0"/>
              <a:t>    transistors</a:t>
            </a:r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Power </a:t>
            </a:r>
            <a:r>
              <a:rPr lang="en-US" dirty="0"/>
              <a:t>consumption growing with transistors</a:t>
            </a:r>
          </a:p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20500" r="32813" b="12000"/>
          <a:stretch>
            <a:fillRect/>
          </a:stretch>
        </p:blipFill>
        <p:spPr bwMode="auto">
          <a:xfrm>
            <a:off x="5952075" y="914400"/>
            <a:ext cx="316230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82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286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 r="8931" b="11635"/>
          <a:stretch>
            <a:fillRect/>
          </a:stretch>
        </p:blipFill>
        <p:spPr bwMode="auto">
          <a:xfrm>
            <a:off x="255588" y="831850"/>
            <a:ext cx="8812212" cy="549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Power Trends</a:t>
            </a:r>
          </a:p>
        </p:txBody>
      </p:sp>
      <p:sp>
        <p:nvSpPr>
          <p:cNvPr id="583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5" y="4002088"/>
            <a:ext cx="8283575" cy="639762"/>
          </a:xfrm>
        </p:spPr>
        <p:txBody>
          <a:bodyPr/>
          <a:lstStyle/>
          <a:p>
            <a:r>
              <a:rPr lang="en-US"/>
              <a:t>In CMOS IC technology</a:t>
            </a:r>
          </a:p>
        </p:txBody>
      </p:sp>
      <p:graphicFrame>
        <p:nvGraphicFramePr>
          <p:cNvPr id="5830660" name="Object 4"/>
          <p:cNvGraphicFramePr>
            <a:graphicFrameLocks noChangeAspect="1"/>
          </p:cNvGraphicFramePr>
          <p:nvPr/>
        </p:nvGraphicFramePr>
        <p:xfrm>
          <a:off x="1331913" y="4941888"/>
          <a:ext cx="7081837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11" name="Equation" r:id="rId4" imgW="3213000" imgH="228600" progId="Equation.3">
                  <p:embed/>
                </p:oleObj>
              </mc:Choice>
              <mc:Fallback>
                <p:oleObj name="Equation" r:id="rId4" imgW="3213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4941888"/>
                        <a:ext cx="7081837" cy="50323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0661" name="AutoShape 5"/>
          <p:cNvSpPr>
            <a:spLocks/>
          </p:cNvSpPr>
          <p:nvPr/>
        </p:nvSpPr>
        <p:spPr bwMode="auto">
          <a:xfrm>
            <a:off x="7740650" y="5805488"/>
            <a:ext cx="1003300" cy="403225"/>
          </a:xfrm>
          <a:prstGeom prst="borderCallout1">
            <a:avLst>
              <a:gd name="adj1" fmla="val 28347"/>
              <a:gd name="adj2" fmla="val -7597"/>
              <a:gd name="adj3" fmla="val -83463"/>
              <a:gd name="adj4" fmla="val -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×</a:t>
            </a:r>
            <a:r>
              <a:rPr lang="en-AU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1000</a:t>
            </a:r>
          </a:p>
        </p:txBody>
      </p:sp>
      <p:sp>
        <p:nvSpPr>
          <p:cNvPr id="5830662" name="AutoShape 6"/>
          <p:cNvSpPr>
            <a:spLocks/>
          </p:cNvSpPr>
          <p:nvPr/>
        </p:nvSpPr>
        <p:spPr bwMode="auto">
          <a:xfrm>
            <a:off x="2051050" y="5805488"/>
            <a:ext cx="1003300" cy="403225"/>
          </a:xfrm>
          <a:prstGeom prst="borderCallout1">
            <a:avLst>
              <a:gd name="adj1" fmla="val 28347"/>
              <a:gd name="adj2" fmla="val -7597"/>
              <a:gd name="adj3" fmla="val -84250"/>
              <a:gd name="adj4" fmla="val -2927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×</a:t>
            </a:r>
            <a:r>
              <a:rPr lang="en-AU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30</a:t>
            </a:r>
          </a:p>
        </p:txBody>
      </p:sp>
      <p:sp>
        <p:nvSpPr>
          <p:cNvPr id="5830663" name="AutoShape 7"/>
          <p:cNvSpPr>
            <a:spLocks/>
          </p:cNvSpPr>
          <p:nvPr/>
        </p:nvSpPr>
        <p:spPr bwMode="auto">
          <a:xfrm>
            <a:off x="5867400" y="5805488"/>
            <a:ext cx="1223963" cy="403225"/>
          </a:xfrm>
          <a:prstGeom prst="borderCallout1">
            <a:avLst>
              <a:gd name="adj1" fmla="val 28347"/>
              <a:gd name="adj2" fmla="val -6227"/>
              <a:gd name="adj3" fmla="val -81495"/>
              <a:gd name="adj4" fmla="val -2775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5V → 1V</a:t>
            </a:r>
            <a:endParaRPr lang="en-AU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5830664" name="Picture 8" descr="f01-15-P37449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557338"/>
            <a:ext cx="5118100" cy="2487612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Uniprocessor Performance</a:t>
            </a:r>
          </a:p>
        </p:txBody>
      </p:sp>
      <p:pic>
        <p:nvPicPr>
          <p:cNvPr id="5836803" name="Picture 3" descr="f01-16-P37449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268413"/>
            <a:ext cx="6831012" cy="402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6804" name="AutoShape 4"/>
          <p:cNvSpPr>
            <a:spLocks/>
          </p:cNvSpPr>
          <p:nvPr/>
        </p:nvSpPr>
        <p:spPr bwMode="auto">
          <a:xfrm>
            <a:off x="1116013" y="5516563"/>
            <a:ext cx="5400675" cy="649287"/>
          </a:xfrm>
          <a:prstGeom prst="borderCallout1">
            <a:avLst>
              <a:gd name="adj1" fmla="val 17602"/>
              <a:gd name="adj2" fmla="val 101412"/>
              <a:gd name="adj3" fmla="val -147431"/>
              <a:gd name="adj4" fmla="val 10743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AU" sz="16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Constrained by power, instruction-level parallelism, memory latency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Why Multicore?</a:t>
            </a:r>
          </a:p>
        </p:txBody>
      </p:sp>
      <p:sp>
        <p:nvSpPr>
          <p:cNvPr id="583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/>
              <a:t>Moore</a:t>
            </a:r>
            <a:r>
              <a:rPr lang="ja-JP" altLang="en-US" sz="2800">
                <a:latin typeface="Arial"/>
              </a:rPr>
              <a:t>’</a:t>
            </a:r>
            <a:r>
              <a:rPr lang="en-US" sz="2800"/>
              <a:t>s law</a:t>
            </a:r>
          </a:p>
          <a:p>
            <a:pPr lvl="1"/>
            <a:r>
              <a:rPr lang="en-US" sz="2400"/>
              <a:t>A law about transistors</a:t>
            </a:r>
          </a:p>
          <a:p>
            <a:pPr lvl="1"/>
            <a:r>
              <a:rPr lang="en-US" sz="2400"/>
              <a:t>Smaller means faster transistors</a:t>
            </a:r>
          </a:p>
          <a:p>
            <a:pPr lvl="1"/>
            <a:endParaRPr lang="en-US" sz="2400"/>
          </a:p>
          <a:p>
            <a:r>
              <a:rPr lang="en-US" sz="2800"/>
              <a:t>Power consumption growing with transistors</a:t>
            </a:r>
          </a:p>
          <a:p>
            <a:endParaRPr lang="en-US" sz="2800"/>
          </a:p>
          <a:p>
            <a:r>
              <a:rPr lang="en-AU" sz="2800"/>
              <a:t>The power wall</a:t>
            </a:r>
          </a:p>
          <a:p>
            <a:pPr lvl="1"/>
            <a:r>
              <a:rPr lang="en-AU" sz="2400"/>
              <a:t>We can’t reduce voltage further</a:t>
            </a:r>
          </a:p>
          <a:p>
            <a:pPr lvl="1"/>
            <a:r>
              <a:rPr lang="en-AU" sz="2400"/>
              <a:t>We can’t remove more heat</a:t>
            </a:r>
          </a:p>
          <a:p>
            <a:r>
              <a:rPr lang="en-AU" sz="2800"/>
              <a:t>How else can we improve performance?</a:t>
            </a:r>
            <a:endParaRPr lang="en-US" sz="2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Intel</a:t>
            </a:r>
            <a:r>
              <a:rPr lang="ja-JP" altLang="en-US" sz="3600">
                <a:latin typeface="Arial"/>
              </a:rPr>
              <a:t>’</a:t>
            </a:r>
            <a:r>
              <a:rPr lang="en-US" sz="3600"/>
              <a:t>s argument</a:t>
            </a:r>
          </a:p>
        </p:txBody>
      </p:sp>
      <p:sp>
        <p:nvSpPr>
          <p:cNvPr id="584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409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87450"/>
            <a:ext cx="7542213" cy="494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84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490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38" y="1084263"/>
            <a:ext cx="615632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49093" name="Rectangle 5"/>
          <p:cNvSpPr>
            <a:spLocks noChangeArrowheads="1"/>
          </p:cNvSpPr>
          <p:nvPr/>
        </p:nvSpPr>
        <p:spPr bwMode="auto">
          <a:xfrm>
            <a:off x="2609850" y="3105150"/>
            <a:ext cx="492125" cy="20955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 type="none" w="sm" len="sm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1.2x</a:t>
            </a:r>
          </a:p>
        </p:txBody>
      </p:sp>
      <p:sp>
        <p:nvSpPr>
          <p:cNvPr id="5849094" name="Rectangle 6"/>
          <p:cNvSpPr>
            <a:spLocks noChangeArrowheads="1"/>
          </p:cNvSpPr>
          <p:nvPr/>
        </p:nvSpPr>
        <p:spPr bwMode="auto">
          <a:xfrm>
            <a:off x="5543550" y="2457450"/>
            <a:ext cx="492125" cy="20955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 type="none" w="sm" len="sm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1.6x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697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Processes are heavyweight</a:t>
            </a:r>
            <a:endParaRPr lang="en-US"/>
          </a:p>
        </p:txBody>
      </p:sp>
      <p:sp>
        <p:nvSpPr>
          <p:cNvPr id="5246979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Parallel programming with processes:</a:t>
            </a:r>
          </a:p>
          <a:p>
            <a:pPr lvl="1"/>
            <a:r>
              <a:rPr lang="en-US" dirty="0" smtClean="0"/>
              <a:t>They share almost everything </a:t>
            </a:r>
            <a:br>
              <a:rPr lang="en-US" dirty="0" smtClean="0"/>
            </a:br>
            <a:r>
              <a:rPr lang="en-US" dirty="0" smtClean="0"/>
              <a:t>code, shared </a:t>
            </a:r>
            <a:r>
              <a:rPr lang="en-US" dirty="0" err="1" smtClean="0"/>
              <a:t>mem</a:t>
            </a:r>
            <a:r>
              <a:rPr lang="en-US" dirty="0" smtClean="0"/>
              <a:t>, open files, </a:t>
            </a:r>
            <a:r>
              <a:rPr lang="en-US" dirty="0" err="1" smtClean="0"/>
              <a:t>filesystem</a:t>
            </a:r>
            <a:r>
              <a:rPr lang="en-US" dirty="0" smtClean="0"/>
              <a:t> privileges, …</a:t>
            </a:r>
          </a:p>
          <a:p>
            <a:pPr lvl="1"/>
            <a:r>
              <a:rPr lang="en-US" dirty="0" err="1" smtClean="0"/>
              <a:t>Pagetables</a:t>
            </a:r>
            <a:r>
              <a:rPr lang="en-US" dirty="0" smtClean="0"/>
              <a:t> will be </a:t>
            </a:r>
            <a:r>
              <a:rPr lang="en-US" i="1" dirty="0" smtClean="0"/>
              <a:t>almost</a:t>
            </a:r>
            <a:r>
              <a:rPr lang="en-US" dirty="0" smtClean="0"/>
              <a:t> identical</a:t>
            </a:r>
          </a:p>
          <a:p>
            <a:pPr lvl="1"/>
            <a:r>
              <a:rPr lang="en-US" dirty="0" smtClean="0"/>
              <a:t>Differences: PC, registers, stack</a:t>
            </a:r>
          </a:p>
          <a:p>
            <a:r>
              <a:rPr lang="en-US" dirty="0" smtClean="0"/>
              <a:t>Recall: process = </a:t>
            </a:r>
            <a:r>
              <a:rPr lang="en-US" dirty="0" smtClean="0">
                <a:solidFill>
                  <a:schemeClr val="accent1"/>
                </a:solidFill>
              </a:rPr>
              <a:t>execution context </a:t>
            </a:r>
            <a:r>
              <a:rPr lang="en-US" dirty="0" smtClean="0"/>
              <a:t>+ </a:t>
            </a:r>
            <a:r>
              <a:rPr lang="en-US" dirty="0" smtClean="0">
                <a:solidFill>
                  <a:schemeClr val="accent1"/>
                </a:solidFill>
              </a:rPr>
              <a:t>address space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2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Amdahl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Law</a:t>
            </a:r>
            <a:endParaRPr lang="en-CA"/>
          </a:p>
        </p:txBody>
      </p:sp>
      <p:sp>
        <p:nvSpPr>
          <p:cNvPr id="5752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Task: serial part, parallel part</a:t>
            </a:r>
          </a:p>
          <a:p>
            <a:r>
              <a:rPr lang="en-US"/>
              <a:t>As number of processors increases, </a:t>
            </a:r>
          </a:p>
          <a:p>
            <a:pPr lvl="1"/>
            <a:r>
              <a:rPr lang="en-US"/>
              <a:t>time to execute parallel part goes to zero</a:t>
            </a:r>
          </a:p>
          <a:p>
            <a:pPr lvl="1"/>
            <a:r>
              <a:rPr lang="en-US"/>
              <a:t>time to execute serial part remains the same</a:t>
            </a:r>
          </a:p>
          <a:p>
            <a:r>
              <a:rPr lang="en-US" i="1"/>
              <a:t>Serial part eventually dominates</a:t>
            </a:r>
          </a:p>
          <a:p>
            <a:r>
              <a:rPr lang="en-US"/>
              <a:t>Must parallelize ALL parts of task</a:t>
            </a:r>
            <a:endParaRPr lang="en-CA"/>
          </a:p>
        </p:txBody>
      </p:sp>
      <p:pic>
        <p:nvPicPr>
          <p:cNvPr id="57528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63" y="5027613"/>
            <a:ext cx="5805487" cy="114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Amdahl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Law</a:t>
            </a:r>
            <a:endParaRPr lang="en-CA"/>
          </a:p>
        </p:txBody>
      </p:sp>
      <p:sp>
        <p:nvSpPr>
          <p:cNvPr id="5754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Consider an improvement E</a:t>
            </a:r>
          </a:p>
          <a:p>
            <a:r>
              <a:rPr lang="en-US"/>
              <a:t>F of the execution time is affected</a:t>
            </a:r>
          </a:p>
          <a:p>
            <a:r>
              <a:rPr lang="en-US"/>
              <a:t>S is the speedup</a:t>
            </a:r>
            <a:endParaRPr lang="en-CA"/>
          </a:p>
        </p:txBody>
      </p:sp>
      <p:pic>
        <p:nvPicPr>
          <p:cNvPr id="57548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3336925"/>
            <a:ext cx="8475662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8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C72"/>
                </a:solidFill>
              </a:rPr>
              <a:t>Multithreaded</a:t>
            </a:r>
            <a:r>
              <a:rPr lang="en-US">
                <a:solidFill>
                  <a:srgbClr val="0000FF"/>
                </a:solidFill>
              </a:rPr>
              <a:t> </a:t>
            </a:r>
            <a:r>
              <a:rPr lang="en-US">
                <a:solidFill>
                  <a:srgbClr val="FFFC72"/>
                </a:solidFill>
              </a:rPr>
              <a:t>Processes</a:t>
            </a:r>
            <a:endParaRPr lang="en-US">
              <a:solidFill>
                <a:srgbClr val="0000FF"/>
              </a:solidFill>
            </a:endParaRPr>
          </a:p>
        </p:txBody>
      </p:sp>
      <p:pic>
        <p:nvPicPr>
          <p:cNvPr id="57589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" t="11751" r="375" b="11751"/>
          <a:stretch>
            <a:fillRect/>
          </a:stretch>
        </p:blipFill>
        <p:spPr bwMode="auto">
          <a:xfrm>
            <a:off x="1114425" y="1817688"/>
            <a:ext cx="7135813" cy="412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CC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90500"/>
            <a:ext cx="7772400" cy="1143000"/>
          </a:xfrm>
          <a:noFill/>
          <a:ln/>
        </p:spPr>
        <p:txBody>
          <a:bodyPr/>
          <a:lstStyle/>
          <a:p>
            <a:r>
              <a:rPr lang="en-US">
                <a:solidFill>
                  <a:srgbClr val="FFFC72"/>
                </a:solidFill>
              </a:rPr>
              <a:t>Shared counters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576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54100"/>
            <a:ext cx="7772400" cy="54991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/>
              <a:t>Usual result: works fine.</a:t>
            </a:r>
          </a:p>
          <a:p>
            <a:pPr>
              <a:lnSpc>
                <a:spcPct val="90000"/>
              </a:lnSpc>
            </a:pPr>
            <a:r>
              <a:rPr lang="en-US" sz="2000"/>
              <a:t>Possible result: lost update!   </a:t>
            </a:r>
            <a:endParaRPr lang="en-US" sz="2000" b="1"/>
          </a:p>
          <a:p>
            <a:pPr>
              <a:lnSpc>
                <a:spcPct val="90000"/>
              </a:lnSpc>
            </a:pPr>
            <a:endParaRPr lang="en-US" sz="2000" b="1"/>
          </a:p>
          <a:p>
            <a:pPr>
              <a:lnSpc>
                <a:spcPct val="90000"/>
              </a:lnSpc>
            </a:pPr>
            <a:endParaRPr lang="en-US" sz="2000" b="1"/>
          </a:p>
          <a:p>
            <a:pPr>
              <a:lnSpc>
                <a:spcPct val="90000"/>
              </a:lnSpc>
            </a:pPr>
            <a:endParaRPr lang="en-US" sz="2000" b="1"/>
          </a:p>
          <a:p>
            <a:pPr>
              <a:lnSpc>
                <a:spcPct val="90000"/>
              </a:lnSpc>
            </a:pPr>
            <a:endParaRPr lang="en-US" sz="2000" b="1"/>
          </a:p>
          <a:p>
            <a:pPr>
              <a:lnSpc>
                <a:spcPct val="90000"/>
              </a:lnSpc>
            </a:pPr>
            <a:endParaRPr lang="en-US" sz="2000" b="1"/>
          </a:p>
          <a:p>
            <a:pPr>
              <a:lnSpc>
                <a:spcPct val="90000"/>
              </a:lnSpc>
            </a:pPr>
            <a:endParaRPr lang="en-US" sz="2000" b="1"/>
          </a:p>
          <a:p>
            <a:pPr>
              <a:lnSpc>
                <a:spcPct val="90000"/>
              </a:lnSpc>
            </a:pPr>
            <a:endParaRPr lang="en-US" sz="2000" b="1"/>
          </a:p>
          <a:p>
            <a:pPr>
              <a:lnSpc>
                <a:spcPct val="90000"/>
              </a:lnSpc>
            </a:pPr>
            <a:endParaRPr lang="en-US" sz="2000" b="1"/>
          </a:p>
          <a:p>
            <a:pPr>
              <a:lnSpc>
                <a:spcPct val="90000"/>
              </a:lnSpc>
            </a:pPr>
            <a:endParaRPr lang="en-US" sz="2000"/>
          </a:p>
          <a:p>
            <a:pPr>
              <a:lnSpc>
                <a:spcPct val="90000"/>
              </a:lnSpc>
            </a:pPr>
            <a:endParaRPr lang="en-US" sz="2000"/>
          </a:p>
          <a:p>
            <a:pPr>
              <a:lnSpc>
                <a:spcPct val="90000"/>
              </a:lnSpc>
            </a:pPr>
            <a:endParaRPr lang="en-US" sz="2000"/>
          </a:p>
          <a:p>
            <a:pPr>
              <a:lnSpc>
                <a:spcPct val="90000"/>
              </a:lnSpc>
            </a:pPr>
            <a:r>
              <a:rPr lang="en-US" sz="2000"/>
              <a:t>Occasional timing-dependent failure </a:t>
            </a:r>
            <a:r>
              <a:rPr lang="en-US" sz="2000">
                <a:sym typeface="Symbol" charset="0"/>
              </a:rPr>
              <a:t> Difficult to debug</a:t>
            </a:r>
          </a:p>
          <a:p>
            <a:pPr>
              <a:lnSpc>
                <a:spcPct val="90000"/>
              </a:lnSpc>
            </a:pPr>
            <a:r>
              <a:rPr lang="en-US" sz="2000"/>
              <a:t>Called a </a:t>
            </a:r>
            <a:r>
              <a:rPr lang="en-US" sz="2000" i="1">
                <a:solidFill>
                  <a:srgbClr val="FFFC72"/>
                </a:solidFill>
              </a:rPr>
              <a:t>race condition</a:t>
            </a:r>
            <a:endParaRPr lang="en-US" sz="2000"/>
          </a:p>
        </p:txBody>
      </p:sp>
      <p:sp>
        <p:nvSpPr>
          <p:cNvPr id="5761028" name="Text Box 4"/>
          <p:cNvSpPr txBox="1">
            <a:spLocks noChangeArrowheads="1"/>
          </p:cNvSpPr>
          <p:nvPr/>
        </p:nvSpPr>
        <p:spPr bwMode="auto">
          <a:xfrm>
            <a:off x="4878388" y="4191000"/>
            <a:ext cx="1984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F0C1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76E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hits = 0 + 1</a:t>
            </a:r>
          </a:p>
        </p:txBody>
      </p:sp>
      <p:sp>
        <p:nvSpPr>
          <p:cNvPr id="5761029" name="Freeform 5"/>
          <p:cNvSpPr>
            <a:spLocks/>
          </p:cNvSpPr>
          <p:nvPr/>
        </p:nvSpPr>
        <p:spPr bwMode="auto">
          <a:xfrm>
            <a:off x="2805113" y="2481263"/>
            <a:ext cx="342900" cy="646112"/>
          </a:xfrm>
          <a:custGeom>
            <a:avLst/>
            <a:gdLst>
              <a:gd name="T0" fmla="*/ 64 w 216"/>
              <a:gd name="T1" fmla="*/ 0 h 528"/>
              <a:gd name="T2" fmla="*/ 208 w 216"/>
              <a:gd name="T3" fmla="*/ 192 h 528"/>
              <a:gd name="T4" fmla="*/ 16 w 216"/>
              <a:gd name="T5" fmla="*/ 336 h 528"/>
              <a:gd name="T6" fmla="*/ 112 w 216"/>
              <a:gd name="T7" fmla="*/ 528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" h="528">
                <a:moveTo>
                  <a:pt x="64" y="0"/>
                </a:moveTo>
                <a:cubicBezTo>
                  <a:pt x="140" y="68"/>
                  <a:pt x="216" y="136"/>
                  <a:pt x="208" y="192"/>
                </a:cubicBezTo>
                <a:cubicBezTo>
                  <a:pt x="200" y="248"/>
                  <a:pt x="32" y="280"/>
                  <a:pt x="16" y="336"/>
                </a:cubicBezTo>
                <a:cubicBezTo>
                  <a:pt x="0" y="392"/>
                  <a:pt x="96" y="488"/>
                  <a:pt x="112" y="528"/>
                </a:cubicBezTo>
              </a:path>
            </a:pathLst>
          </a:custGeom>
          <a:noFill/>
          <a:ln w="57150" cap="flat" cmpd="sng">
            <a:solidFill>
              <a:srgbClr val="FFFC72"/>
            </a:solidFill>
            <a:prstDash val="solid"/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61030" name="Text Box 6"/>
          <p:cNvSpPr txBox="1">
            <a:spLocks noChangeArrowheads="1"/>
          </p:cNvSpPr>
          <p:nvPr/>
        </p:nvSpPr>
        <p:spPr bwMode="auto">
          <a:xfrm>
            <a:off x="1982788" y="3125788"/>
            <a:ext cx="22764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F0C1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FC72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read hits (0)</a:t>
            </a:r>
          </a:p>
        </p:txBody>
      </p:sp>
      <p:sp>
        <p:nvSpPr>
          <p:cNvPr id="5761031" name="Text Box 7"/>
          <p:cNvSpPr txBox="1">
            <a:spLocks noChangeArrowheads="1"/>
          </p:cNvSpPr>
          <p:nvPr/>
        </p:nvSpPr>
        <p:spPr bwMode="auto">
          <a:xfrm>
            <a:off x="2354263" y="3889375"/>
            <a:ext cx="1984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F0C1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FC72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hits = 0 + 1</a:t>
            </a:r>
          </a:p>
        </p:txBody>
      </p:sp>
      <p:sp>
        <p:nvSpPr>
          <p:cNvPr id="5761032" name="Text Box 8"/>
          <p:cNvSpPr txBox="1">
            <a:spLocks noChangeArrowheads="1"/>
          </p:cNvSpPr>
          <p:nvPr/>
        </p:nvSpPr>
        <p:spPr bwMode="auto">
          <a:xfrm>
            <a:off x="4878388" y="3478213"/>
            <a:ext cx="22764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F0C1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76E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read hits (0)</a:t>
            </a:r>
          </a:p>
        </p:txBody>
      </p:sp>
      <p:sp>
        <p:nvSpPr>
          <p:cNvPr id="5761033" name="Text Box 9"/>
          <p:cNvSpPr txBox="1">
            <a:spLocks noChangeArrowheads="1"/>
          </p:cNvSpPr>
          <p:nvPr/>
        </p:nvSpPr>
        <p:spPr bwMode="auto">
          <a:xfrm>
            <a:off x="3276600" y="2422525"/>
            <a:ext cx="5857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F0C1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FC72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T1</a:t>
            </a:r>
          </a:p>
        </p:txBody>
      </p:sp>
      <p:sp>
        <p:nvSpPr>
          <p:cNvPr id="5761034" name="Freeform 10"/>
          <p:cNvSpPr>
            <a:spLocks/>
          </p:cNvSpPr>
          <p:nvPr/>
        </p:nvSpPr>
        <p:spPr bwMode="auto">
          <a:xfrm>
            <a:off x="6081713" y="2420938"/>
            <a:ext cx="342900" cy="647700"/>
          </a:xfrm>
          <a:custGeom>
            <a:avLst/>
            <a:gdLst>
              <a:gd name="T0" fmla="*/ 64 w 216"/>
              <a:gd name="T1" fmla="*/ 0 h 528"/>
              <a:gd name="T2" fmla="*/ 208 w 216"/>
              <a:gd name="T3" fmla="*/ 192 h 528"/>
              <a:gd name="T4" fmla="*/ 16 w 216"/>
              <a:gd name="T5" fmla="*/ 336 h 528"/>
              <a:gd name="T6" fmla="*/ 112 w 216"/>
              <a:gd name="T7" fmla="*/ 528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" h="528">
                <a:moveTo>
                  <a:pt x="64" y="0"/>
                </a:moveTo>
                <a:cubicBezTo>
                  <a:pt x="140" y="68"/>
                  <a:pt x="216" y="136"/>
                  <a:pt x="208" y="192"/>
                </a:cubicBezTo>
                <a:cubicBezTo>
                  <a:pt x="200" y="248"/>
                  <a:pt x="32" y="280"/>
                  <a:pt x="16" y="336"/>
                </a:cubicBezTo>
                <a:cubicBezTo>
                  <a:pt x="0" y="392"/>
                  <a:pt x="96" y="488"/>
                  <a:pt x="112" y="528"/>
                </a:cubicBezTo>
              </a:path>
            </a:pathLst>
          </a:custGeom>
          <a:noFill/>
          <a:ln w="57150" cap="flat" cmpd="sng">
            <a:solidFill>
              <a:srgbClr val="76EFFF"/>
            </a:solidFill>
            <a:prstDash val="solid"/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61035" name="Text Box 11"/>
          <p:cNvSpPr txBox="1">
            <a:spLocks noChangeArrowheads="1"/>
          </p:cNvSpPr>
          <p:nvPr/>
        </p:nvSpPr>
        <p:spPr bwMode="auto">
          <a:xfrm>
            <a:off x="6372225" y="2362200"/>
            <a:ext cx="6429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F0C1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76E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T2</a:t>
            </a:r>
          </a:p>
        </p:txBody>
      </p:sp>
      <p:sp>
        <p:nvSpPr>
          <p:cNvPr id="5761036" name="Text Box 12"/>
          <p:cNvSpPr txBox="1">
            <a:spLocks noChangeArrowheads="1"/>
          </p:cNvSpPr>
          <p:nvPr/>
        </p:nvSpPr>
        <p:spPr bwMode="auto">
          <a:xfrm>
            <a:off x="990600" y="4572000"/>
            <a:ext cx="13843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F0C1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F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hits = 1</a:t>
            </a:r>
          </a:p>
        </p:txBody>
      </p:sp>
      <p:sp>
        <p:nvSpPr>
          <p:cNvPr id="5761037" name="Text Box 13"/>
          <p:cNvSpPr txBox="1">
            <a:spLocks noChangeArrowheads="1"/>
          </p:cNvSpPr>
          <p:nvPr/>
        </p:nvSpPr>
        <p:spPr bwMode="auto">
          <a:xfrm>
            <a:off x="990600" y="1981200"/>
            <a:ext cx="14414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F0C1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F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hits = 0</a:t>
            </a:r>
          </a:p>
        </p:txBody>
      </p:sp>
      <p:sp>
        <p:nvSpPr>
          <p:cNvPr id="5761038" name="Line 14"/>
          <p:cNvSpPr>
            <a:spLocks noChangeShapeType="1"/>
          </p:cNvSpPr>
          <p:nvPr/>
        </p:nvSpPr>
        <p:spPr bwMode="auto">
          <a:xfrm>
            <a:off x="1600200" y="2590800"/>
            <a:ext cx="0" cy="1828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61039" name="Text Box 15"/>
          <p:cNvSpPr txBox="1">
            <a:spLocks noChangeArrowheads="1"/>
          </p:cNvSpPr>
          <p:nvPr/>
        </p:nvSpPr>
        <p:spPr bwMode="auto">
          <a:xfrm>
            <a:off x="534988" y="2590800"/>
            <a:ext cx="9223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F0C1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F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time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10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102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Race conditions</a:t>
            </a:r>
          </a:p>
        </p:txBody>
      </p:sp>
      <p:sp>
        <p:nvSpPr>
          <p:cNvPr id="576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Def: a timing dependent error involving shared state 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Whether it happens depends on how threads scheduled: who wins </a:t>
            </a:r>
            <a:r>
              <a:rPr lang="ja-JP" altLang="en-US" sz="2400">
                <a:latin typeface="Arial"/>
              </a:rPr>
              <a:t>“</a:t>
            </a:r>
            <a:r>
              <a:rPr lang="en-US" sz="2400"/>
              <a:t>races</a:t>
            </a:r>
            <a:r>
              <a:rPr lang="ja-JP" altLang="en-US" sz="2400">
                <a:latin typeface="Arial"/>
              </a:rPr>
              <a:t>”</a:t>
            </a:r>
            <a:r>
              <a:rPr lang="en-US" sz="2400"/>
              <a:t> to instructions that update state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Races are intermittent, may occur rarely</a:t>
            </a:r>
          </a:p>
          <a:p>
            <a:pPr lvl="2">
              <a:lnSpc>
                <a:spcPct val="90000"/>
              </a:lnSpc>
            </a:pPr>
            <a:r>
              <a:rPr lang="en-US" sz="2000"/>
              <a:t>Timing dependent = small changes can hide bug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A program is correct </a:t>
            </a:r>
            <a:r>
              <a:rPr lang="en-US" sz="2400" i="1">
                <a:solidFill>
                  <a:srgbClr val="FFFC72"/>
                </a:solidFill>
              </a:rPr>
              <a:t>only</a:t>
            </a:r>
            <a:r>
              <a:rPr lang="en-US" sz="2400"/>
              <a:t> if </a:t>
            </a:r>
            <a:r>
              <a:rPr lang="en-US" sz="2400" i="1">
                <a:solidFill>
                  <a:srgbClr val="FFFC72"/>
                </a:solidFill>
              </a:rPr>
              <a:t>all possible</a:t>
            </a:r>
            <a:r>
              <a:rPr lang="en-US" sz="2400"/>
              <a:t> schedules are safe  </a:t>
            </a:r>
          </a:p>
          <a:p>
            <a:pPr lvl="2">
              <a:lnSpc>
                <a:spcPct val="90000"/>
              </a:lnSpc>
            </a:pPr>
            <a:r>
              <a:rPr lang="en-US" sz="2000"/>
              <a:t>Number of possible schedule permutations is huge</a:t>
            </a:r>
          </a:p>
          <a:p>
            <a:pPr lvl="2">
              <a:lnSpc>
                <a:spcPct val="90000"/>
              </a:lnSpc>
            </a:pPr>
            <a:r>
              <a:rPr lang="en-US" sz="2000"/>
              <a:t>Need to imagine an adversary who switches contexts at the worst possible time</a:t>
            </a:r>
          </a:p>
          <a:p>
            <a:pPr lvl="1">
              <a:lnSpc>
                <a:spcPct val="90000"/>
              </a:lnSpc>
            </a:pPr>
            <a:endParaRPr lang="en-US" sz="2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C72"/>
                </a:solidFill>
              </a:rPr>
              <a:t>Critical Sections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576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Basic way to eliminate races: use </a:t>
            </a:r>
            <a:r>
              <a:rPr lang="en-US" i="1"/>
              <a:t>critical sections</a:t>
            </a:r>
            <a:r>
              <a:rPr lang="en-US"/>
              <a:t> that only one thread can be in</a:t>
            </a:r>
          </a:p>
          <a:p>
            <a:pPr lvl="1"/>
            <a:r>
              <a:rPr lang="en-US"/>
              <a:t>Contending threads must wait to enter</a:t>
            </a:r>
          </a:p>
        </p:txBody>
      </p:sp>
      <p:sp>
        <p:nvSpPr>
          <p:cNvPr id="5765124" name="Freeform 4"/>
          <p:cNvSpPr>
            <a:spLocks/>
          </p:cNvSpPr>
          <p:nvPr/>
        </p:nvSpPr>
        <p:spPr bwMode="auto">
          <a:xfrm>
            <a:off x="2805113" y="3087688"/>
            <a:ext cx="342900" cy="646112"/>
          </a:xfrm>
          <a:custGeom>
            <a:avLst/>
            <a:gdLst>
              <a:gd name="T0" fmla="*/ 64 w 216"/>
              <a:gd name="T1" fmla="*/ 0 h 528"/>
              <a:gd name="T2" fmla="*/ 208 w 216"/>
              <a:gd name="T3" fmla="*/ 192 h 528"/>
              <a:gd name="T4" fmla="*/ 16 w 216"/>
              <a:gd name="T5" fmla="*/ 336 h 528"/>
              <a:gd name="T6" fmla="*/ 112 w 216"/>
              <a:gd name="T7" fmla="*/ 528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" h="528">
                <a:moveTo>
                  <a:pt x="64" y="0"/>
                </a:moveTo>
                <a:cubicBezTo>
                  <a:pt x="140" y="68"/>
                  <a:pt x="216" y="136"/>
                  <a:pt x="208" y="192"/>
                </a:cubicBezTo>
                <a:cubicBezTo>
                  <a:pt x="200" y="248"/>
                  <a:pt x="32" y="280"/>
                  <a:pt x="16" y="336"/>
                </a:cubicBezTo>
                <a:cubicBezTo>
                  <a:pt x="0" y="392"/>
                  <a:pt x="96" y="488"/>
                  <a:pt x="112" y="528"/>
                </a:cubicBezTo>
              </a:path>
            </a:pathLst>
          </a:custGeom>
          <a:noFill/>
          <a:ln w="57150" cap="flat" cmpd="sng">
            <a:solidFill>
              <a:schemeClr val="tx2"/>
            </a:solidFill>
            <a:prstDash val="solid"/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65125" name="Text Box 5"/>
          <p:cNvSpPr txBox="1">
            <a:spLocks noChangeArrowheads="1"/>
          </p:cNvSpPr>
          <p:nvPr/>
        </p:nvSpPr>
        <p:spPr bwMode="auto">
          <a:xfrm>
            <a:off x="1905000" y="3883025"/>
            <a:ext cx="3309938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F0C1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FF66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CSEnter();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smtClean="0">
                <a:solidFill>
                  <a:srgbClr val="FFFF66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Critical section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FF66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CSExit();</a:t>
            </a:r>
          </a:p>
        </p:txBody>
      </p:sp>
      <p:sp>
        <p:nvSpPr>
          <p:cNvPr id="5765126" name="Text Box 6"/>
          <p:cNvSpPr txBox="1">
            <a:spLocks noChangeArrowheads="1"/>
          </p:cNvSpPr>
          <p:nvPr/>
        </p:nvSpPr>
        <p:spPr bwMode="auto">
          <a:xfrm>
            <a:off x="3276600" y="3028950"/>
            <a:ext cx="5857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F0C1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FF66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T1</a:t>
            </a:r>
          </a:p>
        </p:txBody>
      </p:sp>
      <p:sp>
        <p:nvSpPr>
          <p:cNvPr id="5765127" name="Freeform 7"/>
          <p:cNvSpPr>
            <a:spLocks/>
          </p:cNvSpPr>
          <p:nvPr/>
        </p:nvSpPr>
        <p:spPr bwMode="auto">
          <a:xfrm>
            <a:off x="6081713" y="3027363"/>
            <a:ext cx="342900" cy="647700"/>
          </a:xfrm>
          <a:custGeom>
            <a:avLst/>
            <a:gdLst>
              <a:gd name="T0" fmla="*/ 64 w 216"/>
              <a:gd name="T1" fmla="*/ 0 h 528"/>
              <a:gd name="T2" fmla="*/ 208 w 216"/>
              <a:gd name="T3" fmla="*/ 192 h 528"/>
              <a:gd name="T4" fmla="*/ 16 w 216"/>
              <a:gd name="T5" fmla="*/ 336 h 528"/>
              <a:gd name="T6" fmla="*/ 112 w 216"/>
              <a:gd name="T7" fmla="*/ 528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" h="528">
                <a:moveTo>
                  <a:pt x="64" y="0"/>
                </a:moveTo>
                <a:cubicBezTo>
                  <a:pt x="140" y="68"/>
                  <a:pt x="216" y="136"/>
                  <a:pt x="208" y="192"/>
                </a:cubicBezTo>
                <a:cubicBezTo>
                  <a:pt x="200" y="248"/>
                  <a:pt x="32" y="280"/>
                  <a:pt x="16" y="336"/>
                </a:cubicBezTo>
                <a:cubicBezTo>
                  <a:pt x="0" y="392"/>
                  <a:pt x="96" y="488"/>
                  <a:pt x="112" y="528"/>
                </a:cubicBezTo>
              </a:path>
            </a:pathLst>
          </a:custGeom>
          <a:noFill/>
          <a:ln w="57150" cap="flat" cmpd="sng">
            <a:solidFill>
              <a:srgbClr val="76EFFF"/>
            </a:solidFill>
            <a:prstDash val="solid"/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65128" name="Text Box 8"/>
          <p:cNvSpPr txBox="1">
            <a:spLocks noChangeArrowheads="1"/>
          </p:cNvSpPr>
          <p:nvPr/>
        </p:nvSpPr>
        <p:spPr bwMode="auto">
          <a:xfrm>
            <a:off x="6372225" y="2968625"/>
            <a:ext cx="6429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F0C1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76E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T2</a:t>
            </a:r>
          </a:p>
        </p:txBody>
      </p:sp>
      <p:sp>
        <p:nvSpPr>
          <p:cNvPr id="5765129" name="Line 9"/>
          <p:cNvSpPr>
            <a:spLocks noChangeShapeType="1"/>
          </p:cNvSpPr>
          <p:nvPr/>
        </p:nvSpPr>
        <p:spPr bwMode="auto">
          <a:xfrm>
            <a:off x="1028700" y="3870325"/>
            <a:ext cx="0" cy="1828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65130" name="Text Box 10"/>
          <p:cNvSpPr txBox="1">
            <a:spLocks noChangeArrowheads="1"/>
          </p:cNvSpPr>
          <p:nvPr/>
        </p:nvSpPr>
        <p:spPr bwMode="auto">
          <a:xfrm>
            <a:off x="534988" y="3197225"/>
            <a:ext cx="9223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F0C1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F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time</a:t>
            </a:r>
          </a:p>
        </p:txBody>
      </p:sp>
      <p:sp>
        <p:nvSpPr>
          <p:cNvPr id="5765131" name="Text Box 11"/>
          <p:cNvSpPr txBox="1">
            <a:spLocks noChangeArrowheads="1"/>
          </p:cNvSpPr>
          <p:nvPr/>
        </p:nvSpPr>
        <p:spPr bwMode="auto">
          <a:xfrm>
            <a:off x="5681663" y="3883025"/>
            <a:ext cx="3309937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F0C1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76E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CSEnter();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smtClean="0">
                <a:solidFill>
                  <a:srgbClr val="76E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Critical section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76E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CSExit();</a:t>
            </a:r>
          </a:p>
        </p:txBody>
      </p:sp>
      <p:sp>
        <p:nvSpPr>
          <p:cNvPr id="5765132" name="Freeform 12"/>
          <p:cNvSpPr>
            <a:spLocks/>
          </p:cNvSpPr>
          <p:nvPr/>
        </p:nvSpPr>
        <p:spPr bwMode="auto">
          <a:xfrm>
            <a:off x="2819400" y="5449888"/>
            <a:ext cx="342900" cy="646112"/>
          </a:xfrm>
          <a:custGeom>
            <a:avLst/>
            <a:gdLst>
              <a:gd name="T0" fmla="*/ 64 w 216"/>
              <a:gd name="T1" fmla="*/ 0 h 528"/>
              <a:gd name="T2" fmla="*/ 208 w 216"/>
              <a:gd name="T3" fmla="*/ 192 h 528"/>
              <a:gd name="T4" fmla="*/ 16 w 216"/>
              <a:gd name="T5" fmla="*/ 336 h 528"/>
              <a:gd name="T6" fmla="*/ 112 w 216"/>
              <a:gd name="T7" fmla="*/ 528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" h="528">
                <a:moveTo>
                  <a:pt x="64" y="0"/>
                </a:moveTo>
                <a:cubicBezTo>
                  <a:pt x="140" y="68"/>
                  <a:pt x="216" y="136"/>
                  <a:pt x="208" y="192"/>
                </a:cubicBezTo>
                <a:cubicBezTo>
                  <a:pt x="200" y="248"/>
                  <a:pt x="32" y="280"/>
                  <a:pt x="16" y="336"/>
                </a:cubicBezTo>
                <a:cubicBezTo>
                  <a:pt x="0" y="392"/>
                  <a:pt x="96" y="488"/>
                  <a:pt x="112" y="528"/>
                </a:cubicBezTo>
              </a:path>
            </a:pathLst>
          </a:custGeom>
          <a:noFill/>
          <a:ln w="57150" cap="flat" cmpd="sng">
            <a:solidFill>
              <a:schemeClr val="tx2"/>
            </a:solidFill>
            <a:prstDash val="solid"/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65133" name="Text Box 13"/>
          <p:cNvSpPr txBox="1">
            <a:spLocks noChangeArrowheads="1"/>
          </p:cNvSpPr>
          <p:nvPr/>
        </p:nvSpPr>
        <p:spPr bwMode="auto">
          <a:xfrm>
            <a:off x="3290888" y="5391150"/>
            <a:ext cx="5857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F0C1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FF66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T1</a:t>
            </a:r>
          </a:p>
        </p:txBody>
      </p:sp>
      <p:sp>
        <p:nvSpPr>
          <p:cNvPr id="5765134" name="Freeform 14"/>
          <p:cNvSpPr>
            <a:spLocks/>
          </p:cNvSpPr>
          <p:nvPr/>
        </p:nvSpPr>
        <p:spPr bwMode="auto">
          <a:xfrm>
            <a:off x="6096000" y="5389563"/>
            <a:ext cx="342900" cy="647700"/>
          </a:xfrm>
          <a:custGeom>
            <a:avLst/>
            <a:gdLst>
              <a:gd name="T0" fmla="*/ 64 w 216"/>
              <a:gd name="T1" fmla="*/ 0 h 528"/>
              <a:gd name="T2" fmla="*/ 208 w 216"/>
              <a:gd name="T3" fmla="*/ 192 h 528"/>
              <a:gd name="T4" fmla="*/ 16 w 216"/>
              <a:gd name="T5" fmla="*/ 336 h 528"/>
              <a:gd name="T6" fmla="*/ 112 w 216"/>
              <a:gd name="T7" fmla="*/ 528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" h="528">
                <a:moveTo>
                  <a:pt x="64" y="0"/>
                </a:moveTo>
                <a:cubicBezTo>
                  <a:pt x="140" y="68"/>
                  <a:pt x="216" y="136"/>
                  <a:pt x="208" y="192"/>
                </a:cubicBezTo>
                <a:cubicBezTo>
                  <a:pt x="200" y="248"/>
                  <a:pt x="32" y="280"/>
                  <a:pt x="16" y="336"/>
                </a:cubicBezTo>
                <a:cubicBezTo>
                  <a:pt x="0" y="392"/>
                  <a:pt x="96" y="488"/>
                  <a:pt x="112" y="528"/>
                </a:cubicBezTo>
              </a:path>
            </a:pathLst>
          </a:custGeom>
          <a:noFill/>
          <a:ln w="57150" cap="flat" cmpd="sng">
            <a:solidFill>
              <a:srgbClr val="76EFFF"/>
            </a:solidFill>
            <a:prstDash val="solid"/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65135" name="Text Box 15"/>
          <p:cNvSpPr txBox="1">
            <a:spLocks noChangeArrowheads="1"/>
          </p:cNvSpPr>
          <p:nvPr/>
        </p:nvSpPr>
        <p:spPr bwMode="auto">
          <a:xfrm>
            <a:off x="6386513" y="5330825"/>
            <a:ext cx="6429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F0C1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76E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Mutexes</a:t>
            </a:r>
          </a:p>
        </p:txBody>
      </p:sp>
      <p:sp>
        <p:nvSpPr>
          <p:cNvPr id="576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5" y="1011238"/>
            <a:ext cx="8283575" cy="3111500"/>
          </a:xfrm>
        </p:spPr>
        <p:txBody>
          <a:bodyPr/>
          <a:lstStyle/>
          <a:p>
            <a:pPr>
              <a:lnSpc>
                <a:spcPct val="90000"/>
              </a:lnSpc>
              <a:tabLst>
                <a:tab pos="1663700" algn="l"/>
              </a:tabLst>
            </a:pPr>
            <a:r>
              <a:rPr lang="en-US" sz="2800"/>
              <a:t>Critical sections typically associated with mutual exclusion locks (</a:t>
            </a:r>
            <a:r>
              <a:rPr lang="en-US" sz="2800" i="1">
                <a:solidFill>
                  <a:schemeClr val="tx2"/>
                </a:solidFill>
              </a:rPr>
              <a:t>mutexes</a:t>
            </a:r>
            <a:r>
              <a:rPr lang="en-US" sz="2800"/>
              <a:t>)</a:t>
            </a:r>
          </a:p>
          <a:p>
            <a:pPr>
              <a:lnSpc>
                <a:spcPct val="90000"/>
              </a:lnSpc>
              <a:tabLst>
                <a:tab pos="1663700" algn="l"/>
              </a:tabLst>
            </a:pPr>
            <a:r>
              <a:rPr lang="en-US" sz="2800"/>
              <a:t>Only one thread can hold a given mutex at a time</a:t>
            </a:r>
          </a:p>
          <a:p>
            <a:pPr>
              <a:lnSpc>
                <a:spcPct val="90000"/>
              </a:lnSpc>
              <a:tabLst>
                <a:tab pos="1663700" algn="l"/>
              </a:tabLst>
            </a:pPr>
            <a:r>
              <a:rPr lang="en-US" sz="2800"/>
              <a:t>Acquire (lock) mutex on entry to critical section</a:t>
            </a:r>
          </a:p>
          <a:p>
            <a:pPr lvl="1">
              <a:lnSpc>
                <a:spcPct val="90000"/>
              </a:lnSpc>
              <a:tabLst>
                <a:tab pos="1663700" algn="l"/>
              </a:tabLst>
            </a:pPr>
            <a:r>
              <a:rPr lang="en-US" sz="2400"/>
              <a:t>Or block if another thread already holds it</a:t>
            </a:r>
          </a:p>
          <a:p>
            <a:pPr>
              <a:lnSpc>
                <a:spcPct val="90000"/>
              </a:lnSpc>
              <a:tabLst>
                <a:tab pos="1663700" algn="l"/>
              </a:tabLst>
            </a:pPr>
            <a:r>
              <a:rPr lang="en-US" sz="2800"/>
              <a:t>Release (unlock) mutex on exit</a:t>
            </a:r>
          </a:p>
          <a:p>
            <a:pPr lvl="1">
              <a:lnSpc>
                <a:spcPct val="90000"/>
              </a:lnSpc>
              <a:tabLst>
                <a:tab pos="1663700" algn="l"/>
              </a:tabLst>
            </a:pPr>
            <a:r>
              <a:rPr lang="en-US" sz="2400"/>
              <a:t>Allow one waiting thread (if any) to acquire &amp; proceed</a:t>
            </a:r>
          </a:p>
        </p:txBody>
      </p:sp>
      <p:sp>
        <p:nvSpPr>
          <p:cNvPr id="5767172" name="Text Box 4"/>
          <p:cNvSpPr txBox="1">
            <a:spLocks noChangeArrowheads="1"/>
          </p:cNvSpPr>
          <p:nvPr/>
        </p:nvSpPr>
        <p:spPr bwMode="auto">
          <a:xfrm>
            <a:off x="1562100" y="4822825"/>
            <a:ext cx="353853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F0C1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66"/>
                </a:solidFill>
                <a:latin typeface="Courier New" charset="0"/>
                <a:ea typeface="ＭＳ Ｐゴシック" charset="0"/>
                <a:cs typeface="ＭＳ Ｐゴシック" charset="0"/>
              </a:rPr>
              <a:t>pthread_mutex_lock(m);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66"/>
                </a:solidFill>
                <a:latin typeface="Courier New" charset="0"/>
                <a:ea typeface="ＭＳ Ｐゴシック" charset="0"/>
                <a:cs typeface="ＭＳ Ｐゴシック" charset="0"/>
              </a:rPr>
              <a:t>hits = hits+1;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66"/>
                </a:solidFill>
                <a:latin typeface="Courier New" charset="0"/>
                <a:ea typeface="ＭＳ Ｐゴシック" charset="0"/>
                <a:cs typeface="ＭＳ Ｐゴシック" charset="0"/>
              </a:rPr>
              <a:t>pthread_mutex_unlock(m);</a:t>
            </a:r>
          </a:p>
        </p:txBody>
      </p:sp>
      <p:sp>
        <p:nvSpPr>
          <p:cNvPr id="5767173" name="Freeform 5"/>
          <p:cNvSpPr>
            <a:spLocks/>
          </p:cNvSpPr>
          <p:nvPr/>
        </p:nvSpPr>
        <p:spPr bwMode="auto">
          <a:xfrm>
            <a:off x="2819400" y="5907088"/>
            <a:ext cx="342900" cy="646112"/>
          </a:xfrm>
          <a:custGeom>
            <a:avLst/>
            <a:gdLst>
              <a:gd name="T0" fmla="*/ 64 w 216"/>
              <a:gd name="T1" fmla="*/ 0 h 528"/>
              <a:gd name="T2" fmla="*/ 208 w 216"/>
              <a:gd name="T3" fmla="*/ 192 h 528"/>
              <a:gd name="T4" fmla="*/ 16 w 216"/>
              <a:gd name="T5" fmla="*/ 336 h 528"/>
              <a:gd name="T6" fmla="*/ 112 w 216"/>
              <a:gd name="T7" fmla="*/ 528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" h="528">
                <a:moveTo>
                  <a:pt x="64" y="0"/>
                </a:moveTo>
                <a:cubicBezTo>
                  <a:pt x="140" y="68"/>
                  <a:pt x="216" y="136"/>
                  <a:pt x="208" y="192"/>
                </a:cubicBezTo>
                <a:cubicBezTo>
                  <a:pt x="200" y="248"/>
                  <a:pt x="32" y="280"/>
                  <a:pt x="16" y="336"/>
                </a:cubicBezTo>
                <a:cubicBezTo>
                  <a:pt x="0" y="392"/>
                  <a:pt x="96" y="488"/>
                  <a:pt x="112" y="528"/>
                </a:cubicBezTo>
              </a:path>
            </a:pathLst>
          </a:custGeom>
          <a:noFill/>
          <a:ln w="57150" cap="flat" cmpd="sng">
            <a:solidFill>
              <a:schemeClr val="tx2"/>
            </a:solidFill>
            <a:prstDash val="solid"/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67174" name="Text Box 6"/>
          <p:cNvSpPr txBox="1">
            <a:spLocks noChangeArrowheads="1"/>
          </p:cNvSpPr>
          <p:nvPr/>
        </p:nvSpPr>
        <p:spPr bwMode="auto">
          <a:xfrm>
            <a:off x="3290888" y="5848350"/>
            <a:ext cx="5857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F0C1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FF66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T1</a:t>
            </a:r>
          </a:p>
        </p:txBody>
      </p:sp>
      <p:sp>
        <p:nvSpPr>
          <p:cNvPr id="5767175" name="Freeform 7"/>
          <p:cNvSpPr>
            <a:spLocks/>
          </p:cNvSpPr>
          <p:nvPr/>
        </p:nvSpPr>
        <p:spPr bwMode="auto">
          <a:xfrm>
            <a:off x="6096000" y="5846763"/>
            <a:ext cx="342900" cy="647700"/>
          </a:xfrm>
          <a:custGeom>
            <a:avLst/>
            <a:gdLst>
              <a:gd name="T0" fmla="*/ 64 w 216"/>
              <a:gd name="T1" fmla="*/ 0 h 528"/>
              <a:gd name="T2" fmla="*/ 208 w 216"/>
              <a:gd name="T3" fmla="*/ 192 h 528"/>
              <a:gd name="T4" fmla="*/ 16 w 216"/>
              <a:gd name="T5" fmla="*/ 336 h 528"/>
              <a:gd name="T6" fmla="*/ 112 w 216"/>
              <a:gd name="T7" fmla="*/ 528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" h="528">
                <a:moveTo>
                  <a:pt x="64" y="0"/>
                </a:moveTo>
                <a:cubicBezTo>
                  <a:pt x="140" y="68"/>
                  <a:pt x="216" y="136"/>
                  <a:pt x="208" y="192"/>
                </a:cubicBezTo>
                <a:cubicBezTo>
                  <a:pt x="200" y="248"/>
                  <a:pt x="32" y="280"/>
                  <a:pt x="16" y="336"/>
                </a:cubicBezTo>
                <a:cubicBezTo>
                  <a:pt x="0" y="392"/>
                  <a:pt x="96" y="488"/>
                  <a:pt x="112" y="528"/>
                </a:cubicBezTo>
              </a:path>
            </a:pathLst>
          </a:custGeom>
          <a:noFill/>
          <a:ln w="57150" cap="flat" cmpd="sng">
            <a:solidFill>
              <a:srgbClr val="76EFFF"/>
            </a:solidFill>
            <a:prstDash val="solid"/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67176" name="Text Box 8"/>
          <p:cNvSpPr txBox="1">
            <a:spLocks noChangeArrowheads="1"/>
          </p:cNvSpPr>
          <p:nvPr/>
        </p:nvSpPr>
        <p:spPr bwMode="auto">
          <a:xfrm>
            <a:off x="6386513" y="5788025"/>
            <a:ext cx="6429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F0C1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76E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T2</a:t>
            </a:r>
          </a:p>
        </p:txBody>
      </p:sp>
      <p:sp>
        <p:nvSpPr>
          <p:cNvPr id="5767177" name="Text Box 9"/>
          <p:cNvSpPr txBox="1">
            <a:spLocks noChangeArrowheads="1"/>
          </p:cNvSpPr>
          <p:nvPr/>
        </p:nvSpPr>
        <p:spPr bwMode="auto">
          <a:xfrm>
            <a:off x="5080000" y="4822825"/>
            <a:ext cx="353853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F0C1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76EFFF"/>
                </a:solidFill>
                <a:latin typeface="Courier New" charset="0"/>
                <a:ea typeface="ＭＳ Ｐゴシック" charset="0"/>
                <a:cs typeface="ＭＳ Ｐゴシック" charset="0"/>
              </a:rPr>
              <a:t>pthread_mutex_lock(m);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76EFFF"/>
                </a:solidFill>
                <a:latin typeface="Courier New" charset="0"/>
                <a:ea typeface="ＭＳ Ｐゴシック" charset="0"/>
                <a:cs typeface="ＭＳ Ｐゴシック" charset="0"/>
              </a:rPr>
              <a:t>hits = hits+1;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76EFFF"/>
                </a:solidFill>
                <a:latin typeface="Courier New" charset="0"/>
                <a:ea typeface="ＭＳ Ｐゴシック" charset="0"/>
                <a:cs typeface="ＭＳ Ｐゴシック" charset="0"/>
              </a:rPr>
              <a:t>pthread_mutex_unlock(m);</a:t>
            </a:r>
          </a:p>
        </p:txBody>
      </p:sp>
      <p:sp>
        <p:nvSpPr>
          <p:cNvPr id="5767178" name="Text Box 10"/>
          <p:cNvSpPr txBox="1">
            <a:spLocks noChangeArrowheads="1"/>
          </p:cNvSpPr>
          <p:nvPr/>
        </p:nvSpPr>
        <p:spPr bwMode="auto">
          <a:xfrm>
            <a:off x="3187700" y="4475163"/>
            <a:ext cx="35385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F0C1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B9B9B9"/>
                </a:solidFill>
                <a:latin typeface="Courier New" charset="0"/>
                <a:ea typeface="ＭＳ Ｐゴシック" charset="0"/>
                <a:cs typeface="ＭＳ Ｐゴシック" charset="0"/>
              </a:rPr>
              <a:t>pthread_mutex_init(m);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Protecting an invariant</a:t>
            </a:r>
          </a:p>
        </p:txBody>
      </p:sp>
      <p:sp>
        <p:nvSpPr>
          <p:cNvPr id="5769219" name="Rectangle 3"/>
          <p:cNvSpPr>
            <a:spLocks noChangeArrowheads="1"/>
          </p:cNvSpPr>
          <p:nvPr/>
        </p:nvSpPr>
        <p:spPr bwMode="auto">
          <a:xfrm>
            <a:off x="661988" y="1063625"/>
            <a:ext cx="8126412" cy="535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tabLst>
                <a:tab pos="292100" algn="l"/>
              </a:tabLst>
            </a:pPr>
            <a:r>
              <a:rPr lang="en-US" sz="2000" smtClean="0">
                <a:solidFill>
                  <a:srgbClr val="0EF4FF"/>
                </a:solidFill>
                <a:latin typeface="Comic Sans MS" charset="0"/>
                <a:ea typeface="ＭＳ Ｐゴシック" charset="0"/>
              </a:rPr>
              <a:t>// invariant: data is in buffer[first..last-1]. Protected by m.</a:t>
            </a:r>
            <a:endParaRPr lang="en-US" sz="2000" smtClean="0">
              <a:solidFill>
                <a:srgbClr val="E1E1E1"/>
              </a:solidFill>
              <a:latin typeface="Comic Sans MS" charset="0"/>
              <a:ea typeface="ＭＳ Ｐゴシック" charset="0"/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tabLst>
                <a:tab pos="292100" algn="l"/>
              </a:tabLst>
            </a:pPr>
            <a:r>
              <a:rPr lang="en-US" sz="2000" smtClean="0">
                <a:solidFill>
                  <a:srgbClr val="85FF64"/>
                </a:solidFill>
                <a:latin typeface="Comic Sans MS" charset="0"/>
                <a:ea typeface="ＭＳ Ｐゴシック" charset="0"/>
              </a:rPr>
              <a:t>pthread_mutex_t *m;</a:t>
            </a:r>
            <a:endParaRPr lang="en-US" sz="2000" smtClean="0">
              <a:solidFill>
                <a:srgbClr val="E1E1E1"/>
              </a:solidFill>
              <a:latin typeface="Comic Sans MS" charset="0"/>
              <a:ea typeface="ＭＳ Ｐゴシック" charset="0"/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tabLst>
                <a:tab pos="292100" algn="l"/>
              </a:tabLst>
            </a:pPr>
            <a:r>
              <a:rPr lang="en-US" sz="2000" smtClean="0">
                <a:solidFill>
                  <a:srgbClr val="E1E1E1"/>
                </a:solidFill>
                <a:latin typeface="Comic Sans MS" charset="0"/>
                <a:ea typeface="ＭＳ Ｐゴシック" charset="0"/>
              </a:rPr>
              <a:t>char buffer[1000];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tabLst>
                <a:tab pos="292100" algn="l"/>
              </a:tabLst>
            </a:pPr>
            <a:r>
              <a:rPr lang="en-US" sz="2000" smtClean="0">
                <a:solidFill>
                  <a:srgbClr val="E1E1E1"/>
                </a:solidFill>
                <a:latin typeface="Comic Sans MS" charset="0"/>
                <a:ea typeface="ＭＳ Ｐゴシック" charset="0"/>
              </a:rPr>
              <a:t>int first = 0, last = 0;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tabLst>
                <a:tab pos="292100" algn="l"/>
              </a:tabLst>
            </a:pPr>
            <a:endParaRPr lang="en-US" sz="2000" smtClean="0">
              <a:solidFill>
                <a:srgbClr val="E1E1E1"/>
              </a:solidFill>
              <a:latin typeface="Comic Sans MS" charset="0"/>
              <a:ea typeface="ＭＳ Ｐゴシック" charset="0"/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tabLst>
                <a:tab pos="292100" algn="l"/>
              </a:tabLst>
            </a:pPr>
            <a:r>
              <a:rPr lang="en-US" sz="2000" smtClean="0">
                <a:solidFill>
                  <a:srgbClr val="E1E1E1"/>
                </a:solidFill>
                <a:latin typeface="Comic Sans MS" charset="0"/>
                <a:ea typeface="ＭＳ Ｐゴシック" charset="0"/>
              </a:rPr>
              <a:t>void put(char c) {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tabLst>
                <a:tab pos="292100" algn="l"/>
              </a:tabLst>
            </a:pPr>
            <a:r>
              <a:rPr lang="en-US" sz="2000" smtClean="0">
                <a:solidFill>
                  <a:srgbClr val="E1E1E1"/>
                </a:solidFill>
                <a:latin typeface="Comic Sans MS" charset="0"/>
                <a:ea typeface="ＭＳ Ｐゴシック" charset="0"/>
              </a:rPr>
              <a:t>	</a:t>
            </a:r>
            <a:r>
              <a:rPr lang="en-US" sz="2000" smtClean="0">
                <a:solidFill>
                  <a:srgbClr val="85FF64"/>
                </a:solidFill>
                <a:latin typeface="Comic Sans MS" charset="0"/>
                <a:ea typeface="ＭＳ Ｐゴシック" charset="0"/>
              </a:rPr>
              <a:t>pthread_mutex_lock(m);</a:t>
            </a:r>
            <a:endParaRPr lang="en-US" sz="2000" smtClean="0">
              <a:solidFill>
                <a:srgbClr val="E1E1E1"/>
              </a:solidFill>
              <a:latin typeface="Comic Sans MS" charset="0"/>
              <a:ea typeface="ＭＳ Ｐゴシック" charset="0"/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tabLst>
                <a:tab pos="292100" algn="l"/>
              </a:tabLst>
            </a:pPr>
            <a:r>
              <a:rPr lang="en-US" sz="2000" smtClean="0">
                <a:solidFill>
                  <a:srgbClr val="E1E1E1"/>
                </a:solidFill>
                <a:latin typeface="Comic Sans MS" charset="0"/>
                <a:ea typeface="ＭＳ Ｐゴシック" charset="0"/>
              </a:rPr>
              <a:t>	buffer[last] = c;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tabLst>
                <a:tab pos="292100" algn="l"/>
              </a:tabLst>
            </a:pPr>
            <a:r>
              <a:rPr lang="en-US" sz="2000" smtClean="0">
                <a:solidFill>
                  <a:srgbClr val="E1E1E1"/>
                </a:solidFill>
                <a:latin typeface="Comic Sans MS" charset="0"/>
                <a:ea typeface="ＭＳ Ｐゴシック" charset="0"/>
              </a:rPr>
              <a:t>	last++;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tabLst>
                <a:tab pos="292100" algn="l"/>
              </a:tabLst>
            </a:pPr>
            <a:r>
              <a:rPr lang="en-US" sz="2000" smtClean="0">
                <a:solidFill>
                  <a:srgbClr val="E1E1E1"/>
                </a:solidFill>
                <a:latin typeface="Comic Sans MS" charset="0"/>
                <a:ea typeface="ＭＳ Ｐゴシック" charset="0"/>
              </a:rPr>
              <a:t>	</a:t>
            </a:r>
            <a:r>
              <a:rPr lang="en-US" sz="2000" smtClean="0">
                <a:solidFill>
                  <a:srgbClr val="85FF64"/>
                </a:solidFill>
                <a:latin typeface="Comic Sans MS" charset="0"/>
                <a:ea typeface="ＭＳ Ｐゴシック" charset="0"/>
              </a:rPr>
              <a:t>pthread_mutex_unlock(m);</a:t>
            </a:r>
            <a:endParaRPr lang="en-US" sz="2000" smtClean="0">
              <a:solidFill>
                <a:srgbClr val="E1E1E1"/>
              </a:solidFill>
              <a:latin typeface="Comic Sans MS" charset="0"/>
              <a:ea typeface="ＭＳ Ｐゴシック" charset="0"/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tabLst>
                <a:tab pos="292100" algn="l"/>
              </a:tabLst>
            </a:pPr>
            <a:r>
              <a:rPr lang="en-US" sz="2000" smtClean="0">
                <a:solidFill>
                  <a:srgbClr val="E1E1E1"/>
                </a:solidFill>
                <a:latin typeface="Comic Sans MS" charset="0"/>
                <a:ea typeface="ＭＳ Ｐゴシック" charset="0"/>
              </a:rPr>
              <a:t>}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tabLst>
                <a:tab pos="292100" algn="l"/>
              </a:tabLst>
            </a:pPr>
            <a:endParaRPr lang="en-US" sz="2000" smtClean="0">
              <a:solidFill>
                <a:srgbClr val="E1E1E1"/>
              </a:solidFill>
              <a:latin typeface="Comic Sans MS" charset="0"/>
              <a:ea typeface="ＭＳ Ｐゴシック" charset="0"/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Tx/>
              <a:buChar char="•"/>
              <a:tabLst>
                <a:tab pos="292100" algn="l"/>
              </a:tabLst>
            </a:pPr>
            <a:r>
              <a:rPr lang="en-US" sz="2800" smtClean="0">
                <a:solidFill>
                  <a:srgbClr val="E1E1E1"/>
                </a:solidFill>
                <a:latin typeface="Arial" charset="0"/>
                <a:ea typeface="ＭＳ Ｐゴシック" charset="0"/>
              </a:rPr>
              <a:t> Rule of thumb: all updates that can affect</a:t>
            </a:r>
            <a:br>
              <a:rPr lang="en-US" sz="2800" smtClean="0">
                <a:solidFill>
                  <a:srgbClr val="E1E1E1"/>
                </a:solidFill>
                <a:latin typeface="Arial" charset="0"/>
                <a:ea typeface="ＭＳ Ｐゴシック" charset="0"/>
              </a:rPr>
            </a:br>
            <a:r>
              <a:rPr lang="en-US" sz="2800" smtClean="0">
                <a:solidFill>
                  <a:srgbClr val="E1E1E1"/>
                </a:solidFill>
                <a:latin typeface="Arial" charset="0"/>
                <a:ea typeface="ＭＳ Ｐゴシック" charset="0"/>
              </a:rPr>
              <a:t>  invariant become critical sections.</a:t>
            </a:r>
            <a:endParaRPr lang="en-US" sz="2000" smtClean="0">
              <a:solidFill>
                <a:srgbClr val="E1E1E1"/>
              </a:solidFill>
              <a:latin typeface="Comic Sans MS" charset="0"/>
              <a:ea typeface="ＭＳ Ｐゴシック" charset="0"/>
            </a:endParaRPr>
          </a:p>
        </p:txBody>
      </p:sp>
      <p:sp>
        <p:nvSpPr>
          <p:cNvPr id="5769220" name="Rectangle 4"/>
          <p:cNvSpPr>
            <a:spLocks noChangeArrowheads="1"/>
          </p:cNvSpPr>
          <p:nvPr/>
        </p:nvSpPr>
        <p:spPr bwMode="auto">
          <a:xfrm>
            <a:off x="4343400" y="1590675"/>
            <a:ext cx="3841750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tabLst>
                <a:tab pos="228600" algn="l"/>
              </a:tabLst>
            </a:pPr>
            <a:r>
              <a:rPr lang="en-US" sz="2000" smtClean="0">
                <a:solidFill>
                  <a:srgbClr val="E1E1E1"/>
                </a:solidFill>
                <a:latin typeface="Comic Sans MS" charset="0"/>
                <a:ea typeface="ＭＳ Ｐゴシック" charset="0"/>
              </a:rPr>
              <a:t>char get() {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tabLst>
                <a:tab pos="228600" algn="l"/>
              </a:tabLst>
            </a:pPr>
            <a:r>
              <a:rPr lang="en-US" sz="2000" smtClean="0">
                <a:solidFill>
                  <a:srgbClr val="85FF64"/>
                </a:solidFill>
                <a:latin typeface="Comic Sans MS" charset="0"/>
                <a:ea typeface="ＭＳ Ｐゴシック" charset="0"/>
              </a:rPr>
              <a:t>	pthread_mutex_lock(m);</a:t>
            </a:r>
            <a:r>
              <a:rPr lang="en-US" sz="2000" smtClean="0">
                <a:solidFill>
                  <a:srgbClr val="E1E1E1"/>
                </a:solidFill>
                <a:latin typeface="Comic Sans MS" charset="0"/>
                <a:ea typeface="ＭＳ Ｐゴシック" charset="0"/>
              </a:rPr>
              <a:t>	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tabLst>
                <a:tab pos="228600" algn="l"/>
              </a:tabLst>
            </a:pPr>
            <a:r>
              <a:rPr lang="en-US" sz="2000" smtClean="0">
                <a:solidFill>
                  <a:srgbClr val="E1E1E1"/>
                </a:solidFill>
                <a:latin typeface="Comic Sans MS" charset="0"/>
                <a:ea typeface="ＭＳ Ｐゴシック" charset="0"/>
              </a:rPr>
              <a:t>	char c = buffer[first];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tabLst>
                <a:tab pos="228600" algn="l"/>
              </a:tabLst>
            </a:pPr>
            <a:r>
              <a:rPr lang="en-US" sz="2000" smtClean="0">
                <a:solidFill>
                  <a:srgbClr val="E1E1E1"/>
                </a:solidFill>
                <a:latin typeface="Comic Sans MS" charset="0"/>
                <a:ea typeface="ＭＳ Ｐゴシック" charset="0"/>
              </a:rPr>
              <a:t>	first++;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tabLst>
                <a:tab pos="228600" algn="l"/>
              </a:tabLst>
            </a:pPr>
            <a:r>
              <a:rPr lang="en-US" sz="2000" smtClean="0">
                <a:solidFill>
                  <a:srgbClr val="E1E1E1"/>
                </a:solidFill>
                <a:latin typeface="Comic Sans MS" charset="0"/>
                <a:ea typeface="ＭＳ Ｐゴシック" charset="0"/>
              </a:rPr>
              <a:t>	</a:t>
            </a:r>
            <a:r>
              <a:rPr lang="en-US" sz="2000" smtClean="0">
                <a:solidFill>
                  <a:srgbClr val="85FF64"/>
                </a:solidFill>
                <a:latin typeface="Comic Sans MS" charset="0"/>
                <a:ea typeface="ＭＳ Ｐゴシック" charset="0"/>
              </a:rPr>
              <a:t>pthread_mutex_unlock(m);</a:t>
            </a:r>
            <a:endParaRPr lang="en-US" sz="2000" smtClean="0">
              <a:solidFill>
                <a:srgbClr val="E1E1E1"/>
              </a:solidFill>
              <a:latin typeface="Comic Sans MS" charset="0"/>
              <a:ea typeface="ＭＳ Ｐゴシック" charset="0"/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tabLst>
                <a:tab pos="228600" algn="l"/>
              </a:tabLst>
            </a:pPr>
            <a:r>
              <a:rPr lang="en-US" sz="2000" smtClean="0">
                <a:solidFill>
                  <a:srgbClr val="E1E1E1"/>
                </a:solidFill>
                <a:latin typeface="Comic Sans MS" charset="0"/>
                <a:ea typeface="ＭＳ Ｐゴシック" charset="0"/>
              </a:rPr>
              <a:t>}</a:t>
            </a:r>
          </a:p>
        </p:txBody>
      </p:sp>
      <p:sp>
        <p:nvSpPr>
          <p:cNvPr id="5769221" name="Text Box 5"/>
          <p:cNvSpPr txBox="1">
            <a:spLocks noChangeArrowheads="1"/>
          </p:cNvSpPr>
          <p:nvPr/>
        </p:nvSpPr>
        <p:spPr bwMode="auto">
          <a:xfrm>
            <a:off x="6019800" y="2708275"/>
            <a:ext cx="2940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0033"/>
                </a:solidFill>
                <a:latin typeface="Comic Sans MS" charset="0"/>
                <a:ea typeface="ＭＳ Ｐゴシック" charset="0"/>
              </a:rPr>
              <a:t>X what if first==last?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80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5" y="2927350"/>
            <a:ext cx="8283575" cy="860425"/>
          </a:xfrm>
        </p:spPr>
        <p:txBody>
          <a:bodyPr/>
          <a:lstStyle/>
          <a:p>
            <a:pPr marL="609600" indent="-609600" algn="ctr">
              <a:buFontTx/>
              <a:buNone/>
            </a:pPr>
            <a:r>
              <a:rPr lang="en-US" dirty="0" smtClean="0"/>
              <a:t>See you on Thursday</a:t>
            </a:r>
          </a:p>
          <a:p>
            <a:pPr marL="609600" indent="-609600" algn="ctr">
              <a:buFontTx/>
              <a:buNone/>
            </a:pPr>
            <a:r>
              <a:rPr lang="en-US" dirty="0" smtClean="0"/>
              <a:t>Good Luck!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0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Processes and Threads</a:t>
            </a:r>
            <a:endParaRPr lang="en-US" dirty="0"/>
          </a:p>
        </p:txBody>
      </p:sp>
      <p:sp>
        <p:nvSpPr>
          <p:cNvPr id="5222403" name="Rectangle 3"/>
          <p:cNvSpPr>
            <a:spLocks noGrp="1" noChangeArrowheads="1"/>
          </p:cNvSpPr>
          <p:nvPr>
            <p:ph sz="half" idx="1"/>
            <p:custDataLst>
              <p:tags r:id="rId2"/>
            </p:custDataLst>
          </p:nvPr>
        </p:nvSpPr>
        <p:spPr>
          <a:xfrm>
            <a:off x="228600" y="533400"/>
            <a:ext cx="4267200" cy="61722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Process</a:t>
            </a:r>
          </a:p>
          <a:p>
            <a:r>
              <a:rPr lang="en-US" dirty="0" smtClean="0"/>
              <a:t>OS abstraction of a running computation</a:t>
            </a:r>
          </a:p>
          <a:p>
            <a:pPr lvl="1"/>
            <a:r>
              <a:rPr lang="en-US" dirty="0" smtClean="0"/>
              <a:t>The unit of execution</a:t>
            </a:r>
          </a:p>
          <a:p>
            <a:pPr lvl="1"/>
            <a:r>
              <a:rPr lang="en-US" dirty="0" smtClean="0"/>
              <a:t>The unit of scheduling</a:t>
            </a:r>
          </a:p>
          <a:p>
            <a:pPr lvl="1"/>
            <a:r>
              <a:rPr lang="en-US" dirty="0" smtClean="0"/>
              <a:t>Execution state</a:t>
            </a:r>
            <a:br>
              <a:rPr lang="en-US" dirty="0" smtClean="0"/>
            </a:br>
            <a:r>
              <a:rPr lang="en-US" dirty="0" smtClean="0"/>
              <a:t>+ address space</a:t>
            </a:r>
          </a:p>
          <a:p>
            <a:r>
              <a:rPr lang="en-US" dirty="0" smtClean="0"/>
              <a:t>From process perspective</a:t>
            </a:r>
          </a:p>
          <a:p>
            <a:pPr lvl="1"/>
            <a:r>
              <a:rPr lang="en-US" dirty="0" smtClean="0"/>
              <a:t>a virtual CPU</a:t>
            </a:r>
          </a:p>
          <a:p>
            <a:pPr lvl="1"/>
            <a:r>
              <a:rPr lang="en-US" dirty="0" smtClean="0"/>
              <a:t>some virtual memory</a:t>
            </a:r>
          </a:p>
          <a:p>
            <a:pPr lvl="1"/>
            <a:r>
              <a:rPr lang="en-US" dirty="0" smtClean="0"/>
              <a:t>a virtual keyboard, screen, …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533400"/>
            <a:ext cx="4267200" cy="6172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Thread</a:t>
            </a:r>
          </a:p>
          <a:p>
            <a:r>
              <a:rPr lang="en-US" dirty="0" smtClean="0">
                <a:solidFill>
                  <a:srgbClr val="FFFFFF"/>
                </a:solidFill>
                <a:latin typeface="Calibri"/>
              </a:rPr>
              <a:t>OS abstraction of a single thread of control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Calibri"/>
              </a:rPr>
              <a:t>The unit of scheduling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Calibri"/>
              </a:rPr>
              <a:t>Lives in one single process</a:t>
            </a:r>
          </a:p>
          <a:p>
            <a:r>
              <a:rPr lang="en-US" dirty="0" smtClean="0">
                <a:solidFill>
                  <a:srgbClr val="FFFFFF"/>
                </a:solidFill>
                <a:latin typeface="Calibri"/>
              </a:rPr>
              <a:t>From thread perspective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Calibri"/>
              </a:rPr>
              <a:t>one virtual CPU core on a virtual multi-core machine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10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Multithreaded Processes</a:t>
            </a:r>
            <a:endParaRPr lang="en-US"/>
          </a:p>
        </p:txBody>
      </p:sp>
      <p:pic>
        <p:nvPicPr>
          <p:cNvPr id="5251075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 l="375" t="11751" r="375" b="11751"/>
          <a:stretch>
            <a:fillRect/>
          </a:stretch>
        </p:blipFill>
        <p:spPr bwMode="auto">
          <a:xfrm>
            <a:off x="1114425" y="1817688"/>
            <a:ext cx="7135813" cy="4125912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3_INK_TAG" val="base64:AL0CHAOAgAQdA44HcAEgEyLlX21j80CILIMkqUkmag/uffUBkY5Bucms0IwTWIECDghIEET//wNFNQRIEEU1BAcCC2QDOAtlGDYUMggAjikBrQF+QzMIAOgZAV4JfkMgMgkAkJsDATfAHkUzCQCQggIB28UeRTgIAP4DAHuF0jQPEhJk9E1BCAFNQRJOwKQ/0wCkPx4EA4LmgAosAgxmRmQLfs/YITYQ5aOGTJnmcrcWPI5WtG7XEtwscjVa5c4sLPLiytHGPGAKLAIMZ7Z7C3pvTCE2EZmOHFlat3K3LixsVrRuxarXGVllWt8TlxlysWDljhcADQEaAQkBFwEKQAiC/t8b+3x3OgCH8hs3kNnT6fiHwJRYjJ6SgMYAITYRiaNWDJtkbrcrVm5WtGrbCtxZWGJawaYsebFlbssLFwA=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3_INK_TAG" val="base64:AKkBHAOAgAQdAhomARATIuVfbWPzQIgsgySpSSZqAwhIEET//wNFNQUCC2QZFDIIAI4pAa0BfkMzCADoGQFeCX5DEmT0TUEIAU1BHgMCBDQKLAIMZkZkC37P2CE2EOWjhkyZ5nK3FjyOVrRu1xLcLHI1WuXOLCzy4srRxjxgCiwCDGe2ewt6b0whNhGZjhxZWrdyty4sbFa0bsWq1xlZZVrfE5cZcrFg5Y4XAA==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3_INK_TAG" val="base64:AKAEHAOAgAQdBMICuAEBEA/uffUBkY5Bucms0IwTWIEDCEgQRP//A0U1BQM4C2QZIDIJAJCbAwE3wB5FMwkAkIICAdvFHkU4CAD+AwB7hdI0Ek7ApD/TAKQ/CusBbIP+GXj+GYVEkxcss7u+M7zeY3c3eavFcMdOHDhw1jVcHCscNcOXDlrhw1rGIrFRKF3x3PffHjzzx3x4+Dfh78HPizz3zvrx488+LvqAhPr+PsC4BOUYTlKUpUpRgjaloaMWS2aWCloxnOsazSQhOuHLhx58d7zjOdJwrO+HDlvhwzrOc8c61vPDCrDgwo0lghktmzYuFs4mwINyyuLi6RKJmJIiYSmM4mJiUXE1mkhE0ialFxISRJCamJqVXEJq4kWTM9fgWoAhNhGJowxZmbJitYtWDda0Z5cq3CyZ4VuFkzxN2+PMxct8QAprIoT8F+34L960ZckI4oyra8sbNPHxJ2tgolW2mEyE++G++H06GPFnzZVK0rkNOqMZwrKcqMkaQIOMXFxMKiIC1xYWnfPy+/kAITYQ1YZMzfM2ZLWjHG0WtGGPGtcOMjNazYsczRs1yMHDLIAKbCSE/ERB+IiHXqY8QSmBKbNn4l8lNFsmaWiUgIP96R+9JunHgHfsBz5PB8DxcRMRGK1UAITB0ubOM0YwhGEUIkIoRRhEnPL13AAhNhGXHjYN2DZwtY4Wrla0cOXK1w5buVuPHmbtcuLI0a4nAA==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3_INK_TAG" val="base64:AJMBHAOAgAQdAgYgARAP7n31AZGOQbnJrNCME1iBAwhIEET//wNFNQUCC2QZFDIIAI4pAa0BfkMzCADoGQFeCX5DEmT0TUEIAU1BCkk+gv4yc/jJ0AAAAAAAAJSbzYL+Gxv4bHAAAAAAA+T5cac653BOgCE2ENXLPG0cMMi1jhzN1rRljzLXLNuwW4mjlq1YuGjPK3wg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Dark 3410">
  <a:themeElements>
    <a:clrScheme name="Dark 3410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00"/>
      </a:accent1>
      <a:accent2>
        <a:srgbClr val="FF0000"/>
      </a:accent2>
      <a:accent3>
        <a:srgbClr val="7030A0"/>
      </a:accent3>
      <a:accent4>
        <a:srgbClr val="00B0F0"/>
      </a:accent4>
      <a:accent5>
        <a:srgbClr val="AAE2CA"/>
      </a:accent5>
      <a:accent6>
        <a:srgbClr val="FFC000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8575"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Side Bar">
  <a:themeElements>
    <a:clrScheme name="Side Bar 4">
      <a:dk1>
        <a:srgbClr val="000000"/>
      </a:dk1>
      <a:lt1>
        <a:srgbClr val="FFFFFF"/>
      </a:lt1>
      <a:dk2>
        <a:srgbClr val="660033"/>
      </a:dk2>
      <a:lt2>
        <a:srgbClr val="FFFF66"/>
      </a:lt2>
      <a:accent1>
        <a:srgbClr val="FF0033"/>
      </a:accent1>
      <a:accent2>
        <a:srgbClr val="CC6600"/>
      </a:accent2>
      <a:accent3>
        <a:srgbClr val="B8AAAD"/>
      </a:accent3>
      <a:accent4>
        <a:srgbClr val="DADADA"/>
      </a:accent4>
      <a:accent5>
        <a:srgbClr val="FFAAAD"/>
      </a:accent5>
      <a:accent6>
        <a:srgbClr val="B95C00"/>
      </a:accent6>
      <a:hlink>
        <a:srgbClr val="999933"/>
      </a:hlink>
      <a:folHlink>
        <a:srgbClr val="A50021"/>
      </a:folHlink>
    </a:clrScheme>
    <a:fontScheme name="Side Bar">
      <a:majorFont>
        <a:latin typeface="Helvetica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2"/>
          </a:solidFill>
          <a:prstDash val="solid"/>
          <a:round/>
          <a:headEnd type="none" w="sm" len="sm"/>
          <a:tailEnd type="triangle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2"/>
          </a:solidFill>
          <a:prstDash val="solid"/>
          <a:round/>
          <a:headEnd type="none" w="sm" len="sm"/>
          <a:tailEnd type="triangle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Side Bar 1">
        <a:dk1>
          <a:srgbClr val="000099"/>
        </a:dk1>
        <a:lt1>
          <a:srgbClr val="FFFFFF"/>
        </a:lt1>
        <a:dk2>
          <a:srgbClr val="0000FF"/>
        </a:dk2>
        <a:lt2>
          <a:srgbClr val="FFFF00"/>
        </a:lt2>
        <a:accent1>
          <a:srgbClr val="FF6633"/>
        </a:accent1>
        <a:accent2>
          <a:srgbClr val="FF00FF"/>
        </a:accent2>
        <a:accent3>
          <a:srgbClr val="AAAAFF"/>
        </a:accent3>
        <a:accent4>
          <a:srgbClr val="DADADA"/>
        </a:accent4>
        <a:accent5>
          <a:srgbClr val="FFB8AD"/>
        </a:accent5>
        <a:accent6>
          <a:srgbClr val="E700E7"/>
        </a:accent6>
        <a:hlink>
          <a:srgbClr val="FF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de Bar 2">
        <a:dk1>
          <a:srgbClr val="000066"/>
        </a:dk1>
        <a:lt1>
          <a:srgbClr val="CCECFF"/>
        </a:lt1>
        <a:dk2>
          <a:srgbClr val="000080"/>
        </a:dk2>
        <a:lt2>
          <a:srgbClr val="000000"/>
        </a:lt2>
        <a:accent1>
          <a:srgbClr val="9999FF"/>
        </a:accent1>
        <a:accent2>
          <a:srgbClr val="CC00FF"/>
        </a:accent2>
        <a:accent3>
          <a:srgbClr val="E2F4FF"/>
        </a:accent3>
        <a:accent4>
          <a:srgbClr val="000056"/>
        </a:accent4>
        <a:accent5>
          <a:srgbClr val="CAC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B2B2B2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97979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4">
        <a:dk1>
          <a:srgbClr val="000000"/>
        </a:dk1>
        <a:lt1>
          <a:srgbClr val="FFFFFF"/>
        </a:lt1>
        <a:dk2>
          <a:srgbClr val="660033"/>
        </a:dk2>
        <a:lt2>
          <a:srgbClr val="FFFF66"/>
        </a:lt2>
        <a:accent1>
          <a:srgbClr val="FF0033"/>
        </a:accent1>
        <a:accent2>
          <a:srgbClr val="CC6600"/>
        </a:accent2>
        <a:accent3>
          <a:srgbClr val="B8AAAD"/>
        </a:accent3>
        <a:accent4>
          <a:srgbClr val="DADADA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Dark 3410</Template>
  <TotalTime>1004</TotalTime>
  <Words>3153</Words>
  <Application>Microsoft Macintosh PowerPoint</Application>
  <PresentationFormat>On-screen Show (4:3)</PresentationFormat>
  <Paragraphs>761</Paragraphs>
  <Slides>78</Slides>
  <Notes>65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1" baseType="lpstr">
      <vt:lpstr>Dark 3410</vt:lpstr>
      <vt:lpstr>Side Bar</vt:lpstr>
      <vt:lpstr>Equation</vt:lpstr>
      <vt:lpstr>Synchronization and  Prelim 2 Review</vt:lpstr>
      <vt:lpstr>Announcements</vt:lpstr>
      <vt:lpstr>Announcements</vt:lpstr>
      <vt:lpstr>Goals for Today</vt:lpstr>
      <vt:lpstr>PowerPoint Presentation</vt:lpstr>
      <vt:lpstr>PowerPoint Presentation</vt:lpstr>
      <vt:lpstr>Processes are heavyweight</vt:lpstr>
      <vt:lpstr>Processes and Threads</vt:lpstr>
      <vt:lpstr>Multithreaded Processes</vt:lpstr>
      <vt:lpstr>Threads</vt:lpstr>
      <vt:lpstr>Threads versus Fork</vt:lpstr>
      <vt:lpstr>Example Multi-Threaded Program</vt:lpstr>
      <vt:lpstr>Race Conditions</vt:lpstr>
      <vt:lpstr>Programming with threads</vt:lpstr>
      <vt:lpstr>PowerPoint Presentation</vt:lpstr>
      <vt:lpstr>Goals</vt:lpstr>
      <vt:lpstr>Race conditions</vt:lpstr>
      <vt:lpstr>Critical sections</vt:lpstr>
      <vt:lpstr>Interrupt Disable</vt:lpstr>
      <vt:lpstr>Preemption Disable</vt:lpstr>
      <vt:lpstr>Mutexes</vt:lpstr>
      <vt:lpstr>PowerPoint Presentation</vt:lpstr>
      <vt:lpstr>Prelim 2 Review</vt:lpstr>
      <vt:lpstr>PowerPoint Presentation</vt:lpstr>
      <vt:lpstr>Cache Design 101</vt:lpstr>
      <vt:lpstr>Cache Misses</vt:lpstr>
      <vt:lpstr>Direct Mapped Cache</vt:lpstr>
      <vt:lpstr>Fully Associative Cache</vt:lpstr>
      <vt:lpstr>2-Way Set-Associative Cache</vt:lpstr>
      <vt:lpstr>Eviction</vt:lpstr>
      <vt:lpstr>Cache Writes</vt:lpstr>
      <vt:lpstr>Tags and Offsets </vt:lpstr>
      <vt:lpstr>Cache Performance</vt:lpstr>
      <vt:lpstr>Cache Hit/Miss Rate</vt:lpstr>
      <vt:lpstr>Cache Hit/Miss Rate</vt:lpstr>
      <vt:lpstr>Cache Conscious Programming</vt:lpstr>
      <vt:lpstr>Cache Conscious Programming</vt:lpstr>
      <vt:lpstr>Can answer the question…..</vt:lpstr>
      <vt:lpstr>PowerPoint Presentation</vt:lpstr>
      <vt:lpstr>Processor &amp; Memory</vt:lpstr>
      <vt:lpstr>Physical Addressing Problems</vt:lpstr>
      <vt:lpstr>Address Space</vt:lpstr>
      <vt:lpstr>Virtual Memory Advantages</vt:lpstr>
      <vt:lpstr>How to make it work?</vt:lpstr>
      <vt:lpstr>Two Programs Sharing Physical Memory</vt:lpstr>
      <vt:lpstr>Page Table for Translation</vt:lpstr>
      <vt:lpstr>Virtual Addressing with a Cache</vt:lpstr>
      <vt:lpstr>A TLB in the Memory Hierarchy</vt:lpstr>
      <vt:lpstr>Virtual vs. Physical Caches</vt:lpstr>
      <vt:lpstr>Address Translation</vt:lpstr>
      <vt:lpstr>Hardware/Software Boundary</vt:lpstr>
      <vt:lpstr>Hardware/Software Boundary</vt:lpstr>
      <vt:lpstr>PowerPoint Presentation</vt:lpstr>
      <vt:lpstr>Paging</vt:lpstr>
      <vt:lpstr>PowerPoint Presentation</vt:lpstr>
      <vt:lpstr>PowerPoint Presentation</vt:lpstr>
      <vt:lpstr>Exceptions</vt:lpstr>
      <vt:lpstr>Terminology</vt:lpstr>
      <vt:lpstr>PowerPoint Presentation</vt:lpstr>
      <vt:lpstr>Memory-Mapped I/O</vt:lpstr>
      <vt:lpstr>DMA: Direct Memory Access</vt:lpstr>
      <vt:lpstr>PowerPoint Presentation</vt:lpstr>
      <vt:lpstr>Why Multicore?</vt:lpstr>
      <vt:lpstr>PowerPoint Presentation</vt:lpstr>
      <vt:lpstr>Power Trends</vt:lpstr>
      <vt:lpstr>Uniprocessor Performance</vt:lpstr>
      <vt:lpstr>Why Multicore?</vt:lpstr>
      <vt:lpstr>Intel’s argument</vt:lpstr>
      <vt:lpstr>PowerPoint Presentation</vt:lpstr>
      <vt:lpstr>Amdahl’s Law</vt:lpstr>
      <vt:lpstr>Amdahl’s Law</vt:lpstr>
      <vt:lpstr>Multithreaded Processes</vt:lpstr>
      <vt:lpstr>Shared counters</vt:lpstr>
      <vt:lpstr>Race conditions</vt:lpstr>
      <vt:lpstr>Critical Sections</vt:lpstr>
      <vt:lpstr>Mutexes</vt:lpstr>
      <vt:lpstr>Protecting an invariant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Parallel Programming and Synchronization</dc:title>
  <dc:creator>Kevin Walsh</dc:creator>
  <cp:lastModifiedBy>Hakim Weatherspoon</cp:lastModifiedBy>
  <cp:revision>215</cp:revision>
  <cp:lastPrinted>2011-04-26T21:31:29Z</cp:lastPrinted>
  <dcterms:created xsi:type="dcterms:W3CDTF">2006-08-16T00:00:00Z</dcterms:created>
  <dcterms:modified xsi:type="dcterms:W3CDTF">2011-04-26T21:33:42Z</dcterms:modified>
</cp:coreProperties>
</file>