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20" r:id="rId2"/>
    <p:sldId id="297" r:id="rId3"/>
    <p:sldId id="308" r:id="rId4"/>
    <p:sldId id="298" r:id="rId5"/>
    <p:sldId id="325" r:id="rId6"/>
    <p:sldId id="262" r:id="rId7"/>
    <p:sldId id="263" r:id="rId8"/>
    <p:sldId id="264" r:id="rId9"/>
    <p:sldId id="309" r:id="rId10"/>
    <p:sldId id="299" r:id="rId11"/>
    <p:sldId id="321" r:id="rId12"/>
    <p:sldId id="300" r:id="rId13"/>
    <p:sldId id="271" r:id="rId14"/>
    <p:sldId id="272" r:id="rId15"/>
    <p:sldId id="274" r:id="rId16"/>
    <p:sldId id="323" r:id="rId17"/>
    <p:sldId id="301" r:id="rId18"/>
    <p:sldId id="276" r:id="rId19"/>
    <p:sldId id="322" r:id="rId20"/>
    <p:sldId id="277" r:id="rId21"/>
    <p:sldId id="311" r:id="rId22"/>
    <p:sldId id="312" r:id="rId23"/>
    <p:sldId id="319" r:id="rId24"/>
    <p:sldId id="313" r:id="rId25"/>
    <p:sldId id="283" r:id="rId26"/>
    <p:sldId id="314" r:id="rId27"/>
    <p:sldId id="285" r:id="rId28"/>
    <p:sldId id="286" r:id="rId29"/>
    <p:sldId id="287" r:id="rId30"/>
    <p:sldId id="324" r:id="rId31"/>
    <p:sldId id="306" r:id="rId32"/>
    <p:sldId id="288" r:id="rId33"/>
    <p:sldId id="305" r:id="rId34"/>
    <p:sldId id="289" r:id="rId35"/>
    <p:sldId id="292" r:id="rId36"/>
    <p:sldId id="293" r:id="rId37"/>
    <p:sldId id="316" r:id="rId38"/>
    <p:sldId id="294" r:id="rId39"/>
    <p:sldId id="315" r:id="rId40"/>
    <p:sldId id="31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2" autoAdjust="0"/>
  </p:normalViewPr>
  <p:slideViewPr>
    <p:cSldViewPr>
      <p:cViewPr varScale="1">
        <p:scale>
          <a:sx n="76" d="100"/>
          <a:sy n="76" d="100"/>
        </p:scale>
        <p:origin x="-10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C00E-26A8-4A67-B109-0EE1C0A80BC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1DDE-30F1-4D19-B098-6374BDF20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A virtual machine of sorts</a:t>
            </a:r>
          </a:p>
          <a:p>
            <a:r>
              <a:rPr lang="en-US" dirty="0" smtClean="0"/>
              <a:t>Draw saved PTBR and Registers table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Draw OS on next slide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</a:t>
            </a:r>
            <a:r>
              <a:rPr lang="en-US" baseline="0" dirty="0" smtClean="0"/>
              <a:t> OS and Process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1st  process = init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sz="2400" dirty="0" smtClean="0"/>
              <a:t>1. creates new address space (Copy-On-Write duplicate of parent’s)</a:t>
            </a:r>
          </a:p>
          <a:p>
            <a:r>
              <a:rPr lang="en-US" sz="2400" dirty="0" smtClean="0"/>
              <a:t>2. creates new execution state in OS process table (Exact copy of parent’s)</a:t>
            </a:r>
          </a:p>
          <a:p>
            <a:r>
              <a:rPr lang="en-US" sz="2400" dirty="0" smtClean="0"/>
              <a:t>3. returns child’s id to parent (</a:t>
            </a:r>
            <a:r>
              <a:rPr lang="en-US" sz="2400" dirty="0" smtClean="0">
                <a:latin typeface="Consolas" pitchFamily="49" charset="0"/>
              </a:rPr>
              <a:t>context[</a:t>
            </a:r>
            <a:r>
              <a:rPr lang="en-US" sz="2400" dirty="0" err="1" smtClean="0">
                <a:latin typeface="Consolas" pitchFamily="49" charset="0"/>
              </a:rPr>
              <a:t>parent_id</a:t>
            </a:r>
            <a:r>
              <a:rPr lang="en-US" sz="2400" dirty="0" smtClean="0">
                <a:latin typeface="Consolas" pitchFamily="49" charset="0"/>
              </a:rPr>
              <a:t>]-&gt;v0 = </a:t>
            </a:r>
            <a:r>
              <a:rPr lang="en-US" sz="2400" dirty="0" err="1" smtClean="0">
                <a:latin typeface="Consolas" pitchFamily="49" charset="0"/>
              </a:rPr>
              <a:t>child_id</a:t>
            </a:r>
            <a:r>
              <a:rPr lang="en-US" sz="2400" dirty="0" smtClean="0"/>
              <a:t>)</a:t>
            </a:r>
          </a:p>
          <a:p>
            <a:r>
              <a:rPr lang="en-US" sz="2400" smtClean="0"/>
              <a:t>4. returns </a:t>
            </a:r>
            <a:r>
              <a:rPr lang="en-US" sz="2400" dirty="0" smtClean="0"/>
              <a:t>zero to child (</a:t>
            </a:r>
            <a:r>
              <a:rPr lang="en-US" sz="2400" dirty="0" smtClean="0">
                <a:latin typeface="Consolas" pitchFamily="49" charset="0"/>
              </a:rPr>
              <a:t>context[</a:t>
            </a:r>
            <a:r>
              <a:rPr lang="en-US" sz="2400" dirty="0" err="1" smtClean="0">
                <a:latin typeface="Consolas" pitchFamily="49" charset="0"/>
              </a:rPr>
              <a:t>child_id</a:t>
            </a:r>
            <a:r>
              <a:rPr lang="en-US" sz="2400" dirty="0" smtClean="0">
                <a:latin typeface="Consolas" pitchFamily="49" charset="0"/>
              </a:rPr>
              <a:t>]-&gt;v0 = 0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Draw OS state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IPC = inter-process communication</a:t>
            </a:r>
          </a:p>
          <a:p>
            <a:r>
              <a:rPr lang="en-US" dirty="0" smtClean="0"/>
              <a:t>sockets, RMI, </a:t>
            </a:r>
            <a:r>
              <a:rPr lang="en-US" dirty="0" err="1" smtClean="0"/>
              <a:t>ipc</a:t>
            </a:r>
            <a:r>
              <a:rPr lang="en-US" dirty="0" smtClean="0"/>
              <a:t>, </a:t>
            </a:r>
            <a:r>
              <a:rPr lang="en-US" dirty="0" err="1" smtClean="0"/>
              <a:t>unix</a:t>
            </a:r>
            <a:r>
              <a:rPr lang="en-US" dirty="0" smtClean="0"/>
              <a:t>-domain sockets, pipes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fork: allocate pages, mark as “shared”</a:t>
            </a:r>
          </a:p>
          <a:p>
            <a:r>
              <a:rPr lang="en-US" dirty="0" smtClean="0"/>
              <a:t>During fork: don’t set copy-on-write for these pages</a:t>
            </a:r>
          </a:p>
          <a:p>
            <a:r>
              <a:rPr lang="en-US" dirty="0" smtClean="0"/>
              <a:t>After fork: either can read/write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pstree</a:t>
            </a:r>
            <a:r>
              <a:rPr lang="en-US" baseline="0" dirty="0" smtClean="0"/>
              <a:t> e</a:t>
            </a:r>
            <a:r>
              <a:rPr lang="en-US" dirty="0" smtClean="0"/>
              <a:t>xample: Firefox</a:t>
            </a:r>
            <a:r>
              <a:rPr lang="en-US" baseline="0" dirty="0" smtClean="0"/>
              <a:t> downloader, renderer, toolbar,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Idea: multiple execution contexts sharing a single address space!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d/Unit of scheduling/</a:t>
            </a:r>
          </a:p>
          <a:p>
            <a:r>
              <a:rPr lang="en-US" baseline="0" dirty="0" smtClean="0"/>
              <a:t>s/execution state/one or more threads/</a:t>
            </a:r>
          </a:p>
          <a:p>
            <a:r>
              <a:rPr lang="en-US" baseline="0" dirty="0" smtClean="0"/>
              <a:t>s/virtual CPU/virtual multi-core machine/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Non-uniform memory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fork</a:t>
            </a:r>
          </a:p>
          <a:p>
            <a:r>
              <a:rPr lang="en-US" baseline="0" dirty="0" smtClean="0"/>
              <a:t>Use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happens when two threads execute concurrently?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sequential with threads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between threads is unsynchronized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10100" cy="34591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9349"/>
            <a:ext cx="5012812" cy="4132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983" tIns="44991" rIns="89983" bIns="4499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r>
              <a:rPr lang="en-US" dirty="0" smtClean="0"/>
              <a:t>Show picture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8" tIns="43244" rIns="86488" bIns="43244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only within a single core: why?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(important events are delayed… forever?)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 smtClean="0"/>
              <a:t>(e.g. won’t work for many kernel </a:t>
            </a:r>
            <a:r>
              <a:rPr lang="en-US" dirty="0" err="1" smtClean="0"/>
              <a:t>datastructures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(caller forgets to </a:t>
            </a:r>
            <a:r>
              <a:rPr lang="en-US" dirty="0" err="1" smtClean="0"/>
              <a:t>CSExit</a:t>
            </a:r>
            <a:r>
              <a:rPr lang="en-US" dirty="0" smtClean="0"/>
              <a:t>? Or waits a long time?)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8" tIns="43244" rIns="86488" bIns="432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A: next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show assembly: LW,</a:t>
            </a:r>
            <a:r>
              <a:rPr lang="en-US" baseline="0" dirty="0" smtClean="0"/>
              <a:t> ADDI, SW; LW, LW, LW, …</a:t>
            </a:r>
            <a:endParaRPr lang="en-US" dirty="0" smtClean="0"/>
          </a:p>
          <a:p>
            <a:r>
              <a:rPr lang="en-US" dirty="0" smtClean="0"/>
              <a:t>show table</a:t>
            </a:r>
            <a:r>
              <a:rPr lang="en-US" baseline="0" dirty="0" smtClean="0"/>
              <a:t> of cycles: </a:t>
            </a:r>
            <a:r>
              <a:rPr lang="en-US" dirty="0" smtClean="0"/>
              <a:t>Core3</a:t>
            </a:r>
            <a:r>
              <a:rPr lang="en-US" baseline="0" dirty="0" smtClean="0"/>
              <a:t> load, Core0 modify, core 3 never finishes</a:t>
            </a:r>
          </a:p>
          <a:p>
            <a:r>
              <a:rPr lang="en-US" baseline="0" dirty="0" smtClean="0"/>
              <a:t>stale data -&gt; Cache Coherence</a:t>
            </a:r>
          </a:p>
          <a:p>
            <a:r>
              <a:rPr lang="en-US" baseline="0" dirty="0" smtClean="0"/>
              <a:t>Does write-through or write-back cache help? no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reality: very complicated, lots of corner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cache coherence enough?</a:t>
            </a:r>
            <a:r>
              <a:rPr lang="en-US" baseline="0" dirty="0" smtClean="0"/>
              <a:t> Maybe?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cache coherence enough?</a:t>
            </a:r>
            <a:r>
              <a:rPr lang="en-US" baseline="0" dirty="0" smtClean="0"/>
              <a:t> No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bug happens on single core too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(isolation e.g. virtual memory)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(parallelism e.g. during I/O)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8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image" Target="../media/image9.emf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10" Type="http://schemas.openxmlformats.org/officeDocument/2006/relationships/tags" Target="../tags/tag109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10.emf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3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17.emf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4.emf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image" Target="../media/image6.emf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tags" Target="../tags/tag89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notesSlide" Target="../notesSlides/notesSlide6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Is cache coherence sufficient?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 with cache coherence:</a:t>
            </a:r>
          </a:p>
          <a:p>
            <a:pPr marL="571500">
              <a:tabLst>
                <a:tab pos="5540375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P</a:t>
            </a:r>
            <a:r>
              <a:rPr lang="en-US" b="1" baseline="-25000" dirty="0" smtClean="0">
                <a:solidFill>
                  <a:schemeClr val="accent1"/>
                </a:solidFill>
              </a:rPr>
              <a:t>1</a:t>
            </a:r>
            <a:r>
              <a:rPr lang="en-US" b="1" dirty="0" smtClean="0">
                <a:solidFill>
                  <a:schemeClr val="accent1"/>
                </a:solidFill>
              </a:rPr>
              <a:t>	P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/>
              <a:t>	</a:t>
            </a:r>
          </a:p>
          <a:p>
            <a:pPr marL="571500">
              <a:tabLst>
                <a:tab pos="5540375" algn="l"/>
              </a:tabLst>
            </a:pPr>
            <a:r>
              <a:rPr lang="en-US" b="1" dirty="0" smtClean="0"/>
              <a:t>x = x +1	while (x==5) 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CP3 Ink 1063f0eb-feb8-45e0-9123-02235045768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661" y="2073439"/>
            <a:ext cx="8570196" cy="22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Is cache coherence sufficient?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 with cache coherence:</a:t>
            </a:r>
          </a:p>
          <a:p>
            <a:pPr marL="571500">
              <a:tabLst>
                <a:tab pos="5540375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P</a:t>
            </a:r>
            <a:r>
              <a:rPr lang="en-US" b="1" baseline="-25000" dirty="0" smtClean="0">
                <a:solidFill>
                  <a:schemeClr val="accent1"/>
                </a:solidFill>
              </a:rPr>
              <a:t>1</a:t>
            </a:r>
            <a:r>
              <a:rPr lang="en-US" b="1" dirty="0" smtClean="0">
                <a:solidFill>
                  <a:schemeClr val="accent1"/>
                </a:solidFill>
              </a:rPr>
              <a:t>	P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</a:p>
          <a:p>
            <a:pPr marL="571500">
              <a:tabLst>
                <a:tab pos="5540375" algn="l"/>
              </a:tabLst>
            </a:pPr>
            <a:r>
              <a:rPr lang="en-US" b="1" dirty="0" smtClean="0"/>
              <a:t>x = x +1	x = x + 1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152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sym typeface="Wingdings" pitchFamily="2" charset="2"/>
              </a:rPr>
              <a:t> happens </a:t>
            </a:r>
            <a:r>
              <a:rPr lang="en-US" dirty="0" smtClean="0">
                <a:solidFill>
                  <a:schemeClr val="accent4"/>
                </a:solidFill>
              </a:rPr>
              <a:t>even on single-core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(context switches!)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6146" name="CP3 Ink adf48b73-2815-4b71-a5a0-08466a018c2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30" y="2043725"/>
            <a:ext cx="8197579" cy="394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Software Support for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Synchronization and Coordination: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Programs and Processes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Processes</a:t>
            </a:r>
            <a:endParaRPr lang="en-US"/>
          </a:p>
        </p:txBody>
      </p:sp>
      <p:sp>
        <p:nvSpPr>
          <p:cNvPr id="5220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 we cope with lots of activity?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Simplicity? Separation into </a:t>
            </a:r>
            <a:r>
              <a:rPr lang="en-US" dirty="0" smtClean="0">
                <a:solidFill>
                  <a:schemeClr val="accent1"/>
                </a:solidFill>
              </a:rPr>
              <a:t>processes</a:t>
            </a:r>
          </a:p>
          <a:p>
            <a:r>
              <a:rPr lang="en-US" dirty="0" smtClean="0"/>
              <a:t>Reliability? </a:t>
            </a:r>
            <a:r>
              <a:rPr lang="en-US" dirty="0" smtClean="0">
                <a:solidFill>
                  <a:schemeClr val="accent1"/>
                </a:solidFill>
              </a:rPr>
              <a:t>Isolation</a:t>
            </a:r>
            <a:endParaRPr lang="en-US" dirty="0" smtClean="0"/>
          </a:p>
          <a:p>
            <a:r>
              <a:rPr lang="en-US" dirty="0" smtClean="0"/>
              <a:t>Speed? Program-level </a:t>
            </a:r>
            <a:r>
              <a:rPr lang="en-US" dirty="0" smtClean="0">
                <a:solidFill>
                  <a:schemeClr val="accent1"/>
                </a:solidFill>
              </a:rPr>
              <a:t>parallelism</a:t>
            </a:r>
            <a:endParaRPr lang="en-US" dirty="0"/>
          </a:p>
        </p:txBody>
      </p:sp>
      <p:sp>
        <p:nvSpPr>
          <p:cNvPr id="5220358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350" y="1117600"/>
            <a:ext cx="2590800" cy="2057400"/>
          </a:xfrm>
          <a:prstGeom prst="ellipse">
            <a:avLst/>
          </a:prstGeom>
          <a:noFill/>
          <a:ln w="1905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3600">
                <a:solidFill>
                  <a:schemeClr val="accent1"/>
                </a:solidFill>
                <a:latin typeface="Calibri"/>
              </a:rPr>
              <a:t>gcc</a:t>
            </a:r>
            <a:endParaRPr lang="en-US" sz="440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52203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9750" y="1651000"/>
            <a:ext cx="138112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emacs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1498600"/>
            <a:ext cx="98266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nfsd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57350" y="2336800"/>
            <a:ext cx="6921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lpr</a:t>
            </a:r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522036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0550" y="2032000"/>
            <a:ext cx="471488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4"/>
                </a:solidFill>
                <a:latin typeface="Calibri"/>
              </a:rPr>
              <a:t>ls</a:t>
            </a:r>
            <a:endParaRPr lang="en-US" sz="440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522036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9150" y="2154238"/>
            <a:ext cx="1290638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FF5050"/>
                </a:solidFill>
                <a:latin typeface="Calibri"/>
              </a:rPr>
              <a:t>www</a:t>
            </a:r>
            <a:endParaRPr lang="en-US" sz="4000" dirty="0">
              <a:solidFill>
                <a:srgbClr val="CC0000"/>
              </a:solidFill>
              <a:latin typeface="Calibri"/>
            </a:endParaRPr>
          </a:p>
        </p:txBody>
      </p:sp>
      <p:sp>
        <p:nvSpPr>
          <p:cNvPr id="522036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53894" y="1066800"/>
            <a:ext cx="1380506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emacs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7444" y="1828800"/>
            <a:ext cx="2533650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nfsd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56476" y="1828800"/>
            <a:ext cx="692818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alibri"/>
              </a:rPr>
              <a:t>lpr</a:t>
            </a:r>
            <a:endParaRPr lang="en-US" sz="4400" dirty="0">
              <a:solidFill>
                <a:schemeClr val="accent5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96494" y="1066800"/>
            <a:ext cx="471604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4"/>
                </a:solidFill>
                <a:latin typeface="Calibri"/>
              </a:rPr>
              <a:t>ls</a:t>
            </a:r>
            <a:endParaRPr lang="en-US" sz="440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522036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06094" y="1066800"/>
            <a:ext cx="1289905" cy="63168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noAutofit/>
          </a:bodyPr>
          <a:lstStyle/>
          <a:p>
            <a:pPr eaLnBrk="1" hangingPunct="1"/>
            <a:r>
              <a:rPr lang="en-US" sz="4000" dirty="0">
                <a:solidFill>
                  <a:srgbClr val="FF5050"/>
                </a:solidFill>
                <a:latin typeface="Calibri"/>
              </a:rPr>
              <a:t>www</a:t>
            </a:r>
            <a:endParaRPr lang="en-US" sz="4000" dirty="0">
              <a:solidFill>
                <a:srgbClr val="CC0000"/>
              </a:solidFill>
              <a:latin typeface="Calibri"/>
            </a:endParaRPr>
          </a:p>
        </p:txBody>
      </p:sp>
      <p:sp>
        <p:nvSpPr>
          <p:cNvPr id="522036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2209800"/>
            <a:ext cx="1524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037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52600" y="1066800"/>
            <a:ext cx="817853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dirty="0">
                <a:solidFill>
                  <a:schemeClr val="bg1"/>
                </a:solidFill>
                <a:latin typeface="Calibri"/>
              </a:rPr>
              <a:t>OS</a:t>
            </a:r>
          </a:p>
        </p:txBody>
      </p:sp>
      <p:sp>
        <p:nvSpPr>
          <p:cNvPr id="522037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96494" y="2590800"/>
            <a:ext cx="3352800" cy="762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4400" dirty="0">
                <a:solidFill>
                  <a:schemeClr val="bg1"/>
                </a:solidFill>
                <a:latin typeface="Calibri"/>
              </a:rPr>
              <a:t>OS</a:t>
            </a:r>
          </a:p>
        </p:txBody>
      </p:sp>
      <p:pic>
        <p:nvPicPr>
          <p:cNvPr id="7170" name="CP3 Ink 2f7ddf0e-7718-4096-b5e3-eebb71dcced5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06113" y="563108"/>
            <a:ext cx="5978812" cy="253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0364" grpId="0" animBg="1"/>
      <p:bldP spid="5220365" grpId="0" animBg="1"/>
      <p:bldP spid="5220366" grpId="0" animBg="1"/>
      <p:bldP spid="5220367" grpId="0" animBg="1"/>
      <p:bldP spid="5220368" grpId="0" animBg="1"/>
      <p:bldP spid="5220369" grpId="0" animBg="1"/>
      <p:bldP spid="52203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and Program</a:t>
            </a:r>
            <a:endParaRPr lang="en-US" dirty="0"/>
          </a:p>
        </p:txBody>
      </p:sp>
      <p:sp>
        <p:nvSpPr>
          <p:cNvPr id="5222403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Process</a:t>
            </a:r>
          </a:p>
          <a:p>
            <a:r>
              <a:rPr lang="en-US" dirty="0" smtClean="0"/>
              <a:t>OS abstraction of a running computation</a:t>
            </a:r>
          </a:p>
          <a:p>
            <a:pPr lvl="1"/>
            <a:r>
              <a:rPr lang="en-US" dirty="0" smtClean="0"/>
              <a:t>The unit of execution</a:t>
            </a:r>
          </a:p>
          <a:p>
            <a:pPr lvl="1"/>
            <a:r>
              <a:rPr lang="en-US" dirty="0" smtClean="0"/>
              <a:t>The unit of scheduling</a:t>
            </a:r>
          </a:p>
          <a:p>
            <a:pPr lvl="1"/>
            <a:r>
              <a:rPr lang="en-US" dirty="0" smtClean="0"/>
              <a:t>Execution state</a:t>
            </a:r>
            <a:br>
              <a:rPr lang="en-US" dirty="0" smtClean="0"/>
            </a:br>
            <a:r>
              <a:rPr lang="en-US" dirty="0" smtClean="0"/>
              <a:t>+ address space</a:t>
            </a:r>
          </a:p>
          <a:p>
            <a:r>
              <a:rPr lang="en-US" dirty="0" smtClean="0"/>
              <a:t>From process perspective</a:t>
            </a:r>
          </a:p>
          <a:p>
            <a:pPr lvl="1"/>
            <a:r>
              <a:rPr lang="en-US" dirty="0" smtClean="0"/>
              <a:t>a virtual CPU</a:t>
            </a:r>
          </a:p>
          <a:p>
            <a:pPr lvl="1"/>
            <a:r>
              <a:rPr lang="en-US" dirty="0" smtClean="0"/>
              <a:t>some virtual memory</a:t>
            </a:r>
          </a:p>
          <a:p>
            <a:pPr lvl="1"/>
            <a:r>
              <a:rPr lang="en-US" dirty="0" smtClean="0"/>
              <a:t>a virtual keyboard, screen,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Program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“Blueprint” for a process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Passive entity (bits on disk)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Code + static data</a:t>
            </a:r>
          </a:p>
        </p:txBody>
      </p:sp>
      <p:pic>
        <p:nvPicPr>
          <p:cNvPr id="8194" name="CP3 Ink c27498c5-db14-48fa-a360-7b5006f8ff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6308" y="2433440"/>
            <a:ext cx="3184183" cy="15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Role of the OS</a:t>
            </a:r>
            <a:endParaRPr lang="en-US" dirty="0"/>
          </a:p>
        </p:txBody>
      </p:sp>
      <p:sp>
        <p:nvSpPr>
          <p:cNvPr id="522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ym typeface="Symbol" pitchFamily="18" charset="2"/>
              </a:rPr>
              <a:t>Role of the OS</a:t>
            </a:r>
          </a:p>
          <a:p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Context Switching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every process owns a CPU</a:t>
            </a:r>
          </a:p>
          <a:p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Virtual Memory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process owns some memory</a:t>
            </a:r>
          </a:p>
          <a:p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Device drivers &amp; system calls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process owns a keyboard, …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To do: </a:t>
            </a:r>
          </a:p>
          <a:p>
            <a:r>
              <a:rPr lang="en-US" dirty="0" smtClean="0">
                <a:sym typeface="Symbol" pitchFamily="18" charset="2"/>
              </a:rPr>
              <a:t>  How to start a process?</a:t>
            </a:r>
          </a:p>
          <a:p>
            <a:r>
              <a:rPr lang="en-US" dirty="0" smtClean="0">
                <a:sym typeface="Symbol" pitchFamily="18" charset="2"/>
              </a:rPr>
              <a:t>  How do processes communicate / coordinate?</a:t>
            </a:r>
          </a:p>
          <a:p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OS</a:t>
            </a:r>
            <a:endParaRPr lang="en-US" dirty="0"/>
          </a:p>
        </p:txBody>
      </p:sp>
      <p:pic>
        <p:nvPicPr>
          <p:cNvPr id="9218" name="CP3 Ink f460f8f1-84a9-40e5-9e86-9484d2910ff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4983" y="-39063"/>
            <a:ext cx="9213807" cy="67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Creating Processes: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Fork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How to create a process?</a:t>
            </a:r>
            <a:endParaRPr lang="en-US"/>
          </a:p>
        </p:txBody>
      </p:sp>
      <p:sp>
        <p:nvSpPr>
          <p:cNvPr id="523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2971800"/>
          </a:xfrm>
        </p:spPr>
        <p:txBody>
          <a:bodyPr>
            <a:noAutofit/>
          </a:bodyPr>
          <a:lstStyle/>
          <a:p>
            <a:r>
              <a:rPr lang="en-US" dirty="0" smtClean="0"/>
              <a:t>Q: How to create a process? </a:t>
            </a:r>
          </a:p>
          <a:p>
            <a:r>
              <a:rPr lang="en-US" dirty="0" smtClean="0"/>
              <a:t>A: Double click</a:t>
            </a:r>
          </a:p>
          <a:p>
            <a:r>
              <a:rPr lang="en-US" dirty="0" smtClean="0"/>
              <a:t>After boot, OS starts the first process</a:t>
            </a:r>
            <a:endParaRPr lang="en-US" i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…which in turn creates other processes</a:t>
            </a:r>
          </a:p>
          <a:p>
            <a:pPr lvl="1"/>
            <a:r>
              <a:rPr lang="en-US" dirty="0" smtClean="0"/>
              <a:t>parent / child  </a:t>
            </a:r>
            <a:r>
              <a:rPr lang="en-US" dirty="0" smtClean="0">
                <a:sym typeface="Wingdings" pitchFamily="2" charset="2"/>
              </a:rPr>
              <a:t> 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process tree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42" name="CP3 Ink 04a98149-0dec-45f5-87de-38041cb34fd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79" y="882079"/>
            <a:ext cx="7824962" cy="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pstree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534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$ 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pstree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 | view -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init-+-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NetworkManager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-+-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dhclient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|-apache2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|-chrome-+-chrome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        `-chrome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|-chrome---chrome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clementine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|-clock-applet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cron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cupsd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firefox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---run-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mozilla.sh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firefox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-bin-+-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plugin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-cont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|-gnome-screensaver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grep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in.tftpd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ntpd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`-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sshd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sshd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sshd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---bash-+-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gcc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gcc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---cc1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                  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pstree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                       |-vim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                       `-view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11266" name="CP3 Ink 90161bae-3d0e-485b-b8a4-c5efee1f238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74" y="935016"/>
            <a:ext cx="7401532" cy="5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878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Parallel Programming and Synchronization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P&amp;H Chapter 2.11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87575"/>
            <a:ext cx="4572000" cy="2003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Guest Lecture: Kevin Walsh</a:t>
            </a:r>
          </a:p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CS 3410, Spring 2011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Computer Science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Processes Under UNIX</a:t>
            </a:r>
            <a:endParaRPr lang="en-US"/>
          </a:p>
        </p:txBody>
      </p:sp>
      <p:sp>
        <p:nvSpPr>
          <p:cNvPr id="523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Init is a special case. For others…</a:t>
            </a:r>
          </a:p>
          <a:p>
            <a:r>
              <a:rPr lang="en-US" sz="2400" dirty="0" smtClean="0"/>
              <a:t>Q: How does parent process create child process?</a:t>
            </a:r>
          </a:p>
          <a:p>
            <a:r>
              <a:rPr lang="en-US" sz="2400" dirty="0" smtClean="0"/>
              <a:t>A: </a:t>
            </a:r>
            <a:r>
              <a:rPr lang="en-US" sz="2400" dirty="0" smtClean="0">
                <a:solidFill>
                  <a:schemeClr val="accent1"/>
                </a:solidFill>
              </a:rPr>
              <a:t>fork() system call</a:t>
            </a:r>
          </a:p>
          <a:p>
            <a:endParaRPr lang="en-US" sz="28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200" dirty="0" smtClean="0"/>
          </a:p>
          <a:p>
            <a:pPr lvl="1">
              <a:buNone/>
            </a:pPr>
            <a:endParaRPr lang="en-US" sz="2800" dirty="0" smtClean="0"/>
          </a:p>
          <a:p>
            <a:r>
              <a:rPr lang="en-US" sz="2800" dirty="0" smtClean="0"/>
              <a:t>Wait. what? </a:t>
            </a:r>
            <a:r>
              <a:rPr lang="en-US" sz="2400" dirty="0" err="1" smtClean="0"/>
              <a:t>int</a:t>
            </a:r>
            <a:r>
              <a:rPr lang="en-US" sz="2400" dirty="0" smtClean="0"/>
              <a:t> fork() returns TWICE!</a:t>
            </a:r>
            <a:endParaRPr lang="en-US" sz="2400" dirty="0"/>
          </a:p>
        </p:txBody>
      </p:sp>
      <p:pic>
        <p:nvPicPr>
          <p:cNvPr id="12290" name="CP3 Ink bfe8cdfe-c3e8-420d-b3a0-f75933fdd2f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8" y="1049645"/>
            <a:ext cx="8519384" cy="500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4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main(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ac, char **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av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) {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x =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(); // get current process ID from OS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char *hi =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av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[1]; // get greeting from command line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“I’m process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x);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chemeClr val="accent1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chemeClr val="accent1"/>
                </a:solidFill>
                <a:latin typeface="Consolas" pitchFamily="49" charset="0"/>
              </a:rPr>
              <a:t> id = fork();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if (id == 0)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“%s from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hi,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else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     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“%s from %d, child is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hi,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(), id);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$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gcc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-o strange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strange.c</a:t>
            </a:r>
            <a:endParaRPr lang="en-US" sz="2000" b="1" dirty="0" smtClean="0">
              <a:solidFill>
                <a:srgbClr val="FFFFFF"/>
              </a:solidFill>
              <a:latin typeface="Consolas" pitchFamily="49" charset="0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$ ./strange “Hey”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I’m process 23511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Hey from 23512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Hey from 23511, child is 23512</a:t>
            </a:r>
          </a:p>
        </p:txBody>
      </p:sp>
      <p:pic>
        <p:nvPicPr>
          <p:cNvPr id="13314" name="CP3 Ink b9ca41a3-0699-408f-9f46-915757d6aa8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0651" y="415359"/>
            <a:ext cx="6622424" cy="556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Parent can pass information to child</a:t>
            </a:r>
          </a:p>
          <a:p>
            <a:pPr lvl="1"/>
            <a:r>
              <a:rPr lang="en-US" dirty="0" smtClean="0"/>
              <a:t>In fact, </a:t>
            </a:r>
            <a:r>
              <a:rPr lang="en-US" i="1" dirty="0" smtClean="0"/>
              <a:t>all parent data </a:t>
            </a:r>
            <a:r>
              <a:rPr lang="en-US" dirty="0" smtClean="0"/>
              <a:t>is passed to child</a:t>
            </a:r>
          </a:p>
          <a:p>
            <a:pPr lvl="1"/>
            <a:r>
              <a:rPr lang="en-US" dirty="0" smtClean="0"/>
              <a:t>But isolated after (C-O-W ensures changes are invisible)</a:t>
            </a:r>
          </a:p>
          <a:p>
            <a:r>
              <a:rPr lang="en-US" dirty="0" smtClean="0"/>
              <a:t>Q: How to continue communicating?</a:t>
            </a:r>
          </a:p>
          <a:p>
            <a:r>
              <a:rPr lang="en-US" dirty="0" smtClean="0"/>
              <a:t>A: Invent OS “IPC channels” : send(</a:t>
            </a:r>
            <a:r>
              <a:rPr lang="en-US" dirty="0" err="1" smtClean="0"/>
              <a:t>msg</a:t>
            </a:r>
            <a:r>
              <a:rPr lang="en-US" dirty="0" smtClean="0"/>
              <a:t>), </a:t>
            </a:r>
            <a:r>
              <a:rPr lang="en-US" dirty="0" err="1" smtClean="0"/>
              <a:t>recv</a:t>
            </a:r>
            <a:r>
              <a:rPr lang="en-US" dirty="0" smtClean="0"/>
              <a:t>(), …</a:t>
            </a:r>
          </a:p>
          <a:p>
            <a:pPr lvl="1"/>
            <a:endParaRPr lang="en-US" i="1" dirty="0"/>
          </a:p>
        </p:txBody>
      </p:sp>
      <p:pic>
        <p:nvPicPr>
          <p:cNvPr id="14338" name="CP3 Ink 1bbf769e-300d-4f32-a2f8-09e89bf9ed8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410" y="1563748"/>
            <a:ext cx="8316139" cy="478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Parent can pass information to child</a:t>
            </a:r>
          </a:p>
          <a:p>
            <a:pPr lvl="1"/>
            <a:r>
              <a:rPr lang="en-US" dirty="0" smtClean="0"/>
              <a:t>In fact, </a:t>
            </a:r>
            <a:r>
              <a:rPr lang="en-US" i="1" dirty="0" smtClean="0"/>
              <a:t>all parent data </a:t>
            </a:r>
            <a:r>
              <a:rPr lang="en-US" dirty="0" smtClean="0"/>
              <a:t>is passed to child</a:t>
            </a:r>
          </a:p>
          <a:p>
            <a:pPr lvl="1"/>
            <a:r>
              <a:rPr lang="en-US" dirty="0" smtClean="0"/>
              <a:t>But isolated after (C-O-W ensures changes are invisible)</a:t>
            </a:r>
          </a:p>
          <a:p>
            <a:r>
              <a:rPr lang="en-US" dirty="0" smtClean="0"/>
              <a:t>Q: How to continue communicating?</a:t>
            </a:r>
          </a:p>
          <a:p>
            <a:r>
              <a:rPr lang="en-US" dirty="0" smtClean="0"/>
              <a:t>A: Shared (Virtual) Memory!</a:t>
            </a:r>
          </a:p>
          <a:p>
            <a:endParaRPr lang="en-US" dirty="0" smtClean="0"/>
          </a:p>
          <a:p>
            <a:pPr lvl="1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Processes and Threads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6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Processes are heavyweight</a:t>
            </a:r>
            <a:endParaRPr lang="en-US"/>
          </a:p>
        </p:txBody>
      </p:sp>
      <p:sp>
        <p:nvSpPr>
          <p:cNvPr id="52469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Parallel programming with processes:</a:t>
            </a:r>
          </a:p>
          <a:p>
            <a:pPr lvl="1"/>
            <a:r>
              <a:rPr lang="en-US" dirty="0" smtClean="0"/>
              <a:t>They share almost everything </a:t>
            </a:r>
            <a:br>
              <a:rPr lang="en-US" dirty="0" smtClean="0"/>
            </a:br>
            <a:r>
              <a:rPr lang="en-US" dirty="0" smtClean="0"/>
              <a:t>code, shared </a:t>
            </a:r>
            <a:r>
              <a:rPr lang="en-US" dirty="0" err="1" smtClean="0"/>
              <a:t>mem</a:t>
            </a:r>
            <a:r>
              <a:rPr lang="en-US" dirty="0" smtClean="0"/>
              <a:t>, open files, </a:t>
            </a:r>
            <a:r>
              <a:rPr lang="en-US" dirty="0" err="1" smtClean="0"/>
              <a:t>filesystem</a:t>
            </a:r>
            <a:r>
              <a:rPr lang="en-US" dirty="0" smtClean="0"/>
              <a:t> privileges, …</a:t>
            </a:r>
          </a:p>
          <a:p>
            <a:pPr lvl="1"/>
            <a:r>
              <a:rPr lang="en-US" dirty="0" err="1" smtClean="0"/>
              <a:t>Pagetables</a:t>
            </a:r>
            <a:r>
              <a:rPr lang="en-US" dirty="0" smtClean="0"/>
              <a:t> will be </a:t>
            </a:r>
            <a:r>
              <a:rPr lang="en-US" i="1" dirty="0" smtClean="0"/>
              <a:t>almost</a:t>
            </a:r>
            <a:r>
              <a:rPr lang="en-US" dirty="0" smtClean="0"/>
              <a:t> identical</a:t>
            </a:r>
          </a:p>
          <a:p>
            <a:pPr lvl="1"/>
            <a:r>
              <a:rPr lang="en-US" dirty="0" smtClean="0"/>
              <a:t>Differences: PC, registers, stack</a:t>
            </a:r>
          </a:p>
          <a:p>
            <a:r>
              <a:rPr lang="en-US" dirty="0" smtClean="0"/>
              <a:t>Recall: process = </a:t>
            </a:r>
            <a:r>
              <a:rPr lang="en-US" dirty="0" smtClean="0">
                <a:solidFill>
                  <a:schemeClr val="accent1"/>
                </a:solidFill>
              </a:rPr>
              <a:t>execution context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address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Processes and Threads</a:t>
            </a:r>
            <a:endParaRPr lang="en-US" dirty="0"/>
          </a:p>
        </p:txBody>
      </p:sp>
      <p:sp>
        <p:nvSpPr>
          <p:cNvPr id="5222403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Process</a:t>
            </a:r>
          </a:p>
          <a:p>
            <a:r>
              <a:rPr lang="en-US" dirty="0" smtClean="0"/>
              <a:t>OS abstraction of a running computation</a:t>
            </a:r>
          </a:p>
          <a:p>
            <a:pPr lvl="1"/>
            <a:r>
              <a:rPr lang="en-US" dirty="0" smtClean="0"/>
              <a:t>The unit of execution</a:t>
            </a:r>
          </a:p>
          <a:p>
            <a:pPr lvl="1"/>
            <a:r>
              <a:rPr lang="en-US" dirty="0" smtClean="0"/>
              <a:t>The unit of scheduling</a:t>
            </a:r>
          </a:p>
          <a:p>
            <a:pPr lvl="1"/>
            <a:r>
              <a:rPr lang="en-US" dirty="0" smtClean="0"/>
              <a:t>Execution state</a:t>
            </a:r>
            <a:br>
              <a:rPr lang="en-US" dirty="0" smtClean="0"/>
            </a:br>
            <a:r>
              <a:rPr lang="en-US" dirty="0" smtClean="0"/>
              <a:t>+ address space</a:t>
            </a:r>
          </a:p>
          <a:p>
            <a:r>
              <a:rPr lang="en-US" dirty="0" smtClean="0"/>
              <a:t>From process perspective</a:t>
            </a:r>
          </a:p>
          <a:p>
            <a:pPr lvl="1"/>
            <a:r>
              <a:rPr lang="en-US" dirty="0" smtClean="0"/>
              <a:t>a virtual CPU</a:t>
            </a:r>
          </a:p>
          <a:p>
            <a:pPr lvl="1"/>
            <a:r>
              <a:rPr lang="en-US" dirty="0" smtClean="0"/>
              <a:t>some virtual memory</a:t>
            </a:r>
          </a:p>
          <a:p>
            <a:pPr lvl="1"/>
            <a:r>
              <a:rPr lang="en-US" dirty="0" smtClean="0"/>
              <a:t>a virtual keyboard, screen,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Thread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OS abstraction of a single thread of control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The unit of scheduling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Lives in one single process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From thread perspective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one virtual CPU core on a virtual multi-core machine</a:t>
            </a:r>
          </a:p>
        </p:txBody>
      </p:sp>
      <p:pic>
        <p:nvPicPr>
          <p:cNvPr id="15362" name="CP3 Ink 2aa051a9-3259-484d-8675-3db6da4e7b6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2193" y="2237028"/>
            <a:ext cx="1947772" cy="6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Multithreaded Processes</a:t>
            </a:r>
            <a:endParaRPr lang="en-US"/>
          </a:p>
        </p:txBody>
      </p:sp>
      <p:pic>
        <p:nvPicPr>
          <p:cNvPr id="5251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75" t="11751" r="375" b="11751"/>
          <a:stretch>
            <a:fillRect/>
          </a:stretch>
        </p:blipFill>
        <p:spPr bwMode="auto">
          <a:xfrm>
            <a:off x="1114425" y="1817688"/>
            <a:ext cx="7135813" cy="41259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Threads</a:t>
            </a:r>
            <a:endParaRPr lang="en-US"/>
          </a:p>
        </p:txBody>
      </p:sp>
      <p:sp>
        <p:nvSpPr>
          <p:cNvPr id="535142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nsolas" pitchFamily="49" charset="0"/>
              </a:rPr>
              <a:t>#include &lt;</a:t>
            </a:r>
            <a:r>
              <a:rPr lang="en-US" sz="2000" dirty="0" err="1" smtClean="0">
                <a:latin typeface="Consolas" pitchFamily="49" charset="0"/>
              </a:rPr>
              <a:t>pthread.h</a:t>
            </a:r>
            <a:r>
              <a:rPr lang="en-US" sz="2000" dirty="0" smtClean="0">
                <a:latin typeface="Consolas" pitchFamily="49" charset="0"/>
              </a:rPr>
              <a:t>&gt; </a:t>
            </a:r>
          </a:p>
          <a:p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counter = 0;</a:t>
            </a:r>
          </a:p>
          <a:p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void </a:t>
            </a:r>
            <a:r>
              <a:rPr lang="en-US" sz="2000" dirty="0" err="1" smtClean="0">
                <a:latin typeface="Consolas" pitchFamily="49" charset="0"/>
              </a:rPr>
              <a:t>PrintHello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arg</a:t>
            </a:r>
            <a:r>
              <a:rPr lang="en-US" sz="2000" dirty="0" smtClean="0">
                <a:latin typeface="Consolas" pitchFamily="49" charset="0"/>
              </a:rPr>
              <a:t>) {</a:t>
            </a:r>
          </a:p>
          <a:p>
            <a:r>
              <a:rPr lang="en-US" sz="2000" dirty="0" smtClean="0">
                <a:latin typeface="Consolas" pitchFamily="49" charset="0"/>
              </a:rPr>
              <a:t>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“I’m thread %d, counter is %d\n”</a:t>
            </a:r>
            <a:r>
              <a:rPr lang="en-US" sz="2000" dirty="0" smtClean="0">
                <a:latin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</a:rPr>
              <a:t>arg</a:t>
            </a:r>
            <a:r>
              <a:rPr lang="en-US" sz="2000" dirty="0" smtClean="0">
                <a:latin typeface="Consolas" pitchFamily="49" charset="0"/>
              </a:rPr>
              <a:t>, counter++);</a:t>
            </a:r>
          </a:p>
          <a:p>
            <a:r>
              <a:rPr lang="en-US" sz="2000" dirty="0" smtClean="0">
                <a:latin typeface="Consolas" pitchFamily="49" charset="0"/>
              </a:rPr>
              <a:t>	... do some work ...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pthread_exit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(NULL); </a:t>
            </a:r>
          </a:p>
          <a:p>
            <a:r>
              <a:rPr lang="en-US" sz="2000" dirty="0" smtClean="0">
                <a:latin typeface="Consolas" pitchFamily="49" charset="0"/>
              </a:rPr>
              <a:t>}</a:t>
            </a:r>
          </a:p>
          <a:p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main () { </a:t>
            </a:r>
          </a:p>
          <a:p>
            <a:r>
              <a:rPr lang="en-US" sz="2000" dirty="0" smtClean="0">
                <a:latin typeface="Consolas" pitchFamily="49" charset="0"/>
              </a:rPr>
              <a:t>	for (t = 0; t &lt; 4; t++) {</a:t>
            </a:r>
          </a:p>
          <a:p>
            <a:r>
              <a:rPr lang="en-US" sz="2000" dirty="0" smtClean="0">
                <a:latin typeface="Consolas" pitchFamily="49" charset="0"/>
              </a:rPr>
              <a:t>   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“in main: creating thread %d\n"</a:t>
            </a:r>
            <a:r>
              <a:rPr lang="en-US" sz="2000" dirty="0" smtClean="0">
                <a:latin typeface="Consolas" pitchFamily="49" charset="0"/>
              </a:rPr>
              <a:t>, t); </a:t>
            </a:r>
          </a:p>
          <a:p>
            <a:r>
              <a:rPr lang="en-US" sz="2000" dirty="0" smtClean="0">
                <a:latin typeface="Consolas" pitchFamily="49" charset="0"/>
              </a:rPr>
              <a:t>    	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pthread_create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(NULL, NULL, 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PrintHello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, t)</a:t>
            </a:r>
            <a:r>
              <a:rPr lang="en-US" sz="2000" dirty="0" smtClean="0">
                <a:latin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</a:rPr>
              <a:t>   } </a:t>
            </a:r>
          </a:p>
          <a:p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dirty="0" err="1" smtClean="0">
                <a:solidFill>
                  <a:schemeClr val="accent1"/>
                </a:solidFill>
                <a:latin typeface="Consolas" pitchFamily="49" charset="0"/>
              </a:rPr>
              <a:t>pthread_exit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(NULL);</a:t>
            </a:r>
            <a:r>
              <a:rPr lang="en-US" sz="2000" dirty="0" smtClean="0">
                <a:latin typeface="Consolas" pitchFamily="49" charset="0"/>
              </a:rPr>
              <a:t> </a:t>
            </a:r>
          </a:p>
          <a:p>
            <a:r>
              <a:rPr lang="en-US" sz="2000" dirty="0" smtClean="0">
                <a:latin typeface="Consolas" pitchFamily="49" charset="0"/>
              </a:rPr>
              <a:t>} </a:t>
            </a:r>
            <a:endParaRPr lang="en-US" sz="20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Threads versus Fork</a:t>
            </a:r>
            <a:endParaRPr lang="en-US" dirty="0"/>
          </a:p>
        </p:txBody>
      </p:sp>
      <p:sp>
        <p:nvSpPr>
          <p:cNvPr id="535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0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0, 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counter is 0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1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1, 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counter is 1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2</a:t>
            </a:r>
            <a:endParaRPr lang="en-US" sz="2800" dirty="0" smtClean="0"/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3</a:t>
            </a:r>
            <a:endParaRPr lang="en-US" sz="2800" dirty="0" smtClean="0"/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3, 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counter is 2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2, 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</a:rPr>
              <a:t>counter is 3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If processes?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r>
              <a:rPr lang="en-US" dirty="0" smtClean="0"/>
              <a:t>Multi-core is a reality…</a:t>
            </a:r>
          </a:p>
          <a:p>
            <a:endParaRPr lang="en-US" dirty="0" smtClean="0"/>
          </a:p>
          <a:p>
            <a:r>
              <a:rPr lang="en-US" dirty="0" smtClean="0"/>
              <a:t>… but how do we write multi-core safe code?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Multi-Threaded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1"/>
                </a:solidFill>
              </a:rPr>
              <a:t>Apache web server</a:t>
            </a:r>
          </a:p>
          <a:p>
            <a:r>
              <a:rPr lang="en-US" sz="2400" dirty="0" smtClean="0">
                <a:latin typeface="Consolas" pitchFamily="49" charset="0"/>
              </a:rPr>
              <a:t>void main() {</a:t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setup();</a:t>
            </a:r>
          </a:p>
          <a:p>
            <a:r>
              <a:rPr lang="en-US" sz="2400" dirty="0" smtClean="0">
                <a:latin typeface="Consolas" pitchFamily="49" charset="0"/>
              </a:rPr>
              <a:t>	while (c = </a:t>
            </a:r>
            <a:r>
              <a:rPr lang="en-US" sz="2400" dirty="0" err="1" smtClean="0">
                <a:latin typeface="Consolas" pitchFamily="49" charset="0"/>
              </a:rPr>
              <a:t>accept_connection</a:t>
            </a:r>
            <a:r>
              <a:rPr lang="en-US" sz="2400" dirty="0" smtClean="0">
                <a:latin typeface="Consolas" pitchFamily="49" charset="0"/>
              </a:rPr>
              <a:t>()) {</a:t>
            </a:r>
          </a:p>
          <a:p>
            <a:r>
              <a:rPr lang="en-US" sz="2400" dirty="0" smtClean="0">
                <a:latin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 = </a:t>
            </a:r>
            <a:r>
              <a:rPr lang="en-US" sz="2400" dirty="0" err="1" smtClean="0">
                <a:latin typeface="Consolas" pitchFamily="49" charset="0"/>
              </a:rPr>
              <a:t>read_request</a:t>
            </a:r>
            <a:r>
              <a:rPr lang="en-US" sz="2400" dirty="0" smtClean="0">
                <a:latin typeface="Consolas" pitchFamily="49" charset="0"/>
              </a:rPr>
              <a:t>(c);</a:t>
            </a:r>
          </a:p>
          <a:p>
            <a:r>
              <a:rPr lang="en-US" sz="2400" dirty="0" smtClean="0">
                <a:latin typeface="Consolas" pitchFamily="49" charset="0"/>
              </a:rPr>
              <a:t>		hits[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]++;</a:t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send_response</a:t>
            </a:r>
            <a:r>
              <a:rPr lang="en-US" sz="2400" dirty="0" smtClean="0">
                <a:latin typeface="Consolas" pitchFamily="49" charset="0"/>
              </a:rPr>
              <a:t>(c, 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</a:p>
          <a:p>
            <a:r>
              <a:rPr lang="en-US" sz="2400" dirty="0" smtClean="0">
                <a:latin typeface="Consolas" pitchFamily="49" charset="0"/>
              </a:rPr>
              <a:t>	}</a:t>
            </a:r>
          </a:p>
          <a:p>
            <a:r>
              <a:rPr lang="en-US" sz="2400" dirty="0" smtClean="0">
                <a:latin typeface="Consolas" pitchFamily="49" charset="0"/>
              </a:rPr>
              <a:t>	cleanup();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Race Conditions</a:t>
            </a:r>
            <a:endParaRPr lang="en-US" dirty="0"/>
          </a:p>
        </p:txBody>
      </p:sp>
      <p:sp>
        <p:nvSpPr>
          <p:cNvPr id="52736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Apache web server</a:t>
            </a:r>
          </a:p>
          <a:p>
            <a:r>
              <a:rPr lang="en-US" dirty="0" smtClean="0"/>
              <a:t>Each client request handled by a separate thread (in parallel)</a:t>
            </a:r>
          </a:p>
          <a:p>
            <a:pPr lvl="1"/>
            <a:r>
              <a:rPr lang="en-US" dirty="0" smtClean="0"/>
              <a:t>Some shared state: hit counter, ...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(look familiar?)</a:t>
            </a:r>
          </a:p>
          <a:p>
            <a:r>
              <a:rPr lang="en-US" dirty="0" smtClean="0"/>
              <a:t>Timing-dependent failure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race condition</a:t>
            </a:r>
          </a:p>
          <a:p>
            <a:pPr lvl="1"/>
            <a:r>
              <a:rPr lang="en-US" dirty="0" smtClean="0">
                <a:sym typeface="Symbol" pitchFamily="18" charset="2"/>
              </a:rPr>
              <a:t> hard to reproduce  hard to debug</a:t>
            </a:r>
          </a:p>
        </p:txBody>
      </p:sp>
      <p:sp>
        <p:nvSpPr>
          <p:cNvPr id="527360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527518"/>
            <a:ext cx="3339376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hits </a:t>
            </a:r>
            <a:r>
              <a:rPr lang="en-US" sz="2800" b="1" dirty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= hits + 1;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2527518"/>
            <a:ext cx="3339376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hits </a:t>
            </a:r>
            <a:r>
              <a:rPr lang="en-US" sz="2800" b="1" dirty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= hits + 1;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514600"/>
            <a:ext cx="3581400" cy="181588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0200" y="2514600"/>
            <a:ext cx="3352800" cy="181588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04" grpId="0"/>
      <p:bldP spid="7" grpId="0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9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Programming with threads</a:t>
            </a:r>
            <a:endParaRPr lang="en-US"/>
          </a:p>
        </p:txBody>
      </p:sp>
      <p:sp>
        <p:nvSpPr>
          <p:cNvPr id="5269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Within a thread: execution is sequential</a:t>
            </a:r>
          </a:p>
          <a:p>
            <a:r>
              <a:rPr lang="en-US" dirty="0" smtClean="0"/>
              <a:t>Between threads?</a:t>
            </a:r>
          </a:p>
          <a:p>
            <a:pPr lvl="1"/>
            <a:r>
              <a:rPr lang="en-US" dirty="0" smtClean="0"/>
              <a:t>No ordering or timing guarantees</a:t>
            </a:r>
          </a:p>
          <a:p>
            <a:pPr lvl="1"/>
            <a:r>
              <a:rPr lang="en-US" dirty="0" smtClean="0"/>
              <a:t>Might even run on different cores at the same time</a:t>
            </a:r>
          </a:p>
          <a:p>
            <a:r>
              <a:rPr lang="en-US" dirty="0" smtClean="0"/>
              <a:t>Problem: hard to program, hard to reason about</a:t>
            </a:r>
          </a:p>
          <a:p>
            <a:pPr lvl="1"/>
            <a:r>
              <a:rPr lang="en-US" dirty="0" smtClean="0"/>
              <a:t>Behavior can depend on subtle timing differences</a:t>
            </a:r>
          </a:p>
          <a:p>
            <a:pPr lvl="1"/>
            <a:r>
              <a:rPr lang="en-US" dirty="0" smtClean="0"/>
              <a:t>Bugs may be impossible to reproduce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Cache coherency isn’t sufficient…</a:t>
            </a:r>
          </a:p>
          <a:p>
            <a:r>
              <a:rPr lang="en-US" dirty="0" smtClean="0"/>
              <a:t>Need explicit synchronization to </a:t>
            </a:r>
            <a:br>
              <a:rPr lang="en-US" dirty="0" smtClean="0"/>
            </a:br>
            <a:r>
              <a:rPr lang="en-US" dirty="0" smtClean="0"/>
              <a:t>make sense of concurrency!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Managing Concurrency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Races, Critical Sections, and </a:t>
            </a:r>
            <a:r>
              <a:rPr lang="en-US" dirty="0" err="1" smtClean="0">
                <a:solidFill>
                  <a:schemeClr val="accent1"/>
                </a:solidFill>
              </a:rPr>
              <a:t>Mutexes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Goals</a:t>
            </a:r>
            <a:endParaRPr lang="en-US"/>
          </a:p>
        </p:txBody>
      </p:sp>
      <p:sp>
        <p:nvSpPr>
          <p:cNvPr id="5271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Concurrency Goals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Liveness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Make forward progress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Efficiency</a:t>
            </a:r>
          </a:p>
          <a:p>
            <a:pPr lvl="1"/>
            <a:r>
              <a:rPr lang="en-US" dirty="0" smtClean="0"/>
              <a:t>Make good use of resources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Fairness</a:t>
            </a:r>
          </a:p>
          <a:p>
            <a:pPr lvl="1"/>
            <a:r>
              <a:rPr lang="en-US" dirty="0" smtClean="0"/>
              <a:t>Fair allocation of resources between threads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Correctness</a:t>
            </a:r>
          </a:p>
          <a:p>
            <a:pPr lvl="1"/>
            <a:r>
              <a:rPr lang="en-US" dirty="0" smtClean="0"/>
              <a:t>Threads are isolated (except when they aren’t)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7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Race conditions</a:t>
            </a:r>
            <a:endParaRPr lang="en-US"/>
          </a:p>
        </p:txBody>
      </p:sp>
      <p:sp>
        <p:nvSpPr>
          <p:cNvPr id="5277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Race Condition</a:t>
            </a:r>
          </a:p>
          <a:p>
            <a:r>
              <a:rPr lang="en-US" dirty="0" smtClean="0"/>
              <a:t>Timing-dependent error when </a:t>
            </a:r>
            <a:br>
              <a:rPr lang="en-US" dirty="0" smtClean="0"/>
            </a:br>
            <a:r>
              <a:rPr lang="en-US" dirty="0" smtClean="0"/>
              <a:t>accessing  shared state </a:t>
            </a:r>
          </a:p>
          <a:p>
            <a:pPr lvl="1"/>
            <a:r>
              <a:rPr lang="en-US" dirty="0" smtClean="0"/>
              <a:t>Depends on scheduling happenstance</a:t>
            </a:r>
            <a:br>
              <a:rPr lang="en-US" dirty="0" smtClean="0"/>
            </a:br>
            <a:r>
              <a:rPr lang="en-US" dirty="0" smtClean="0"/>
              <a:t>… e.g. who wins “race” to the store instruction?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Concurrent Program Correctness =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all possible schedules are safe  </a:t>
            </a:r>
          </a:p>
          <a:p>
            <a:pPr lvl="1"/>
            <a:r>
              <a:rPr lang="en-US" dirty="0" smtClean="0"/>
              <a:t>Must consider </a:t>
            </a:r>
            <a:r>
              <a:rPr lang="en-US" i="1" dirty="0" smtClean="0"/>
              <a:t>every possible </a:t>
            </a:r>
            <a:r>
              <a:rPr lang="en-US" dirty="0" smtClean="0"/>
              <a:t>permutation</a:t>
            </a:r>
          </a:p>
          <a:p>
            <a:pPr lvl="1"/>
            <a:r>
              <a:rPr lang="en-US" dirty="0" smtClean="0"/>
              <a:t>In other words…</a:t>
            </a:r>
          </a:p>
          <a:p>
            <a:r>
              <a:rPr lang="en-US" dirty="0" smtClean="0"/>
              <a:t>		… the scheduler is your adversary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Critical sections</a:t>
            </a:r>
            <a:endParaRPr lang="en-US"/>
          </a:p>
        </p:txBody>
      </p:sp>
      <p:sp>
        <p:nvSpPr>
          <p:cNvPr id="5279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if we can designate parts of the execution as </a:t>
            </a:r>
            <a:r>
              <a:rPr lang="en-US" dirty="0" smtClean="0">
                <a:solidFill>
                  <a:schemeClr val="accent1"/>
                </a:solidFill>
              </a:rPr>
              <a:t>critical sections</a:t>
            </a:r>
          </a:p>
          <a:p>
            <a:pPr lvl="1"/>
            <a:r>
              <a:rPr lang="en-US" dirty="0" smtClean="0"/>
              <a:t>Rule: only one thread can be “inside”</a:t>
            </a:r>
            <a:endParaRPr lang="en-US" dirty="0"/>
          </a:p>
        </p:txBody>
      </p:sp>
      <p:sp>
        <p:nvSpPr>
          <p:cNvPr id="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133600"/>
            <a:ext cx="3581400" cy="397031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2133600"/>
            <a:ext cx="3352800" cy="397031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Interrupt Disable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248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Q: How to implement critical section in code?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A: Lots of approaches….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Disable interrupts?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CSEnter</a:t>
            </a:r>
            <a:r>
              <a:rPr lang="en-US" dirty="0" smtClean="0"/>
              <a:t>() = disable interrupts (including clock)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CSExit</a:t>
            </a:r>
            <a:r>
              <a:rPr lang="en-US" dirty="0" smtClean="0"/>
              <a:t>() = re-enable interrupts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Works for some kernel data-structures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Very bad idea for user code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0" y="3371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400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Preemption Disable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553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Q: How to implement critical section in code?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A: Lots of approaches….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Modify OS scheduler?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CSEnter</a:t>
            </a:r>
            <a:r>
              <a:rPr lang="en-US" dirty="0" smtClean="0"/>
              <a:t>() = </a:t>
            </a:r>
            <a:r>
              <a:rPr lang="en-US" dirty="0" err="1" smtClean="0"/>
              <a:t>syscall</a:t>
            </a:r>
            <a:r>
              <a:rPr lang="en-US" dirty="0" smtClean="0"/>
              <a:t> to disable context switches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CSExit</a:t>
            </a:r>
            <a:r>
              <a:rPr lang="en-US" dirty="0" smtClean="0"/>
              <a:t>() = </a:t>
            </a:r>
            <a:r>
              <a:rPr lang="en-US" dirty="0" err="1" smtClean="0"/>
              <a:t>syscall</a:t>
            </a:r>
            <a:r>
              <a:rPr lang="en-US" dirty="0" smtClean="0"/>
              <a:t> to re-enable context switches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Doesn’t work if interrupts are part of the problem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Usually a bad idea anyway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0" y="3371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400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Mutexes</a:t>
            </a:r>
            <a:endParaRPr lang="en-US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297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Q: How to implement critical section in code?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A: Lots of approaches….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Mutual Exclusion Lock (</a:t>
            </a:r>
            <a:r>
              <a:rPr lang="en-US" dirty="0" err="1" smtClean="0">
                <a:solidFill>
                  <a:schemeClr val="accent1"/>
                </a:solidFill>
              </a:rPr>
              <a:t>mutex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acquire(m): wait till it becomes free, then lock 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release(m): unlock it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261322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55762" y="3622119"/>
            <a:ext cx="6421438" cy="2246769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apache_got_hit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() {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pthread_mutex_lock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(m);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hits = hits + 1;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pthread_mutex_unlock</a:t>
            </a:r>
            <a:r>
              <a:rPr lang="en-US" sz="2800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(m)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}</a:t>
            </a:r>
            <a:endParaRPr lang="en-US" sz="2800" dirty="0">
              <a:solidFill>
                <a:schemeClr val="bg1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1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Coherence: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Necessary, but not Sufficient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implement </a:t>
            </a:r>
            <a:r>
              <a:rPr lang="en-US" dirty="0" err="1" smtClean="0"/>
              <a:t>mutexes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5267325" cy="643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P3 Ink 3b0d8173-7e4b-4d9d-b183-86ff800ecd8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8765" y="746857"/>
            <a:ext cx="4573029" cy="128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 smtClean="0"/>
              <a:t>Typical (today): 2 – 4 </a:t>
            </a:r>
            <a:r>
              <a:rPr lang="en-AU" dirty="0" smtClean="0">
                <a:solidFill>
                  <a:schemeClr val="accent1"/>
                </a:solidFill>
              </a:rPr>
              <a:t>processor dies</a:t>
            </a:r>
            <a:r>
              <a:rPr lang="en-AU" dirty="0" smtClean="0"/>
              <a:t>, 2 – 8 </a:t>
            </a:r>
            <a:r>
              <a:rPr lang="en-AU" dirty="0" smtClean="0">
                <a:solidFill>
                  <a:schemeClr val="accent1"/>
                </a:solidFill>
              </a:rPr>
              <a:t>cores</a:t>
            </a:r>
            <a:r>
              <a:rPr lang="en-AU" dirty="0" smtClean="0"/>
              <a:t> each</a:t>
            </a:r>
            <a:endParaRPr lang="en-AU" dirty="0" smtClean="0">
              <a:solidFill>
                <a:schemeClr val="accent1"/>
              </a:solidFill>
            </a:endParaRPr>
          </a:p>
          <a:p>
            <a:pPr lvl="1"/>
            <a:r>
              <a:rPr lang="en-AU" dirty="0" smtClean="0"/>
              <a:t>Assume physical addresses (ignore virtual memory)</a:t>
            </a:r>
          </a:p>
          <a:p>
            <a:pPr lvl="1"/>
            <a:r>
              <a:rPr lang="en-AU" dirty="0" smtClean="0"/>
              <a:t>Assume uniform memory access (ignore NUMA)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6764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0480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52578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52578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0480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6764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2590800" y="5943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419600" y="5943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1676400" y="5029200"/>
            <a:ext cx="464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4343400" y="333071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3"/>
            </p:custDataLst>
          </p:nvPr>
        </p:nvCxnSpPr>
        <p:spPr>
          <a:xfrm rot="5400000">
            <a:off x="2020094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>
          <a:xfrm rot="5400000">
            <a:off x="3390105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5"/>
            </p:custDataLst>
          </p:nvPr>
        </p:nvCxnSpPr>
        <p:spPr>
          <a:xfrm rot="5400000">
            <a:off x="5601494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>
          <a:xfrm rot="5400000">
            <a:off x="3086894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7"/>
            </p:custDataLst>
          </p:nvPr>
        </p:nvCxnSpPr>
        <p:spPr>
          <a:xfrm rot="5400000">
            <a:off x="4761706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Cache Coherence Problem</a:t>
            </a:r>
            <a:endParaRPr lang="en-AU"/>
          </a:p>
        </p:txBody>
      </p:sp>
      <p:sp>
        <p:nvSpPr>
          <p:cNvPr id="5337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r>
              <a:rPr lang="en-AU" dirty="0" smtClean="0"/>
              <a:t>What could possibly go wrong?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8600" y="3505200"/>
            <a:ext cx="16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x = x+1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553200" y="3581400"/>
            <a:ext cx="236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while (x==5) {</a:t>
            </a:r>
            <a:br>
              <a:rPr lang="en-AU" sz="2800" dirty="0" smtClean="0">
                <a:solidFill>
                  <a:schemeClr val="bg1"/>
                </a:solidFill>
              </a:rPr>
            </a:br>
            <a:r>
              <a:rPr lang="en-AU" sz="2800" dirty="0" smtClean="0">
                <a:solidFill>
                  <a:schemeClr val="bg1"/>
                </a:solidFill>
              </a:rPr>
              <a:t>  // wait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}</a:t>
            </a:r>
          </a:p>
          <a:p>
            <a:r>
              <a:rPr lang="en-AU" sz="2800" dirty="0" smtClean="0">
                <a:solidFill>
                  <a:schemeClr val="bg1"/>
                </a:solidFill>
              </a:rPr>
              <a:t>...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16764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30480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5257800" y="36576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Core3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52578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0480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1676400" y="41148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2590800" y="5943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419600" y="5943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1676400" y="5029200"/>
            <a:ext cx="464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>
          <a:xfrm>
            <a:off x="4343400" y="333071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15"/>
            </p:custDataLst>
          </p:nvPr>
        </p:nvCxnSpPr>
        <p:spPr>
          <a:xfrm rot="5400000">
            <a:off x="2020094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6"/>
            </p:custDataLst>
          </p:nvPr>
        </p:nvCxnSpPr>
        <p:spPr>
          <a:xfrm rot="5400000">
            <a:off x="3390105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7"/>
            </p:custDataLst>
          </p:nvPr>
        </p:nvCxnSpPr>
        <p:spPr>
          <a:xfrm rot="5400000">
            <a:off x="5601494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8"/>
            </p:custDataLst>
          </p:nvPr>
        </p:nvCxnSpPr>
        <p:spPr>
          <a:xfrm rot="5400000">
            <a:off x="3086894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9"/>
            </p:custDataLst>
          </p:nvPr>
        </p:nvCxnSpPr>
        <p:spPr>
          <a:xfrm rot="5400000">
            <a:off x="4761706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CP3 Ink ce9ca437-1d7d-48f9-a1ea-0887e4b62a19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810" y="1335679"/>
            <a:ext cx="9027499" cy="54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Coherence Defined</a:t>
            </a:r>
            <a:endParaRPr lang="en-AU"/>
          </a:p>
        </p:txBody>
      </p:sp>
      <p:sp>
        <p:nvSpPr>
          <p:cNvPr id="533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Cache coherence </a:t>
            </a:r>
            <a:r>
              <a:rPr lang="en-AU" dirty="0" smtClean="0"/>
              <a:t>defined...</a:t>
            </a:r>
          </a:p>
          <a:p>
            <a:r>
              <a:rPr lang="en-AU" dirty="0" smtClean="0"/>
              <a:t>Informal: </a:t>
            </a:r>
            <a:r>
              <a:rPr lang="en-AU" dirty="0" smtClean="0">
                <a:solidFill>
                  <a:schemeClr val="accent1"/>
                </a:solidFill>
              </a:rPr>
              <a:t>Reads</a:t>
            </a:r>
            <a:r>
              <a:rPr lang="en-AU" dirty="0" smtClean="0"/>
              <a:t> return most recently </a:t>
            </a:r>
            <a:r>
              <a:rPr lang="en-AU" dirty="0" smtClean="0">
                <a:solidFill>
                  <a:schemeClr val="accent1"/>
                </a:solidFill>
              </a:rPr>
              <a:t>written</a:t>
            </a:r>
            <a:r>
              <a:rPr lang="en-AU" dirty="0" smtClean="0"/>
              <a:t> value</a:t>
            </a:r>
          </a:p>
          <a:p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P writes X </a:t>
            </a:r>
            <a:r>
              <a:rPr lang="en-AU" dirty="0" smtClean="0"/>
              <a:t>before </a:t>
            </a:r>
            <a:r>
              <a:rPr lang="en-AU" dirty="0" smtClean="0">
                <a:solidFill>
                  <a:schemeClr val="accent1"/>
                </a:solidFill>
              </a:rPr>
              <a:t>P reads X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reads X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writes X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/>
            <a:r>
              <a:rPr lang="en-AU" dirty="0" smtClean="0">
                <a:sym typeface="Symbol" pitchFamily="18" charset="2"/>
              </a:rPr>
              <a:t>all see the same final value for X</a:t>
            </a:r>
          </a:p>
        </p:txBody>
      </p:sp>
      <p:pic>
        <p:nvPicPr>
          <p:cNvPr id="3074" name="CP3 Ink 316314f0-5994-4702-80f6-5f409984b79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5747" y="2338011"/>
            <a:ext cx="6385304" cy="20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Snooping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2743200"/>
          </a:xfrm>
        </p:spPr>
        <p:txBody>
          <a:bodyPr/>
          <a:lstStyle/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1"/>
                </a:solidFill>
              </a:rPr>
              <a:t>Snooping </a:t>
            </a:r>
            <a:r>
              <a:rPr lang="en-US" dirty="0" smtClean="0"/>
              <a:t>for Hardware Cache Coherence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All caches monitor bus and all other caches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Bus read: </a:t>
            </a:r>
            <a:r>
              <a:rPr lang="en-US" dirty="0" smtClean="0"/>
              <a:t>respond if you have dirty data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Bus write: </a:t>
            </a:r>
            <a:r>
              <a:rPr lang="en-US" dirty="0" smtClean="0"/>
              <a:t>update/invalidate your copy of data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905000" y="3352800"/>
            <a:ext cx="8382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1905000" y="41148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2590800" y="5943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4419600" y="5943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685800" y="5029200"/>
            <a:ext cx="7543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>
            <p:custDataLst>
              <p:tags r:id="rId8"/>
            </p:custDataLst>
          </p:nvPr>
        </p:nvCxnSpPr>
        <p:spPr>
          <a:xfrm rot="5400000">
            <a:off x="2094706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9"/>
            </p:custDataLst>
          </p:nvPr>
        </p:nvCxnSpPr>
        <p:spPr>
          <a:xfrm rot="5400000">
            <a:off x="3086894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>
          <a:xfrm rot="5400000">
            <a:off x="4761706" y="56761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 hidden="1"/>
          <p:cNvSpPr/>
          <p:nvPr>
            <p:custDataLst>
              <p:tags r:id="rId11"/>
            </p:custDataLst>
          </p:nvPr>
        </p:nvSpPr>
        <p:spPr>
          <a:xfrm>
            <a:off x="6858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20" name="Straight Arrow Connector 19" hidden="1"/>
          <p:cNvCxnSpPr/>
          <p:nvPr>
            <p:custDataLst>
              <p:tags r:id="rId12"/>
            </p:custDataLst>
          </p:nvPr>
        </p:nvCxnSpPr>
        <p:spPr>
          <a:xfrm rot="5400000">
            <a:off x="9517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hidden="1"/>
          <p:cNvCxnSpPr/>
          <p:nvPr>
            <p:custDataLst>
              <p:tags r:id="rId13"/>
            </p:custDataLst>
          </p:nvPr>
        </p:nvCxnSpPr>
        <p:spPr>
          <a:xfrm rot="10800000">
            <a:off x="15240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4"/>
            </p:custDataLst>
          </p:nvPr>
        </p:nvCxnSpPr>
        <p:spPr>
          <a:xfrm rot="5400000">
            <a:off x="2093118" y="3924300"/>
            <a:ext cx="381794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>
            <p:custDataLst>
              <p:tags r:id="rId15"/>
            </p:custDataLst>
          </p:nvPr>
        </p:nvSpPr>
        <p:spPr>
          <a:xfrm>
            <a:off x="4267200" y="3352800"/>
            <a:ext cx="8382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6"/>
            </p:custDataLst>
          </p:nvPr>
        </p:nvSpPr>
        <p:spPr>
          <a:xfrm>
            <a:off x="4267200" y="41148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7"/>
            </p:custDataLst>
          </p:nvPr>
        </p:nvCxnSpPr>
        <p:spPr>
          <a:xfrm rot="5400000">
            <a:off x="4456906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hidden="1"/>
          <p:cNvSpPr/>
          <p:nvPr>
            <p:custDataLst>
              <p:tags r:id="rId18"/>
            </p:custDataLst>
          </p:nvPr>
        </p:nvSpPr>
        <p:spPr>
          <a:xfrm>
            <a:off x="30480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1" name="Straight Arrow Connector 30" hidden="1"/>
          <p:cNvCxnSpPr/>
          <p:nvPr>
            <p:custDataLst>
              <p:tags r:id="rId19"/>
            </p:custDataLst>
          </p:nvPr>
        </p:nvCxnSpPr>
        <p:spPr>
          <a:xfrm rot="5400000">
            <a:off x="33139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hidden="1"/>
          <p:cNvCxnSpPr/>
          <p:nvPr>
            <p:custDataLst>
              <p:tags r:id="rId20"/>
            </p:custDataLst>
          </p:nvPr>
        </p:nvCxnSpPr>
        <p:spPr>
          <a:xfrm rot="10800000">
            <a:off x="38862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1"/>
            </p:custDataLst>
          </p:nvPr>
        </p:nvCxnSpPr>
        <p:spPr>
          <a:xfrm rot="5400000">
            <a:off x="4455318" y="3924300"/>
            <a:ext cx="381794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22"/>
            </p:custDataLst>
          </p:nvPr>
        </p:nvSpPr>
        <p:spPr>
          <a:xfrm>
            <a:off x="7391400" y="3352800"/>
            <a:ext cx="8382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23"/>
            </p:custDataLst>
          </p:nvPr>
        </p:nvSpPr>
        <p:spPr>
          <a:xfrm>
            <a:off x="7391400" y="41148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36" name="Straight Arrow Connector 35"/>
          <p:cNvCxnSpPr/>
          <p:nvPr>
            <p:custDataLst>
              <p:tags r:id="rId24"/>
            </p:custDataLst>
          </p:nvPr>
        </p:nvCxnSpPr>
        <p:spPr>
          <a:xfrm rot="5400000">
            <a:off x="7581105" y="47617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 hidden="1"/>
          <p:cNvSpPr/>
          <p:nvPr>
            <p:custDataLst>
              <p:tags r:id="rId25"/>
            </p:custDataLst>
          </p:nvPr>
        </p:nvSpPr>
        <p:spPr>
          <a:xfrm>
            <a:off x="61722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/>
          <p:nvPr>
            <p:custDataLst>
              <p:tags r:id="rId26"/>
            </p:custDataLst>
          </p:nvPr>
        </p:nvCxnSpPr>
        <p:spPr>
          <a:xfrm rot="5400000">
            <a:off x="64381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/>
          <p:nvPr>
            <p:custDataLst>
              <p:tags r:id="rId27"/>
            </p:custDataLst>
          </p:nvPr>
        </p:nvCxnSpPr>
        <p:spPr>
          <a:xfrm rot="10800000">
            <a:off x="70104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8"/>
            </p:custDataLst>
          </p:nvPr>
        </p:nvCxnSpPr>
        <p:spPr>
          <a:xfrm rot="5400000">
            <a:off x="7579517" y="3924300"/>
            <a:ext cx="381794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>
            <p:custDataLst>
              <p:tags r:id="rId29"/>
            </p:custDataLst>
          </p:nvPr>
        </p:nvSpPr>
        <p:spPr>
          <a:xfrm>
            <a:off x="5334000" y="3048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4098" name="CP3 Ink 4fdf5bec-9b30-4693-841d-59228788baee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68719" y="3917096"/>
            <a:ext cx="8180642" cy="24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EYHAOAgAQdBKAHggMBEJOj9Gt26RVHjSv4+vapSHgCGg5IEEUARwFGmgJXDQAAAApIEET//wNFKEYoBQM4C2QZIDIJAICAAwF7wh5FMwkAgKACAeHDHkU4CAD+AwAAAAAAEeXswD8KuwFBh/GCh4wrZXI0TikOmU0p1Cok2mEgjEAgsZkstmM1oM/o9JpMrkMFRqTTipUiiUKfTqVRKAx2az2w1+21uhxVGJ9WLRgSsViaSSCgg/3EX7iuuPheH0nU6qIq93PPd5IxVco1hM4zFsZq5vczE6jGoxPbnPGbg/jLyc9fB3zzcyTEouARKJhMTEpiUSiYiYCZvfk+vEx6wCE2ENMONw0cscS3IyaYVrRhjaLXDTNlWsMuFy1ctsLFizcgCQEKpAEshfjCU+MKnA42nI1R4TCYzIYjBQQW14enHzYGOK6fAUQ4iCyXCV2RT0QwxobrHOtzlJikjrKMlpKIQUHCwsTDysPPqeToYufh0PIRUlCT0FHQkDFQqDhwhsEQEFBzMzDwsDAwKBgUCg4ODi5GjQ1BLRUhKU0BCzcrDxMPK3KBSwAhNhGZo3a4WjhytzMWjZa0bNHK1w0ZZVrdpmwuGWFgzxZcoApLDIL/AAEJ/gACH1y3xaCE+3s+3FlCGHGx5XLAh8BS+BwCgw+Py8gMoCE2EMG7JnkcYsy1pjw5lrRthcrXOFq1W5WeVg3xMsjVm3YgCm0gg/4xVv4xY+dRwxiqc/C72lCqrVT0vhcShPt8Ptv0cNMMa4714uHPhwwYraM2LNTFBMCF4uzcMGhxMcYQwEEcUcUcCOG/VwQwWCE2EZcTRnkzZmK1wwa5FrTKyYrcTTIwWtGDNuzcsmrTKxxACnohhPxl1fjLhw8LHogRw58enHjvGGDFszaM2SjJOkSF9vR7du2euSmOWmOCCaq7BYarESSJZbZcXPhb8HhwheNNLC1c8sKOCOKGCGJBBDBChhlxefRwYoAhNhGVk5YMHOJktZ5MzJa0YMmq3DhYMVrVnjYOWzRqyxssYAqQASmE/G1p+NuvDOzBTBSkpIoyrK+THsx6o0lHNn2Y8lGSFKiG6sTq4YqBloaWmpqiopqWgoOPnZ+xpbubs42ngoOGloSkjKSBkIKBgIeHh4XjjSxwa+eGGEghRo4J4Y554JKppJqJoYaaZ9bahvAhNhDbHkzNmuRotcOWTNa0c4WC3E5ZMlrJxiyZGznGycZMYAppGIbxs8eNqmLhE1HTUtIRELBysnPyMjAws1ITUwCE+2S+1xpgngwzy6cOXLlw4YsGHNDBgIXj7VmtpjjhhhQRkaXL42SPAiE2EN2uVjmZ4WK3K4cN1rRg5crcTjC0W48mXM0cMGrJk4YAClcPhPxvZfjejw58k82LBkvorDSAhfZCexnwTCQyQwy4G/E34cCGyxgGDgL2LhYWDicCwJDgITYRkZtcmXEywrcTRs4WtGORktcNXLFaxatHGLKzcMMrTMAKTwyF+OVz45j8HfiUE1mAwGGAhu0U7R+apo6QjIeHiZGRh8FTcnMRk8tgcBRAITYRiZN22Ji0yLW+Fk4WtGDhitcsWLJbjcMsLbJlYNcbbMAKzAFThfiCA+IOuWayHEQYSCaOaOKCSSzFYDAYKrAURQxSXXYrGZLIZLHYKypFBBNNVdVFDLg8PicfkcbjcXh8Pg8TgcLfg8DTLPBLFDRTLXaAg/4Cmv4Cl+OeHPV6vhfLMDetr4XqeF1LcZWuEzFomFELzc7m7lMVwnUVwK6cYzaE8DQlt04axijFERRgRQihFCKEYRhGEYREYIwjCMIwRgBCKMIpq7+fE8AAITYRjyMGjFw4yLXLBi3WtHLZmtxMmbVbkZssjnC0yMMbTEAKdhmH8gmXkEhgMCiMKiMKtt4QGCQOBQmuXWCwFAINBIMAhvAUt4CtYKKhZ6GnL6empaOhIKNrZGbiZeVj4uNAhdhJBgbZ65cLBDClijuQx6+KODBAITYQ4YtseFyzarW+FyzWtMOLItw42rlayx4nLHI3yssWFgAKsAE7h/EC54gM4LFoTCYBFUTRGIRuNRuNQ+HSyLSSWTScTaaSyTRqTSKNRiNQ6DQmIyuU0Gh02fz2byuQx2Jw2JwGLwWGw2Ggg/4KwP4Ky/B5acu/hbceF0RNLlm7mr1GNY0rM5z3vneU04PI68KYhM3Elx5QkI1VnOMSEYCMIowiEYRhGCMBGMZ5e/CctgAhNhDBu4bNWOTMtYN2bla0YOMy3C3xslrBq5cZWTZjjbs8QApqGIT8V+34sCcFtOjPgx4r5o4qUlOmnFa24IbnluexjIqHooiqmKaYpoyIhYmXl5WrmZmdl4XBZiWWumGmGFDDDCRy7OCOGwAhNhGJg5w48jVgtbY27ha0bNGC3DjYMluJswxNsmVm3ZssIApuFYbx5bePPeKhICugp6BjqWNlYWDgYeFoIqCAh+Wk5dWHQSBSqES6JSqJ4SjEltUDi8bjWE4uhpSqgFLBwMLAQsbAwMFA1c/AxyuAITYQ2YMWbZu0bLWbVxmWtMeFktcM3DFa0yt2Thxma5cbjIAKmQKMAYT8ba342ccO2/Fvlw4MOLHgwww475Z1rWd64defTWtLYsmbNgpeF6RpS2KEoxx3nG1sWbVq0aM2jZwNHA1aLSnhvlz3nOEsdb5c+XTfLG9Z4a68+fHGsIQlDDnz48c4wwYsVpzx4bwrgtqycaWC1oP+BT7+BWPWenHwN+F5PkeH4Xh+F4/LNLqKhghmgprDGGLiZoqtYnQmEym523N3c53m+McbbzOc3a9VFQRN2gisRpq+E1UajVYqp4c+GZvwwIP4k9Gc7zxm7tIkJRJEkwBMAEwCJhMJiYmJiYkIurgi4RIRJEgRJEgExMSqYlc9fguLjQAhNhDZyyaZmrjCtZ5WDJa0zM2C3FhbYlrXK4xMsuPKwcZGwAqzAUCG8VDHin5g0bARcQioCKhYiJRsHEwsDASMhMo2PlZ+Xo5OZkZWPkY2Li4mIiJKqnqasopqejIiOCQhIKGjAIT8EK34IZ52x4r2w0nKtI2vaubTo16seClJUta1sWKmClrSJ1y3z5dOPHeoRRnEg/hLyYmeud3YqcWSslExMSRKJVdXVwmJiYmbzz+B4vHgACE2EMsbdvmcuMK1u4zZVrRhkarcTFu2W5GTXLixOXLho2agCo0BMYT8LLX4WV54NeDHa9r0mnWVbWwZslKI49OnPnveGCmjBipgjWU5wmCE/Bh1+DFPdwpcaOSK9cd53rlw58OWuWs1pWwYsmSlLQUUwRpow0yghPBCGnPhvOM5wiEUSKCAhFGACufqxnLiACE2EOHLhpix4my3HhcsFrRliyLXDBpmWtcmHK1yYszTMzxgCsgBVIT8LIH4WQZycvRrjjitbNiwbqUTjGtc+jTmz6NOy8IoZ82deaaELSWpJCaM5QkL126denXhUzcbhbuJkIT8GF34MSaanI2SyUlXDlx79Mc+eMYWlgyY8VK5MuzCnKtYw4MK4ZqUxasmzVmtKM748OnLhz5cta0tbJktkjStZxCD+IOcd+vPnu7iRMTEphMEwAIuESmEoEISExMSSRMTv4F5zPigITYQzZuGWZphzLcuJuxWtGOJytcuHLRbhct8bVzhysczTGAK2AFAh/JO95J4YJAYVEIPEofA5HJZfOZrLZHDYhIpNPp1VKFQJVKIpEIBBYnGY/HZHG43I5HJ5DIY3H4TC4dDohFo1FIhCIpCJNEI5FIhDIbwKaeBXmAjYeSg5KFjoSMhoqIipCMkpaQlIiOgICJj5ubnaOhoZmdlZmHgYqOiJqQopaOioyIkIaMiISIg4yTi5WVkQITJ1pQ4t8MaqkYwIIwiijBGBGVYRhFFCBCMCMYxrfTzUYdgITYQyyZnLFi2xLWGJy5WtMjLKtw5cLBa1xNGDRwxYYsuTIAKxAFDhfjXO+NeOWenAR4zC4RgMDRfHLBZHiMZgsNZJHbg8Pj8Llb8HXbPFFVdgsRdhqrJppp4aYba6776YaIZJqCG6e7p/5CDiYqJiI+OEtCwkLDxNPEz8vMxKKkJKanKCglJCKkIhAQcTHycnOy9DM0MnCw0VMTlVRUk1IRENDy8fQiDfBkY83ju7uMwmJSmSYlBMEJiUkxMTEwTCBn4F524ACE2ENcrbG1Ysmq1yxyOFrRg3cLcObM1W4smHLhxYcbFw3b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4oHAOAgAQdBOgD5AEBEJOj9Gt26RVHjSv4+vapSHgDCkgQRP//A0UoRigFAzgLZBkgMgkAgIADAXvCHkUzCQCAoAIB4cMeRTgIAP4DAAAAAAAR5ezAPwqlATuF+DPz4M/UtVtWDux+AjwEuIuwFU0LA04OuuOSKyqyaSOO3A4m/A4G2GGBJNVNNFisHgoqKoT8IN34QiY4cmPVXZj0VZMNZzTQtTNizYMVEpxw1qmVXTvWtZwx4r20wITwVnVrec61nGKMYRhEhEhGBFCMIwjAIThNGca8XkwnLtAhNhDljhYtmeHCtcN3DNa0assy1y4zZlrdwxZt2TNrkZYsgAp5IYT8IAH4QAa7p6o4ownhnfSzZ5UlJONYzlO0qIbwhJeEJOaiIOegYpBw8bDx8yo5Odl4+BhoqOnKSWroCGgYQIXiDIoNHXDOjhQwQoYIQQRqdjBDDOAhNhDjMxysMrjItbYmDNa0as8q1xhas1uLIxbuMbZk2Z5sQApTD4T8JSH4Sh4Qx6p1ltplIoT8I2X4RlZI2Vhty04OvaCGyZeoG9iYOLg5epgoGAqgITYRlZZMLNplcrWjlowWtMebMtcOWzBa2xMmDjI0wsnGJyAKaRyD/hOO/hOFm51vGZePiMcNcOWNS7s3IIT8I334Rmas+bDOOdjx58OGMZWyYNksFVSF4qzMMWfwsscEZDFGIUMdetgjghAhNhDfE5wuWeVktcZmbZa0csMi1yya5FuXDmZY2eTC1b4mYApZEYP+FSj+FSPPK9MRbvfPfg5Ahfg7s+DwHBY6HLSWTRK47b7bQIbHlbALGPhYGFg4WVs4CBRAITYRmctm7jMxbrWrJg3WtHLVwtcN8TJbka4m7dwyy48LdgAKkgEqhPwoNfhP/yNWOTXDHfPgwsFbQ2Zc14qzyrpQSQwTsIT8IsX4RkcThVxYseJbXxMLNGk82e2GeW+PThz4cMIZLbsmbMCGyxguBj6eLiYmdo4CKmJKMjJ6igImbjYuBh4CDgUDAwKDQsXcwEBAxQAhNhDVrkZMGzBitxssmVa0Ztmy3DmbNFrDG5bZWuXJkwtmAApqHYT8L734YA0bYs2DJghLDO+dtlSVpYp6EsKD/hG4/hGvX4ExO88d5mdcsctQt35898yF5k4Vkn2scsUYIoUEMUqWXM4mBjQhNhGVvhcYmzlitZMHLha0xtmC1yxyM1uJllyscTBhkyNsIApfEoP+GRT+GP/LXj646zCOWarAhvB7J4Pu5yYrpCoioqDgImLhZ+Pj5UCGw9IwEBQysTCoWBh4W7i4CDlwITYRkb42GZtlxLWLZhkWtGbButc4WmVaxyOGmHCxcZnLnIAKqgE4hPw3NfhubrWMpQlCJClsVKTlPHHTOaMo4K8KODBKF53049M5zhHVPFSvAIbwfheD8OyjIWQg4OLj42bT8nOxcTCQUZNTFJNRkZAQEXFyM7B0MjHwSGkpiYnJKMgoCAj4SbiZGRgAhPPXilp7MaxiiThGE5IIQjKcIiMIwRjBCIinXH4FlOghNhDNwwYsmDjCtxsWWNa0yYsS3Ezcs1rZkxy5Grhw5bsmwArgAVqE/Dwp+HgUthyXldjrjXnGbAlSyyWCeKuzHuyyvhcHBycWvFWkNDVkyYpSrjw5ceXDCdpTlix5s+jTszwjGMJjNACE/CJJ+ES+McmGk4TTmhKWDFgwUxThWOW89cdsOXiy2wS4EuVHZOEcM+CcHDeMLYs2DJgpGGHbmz5cmvVOXAnKU5z05s7g0ITy14Ljh6eGqcSIjAhGCEYxjOdb1vbNkpipgwVy3jVMiIoRhGAhGEYIiMEYIzv29so80CE2EYsbNnjw5Wa3C5xsFrRixxLXDloyW4XLNu2xNcWbHjbACqUBQ4P+IbT+IblfbnrMbmc4jGuXKqmsztu5u7mWu/ZPatKZnfWuNwRiJ5c84UCE/CLB+EUmEbTIxnW+PHXPjreVLZtWLNbIVjWt8ODC34LwmstSGadowTjDPu37NrIAhPK3gdHwDW6spwjOU5RhGUIwjAhMEYkYRIQRlGEYBEjft64umCE2EOc2ZlkbtcK3DlxN1rRlkxrXLhy5WuG+RrmaM8rNjmYgCnkghfiIY+IhnIwTYWhgqsNgsBNNHDgba78LXPTFPhoMFZQAhPwh9fhD7vi1T0QyJ5a5c98+XDOscFKZsGa1lIXjzVwT52meOGCNChIYI4EKGOfXwwQ1gCE2EY3OVjjbuWq1pkZ41rRhiYrcWRhkWscrnFhYMcjFvjbgCnwihPxHVfiOZnDPxNdLrzlw6JUzYs0Mko3nwcGWWGEwhPwiofhFNlTLyMeSatddM+fDjz4ZQwUyat1NmGV554XibKwwZvBzxwRwSwIYI4pYhCjhnxuVghiyACE2EOWGZq2xOci3LlYMFrTJmcrcTdxhW4mzFw5aNG+RxhcgCnsihPxLGfiWN0Yb5IWnKdIwklOOHTfh6985xwQ4WLJQhfhBS+EFOiK3JWyRwyzy0x2yIqosdRgprIo2Bvwt94CF5A18MWntlRxwRwwQkCKBBDFDDLLuyXFgITYRjY5nGPDiaLXOLLmWtMrhytcs2zJa0ZMs2bNiatmDZqAKjQEmhfhrw+GuWOjA1Sy010zwSSYDAXYLAURKb8DjcbhcHLDRBjMFisEAhvCuJ4Vm4ySgZKAhYeNkZWbnZ2fmZOHRUhPT1FQSUpEREBDpOLkZGNCF5S3csW1jljhQoYAgQIIYBGhjn2ccEOBAITYQwY42eFo5arWWNs1WtGrhutcMWzVa0w4W7JjlbZMzFuAKdR6F+HdL4d08Lh8fZLVZgsNgrKEcs9dMccVU0OEmkkCE/CxJ+FiXUrkjKddeLXOaVrZJUgZb575whswYPgIG9hYeBgUDAwCBgEDAECg4XAcHAJMhNhGLEyy4sjBwtzOMWFa0atmy1xlxMFrBwwZtWTLHkaMsIArOAUmE/D8Z+H5HDnrhwSpi2Zs0qRrn048uON4xRrauafEjyo7p5JzxZ9mXVjtXDlvwcOfPeM4YsGLRkxZJUtKghfhWw+FcWyrAQySQTy2zxyopMBdgLKJoVteFnxcuVgxtWBwUdWKlx1+AvirWwywwRUUXXVXSTQRr1tsts4CE8qeAZ07eus00YRgIRhGEYTinONb45wwZMGDJolKuGt5xjCcUIiEZRTZfAtZT0iE2EYcOXNhw5WC3EwZ41rRrjZLcTDNkW5GjLHkzMmOVowyACmQThPxIufiRdzwnojkhSGGGmuHHrqCG8J43hPHroqAnIGIh4WJi4efgJWLj4sCGy1gWDgL+DhYGFQsDFy9XBQMBJCE2EMWLZxjcYWi1yyxuVrRyzbLXGNvmWuW2XC3wtnGXGzcgCloQhfiKY+IrHDYLJS4yOyOmGmeWMIX4VVvhWvisxkGOkwE0skccsoCGwlDwEBPyMbCw8PJ2cCQgITYRlaZWuJq1yLWTJg1WtGbTKtcNGmNa5zMWbhs0bs2DNuAKdyOE/EwR+Jjm88U9GrRsySMOO96mHAohLHu34p0khPwp6fhTboyXlXDXHjy3jOGDUcK0ZTrPfmz8GuXGheWuCZJdTalhhIYIUMUKCGBBGhpp1KOSMCE2EZMmRi2ZMHC3I2xt1rTI1zLcTPHjWtGOJgxxtseLE3YACoEBJYT8TfH4m141wcPJpleN4ylLVipkhG+fXr33w0jwKYsWKQCF+E2z4TvcRhNFRkIqIYa76bcLdgUEE0E0UEkccds2HrtrwICE8dc1Xh58M5zTRIhBGUYTTry+fastgCE2EN2zdzma4nK1u1y5FrRmzbLcTjHlW5cLjLma42rPE4ZgClwSg/4pGP4o9c8989ZvNs9OPDCF+Ep74SscdgsdFgIaJY6cPLfgawCGyFXwcJXycHCodDxOAUDAxYAhNhDVrhYMGWPKtyNcTNa0b5ma3FjaNVrFuwbM2ObIzat8QAp9KIT8U734pwY1287bmjRNjrhrPDOcZwraVpZLZMkNF8UYAIP+FT7+FVHVYRG27u8rxwxy7Y8DFRlxz1zzd+Pe9oXjLQxzaWueOGFChQwQiCAgQSxSpY7dWQSgITYRkbMGzRsxZrWDNg4WtGuJqtcssjBbmw5GzFq2ZscLNmAKaBiE/Fph+LUmufNn2TzYlMeHPjysOTBkxaCE/Chl+FDndHJWyEJkEq205MsctYbNmFzAMHCwcDBwEDAQcFBoeZsYGAg4ECE2EZGGRm2xtm61xlxuFrRk5YLcOLE5WuGDPE0bZmzds1xgCp0BOYT8GZn4M/c0I5q7NOjPmw4MGKGqmCieG+HPPHWVmRaS+PDt04ceGKVsmDVkcqSE/Bcp+C6uieDDq4PA4fC4PA04ISQQjSEo2pSksEJWjOE6xrWc5zneF8WVWYCD8b0I34OczaZzFxcxIIlExMTCUSiYmCZvj6/j1nYhNhDhriaOGjRstcNG+Na0ZY8S3DlctlrNzmct8TLI4aYmIAqKAS+E/B/d+D+9a2HNemOeOeNBLRgwYsEqRrOsVZwoKt/E4pnzAIT8GL34MX2jZXJWmGOW+HHj06c8Ywpo0aN2LBaSE73vPCnjxZcm/cCE8GRhl155xnNERQnCMIgRgRhFFW/D4cZR8BAhNhDXC1zOMTbMtzMHGFa0bY2C3Dkw4luNq4csG2Ro5xNcoArQAUuF+EwL4S65bIq4q6a7b67UeAmwl2IuwEUGAtornpiw8OBxNeFlwNUeAwGKxGEomlgtvxcF9sU8iCGCOmOFRDhsFZhAhPwZifgzXxwhWyEqStS1rStGVYYbz1wy49cs7BDBk4ThXyVhjrfLHHFq18TJkxYIQXjlrhx3z58+moCE8NZ4T6OWcYxhAggijGM53378MdG7dk3cbJHDt04VU4wREYRhGCAEZ38FymwgITYQzw5GeJvjZLW7ho1WtGuXItxYsrNbjwucObM0atXDTKAKcxuE/Co9+FQPDWcbRnbPq12x4sdk8VbT2LCF+DEb4MO5qKK6lMGPxWLweFjw8aOqrERYyTAAhscVaAtY2DiYWJkYOAgIKIiI6SQMTYxcLDzAITYQ2Zt2WTE0cLW7PG4WtMOTMtwtHLFa1yZWuFmwZ5MbViAKZhmF+Frz4Wxb4bcFNgpqoFeFweBpjkkxmAwlFwCE/BhJ+DA2s8uatGJail51rjrp2694heIsigzOFphlQghRz6+WCOchNhGJmxY5GLZotyscWNa0btsa3FjZ5luFm3ytmjJwwas3IArbAVqE/C7N+F2fBh0VwVXve6soZsOS1KTxRspGBhjPLPLfGvOGC2K1qUQw028LHaOrDgjesb571lnxV1bdlMGRSeCEqwCE/BWZ+Cs3ZfjTxShaK98eHfPowvFDFgzQyIRVnOcYwlKmKGKUoQhVGrg6uDXXbLK0pZNGXgZZYYZacOWGaOC+S1JShPNXhuGXsxvGsYzCCUEkAijCKIiRgIAjWN9/LR4GzZi3cy09OnLcmjCcJxrXh8mE5dIhNhDBpla48TnEtx5Wbla0xMWK1yyctFrZm4b5m7jFhZtGQApnG4T8OJH4cOc+drxVyNWK0I48unTeuJm3U2CE/Bcl+C42uqmHNWk1YzRhJJgytebGhdRZAxuBnljjQoYCFHHg9HFHFhghNhGVg1xts2PGty4XDFa0yMWS3CxzOVrfFiYM3DdqzaN8gApNC4X4d+vh3ttx8ssUkFmAhPwbTfg2dw8C8sCOHWCHwpRYCosRocCgcBggITYQ4yuMTJxmcrXOLC5WtHDjGtxOWLlaxxuMzlxmcY2jZuAKjQEphfh7a+HuGa6e6mK2m2ueOCSiTAYCy66qZLXicHj8XfbLHhGGuwCF+C374LVYqo8BLBfTXXfg8Dh8Th57YqLsZjMdgsZNVFBDLDh1ttsoheGsWg0s88MqOCOCEQwIEUcEBDBGlV61HFCAITYQzZNMuTJkcLWeVq5WtGbjGtw42rNa5YYsLNi1YsnGVqAKaBaG8R0niONhZmJp4GTiEZKTUxLSkDDQMHGxYIT8FKX4Kd6U4lOFTRbBGeHHffXPe8yF4MwMU+HwNscsEsUaOXB6eCOCICE2EMGeZs0cZWi1nkbsFrRwyyrcOZwwWs22ZvhasG7di5aAClENhfiTM+JMGe9i5p6cBRdggIP+DSL+DRXE9OfCrnedgIbDkbAQdHHxsjgVBwMWITYQ1ZsGOFy4xrcjhqyWtHDTCtc48zVa1aYmWJgzbNc2PEAKcySD/ia4/ia5eVrry3jLbju+e9zE6xquWOERpEiD/g1I/g1JZx14c64zfEiuHDly6dKwmbzxznjx2IXhLEws/PDHGhQwwgQQIIYIYYbdWjgAITYRkZNmjluwbLW2Fs2WtMrhutw4WmJbixNM2ZgzbZGjNqAKXRKE/FH9+KO2N7Y8k5Lx2zw4ccSF+CnT4Kj8dhsdBgkU8suDlvprvIbFlDAQFnEwqHgYeHoZ+Ag4KqAhNhGFkzxZWDVitYY3GZa0xZXC1zkbYVuLNiY5XDHIza4m4ApSDoT8T8H4n19WTZh1SujOsIT8GEH4MUcVOBXJKsoTRIbGFPAxs3Gw8PJ2sBBwUYAhNhDFnjzMWDVitYY3Dha0cZsy3C1bsFrnFlw48bRxlyN2wApZEIX4r6vivrw9MF90N2Auw0VEUACE/Be5+C93RfNfRGitMd74QIbJFvAwFvFwcHBwcLdxqBnQITYQ2wuGDRowzLXDBs4WtMjJstc5GGVa4xOHGbGyyuMLjKAKSAqE/Fp5+LV1TBkhSuyE/Bp9+DTeKks+TLhAh8IT+AqLU0FgMFAhNhGVpjaMW7VgtcMWTha0zMmK1xjZZFuPC4Yt27HFmx5WIA=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qYARwDgIAEHQSeC5YIARCTo/RrdukVR40r+Pr2qUh4AiMKSBBE//8DRShGKAtIEESQ3cMERShGKAtIEEStsZsHRShGKAUDOAtkGSAyCQCAgAMBe8IeRTMJAICgAgHhwx5FOAgA/gMAAAAAABHl7MA/Hh2QAYLKAAlzQSygD4Phc6AAAAAAAAAAAAAAADNJQAqHASGG8BlngNNi5OHmYSDiI6gmqqcmIyAhYmTl5ebjYuJhYiDmo6algIX4XpvhezoswU2KowUiem+/B4HD4PA4G22WOqTEVYKi6QCF4ElghyuFnjhjgjghQQwQkMMEMMtOrkliwQAhNhDNmyZsGbZktZZG2Fa0zMnK1yyaNVrltmwsMmRk0YsWgApuHIbwNMeBrOXkYKPjoScmKSWloZHzdLT0cnGpKMlqiCCE/C4V+Fx3RbY1SlC6MkqQohjxw36774XiLJwNLTLHDDDDBCIISGfaxoaQITYRhxtMuZoxZLWLdq0WtMbZotcOMzda4wtczdw3aOcuFyAKhwEqg/3QX7pPlF9OvhceTFVi43O889xvCqqs43vddddK5Ibo/ujnhJaMnoqkmJqUmo6MiELDw8vHyMzIycrOy8rJyMbJxqJgY2FjZWVAhOwhPHGeHCnFMhEjCU4RlOUSME8PgVFiITYQyxM2OJs3crWrNixWtGzButcuWmNa2xuGTVmyZNMzJoAK9wFch+4s7mWFQuCQ5DoVFodJoxJJFKpRJI5GopCIZA4TE4rH5DI5LI43G4vEYTCYPCYLB4NB4JBIFCoNBIBAIHBYLBYfB4DB4LA4PD4TGYzKZPL5jO5bKY7E4HAYhFoxGo9KJJLplNphOJJLAIT5+76C3ZW2CWCNo4o0nCc5sN0ayhClrYMVsltFtGrds3cTVs0arSXwzx6c+XLjz7d+PXr06cunDfHecYyUUKXlXGwxg/M8pj0+eZi0pSEwmEoupIXRBMTBMCYlFwTCAEiYhMTff35PcCE2EMGWZmwxZnC3K0cNVrTLhYLcOFtjWuMzBiyYs2jfKxzACowBKoT8Ac34A4aJY8WuWGOI0ZMFJYKxvGEsloSVw6dufhy4dctwhuQk5AGAgY6LjItDw8yWMfRzc/KxsNHTFhTXFdWTUlHQMPDxM7DzsjLy4ITwYln11yzqjFOEYwmgjAQhGEZTjHL4DlFmITYRiZtXDlk0yLWGJkxWtHGVwtw48TNbmxN8OXDmb5cmViAKUA2G8A8ngHzmpyGsIyMiIpAwQIT4zj43HVow7rqVjeaGxpSwMBbxsPK3MDAp4CE2EM2TZm1atXK3G1ZM1rRy1brXDFm1WsWTRzkYN2bnFlygCoYBI4X4eevh55hhnwVOIhw0eAgukoiggjlpwOFwOFnwMl+GWVSAh+es57uGQyARyESqISyPS6PSqORqKQ5BYnH43J5TMZPOZTO5HLZTG5CAg/QxU3m8szNzMSi4kZnPHnv04jyAITYQ3ZYm7PGyyLWOVw1WtGGFwtxMMTda5x4WeZu0YuMrdqAK4AFNhvD0J4eoY6gjJyOooaqjKKSoJiSlIqBg4uXn52do5eZj5WLi4+NhY0hIiIiIqChIeDi4uLk4uPkZeVm5+dpaupp5+Pg4OKmKyurKqypq6aCF9JZ6aW7AUYCDFMBbZfJXLKlmgmkqssswGCwGCwGGw2EsxVmSuwFk0yfC4XB5HA43F4fB4OvC04GvA101x0xUyQUyR0x4UIPt03rBubvbMXF1aJmF1MAImriLiYmLgQlCUTUxcXPl+vNx7AAhNhDVu4xt2jFwtyMMTla0Y5GK3FixMVrPE3xscWPHkcYWQAq7AT+F+IVL4hLb5prbqUsFMtdc6maKa6qaiiSCKSIntweFwuDvhhw2KxGOxGCmhwePyeVzOPphiwGMxmKAhfCjeE/uw2KgxFc1c9s99td9uBxONxePvtikwmOxmeyWQwV1k0M9tNtOBnRzTXVUSSQS0xYW2u2AhMHchDrzlWMZwrCcE5RiRgQSQRQjGMEYIoRRhGU5Rjr7asusITYRiyNXDfNkcLWjnDlWtGmFktw5XDFayY48jBgxaYsjZuAKYxKG8DEXgZHkY2ZkoaUlKCempSDhIeJkQIX4rWPitFsxEGMhqprtwcuHrwNNoIbHVLCwV/DwsDBoOBib2BhYKQAhNhGXJiw4sjbKtZNnOFa0xYmK1xkYNlrJk5yNWjhu2ZZsYAqQASmE/BA1+CBdZmRjhx48eWMaYs2bJixUlGt8+fDlx4411V0YMgCG8WBHivZiJCAjoFDw8bHyMrL0M7RysbAo6inKqamJKMhoBDw8XEysXLw4heKsvHBt08EMMEIglgjkQxIEEKNDBHDXs5I4MYAhNhGFyzyNmLNgtbsnOJa0zY263C3atlrHFhcuXDdiwxZG4ApvG4P+Clb+CkfLv4VcKQ3e7zE3rPCKjQCF+KvL4qt6sRLZLHTbg8Xi8PicHgZZ5MFFirrMBUCF4qy8sejrhhniQwQwQwQwQy06+GGHDCE2ENWjhtlZMGa3G4bt1rRg2ZrXDPCzWsXDlk0yYmDBpkagCvwCgQGH8HbHg7Rh8EgENh0Dh0DhkBhkDgEFgsDgcBQAgUDhMHhqCwGBQqCQCDQGAw2FxGEwuBwGBQKHQaJQiMQ6PR6YSKZSyZS6RRyEQyAweHxOLxeLxuNyGPyWRy+SyOOxmKw2CwSCQaFRKJRiJRCGQyAwuJx+UzGe0GizmdyeTxWIwOIRSGQyMR6VSaQS6TTaWSKQAIbxNFeJseBjJaIsJSmmracoJiIiISLkZeVnZ+doaOno7Gls5mvlY+JiYiEjI6IkI6akJSOnpCSjJKEjoJAQcTDwsXCwMBBQ0NERUJBREDAQUAgoaGkJCUjJyUlIiGhICAQsDAwsbBxsnJys/MzNHNzsfHoKGlIyQioyMg46Pi4eJiyE7Wak+3FGFSqJFCME0YxihOkJRghFCciCUYTgjEIwjAEYRhGE0pynCMEYIwRQIynJOUYRhGEUUJynKcIxrn7MUfBQITYRjcOXDXI5yrWzdviWtGjlytcMGGFa4zZsrJm1zYcLFsAKlQEuhPwl2fhLtUyV0Xtlrjx5a1pbFixYsWBGM4Rre+G+fTPHKujFs3aAhvExl4mM01HQUpBSEDARMXGx8nJy8zK0cnGwEJES0pST0tISERDQkCi4WbhZeRj4sITwtOEezecZxRiCMYRQIEIhFGM8/gNGHEAhNhGRmzZMMjfGtbtcbBa0a5G61yxa5FrZliaNsjFy0ZYmIApsGYT8K+n4WCY7MOCefNvlGkMWTNkpmwyrWYCF+JXT4lZ46cFg8dgcZHiIJoIZb7cHPfTbDGCFxGQktwKOFLHLHCjhhjn28UcFQCE2EOcbNxiYYnC1y3Z4VrTLmYLXOFy2Wts2Js0Yss2TDlYgCowBLIT8B334Dn8045McM7LPPhx5bxhTBg2YMVJRvh03zxrgtozWyUjIhfdKe6jkiVRXQUQyRQRwSxyz14G/B14utBRgsRisxhMVJZFDgacDWITwpla9dZziTRhEThOMIxlCCkIwIxv4LVQAITYRjZ5GuPE3ZrcORgyWtMLlytcYmrVa1zMMmFq4w4mmRsAK2QK7AYT7Zb7ZfPTBxeJv1VtHBG0JQhOc8M71wwRtGloqVlOSUDNFSUKYMFMWK1qQpKVsmDdqxarYkpoQwQxWwaIUlKFIUtSWiEJxrKcayrWuXHt27d+nLnnUlVXPpx4cc4Shgmw49efPrz0vGEo0I1qmlK2CUk8eXHnnWcLUgy1jpyCD/hLc/hLvvhy8Pwscp7a7cunDt05cMGWXHNzO76545674749/A8HFxKZuczKcVGILuMxcMRqIRUxMQRKcWiE1aMwlExFTJZupTmJmNoiYVnEzc8PJ5Wk3HPPXe+vXe+ec3abco5PA6dvE8bHSeACDj4KqfH3ueNcYmVwEwlEquCQmAiUwmJgAESCYCYJgETBMJiUXBJEzjNSRJEwmCQITESiYTExdTNXV1IIlEwlEnH4RjNeAITYQxzYmDJzmYLcbJhkWtHGRotw4m7BbixNG7TKwbYWORkAKeyGE/B55+D0W9rYcGKGXNjwSxRwSjOue+G856teaSQCG8LA3hYbgYGWpaSTloOmgJqQjoaCRMLKxsbGxMXHwE3Fx8jHghOxmq04cM5qoxIoicqzrv59Jw6QhNhGLEzcYWLHEtct8OZa0cMcK3CwyM1rZjkZ5MLNw0YOG4Aq7ApgBhfg/O+D9vBzUT2U0S2YHAYHADKQWWVVXSXVXYDEYTCYCKJbTbg55ZYYY57bcTh8Li77cHVXZbdfdfgMCmnw0sEEEE8csEs0E01ECOWWWemJBDJHApX0y2yz1xzy0034evB34XD24XB32zySYDDY7GYzFYTCXYKyrBTYSbELJpIP+FrD+FvV06PA32z4Xh+Fz5CZGam4XMXCtXwYhVxtbJKeHftz5XUTVunXwN4qo1w5a8Lp21qJnnnd7njfV157491c0xOEtzx3OZzE3FxOEVjFaxXDhGJp4fieHnjaD9DwI697mQuMylcJiSJRKJhMSiQRKJBMAAARNXEouJgiYExMXAESTExJExMTAmhFwldZdfgus10AhNhDPHkct22PCtx5mrBa0yYmK3EzbMluHNjyNWzjEyZsWoApkFYP+FnD+FmfERHhdenGb3nfTcVwwhvCox4VJ5CcnIiigpCBgouJj5WDn5GZlZsCF30MUeVrnjjjjhjhpxuXhgZQhNhDVy3ZYmjBytyNGLda0Z5mK1y4b4VuTLmy4nLHDmw4mQAppF4T8Nn34bP9GHZt2XtWOOuOaOiGCygCG8KTnhSdloiihKKKjIAiYmPjZGFnZGblZ0IbGlPAQFrFwMKg4FAoGDg4u7QMBFCE2EN8bVmzcuHK1zlcslrRjmzLcLlu1WucLlg4ytMWNxhcACmgXg/4giv4gf0cuvbbeec3mM9J4NcCG8KLXhRZlIqejKKOkIiEQ8PKyM3D0svQ0c6CGyJalvEwMGgYOBQMDAw8nYwEDATAhNhGbIzYt2OZqtwtWjNa0zMmK3CzcNVrNmzaYsOJuyyMWIApoF4T8Rnn4jPdCGLHiwyzryjBXFnrXCIbwoweFGGMkIamiKiIkoSGgIePmY+bj5WPk48CF20UEGJxM8M8cMMKFHLs44I5wITYRjxMWrTJmbLWeTNiWtGrRotcsmzBbmaNMbdjiat2TRkAKqgKbAYT7RL7RNqllwZa3veM6TwUlKclYRhCGCVkqJQhbFTZkwbMmjBsxYMGCiEIEpYICU43spaFsFIUgjWcJkGCkZTvGuNhle2GtdOfTt1463vOuHPn17c+etYIQjPPfLhjS2bNotgxtfB17c4CD/hOm/hOndeHPW+3l8JzznrnOd1GNaxwxWKIqIirVd4zMQwqmEzWYmZqZqrwkzExN1NZRkTUxEWi7WjMUUoqIirjUxisa4a5dPA7eB4XheFy4QnwePlx5Pi+L4fggg/jbz3P07zZZdTImJiYkAJiYlExMJiYRIiYmJiQAiYlEgEwEwSiYTExMJiYExMTCYBEoJRMzz7/AMXHsACE2EMWTRg4ZZmy1hlY5VrTE1YrXDlo1W5sbPEyYYnGTK4ZAClcQg/4SjP4SgY4X2jDNeHis6IT8LIn4WRcmK2jBaEZa75dOUIbHFbAwF3CwaDg4u7gIWAggITYQxy4mjnGxZrXGXM4WtMbXMtxMW7JblZ4m2XC0zYWOFyAKVQ2F+FO74VIcHXBgcFgLsZddgIX4WfPhZ/xWEwE0kVdeFweLh8AS+BwKcwuDw2hoHAIGITYRmcN3LbK0cLWzBxkWtG7ZmtxN3OVbmbs8ebFkwt27VuAKXxOE/DDV+GGO+ZaeSMoRlpjPPozghPwsgfhZPyaL8DDkjCtYbYY4cOaGwdCwkDPy8TAwcHAwcXK06BgKYCE2EOGzlyzyMHK1vka5lrRxhcrcOJqzWs8LBo3Z5czZrmygCmQVhPw1JfhqTK0y4NNt9MtVdjFooIX4WHvhYfL7qqo8ZBiKKooY8DhcPkSGnpyAhJ+FhYGDgYGDgYGFi8CwcBBwoCE2EZWmNgwa5nK3MyY41rRkxxrcWRvmWtGTDE5wtGDXDhZAClsThPq1vq/5YrcSHAlijCum2eMZAIX3LXuh6sJJkpsBNZEjngw9eFwIheBL4GZlphlghjhr0NaPDiE2EMsznC2aMXC1w2cYVrRw0arcLFnlW4mLJozyNMLlpiyAClMOhfZlezzrwMFOAkqxlFllAIX3cHu5cRiMEwCeHA24HBiGxlToKzi4eHjbmDgYCHAhNhGRhlysMrjKtYZcmFa0Z42y3E3zMlrHIzy4suRo3xNWAApfGYT7jT7jXFj0aedXJSyELxRjTSz4coCD/gBe/gBfKvLEkZqc658toaCE8ZceeXTnreMYxjOE0617KtKAITYQ0xYnLhlmYrcmTC4WtMzNqtcMszNawYZsmZg0xZWWZoAKgwErhPwCHfgEbxUxOBXBKs8+XXnvjnG2C27LuSrK851wa9Ep5qQwAIP9+x+/r8Dn03ycIjEonKZtxc77xxVXCvA8TXKIZkCE8EQpPg6cdYokIkYRiqqipCkJQhC+HwXCaYAhNhDbHlaMXObMtYNGuRa0cs8S3Cya4VuHM0bNsrjIwauWwAqJASaE/HGZ+OM1otjxRwGTHbDk10vllljrwbZY5zrSeSVJSIX2QnshVmIgugkXsPTiWTipnumwkGWgwUFEsE9aOWCMhsaUsHB2MTCwMHBxMjTwcRMR0ZFS1JDRsnGw8PBwEHAwcfbieCE2EN2+Rm3cM8y1phx4VrRq0zLXLlmwWs2WXI2Y4m+JvjbgCl4VhfjdQ+Ny2WePA4++fFy2ySUYCbDWYDBgg/2vH7YOa6ZxHSdQnddby2CF0V0l+FplljjhQwyy6WeFUCE2EZMLXCzYM8y1lmcslrTJmYrcLdniWtMTfGzbMMjPM3cACnsqhPxoafjQ1ac2+2eUaWtktihROFaos+q6666ORDZAg/21H7alyq9VUSzdrRKJbl4bO7nEajxHfpxAhddNFDmaZ5Y4YYRDAgghQQwQkMEEMEMEuNy6ODSAITYQzb5GzRk3wrWGFhjWtGTdktxZXGVa0yNG2Fs5yM2eRwAKUA2F+F9L4X08hJRdAkweFwNog/4m1v4m19671jjrhMSAhsnX8DH2cTCx9rAlQCE2ENmWFs1atWC1g4bZlrRs2yrXLBwwWs3ONm4ZY22TG5ZgClANhPwxNfhi1xZMnCtTVWeG4IP+J3r+J2+eO+m54ZTshsNRMLAV8bExeA4NAxwhNhDXJkyt2ObGtwuGTRa0bY3C3ExZ5FrTE4bOWDZg4xZMwAq1AUiE/Dbt+G3fh0xa9mm144Y1nOdUIooylKNKUxWpiwYMmTNs4FtUqMOvbwdO/Ptw6cMccVI5mjJiAIT8Lan4W1d62nBnxYcC0cCEUaLUtbNgzSyMEUZ1hhrlrn18PPr16dN8NpSyaN2jNLJCVMeCMQCD+GOe58PeZZSskJhEokmrhKJEJqYuBcJiUTM79Xy5mPSAITYQzytHLnGyarWjbE2WtG+NktxZcLFbkw4srhw2YYnGNuAKpQFFhPww3fhiT2Vx5s+a+COJaFoYpZsGTFktakIqpQpKcL1w7cemt4yKp4cuHDeK1rbC8caD/ho+/hpR7avtPKuFcMRSa47zz3necxahNRjGtV21ioqouS18XPn4Pg+Pvrm6g/I9Cd8d53mZyiVXEpqyJESiUSRJEolMEXUpnPj+ymPcITYQxxt3GTIwwrcjdw2WtHOHEtcsseNaycZmeRzjbNmTBiAKfiyE/ES5+ImuM82HVPJC0E6RUhSUI1jjw53HYb1mSZLWxYiD/iHC/iHJh4V+FPadZnfHvz59d3M6xw1yaQELrfHfcITw5jYeLhwzjGE0YRRhGEQAhEjPL4DjFmAhNhGFq5ys8eJktxZWTZa0Ztcy3CxbslrFu2y427ZjjZMXAArXAWCE/CpV+FSHDixtWuOGGOF4Qtmx7rIyrXDpmTpC0JSbEKRjPHhcG1Sy1k8kIwnDC20iSpZwr0Rnhw5ZzghuV2YQhPwrCfhWRxb9yMNEMCkaxx5ceW9Ywlg4GHdKkpMMZ518tZpSxYnChKMZ1rla5xjBkxMGChOudnrWaGLRHVa0Iwz68HBAhPCkYR5OW85pxTEQjBGEIwjBCcIwiBGCEUIwRhGEQjCMAhFCJGAjATr4JwxjzyE2EZmLTLhZMmK1nmbMVrRjhZLcThhiWsmTLC3yt2jNnicgCQEKmAEvhfi3K+LfOCSBiJ7IWCiow2CxWExmAsoijglprpwOFw+Px+HxN888k+EloinihfgMU+AzmeCam6PBVMNJVVVZZirMZisJgsJRREnnlwN+BweHwuLwuXtx9d8og/G9aK83jxzNykhIlJEiJiYmLzvv6e868AAhNhDXI4aZHORitaOcWVa0wtGy1ywzZVrFkxyMcOVu3xNcoAp3JIT8bSX42k+JLVh0YaY64azpSlCeXbn06cs1paEMEYT8K0H4VodTVHZWDDPDhy68+PHWNKYs2TBKVMMMOWtwhPFm9j4ues5xjGEQjAEIk8vgWV6AITYRjassTTIyxrW2NhmWtHLXEtxM8jlayzZMrnLhxZcbLEAKdiOF+PWb49ZzA4DFw20wwxVYDEYbCUSQ14PE4vC1zxMNdhLqAIP+Eoz+Eo058uVMRSMyvFVisTWb31z1689ghPJHdjt346ziiCMCMAjCuXwHGFZgITYRjx5mLNu3ZLWmJs0WtMTbCtxZmjNa2ZMseTM3zZWOLIAKXhKE/HxF+Piu2vFmtaUp1npthQCF+EYr4Rm7sNNhpMBNNBXJg7b8HhSGyNawcBaxsDCoOBhYm/goWEgwITYQ5xMHDLKxZrWLhiyWtMjlytw5WDhblbNWTTJmxsMOLCAKgAElhPx+Sfj8l0XyYdEZTpedcuPLfOrCmTNm0WyWYM9MN8KE/CbR+E2nhY8WvBlZa3jWsKYM2bFqwYoww3x48s8ePPWYheGMTDBm7Z440cEcEKGCFBDAIEMMdevghTghNhGZvlxuXOTGtyZm+Ra0aNcK1xlZ4Vrdgxw5sLjK4c48YAp9JYT8gUX5Ao8lMWbTorHDXLhz461nGFLYsFsFLQth0Y1whPwnifhOxpHLk0xx1wznWMrUtmzYsmKSM8db6Y48OOqE8FUk4e3DWc0UYRRhGCMowjCcL37uGE8IITYQxauMmVizcLWzHCwWtMLDEtxZGLBbiaN8jFswxssbXIAKggEnhPyEYfkIfpDTk2tMbo0tgtmtSyUI1vly6dOmtcEsmjcAhfhSA+FEuSOWq9TTPbg68PicPfKuwF2Qx2KqsgohllnjvvtrhPDF5R4+utZxnCaE5ThOk4CCMIo17O1HmiE2EYm7nE5YYmy1hhbZlrTDjzLXLNo3W4W7hwxY4XDfMxYAClwRhPyKqfkVxhPPgngtmxYt0JRihvCHt4Q/5KOip6Oko6ASMfIy9DLghshWcDAW8XAwsDAwcXeoFCghNhDDGxatseJqtZ5cjZa0yMXC1y1Z41rbEwaOMORu3aYmAApkFIbyLLeRbOahoqmSUWnZOfoZeZhYmDCF+EQD4Q/4cJLjJcdJhIrkkVM+BtrAhrKOgIChh4GHQqDgYONwHCwEHKghNhDJrjcsHLRutZsG2Fa0YMci1zmas1rBxmyuGLZiwzZMwApeE4P+OVT+OUXu79r0VOL4TqIAhfiia+KKHDYaLIUVUQQ0z4mG/B4PDobEkjAwFfJw8Gg4GDg4+3QMBRAhNhDZk1ZY2rXItbMm+Ja0b4nK3ExasluJyzwt2jFo5yt8IAqDASqD/jwm/jwndd448FVTV+JOK6RLO5znjcXdzPLfha4Yhfim++Kb/KVRZBUnwdeBw+BwOFwtNsc1FWCxWGw1VVE0MsNseHrweFxIhPBmA4PJvOqKMAjAIEEUSs8PgWE4biE2ENcbFm1xMGq3Iwb4lrTMzYrcORm4W5XOJtlb5m2Jy0ZgCrEBRIP+Pyb+Px3jxxvteri7vd7ncZ7Na10dM6arVVU7318Hr4eecyxqumuGuFcJx4PDrMSAhPxQ/fiiR0cbQ4mDFSkZ3149ePfn33zwjLBTU1KQhVPHe97xjSWK2TNbNLBGRfHDiteHfcCE8SYZy7OedZpxjEjOBBSEqRkTRjFGE4RhEIEIkIpxnj28mcJeCCE2EZMmVxhyYnK1njyMVrRoxyLcOZu3W4mLPDjcM8zTJmaACncghPyCOfkD5rhhw6ZYVkya9FKSlaUJo0z6MM5RhPxXifivj1W3VyTleWPLTXjy5895ytkxcCnAlaUghdxFBBlcHPLHDDDBDBHAhgjgjgjjr0caLFAhNhGTLhzYmubMtZ4WLha0asG63ExzYlrFpkyN2uJnkxt8oApvHIT8hiH5DEbXyadlcEJQTjO85wrTHsw12TCE/FZR+Kwu2HJtwTjWd658N89cso5p7sGxmIXcSRR4vD1yxxwwQoYI4IYYY6dPDDBiACE2EMMbhxhYOcS3C0cNFrRs2yrcONphW4cONg5yM3Dho3bACosBKoT8ien5E6a0w6LmGOuN4Rti0aMGDBScc9c+XLn04YsEtmLiaIX4rhPitLR11YFTPgZsDbPha8PTGmoxV2Sw2AuokQVz3w4u/B4PIoXhzFwwaHAyxwoUEMMEZARIoRDChhS162CGLEAhNhGVwxbNGTXCtyY8WRa0atG63DkYYlrdy0yOWeFixbsm4AphFIT8j7X5HxdOPDgrkjJGuNx7YYVAhvE3B4m7aCigKaGkICCh4OLk4WfiZONmQIXhrDwtDfDOjRxyz5fDoIQhNhDPHlZN8LBityuGDRa0xNGK1w2yOVrhjmzY2bJy5wtW4ApODoT8jOH5GTZYo6pSzDLchPxUZfip1xbG6dMGNNWGw9HwMDVx8TEx9ygVECE2ENc2Rm5wt2a1nhxN1rRu4crXLRo4WsMLNkxY5czBkzagCmMYhfkpY+SnvCwT4ibDVXVJ78PhcHha5TAXAIP+KSj+KRWOGe1UziZ4zc8enh3ve4Xk7dwYvI0ywxoRCgnt14wQITYRjascrJg4YrWeZgxWtMbRitcNc2Za2y5nOLLiYtsrfKAKmQE2hfjWi+NXOGOSmbAzWwVq5p719uBwuBwt+Fwd8tMM1l2Ew2IxmCwl2CYqOaGSuivC3XiD/irs/ir7mqvtz4b4XrfgeD5nOi4tckMDG4vM5XcXrjyMZITpUwxnhnNOKKMIxhOBGCMJynCMZRIRQnFVfL05wl4EITYQ1YtcjBgzxLWzTIwWtHLDCtcYmbla5ZuXOJw3buWuJuAKmgEphvIdd5D75OXi4+GjJqUqJ6inpqOjICFhZGJl5WVkY2Li42NiYdCx0LOQ0VGAhvF8N4vnZaSnIqYiIyEgiHi42NmZWfo5mro5uLg4ySmqymqqCQmImAi4WRCF4ixssGvjlhhhQwQwIYAhQwwRxQoo4ZadTBLFkiE2ENHLZu4ZZmq1w3w41rTEzzLXLdgyWsHGRy5YOW+HHlwgClQQgv8AJRH+AEo3AMcc2IX4v9PjAPxBhsJRgLo6JacDeIbGVHBwF3DwcGh5etgYOCpgITYRkaYmzDDlZLWbJu2WtMzHCtxOGuZa0yM82NwwYscznGAKVA+E/IUl+QpPFibKWleWWuMAg/4yyv4yy8HZyiaznn1AhsTSsHCXcPBwsPL2sDAwNMAhNhGPHlxNWOPItbtWjJa0ct8q3E4b5lrNjhZ5MjZzhYNWoApODYT8hSX5Co82XIpipghCwIP+Msj+MsWx5McZ3OSGrJiCgZ2Th4m3k4eBACE2EZW+Vo0xNWi3FkZt1rRs5brXDPKyWt8rdw1cNsrXFhbgCQAKpgFTg/z1H57VPTwfAAYsrMVcWXQq8J3SYmIVUTEpRE4EzdkwmCc4k8PshPn1Pn71NXB4AGZCUkJRjKcpwhO0ZSlZSilFKUxWpLFS1J2pYihWeG971rjrhrhzx4fFeAdog/irw6v1ePG7SJiZiSJiYlExITVwAiREiJImJVcEozPf4LTPECE2EMMLBjmxM2C3K2cNVrTC4brXGVu0WucmZnkYsWDJo4wgCqoCeIbnsOezg4OPiI+Qh5SZlIWCi0TDxMTCwEHAQMBBQCBg4NBwkFDQFhb21DQS8tPz1bKJajoo+OBDQ4RkaC8vbKNjISMgYaAgIWDhYODg4KBQEDAQMNGwkGQEBBoSDgYeHhYmBl4RDQaH537nlYIg8Qg8IgcGg0EgkIg0OgkQg0KgSBQGBwOCwGCwKAQCAwOAQOEwOh2i01is1Sq2az3KawOc2i01CoqNRyiUUJxOQVSq0iLwSCQaAQKBIEgRAEDQGDwWAwWAwWAQGAoHAYBAICgKBwWAQ+Ko/ESD+HOMd+/PObuYmJhNWTEpBMKuphKQmEwAARIi6sBSYmJkFXi4EosJnfwnKeYhNhGNy4Y5MWbCtZtGDJa0aN2i1y4Y4lrHK4zMceLKwaYmAAr4AWSH4M7gz0xmAT2eSeTSeTQuFR6P0Si1arzicwaDqbTKXSk5nEWi8+n9IpKlUshULRmMJ/PlLpUfjwnk9n0/TqdwOBKTSJ7PJ7PE3m0NhiIRFRqOplNAQACH8BTngKdTudBLJbOJzTKbTqfOp3FIrFYpL5dO50mMwhULU6nzicyqVxSKoLBCk0hRaIhcKUKh0KhzyepFI4bDFHo0/nyj0aHw6LRdUqnPJ6nE5QSCo/HgE5CE8CQhLixvWM4znOE4REJkJwihGBAgTAAAAAAAADH4Rmj1wCE2EYcbli1YMGy1rmcZFrRmzxLcThnjWsnDXCyZsmTZu4cACvsCrgGD+xPsUPC8MA69F1dZxnETy5+F4fkeT5G5VTWI5NLrMbgROLmc4mU1MXi6y4zvncyq8Xq4iIjE1EUxmKirwxpOkTETqIw1HCNVGpiIuq4cOlYxyiM5lz48fB6+D4vh+Hz78PN8TmCH8BtngNtCdzoAnU7Tqdzqd06n16v2633C42632y23SawCDQKBEAgMDgBAoJBIBAIBBoHBIFAoBAoNAIFAEBgEBgcAgKCoDAkEQCAQRBoFA4AgkEgKCwCCQGBwOAoFAIPAYHBUDgcHgcFgcBg8FhMDQeAoLA4BA4PBYDCYLBYTA4DA4FAYBAIBAEDgMFgcJgMJgcDgsAEEgkChECg0EgkChMEhsBicTIP4s829z4fG9zMyVcIurRMXV1dSiYmJhdTMSRMRdTExIuJVJEJBMAETEkLiLRJMRMTASiUTUkxMTEomCYARKLq6upTM8fg8e0AhNhDBiwyt2LHKtYtWzFa0c48q3CxxtFuRw2bMMbloyy43IAqMASyD/hTK/hS9m8TCt7zxnecYrWuEaaSzne9895ceWunDoIX4w1vjC/wEeGggglplppvtwOJxePvrkiow2OyGGw1lk1CCW2nHz4W3AyiE8zeFXF5t4xjCMIwiRIRlGUZJwijCcUdPgNGHECE2EYmbli4w43K1jmzNlrRg5wrXDXM5WtcTPHhxs2LFzlagCl4Ug/4XLP4XG9xnhus3mzRzxICF+Ly74vC5cRLgpLkamnCw5th8DgSGzJg+BibmFgYOBgIVBwtHSoGAriE2EMXLLC1ZMmy1xhYt1rTDhyLcTjLmWtmGZzkYucONjmZgCmYYhPwsTfhY5Qw8DHi3YMGS1o0w4WWGGVyD/i+A/i+JjG9GYzCpxE671z57hsWTqAuYeFgIOCg0HAQKDg4PAcXAwMiAITYRjaZMTVhlZrcLnE2WtGjditwuWrlbhw5WjHM5Yt3LTCAKfCqH31vuezwAEzmQFEotcjMMhCAwOCxGGw+LweDQWAwEh/AaB4DQZVKwAUCggUmkYFlEJhMEQ6FRaHRqBwyJEACE8cdtPo40IUnScpqhGE5TRjCMYxT29eAAITYQ2ascrPE5ZrWOJk4WtGjhmtwscbJa2Y5sWFnjaZsbTKAKYhWH4CTgJZ/PimQCIQyDQCAwuGx2EwuFwWCghPwG2fgNt3bzl5qyjKkMWHBGc6iF5S4Dhhz9cscZHDHLgc7CSiE2EOGeHE1bY3K3HmaNFrRsxYrcWHC0W5WmJxhzY2rdmwzACm0dhfHcePHsvuGKwOAiqqwE1kkMc9OFjyMGDXiE/AC5+AGOmHAJ66bZ68uGd7QwaMHCpkk4AITwVhlfbGspzjOM6owmjNh6O2EeKCE2EOXLNpjxM2K3G1YY1rRplYLXOPCzWssjhjlyM2rZhkYgClMRhPkovkhcFtlc0aQnPaw4ZoP941+8Zw5c+F4mdbm2wIbG1SU8fDwsHBwcTewaBlQhNhDZqxcMceZytyNWzJa0ZZGK1xmx5FrnNhaZWWZoxZuGYApbFIT4+L4/PM4Giehacb1jhnSMgIT8AKH4AUSWDLsngpgpLFpnly3AhdNMlnnlnpjlljjwulgjigAhNhGLMwbNnDNwtzZmjVa0bYca1w3btVrRxlbN8WZgxzZMQApWEYT5Kr5KHFbZK1JL5N88dbiD/gQO/gQlzx11qK1nwOeIiIbNGHS5i0LBwsTNzsBAwFIAITYQwyZMubE2xLWOTEzWtMrnMtctsLFazbMHDNnhaY3LVqAKVRGD/KmflPdY5X2tPPXWUyCE/AaB+A0PJgyM1KQjTfhw58KGydgOBgLOJhUOhZWxQKEAITYQ0YsmbJw2yrW2Jk1WtM2Ritw5cORbict2jhm4bY2DBwAKVQ+E+T0+T13T3TwUjTHhuqCE/AdN+A6eWLVTRitox1z49YCGzdiOAg7mFhYGJlbOAgUQITYQwxNGTNq2xrcLFtlWtMzTKtw48bla3YssrPGzcMszhyAKYRaG4UrhlcEE9NS0VFRCDi5FNwkjEw8KhfgL8+AyHJGkjosmwEE0cMWDX121gIXijPwsnbWjQwxo57c7HCmAITYQ2Z5GThqwxLczRq2WtGWZitwtM2Fa1aMHLJw3w5WrJkAKVBCF8v95g/BWZCPAQ1Rz1z3xyoP+CF7+CGnfN4et1V9sKwCGx5XwaviYWDgYeXr4EhAhNhDJs3ZZmWJgtbMmzVa0x5Mq3FlzMVrbFjYsmbRi2xtcwApZEYT5lz5lW+6GPNDFSGCs8NcYhPwQBfggTzcHgMFsFmK964bghsrYFgYWvi4WDgYOHl61BwUMITYQwYsG7Fk0crcLhjhWtM2XGtw48WJa3YZseXMzw4mLZmAKTw2D/McfmNca5b8CM8pyg/4IRP4IN4rtHTEZ476gh8HT+AwCbw+BwmioDBYaITYQ0aZMbJxjarcTRw2WtHGFmtcuceVbkaOG2Zm0Z4nDTKAKYROD/htG/hs16T408pTPHMcYysCF+JSr4lObGIkwU1kUcGBgx+Dwd+JAhspXcDC28TBwMHAwMHDztbAQcFOAITYRmbsHLlg5yrcjVq1WtHDVstc5W7Za4ytMrZwxc5nOXCAKWA+F+Hrb4ez7cbPiaJ6rJsBZVhCG8SgHiUFpIycjIaKgYidj5WZmQIbJ1yX8TAw8LS1aDgKIITYQ1yZWGNnizLXGFrhWtGDjCtwtMuRa4xOXDZkxwsHDDKAK+QFyg/4+8P4/Cd4w8K68DPPp3jdXURGpiIUqJjOb3eU1VVhFrmePDr054hVqceB16YmojVVw4cOHLly5clZcevPj13x3m+c9zrEzIIXzXXmyZZIK5ocBhcIwkVk10llmCoqwGCuuuqsmiiQzz2124XA4PD4O/B031zxz14LB4bD4idBChhtw2HJp744467aaa5767bbaaZ0VF1F1GAuuoqumwFRhK5Z7wIP4MxWffzczCIlMTMxcRKJgJEiJiYmYRIiQmACJRIIkmJETEomJC5u/J9erx8EAITYQ2yMmzFnicLcmXK4WtGGTCtwsWOZbhYMcLnDhYY8mHCAKggEmhPx9rfj7X1yyZdWXdPRTBTBDBamLJLEhWuPPfTPXk01vMIXzC3mF6ZLqcJThJbprsBgMFddVVJBLLLXXTbg778fPjba7QITVxkb1nWdZxnCcUJyjGEJwIpzw+BYoaiE2ENmWHG1Zsmq1pkYOVrTFmaLcLdi2WuMLDNhx5cjdw4ZgCQEKtAE+hvD3B4e15WLlYWXiY+Bgo6KnKCcnpaIjISFjZeXnaOdl5mHgoqQmqSenJiKhoCLk5mVo5eVjYWGipCejp6FnIODgAIP+I+j+I9XNPAvhK2c7ucpk1HCtcKqa3njx43dta1yx0qpZ3x5x1njcgITxtxa08B3jNWVYRRQjBIhGE0JokSCCSCJFGcZzx+BYRlqAITYRmasGLHM2yLXLNu4WtG+PGtw4sOJbmbNGLPJlZtsOJoAKkgEthPxB1fiDrpPHwM+iuJSEEYQthwTledcNcN8N8d8OG8zRHRizAIX4l3PiXxiMZbnKcBBRLHLbPg7cDbg44YZrMJhMFhMRgLJqpIYMCw+FxeNAhON0KOLfLWdYxnGM004ISlKEkIxiimnh8H1lWIAhNhGFnlxMHLPCtYMHLFa0zMGC1xhbN1rlq5YNMjLLhZYsIArIAT+H8MLnhhFgcAiMIjMHkMPjsXjcLgkQiEkkEwoEai0UhkBhsdj8hk8pkMZicJg0OjUkk0wk0giUAhcblczmcrksTg8Si0mlkqkEaiCF+Lvz4vGY7sDhoMNNhqMFFJHXXg8Hg8LPHDBVRdZddVNMR124XEsLLHFNgrMNddRNLDXhacXffgyE8CWlp21nWN4zEUIgEEYIwjCJFCJCMiEYRRnp8CouACE2EMWjRxia5si3M5ws1rTJjxrcTnDmW4cTXM0b4nLdqzYACpYBLYT8PEn4eJdTDowwre+G8ayla1MFqYIUpKKePDp25deWscUc2LcAhfjAO+MA/GUTYKKBTPbbXg78Lh8Pga5ZoMJisJkMJgKrKJIYp5aa6cPgcHKAheGMTHBq544Y4EKCEhgQoIIYoUEMUsUcEJHHtUsUgCE2EYszZq3zZGy1iwaOFrRiyZrcWJyyW4cbJnlzZs2NpjYgCmEShPxDcfiGxlHDmyxw1VyW16pShvF7R4vP46WgJCCgIeHiaGFqYmhm50CGyVcwMbXwcTAQsHAw8jYwEHBWQCE2EYWGXJmyNWi1nmbtFrTHmxrXDhwyWtcOZg4xOMeFrjcACmQUhvEBh4gXYKCkoyulpyMhICHkaGRk5eIiQIT8Xon4vR4TtrphmQZJ5pXyZYbBEJBQc3OxMHBoGBgYWXs4CDgKYCE2EMXGVw3b4sK3E5asVrRk4arcLNo1WsMWbHlyZsjNthbgCpkEogKE/EWx+ItnNnDNn2TjStK2YJYLUwQgjGcVYIwjBaGKmjBqyYMGCFqRlKFJlWGMoSlCkJVjGqKMZr4Z5cuHDnjhvGN8N8+HTlz1jVKVISinhjOsJrII1rW9YxlRSMJznOkMks2LFaeLHq14seLHSuK9KrsN8MaxhSlLYIWrurCCdb3x1yzmhC2aWjFkxRpOuPHrx565YLYsmjRkzQhOuXHrx4a407MjFkwZpUhCtceG+WuG9YMGDJq1ZsFlcOXLplnjSmKE/GP5+Mf3HiCU82G8scccMs8NcNa3ve9YznONlIYoZJUsniTwUWwQpKUoQhGEYVhVdGc41rPDe88bDPHhrfLjy1w4cs5xqlG0aWnRZSkM2CVsVsFoYrZIYMFLUpCFp4FLWpTBKVYxvXHa+PFr1adG3ZwaRvCdGKmqmimCcr3jpz203w1vNaWTJmyaMEJL4cOW+XDhx1rCVM1tWbBiRrPHjvjvPDOCVMWTBkwQtOd748d8c8cYSlmwaNGKUoxy48uPDfDGccl6EoPxvYde/HjmZIi4mUpiUXUxMJiUSiSLq4mAJgTEwCLqYmLiLqUAJgSTVxMCYEJmIurgTACJRMSiRNXUgEwE1KJiYkiYmJiYmJiQRKAExMTEiYmEwiUSiYkBMTARKJRIEwCJEpv3/NXXvCE2EN8LDI0aMWy1jlbuFrTFixrXLNu2WtWzRg2YZsThzjZgCpYBN4T8IWH4Qyck5Shix7N+7g6s8jBOcJrxQilCMF0rb92XIWvSsYQgoIT8NP34ancya8suLLqx6Me44UKZLZo2jOGHDhnetas+rXSpjxZcmfNpjPGAhOJDDljbBSSEp3x1jOEyEQjCMIhGUxCcqwrXwLOCgCE2EYmubC2zOGa3C4zN1rRliwrcOVo2WsnLHM0xYm7ZllagCQAKgAKFAYP+EGr+EGOY4eD4HgiLmM1M3EoiMHgZVcKvFY5Y1jETMS5cvA8LzPE8jtqI3x3zXUYuZ558Prz69+PXe+++e/Bd01MdHPkutzCIoTc5jNRUVHDji75ghPw1TfhrLR2a9ldR0KbMWrATy49uXLl0meEIylKEkIwmRhKMIEJ0mlJCFJ0nOC8V5TmnKsIwnIkJyTkL2Z83DxXrHDWdZQtglmyYqUklDDKs6oP1POjj33vjmbmUhJNTExMTEkwJiYmJRMATUhEoShKJRIRIAImJACJmIlFxVjN/Cuaz1CE2EOWbNnjaOGS1xia5lrRm0ZLcOHJlWtMrXI1yYcObG0cACoYBKYT8FYX4Ku4SvoxyrHHGs0lpWlmpgoXx6dOfHhR2U0W1AIX4WVPhZBmqnwCKGWOufA4HA4O++OOSjCYDBYS6ayCBHHfPey8wheMtHDLoZZ4Y4YIYISCEhgQQwIEJGll2aGKUITYRlbNsLjLjyrWWJkzWtGeFktcuMzFbhbMHONu5bMXLfEAKXhSE/BqB+DUHTh05L5ratGLBLBjrljhAg/4WBP4V7Y4Okwvd7mt5i4CGyhfl/BwsDAoGBgYOPvYCDgIAITYQxY5XLHM4ZLWLVtmWtGbRgtxN2mNa1Z42rZhkYssLPCAKlgE3g/4KuP4KuXLny4641u5uY6d+1VNFxFTjU8Lxlm73x4753uXgZ8DtkIT8NmH4bMXGw8JaUr3rjvlw766b4YTxStLJGyaJSlLYqZJUkZ7b54dIhPF286euqqMUYRQjCcooTkRghGEIwRjCMIxhONe3phHKITYQyb42zFi5xLc2TIzWtGrHCtxZGjZa1cOWOFvjcM2jDCAKWBKD/gz0/gzpzqdZrMZ5x4NTEIT8NYH4ar8Fo6ECt5Z8OHDlhseVZaxcLAwcDBwcXgGChYIAITYQ3Z5nLlo1xrWDNoxWtGjHMtxY2WNa5yNsTZs0x5mDhqAKUQ6F+C/z4L/clBVgKYo5b6aQg/4abv4ab8M9ucM3vnmGwpCwEDMz8PDxeBYVBwohNhDfGxwsMrjItw4WGJa0yYma1w4aMlrBzizNGOZgzzZG4ApgFYT8LLn4WT4Y8m2TJtlFaOKGKFsAhfhru+GwmaW63CMpFhKLqEU+BvwNYIXhDJxS311yxxo4YJ59nBHBMCE2ENnDFm0Z5cS1riYM1rTM2ZrXLNjhWtcLNkwxMsrPM1bACmAUhPw4Wfhwtvbi8TDiUjSc4VlLFYCF+Gqr4aw4sFgsJRhpLoII6YcDXgcDWIXiLLsLgbaYYY0MMtOxghUAITYQwbuMuVq5yLczTNiWtHLdktxM8rBaxzNW7fFib5GOJkAKWhCE/EJ5+IT3fkvuw4IxpOUsGICF+G5L4bk8lZRhoqoJYsHXhb8OhshWMHBW8bAwsHCx93AQKIAhNhDdpjYMGrZytcN2rha0w5GK1y3yNVrli2Z5WrLC3cZnAApYEIT8R2H4jr5SyZcFYXyyx4Y4QIX4bjvht/ouxUOIURUw04GvCobGlPALOJh4GDhYvAKDgAAhNhDdzkYsGTnItbsGTla0a42i1xly5luVs2zOGjLIwa5MYArdAVyE/BFp+CMPIxY8VbVhhmqwZ8FoLShLBDBKN768unXjvCFM2TFkxUtSiEIxvVjhp1a9mHBOV54b5cdZxpixZtGaWrDowxwghPwkBfhH/m4XD5WXRPBFhjnz49+ffrwrU2ZuRwuBizYIQnXDhw5c+PDGslsFKSpWErxYYR0ynGdYwlKlsWLBShC8N8c9cciD+IOfDfo8eN5jKZTEgiYRMRKJExcXEkIETEokiUSExNXETVxbefT82rx7gCE2EYXLlrkb5MK3Cww4lrRkxYLXDlo0WuczBywxtcrVkyaACnspg/4L7P4L6bve9dcXVaxrhEJvr27rmb43ncX0xw6eB0CE/CTZ+EpOGKkuJPFCCM64Y3jFactkLWhCTDHLDg5dt8qExeAJQcXbeqsIkRERhGEIkUb7euNgITYRkzOWeFlmZrXDlm2WtMLPItcNWjZa0zYWjhphxYcuRmAKbRyF+DG74MR6bYcnBXHBBJZNNHVXXLTDLVJgGWCD/hIC/hIR1jlfS9XFzbr4lxhrnjr1cYXiDKxR5umlGjglgRwIYYZcfl4IYMYAITYQ5btGzdu2brWbBwyWtMTJitxMcLla5YMsjZu5b48ORiAK4wFyhPwd2fg7pm4HBxY7XlMYcE0ycJp0rOUpSpgwYLUwUyZsmjRq0Zs0skVqxvW975cc61vNe8I3vOta46xwxrW866QugjCJKNMOjXhw64P+FVr+FWt23rW/A8Ht3Hg3z8Hv4PPN1XTl21wxWMVThGKnEySlMTMXNKhFW3F3aCIlFqtUoDxr1w6a1whXW/Dz38HxfDCD+JvF1n2buUymbSlMJImATACEokmAmEXCJmEwmEwARJEokFXV1dZvfwjmL8MhNhGFiyzYszVstyMGbRa0w5ci1ywb5lrFliwt8TFm2bMmAApYEIT8Ke34U+5NlsdqzhlwWwZAhfhEu+EUfDMViqsFRVNPXgcHg4bGlHAwlbKwsLAw8LgeBI0hNhDfM0x5G2NktzOWmFa0ytWq3E2btFrHNkwsmjTFjbMcgApbEYT8Nz34bo64NdszFJDDSLAAhfhHS+EeeK6mbDVYSy7AQQ104MCGxBIwMDRyMXAwaDhcDwEHAx4hNhDfI5xZMTPMtct2Tha0y4cK3CyxsVrVizbMXLRg3YZmwApYEIT8Qi34hH1uHwr5qSwTrKsAhvCRN4SR4qSVURKRkNBRMjGyMuCGxBJwafl4WHQ9TOoOAoAhNhDli3aYcrjKtZsHLha0YMmK1xhct1uFphzMcuPE1bsmAApUD4P+JLz+JMvhLG6XVOCF+EVD4RP8JhosRNJJbPg8HgcChsoXsHAXcSh4ORu4WChYkCE2EZszHIxw48i1mycsFrTC5brXOLKyWsGDNu2xNGOPI4zACQIKwAFPhPxVrfir5wUaApohmxZLSvPTn16deGcY2pTFklTFCEJwrG9Y1abTStbBmpiTvr38Hh7cNGjdo5GTNaCE/CNd+EbW050DTmhGNkKUwUtSWKVpUpCU4ZceXTlz6cM4ytkcTJkwYKZJYsWK1oTjj27denh68fBjlrGYg/giM8+ebm5TdklJq8XFkxMTF1IBKJiYTEwSpUwL37PorrzAITYQ0c4cTNlmYLWbLHiWtHDButc5WrRbjw42+VvlwsWLbKAKYBSE/F/5+L/1Tg4p2pgyZM2DJOue+0CF+GZ74Zn2gvw01UUMOBnvlw9ddM6F5Q4BgwObnlRoYY48LoYpZLAhNhDZq1atcTNstYY2jVa0wuXK3CzcOFrVpmZN8OPK3yuWIApRDoT8YK34wd8mjBbdCGDLjx6wg/4bPv4bP8465041EzKGxRNwankYeHj7lAwECCE2EOWuVmyZMMy1s5bslrRplZLXGPGzWsmLNnmxOceRs4yACk4NhPxgffjArtZuulW9cICD/hnY/hnzxjrwXWrkhslXcHE08XFxt7BwEDDgITYQ4xZHDNjkxrcONq4WtGLFytw5Grda1yNmGVrhwscWZyAKTg2D/jLE/jKpxXDdVfGLgIT8M6H4Zl4LVUx5a68YhsfV8Cq5eLmbOAg4KQAhNhDFmxxOWjRytxuGTBa0YOcq3C0xMFuZjmauXLnE5csmQApRDYT8aT340x8caZ8mCmjFixCF+Gpr4ap7sVhIrIqYacDWhscVpaxsHF18fAwMqCE2EZmuZy0xY2i3KxcNVrTC1xLXDVs4W5MeTNibOMrdzjYgCnYig/40qP40j8YjheNzz48+vPjzvMRw106dOHTFa0iE/Dc1+G6eUsu7Ta8axjGWCGK2imKUJxjnhrnhw5SF4iysMGhvhjhhQwQiGAghQIU+rphYcCE2EM8ePGyYM2C3EyyuFrTK2ZrXGJxhW4c2JzlbNMeJtlbgCmUYhPxvjfjflgz7oaMWLJSSeOOePDpNYIT8NqH4bLZyjirOt8N64556bbbYTjgAheMM7HFqaZZUMaGOGGGWPI3wxTAhNhDZvhy5WLdotctXDRa0ZMcq3C5xNlrjIwyNsblg1yNmYApkFoX44UPjhDtuiweWw9U8UcMMcVt2FpplhPw0Dfhn7x0pj5E9VslIIz0w13x5wIXVWRQYnB1zwyoYY45a8/THJCAhNhGJtmx5muRotZY2Tha0ysWy3FjzNlrlo5YsGjjCwYNGwApYEIT8cGn44P6WjwmLI0Xnjw5whPw4Kfhw9xYIbp2tfFlhhrGGxBHwsFQy8XBw8TK1sBBwUsAhNhGRkwaZs2JqtcssTNa0ctGy3FmauFuTEwysGeJzlZZswApWEIT8dLX46W9lWjHStYXwl4T8N8H4b4bSnovROl9OTLpAhsKRcBAUsfEwsHEzNfBQcBMAITYRkxMcmNg0ZLXObI0WtMmLMtxNmrZayxZcOXFjy5cjJqAKRAiD/jsS/jsf5HRwhvDYJ4bHZaUlaaNhAIeuSmEz+MwlNiE2EYWDdm2bt8q1u2asFrRnhxLcOJu0W5mbTNma5sWRo1bACrwBQYT8dxX47Z8t6yz7K6IYi+fPp06ZzpbdDlZM2PJHHbTHHq14Kwrj0aVFKShKE5znjpbBkzCE/Dex+G7OKuLXatY453w5a3hCGLBLZhwMWnBOei+DDow0mvn1a2lNCGCWC1JXhhw3yoXHZyJBl8LTDLHBHBHBDBCQwxz4/EzYrCVUVZLES4m+2GWGGCOCEhghghQQwS4PRxlAITYQ3cNWeVxjZLcmLLjWtMWRitxZMOJbmaYcTPKzc48rLKAKdhyG8hMHkJvl5eVhomQipycnIyKgYeTmZ2TjYuGhJKWkIwCF+GRL4ZLcVhrMVBVDDbDbLLCSQQSzYO3A4PBgheHMXDDncDHHDCQwQoISGOvWo4ogITYRjbZszbIycLXLVk5WtGebKtxYmuRbmaMceNy3ZNW7dyAKVw+D/kGW/kFp3vHeuPG+q52AhfhmG+GW/EWYSOqGOLB04fB4EIbHVTAwFzEwcLDxt6gYCCAhNhDTEycsGzFuty5GLJa0cuXK3CwyNFrBu2xNm+Fy3cN2gAqVAS+F+QJz5Aq8FiLsBhqIIsTBjZ8LhWLow+CwNkmAmsmgijjrtopLcBBVPgIkQIT8NqH4bccGrBOVL214scZSR4WPZexhnet7zYt+43TQreeXCIXbRxQ5XA2z1zxqLKKqKJFNM8cKMjghQoIYEEM+zijghCE2EMmLlxkZNXC1ziZ41rRo1YLcLnE2W4WjVtlyZcrFq5ygClkQg/5E5v5E53Tj2vV5xx473sCG8MuXhmHksAQE5ERUFEwczJysrJiGyVeoetjULBw9POwKBqghNhDVy2Zs3OLKtcNWTFa0cMW63E5w5VrRw2bY3GXNiyYmYAp7JIT8iIH5EQcmLZDRbEnXDl06dufLW8KYs2bRLFCtrxpghPw3Lfhuz1aN18FZ47474a3hSmTJk1SwIYatML5a3IXiTLwxaO2OGGMhghEMUMCAIYb9fHDDSCE2ENMLHDkYZGC1y4xsFrRvlcLcLJvlWuWjlzjY4XOLI2yACQAKWxCG4OLg403NSkrRSMjTU89EwgCH8ZQXjKDWCw2az3aezmzWeeTGFxWGyxgmBgLeNgYWBg4u5hyNITYRmzMG+Zs2arcrPHkWtGeHKtcZGbFbkbtsbhi5bYXGFsAKgAEdh+Hu4e+Fwqdzql0qo1CYzBFoFCoNAYJB4DBYTA4DBYBAoACH8Y8XjHjj0fo1HrVbrVbo1HTCWwCAQKDQSDQBDIbC4LC4aIXjTTwxaeOeNHDDDDDBDAQIcDpUKIAhNhDPEzZtm7ZqtcYseZa0Z5WK3DmyslrjFizY2blvjYMsQAqWATeE+OS+OHxIRmvebORhXBKVIWkrWsZwYM2TJgwQrj17defLdaWilpCE/GW5+Mrm18lYXnO+2m3g5d+G8KZtW7hasmKkJ1w3x3uSlkwWxJRvDg4c+HGAhPOHiFHwLeNZThGESKEYCBFCIjBGJBAgrxejOKwhNhGNlkYNcbFstauGLBa0cOWC1xlxOFrdi2c4WrnDjb42YAqiASyH5b7mH4zF47EYFCYDCItHpRIJNIpRHpRJJFFolCIJC5DJ5nK5/M5nHZPEYfA4NFo5HpFIgIbxfTeL+WOipaGnoSUjpiQkIqIjoCFmZmTp6Oxo5+Zm5uNi4iQlpyipKqUnIqGiIYCE8DSlHk4aznFGcYRIicAjBFAT4fJrNwAhNhDZlhbNnLlstx5G7Ra0a5GK3C2Z5FuHDjbMMeHFkxOMwApdFIT8A8n4B5eDmwbdmuWOeXDHLGEMAIT8E2H4JscbFp0Yc0clJYL2RnGFz1kWDnrlhlQzxy4nIxws4CE2EMHDlm3xYnC1yzZY1rTFmaLXDdw3W4sLhg0b5sORg2zAClYTg/2p37V+Y5673nJivG3CAIP+DFD+DFtF+FHRyqsceWYuQIXiLKmlnlhjhhjjrztMMFIhNhGFswcsseVitZZmbZa0Y4Wy3C3aOVrBq4wtcmbNlb5XAApKDIP85d+c534F1qr3W4P+GHb+GDHjuOZy3rKGtIaCg6ONk6+FQNAAITYQ4ZN3DfMwYrcTBk3WtGrTKtxY8eFa5bNsLVw0y4WmFyAKSg2D/MmfmW9HS0XmMoP+HN7+HLOJ48mccJCGwlGoGrjYeRsYGBgJoCE2EZHGbJhyMMK3CybNlrRnmaLXDVxmWuMTVuzaYmDRwzcACk4Ng/y+X5gfhmPAtTnXEIP+ITD+IPPXFV3Nc8cQhsMScDAWsLEyNLEwEHHAITYQ5x5szhu5yrXLhw4WtHLZqtc4WeFa2aN2GHKwY4WGViAKfCGD/KMflL6cEYnHXh1rjC4mL1x6b5GuWZCF+Jfj4lt4KbpIJI7L6rYLUsdU809FdGHlpvtzeLzYhs3YjRNrDxMLCwsXFoKKjIqIjpSAQsLBw8LG4DhYGDmQITYQ1Z5XDZmzyLXDZqxWtGTbGtxZsTFa4cMWTVowxZnLRgAKrwFPg/3E37h/pfHt4fLnfDjw4jvV7nN5zd7zvMxOKxOpzN5zhOtRpU8OI1GsY1qKwc+Sp0CE/DvN+Hf/FGeTPmw5N+7Toy5E7UlghgxYM2K2aWaUiaM41RiRRnGsL1mjJGcb4cePDhzmtnZaAIPXwBXfObu5zaZkTEokiYJBMBNWqYkiZEwTATd+X7t1diE2EMGWLC5y4nK1mxbMFrRs1zLXDVkyWtWmHG3cZcLJxkwgCqkBSYT4pL4peUdGda4pVG8Zr4I4rWyZMVLJzrjx4dObOyxw4a3ywvJK2K3I5/OOJGlKWrghSQCE/Fr1+LZGF8mficXiDdgwYqUpWeGefHfHfHOsSkqSwY8THRHDjx1rGdLYsWzXqM1YynbHe+XahPGXFjLp3rOqaaMIkUpgAAAAAAMN/BNU+KAhNhGJw0btsuXKtYOGTla0wsXC1wwYNVrHGxwt3DZq5xNMQAqcAT6E+0E+0jQzaeJt2ONPFKSLHXCrCNKUkhGuHDnx3x3jFSFI2gUYs2TFspTBIIP+Hcb+Hcut9vD5C93N3mojUcscumKqomczc3x4769+fXM1rl08DwOmMTW88+aE8LTk5OfDWacYoVlOUSMBCJBEhGESEQRgJtfgOaIhNhDlyyZNGDFwtcOG+Na0ZtWK3DiaYVrBxhc5MWNuwZtcQA=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8KHAOAgAQdA8QJdAEQk6P0a3bpFUeNK/j69qlIeAMKSBBE//8DRShGKAUDOAtkGSAyCQCAgAMBe8IeRTMJAICgAgHhwx5FOAgA/gMAAAAAABHl7MA/Cp4BNYfwd2eDruBwCGw6ExKCwCFwmQwuUyeUyuYy+UzGUyeMxmIw2BodJJZMp5OptRJxUKrVACgUG8CF9eR67uWLA2YG62pJTir0c8scMs0E2AiqiihTzy0zyy1Y3GAGazeag/K86d8b3vM3ImpkTVxEwRKUkzErm/N9lLkAITYRkYtGmHLiaLcrJjkWtHLZktxYWmJa5bt2rnGxxNHLZuAKgAEmh+J64w2JSCIUglUUjkml00mk8mkmkEehUEgsRjsrldHn9HoNFlslhcNgkMCD/YwfsUY48YOuN4mYi8Zil4RF4mJjltcAhPBEIOThjW6KqKEYxlEEJoxv4Hpem4AhNhDdvibtGTfCtyMMeFa0cuXC3DjcOFrBjjYtcLZyyzYm4ApcFIX41nvjWxhwWRyGGmqomqgQ4WKtGIP+ALT+ALfOrrq3PG7mJEiGyFZoeth4WDQcBCwMHC38SgYEITYRmZsGeTFkarWDFllWtGORstxNM2Faxx5srNi4cZmLPGAKVhCE/HT5+OmHLbDkrKNYa6TawIT7W77Vu2aeKMpxnrb1QIbIVjAxdjAw8DCwcTYxsLBQoCE2EYmTXHiatmC1u4aM1rTHkcLXGZjlWsGzJo5yMs2FgyxACkMIhPx1HfjqZwIZo5CF9et6/fHMDhpZgIewSOG0GTwVOiE2ENcuRm2aYmq3LlbMVrRk4wrcLDDhW4WTdzizMWDbDkcACnEihPx3tfjvLTlrldbHilLFKdIXjeqZKejTwMcAhPtTPtF51Z4YZ58GHj0rGkras2LFCCdct8+XHpCF4YxMLTzywwwkIIYCCGCGGOXYwlghNhDZm0xMWWPMtyNMmVa0csmC3FjctVuZsyw5MbBwyaMGwApNDYP+PZz+PZXGcb1nnUx1g/2/H7d3FY50ze/B4IbD0fAqmVh429hYWCggITYRmZN8eNwwZLWDlu4WtMjButcNW7Va0xsmOVzmxOXDjGAKSQqD/j3E/j3N41MdNdJAhPr5PsCZaEMWnBeHs0fgMHpcxg8Cgc0AITYRhZNmjRllxrcOJtiWtGeFktcOMTlbhbN8uRpjaZG7HIAKWRGE/H0d+PnXBK2HFlnjy14NMsKghPq8vq181NmPUpFDDhz12obDUSgaeTh4ODg4eLvYCDgJACE2ENczhkxxZXC1pkx5FrRxhcrXOFuwWtMTTJhyMWORnibAClYQhPx8pfj5L0YNzNOE9NcccICE+2w+3npHVPNKGSuKFIyAhsiWMCv4WFg4OHk7WAgYKeAhNhGFi2y5GzHMtyOWbRa0yM8K1xmaZluXDkZtWTdyyYYWAApWD4T8hDH5CEb7t9NNMM1sUMSF9Jx6U3BQQ4iGSS2SfB2YkIbC0bBQdbGwcLCy9nAQcBXAITYRjZNcrRziyrcbLG0WtMLHMtcuWeZbkYNmDJu4wt2mRwAKRgmC/wAmNf4ATL9nPMSD/TffppXDNxmgh7lJYHEbzA4HAZIAITYQwxMm+Vg3arc2TK5WtGrDItwucbdbmyNsmPE0a5WDDCAKUQ6D/jbi/jbr1z5ct8J7XSCE+kI+kXyZ82aVKyjO+ECGxFJwsFZxsPCxt2g4KaAhNhDdtjcN3GbCty4XDRa0b4sK1xmwslrJniyMmeRnhbsXIApHCoP+N/7+OAWZz03iOgCD/SIfpA8ajlmt0IewROBp7SYPBUWAITYRlzOXOPDlxLWuNowWtMOPEtc5m7ha5cs8uVjkYtmuXCA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seHAOAgAQdBIAJpAYBEJOj9Gt26RVHjSv4+vapSHgCFwpIEET//wNFKEYoC0gQRJDdwwRFKEYoBQM4C2QZIDIJAICAAwF7wh5FMwkAgKACAeHDHkU4CAD+AwAAAAAAEeXswD8K0wFTh+eK55uCxSIweMTGHR+EyGDw2AQCJRSPSiZSaRRiNQqCw2PxuSx+VyOMxWLwuAwiIRKNSCXR6QRiHQ6CwmMxeSyuUyGQxeHwaERqRS6TTKSRaDIvH5bJ5XH4/AUCjgCD/V2fq7TXOsRz1dWE2mLIUqms6SWvLNplqoxfhJqRvNzuMzEOFapXeoP3OVdc97zMTZMplE3Akq4mJqYmJiNxMTEqmJiYQCbRJEG/g1mOYCE2EMGbdrlZZsK1g2cY1rRxmcrXDFziW48bRkxx4crLCwZACpYBPIX3pXvVa5IY5q8RicRhcIposisqwFmCuyGIxGAwV0U09dNdc9NNtttNdNM9Ms8ttOBYEwKD/TQfpr4jDhlw48OLp11dXETmrtEqmiE4XBmLjJNb5DKD8bwt3M7mblcTMExKUxITExM1MTBNSIy4+D6ssCE2EYWTVzhxYmS1xmZM1rRm2YLXDVi3WuWLDE0ZYmuNwwZgCngihu507peEgoiFkklBx0NMR09MUE1NREPDyMrT0dDIzsJPxUWAg/2o37T+b11pjjjNZLmYmIRU8N6vp1CE8CcGEqznGs4zjGKcIxhGEYxjXP04Rh1gITYQ1y48LPC0xrWbZwyWtMmVgtxMnGFbkbsm7ZuxZt8jbCAKdSCG7vTvDZaHg4qTko2MoJaYqJymkopDyczMz8vKx8/DxseAg/4Bsv4BxfA8HXDr03rnjMXE4mNXrOuPLdXqQIPt6F8ZzNza7urklJtx8Xy0+EAhNhDfEwyM2TLIty5MrFa0YscS1w0YMFrDNjcM8jVoxYtMYAplHIbuou63gJCRkAlo6qmq6gpJiIhIWVp5edoZmjCD/gg2/gg3zgCc8N6uCJrjjKJAhHCjJCE4TnOtYxRijXfzU4dYITYQ1c4XGHI5wrW7jE3WtGjBotwucjRblY42ebNhzOWORwAKcByH8AE3gB/gUGi0AjEWTiFRyUSCZSSURyKIPHZjI57MZnIwg/4LTP4LUZvW9QzrcTNxMajGekQkhOZwoYc+PDeM1ZTlWlZRi09O8YYgITYQ3aOcuPDiyLcLZuyWtGWNitcZMWVbmYY2GTHlb5WOHMAKcx6H70TvfYHBIdBYtA4tDJZJp5NJ5KplGEJjsfkMflsXj8ZisdCD/g5I/g5VlwvpfTeOM8c5nOmI1q+S5sCE8AShtrhrOcUyKKMIo109eJwAITYRiyMGDDCxbLW2VkwWtM2LItwtGTla5YtcWTFjbMcLLEAKeCOG7tzvI4CCh5KHlIWMh4iDhoGIjpqesqqsppiKiZOno7OZqZuZiIP+Hur+HwO9Z7b5TpidXHHp1WzEwReLnh4ohPBGWGWt53ThWEUIxEUSKN+/eYAhNhGZgzzM2rdotaucbNa0cZsq3E0Yt1uHE5c5m7FnmZZG4Ap0H4buqu7Dh4eIiZCHnJuaTUBLSVNNUk1JRELH0s7a0c3OgIP+JPz+JQlnV6vh16OeomKikKzrO7gAhclip46aY55Y44YRDBHBDBHBTToY0OgAITYQ4x5cbHFmcrWrZo1WtGePMtxZG7VayxMHDJq4bZHDJqAKbiGF9p57VeRDhMTiLbE1GCqxGCwFlFUKeWGGujE334OD/ikk/iktmd+Fx4Dp3bWjGMaRLcTMyIXbII8zbHDCQwEJHAhIYYadfBLBjCE2EYnLhg1YOcy1jmbOFrRswwrcTZiyW5m7VzixsMjVm1ygCjsEhvBtR4Nw5SYAg/4BtP4B056AhoKWp4chNhDbI4a4cTZwtxM2rla0y4XC1y3xMFrJm0YtcuJmwzOW4AkBCpsBLIfwjLeEWuDwWIwmPxWVyWWyGMwGHSyVVakVyhTaVRiDQeMymSy+azWZzmSyGLw2GQaKSiNSYIX3G3uYUEtU9jCRYibDTXQzSw0002113103x3yxwMFFjrsBhqsEhM3AjGdY3TjGEYwjOKE4RgRjCMpkV8/VIeAAITYQwYsHDLC3wrWmRvjWtMrhytw4szRawbOHORiyxMcuHKAKlQEqh/CYJ4TCYrJ4/EZTFYzBYbDoRKJRQJpRJ9OpVHohAIXEZHIZHJZPI4/KY3H4HEYlFIlHgIT8Ac34BB8Ur5q4I4mbBkxYqUnG+HTnz5c+XbnyoyxU4WTNopSE7WCXDw3nOJFOCcqyjCMUEQTnPT05od4hNhDbM2aMmDHGtzMnORa0aM263Cwas1ubCyY5WDdu1ctcIAqrATGH8CwXgWDhcdkMblMZj8Ph8MgUchkyjk2kUqlUmkUWiEMQGExOJxmMyGSy+VzWQyGKweAQyVSCRTCJAIbxJeeJPuMgoSMRUHKJSKoJqejpaIhIeNn6Gfp6elpZufm4mDho6UkKKcmpiWiJiIgIiDCD7ew6+He6lExK1zGYuJgJQkIXHH0/HuQhNhDhszy4muVgtaMsjVa0w4Wi1w0c5lrJribZM2Vvhy48oAp7H4bwIaeBFODi5KLloakmqyooJ6ShIuVo5+ppaeVmYGTio6ImAIT8UBH4oEZR1RyUxSpCEc9dePXn14awjglbNKSE8BUx4cd6zqrGE4RhFCcIxrh4umEe8CE2EZGDjK2YY2i1zmcMlrTJjbrcTdqyW5MzBtjZsnOFvlyACp4BKIfweOeD1WVy+eymVwCAx6UUylVqkUSWSyNQaCxWPymZzWay+TyWQxGAwCIQCPRaNSKH8RY3iMxhkgiEwikoiUeikcg0GgsBiMXkMtksnk8xkMfi8RgEIiEak0amEij0UiEUhOVRGM5xnhjWFUYyiQiQnCKK8cfLxwd4ITYRmat2DRzkyrWuTK5WtMzTGtxOWWVa4bZnDPI0w5GDFoAKgAEeh/BpV4NS49B4hHIJHIhKo1JI1GodAIbI5HL5bNZLJ4jGYHCINFiF+J+L4n65sBJipMNNJDPfgcLjcPi7cLDHJFgqrLlghcVlIKcfHLHDDLBDBChhhhghRz6Eg1ghNhDFlizNGLJktct8bda0c5ma1zjYZlrXNla5GzDI3wtsgAqKASKH8Lr3hgDi8EhMgiU2l1Km04lEsiUEhMfk8plstlspkMZh8NhUDjEOiEaAhvETV4iWZCghqCElISDhY2RmZ2dnaGjmZWTjYWKjJqWpJqqnpKSAg/gzPFx3vjczKBMXCS157+jdeEAhNhGbExxOWGPGtcMcrda0cMsS3FjyOFuZg0x4XDRqxyM2QAp5H4bwuReFyObhJCFpIyomKSQmIyEhIuJkY+XmZedoY+pjYeDhgIT8TXn4mvWDc4ks0ME44b7cOnbh148cMuS+C0sAhOtkjlx3rWM4ViCKMZxrj27UugAhNhDLMywsMbFgtxNMjJa0Zs8q1yxY5VuTMzytc2HC0b5nIAq4ATmG8Q93iHfRMHCRcFGwMvFzMzNycrAwMRHUk5WU1ZOUkpNRUhCRkLBxsrL1tLd1tXN0cbHwcRJSU1MSlBKAhfiUK+JUmaCeiOhVNNZgqMFdgqMBREinhltnrvwuFxuHxuJxuDwdc8s2ExGSymQx2QqsmhTghOJyJw5c8MYpoTghGU4IwjCJCcIiMYTQnAQJ5e/CMeUAITYRhaYXDHNmbLcWLC1WtGjVstxOW2JbkYuMOFhhZZsmRwAKqgEyhvFgB4r+YuJjZGRg5uHk4WNiIOQiJiYoKKgnqiknpiQgEbJzs7Q1NHR1NHPycHDzUdLUEpNAhfiTI+JOtFDNDJDgI8FFhrsJdhJpIZY8PhcThcXicbjcbgbUU12IxGGw2CowkEEksQCE5WOFIyumjGNUYxRjCMIwiQiQnKcIwinfi8WJ4GAhNhDTLjasnDJytc5s2Ja0Z5mq1w4YNFrBtlyNm+FljaNWQAqcASmH8aKHjSbh8hhcZQ2IQaVSCXTKYTaXSKLQqEQeKx+SyWVymXyeTx+KweBxSGRySRqVAIbxFaeIvmWjqSQqIqokJ6EhIuFl5Wlp52fl5uZmYeJgoSMkpqWlo6UhICBhAITwlx0bznO68KwnBGBEjGESEYRvfspw6gAhNhDFoyZtXDBmtysGDRa0xucK3C4yZVuFpjZOMLFljZ5G4ApcFYX41cvjWLmmsixE2EsxWIxFVEUtNeVwIIP+JWD+JWmeLccdTMRGMRrlnoCE5Eis73VTTV28WMMwITYQ3Z4mDRjlZrcbjE3WtHLdgtxYsbRbmcOGGRjlwtWWPIAKigEhh/H114/U5LG43CoJPplUqNWJ5Lo9EIfGZDL5bN5PN4/JYzJYPGYBAocAh/ESZ4iS4tLopLoNGoLAYnFYvIY/H4rGYrG4vEYbCyORqYSaOSaRAITrZsq+Ws5znEIwjEjFGuHszQ6AITYRlYZMTBvhbLczVswWtGGTItc43ONbmyNGzDNjwtmjByAKahqG8QpXiFbIOSn56TkoaOiqCYnJaShoKBn4+Zn48IT8UU34ou4WjinLVaexohQrhjrvn05whOVihW+GNZwmRjGKbD2ctZTAITYQwcOGzZu1cLWbfHkWtHLBitctnLdaxbZMmJq0cNnGLGAKogEsh/Fjl4se4jBYTE4nH4nI4PEYpAplIqBPJxLpFGocgsZjcfkMjkMhjsXi8LhcAgcUgkMi0ICG8WVHizfi0BBR0BQQ1NGUklKQURCxMXLzsrLzsnMy83ExMJARUZOS01DSkZEQkACEdCM6powqTqrOCcpwBGEYRjKdc/VjOHSAITYRmc4sbDGxYLWWHI2WtGLlotxNmeZa0YMMTNuxwsHLNwAKyQFJhvGBZ4wH4+AQMBNomJj4OVg5WFkYWNg4eCgIiKjoyUjI6SjpSamKKkqqKemIqAg4uTmZWPk5WTj52VmZudn5mZjYeBhoqQhJyMhoIIP+KPz+KQHj0eH4WcZjeN3cXidVrHLXDXDhywqeOc8ee873njvPG88ec8bzEa4ctduGOHKeVRqDx7l895m4mZSmYmYmJSi4XUxF1cSTEwiQmEwJqV59nyWbITYQ3yNGDPE5aLWDFvmWtMOVutw5m7Raybtm7DJha5suZgA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uAARwDgIAEHQSuCoYGARCTo/RrdukVR40r+Pr2qUh4AhcKSBBE//8DRShGKAtIEEStsZsHRShGKAUDOAtkGSAyCQCAgAMBe8IeRTMJAICgAgHhwx5FOAgA/gMAAAAAABHl7MA/HhN5goAAAAAAAAAzQAABKAAAAAAACqMDwAGG7ALsIZxOSUlOTFJKUUlQSE1HTEZMSUpKSElKQ0RAICBi4eDg4GBiYWNjZOVn5mhoaGfn5WVmZGTjY2RjY2Hh4WCgIaIgIiCgoNBwkFEREZEREDBw8nJzMjKxcLCwMNBwUHBxcjIzcrNz8nQyc/MzcnNzsjOy8bKxcLCwEFGQ8JDQENHR0VMS0tOSkxJT0pQS1BMTktKSElDRUFAIBAQMGgYGDgYWHh4mNgYmBgICIiIiIgoqFhoOEhZRKRyD/hhG/hhP068s3mOuuOJqq1CIqZQupsEM4tMJqZgVNTpiscOnLwOXgdPC1y4cO3LtrhrOePXw/F8fv4fHxePHjvjnnve83nMxma3C0VdVGoqq0qKjETqcXExM5i7ubvN53njvrx3368+fPfPas3jXLpy6dvE8Dp4nDwnDgIL8DfNfv+FUK2bZsSksspNlLKSywAAJYqVNkqyyrjYllglCNyy5rNhZZsom4llibCyoubLKSpYqbFksLG78P4L+Ps+IITYRjas3ObDmaLWmJtkWtHOPCtcZMLlbiaYsOTJjZscLfGAKgQEihuZQ5mWLiZWAkYSClJSemKKWkIKBiY+Rm5WfjZGAh4qDmJCQmoX4cavhyBkwEmQiw01iCuXB4HA4PC4W/Az1wKIMZFddNECE7myDh6b3jGqM0YRIoxRnHLw88aUAITYQ5ysWbjDlcLW2JlkWtG2PMtc4WONaxw4nLDDhzMWLNqAKbh2F9NR6cmOOPAS4jAYTAWTQy15HG4/B3yyQYizCUYCD/huW/huXqt+M1jVVpUTV5vfHq8XfW4XhLAxxZ+ueWGFChIIYEKGfZxo8CCE2EMGrFzha5mC3Czy4VrRtjbrXLVqxW4meNm4ZN2rlg5bgCnwghPsGPsI8DbwGi+SuCsJKYMEIVw3x58u2U40Ah/AiJ4Eb4xDohJIdJohKIlGodFIRCoFCYPCYnGYjHYvH4rJZLK5bJ4TNzpQ4s7xivKsYowJyjCccPbuZgCE2ENMLNvhcsW61w1Zt1rRo2ZrXOTNjWs8ORy1yN2GTDjwgCuMBVYbrxOv5lkRGJaDoIaklKyWppCaiIiAiYuPlZGZmZ+blZmRj4uHg4NBxUNDRUZESEZEQUDARMXFy8rNzdHKzczNx8XJyMfKwsKiI6UnqSmnKqSmJqOCE/Acl+A8HQYIYJ5q4MNMMb1rOs1JUxU0SzUwStktm2ZtnK1bNGiWCOPHvz79e3h6defXl15cN5zhJKUEKpY8lcMsIg9e08GbXc3cpmZi4AmJJqYicZhMExNTMTEhMSiUBMJib5+j4cx4AITYQ1yM27hyzzLW2NnhWtMWVytcYWeRa1Zt3DJoxc48WPGAKjgErhPiPPiL8kqEccb4bxveUVrZM2jBikvp4evh5ctWLFm4FtwCG8CJXgQ5ioySSEHCQsTHxsjJyc7Mz83OxaImJ6iprCekoiGgIWHjYOVkY+NiQhPIXVnDr541jGEYIwjCcIoRggEUJq6+uIiE2EY82TIxy5ca3Mwa5VrTMxcLXDlljWtHLdhkaMmWFpkagCnIihPl/vl/+PhvknoycK2KkV65bznWhkMGODLoAg/4C3v4Cx54O01xvfPnx63tUVrodozy3N8aAhPHXNjLr5143lNCcJ0jCcIRRhhy9chgAITYRjcsnDBzmcrWrbNmWtM2Futw4szBa1cNm+LI4c4mLBkAKqQFDhPnKvnIcE8/K5ezbHLOcIytaloShScZXpGkbRkKyurPDeuOqNLZKZqWhGmfNjnGIhPwF+fgMRyUZs/G0yurXDfDhxxhLBTNozWohOuGd8s8q6saStLFoxYMWKEoxreemd8uXGIP4m8GHo9+NzMiYlF1dXEylMTVRREpmREwQlMznv78zECE2EMMjhpky4cq1xmxMlrTI0arXDHDmW4mLTI4aZmzhg1YgCnsmhPpxvp0ZUy8bTkwyinHNNaMoohOU4XyY8OzHEIX4BWPgGHuxkGUjujgpnnw8mHrrjlkkmwFlmAgojgpivwdWLnCE8JXpHg6cdYqwiCKE4ATjfb0YRhqAITYRjYY2eXDkyrcWNu1WtMOFotc5cTFbhbtmbfGycuWDZkAKiAEphfWbeszjmutyFdk8lM9d8OFkxeAwt1dUzFQZKDLKlLC121iF+AHT4AxaMBiLMxRjGAhQ1w4Vi48jLjZY6bo8JDiFCCiuKVEAhOdulHbfDhqnGc41reKFMVsVqQMc5zv0+DGLnCE2EZsmPC2w5Ma3IzbZVrTI5cLcLhs3WtmeJrmzM2bBw0agCogBJYbnwuejg4WCl4GBi5eHkZOPj5GFi4lDRkVISUlMVQVdVKSoh/Ayl4GlYFEIdBolHohCotFoxFohHIpFIdAYXFYjHZDJ5bPwptMoNACE62ileDhrhnOcITQigRIyrGNcfB2o04ghNhGbDhzY2TBstxYsjVa0yMsi1xictluRg2x4WzJi1a5mwApqGIfgEOBRnwr0GjUSh0IgcPiMXicNQ2AQKDiG8IlnhFzwILaEhI6CkISEgoGAjYGZm5WdoYXiDLxxZmm2FDDHBDBCjl1qOCchNhDHGwxOcWZstY5cOVa0yt3K3FhY4lrDLmbYm2XC4xZswAp4IoT6HT6H+2GWLDTJgniZLo4cbLnnOsJT2MWKFobwPmeCBuQjkpBzCalqScoqComqCMgYeLl5+ZqZ2di6Gfk4uJCE71mnDedVYVhOFYRALuXz5XhxgCE2EM8eJkzaM2C1kzbuVrTI0cLcTBy2WtmuXDkcuWuHLlZACoQCcoT4VD4VHTo27M+atIRAHg3wZx80pwTQiQgjJKU6UhCVkoRlGdKwlDBDFS0aRlK8FKUpktKkkoxE05IMVLShe+PTn5N9+PaAhvCbh4TccA4AwXgrC+FsG4MvbwAWlrh6djIiChIaGhISGgISCgoaAhYOFgYVBw6BCBhUHCwsHBwMBAIKDgIWDhYGFhIWEhYCBgYGFgYeJQ8BCwEEgoSBgINDwcLBwMLBQMRFxEDBx4CDe4nxZiYQTmc2uaupgiLJhcETEwBMTEwki4tUxNCSUSmATUolExMTFxM58P4Dg+DgITYQwxuWDDCwbLWzJsyWtMLVotc5GmNaybNm+Ji3wuGGFiAKjAEuhPwT2fgntpXRhwYZVhWKtGelJwhkYMFMFJ1rrz68uG6OTFiwYoX4bNvhs3w2HzF9CqVDLLPg1uFvw9d6GazAYrEYSrAWSQIZ48PTffXShPIndz3046xjWEyERCcoghEhFCMU9fZRcAAhNhDPJhcuG+TEta48jda0bNmC1zhZNlrfLjcsGzLKwbOWoApkFoX4MOPgw5rpnojqixE1kUEVrJ4bDoSE/DRt+GjfhJ7lITjWuGOOGeleDQCGxtToCzjYWBg4GAgyDg4XAcBBwAAhNhDFziyucLRwtyNXGJa0xOMy3C0a4VrZm4yN2TJsxb4cwAqmAUOD/go+/go/Cs8s8Oermw48KmVVfKuVU458Pr168Yh04eFvXkQpC7nOtk0AhPw9Qfh6hMWPmZ9U8kYzrjntObhx6Z1lSmrRqzYsWDApBG+GuPDXLk15LWtKkZTrTHO+G4CE7WFKNa3nhTjFGEYRIwjAQRgjBOUSEYRBGBGBOvP3q07gITYQ2Y4meLK2yrcrLFlWtMTZstxNHLlayyM8WVuzaMmzZuAKciGF+DGT4MZbLcdj8ZbNPNPHLLgY6ZYpYrJrrqLoqIoIwIP+Hxr+Hxu65c62tdrrFYxrpSmceDnPPiCE8Vb4uvlnNGMIwiBGU5RnXp64soAhNhDBpkyOXGTMtwsGeJa0atca1zibNFrZhiaYmmJy3ZYmgAqAASiE/B09+Dqu88GnEzSxYkkYzjCU156c+G+NKGSHAx5oUIP+Hjb+Hk3prwL4TjOb43mL4duHTlwiLzzzz57zfOuerkCF4WxMLN4GOOGEhghQQoAghQQoYUsuzgjijCE2ENsjbG2w4ma1q2Y4lrRozaLcOVq4WuWOPI2bN8WJjlagCpABMIT8FS34Kk58LDkvKs73ved4IJUlSVqYLWpCda6devPW8LYsmzRohPxFUfiK5zca+iFowvXHO+G+HLny6b1naOzNsyZsGLJSUYTrlpw898dQhO9qOPtxxmmRhEhORGQlNCcIwrScIz4vRhGPaCE2EN8OJrjZNcq1hlYtlrTJmbrcOVk2WuHDlw0bt8mPGwZgCk4Mg/4NWv4NS6us8uc755CE/EMh+IXO1sEc08eXXnCHqkFJTF47PYBAYDHAITYRibtMznK2crWTBpkWtG7LKtcMGTJbjbZMbjFkctMLDIAKTw2E/BlV+DJfJowLSyzwzgCD/iIC/iIXpiY5Zubsh71KYHAJzD4TIZPAYCmgITYRlbMmbLIxxLW+PJjWtMuVwtxY8jla4yt2Thm4Z48jHKAKcxuF+EFj4QWcFg8NfhqcFLdDBHPbLbTLBNBDjJYghvDQ54aHYSFsoGcjJyQoJCKioSDi5GbnZ+XqaGZpZ0CF0Fktc88ssc6GMhiRocHn4Y2iITYQ4c5sbJxkcLWLnI4WtMzNstcNcbda0Y5sTbMzbNsLDMAK5QFphPwhrfhDxjS1dWrgZORm42TRgpGka4a5759e3Hnx453iRnNecZ0lK2CVoznGsIyhScZzx48N7znGMoTnXDj26duXLn048MaWzbN3G5HM0btVNACD/hlW/hldX4W56Z4xeZZq4uk1lEKqNVURUMTXSOXhcPE5dOXLkmbjnnw+ffwevh9+PGSmlZmc73mRGqxVUm8Z43zgg/hCK8vnnd5mSUiJESATAIJBcVMSBKrqQiZiazUxF1nF1cEXWa3n4NlHsCE2EN8WVo5cZMS1gycNFrRrkxLcTFzkWucmXG4xZMjTCyZACvMBfIT8Oin4dFceLfu06HItmwZLYKJUxYM1rShXDn16cufXlw4cOPJlCU4SQokQhIohGVUZxghCM5Vned4xjGda3x48uHHhy4b1w1vFSkpYMWC2TNk4lOJq0bCD/hjk/hjl58s4HTdTa0zcIcLpRM3VymA6deXPyOaqxHCOHDWuVaxitRMNuc3fOc8Z573xzfHdytCKQxmi6WWreufLneCD+GMvD68c3mZSJiSJhMJiQBEkwRcXUxKEShJEzCYJrOLhNXV1JMABMBMExd58/zZigCE2EZMznFmy42K1s2yYlrTJjZLXOJuwW4W+Fs5ZZnLVmwwgCucBbIT8UVn4ow7ytfFXVv3Y8WLNm3aOJs3bNGLFSSNdOfbr4+/Xty5cM51nGc5KUwYsFrShOtbzwwnGsazw5cOHDjvjvXHfLfPON4EoSlambRsyczNqYoP+GZz+GafN9OfgceFXy5+F1jfGtzurwqq1EVhNQqYqOFY5a1jhqNY1TEVd898e/fr358d3c2qWFQqEWnMzdrq8VLgAg/Q8bne83luV1dZC6uAJgIzUxdSgQkiQCauBEhEqzV4zVwCJE54/A649wCE2EN2bNhjwtXC3KyaY1rRoxyLcTJrhWsczhtkytnLhpkYgCroBVIT8Kvn4Veb3hp4XLzIStDBLFCSOHHj04ccY2wYNGbRgwE8uPXrx46rWybNWDFJG+HLfLPHGcIWlilqra9NerWCD/hvS/hvlp058ulImrjN5nfGdxhrWuGKjM5vje7zEVrGtYpOc5zvObRGMaxWpd/E7smcAg/g7WL83rz2uUkwmJiQCJIlCQEwETEiLgBMTKc8/geYnxCE2EY2bTM3yNcq3MyzYVrTK5xLXLVm4Wt8zBi2yNXObG1cACp0BRIP+FNT+FOnHR16A8G74524z1njubu1xF4IqFRMTCpnE8o4cOmO1djt37dyD/hyA/hx93TjwBx4W43nrPfee++PXnveXNjEUrGoxjXLXDGMarWMa04HLny5gg/gDwKn1ee7XMEwlFkCUSmJhMEwEXUzAJuc8/T6q9IAhNhDlq0YZMjhktzYWbVa0bt3K3DjYNluJy5cYmmZo4ZsmwAqOATCE/AuJ+Bb9PHHhyzxhgpszaMGROt8eXHjnekraHGpBLPjz5741nCCE/BhZ+DEnFKfAbIZEp1y48t8OOc0JWwYJUhLLqz3leMLZ9EL2z4iE2cyGe+GdZzjFFFGU0IkIxghGEQjCM8fbjNyAITYRha5HGVs3yrW2ZviWtMTVstcuW7Jazy5GzVrjx48WFyAKmgE7hPwohfhRTM2nQOJClE1644zwSyYMmCkZ48OeuG2DNmzYpUw3049NbzYo6KUsg/4e3P4e1Y4sZHg8mGNTqYy3ni3U4rlrDF7zz573MRjhw1iuFxuwhPBmWcdd7znGMSEZCUxGMIoRlGEIkScpwjCMEY38DwrDECE2EYsLNvjyuXC1jlZNVrRzjarXDbJjWtHLHIybt2rhu2yACowClQGD/hce/hcnvPg+Fx5X4HPl5F0X4vLn4c5qK8CY8zcTfHnvO0RiuUT27+N4/bubu7m5m4XOd5znPFmLzSZSJqoVMZTeprUaUnWK4cNYxiZXmZqamlpiaV28HwHgcaCD/iJe/iJx4a5+NvV77d8bzEzw69NTqJjv27xzm0qxjGMIl38DwcZujlFVOlFRisMVGoqGCs4uG7u83ubld2uVxEIM1lcwFbi5uLlMSG9PFxmD+CO1T6vPnOZSmJCJETEwmJIkRJExICauATExMSQmpAJVcCYmEwRMSiYuAAIuprNEolE3v4Xi48YhNhDly1yZWDFutzZHDZa0ZNHK1w4bZluVxlYNmzFy3zNmgArSAroBhPw8hfh5Fjgx0JWnijacK1rWqMLQhBGs1YUlClE173jOMpUhaEZTmMmXFj0RlOFGKmDVs1cDRozYFb5c9898dcNb58OfHe+UE5EoxSpKkqQhON61rNGSUoEUYwIQw5s+HDt06denThx3w4ZzhCFs2bNuxbNWDJTBghqAg/4B3v4CC58DfpeX5Xha1y6cteBw7cuXLhqscZcb7zz3x3xzec5mJlNbbznPHN9RnHXp4fRUAmbm5kVNFTU1Spq0nh1njne+/PwevPjx53E1cTHBqOGuGtcMcuHDGsRqI6eD4HfUxNkoAlcKvhGPGiNTwIP4AjLOc52yuJJAupRKCYTEzV0mJiYkARJEgCJATAATCYAhcTWcWiatExMAJgExMTCYJgTAmCYAE31+C4l6QCE2EZceFnmbsmq1q2xOFrTE1arXDJkwW5cLZg5ZtmrfM0ZACmIUhvEEx4gyZOVjpGUiqKYopyIiIGBjYmTiQIT7kL7k3NgzQyUpW9cteG049eeGw5FoCxk4GFQMGh4GdqUHCWAhNhGZzhysmWVitxtmLha0yuMS1xmbZlrhzjaNszXG1bN2oAp/JoT8QxH4hfcejPqx4K1VujZHZa0ISvXDWs41tn0VbIX2D3sN8NmGWiwCOO+/B34tlaaZZJMBgsJhLKopK4K78WlAheEsDBFo75Y4Y4UJDCgECBDBDBHPLsUskQAhNhDXHjzMnLNqtaNsrFa0bNMq3E2aZlrlthx5crjDjY42YApZEYP+I7j+I6Wc48HW4nOrjvwghfc9e6buwWIXQwQX1YnAyYOshsOSMAr4+Dg4GDh5mtgIOCrgITYQ1cOWOXK5zLcWJpjWtMLHCtcZGLha0YOWDFm0ZMGTbKAKPgaE/EhV+JBfHK2chuyI7NmQlpiDh4JIJOkcYCE2ENszHDlb5MS3GzbN1rRvjcrcTZnlW4XGHG4w5XDXM4aACl0ThPxLWfiWVlauSdLzrnlrxXwYeECF9bh62vCWVYiSxBPXHh5cDfbehsZT8DAX8PAwcDAwsDCydiKoITYRibtGLbIxwrWWRphWtMmXCtctGjNbkzZWWNo5ws2ONsAKiQErhPxRrfijBZ823RltKkqKXjXanrx3w1nKlM2TZozYMWauCMKAhfXaevdigxkWaqxVmAghrvwODweNY+OmCCaqzBUWTQQTyzx1z3xxgITxNpjwc97znFGKMUYRIynJBAEZ4fB8yAAhNhDVk2Z5mbJqtyMM2Ja0ZNca3FmZMVuZg3wsmbFw2cZG4ArOAVWE/GWF+Mt202zDg0QngjK2jJqzcDFilGePPhz4cd8M61rGc5xvj0aQ12nGeHHn069OnHecMFMlMULYoYrYNFOJDBiohPwFJfgKfpHDoy5J4mKWTBbBmpmhS1ITjXLfPh15ceOtbyrCFseIM07QxWyYNWLFSlpRjOc5474dOHPhz5XPvn3gg/U8hj1d5ymSYuLiS4RdSJqREgBMBExdTEXEwSiYmLc/g2bjqCE2ENWjZvhbYm61s4YNVrTM1ZLcWJg5W5Wbli4Z5WLNo1aACqoBO4T8Ze34zH9lSMK5sfA4fGz6K0qLkk4zhGiksEKTnOsa0x4q0pXNnyRxtYCG8BwngOnkoFARMVExEPJQcpDTEdPS0tLT0dFQkHExcTLx8nDyMPFxsXGxMTGwMnKSstL0FDRUdFRzEXGqMIPtrnNYrFQzeZzMyWmExMJCYJhc3e83TSPX4R4QITYQ1csXLRg5bLWLFxkWtGjRytcN2rVbiauMbZpjYYWmRmAJAQp7JobwYpeDHmUjhPRMJBRUZHTE1PUFBRSUlEQkHFzNDS1dTV1s7UwMrHCD/gT2/gUD5BvVrnMTMMTikIXeM4b7dfCAg3pdfD3MxVY1EE5SmUzEymc3z8WPOCE2ENcuVywxZWa1lmbuVrRhlYLcTBg0WtsOJk2yNGuNy4yACogBLYT8Nqn4bVThR0TyYYacOvbl0zMWbJo0Slas448NsOGF40jphrqAhPwHnfgPPKTwIShChKK8a3y259sKcqS42fjUzYIaE5YbAIThcS889bxnOMYoRIRKqowhSVJSRXvt5c0PAwAhNhDnG3yN3GPKtbMWeJa0cYWq1w3Y4VrjJhx5nLHJlbZsgAppGofwdEeDv2FQiGSiSR6ZTKSSiORqGILE4rH47L5XG5THwIP+CRT+CSHhLE3DjTIjU8k4moTsYoa8t71jMjCMEV8vD0ynyiE2EMMzPIyZZHK1o5aN1rRnkYLcOPFkWtGDNsyZuWzlrkagCmobhfhnA+GcHDSXLIJZ8Lh8Tg7b4p8BRgrrJKoIQIP+B+7+B+/j25V01GLnO75zxZvDweU4hPAFoufjvMhGEEEZTnj5+WsqACE2EM8zRnjxM8a1rhytVrRvkwrcTPLjW4sWRkza5mWPFhygCnUbh/B/l4P+YDBoXFoXKoNKI9LpFJoxEoLF4zMY/PY3NYbCYWCE/B29+Dv22zLwMfA14MsLxrWF8V8Vc04aMICD9TEbrjO5mc3MzN3vd8e/WPIAITYRjxNnDBzhcrcjFnlWtGDHMtw5sjJbkaYm7Rg2yZGjVkAKZxuE/DfF+G/vVbBsrgqx315ccaxkxOBWGKCD/g2a/g2b6RfDfDeKTWLjN8Y8GvF53kCE6WqWnTes6ziEZXlW+HbtjLcAITYQyyNm+FzlzLXLNtlWtHLnKtcZcmZa5yuXDPI4ZsMeVmAKSwuE/Ddt+G6vHOVY4c22gIT8G9H4N6Wy1MFcmWyGgK6Ej4eTn5mBhZwhNhDXNkZMHGbEtaYsjZa0x4Wq1y5xZFrJllc5sWbCzzY2gApfE4bwjdeEfmaipSkkKSSnI6QkEFAx8DIgg/4SJv4SKcccbYmomuLHPHOGqpKAUsXCwcDAoOFj6OHgoO0AITYQww42uVwyyrW2FjkWtG2Zitc5MbRa0yuWTPHjYs2bhwAKaRyE/Dcd+G4uejTqrgnaq+WOnHhqUwMGzfoAhPwiQfhEvyQjmrasoxjh2TtaEpwYdtc9wITrZIY9OHHGaaMIiE6Xr34TjuAhNhDfHlwtmrlytysmOJa0zNsq3E1atFuFwxw4mmFwyZssIApxJoX4Z+vhoXsjYDC4QZRhKsBZYkhhhpnnnpltnrlrvw2HAIP+G77+G8vluqmB1mLicKrUUVMXGavNWIPl5285yzaZQmEwtMxIM+P5KfAAITYQwcMGOTNlcrWrhy3WtGzlytcY8LVawzNGLNsxat3LNkAKeyqE/EEZ+IH3JhwUrXDlnXDNBaMsWvUZ80iY12Rvgw4ghPw18fhr9xYYUraNdVY0gRRz6tZweBw8kc2PE1Tkri05AIP2uEeH4eSQTJKbXMTFKiEufm+HDxghNhGVoxcM2DRutZNnLVa0x42a1w5wtFrRtiyOWDHIzY4sgAptH4X4cMPhw9qwcVxlpsJhKqoVttd9ccs9GFqrvIP+Hrz+Hs3td6PB1laK1FcIVeu+s5eGhPDmeG/PjnWcYoRjCMIkYzw6eHeMOkAhNhDdnky5cWLEtzOWLla0x5MK3E3wsVuHC5bZsjHI5c5GAAphHoT8QYH4gwQ0RtOk51nnvOsEJaNuxjjMg/4d6P4d6QRhU1UENzxlx4OEAITwUhj15b1mjEiRhCKNcfD3xRAhNhGNzjysszRmtZOWjla0w5XC1zmytVuJo3YtsjNiyxNGwAp1H4X4cjvhyvSUT4aurHRYDCVYKaCevB334GnA4bAzSRxAhPxGFfiL9rPBple3BwXmlKTIpKTHxM8Y1mCFwmaihxNdMccqOCGEghIYIY69PBHBjCE2EZcbBm2Y4Wy1q4ws1rTG5arXDhnhWtmGHNhw5nDPFmcACmcdg/4gqP4gtc+B1xrtq8TfG+e+LOq8AKCD/iJO/iJT3y3fK+F8IqMRJm3ceboAhchjkGTrjlhhQxSwQkEKGXC5uGGDLCE2EMmrBhlyN2a3IzxMlrRs5yLXLls4WuHDhs2b4WjZnjygCooBMIT8SBX4kC23BjtClsGC0JI1x5dOOuGC2LNkyUpKc8OG+msMeSGK2ICD/hsS/hsTV249LjLc88uM3GI4VrUKm83d5l08Hpq+1VCE8WcGc+TpnOZGMEUIoRgRgjCJCMIwjFXL4BhWViE2ENmjhyxcN2y1jhYZVrTLhZLXDLHiW48WPI5cM8TnNlxACr0EywKE/EnZ+JO218+PBnpXBLVe3EnFHDjb5RSpbBS0ITXjW8acGyMKSta1JSjVe+GW20UMmnQZ8zHivaMKVxY9V5QhFOc74YxmhCkLSwSpKlMVMGTBkxYsWCUoLTIUlSEoQrO+GOGV6KUrPDfDny3xqzjCs6xuwxRhSklKwrhvXHhvjw489dNZ1kjC0IWtTBa0IqxnClKW1Z8xKYnK9pyXsa9W3ZtwYt+7bsz5seJnzAxY91YmfNjnCJp0Y6VjOc5pQpixWwUgXvhve95i0sWKlkJ0w5eFfQCE/ES5+Il3XqjXZe0ZVw5s+GN4RnLVn2SwSgjXDHHO85whDVlzYLQhNed7zjOMIQyac0owjSpgwsmXFj0adWvNn4V5UpLFCUJQpDFC0KShCMiE4zjed53wzvPKnWM5q3neN7zvfDPHXDfHhx3w3x1nOeGs41rKMryhGEZUlC1sVGDNDNgtktipghCzFDBClIJIEiUYRlWEVaZcmvVwcWTbs27MuRlyGPFjxZZYMeK9ilVKgy5MNoQlXRPLmzlr8PFODBSmKy1Z1wxx3rWcoUpbJSylV51mnqrhzY7Agvwd+AM8/b8Pn3dWiykqWWWVKSossqUlllSgFgEoCyUlubLmwCUBYALmxO5NzZYLJZUUAiyywubLNiwBYXLKSgACVKJQFlllyiULCwJbKlDNlkq5SwS5suXZc2WXKlzZS79v4Zp8QCE2EMcOJqwb42K1llZZVrTNjcrcWNg5WsmWLJlcZWTNvlYACqcBQoP+Ijj+Ijnp1cN6ldc5u8xUVrWtKiYuMxx313z47vWOHLpw5cMRC83znrjO9ICE/Dwd+Hg/LkcSuSGAjWtb48ufLvw5Yztg1ZMmrBa1mBKqt51z6ssLSShGV5YcnD0aXDCE8YcFDq5cMZxjCcIoRESMEECEUYRAjAjKIQjGc8fgelZUITYRiyZmORhkzLWONxiWtGObCtxOHDRbizNs2PCxa4W7TKAKeyuE/Ef9+I/8w4NkJWTnhz5ct0qYsmjJRGuPTly1nDA3NkJAg/4diP4diXV0upqFVHBFZjM5TCMYisZT4u2+toTzF4Pi8C4ZzjCIEIoRhFCJCIjG/D6cItghNhGJhkcZcONqtc5WeRa0xsWy3ExasVuNo5Z5GbNthcZWoApWD4X4lwPiWxTW4QinkyNVeHCE/Dy5+HmOss+CEKR0Y8WPYIbJVrAwFPQw8HCw9XNwEDSgITYRicOWmFzlxLWrRsxWtGWbMtcuMeVa1xsWrXFjbtmjhmAKUw6D/iYM/iYN6dK7RjWc74iE/D39+Hv/Blx0pj1Z5zrUhsjWcDAVs7DxMzWwEHASwCE2EZWrbHixYsq1pib41rRoyzLXObLlW5HDPJkaZsLbKyagCm0chPxQtfihtjFinktopghS8b48+fPjnn0RyUCE/DuV+Hau9MOrDS8b4b45451hPJDNXJSEAIXjrToNLbPGjEMEKCOCOOPS4NDlQCE2EYsTFzjxsWa1mzc4VrTM2zLXDlixW4mjBphzZWzPK0agCnIdhPwDSfgHDy1yY+BXVDBCCFKSxUlCsN8a54iG8HtHg9TkIqeiKCOnpCSjIpBwsfHy8vMyM3DzsrFzMOCE8FTjpyxwzVnFOUQRnh7cay3AITYRjxuMLVgycrXGRk5WtMjXMtw5WuZa4YsGLdjhYYWONmAKfSaE/AEJ+AIVwsOi9BhnOMpUxShFjz7dOnLWssGDJgxYAIT8NyX4bk2BxJ5JwneOO+HPly46wjgyZMmiVpVhjvjy4YXgy1Dl8DSlQwoYIRBDAEEJDHPsYI4KgCE2EZW7hq0ct3K1k3bZFrTKzYLcOFviW5srLHja42rNu2YgCmoYhPwFkfgLPpz9mWS0s0rWhTC0sccMwIbwrceFdOYgKiAmIaUgkNAoOFj4SfgZmRm5kIXkLasHkZ44Y0McEcMcc+Nx8EMmgCE2EM2WJw2cMG63IxbZlrTFjwrcTjKwW43LfI2ZN2jFmxZgCk0NhPwDdfgG9yUjwK4rTheIhPwy3fhmnyYGyaV5robDkfAqWRi42zkUHGghNhGHLjY4WLFgtys3DZa0yNsS3E2btVrHIwcsseNk2cM24AqaATeE/AbZ+A4GUMzNKUqz15OHec6UwZqbIUjGd5Z4Y5YYw4cqwhaVsGK2K+Ka4IT8L/n4X4YXtecaxnNtjeM0JYpZmaeCLBjwYZTjnpp15888cmDJqlmhKICE8veDYw8D3rGsIiCCaMYiWCEpIRmqiiEUY35/Fg5IITYRkwtnLFvkzLczNllWtG7Vwtwt2bhazbscWRkxxNGGJgAKWRGD/gVA/gVP4dJ7RibnvcZzgIX4VCvhUPwmAYZUmhwMltODwoCGylfwcFgGFgYODgYeZr0CjCE2EOWrZs5ZNGq1o3bs1rRvjxLXOVpmW5mWRliZZsrZrlcgClAOhPwJLfgSXcDRLJSdMt8cQIP+FpT+FpV4NXcc+WUwhsvYLgV/EwsLG3sCg4AhNhDlyzzMXDNytYNXDNa0YNXK1yzZsFuZwzwtGThg4cZsoApnF4T8Cvn4FhZS1a+NpwXtjnGcL5L4JYJghfhUm+FUNRhpcpHgIqJIoYYbZMbg8Pg8eIXUVTQ42m2GVKhjhjnwelghgsAhNhDhw0yM3DNitaZmuJa0yMHC3DhYNVuLDja5crLIzzMmIApmG4T8DmH4HV5ZWXAxZM2rVmwYJyy30xve+iaE/ClR+FJHNg1RtWePPfPesa2tSGLGztqF4+1qDXxzo4UIQwI5bdShRCE2EZsbhm4Y5sy1zibMFrTKxYrXObC0W5mDFm2btXLlk1bAClwRhPwQDfggpjfRl0YtGrBsjSd8oIX4TiPhNToqshmU02x4fC4HB4eGylewK5iYWDgYGHicBwMBBxohNhDBhlbtWGFstYZGDFa0x4Wy1zma4lrhjhytG+VphxucwApiFYX4HpPgelM1LgJZKbb67a4p5pLIAIX4TqPhOpMZRhpsBVNBPTbDjcHi8DgwhsoX6DtYlCoFBwMDD0dOgYCSITYQ4ZOGTBu5yrczdq0WtGLhmtxNMLhazY5MzHI3xtmjRkAKbh6E/AEl+AIOccNr0qbcUJSlKy16VtvxY9GkhPxDEfiF3nbbs28Dgl9Om8bqUxWxUwQwYc2chePNXHg8nPLHCEMEMEMEKFHLsUcEYCE2ENHGPJkcsMS3K1bOFrTHmZrcORowWsczNtkY5mjdy4zACnAihPwDrfgHPvwJzwTY74756xgpTRbRK2CSsawrcIP+IHj+IGXw13c3OZ3FY4cOHLljBus9XPjx4oXjTTodXPHChEJAgQBBLHgdXFDDMCE2EYWjhw2Z4cy1s0bMlrRpjyrcWJq1WtG7Nm2ZNsbdm2YAClYQhPwE0fgJZpKGiMGGe9hx3IX4dWvh1Vuxkd0Sa2LBrbawhsuYLgY2xg4ODg4WHq5VAy4hNhDBi1YuGTJytctMLla0ZMMK1w3ZY1rRvkws8zTHmy5mwAqGASSF+AkL4CO5JsLpLU19GBjvmvgU1RUW5C2aWKOVXDCAhPw90fh7VrTXwM8Y7bY657Y4YksGhKGStoVxYZ5whshWMCtY2Fh4eRrYOBmJaMjo6whoCXkY2Fg4GDg4WNu4CDgIQCE2ENsLFi1ZM2C1jkY41rTI4yLcObFhWsGLFliaN2mRjkZACnAgg/4EeP4EedTfhd9c8bzjwYiGKrEI3fLm6dSE/DuV+Hb/BOObTkz4t+bPHDlrlqjHFTBbUMmUhONxqQ4eGtYzjOMYxhMIxnPL34VpgCE2EYcblu3cNWS3HlzYVrRu0yLXDNm0Ws3GNjjcYcTVq4bgCnEig/4FCP4FA1Tw41bZx4RhVQuFQ4bxMIT8Oi34dAZL5KwnO+NxZ47xpLFozZsUsFbZ75cOcIXhLBxwYvKxwxoYEMEMMUKAgRqczjYI2YAhNhDHE5cs2GJmtyuWeRa0aZGi3EywslrXHlw5seFk0bY2AArEAWCD/gco/gcn8HDhz5O/YOmHR2nUrncTURcr3nMXFCZzebiEUTvc5mZioUm5iZqunfsdOvLn0663wIT8Pln4fEcqGfJlVoHBxa56b52GNZQjKUISwUpCUZY4TnOEJSlCkYzTRSpGVIqVolGklIQpC17GrXs28Dg7t+iDr0L8uq1FQmc5m1xIiSazEkJqQELq4kmpQmJiSauESRIEzN9fgm4aITYRlzMmrFi3arW7RvmWtGGHKtxMHDhbizNsrDC0csWmJsAKowE/hPwS7fgl3z5s89THSmCEcUYSvWd51hHA4lsGK0oY74648eM4ePDnyxnbFmzchwp0nOKD/hKU/hKVur59nd28nhu73e7TwrXLxleFw0xczve75l0xFVdXnLHGLQCE5HMhDg48d41heE0YREIkIoRhGAihGE4CMBEjWvJ5cp06ACE2EN8zTNicZGa1s4ZOVrRi5zLXGFuyWssmLMya4cTnK3xgCnAdhPwNGfgahpOF8lMWDFitFhx58uOsY4o5s+KIhPw0/fhpzwQtO164cOGc5SyYNDAw04ePTeaF4aw8cGVx8caOCGKFAIYYZ8zkYIYMgCE2EY2TXHmZYmi1mzYYVrRwzarcWVhmW4mDBuwzZMeRixzACksMg/4GEv4GBWOvQvcAg/4awv4a174dcasiwIfEFPgMBn8PiM7QGAQYITYQ1xZczho5aLWTRvkWtMbVstw5GjZayYtWjPGzasGGTCAKah+E/A1J+BqXRXVlkVz7NuKMcE7IzTw2yprAg/4ZQP4ZQfDzy44RrXPl2VyhUJxx4cZ457iF5Q3sMupllRoSCGACOOPB6VDEITYQyaNGmNu2bLWLdiwWtGWXCtwuWDNa3wsmDNoyxNXGVgAKTw2F+Bx74HHxdfjMbiq4AIT8NAH4aAROWPFtteKHxJTYDAZ7C4TDaDB4FAYiITYQ2c4m+PJkyLcuJs2WtGOZgtws8LRbjbuHOTFkbYXDJyAKcx6F+Lh74uH475sDdBVdgrqIIYb8PicPhY4YIMRVVFEAhPsxPsxdU8VcEZzvCsVLUlSMq13x259eEIXhbCxwaeeOONDDBDBDAQwI5crk0LNAITYQ1c4XDJjiZLWeVm2WtHLHGtwtHDBbjZt2ubE1Y4mmVwAKTAyE/FuZ+LaWUtWGUrxz1IL+Mzv4zj5bezN50IfBE3gKgw2VyOAQGAzIITYQ0cMmzFy2arXDho5WtGTdstw5cLBbky5smPJlY5GDJsAKbR6D/jCI/jBx5Y5XwnPPfXrz3mojVRdeHjnW6IT69j69lOeG05QlgxYsGLFKyc8cd8N9+DjAheCKYYcji45UIgISCOOOfH4+FFngITYQ1Y5czRrjbLW7dniWtHLlqtxNWTlbjZ4szhhjc482FqAKTQ2E/GHd+MPPA4E82CEIxwiD/Zmfs5+TtLlmbvKGyNbwcDaxMXG3cDAo4CE2EOWDLEwbsnK1ljyMFrRuxaLcTJthWsnDPK3YsHGFjlxACmEUhfjP2+M/dZdJVBHXbh8fgcrLj7b4QIX1THqmVllGAuusqojgwMt+FxeHhsfVsHAXcTBoGDQsDAxd3AICcCE2ENXOZkwauGK3C4a4VrRizYLcWZi1WucjVliytWzDM5xAClINhvFt94t+4NKQlBOTlJGRwIbq2Oq1nJSgjIyCg4mXm6GGyFYwMBgGFhYezlULKiE2EMMjlnkaMWi1tkZYlrRxmaLXGTE2W5suRpkzNsuFq5YgCsEBTIT8c9n457cmXRLbyOTwuHwsdIQhKta5cuPPly58OHHfLhw3vjvFStoYMUoWta2KmTJbJkhglKFIZq04UZSjEIT8Own4dhdGm0MNKzlvjXLhx10wrOcZ3hWU1IYFFpJ2rGOG6cYqJ0WhbFmxZMmK0tm3iabxjQCE5nCtHm3rGc4xnBEITgATlOAhFCcCMk4RlOU0pynKcCKdeD1ZRdQhNhGPLkyZmLRitcYWTJa0YsmS3DjZZFrZg3cN2mFs5xOGQAqXATKE/Ez9+JqPIhqy5J4JwlKkLWhSU4RlOkZRxzy6dO/DlwxpbJg1N2BYhPwXmfgvVTx7uDwODiwsOHHlvdDNk1cLgcDFa0Z4b4a3nOdZzpDFihaWAITwFipPi5cN4xmnCtJwCEUIwjBGEaXpOU4wjG/g1CdQITYQxcMcTfFlzLcjRhmWtMTVotxY3DlbiyNcuVk0YYceJkAKfCOD/jpM/jo9vE8Li97vrMxqIrBG/K3WERnMgIX4eTPh5Jwl0V0sVMt+Lmx+LwOHvjVXYTEZRhoKK6q0dICF440scG1hjhQwxQwwIYISCOKGGCWPE52COLDAITYQzzN3OTG5yrcTJlkWtMrZktcNsrlazasWDBpixuW7ZmAKahOH8dz3juPgUCgcQ0Ln6GQSDQCCwCKwKFwuEofw7BeHX+HwOJwqw4oQeEwWFwOHwmGweHiGyJaoezhY6bIGBhYXAMDAwUKAITYQ4YZszdhkyLW7dq2WtGObMtcuGeRa4cMGznM3ytXONsAKYBSF+PHD48iaqsRHiIqoYqaacHHhb6bQhfhoY+GlHHYbJTYKaaGGW1iYLZ7bQIXgyuOLG4+eGGVHHHfpyCYhNhDJm1zOcTPGty5GDNa0a5cK3DiZs1uNzkYMMmVq0wsWoApTDoX478vjwRxiHITQYKeOeeWE/Dah+G2HM36p1yZZzVCGxhQwcBYxsXE0NHAQcFVAITYQzZNmzJi3bLWWFy3WtG2JktwtcjBa4xucTPJiwsGWFkAKcSCE/HrF+PWOGDHws+7HivSscMb3rO8w3b9yloX4bHPhsdwUOBzmJolUw30yy2xy0yRzSUMhLIwkIITwNSW3DHDes4zjGJFOBOF9PVjBxCE2EOMLXE4x4cS1m4YsFrRribLcTXJlW5W7TJlx5cTlw3ygCnIfhPx9Sfj59VprlvyZeLSdaTwUwUpKMr5NOTLmzoP+Gpr+GoO944xx4cddc8ee+e5jHDlrHhM43oCF481cMOlpjjjQwQoYAQpZ8HnYo4sIITYQ1cM2blkzyLWOHNjWtMWJgtcYm7Na0wuG7BjkYNG2FuAKbB+D/j9C/j83xUce3FxnfepqsVrGImnGp5iE/DHB+GMmzJlphljnntpz4a1ja2LVoyYKTjhqheKMyZnAzyxiNBHAIoYEcu1jhWghNhDVvizNGrdota5MjRa0bOW61w2xsVrByzwuGbLE0x5WoAqGASSF+QW75Be6sHBhpaYJIZpLLMFZZBLPhcTicTha54psVVdVNYCG8LiXhclkJGCnpG2g4yGiIWLjZmZm5WZi4VBQ0dKRkhESkIgIaACE7GyTh4cd6qxTgjCMpwiEZz4PVjGGoCE2EMXDfCwysMa1q0cYVrTFiYLcTLK0WsnOZniYYWjNnkZACQAK0AFihPpDvpDwNGnRhvgwmXJvtFOGO05RpTI0YsmKloxne+e8b4915WpRWOfPr34cN5wxYslsWbhZNGa0b5eLxdfF05YU1cDJzrZLVIP+CH7+CH8Dny7x08XxA8zixNZra87eDPHebMVjhWsU1La0sRwxUUltxZ8G83M6jl0xwxiIueeLuJCD8ad3lFRSkzmZERExNpJExMIkiUkTEzVwAVcImUxMXRMETE55/AbdaCE2EZG7bDlZY8K1nkytlrRlhZLXDFwxWs3OZi0yuWzhizcACowBLYbo6Ojpk5KogqyWlo5Ey8vW0NPMzMfEwqHhIqSlpaanpyYjiTiZeJp0XEwwg/4K6P4K6d68VGZqa1quERiE4tOdr8OMqVqOWfI3fICE8leAUe3hrGKJAjCEYRhGUSMYRigijj7sKyyAITYRiaMmDTGxxLcuZtlWtGeNqtxM8rJa3bNGjdixwtcTJmAKiwEph+vG67GBwOBReCRWIw+GxWDwGEQyPSCUSaVRKHQSHxWSyuZyuSw2BwaLSKXRyWRKGIP+Diz+Dju51nwL5RpFbvjvje01HDHLGoTGXVmQhPFnHhn34cNYxEIwiRjCcBAhGCN+vnjPgiE2EZGDDHhbtWq1y4xN1rRjiwrcWZwxWtnGbG4xtMONo4bgCq8BN4fsJOvdh8DhslhcxishhsLgUOi0kl0qmUii0IgcLjsnoMbmsXhMBhkSk0wk0kikCgsTjsplcjjcJQyJRyURKTCE/CK5+EWueDJXgXxRhOWWN71woxjgpgjxlJRTvXHWcpylaVpRpDDh01zghOJwpXx4azmjOM0YzQmIQEIymnCcJwjKEIIGfwGrDEAhNhDJjjZZGDVgtxuGTRa0bYsK1y2bOVuFvkZOcTZzmbtcIAp+Jobxi7eMU+ChpOKm4+Zm52TjUFITFJPWkhIQkLDytHSzM3FxMFAzUpITQIP+BR7+BSuuXfwudduMxIL4ZTMxdXEVjBVAhPBk4bcN44Y1TRRgjCKEUYCKvg2EUyE2EMszfJmYYca1qwZ4lrTI0wrXGbDkW4nGbE3atsmRuwygCoQBKIbxjMeMX2HiYmxh6uLk4CCmpKypqaclo6AhZOVpaWdpZGLgYCOmJaukpKIjgIT8EYn4I3YS0a92XNeUJFiKqc6014oTtC2CeJGNwITwNSU+TfDOM0UYpwiEBARTw+B0UyE2EZcWbG2YsnC3LlZNlrRzlyLcOFo0WscLXDjbscrHHiagCoEBJobxiyeMWVLqeFqZGXgYaQnqausKqakoaBk5mboZ2riYWBhoSampSUhAg/4MRv4MR3Pl16ceF6iKhU3W5zOZ4eL4Gq6b7TKQhPC04OXnw1jOJEiIwQCE415PJhOHOCE2ENsmFs0xNMa3C0zOFrRy2arXONkyWuGjTK3cMsOTMwaACoQBKIbxjWeMeeFjYWNQsNDQ0pKUUxNS0VGQ0LGyM/UxtXPyMahpKemqyilJaGCD/g8s/g85zdXwViojPhZJjMWyrNRWms8G52CF420scWtnljghhIUMEJFDEQBCjjxubgliuCE2EYszdm5ZMmq3Jlc4VrRoyarXLdyyW48eLC0a4nGVo3agCm4fhfjHm+MefC24uHB0zwzUYK7BY4xlMd7Fy01KMICD/hGi/hGj54z4W+U0i08SuNQzwvlO5IXijLyyaW2OWCMQoYIQgjht08cUsgAhNhDZxlw5sOXGtY5MONa0cuWS3C2ZY1rlgya4cbhwzxt8wApmG4T8ZpX4zV66NMshTJbFLFSUY3Qz4pzmhPwMXfgY7ro22yNUc0s0cUaTkw4M8Mt8oITV0JODjrNOaKM4RjOOPs3igCE2EMHDTNkwuHC1k3ZuVrTFlbrXDhoxWs2TJq4bZsTRs1yAClwUhPxmKfjMjZL23OBTZgwUvLLj04yD/glq/gllufA8HHHhuM3jvpUAhchjpGLrnphjjhllwOdQwYwhNhDVo4yNsbZotw4WGRa0cMma1yyY41rnMywtGTZhiyZsYAplGIX428PjbxLb4sLHg7a454pJsNDisRRVYIP+ChT+ChXv2xPS9Caanl35Xu+oheBsLNhcDPTKhhRwSwUz4fHxos8AITYQ5aM2uJo2arWrlswWtMeJotcNczFa1a5czdi4cOGTfGAKXRSE/G7J+N5PTjrvwXnaOamDFq1UzZCD/gsk/gsLxy7X0zGZ3MdeV888QIXgKsz8sssMKGOO/C4eOKEhNhGVs0bMGjNgtc42ORa0c4WS1wyY4VuTNmw48uFoxZ43AApdFYX429PjcJYJjsFRjLLopJ66cfXTh4SE/BVh+CrmuRv3TlKKVVr1lGCF0VkkePppljhQwxw16FPFhCE2EYsOVq2Z5sS1k2yZVrTC0ZLcTZoyW4WjHJlxuWrhszagCoQBIYfn0uevhMBi8UisBhMDh8NiMJjMNiMRgMHgMGhkOi0ao01rEejEYhiF+Cd74J/5KrIYMdHZJgJsBgKKJoEtuDvwOJy82Tx9dNKE8IbUcOOd41RTpOMIwQnCa/J5coxyACE2EN3GXIyzMGa1pkaMFrRxlYLcTXDmWsnLbNjysMjlljZgCmsahumY6YOHjY6Pl5GPl5uXk5FAwkdJRklITEZHSwCE/Bg1+DCeOTDg0U1YMlJUhWuHDHPjrhuAhdpLAydMqWEilEMMtujRwRghNhGNsxb5cebItZtGbZa0bN2C1w2wuVuFiwZMm7FllYY2gApmFobpPukrk5+LpYGlh5+DkYqCjo6UjqyUnJCF+Dnz4OacHjJZ8Bbgq5oZEtGFipthxoCFy2GiY2WlPDDGjjnwOdIaACE2EN3ORtmwtmS3I2bs1rRthYrXLXKzW5GrRk3xN8zFq4bACmMXhulE6U+JiY+GkYOTh5eRlYWDjoqOnqaeoJiD/hD6/hDnZz0443WY4pmt1VKAheALYIM3LPDHCgjgQy26mFHWITYQ2ZN8jNw1ZrceVjjWtHLBstwt82Za5w5MeJmwxYXGPGAKZheG6LDooYiLjZShi6OTl5OPQUhJSU1NSkLHAIT8Jsn4TZbXRvk02wyrCCl8UabaAIXHYqaDF1ywxwykMMM+NzaWKYAhNhDlq5Ysm2RwtYZMWVa0YZcy3FhysFrNxhyt8LdmzwtGIAqtAVGE/B6h+D0HPxNtMuDCNOjfSaca1vhw1qWpktktbJnzClck4QhCMpwrOKJCMKymvbHiVpkZQIT8Ikn4RK6aZZGfMCU4oxCUEEICMYwiNWvgRYrSpATxxrONaxx8DLj3b9WtixwlUIP4i9OXXO8zMZhMTFxJMTEolEgAmITVwJiYlEgiUpz8F8YvYCE2EZcubHlbsGa3C3xMlrTI5ZLXGNxhWtGDhywa5XOZpk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kWHAOAgAQdBIQI4AYBEJOj9Gt26RVHjSv4+vapSHgCFwtIEEStsZsHRShGKApIEET//wNFKEYoBQM4C2QZIDIJAICAAwF7wh5FMwkAgKACAeHDHkU4CAD+AwAAAAAAEeXswD8KWA+H0ptGdQOBRaLyyLxWXS9QKCCH58rnp5HQqHWKzbJnOalU0gkIhsgWcHAWcTDw8PRzaBTwITYRiZuWTlg5wrcjjMxWtG7bGtwtGDZa4c5MWbDmzZcrRuAKUQ2F8Hp4TfATobIqsRBhsOCH5zjnDYxGEQQ+CxOj0Khghs2YhRtfCxMfcwEHARIhNhDnK5cOGrdstatWTla0wtmy1ywYuFrNu5ZYXONzhxZmQApSDYfgnOCdp0xhEDgsDhcNQqFghfRKeiVyuAklYKWRZCCGzVh+Ah7WLiaGngoWClghNhGRy5aZHGJktbssrNa0xsGK3FlbM1rlw1c42WPE1Z42IApJC4T4RT4RU4WrFC9cIIP9MZ+mNL8Os3Mgh8JUOAwGVymcweAwGKghNhGLLiat8THCtaY82Fa0aZsy3E3xMVrlu4YsGuZm3auGwApoG4XxTHipaUcUl12Gmsilpw+JwtuFT3UWUIP89d+eXjXHU5zmcxFcI4YnHguPPnxAheTt/HHp5ZUJDAgjghSx5fGoYsQAITYQwwtG7diwZrXOVq5WtHGLGtxNGDFa1ZtGjbNhcMsTFiAKSw2D/EffiC8OHXM8XHGQg/z335+maxGPEzGFgIbMWF0Dew8XK1sBAoghNhDDDhbYcLHIta5GOZa0aMci3DmZNFrTNhwsWzPM1asMIApxHoXyonlRWTjrglsmwVmIqugT04HA4PD34OCOqSyE+Xe+XfcrVPhMBlw59OHTfPesIYq5sUrUheJMvDFkcXHHCjgjghgjhQoUcexjijwIITYRjbtGbjExxrWDdg4WtHLhmtxN2WJa3csczDI0aYmWFgAJAQq6ATiH8EsHgklgsUgUFgUZgEfg8fiMdh8nkMlisTgMGhEimEunU0nUkl0Ui0KgULg8XiMRisVjchk8pmcpkcThsWg0gkUihfiAK+IDHBzRS0T4CvAS0RzKobosFdZgKqqI4qZb78Lg8PhcLh78LTPBFVdgMFirsVdFQISnUlfPMqjOcYpwnBEQRhOU4RQjGUSMEYwjHD4HKwAhNhDdjjbMXLjItYMsjha0Ztmq1ziwt1rjM0y4c2Fy1at8gApfFIfXmvY/HhKJTIpHKpXLJamk1TKH6/jr+Z3OhTKbWKzYLDVquoVDTkCGxFMkvMxMHBwEKgYWHuYOBgZ8ITYRia4szdm0cLWuJg5WtMTDEtc5W7dbkatmORjjZtcjlkAKWRGG4Lrgu1BQ1kfBkLJy0vAQIIfqquqrUym3SZwSAQmDUe0WmnU8heYuFWBy8cscdcuFy6GCQCE2EMMTTGxZMnK3NhZZlrTM2cLcTHG2WsGbBw0x4meNhjzAClEOh95bzjscSyWqlU1Op4CH7P7s/57PE9niOxxA4ECGxtXwcXKxsTDy9jBQsFCgITYRjYZsWRoxwrWeZhmWtHDNktxZMbVbjw4XDTC2bMcTnKAKhAEgh+F44VeDQCAQaFwWGw2Ew+IweVVutVOpSuVRCDQqDIDAIHB4TBSG7MbsyYWHgo2AhYJBQUJFIqLrK2+m4eAgYlEwEbAxMGCF4gzKHI4OeNHDFCiRIYI4p4I5Z83gYWbAITYQ3ZNcLfHmcrcrZyyWtG+JitcuG7BbjZNczNpkbsmjfEAKbh+D/GYfjMfKvPiWmbzecxzrwamJqorHK6CE+v8+v9jknkxwrG8cM4wtitozZsFpZZ59e3aAhPEWuEObjwzrGMSMIwQRhGfB6cZymCE2EM8LhtlaZcS1lix4VrRg3xLXGRrlWuceFhhZNWWbJmzAClIQhPk2vk26V4XD3Z5xvBCAhfUXeovtsMpXZFTBLTgwhsmYBgIOviYOFgYeTtSDhyE2EYW7JiwyNWa1w2y41rTFkcrXGFoyWscOLFlasWGVkwbACkcLg/ytH5WnlzNxN2CD/U7fqd+jVL4bgIe5SeBpDIZvD4DA5OAhNhDRxmYsGuZutZYcTha0aMmC3CyyY1rLM3cs8jhnky5GYApEDIeCwQJ1O4hEQIfraOtpCIRGeT0AhsYVKDo5ONv4OBR4ITYQ5YZmzjNkbrcmJozWtMuJgtw4s2ZaxYYcWHLkyNsLFyAKfB6H4TbhX5MSGQFBoFbkUDgUMhkSi0PskfhECQCHwWCwkIfxKMeJV2hFPpxFIreo/CIFAILB4vRbJQ4HAITCIKgsBIXiLLsHbbLHHDHBKRxQwIYKVOzlgjyYITYQ2Z48uFljyrWjhuzWtGLRmtwts2Na3ctMePMxauHLHMAKeR2H4KzgrYLBApdKpMegUGgUQg0MhUKg0ttUjg0IgUDhAIfxTYeKbGezwIbDLlH4pCIZAYHCYXDYfR6tP4zDYXDYGIXeSyQ4HA00ywxoYYJQF+3hhjx4ITYQ5xNHLPDiwrWzhm0WtMLFitxZsWJa2zMWznDhbt8LbIAKmQKJAYX4u9vi7bxdVccVtmZmwstsEdU2Iw2QwWCwECfA43F43G3yxxYDCYrEYKyaaWPA4W3A00wpqKKppoIkMsc9cM86BNVRVNNBFLHXTTLXKSSTUVTTSJaa8LfPTHJJgMJgLrIoIZ7cPXg7YYYqsFhMVFRHJSCD/IFfkEceL4nXpnGOF9p5OV1cM0mFRMTE3mZtcRDTVozGbtcUiKQXFpkUmEXOt1uJXEQiEUpMXOZ3E1a4XEmLmufDjPFIg/Q8DjmdzcpuMzFyTEzUkTExKJiSLiJImJESESRdSiYmJATUqmJiazEzBNTATEyQTUwmJi2b6/A8o8AhNhGVm1xM8bJstbYWOFa0Yssq1w3zZFrLGzaNMTVw4YYcwAq8AViE/FxB+LhOEYS18Lh8Ti8Dg8Dg8Dg6tYpVrhjx6dOXTjJZMmjRkxYNGfMBKZOBBKEZwnHHCcp0hgEI4EZWg/4FDv4FE0oret648OPDes4HXo3iJiYus6nV4upu9bA5c+XPyrxw5cumNYm757676559R5Pkd6uZg4xjGqqI3e7zJMwkkTCJiRIEEwSARMTBMTEiJTN7+E6zVCE2EM2rdtiwt8K3JiYtlrRg2xrcTRu0WsceNzlx5GTTKyYgCpcBOYT8Xtn4vi8k57terZmzbNGqkK58OfTnvfCy5MtZooyhGEYJwgLDJjnOoIT8CnH4FR5Sw5q0hKcYqxnASlCUJ7NvCw0tbFg0YsFEcN9OnHlvpNqsYoTwFilffhy3jNOEREAQjCMIoRQjCMCMIxnOunrkuEAhNhDRixcMM2NgtZYnDZa0aMMS3EyYN1ubE0yM8LZm2cNsQAp7JYT8ZFn4yP9GPFSeStJwhSlsVMUIzw4cePSnhycPhcO1ZoT8EUn4IoZ8jk9DTinK8cdb3vGJZglCbRlnCM41iITxVvZ8+fDWM00SMIoRhGCEUY38FwjO4CE2EY3OVq5Y5GS1w4yM1rRrmYLXGRjmW48eRxmyMnGJm5yACowBKoX4o5PikNmklx0+IjqlkjghpglmiokqkkhlvweDxeHwNs81V2EwmCxwhPwSLfgktjDHyNfGaKYkoVw4b5cOeuOc5UlktoYJRya73w1AhPAGaTk473jOaKKKMIxgjCEZRQiX5PRhOXEAITYQwZOGTlowxLWeNxjWtGmNytcOczda0zNM2NniYYmWZoAKXRKE/GVB+Mq3Fp0YcGTBk0UwbsNZzIT8Er34Ja8W/dp0ZclbRTjVnIbFEugqeTiYODg4GDicCwsBCx4hNhDRrib5mbhotw4WGVa0Y4WK3C0ZZFrTGwxYnLdiyYNcIA=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5AHAOAgAQdBJAK5AUBEJOj9Gt26RVHjSv4+vapSHgDCkgQRP//A0UoRigFAzgLZBkgMgkAgIADAXvCHkUzCQCAoAIB4cMeRTgIAP4DAAAAAAAR5ezAPx4MPoKePIAAAAAAAAAACqICe4fw2+eGx+ExODzdR47KZPI47CYdGJVNKVUrBTKBKohB5TQa/abPY6rO5DCpJPq9bL1eLFOo1EZfTbTebrY6rK4TEpxSrJXrZWptIkjmdLrtZq9LmsjhsSkkypVSsFio00kEBjs5rdjtdfrs7kMCkU0qlitlqq08jUBkc/pNbtNXpctjMKjU6nlYpVKogIP+AFT+AF2nDLpE4ipiU3llm15qaqq05TNcalxZXEMTiMZmczNzMwQMTESmt43HM4lTWqwiIiIiVy3dRiO1cZvqg/c8yHq547u5lMTJEhEwAlEyiYlBExKJiUwAACSJRMCJRMTExJMTExMJhN7+FVxwITYQxYtGDNphyrc2VmxWtMWTKtxNWbhazYYcjDKyaYm+XKAKogE1h/BJZ4Je4eiEDiiIQaPQqSSKUSqdSydSicSaURyKQyDQ5B0Lh8NicjjsrkcnlMdkcfj8dkcTkcXkcRjog/4jxP4j19x0vpfCb4cczxvMXE4iqhpjERiaRdxeU55cc446hPAFJcm86xnGMYkIkJynABGEUYRQjCMIxjp7KcusITYQybtGTNllyrWGJk3WtMzDKtcY8ONbmaNmznE2aNGmVuAKjAEgh/BDV4Iq4jDUFjUQlEmkUkiUIgsRjcflsjjsPhKERyLSiVRyNRKF+JbD4lp8FgMNBRFDLg8Dg78Dg8Dg7Z4aoLKsVRgqIIIAhsRR8DAXMXBwMHAwMBAwEDAwECgIGBgELBy9bAQMBcAhNhGPDjbN2TLEtc5MmFa0c5HC3DmyZVrHIxYsGDJjlYM8YApuGYfwZAeDJ2Sx+JxOLQiRSCXSCQQRCZDHZbHY7B4DCIgAhPxLBfiWVzU4EdykVY3jCMJSrXDjzoXcTGXwNMccMJDDBHBPLq45YMAAITYQxxOG2FjmxLXLBy4WtGTRutcN8OJa2bsWeJy4csmjZsAKuwKFAYbwLOeBZ2Tkp+eg46DgoOAg4GHQaDQcBAwEHDQEMooCKiIySipKWlpqioKaepJ6imqCSlpCWjoiAgYWNl6OdoZujkZmRj5WXmZ+lpaOpoZ2PpYWDgYCEgoiGgIRBQYgIWChYaFIGDQELBQMBAwMHCxcTGxsvGy8nIys7E0sjIyIhPxH4fiPxz5uZwNHM3cDVkhC+PHXHlx4ceXTp24+DDThnNCkKQlCkISktGSUqJQkVJwjKEITlOt545z1sOGeXHly5duvPpx5YRxUpiyZMVs1tGi2LNbFSkownhjhnhVyVtGAg/g7kr1++9xlcwlEqkEXCaXExNZiETBNXF1cSTUomEwiQAAEShMSAiSJBMBMufs+DmsAITYRmb5W7fI5wrcmVtmWtGzTItw4WblblcMmrFo4ZtmTZyAKkwErhPwO8fgd/pDRr0ZZY63nGlMmLVmtihhrhwzrWlIxjXXDbl047obwnEeE12ChZKPio1Ew8TFx8fLycrLxcTCRUtMUk9QTkhJREFAxMPHwczHy8fJghPEmeOnfhrWM4oiMJwiJTkQjCMYznv7MIw4gITYQ3Z5HLFxlyLWrFqxWtMWNitcNMzdbmaZsOFjmZ5GTlyAKTguF+B4r4HgcVhMBhJJrYayE/CbZ+E5XRaOqeSNIgIemQWCQWVxWhwODocAhNhDXHmaOGGPEtbMHOFa0c42C1zlytluZnjYM8jRq2ctWAAqAASWD/gsg/gsZ28Dr2zyMzvNzmqqqJvOXHtz1rXgAhvCCR4QW5BWQlVJVExOSEREQcPExMfJw8PCxcfHxsfKzc7D38rPycSCE8HVx3w4bzRrGMIxCKU5RIVnweinLuCE2EN8uPDhaNWq1wycYlrRy5arcWPG3WsW7JrjaYmeVuwzACtQBSIbwY9eDLGIh4KUgJCGmI6gkqKUnpqSjIqCgY2Pm5mfoZ2fkZeFhUFBREdHRENFQkHBxsfLys3QzNDS1NPRy8ihpCcpqqspK6uorAIX4RSPhF9sgjuhoTRUQxQQIZY454pYoqKKMBVhsJiMBgMFhMBZRFDBgacDg8PjcLh8PhcPha744ZJpqJoJq677bwITvUlp4c4zjGIjJGMIohGAhGAijCIgIIkIxggRhO/geFYcIITYRjZY8mJu5xLWzhm0WtM2ZmtwtcWZa0zM8WRvkZtsTFkAKqgE5hfiBc+IFWhdXNLPPOxcUMEklmAkwE00Udd9+BwddaCzDYDEYKaGHC4nH43C2xzYC7OXYbCCE/CQx+Ef2EMFaYZ31t+XXr1562pk1buNwNWTBSEb1y1rOEZYIWhBGN7sePXnzgITyZ2ay8FsMJxE5RhGEYAhOUSESEYRQjCMpynCd/BNYTxghNhDRllx5cbhotb42LZa0bMmS1y4x5VrTIxcOHLVixxY8YApzG4T8S2n4lw8kZ8aeCsbzxxwqQspHFfHgmIfwfeeD8+IRCMTCQTKSTKJQ6EQGHxeOyGOx2MyOLyWMzOKgheGMbC0NcMKFDDBHBDCSy6mWOIAhNhDVw5ZMGeRwtZZMmRa0bY8q1zlatluJnkYZGDRlmcNcQArgAVGG8TSXiajhomIhoOKiJSEmIqWkJqWlpiYipBEx8rO0dHQ0MzMy8jFwcHAQUVESERIR0UhoWDi5GRk5WTlZWXl5OTkZOViY+GgpaSoqampKiWjI6GCF+EZr4R5cFJFdHRLMQSQTQUQTIpUM8MsEcUFE1Fl2IxWKxmOxWIomhntweFwuLw+JweJw+BvrpjjpgQwQFEtVeEglihCD97xIef4tzcyTCYkTEokmAImCUXUzBEkTEokImUs+H8Aj0iE2EOWeVjlYsmi1hmxOVrTM5xLXGNm5WsmOLNjy4WGXC1ZACrcCiwGF+K1L4rXbJ4qKcZfZPRTRXVLNLFLHDHLPHCnipgvjtntjggoswFmAxFENU01FF2AwmCwmIougoigEiGWnE43J5fI5XIsjBHFMQTJJppJoEcttds98tNNdduBw+HxeBw9998s1F2AxGMymWyGQx2AzFElUAIT8TB34mOdEtWfNK2rBwrcLBqSvlz6deffv18XLwc++OWUsWrJo0ZqaGbTmjSMicJxSjCEo2nCsa1vOacqUyGKmC2DRoyaNGrJCufHl07c+PDPHWuOeOdbzjBZKlpQSghBXJG8MIIOvY73xMTEwzOcxMomrTaZmGJwxMTCJJRaJkCYukxMTBEwizNCcWqQiRMABExNXEhEi+fr90+gAITYRmx48TRw1YrWmRq1WtGjfEtwtGLda0xM8uZwyxs22NqAKXRKE/GNx+MalHRh2acmGE8OSsskAhvEr54lkZiQpoykjJ6EgomVh52jm6cCE8Jaa3vjwzVjHHy9sWYAhNhGFwybZcrPKtcZHLda0xOXC1y2ZsFuLHkbMMbnFibYmYApZEIP+Npr+Np+7vwr1FTxmLgCG8SzniVjmJKMnIaEg4+DlZmboZsCGuI5B08XDwMLExtjBwSwAITYQ0zY8zHHmYLWThu2WtG2RutxNW+JbjxNGzHGxbNsWVmAKYxKE/HJd+OPnTl056ZaVpGWDBTIAh/Ept4la5VLJVDo9DohBIHB43CY3IY/JQIaWqoKAp4WJg4OFg4OXq0DA2wAhNhDPMyZMGzjGtxYWDNa0ZuWK1zlc4lrPKwbZczFnicZcYApQDIP+PEr+PDnj158uO5rcgIbxLEeJX+snpKskpKGg4eDAhsCQSBrYuLtZODSQITYRmytsOTNiZrWDRyyWtMWNotcNGWJblzN2eJxizZsjRgAKbxyG8HgHg81k4eEhZaSnpacioqFjZOdoZmRg4GMoo6YkpACE/Ctp+FaG0NCELzhOCUKSnGOHbPh7eLGF4qzcMejphjhQgEKOfXzxRzghNhGPFhbMWzJytaZXLRa0xNca3Exa4VrZqxbscLVribtsgAp6JYT8HXn4OpY2y8KeSdazx48+O97zjaWi2jFipSFcWtlAhPwt+fhb1hi04Lxw4a4a3UlkwaM2y2KUI1w457Y78+3OhPJ3fjPt3rGMYwiEYCBCJOuHq6TWITYRlxsGDfLlwrceHHlWtMLlwtws2WRayZY2+FjlzNnDlmAKfSSD/hDi/hDj1uvD5XDDlrWOXK55897585jEV2upwIX4V/PhX9xlFkuAnU04PB4HC23wyUXYTDYDCWTEeDgxOFvwIIXizOoNHbHHHCQwwQkMCAQQks+ZxMUeNCE2ENmrNuzxOMi1qzbs1rRozcLcWFk2WuMTbJhat2uVg5YACoIBKIT8Jq34TV9OydKZKQhNOd73y3x3nWtKZtGbFmzU0Y6TjcCF+FBz4UHZcJfnpcBRZBFPPfXgcXFh6Y0FE1lU1UEim7Hx4OfAgITx50Y35OO6aMYkUQCEIwRnXg9NGGwhNhDnFhzMseFstcNsrla0yOGK1y1ctFrLLjzYXGRm2cs2gApgEoT8LA34WFcOPPormzarYoYcWdeG8Jt3hOBpKqEnIaKgYWPjYuZlZmXlwIbJl6i6mJg4GDg4GFhcBwKDhyE2EN2rDM1zOG63Njw5FrTM2yLcLLGyWs2LjE4yt2uRjkagCmcXhfhZC+FmGqTKMRBBTbgcXga54aIrsNgcAIT8KKH4UNYY8E4RtCkrRtGdNuvPl2iF5a4NgwuXllQwkMEMMuD0sEcEgCE2EY3OZi2Ytsa1g4YN1rRq0bLXGTI4WtsuZhmxY8ORywxACksKhPwr/fhXnyYLZtMM+UCD/hTU/hTvxxxPGLqHvkxgsBp81gMFgEWAITYQyzMMObC0aLWDHE1WtG2VmtwtmTNbhbtWObIycsGLhgAKbBWG8LYXhbHkJSgiIyDiY+hnaOXiUDNTEZOAhvCSp4SaY6BmoyclpSSioBEyMfNz8/LzoIbOmJYKTrYeDQcBAwMBBovAMLAQceAhNhDLM1zOWrlwtaMcuRa0yN8i3DjYZVrPG1bZnDduyxYswAp5IYX4u0vi7BQRYfBYPBywxyTYDAYiiSKu3D4XF10wU4aiygCF+Job4mf4FWFxWLyWHoRQSIoEkJDLHTLg68DfSIXUWRMjTTHHDGjRkMEJBDAjl2ssUcIhNhDHKxyuMjfItws8LZa0aN3C3E5xtFuVi2asGWHJiY5sYApNC4X4u1vi65wWCkwmCllnrIP+JyT+JzHdd8XnjXOHxhXURmMRpMFgcBgoITYQ5bY8jJg4xLWbjC0WtGjdytcN2LBbhYZG+JzkcNXDVoAKcyGD/jbe/jbbRrjw4uOeMXWOHLXaqq83m5CE/Cpd+FP3JDJeWHDpz59+vTpxzjbFm0bsmTFaMazuheGsSY/Hx0oYYISCWSWKGCGBHHbq4I4gITYQyZtMTZw2xLcbVriWtHDXKtw48ORaxy5GzdljyNmrVyAKcB+E/HEt+OJfMliWnHHfLnvjmWyZsGjJLRWFYIT8K2X4Vs8mHXmrWM5zUpgtiwUohjhlhnz1xoXijLzyaO+WGGEghBBDBDBLHm8TBLkwITYQ1a5m7NixyLXOPEyWtMeRstxNGrVblc4WeZi1yuWjFkAKWBCE/HZt+O10vupqzUwXledwg/4VCv4U9+UOU5jnPXnvrICGyxgWDhMBw8HBwcHE2MfAQcmAITYQyzNMmRpjarcLZi0WtGLPGtctWLJa5ZZMzhlhYMcmZkAKcyeD/jvC/ju9yeB4Idu/K9Ti4uriKrVTnjnx44zrkIT8KgX4U9cpkyho05oyhZCrDjw48OW842ozYIWshPD2U4vJnOMCEECKMSIRhOenuxLAITYQwZuMTLK4brWjfI3WtGbBgtcNWDdaxY4nDBiyyM2GHIAKVQ+E/H2J+PumN81tWjBqVne4hfhNY+EyuyLCSRL4MTgcDibQhs1YZgYe3h4OFh5OxgSOITYQzatmjVswxrW2LK2WtHDbMtcMWOZa5a5cjLE2a5szdwAKYROE/H6l+P1PFkxNGGGPDny34tKykIX4TcPhNxjkwjFUXUUQyx4enA4WsIbF0/AwVjFwsHAwMDConAMLAQcaITYQ5w5G7jDhxLWeZgzWtG7PKtcOXDFbicZmmFhkyuMWJyAKXBSG8g9XkHrI2sg6SMloaKRsHOyM3Hxog/4U6P4U6TfbnjK7jPLnCaCF2k0DF4OmWWGOGWXA6mCFcCE2EZm2VuxaOMi3M5ZOFrRriZrcLhm2Wt2rnGwY5muJy5ygCpoBLoT8ij35FH8mDNfFON8efTj03rJuca2imrDXBpwzjwbYUVGxTFSE/Cfl+E/PJfBXBRaMoIwnPC3y5s99I4dksWbjT3UhactsNM89wIbKmAYOAvYmBhYCDgIGAgRBwsPO0JPTUdGUFBBJuZi4ODgYODi72FgIOBAhNhGNnkbMGuHKtbsXDda0Zsmq3Fmc4VrPJkYs8rZyyauHAApqGoT8j435Hx9CmOhBCMcePLrxxvojm0Zgg/4T4v4T498vCjteo3d3aIOM74+DzIbJ17AruHgYWAg4CBgYCBgIFBwMXewaBgQhNhDHM1yZXLPGtbuczda0Yt8q1xiyZluFnixZszbI1yuWAApGCoP+R+r+R7PwOFK47yCC/ozT+jS7ZLPPgIfGllRed0eAwEAhNhDBi4bYWuRmtbOcjZa0ZsGa1xkbuVuRg1zM8eJvhw5XIAqTASWG8YGnjBdj5OVgIWOiJyYop6klJCIRMPJy8vPysrJxsTCoSShIqQjAhvErV4lgYiSiKqMmoqUhoaJi4+Rk52bp5eXlZeNi4KKjJCSjpqOioSFAheCrYYc7XHHHBHBHFHFHBCgjgQwwQwo79DDBDkghNhDFkwaMsWVgtZMW+Fa0w4sq3CwzY1uRthct2WVvjysm4AqIAS2D/i7+/i8Fxxvo4zjiViMYajcTlAxEJnn4HgvBXMiF+JsT4ms8DgMLEvnhwM9eBpweDwddtcclVWEuuw1lUlkVUGEwOAYieGOMhPBFIa9N54YxjWEYwjCMIoJyREEUU55e7FDMITYRhyN3OFg2bLXDfGzWtMLLItcNWTNbmYZWbRuzxsGbVoAKlAE1g/4t1v4t7cdvH8bthwavGVzeWbqauLnjnnxzu5rFcOFcJp2457dwhPw4qfhxhpTj8bi5EJziRjKmLBkxZqUlOta3vO+OeG9axpDBTE0Rz8DggITx9146eLec0SKEUSAQRIThNBGMIwRjO/D4cYy7gCE2ENm+Niwxt2i1y0c41rTI1YLXLPG1W5nORtkysGeJw4wgCmsZhfi3i+LfuOaXIWYSiaNgcLi8LbPBHdgKpACE/DEl+GIFDLatJ2pSloUnWfBvpy6coIXjzWwx5+uWNDBLFHBCjlwehijiwAAhNhDRmxaOcTlgtysGzda0bOWa3FiZtFrVpka5mTBhkaYW4ApLC4T8Wsn4tT9Gpqow1yiD/hho/hiDuOekzXGHwRNYLAJrGaPAYLAYeCE2EMMWRplzYmK3K0YsFrRuybrXGHCwWuczJi2w42DFg4YgCqEBLIbwzVeGbeFi4+Ak4GPiY2Fh4qElpCipKqmpJSOhoOPl5ujmZuTl4+ZkZOHjYSIipoCG8KFXhSLhIGAmoCciJqInJKcjJqQjIKFjZmXn6etoZ+bm5OPgoSYkJyarJyalo6MAhOxohHn1ujGMYRRJ0rKcEYThGEUYTle/djFQITYQ5ZN8mZljbrcLBuwWtGuTItw5WbhbibOHORhhYZW7DMAKsgE6hvDB94YMYmEhImIj0bAzcTDwcHDRENHR0RFREdJTU5PVFFSTUlFIeTj52XmZmVnZOXk5ONlUjIRsBFRAhfhnY+GguGSpglmKoswmAw1WAw2EwlVSS2/B34HE4G+2vA32w1wxwQxSkMcMVsVF8FmFhHWwzRnOMbxnGMKpRIwjCMEIpThGCKMABXL15wj4CCE2EN8ONm4YZmK3DmZMVrRrhcrXOPLjWtczRu4YY2+PE0aACowBKYX4opviinqoxEWAjknrrx+FxtuBRzUYS7DUYZZPHLhZ8LPfLLJFYIX4mtPia1wuIwUOAVQIVMscctcdsuBnxMtqSLEXZDGYzBYJRXCAhdlBFDm7UqOFChIIUcM8EKCaKSSQhv18ccOOITYQwaN82Nm2yrWLDI3WtMrBitc4mrda5x5muPJjyYmWZwAKtgE0h/B/R4P3YXBYFHYfI4vLYvGYLAotEJZIpxJpJIJJGotFIZBCGw2FxWNxuRymRyuWxuHwOAQiDSCNQ6EQQIbwV8eCzeFh4iBkISWhpiKloyQipCOioSEg0fGzc3PztTMzdLJxsLAQUVGTkpLTEhNQUxCRCGCE6mCOe904pxTIownJOUUIwnCMIwmgTlONeHzYTdghNhDRkxy4sbbMtxYnLda0Ysma3CxZ5lrLM5Zt2LRw1xY3AAqYASyF8dh432CGue2e22eGGFNFVNdVgMJNDJPPbh8Xh68HHPBJgKMhDhqghvCnF4U44qQipyGioGBiYeVl5GXk52RnZWHhYiKlJagpJ6SkoqGgIeFk4OXk5mLhwIXkLZwxautKhQkAhEcUskMCGKBDCjhp1sMLAiE2EN82RyyysXC1o0yOFrTG0brcLBkyWuWbLK0cM3LTLmZgClENhfOGecNjpwWJsmrsjurAhfhUC+FLmeWKuGTB14eLGobKF/BwFzHxcnZwEChAITYQwxZMLPDjbLXDFi3WtGDVgtctsORbhxsnGZs0YN2uFsAKTAuD/OPfnJ6zrGuUcoCF+FB74Uh8BgrMlFgFEICHqUNgEBkMZo8Dg8CAITYQwbMmDFm4brWOFxiWtMWXGtw5mOJa1aYW7Vqzy4srhqAKgwElhPo1PowYVzyz4cs5sFs2TVmxURnhy314b3nhtXFCgIbwrPeFUGBh42Ej4WPj5GTl5WVmZWPhIqOlJqmpKKMioaBgJOHl42XkQITyB05w6uucYgnKcIRJBCsa5e+jOIAhNhDVmzzOcrbItzMWmZa0zMWi1w5ZZluZs5ZsMmPK0ZNMoAp4JIT6d76buUNVck5Vw5dOfHny4bxjLJg1ZtmLJgjZLLCE/Cdx+E5+GG3BZb3nOcJUtkxZs2DJJGeG+HfXPj05wITyN1zt46xmiiREEEZRRnff04xhmCE2EM8zTG4ZMWq1o5cMlrTFhcLXOLKyWs8jNviy4WDLCxYACmcYhfbxe31rhvwzBTVUK78HhcDTHPisFgMAhPwkvfhJdyaJ7opyqhGSU5Xrhy5whscVKArY+Dh4GDQIgIODhcBwMHASYCE2EZmDZnjZZMi1hhcM1rRgyZLcWJjhW5W7hu5xs3LFuzbACngehuQ+5FmRm4uTjoKSmp6cmo6EgImbl5uVk4WFhJqKmIyUhPw2Sfhsh1YsEsE44b45zpK1rWpGcduXTr05wIXhTDocfg545YUKGGBBDBChjn2MMEeBITYQzxtMWZkxcLW7JplWtHGVktcs8jZa0YZm2Rqxwt2WRsAKcB6F8j95HOGmauqSSqyCGGvD14HEzz0MZJkMNhqJAIP+HKz+HJ3hHDjwze973ztxi6is9OvAjICF4szZl8LPDKjQoYEsksEcteNvlkaoITYQzY4sjhyycrcrRjhWtGuJotxMGTBa0wsGLnFhwuWGLGAKXhKF81l5rO/BsbhocRZgMNRioYJZQIX4b5vhvnyUN1d0McNcOBiwNNs4hsSS6CpY+JhYVCwcTgGDgYKVITYQ5bsWmPE5brWzljmWtMTZutcZc2Ja3YsGjBlhy5crVgAKVxCE+dY+d9yZtzgUpbHDHOMwhfhom+GkHIYbDTXSRMCwduBwIIbJVzAwF3EwMHBw8zXoNGAhNhDhu0c5GLNytaM8bJa0bNci1xmaM1rDI4zZcubE3ZNmgAqIAS6E+j2+k1rDM4mbZqwWlNe8YznDDe99OHDWMrZMmTVa1GLDCMSE/DX1+Gu/ZkyVhXHlw473jFFO694RhktizZM2KSE6zzxy48OUhPInTi7+ONUUYIxhGEYBCMCMCMIxhW/gW8GMITYQzbs8TfI1aLcTJpjWtGrVytw43OJa3YuGblrhyuXLBiAKWBCF9WB6s+yXHU4SGaGejE133oX4ZGvhkxwlmQYSGaKeKuW2cIbKmBYORo4eDgYOFh7GTQMyITYRjys2+HEzYrcWPNmWtGORwtcsWzVawY5GLHMxZMWuRuAKiAEohfT7enbwGAwSSKuLBy4dg758XJg7pcJViLqpI68LicPbiYIaKKCE/DVV+GteVdl6SvgnadMUNFeBhzYaXjWCWK2KmDDa+XDlhPH3Vnl4+XDhvFKlMGC0pVvOc4xiiRV092EYZCE2EZsrdlhZZsK1qyw41rTDkbrcLdiwWt2LhvizY8jnJhzACqUBOYT4yj4y+2SmSyNa68ufHGEpW0ZsWJI159OXLlhGmDBqlyoYLShON8ONdACF+IgT4h78JgGElmntprwNuHw+JxeJxdcEWAxGQxmaxWIwF00EtNtuBvwc1MUU1UkUE1sFttuBhPK3geLv1nOMYxIiEUIRhFCMCMIkYRQARjh8D1hPCCE2EOWjZi5cZGS1u3YuFrRq0cLcLRrkW4nDnI0Zs8uTM3xgCqQBOIP831+br5T03HG+e+s5uJjg1jl21jGkZ3aczCdzmbtVYntfCMCG8Qt3iEtiImKhYOJkY2Zh52Rk5WNQkNJR05MSkhDQUBCw8bGy8fFycWgoyYmKCemo6IgIWZj6eZo5kITz14rhw+Xec0YwIkBCMIIwjCMJxhGEUZCBFHD4LmjnITYQ2atHGbKzcrWTls4WtHDNstxOcTla4ZN2DJlicNGDNgAKVhCD/ZNfsn9V0cJuebw9wIX4dyPh2hwV1UWAhmhpjtweFw6GyddwMBew8HBwcHC4FhUHHiE2EMMzZoycYsS3K2ZOVrRowarXGVy2W5mGPJicsHDLMw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gCHAOAgAQdA6YCWAEQk6P0a3bpFUeNK/j69qlIeAMKSBBE//8DRShGKAUDOAtkGSAyCQCAgAMBe8IeRTMJAICgAgHhwx5FOAgA/gMAAAAAABHl7MA/Co8BKYfwJMeBRuAwmBw6Bx6ERyKSZNIxKJVPJxQptKohAYjL5bS6LP5rM5TGYnFYRDYJAIYAhPwXAfgttojmxyrOudrx305ceHLGErUzYtFslskcUsUY1ITtaoR5OOt4xiiIwnAjARgiTnXv40bgITYQwaYmDBvkwrcbZo0WtMuZytcMMrha2as8zJvhytMeZgAKcBiH8B83gQLg0ag0inkclUij0OhkBhMNisdjcXkcdj8Nhfgea+B52BiJ8NVhJsBRNBBTTPh4MLbgcCCF2UkTI4GWdHDBPFHBHHgdXBCoITYQzZZcWbG0arWDLCyWtGbBytcMGeZa5zZXDDK5YsW+TGA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4NHAOAgAQdBMQFvgEBEJOj9Gt26RVHjSv4+vapSHgDCkgQRP//A0UoRigFAzgLZBkgMgkAgIADAXvCHkUzCQCAoAIB4cMeRTgIAP4DAAAAAAAR5ezAPwq4AowBhfiRE+JBOOW2HBxmBwGTmxNeRxeNxuBhiwGCxmQxWCskgQxykkk0UlBPHKniWYCaSZXHbgZZUGCow110UCeO+GLDYjFYbDYiyKWWmeWWW+vB4PC4nC4PEwolFFEkFM+BwdtcMMlVlVCHA213wR4Ca7CXZACE+lQ+l3yWnaebXq06MeKcJxmijKFElkKIoTijKOTBmxZMma27NkwWSnn179ufbp05c9azIStaMoySnKKMYRhCMoRVneXJtWs7zz5dPB4PF06axtm2cbZwOFs1ZLaLS2RvinkAg/I8LqucwbXMzK6mriYmJIXjNTFxEkTE1cTCauIImJJXBMTARNXEwurgAJiYmLokE0TBMSb8f25mPgghNhDTJizY2DbMtct2eZa0zZGi1yzYs1rPC3ZOXLFkycsmIAr4AV+H8SFXiQFi8rk8hmMZkcLg8SjEwnVOp1MpUyjUOicjndFrthq9do8tjMMlFOsV+vV0sE6ikJmdTst7wLe7HRY3BpJTK9fsDXyxUKJQSX0ez3/Adzp8thMYm1ct16ulaokegUnodduNzttTj8NiU6oQg/0un6Y/kjtvpjVVUucc93mM8Hbhw6aaN8ePPPHNw1jGKppqbvOc5WxEJiaxjGtVhG558efO0a8CO2iD8L1s568d5uUyECExJKITE1dZRICEwEpgmBFZxaYuYmJhCYz8J1M+ECE2EN2DRmxyNmi3C1yY1rRgwwrXLBqzW5subC0a5MWNuwygCtsCkgGH8NB3hnRh8TjsJiMBgcEgEKgEOksJjMHhcBRCMTCUSqPRiCQWJymTzmWymKwGDSKSTqZTSMQyBx2WzmgzuOxeCxCLTCXTSQR6HQaBwuLyGVx2Rx+AwOAQyHSSSSyORaGQRD4zJ5XL4/I4vE4HDolNJpQp9NIxAoXK57S63PZjG4FDpJRKZYK5To9DIbNaPa7fa6XL0WlVUslyt1MlUJgNTodjrtPAg/3q373HGHTOrxeJvxOOY5zz48dmuXDl4HDSOPPPg8+dsY1y8LVVvOd8d7nFYxrURndcbhrWNYXOed8dxTGMYjCc8VpmocMxKLluJpUVETMyyzNOl+Nvwpqwg/hDjvjve7tImKmEzFkzVwEQmpmLSiREAmJTAEwESEwJgESiQmAiYmEglExAEzN5338XvePYITYQxZZGjNhkcrcOHM4WtMWVutwsmOJawbZG+NhhysMObKAKvgE8hPxg4fjCLvG+yXAtSF74cNZ2tiySwSrhy3xylkzcDJopOenTnw4zFCE64a3hh4EM2ICH65jrrYtHoZHINDoNAoFAYPC4bEYvKZLOZnO4/B4RII9RJ5SJlGohDoFCYjEYvGZLMZPNZrKYfBYtHJJOp5LpNEIFAILEQITxBeLn7bxnCcBOVYxISShBGMJhGCMIxIoRhCcb+CZxRCE2ENnDBxlZMW63HlzNlrRnlaLXLFvlWsHDlsyaMM2Vi1YACnkghPxrmfjXj2S2R3JQVwxipJinj16c9dOaejVwAIbpqum5opSigJhFQ8bHyczPz9LT0cvBwUdNUFZPT0VDIECF4SwMMWbwMMsMcZDChIRDBHTr4YJZACE2ENmOZliYOci1g3b4VrRrkYrcOJpiWtMWPIxYs2OVg4ZgCsEBPYT8dYH46p4Z4aWGsVMGLNipSM8eG+GEMVs1KXYaznamqEY1vrx8NGEJWtonqhagh+ja6KmPRKLQ6GQGFxGNyGTymXyucx+Fw6IRqZS6jS6RQaCQCGwuOxeRyWSyeOwuAQqMSycUCdR6HQKCw+KyOQxWKwuJwGCgheSNnDBtZUsMEcEZGhggQQSBChIYIYUMEMEEMUAgjglRy7eWBaAhNhGJpibtGbjItyMGrRa0w42S1xiw5lrBw2Y5GORy5YsG4AqXASiF+QOb5A9YVUNSCGCCa7AXYTBRT14HF321wWUVWRR34OvK4vIzgIfroOtliUChUAg8JhsVjcfkMhlctlMNRaKSCcT6fS6URaKQiCRGFxOWxeSyGNwcheXuCYo93DDHBHBChQoYkEEEEMUZDDDDLTsZYIYAITYRkctGLFm2ZrWDTJhWtG+bKtxNXLdbicYWLLLky42GHCAKSQqE/IVN+QnviWxaIzjQhPsxPs1Yb7Uje1SHyJa4DDaPTYXAILEQITYQxZZcuRy2yrc2bFmWtGGFotw427Fa0a4WmNwwyM2LRsA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OBARwDgIAEHQSAC84GARCTo/RrdukVR40r+Pr2qUh4AhoKSBBE//8DRShGKA5IEEUARwFGmgJXDQAAAAUDOAtkGSAyCQCAgAMBe8IeRTMJAICgAgHhwx5FOAgA/gMAAAAAABHl7MA/HhR6goAzQAAAAAAZoEoAAAAAAAAAAAqbA54Bh+ES4WGmV2uVOpJ7PBQKDcIPJpNIpFFoBB4rH5HIY/FYPDYDCYLA4TCYXBYeh0PikHgkBgCDwOCwNAoFBoJChCYPCYTAUDgkEgkEgUBgKAwWAoGgEDIHA4HB4PC4TCYDA4HCYPB4fFZHHYvBUMhUijUsjUKg0BgELnl1nU4stkncuQSAQNB4LA4DBoJDINBINAIHCYTDYZL5dH49BILRIHEghvCzJ4WY4GKi5CRRUWIqLg4FAIGBgoMgYFAQsBCQMBBIGEEREy0HDQkJBREJEQ0JDRkdFQkFAIGFhYWDQMDAwcbBxMXDxMPDwsLCwMDAoBBoKFgYKDgoCCgEFAwMHAw8BCwUCgoJAwJDwUTCVtZhuWjY+Ji4mJlYWNh42DgoqUlpCWkJLAGLcWYdw5c3EvLSQIP4MY4+HzzuZmBcxmJlBEquLqYTBFxExKakmCamYiRCQTARMwi6kmJRMCIvFxMXCUxNCJiV1MwShNJRIlOfg+M34IAhNhDVq1bN2LbItbMcuFa0aMGi3CyatVrFu5b5muHC3yuGoArYAUGH8AR3gBzgEAj8JlcLj8HhcOg0mmkgnEghUAg8blc7kMviMJQiKSaSSSRRKDQeFyGXx+Ux2Ax6SR6RRCKQSKzeqxGIzKOSyTSqmQ6KAIP+GPD+GP2uV9OPTesxvLxam6jWK1UVbMcaznV1V9uuI7uNb7d9cuQvlznjNIeTRSHwCCwOEwOAwWBwGBwCBwOAQEEAQCAwKBwBAYCQGAQEgEAplPAtd+g8HisCgEEgMVmcAhUBiQAhNhDNuxYYXLlstyNWuNa0ZtHK3C3c5lrTGzbMXLBhlct3AArxAsgBhPxoxfjR/zUpSrNO9FJ4p0hVO+HDO8o4sWTJaUL4cuHLO9oYMUsVbVvDHCrFj3XQRKYIZpYJQhEhgwaLasWRRWsUIUtaMceXPwd+3TXCowSjNjrWcpYsmrRgyTvh06dePCxQyLQnjw4b1rCeIjhy7+DzeDyde/HXCvPPjz3Wlk2bOBu1aNW7Rm4GLdTBgneD/hfA/hgBxTzp8bwuVdq1GKxrp06du2ukVxxUzzTfXr158ePXe5m17db4+CifJ5TE4iJxdUrEQhMZXFsxa9xKIRExN5q4uamJXc8ePPxfH6+H143Ota4LhGdVy4cuHDpisVhwiqxSibuZmUSJmV1NNVGuDtfDEaCC+j8ISfgPz3z1qylCailmdyk1JRNyhKlJuUsubFyrBYWFgAsBKsBNhUsssJZYUWXNgmxYsF53LLKJQlF3z8P4H+Pc+AAhNhGPE3ZsMLfItxOHLRa0YY2S1zibs1uJizb5G2HCzyM2wArYAT6H8aynjWDiKTweVwmJwaAxSHSKURiURCIQaFxOPyGQyOMwuAwiLRyPSqORKCIXH5XKZfHYfAYVFJVJIvgSGQOIxmSxeQXmAQCH8MYXhjFgCAwqEwaDwaBwOBoFFYZAIDAoDDoLAoLAUFg0LgECgUEhEGgECQGDweFwmCwFAYBAa3doMgECgcGs2AYLC4TxBpYeDjrVOE4TRijC+WyCFcmCM4kKyrScoTwXlGE5WrKMcvgO95AhNhDds3xY2bJoty5mGRa0xZcS3E0wsFrlziw5WzLG0wtnAApeEoT8GDn4MH4Xnwq4JUpHBhVRhfjA2+MEnAYSHGRYBJDbRj5cTPhwhsUS8DKycjDwMLAwsPM1sBBwF4AhNhDNi4YZG2XMtyY2jFa0Z5sq3E2ZuVrZtlcsGGRzjYuWoApWDoX4N0Pg37wdqfAUXZSzBWVAhfjB8+MFnBUXSocHTi78LgyHsUPgMAncLgsHhs/gKAyQITYQxy5s2PDiyLWGJzhWtMTBmtcNmGZa4cYsjlq3y4XLRiAKTw6E/BzR+DlHBmniVcWekIP+MNj+MN1F8FaneQCHuUfgcAocFgcHg9DgEDR4ITYRkZZMuNgwwrcrJmxWtGDNwtxOGWNblyZmbHDmbYmGJmAKSwuF+Dnb4Of5s8wFEkEdIIP+Mdz+McvwZ77q0oe+SmBqTF5zAYLAJUAhNhGRuxYMHLFotzYWjFa0cMMy1y0at1rNxkbtMOHE5w4nIAkBCtIGwwOG617rPY2Ti4GTgJWLm5WZj4eDhI6WmqCYoo6cnJqYmIqGhYeXmZ2jn6OdnZ+fmY2DjI6YnqikppyWmJCShIKHh42Xl6Ofv6Gpn4+JipaYpKaemIiEgYOBi4WBRENEQkAhYeFi4lBwEFHScFExcPFxMDBQ0tQSk5ORUZCR8fKy8nHy8HBoGDgYWHgYmAhISQoFNKQ0VBRsPHyszAysjDwcChoCKhoaEgkMQhAQMLBw8HDwRJQUVDREBBQcLBwERETEpOTEpBQsjMzNDNyMHFSUpMSUdAQsnP0tPQz8fBwEVJS0dIQkHFysbLxcHBQkZJSEhKQMBKwVLPysrIwcJFTkZKQ0JAw8XExMOQMHAwENAREJfYNwYmJCIioODiYGPj4mBgYCCECgIWAh4iCgoaEhoKMgoiEgoWJh5ubm6WRkYCAkpiiqqCakIyAgZGXk5Ojj5+NjYWBiJKWnLKioJqWioCDj5OXl5OTh4WDgIKEhiBh4uRj4+PhYeFIGDgYdBwkVBRkdGISFm5GZpZmLgYySmJqcnpNPzM3Kw8FGTFdVV0xIQcHGz8zQzcLExUdPSACD/hxI/hxFzHg9N4wrEVSYm53c3JFxaZip1VYnEozNzubuyy8Z5V059tRgTzzx3na6qKguriUVFTVY3qVJpd13hG6icXjXPVKRUylcSiCKJ34l3piajcTM5q4FKRMXOevhdUxMSu5ubxapqalVVFJTfFd01rGOEVjNcZu5yu8Zq6vpLFVMXOb48c7nNxrGuGuVYmfH9T1XLrnEYcIxGdTwrhy1y1Ge/Hw/D8Hw+O5vWNdq6a5QZcZzm9xmZpNacoqMQvj1nw+fg54xPCe2KjE4mbReE1BNpnExUYiIqcO/brWCIiJu8eLpFVVVG553uc3UwVK9gIL8ZWz7fwLvdFqFWNsFYVAJLFlaLFiKykllS0oEsE2TYAWWLEqO5UGUthYLJUqULm5QCwLmwAJUqVNlWVIuWWbKlGUlS2KSyyxSWXLNyyjLNzZacq5c2zZUpEpYWAShZsLkYLastQGWFhWyrCIgoFyhKm5ZsllShcpKWKyypc7ATYfD+JZt+EAhNhDbMzc5M2Jgtc5WuVa0wt3C3C2b5lrbNjy5GDVixcMW4AkACoIBLIT4fr4eOMcNM6tGXISw1RkpHNbBSyWScWO+WfHzZ82MhPw0SfhpRSjonwtepCOquSWS2K1Izy49enLlqjDBa0Mk8uLHjITwVRHfh03jGMIwEUyMJyihEIxVv4JiccAhNhGNs1bYszJgtZOWbFa0x5si1xkaN1rBzkyNcWRpmZM2YAqKATCD/J7fk/eOeW+GuXCuGDc7mes24RUdIxMXx31vfG458s6roIT8M8n4Z9d1s0c0IRrhx49ePLOcrYNzgZKIXrrw68efHG9pZHAtbBjAhPPnik8A451RhOKJGEZIIAEYRIpz4/VlNmAhNhDBriZMszJitxt3DFa0xYWy3E0xMlrXK4y4mTdmyxt2QAqOASuE+IC+H5riz8bfec4VxbdVqWnglOEY0hSNIzw1w4a5YTleQIbw9jeHreBjJusl4SBQ8LFw8rLysvAw8JESExPTkpIREdAQEDCxMTC0qVh5WACE8ndud+ThwzrGMUQIwQigEYRjG/R48UcAITYQ4aYWGJyxxrcLFm1WtGTPKtwsW+ZaxZMXOVrizOMrFiAKUQ6E+IU+I31QxciOCErxrMCD/h4G/h4HnfDNZiplkIbLmE4OPpYOBgYfA6BhZcAhNhDBmzws2TLMtyYnDVa0at8S1zjbNVrdjhaMGuZq5asWIAqSAS+E+Tc+Td1YcWek53qmyY8VEoQRpLFHBGWG+nPtvjjCGyWzNixAhfhzy+HPPBQWQWSTIZbacjFmbcbbKomw2AxmAwkmAkkikhK48SyteJvphPPHiWMfBMbwjFNOKcEKSkpOEZownCMFVb8Xkpy4ACE2ENmzFkzytca3Hka4lrTG2xrcTTLiW4cThvka48uLGyagCpUBLoT5xL5wOtMvCxqzvjreK0Mks0sUoQUrOt74dePTlhHBHjaOFkCF+HLD4cm4rJ8BLUjgnlnnwtuHweLwtcMFWGwGSxmOwWEqmqjhnweBvyeDxddohPKXgFDs6ZzjGZFGMUEIShKMITRhNNGNcPgOtJ4wITYQ0cNmWJgzxLXLVuxWtGuFmtc5WrdbmZscLBhjbsW7DIAKVxKE+pw+phz5r57TEr6sadSF+HGT4cdbsJZFdRMllvvxrC4UhsnX8At4mHQaFgYnAMGgY0AhNhDfCycMcuNmtwtm+Ra0ZN8i3C0yZFuZu3w5G7bGwysMgApSD4T6b76bm1M0MUoUzzz4c4CC/rGD+sc+bjMeu2Sghs2YbgoXAMLBwMHG4BQMDFghNhGVo3y5MTnCta4nORa0aNMy3C4YsVrFnjZtGzjHkbYmoApQDoT6Wr6XvJwpcSWCV53vAIT8PSX4eYceHfLHO2+WO1SGyVblbMwMXM2cGg4AITYQxa4W+TG4xrXOHK0WtHLnMtcOGuNazcsGzPE0xNmmVqAKgwEih+MM4wOCwORwCHw2BQehWmrRqLRyDQyCwOQxePxmJw9AIhCItEoVCIX4hzviHjmqgwUVCLL67KzwwqpoJqIo4Z6a58jPXHKAheSt6j0csaGEjhRhAghghipw+ljghwIhNhDbHiZsnGRwtw42DVa0aY8i3C4wuFrjMyyuXDDI4Zs8YAqOAS+D/Jhfkq/H1zqsVqNb1mLXvW4iqqkXN74zlmY6+J5vBgCF+Ijb4iN2WwOIjkgllrvnvrjlgiououmkgjlrrrwNuDrjhmkwE2SgsmhAheQNagxOhhhjIUMMMEMEEMESGCCEBDBHFKt2MZhQITYQ2ysGrPHhcrcTPDhWtHLfEtwtsWFaxa5W2HMxyYnDXMAJAQq5BvkCh/G/x44L4BBoVDoBDIXCozBkDgUChkeh0kjEej0eikUiEMgUIgcBhcPi8RisZg8RhMNhMRh8Xi8bh8LgsDgUGikFiECQCAwGGxKCwCBQKAQGAwWHwSJwWBwGBwWGxGPyuYzmUx2DwSISSWSiPQ6AwOGw2AwaFRqLSiVSyWSSOSSTRyLQyDQWJxmUymZzOeyWZy+TzORx+JwmHRiRS6YSyWSaJRqBQyFQiJQ6MQyGQqAQ2Fx+KyGNyORyGRyeUyGJwyJTCZVCoWClTaSQxFZXNZ/T6LTaPO5bD0SkUyn1CoUql0ai0CgkXicbkcXlsdlMjkclksXgcGiUikk0oE0lUakEOhkEgcLiMRjcdlMzmM5l8pksXhEakU0oFIoU6k0OhELi8dkMhlsTlsZjMRhsEhUKkEUjEYiEKhEEg0CgUAgcJisTkMdjsRhcAhEUkEok0ejEOhEDhcRj8nTmEwuCwaCRaIRqIRaDQKAQeDwuFw2DwWBwKGROIQCCQWHQ8isJh8JhMBhkSj0kkkkjEOgkDhcZisbisVisRhqBwKGRCNSKMRaSAIP+HTj+HT+r5+BvRVb1cZq9xKIiqmriYuYnVxdXe5sqMU7brMXM54WiZm9eTw3SCc3ma5cOHDhjGee+85hjVcoqs1xnMyjOIi6uLmbmJxioqIZ306zKnByjkrdTMXi+F6Ui85ubTFQm9553eGGOEVxi4tGYlnGazVxGIxV1LcZJJzFspiarhwmpi27mbiceP4GuHDl21jWXPPW+N5iJ4QxyukZnnx59b4mIrovCW88+vfxfD8fd1y6eN5HjeJwnxufPwvDxkjwungctRx34/i+P4ffvVcuXbxPG8DGp3vj6OvJ699iD+HrqfR8PmXMzMTMIJhcJgmCJIurRME0uJRFoKzAJgiRMARJEiJJgmExImJggCJCJESCYtKYi6RFTCIlMXEzMJQmCYmKTCV3KYREVCBJIJWlCcTEImJgSJmRMQoAmEouLi4TCIiIExcpmYmIRBEiYlMRcTUkwCYImYJiakJi4mJhEIlLj4PwCT6ghNhDVtjYNWeHKtZZG+Za0ZuWS3DmaYVrhjlZscebM0ctcQArEA7oBh/JaF5LL4LB4LDYrKY3M5jMZXH4fAIhIJdLJlNp1OKFRKFRKNNo1BZbPababre7nW6bNZPB4pHp1OqNOJ5JI9IkUjUkk0wlkkiEDjszqNXsNfptBkMTjEknFGq1eq1MnEyjEGicbk8nmMrksdjsdk8nl8vnMjhsEj0opVatFuplOkEii8dotVrdpptbmsxiMJikalkwl1Ej0shEagMMgEBhEFg0TiMjl8rkspisJiEYlEsm0wlkcgiHxmSyGRxGHwOCQSHQqFQqDQhCoPDoDBolBAIP+H2j+H3m78by/CzNzeaiOnTXhcqXx678Hjm9JYRidcOGMM3vebvSq1Opq4m4zHGqmqirzM1DFRMbnNznhmMqunCKxfCfA3q8Xm/Dd+G8RWmOPLry7651OWcceF8r5TyzU54+Dx8Xrxm9ctdOWKTeee++++fHbupCD+Ju8ePz473N3FpgSRdXUwCJiJiUXEkxZMSiamCJiKEJjcZrNWhCJqYkTBEJXO7lDFcKqKXMzmOM7zmIjhjXCoXYSiZymRETi6kRMpm7vr7ZHuCE2EN8rHDlc48K1m0a5FrRhmZLXGXM5WtMWHKwzMcmVhjYgCloRhfjhQ+OJWWKm6i6LIYKyqSeKcIT8OW34c3aYmKlsdI4Zz0s4hrSxgIqcmIWXkYuHkbmBg0kAITYQyZ4WOTFkZLWjVnhWtHLZktxMHGZbjw48mVozzN8LdoAJAAp4IoX44lvjiXYfBYPBUzTwRxwyQzYDAYjBXTSV234fJyS00IT8NW34aw8U+Fn4DIlKMMM73x4b3RUta+TLo0iE8WbYy6uOs4xjGMUYTgjCMIo14fViYCE2EZMjFq2btWC1ozzZFrRm1xLcTho1W4WDduwaZWLlxhzACo4BMYP+O8D+O72/C79L1CLW8HyOcRiMIilxe83vnFxnBzZndoT8Nqn4bZc2aOqWCMq3w48M9qMIYMFqYoxvPDhw4ceWdYWpk0W4GDBagIT0F4vhl786pwnCcIxQigglGEYRhGIijCMZ7+yjDAAhNhGJxmY43LnGtwtW2Ra0zM8K3C1ytVrVzmzMsjRrmatnAAqoATyF+OJb44l8FfPVh6q0ECaJNFJBEiQQxRIZZb7cHTSiuxVWOmsU34vD4u22eijCYTEUAIT8QTn4gnd0Ibo4DDhrn0uLnz5c8YUzYt2rZkxYKUivPDj14M6GCmbBgtJdwdO3TlCE8HQk5Ou94qkIoRjAjKMICE5TRRRjBBJBCKcc/gWsJwAhNhGZpkZZXOFmtZs8TVa0b4cS1xiw4lrZo4atWGJphascQAqqATmE/Hj5+PG2WvZz6645cE8mjJixSopFGqKdYRhKtJSxWlRhx59ueuNshzM2awCF+INL4g4YqLmQiwUk089uBw+Hw+LwNssVVWGxWEx1l01EdNOHwuHxeNw9M8ll2Ew2KsulkpjrhPH3Pjt14bxvCs4TgiQCEYIynBGEYIwjGUUYEa18A5YT3iE2EMMjVljZZnK3NhyYVrRm5YrXGVo5WuMzXM5w5WOVy3zACmUWhPyApfkBTvpltwRyWyYMUM1p4Kww3IT8QMn4gZeFXU0WorW99M+DHTHDMIbK2A4GAvYWHgYOAgYFBoWRuUDBRQAhNhGNvlbtG2VgtcsHOVa0cN2q1w1b5FuPG1ZuHLds3ys8IApQDIX4/dvj9ZwVFUkcWHwOHrCD/iIC/iIF48VuV4noh8ZV2AQWjwmE0OCwGAwsITYRjyM8eFoxZrXLdg5WtGzJitxNcjZaxyNMuLDhc5GDJsAKTQuE/IDl+QG/Ji1YMmBGIIP+IK7+IMHhfLe7iQCHwpPYDAZnTZPAoLAo4CE2EOWLhk2xOMS3HmwtlrTJkyrXLjDmWuMuJy0ws3LBgxcgCnIehfkSA+RJfCYPDYWSuBFVdhKpk9uHxuDtlpwE2GuuhPxBxfiDXx5F7RlCElEoIQmrHfLg4eLMheJsnDBm8SjjQwwkMEMEMEMMuZx8MMGUITYRkcMcjnG3bLWeHI0WtGebItw5mmRaxxYsLBg4cscuVyAKTwyE/IZ9+QxPJswYIVy48syD/iFS/iFR78edcMqxAIbIljBwFjO1NPAQsJLAITYQ1bN3DBtjbLWebI4WtG+ZgtcZnONa0yN8bFhjyMc2TEAKwwFShfkfK+R8taxTCXWWTTRx311zyyzwo7aq44IoIpIkMs88MqCCaaSBDWYWOOCGCO2XG4nI43ApsBiMhmMlgJsBCjgAg/4hzv4hz0cemcWmbjJCMWq679vJxvPPn4vHnlOOXgcunLhqsVQiBMbq5TEzFsb6dcQghPG3DjDl8m8YowjCMIwThGEYRQjAQihGEQEYBCKMEJwCMIkUU7+BYRhgITYQ3cZsmNu0brWDjNlWtGjZytcNGuNbictmWXG4zOcTTCAKjQEyhPyLrfkXrzwyywwtSmCWKlLWpgtSrHfHlw3hCWDBgQwzz48M8EOJo0agg/4bpP4bpc659mMUJWiKipiV5vjO9743x4zh04dPC1VXAITyt4FjDwDljUiIRhGCMIoTlEIynBGAix+CYxjcITYQzZuWWZuwwrcjjG4WtMWRitws2mZbjzMWuRkwb4WrPCAKWBGF9Al6D2Oei+yKqzFYq7AURUiE++0++vtLVC0qXjh33z584IbKGA0PUxMLBwaFhbWRgIOzITYRkaNnLdxixLWjZm0WtGGHKtc5Wzda2x5crZlhx5MuRgAKlgE8hPpNvpSdGm2AUrimXtcAMUoUlSMpzhW2GVZ519ddKEN2jVq4FIT77D77ek8eYatey5l2bQz5s+Y1QlInPDeONnwYcWRstsZJ1lwdOvPvhPJHXrLr561jEjCMIwhGEYRIIRIRRnGMYpLShKES9dPfnCecITYQ1a5W+bI4yLWLBrjWtG7Vqtct2rBbjy4nObM4yNW7jKAKWhGE+uU+utne2HiV2YMmKeSsMYCD/gAM/gAJ7Y5ceGc3uO7jeYbIFfAwFbHwsHCwMLD4BgYGDnwhNhDDG3ZsMTPMtasWOFa0ctci3DjyZlrFk2ZNGLdowYtGQApUEIP9j5+yBp0qU7jx8TWghPvpvvvdjButbBXBlnnw64bOGH4GAvYuBhYGHi7eFgoGPCE2ENmTFxhw4Wi3GzY41rTC2ZLXDhi2W5GuFsxZt8jTFkygCoABIobs9Oz1kIWSh5aAiIGBh4mNkZOLi4uCgoqWlJiOkICLj5uVtZmE/AFV+AKuEMGOWGOHDGqlMWbJgxShfHPLHfa+bLsAheOtXHBpZaYUaGCFDFCgEEKOPB6WOCOUITYRjxtc2FsycrWrhi4WtMjBitxM8rla3xNGrBpla5nGbEAKWhCH52Dn1ZJJKNNJtHo9HIBBI/HY/IyD/gLY/gLTnuK3rrwuq0CG0Ni9B4BiYOBg4eLv4GAhY0AhNhGZllyZszNwtcMHGZa0xYca1wxzMFrBi5yN8rdy5xsmwAp3G4frtOu1k8XgMRg0Ii0kmEkkUIhEJiMjmsvmcTjcDgUQjACF+BFD4EUbrMQsjhvweHwuHxdNKTBXZKyy6KiF5M28LQ3yxwwwwxwRwI4oWLz8McUQITYQ4a427Rg1arXDDNkWtMzLGtw5WrBa5YNWWTFkws2LFkAKWRCE/FKt+KVfVfNGiNNuK6lghfhym+HKfEV4KSaJFhY8DTg7QIbRWN4KPuYOHgYOJo6WCg4KUCE2EZWbNqxcOcS1g0yOFrRnhzLXOFywWsHLLC0at2LNk2YgClYOhfisq+K1O2+K26irGQXS4ICF+HLD4cscZVhk0dNOBvvwYIfEFLgMBncHg8HhNHQCBxMhNhDVviyZGGHKtbOWGNa0bs8q3DmZs1rdq0ZM22LE2Z4cQApRDoT8WCX4sE90sPASljx484CD/h0k/h0l1x48JnlzqaCGzVheAg7mLh4mPvSBiyE2EM2mXHmYsHC1wyZN1rRxiaLcOFi1WuG2NxiZuc2XFkbgCkgKhPxYbfiw34lIZJVXg/4d6v4d6671zlUgh8eWuAQm2ymBwFEAITYQ3aNGzDIwwrcrlgyWtGGbItcscLBbha4WuVu5csGjFyAKaheF+Lsj4u5Y4GMkw2Eignpw+DxOBtiookwAhPw67fh1pva9dmGMEmKEqY2W+/CAhtDYxgoPAsTBwKBgEDAQMDCx9zBwUHDgITYQxYZnOZs5aLWTnNkWtG+ZstxM27JbjascTjLmw4W+ZiAKRwqE/F0N+LlvNamzKSCD/h1g/h1t3uc2mYfK2AURoNNhMCg8hCE2ENMmZswaY8y1g2w41rRrmZrXGHMxW4srdrmwucjNribAClsRg/4Cvv4Cu1+FWem+TMm8AIX4cwPhzfmwmByE1UUklsl8+DrAhsVS8DBUszCwsDCwsfewsBBwoCE2EMMLnHmaNWS3MxYMVrTNmcLXDJy0W5MeFqwZMmTRplYAClMMhfgRU+BInA2ww0YybDYjAIX4cXvhxDxFGGlggwduLwaHvUjgMAkMths7icAgMhAhNhDfNhYZHDZita5mDFa0YYmS3E2YZVuTLjyY3Dlxlw5mQApLC4X4EXvgQ3ukshvYXA4Eg/4dQP4dSc8acGKAh8YV1BaPDaLAYHAIeCE2EMGWFw3yMsi1i2atFrRyxZrXOFpjWtsWZxhbucrVi4xgCkcJhfgRe+BF9lIsBRFKg/4d6P4d6UceeUCHukhgcFsctgsBiYAhNhGPE2wt2bnMtZ5G7Ba0bsMq3FiytVrFo0yZWLRxmbOWYApfEYbwSgeCVeVjZGGiI6WnKKSmIeAiYkCE/AAJ+AAm26ujBKda8HDlw44ghsyYPgIe5iYWDg4OFib1AwEAITYQyZuMTDLlarWORyyWtG7FgtxM2LBa0yOG+HLhxtHGJuAKZxmF+CjT4KT5apMJgMBRBFfPicHhb6ZI8NjqsVigg/4Amv4Ai54cTM5vizTDXHk8PQCF524jgt1M8aMIUEMMuD0MEcVgITYRmaMGuVuxbLczXK3WtHGZstwtmeRbhyZsWJy3Y4mjVmAKqgFAhPwX+fgwVxNjFKFb5Y4YwWhTBLBCODHTDDDl1VxSxRxTjpw7cum95MGDJmzYpYo4sFKUhPwAtfgBJlhtWKN5w4KeGMmDBkzZoYq0xzy45a4Xle1cFbTlKkqUwJQgjLbDTfPphPM3hWcvBN5kYRIoxgRRmnKMISlJJGAThFGEUpic9PgGaMghNhDHDhYNsrVqtYuGrda0c4263E3xOVuVw1x5smZhhwt8gApyG4bwiSeEWuLiE1KUk1OS0BBQMfKydHO0MzLwELIREoCE+8Q+73puw2Ry1158+vDnipk0W4GDFDEAheduIYMHo54YxChhghgjgnn18MEtACE2EOWORy2YsHK1q5ytFrRi3yLXLVzmW4XLbNlzM8zhhhZACl4Rh/A8h4H14xGphNKJMJ5KotCIjIZTMaKAg/4C2v4Cx68Ouba55d1xzIbPWJYCHwDCwsBBoeTu0HBRACE2EZmuNkxw5my1vjwsFrRjkarcORvjWtmLLJkct8zJtjcgCl4UhfiVW+JTuWeLKsfFPFNgMJgsBhKpgIT74T76WmDRDdDJHBCs9rTfLMCF0WGihwuBvhljhjhlwOtjICE2EN8WRy0ZN2a3K3yMlrRsywrcLnK2WtcOLG2zZsbZsxygCmcYhfibg+Jw2mKPBVYbCYaiaGe3G34mW2SLAYSD/f+fv8Y5c9Ru+PHN7i+TwszMUIbNGEzA8LBwaBQECQMLBytfBQcBPCE2EZMLJhjw43C3HlxNVrTLicLcWVhhWtWLNvhyucWTI4xACqEBOIT8UAH4oBa4Mk817Yc+TbGEpYLWpKEJYZThUjVjx5ceO85U1ZtWrJaOjTStAIT79b772k5YU63nW88sa0Upk2UwQled8t897pUti1W0StGmGdct8+HXjIXirNwwaeeWGGCOCUlghgQQyQQwEMEMKEQxQxQIIYIYJYZ92Q4EITYRjZtGeRtmZrWrLE5WtGDdutwtsmFbiYNWeLK5btmGVgAKbhqE/A4d+ByNnwZcksVKYLSpgtglbHk34ctwhPwIqfgRNzOFHFGFcuHLhvWM5QjKcZ3Ahs7YjQt3EwMGgYCBgEDAQKBhYfAMLBQciCE2EY3DJxmZ4cy3KyZtVrRthcrcWVg3W5smJo3bZsjFw0ZACoMBLYP+CQ7+CQ/r0YjFWpWMRUs3xtNKJm5mW+m9c/K6gIT8CZ34Ez92/jXpRNhw5c9cKEsWLJglKd6575crDCVpbo5I5ICF5q4VQ7WWNGQwwQkCKGKGBChgQwQiGOXG5mEsITYQ0ys2rLDhxrWWZkxWtGTJktcuGbda5Y5WDRm1ytmuJkAKSAuD/g2s/g2BXHWptQCC/lVT+VXXebdzuIfC1DgMAnsXo8HQWDghNhDZjjxtsjVmtb5XDJa0wsMa1wwzOFrjK1ZOWjXHjwt2YApWEIT8JAn4SH75YX2ZOBspmUwzhPwILfgQZ0NkbTrPax45xIbMGDYOBu4eDg4OHj7mAQMYITYQzcZWThlkzLWDFkxWtGeTItw4WDVaxyMMuTLlxZGbNkAKbB6D/hNi/hN/zGeXLXTXCIbvwfA63TUcuPDMAIP+BGD+BFW9Z5XcdZ3Nsa1iouOMdedzIIXmLg+CPZ0xxoYIYIECCFCjjn1aGCghNhDjE2xZmTbItYOGbNa0yNGi1wwwtVrFi0cscjTFhy5GoApcE4T8KZH4U4bZaTtDBa2SWTXkvWKD/gRM/gRV5X4V8Cc31nPfM5CGztiOBibmFg4GBQKFh7+FgoOBITYQyZt2WPHmarcThjlWtGzdstxYmrdbjw42WJziy4mzbEAKdCGE/Cqp+FU2c81bRqwxgy5My06Xnec4RgciYIX4DOvgMtow+YriTwyx2qaMTgIZpJJETB5DImJkhecOHYMLo4Z4JYYUIggigiQQo6cbm0LGACE2EZGDHG5y5Wy1o0xN1rRw1aLcTRjiWssjJszwt8bNs1YACm8gg/4XJv4XJ3jVeJbvnfhzdzVYrhitO18McIP+BCb+BCdE8azG6dPF6YrFaxVYmMut+H1AheMtHHBp544Y4I4I0KCGCAgQxz7WWBeAITYQ5xOMuTHmwrc2JthWtMrFgtxNmLha5xsmTRywxt8LluAKoAE6hPwzRfhm3zNGPVjthYYMui2KVpwjWuGc0SMNFMVoUjXPny4Z1lRiUpaFAIT8Bln4DJ9EMlZTjWtcrTh0ww0Ys2DZDJOVY682fPOcJ0tiwYrQpWN652ucVITy54JZ+nW6cYzRjWEYQpCkICaZFOEZThBKcpwjGc9/dlGGoCE2EZGThy5ZNmS3G5Y4lrTE1ZrXLLG2WscmTNiyNGDdu2aACk8Ng/4cxv4cwbTib5c+mwCF+A6b4DizF5DA33X11yiGx1SwKpmY2PwDBwMBCiE2EZGGbE3xZsy1njwuFrRpjcLcLLFiW4cWHC2ct2zRm1agCkcJhPw6Wfh0xlnzM1sQhPwE7fgKJ0Y8THgoh8ATGBwW/wuDoIAhNhDjI0Z42LNktyssuVa0cMWa3FjxtlrRtlcNsjXKwa4mAApnGYX4eVPh5xtpqvwlWCwllSWm3Fz4OKeyjBYIhPwFafgKbLZaRjOM4IWWYNNcs+KAheGsPBDjcnPDLBHFGI0tevghggAhNhDbCyZYm7Vmtw4nDNa0yZMy3Dia5FuNpkYMsjVkzyYsYApzGobw/SeH6WPk5mOhYyKkJCShoOHlY+biYmIgpqQpJICD/gMG/gMHzyz0jTEoiLxU3rw78HHhgIbIFXAwFzEwsLAQqBgoOAQJBxeA4OAgY8AhNhGRphxMWzlotZ5MLRa0cNcK3C2yuFrfFkx43DBszaMGgApyHIfxLveJkGAQGGQONQyRR6VSaXTScS6URKBQWQyugz+hzmTy8IP+Adb+AddPTj0zFubjMyiJ5ceW8YuF4ky8E+hnjgjhCFCjhjnwOhIMMCE2EMWrnExb5W61rlyZVrRpjcLcTXDkW4mLhk1zMMORmxxACnEghPxO/fidpverHhwVpe05RxQzZs2y1Kt8OPjx2IT8B7X4D74UxI4NDZHIhWuHXj13ujaWqGDLsIXgrBxMzXDHDCjRwkKCEhhhn2MqHBghNhGRhjaMHLBwtatGbNa0yM2K1yxcNFrJqxcMnDJnjbMXIAqDASuE/FYZ+KyeGPFPRi0YrUgrW9749m3iMFrQnfHry4dcZ4pasmrMhPwHxfgPRxMRG+G+HHec42lknLiYZ1vjw464YyYpbI4J2iCF5K2csWtpljQwkKCEIAgAQxx4HUwoQCE2EM2TBmxxYsa3K3ZYlrRjixLcLdpiWs8WTHmzOWbVuwYACk8NhPxgjfjBZ0NkNWCUJ1iAg/4EyP4Ew8teG1zmYoCGyNawMDZxcTH4BQcDAiE2EYWrDE4y4WS3C2ctlrRvkYrXLfLkWtMjLKzxY2+VlhzACloShfjT8+NP3A4NhZI7rMNhrsMmgIP+A7b+A7drpnpcLvNdW7CGyJawMFcwsHBwMDBwsPgGFQMqITYRmZs27bEyYLcjVuwWtHDDItxMMzNa2yNWDbC1x5MWZsAKcyOE/G0F+NqOGfBpwSwbMWi2CEY1y6THCUrYpZI4IQCD/gPu/gP/8Ke2dEcb3ncmOB5nGHG9ud8YAIXkjZwwaHExwxoSGCGAIEMBHHTrUMEoITYRkcZM2Fq4YLcLRg5WtGORytc5nDBbjZOGbBthbNGrhmAKWRGE/HBB+OD+t8WHJmxaLZMuysIgg/4DvP4DveEcFZre73z3niCGzVhcvYuFhUDCwuAYGAgYkCE2EZcLfKwxMmi3M2zNVrRsxbLcOPIzWuMWZtkb5W7VliYgCnUkg/45Nv45N+tdN6mLuJU8TTFxvnvnFNNVCYT8BB34CD8mjFgwE8d75dLbDCtDJTNS0Iw0yx1w1IXlTfwtjPDGhhQwSiCBBFDFDDDHPh86hioAITYRiw5MrTC0wrXOFo4WtGbnEtxMWLVaxZY8jHK1xuMOPIAKch+E/HXd+Ot+UcWPJhleePDlx1mhLNLNgpgnihgxAIP+A/r+A/u5rrjnjcTXJy6aw1LMs8+e+4CF4+2Jp55Y0aGCOKGCSOKGKNHTtY4I8WAhNhGXLkZNMjlytbOGzVa0YOG63EzxsluPI0b5MzlmxcYWgAqdATeE/Hxt+PjfVvleE4TslixaMFITnnw674YwSlJqlTBAnhvhw1ijgOBaQIT8Bcn4C5c1N0aJ1y4c+XThxpUzZN2TJC064b62W91JYLYsVLIzw04LLfaAhPPHimmPwDOcZwnGEU5TlGUZSjCJFGE4RRhAgQnGuHwTGE8oITYRlytGDBxibLcTFw5WtMLNgtws8uNa4xt82THlytGjLCAKUw+D/kI4/kI5vjvGo5Z8LNTIhPwGdfgM74Er4oxlthhw4aiGzFg0v4uDh4WRuUCgACE2ENmOHCzy5Ga1vmbN1rRy3crcLhjjWs2jnKyyt8OFzmbgCkYJg/5Cmv5Cobph4lCE/ATh+ApumamRfMCHwNO4LB7vCYKgQCE2EYm+ZzibYca3K0Yt1rTLiYrXLPDlW5GTXI1zZsTNmxbgCm8chfkQ0+RC3Dw4Wy2iDAVYCpDbhcHffBBhsYz01ACE/AT5+AmXLTLqvaEoQhBKspwvhpvc2meF4sy8cmltllhhRxRwQwQxoZ79OQRAITYQ4Y42Tdm5xLcjRk4WtGjNmtcOW+RbhbtWDPE2xY2eVqAKcxuG8i73kXNkaOIpYCBjoyclpaIgIGNo5eZk4WTnI6YkgIT8BcX4C9dG3dPQxUpKMYRqhO0MMcbShslW8BA18fDwcHAQYgYCDgECh8EwaBoQITYRmbsceLK5YrWLlm2WtHONqtcsGTZa5wuG2Ny3aZmrBoAKPQWE/E6t+J0XTmCE/BBd+CCmuPQAharsXbWAITYQ1YY82RjhZLcmNrkWtGDLGtxYWzlbjyYWLXLha4WbLMAKbBqE/E7d+J2eNcEODLLKMJZNGbJixThrljnEhfgdc+B3uTDX5yTDUUQKb7cDhb5a5I0c0ICF4OwMDG4WmeOFDDBDBGhln2KCOEAhNhGbG2YYcTZkta48WVa0YZma1yzzMluZy5YN8uTC2xZcIAqpAmqG8VOHiqbg4mMhZKUlpCKiICHhZGTk5OJiYiCpFBIT0FCQ8nC1cDVwUjCQUdHSkVHQkBCxsXMyMfBw8FCSkNTJiLiIuNg52GkZaFloCIgYGBj5GPj4uFgoiMlpaYloyIhY2ZmaOho5eGhZaWnghPwQJfgf5yLThXHhx4ctcMIylgZK2Vy5MtpNmPjY9lbXlhvhw4cN6oxhJgjbLsvuw7ltk8GHVrxZ5ZY4cOeOvLl4e3PCFNmjicThYM0pSyz069+khPNnhmMPBs6oxhEiRijONcNYYsFrYsVoVxznVGMYRhFCaKM5128WVtGzNg4HIhfLpvWqcJoxhOE5Eo0jATjPD4NmjvAhNhDZllyucLjMtZZm2Ja0YN2C1w5c4VuNpiZNMzHNlcNsQAqEASqD/gcC/gb55x4PLricRpnVRjFYxHDNzm8zvN3xrve4kIX4JavglViwV+CpgnnrtZe3C21xKMBhMVhMRVdRMQzx31YGmuushPLHgnO5OG85okRGCEZREJwijGNeD1ZVpmAhNhDHKzbsG2PCtcs2LVa0cN8K1yyaZVrbI4Zss2ZgwaY3AApPDoP+Bw7+Bw/lHC+WudTIhPwStfgl5zU2XtLDK+PDhIbHlaWMbFw9fNoGAqAhNhDdo5wtGznKtwt82Va0cNMy1xmcZVrfE4bsWLFi3ctMwAqJASqE/BMl+CZOEcV4TjhqvbFbNmpgrGda5143y3y1w0aoZsmghfghC+CB+yO5FLHTXfbgcXg8bOjwFWQw2UwWEqmghjnrvlxcuHweDrCF5U4Bjg2s6GEQoSBFDFAQoRHBHBLTrY4o5yE2EMcjhljaYsa1rixZFrRoywrXGTIyW4WuTJicOcmHLizACqABMIX4KsPgqBnrhxOSwcU8E8ctc8MqaS6jAWUIUcU8c8E9tePrw8c9EmGxGICG8D2ngfRkoKal7KJloKGhIGBi4mPj4+Rl5edk4+AhoqOoKSYoI6UiIaDgoOPi5+JmZGTkwITwpGDi661rGM4ThMRiSjJKCEUSM4TTx+BZoxAhNhDhq3aYmDXMtx5XGVa0bNsq1yyyN1rBo1yM3DJtiyN8gAqHASWG8E8XgnRg4uPjLWMmYGJgoSWkpiampCKgoWJk5udn5eThYCEmpScmpYCE/DiF+HF1ivshspqtitSNcOfPr15ceWFLYsmTBHBWuXCAhPAWaGm989a1TiiIwihOBFGevwDFPAAhNhDZuwZucOTGtcZGrda0x4XK3E2wtFrNhjYsm7dq0cOWoAqKASaG8Jf3hLjjYOZjqWCj4OHhICIjpaUlJSOhIGBjZefm5uTjYWAlIickpKOAhfi9O+L29cuxVUmAqshmlpnwOBwOBwdtNMc1VmGsqwk8FcuBheAo0GZwMcsMKMhIYEMEIhEMdOzjQVAhNhGZo0zNHDnItytm7Na0buWC3EyxZVrdjjZ42jhjkcsWAAp3H4bwQreCH+Hi4SLlIaQipKOiIRBxMzJzMzIxcBBS0ZRT05MAhPwX+fgvzzRxZ8l5RgpJKNIxjhjjrPfXLhzgheIMfDBn7ZZY0JCghgQwEcc+1QqwITYQxb5GDnLhxLcuRg0WtMbJutcsWbla3zNGLlg1bNcjHIAKjQEshPwSffgk/4dcOaWbJmyYrWix4b551jktk0UlGeXPtz6c+WWW08FAhPwZHfgx3pgpimrnrnz58KNrZs2LFGWG+fPjz6c8Z4IZONizZLYgheWuB4IdnPDGQwwQwQhAghgIYEMCET5XLoWIITYRlcsGGLIwZrWeNqzWtGTPCtw5cLVa0asmzbM2ZMGTLIAKfy+D/ia4/ibD28Hwt8HCsYRMIipxNru4arlwxiXHj1jxQIP+Dar+Db+vCvxq6Y1m87vnvm3LERwitTa882btq+0AhPOHiFt4+G8KwijCYEYRQjABCMYTjh8ExRzgITYRkcYWGTKzxLW+Fw5WtMmFqtxNGORa0btszhyxaNmbjMAKjwEyhPxVFfiqXjeldjJSkoRuw0mQwSwQpGVa48uO+NCVMFLU28DLGcSE/Bqd+DV3RizUyIxw3z5cOW8VIZsGDJSKdZ48t748MVIYMmpxIyTAhPKHdjDv4a1hWEUKiMIwhBBGEYRiIhFXk8+MJ7AhNhDZzlZsMmHMtcNsTJa0ZNma1zjc5VrRs3b5cbBkyZYcYApUDoX4xKvjFjqsxl2UssgglhhAg/4Nkv4Ne73zxve+G4uwhsdU8BA0c7FwcrdwsBBwoCE2EMWDbI4cNMS3Ezx5FrRwywrXGRu5W43LDK1yZMzTFlcACmIUhPxrzfjXnvOmPZLJSiscsZYMWACG8Fm3gthlIqehJaOioaAgYeAm4Cfj5WXAhsdVcDBV8fDoUg0PK2sBAoYhNhGZixwtHLbGtZsGuZa0asmK1xkws1rdiwzOG7nI5cYWIApbEoT8cW344u53xNUrTrXa34cohfgpi+CnnJYbETURSTww2r668CCGydewMBewcPAwsBBwsPfkHCghNhGVkzaMsjTGtZMHLVa0bZcy3E1bsFrlwxYtseNkyaOWIApRDoT8beX428czRPBCejTKtIP+DPr+DR3Uavhwz0lNgIbLmC0DdxcLDxd7AQsFCiE2EZmGPJlYNGK1q4b5lrRsxarcOXG2W4czJq5a42bZq0xAClIOg/466P46zZ6x1iOes4SAhfgvY+C8HBQVQRL478Wy4IbMWD4NgGHh4mVrUDASgCE2EZM2FmyZt3K3JicOFrTLkyrXOLHmWuGWPG2cZGzVixcgCkcJhPx1/fjsRnTMyUzAg/4LHP4LLeWrOICHs0fgsJssJhcBhQAhNhDdjiZY8ONutxY3OFa0aOWK1xhyMFrHEwZsXDHE3ZNnAApZD4T8eiX4864Vlrnj00146ziAhfgp6+CkGqTCRSQyxYfC4HD4MIbNGGYGTpYmHh4WplYOBhKoITYQzatMzXLkaLWDTG2WtMTdytwt2TZbmzMMeVxjaNsjNqAKTAuE/HlN+PF3ZLJjnCrAg/4M0v4M+eXDlOqneYe6R+BwCOy2nweAwWKgITYQxcOcLjDhYLW+Zu3WtGmLCtxM3DFbkwssmNy0btWWHEAKlgEwhvFnl4tJYSAjoWeRkNFQ0dERkFEwsXIz8rOw8LAw0ZMT0pLIGLkaOfoY2JgIqcjp6ClAhPuGPuFZ3pn0cPNKTBKSUo0hOVYRnGZCGC1MCU53x3zx5tCF4MvQ5fAyxwwoRCEEMBDAEKCGBBHFCn3caPAgITYRjc5WDFm3YLXLhk3WtGWJqtctsrZbkxY27nFicMcmPMAKzgE+h/BQF4Jv4BCYRHYPK4nM5LMZfLZbGYTBJBHplMqVOJ5NphMpNMpRHopBoHE43K5zN6HN5rMZLIY/FYfB0Gh0Ii0WiEahUOhEMIbw5KeHMuJh4aJiomOg5KClpCYlJiOiI6KiI6AhoCDiZWfraexp6+ZmYuBg4aMko6Qho6OjJKGkoqSjo6AmIiCgoECD97lx8FEs7zNpmpiYTFxJJExJEgImUpu/H9uYnzAhNhDFxjxYmjLMtwtsmJa0ysmq1xhY5VrJg3ZMWLPDkxOWwAqyATGH8ZI3jJtlsfkMzjs5lchhcAi0eoVCtFWrlQp0+oE0lEggEHj8todXsN3ttnsM5lMTgMWkk6m0smEsmACG8NinhtlgYaYhJ6KnJCakpyOpI6Kg4ePk5+vqaelo6WlmYeFiYqEmpKSjo6SjIiYiIiEhIYCE8GIOjPDOMZVgJooThGESJCMEIoThWfL5abkAITYQ4YZHGNq0bLWmbIxWtHDbKtxNM2Jbhw5meJriatG7JyAKcxaH8DgXgcDQaBx+JymQy+WxWFwaOSiQTiYRaVRgh/EMZ4hjUQlkWmksnE4l0ag0Dhshnc3ptRoc1IbAkFCRs3DxcLAwcGgYGBg52rgIWAugITYQwc5nLhiwzLcjnC0WtMTHCtcYsmVbizZmrdowZ5GznCAKeRqH8TxXidljsdis9ldPodRo9FnMljcRh0Ij0olEunE8mkyAhvEC94gVYyGnIimhqCSnpCYioaAgIGbi6eXmZ2ZlwIXUVWxxzz10xxoxBLBLi8rDHFrAITYQ3c5XDls2brWzlqzWtMmHCtc4meNa0xNsTJixaN8WRqAKVQ+D/Spfpa/Cqq6EdcXEAIbxl5eMu2UiJyIloqKhoeJmZefAhsVScHA1M3EoWLv4GBRwITYRhxuGuRrmyLWrhswWtHDhgtxMGTRbkwtW2Zi4yuHLFgAKdB6D/Wxfrb5RyaiuvkbcFVm+u8sXw4a4AIX40dPjQxmktorvpvw9OFwMqSq7HYLDSRTYOnD4HBiGyJZwcFgOJgYGAg4CBgYBAICAEDCw+A0GlCE2ENGbPMwasmy1zjyN1rRlkaLXDhg2Wss2Zy3xZGTTHjZAClMOhu4m7mWLiIqYmqCaiJSJg5GE/Gnp+NK1CsdeXDtYY3CHw5RYCpcFgcHgNJQGAQYhNhDnEywsnOXIta5WWFa0ZMG63CzcsFuNphZNmWXHkZt8YAptG4X34nv28DBHgrMNgsBNBDffg8PbPHJHjIbppIT8aon41H6Yo4L4cOfDjrhvNjprwZc07UwAheTNnG28sccJBDBHAhhjhrzN6KohNhGTLlYN8uVotxtsjBa0wt8S3Fixs1uZq0ZsnLhq1bYsIAqMASiD/gC4/gC3lPZwyne+KMcvA4cKrPHn4d2cI1y44nMghvGUh4yo5CohpqIloaGQcTKxtDM083Kw8DDSU1QTUhGQkDFxMjBzMXFw8GCF4gxcMWrvhjhjghQo4IY4kUMUCKFChhjr18KDHCE2ENmTRg2yNG61s1xMVrTHiZLXDPG1W42DhhiZtGDRuzZgCnYihPwG8fgN5hTFLJBC+PThy3xxilLJDRiwZobscIxAhPxs6fjZ12ra4zrBClMGbRm1YsFJXx3034Mdt9+cheCJYYMfmZUcIECAghIY459nBHFjgCE2ENszFjjzZWa1o2ys1rRvmaLcObGyW4ceJy1Y4mjls0zACqsBQIP+BWT+BV/nz1nhKqc+GOFVVVvM1HLHLhiL48+vXvz45u8pljHTp04a1Fd+V04AhfjT8+NOPFQVRw0124lTi8PTDBRRiMJjrKIpZab7aaaYaY454VFmCwmGxGEoiU24HD34WnJw3ocAhPHnJi8E1jOKKEUYRQIBGEUIgAgCMIxTX4PVhGXgACE2EOWjHKxcMca1yxc5VrTE5xrcLdwzW43OJg5w5crljixACoMBJIT8EOn4IdY5b59V8EsEmaWK1JyrfDpx46IZI8bPSoCG8arHjVZroKKh4iJh42LlVDFxMGiJCOkp6MioaBhY+Jo4GZk5uVCFxWkkji098scMYhhghghiIBDLDPtUMWMAITYQ1Z5WbDExcrW2NuxWtHOHCtwtWOFa3YuGLNxlbNW7RkAKVQ+E/BLl+CYus6U1SwUqz5cohfjLE+MrHHWYKiiSOK9gacGAhseU5gWDg4WBh62fQMWAITYQwx5sOFixZLcuNoxWtG7RstxYXGJa0zZcuPNhb42mNwAKWBCE/A65+B13dk4U9k7K5scUwIX42MPjaToiyEWSqwEkM1s9tICGwZBQCtjYmFg4OHwTAwKOITYQ4yM2DNvlyrczJrhWtMTfItwt2ONbmy5GmTM3wucWZqA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cHAOAgAQdBOAHugIBEJOj9Gt26RVHjSv4+vapSHgDCkgQRP//A0UoRigFAzgLZBkgMgkAgIADAXvCHkUzCQCAoAIB4cMeRTgIAP4DAAAAAAAR5ezAPx4LHIL4vdSgAPg+EAAKhQEjh/EPl4iH4XAIBB4hC41B4lB4gi0gkkqmUskUUhEPjslmMrmMflsHhsDgQIT8ElX4JN6ztfJn2Y80sUsVsVLQpWFY3xststcN6oTF1MsEY1rhnOcU4RhCcIwrK6ePwLCMICE2EZGjJxjx4cy3I0YY1rTJiyrcLfFjWsGTVswcNGbLHlwgCmYThvGn941MYuVhktPVlJUR0BAScnPycqCG8Fv3gt/ooGkiI6GRMfJysXPycXBw4IbN2HYCHuYlCwEDAQsHXz8BCwU4ITYRjy5MTjMzbrcjJljWtMjjItxNMzhbka5MWNyyatWuZkAKnAEzhfjgc+OB2imrCyXxzxppsFLiLqoooYJZaaa7cDg67a4JLMRjMRjMBZNPLh576aCE/Bx1+DjvVr5W3JOk4zvWvNnec6YNG7Zm1SxQhOt74cOG9ZzkSnO+G4CE8bcuG2/BrWcUYwjCKMooRkRhOU4RhFCIRjh8FzNoITYQ1cOcLDHkwrWLnIwWtMjBytc4czVaxYY27hjhY5MuNmAKoAE2hvHl9480YKPjJeSjYiCko+ORkbGRsVBxUlJTEtLRUBEysrR0dPRy8bDoCQjoyWhpCPjp+emYiOCD/gtm/gt15de3flnF63oYz0Y1y5dOEVPHPXjOV1mNudbs3qIshPG3XnPPPLeNUyMpwjCMIoTlEhGAEYRRRnHH4FhGESE2EOWLlm0yuWC1m4cs1rTE0yLXLZsyW5Wrdvmbs8zlzmZgCm0VhvJIJ5I8ZOZja2Ak4qIoqCsmJSIhYSZjZUCG8FzXgvXioaghKyGmIaEgIWHlYWZi4+LhwIbBEDDQM7HxcHBwMDBoVF4DgUDIgCE2EZmTPJicNWK3K0ct1rRq2ZrcONtiW4cTfM2YN8rFixZAClENhPyVPfkqfzacGOFq2vYAhfg50+DnXIX4KSTAUy2y2obOGHULew8PJ3cLAQcCITYRmwsMjFviwrWGXI3WtG7LMtcNW2VbjZt2bTK4y42DdmAK5gE7h/CSZ4SY4ohcKiMQjMKhsGhMCiMJjsllsvlMXhsGh0ilk4l0sj0okEwgGKpxGb9D4jNYHk+mxHFcbh8BgkUh0oiUUgUDgwCH8IL3hBngyKxSJxKNwqHwSFwGBwKBwqBQqFQyDRSBRaFRCIRiIQSBwqoYXkddlMrjMvs9sg02iEQiEQhEMgMSgECgUGhQh4VLoBCYahcFgaCoDAYDAYBAUAIBASAwCAoDAIBRqWhMEghZ7tAYDB4PAICgqCyOOwOAJQAhNhDZs5aN8LdytyN27Ba0bs3K1y1y41rLM2bM8LZnjysWQAqNASqH8I7XhINhUCg0Sgkeg0WgUWhEWhUYikok0ukkokEOhEFhcbkctl8zlsxk8hjMZi8DhMEAg/4TbP4TT66zXi+BzieU8HJM2u5lOpJxlvlx4uqE6WiUebWsYxIxRjAjAIwnAijPbz04cQAhNhDZw1YNczVitZNnDBa0cM8y1yyzNVuHNhZs2DjG3ysG4Ap5IoP+Ly7+LxvEccdePXnmY1y6cunLERm93mNc1zKF+FWD4VMZqJbIYMDTThcPicLiZa4KqsNgsdRdJRZTHHXKhPO3iWuPqzvOEYwiTlGUYRkRu5fPI4AhNhDBm2cuWrlutwt8OVa0cs2K1zhw4VrlxjcNczHKxxN2oApyH4T8Ynn4xI8FGTHDHPLnx5a3nGFoZsmjVi1ZMEiD/hZY/hZXy48Mxs4wY5Vy6ctY1HGu/Hr4IIXkDYmfwccMcMMKGCGCCCBBDDPjcuhgsCE2EM8zLFkzZGy1rjwuFrTHkbrXLbMxWsXDdw2xsGbLI1bACnIfhPxqBfjUZ06cuSOjBuyapUjDHPXixyhSyloKgIT8LBX4WEcWRsjDDPDfHWqNMGjBistrnp16dYCF400qDR1ywxwwxhDAII4J8HoYI4KAITYQzbsG+VozbLWbDIzWtMzXCtcZmzRbiYsWLdphb42mVuAKVw+E/GuN+NcGubPoUpPBnqgAh/Cbh4TlZFPIRJkMQ2Cx2KyGLobH1XAwFbJxMDFwuAYNAyYhNhGPDjxtMTFytZssbVa0atmC1wwbtFubI1buGbLC1x4XIApdEoP+Oxb+OwNue+puMsk3IIbwm/eE3+WjpqEmIyKhIeHnYebl52ZAhsiWKAr5WDg4GFgYmRtYGAg4QCE2ENGjjNhzYWy1uzxMFrRvkZrXLFwzWuWrBpiZ5WDJrjwgClMOhfjmi+OaOnFVYaCiaumumsCE/CtZ+Fa3MvijTJjjeGGGyhdwsFcx8LF0NPAQaaAhNhGNthw5HDZwtYMWGVa0w42S1y2buVuNrhcMnLBmycNGoApNDIP+PJD+PHvfFuq2iIT8LC34WFc0siebLfHlh8SVOBwCgwmGzmFwCBxcITYQ5a5cjdkwyLcjZowWtHLdutwsmTdazcMMLhrmYY3GVwAKrQE/hPx67fj1Zhh0025M+y+KMpr1lnxUyWwQsnjx1xzrGErORXFeOPDfWrSmSmAtnnEAhPwqMfhUFpDDivs07MNq0w1vfLrx66zYMW7NxMWKEI4b69Lk3jGmDNk4GSkEceHDlrjyxiCEydKWHHGMsM71jGKZOE4RlGEIIRJppxIIQhCEBCad/BcYsoAhNhDhrhxt2rZutYs8Lha0a5ca3E1ysVuXExb5sbJwxbOcQAp6JYT8gSX5Ak80GpaFLwy4c+PLpx3rG2TFwNHAxZsEciIAhPwtjfhbHw0ngnCca1rWE5YMVsmbFkUnO+O/LcPLw8qE8fc85/BqmRRRhGBIhGEVa8fpxTsAITYQ4zZm7BtkZLcuRi5WtM2Rgtw5WzdblzOMbbHjZNWrLEAKdSCF+RKz5Es5E182AqqwFkkMOBxeNxeLrlhowWKwWCwEkE6D/hM2/hNfY5X5HPwIqNTiMVjEVmbeLjaMAIXiTJwxaGmmOGOFCAQwQwy4PSwRxQAhNhDVvibuGDJytZNHLda0ytmC3C3ZMluNi4asG2XIxasmoAp1I4X5FlvkWXwmFwGPgtIpLmWnkljrvxc8csEVmIMRBECE/C5l+FzPNnyY8CiMcrFrTlClpSjK8bnFlMCF4yz8LL4uOOFChghCGCBDAQxz7WNDiyE2EY2rLM5Z5W61jibuVrTE5xLXGTG5W5XLbFhxNcmRxlagCocBKYT8XMH4uZcUqY8mGd8qFLZMWK1pRvfDlx48eHDOpkpgyZsghfhnc+Gc26bAT4CKFTXXgcDjcDg5UVWKxWSwmAmilnwd+DwduNrlSITxVpjLm8Gs5zRhFEQjCAEYTK6+/KtqgCE2EOG2JzmZ48K1lkatFrRzkyLcTXDkW4sbVg5cNnGXI2ygCmsehPxkvfjKVjHJi3aM1KVnet6hSVGidJ0AhPw2hfhs1wQshHHXDhvMzDkThGuOeXHjhs0YXQGAYmDgYEAgYBAwCBhcCwsFBzIhNhDhg2zYXDZktYtcTJa0YsGS3FhysVuPEyy5WOZk4aZsoApvGIbxndeM9eLgoOYlJSKhoGDkZmZm4mJkISUmoyYAhPw1Hfhptpkw5MeG+OpTFbExacPHpxSGzhh2Cg8BwcLBoEgYCBgYGHpZ9AwUwCE2EOGDRvhxt3K3GxxMlrRw4ZLcLNq2WtcrZxhYZm7lu5cACnIhg/40YP40QZZ5Jm89eueud1fCuGuXKtR0urqE/Df5+HBWUp0jOM5zpDFgxZMmiVqynjvwWu+3KIXkLZxxa2mGOCOAQwEMCCOCGOPA6eCEITYQ2ws2TPKyxrW7VkzWtGjdutxNnGJbkYsMjFy0Y48bDEAKfyaE/G2J+Nr/HXLorktmlYvHLj05746zlkyatWzVi1RzKUCF+GWb4Zl8dkrMkqQz012122xYuaJVNVJMghjnV002zoXjLQwM3hY5YYY4o0MEcAQQCCFDHPt4YWJAITYQzctsWLHjZLczbM5WtM2LItxZsuJa0b5sbnHhbOW2VsAKyAFAhfj0G+PTOBgp8JRgqKoI5cDfgcHfBLVgMpgsRVZTFXkZcLHTdbdDFJLTgL5IqpEUk9dNqWyOqjAAhPw1+fhrlwMGGVa1y4cOm+G8oUxaJcKFo5taWe08F9VbVjO+e2/LjRWts0ZsFoyx5deUhssYDgYC/h4OFQaDgIGAgUBAwEDAxdfHwEDPT0ZHWUhAwlDMxcHCoOAQIgYBAwCAgSHwDFwEHQghNhGHE4bOMWZutaM2Lla0ZN3K1xhYuVrbJhaM8Thi0ytGIAqMASiF+Q8L5DqZEODgwMtqWiirMTYSSaOW/E4nE4W/A0wQTYaLIXXWXIX4ZrPhmpwmAw1GCkilvtxeJwORwscMl2CwmMwFkCme+vE15GXAwx0AhPInRjLs6Z3jGMJoIwIIwjAjCas9/XhOViE2EZnDlkwwscS1iww5FrRq3xLXDjGyWtnDjMwzNHGHNkxACm4dhPyK6fkU5vjlwc23JhzRtGF54cd7mKfEtsyAhPw2gfhsrtDZr0Y6ZZ48OPLnx4ZlmqGCFgCF20EVNts9csMsKGEhI4ZZdfDFHCAhNhDFpkZZseNitasMmRa0xNci1xjc41rFkyZZmjJxhb5WwApvGobyTQeSbmdhZOQhJKaoJqOhIWLnaGplZWBi56SnpQCD/hqU/hp3vxufRO53dzqoxpOePh3shs3YZgIW5iYdBoEIGAQMDC4LgYCDmyE2EY2ThvjzY8S1gwYt1rTIwaLcLPM2Wt2TltmxYWrRixY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IsHAOAgAQdBPwJ+AIBEJOj9Gt26RVHjSv4+vapSHgCGgpIEET//wNFKEYoDkgQRQBHAUaaAlcNAAAABQM4C2QZIDIJAICAAwF7wh5FMwkAgKACAeHDHkU4CAD+AwAAAAAAEeXswD8K/QFihuT65R9NRE9ERkBAQsLHx8TDwcHDQsNAwELDxsTHw8OgIqUnlhMSFBLTEZLQUIj5GZl5+blY2Ng4OCgERAICAhUHHw8fEx8fGxcbLysfLw8XFwMLGREhFR1BJVE5TWSF+Gx74bI5MNBjKLrLppJ568Dficvfn8bg8PeowWGwmCwmCmmV1SpUcsM8UcMiKiaCSiCaqSzCWWWTVRw222324Gue2CmCOGOWOOJFFYiSxoP54+J48H1et7iZlAJJIQgTCZgkq4lCYTAE1MSiYkIlAmpSln3/Jm69ACE2EOWbPG1ZuMK1lhcOVrRkyZrcLNs4W5sjdg0ctMTPE3aACuwBXYX4Pdvg+DiiiZKuqGSWGWuu2eGBJJAhpprjSWYbHYzKYzEYK6SSeWmu/C4XE4XF34OeGCSSyqiSqGSOenB34fF4nH4vK33yxXYLDYqzFRYKCzEAhfhtw+G62jAY5lrLsJNRDHbfTicDicTicTg8DHFZZgsVgsQx1MCWWmemuuWGZRNZgKqIppIIIpFE00kMEctsuBpprnhjQRwyp6rYI0CD+IM4v1ee83cpklCZqZggIIkTFzExJEEAmrRIlRNSiy5m+PwfU12AITYQ1yZWbRozwrWOFmzWtMrbCtwucTFa3a4WzRm3bY2WZoAK8QFbhfjF4+MWWKXDYmzG4rCxSTQQRSz0z5OaOCGCSJFDEowGEyGKymOxF1E9eJxuLxuHwd6GqK5JHPPPfTDPDPHgbcHi8jh8HfHDJVhrMBgqqsBdcIX4cLvhxfljwEuQqzVmGsmijtwduLxcePx9+HwKKy7EYjIYjASTQy0024O/AxxpJMBhMJZgJqJIo4IIoooY46bcDg8Hg8LHTLFNJZdVNdLBGnCD+IOevF63zze2YlMSJiSYEQTVwkmEkTARcRImIkRKJgTKc+f7MXHkACE2ENWmLFmb4Wa1w2Y4lrTM3brcTdtiWs3LbKyw5sWLFibACnsihuiS6J+Kk4WKnYWVh4WIhJKcqJiYiIWFlZ2fl42DgYqOnIaQgoT8N7X4b79WGXArihSKNYzgWhRCLDee2+mMwITxBphh347znGMYxRhGEYRITVz9+cJxITYQ4ZM8eXJhzLWrTJkWtGTlotxMcjRa5Z5cTnC1ZtW7FkAKlgE3hPolPofb3rjyXtOU5wnTfmnSEJLKKRwISrFdWsLxnO6tsfAcYIT8OYn4cxcENVclaTTnXDjrnz5bxWxZNmbNa0Fa3vjw48tcM60pS2SmJSCE8TaUOTrvWsYoxhFGEYRlGSBCYnKKE5RhOEUZ18C3hHOAITYQwZscTfCzYrWjfHiWtGTTItc5mOJa0YZmGHLiw48jLGAKcR2F9bB62HGyU1V2UYKK6qSSWe2vB33xy4SLAYjBAIT8OMn4cZd0a6EoJ4Z48OPDhvjpG0c1KYJAheGsTHJlcXLKjgjghIUKFHPpZYYrQCE2EZsTBm0wtWK1szbY1rRnmbLXGFs5W5MrNo5y4Wrdw2YACnMfhfZyeznwNs1OEowmAwSaOevC4PB32ww1RYybCXTQAIP+HLb+HJer4dcbbze853c244vhfSccK0CF420cMGhtrhjhEMCGBHBDDLDfo4EGACE2ENGDFthxZmK1s3Z4lrTFlarXGFq4WtsLluxysWeJhmagCoYBKIX2+nt7bp8NfRbLXDj45YJpLrMVdRJBLfXj8LgaZ4ZIboqoooX4dHPhz9ipswdVck+BstwM+DvwN8sUl2CwWOxFVxFTHhYZ406E8oeA2vg5azjGITgjAQQjCMU4119mMYagITYQxxZcuJgxcrWWPEyWtGGFwtcYmrNawbOG7Fyzx4XOViAKZhaE+te+tfzztr1ZeAzTlWM8eLDTBiCG8P2nh+1gISagJqEnoyShoaHh4ufmZunk6cCF3k8mBvlrjnhQxwww07GVDgQhNhDlqyZ4suJwtyssmVa0zNci1w0xZluJsxxtGTRs3ZMMwApcE4X4BQPgFVihwGEwlmAkigthyMs6YIP+HSb+HS3G9auauIz24p3YhsoX6RpYWJgYNAwMLE38LAQYITYRjbscbVrmbLWjBo2WtMmPEtc4sORa0w48TFi2zY8mbKAKXhKF+GpL4amaqMVNjJKoI6cLTk8HTgSD/h20/h3LrPK8MUqdOPiZhssYFgY2ri4OBgYGBgYfAcHAwMeAITYQxwucrBvmbLWuZhkWtMbLGtcN8rJa0bscrLKyatnGbMAKYROE/CkV+FIeWu3B3Y9S0lMsJzwAhfiDO+IRXBR5KTHUYiTBSUSS2234UIbD1HBQ8TDxcLDwMHAwcXgWDQMEITYQ0zZWrPNkaLcmLExWtMTBmtcsGbFazZuGbNk4cOGLRgAKZBeF+O+L471VskpBjJMdZZNJLgbcbg8PaIT8O4H4dz6W37jLkw2w2wypj0JV4gCF01Ek+HphljhjhhjSx16+FHAAITYQ2ZNHGVlharWWZq0WtMrhwtxYnGVbib5muRk3ZOcjLEAKWRCD/jg8/jg1xvOKzpNRMwCG8QBXiBLlI6YqJaSnJCAgI2Nn5kCGyhdwMBdxMPBwcDH38LAQYCE2ENWrbC3YMma3M1at1rRwwZrXLRq2WuWONo5c4cTJy0cgCQEKkwErh/Bkp4Mz4NBoXGInEIbBoPBIBBoVDolHJBKJdNJdJodBITHZTLZvJ5TG4zCYPC4NEUDggIT8YvX4xlZUy8bLmrgjBCdcl6kpShCSM6zndXJydWG05ITZ2JR5Nb1rGM0YkUIwRhCMIkUYq38EpyzAITYQzY5HGXKwbLcbPK1WtGTbKtxMW7Bblat2rhjlbYWzTGAKhwJ0hvA2F4HP4WIgZqMmJCiYAmKaamopHzdDU09PSzMrKxcHAxEFHS0tPR1hGTklFR0HCxcbMy8zO0MzLy8fDoCKjJSYlKBQSktKTUhFQkHFy87S1dTUzs3GwcRISlJRVFJSSkdDRcjN1dPW1MzHwsNGUENXS0RHAIP+HMj+HMmZ3yuqty3SpmLmZXNIhq8XF54c6Umrq1oTU1SJi7t1rOEREIuEziI1epi7lK8ZHXRio4Xe/A7gg/lL37j4N3lcxJMCBMJEXVxdXCYFTCJgkkmYShExMSgiYRISklEwREwJZ5/BqXQhNhDTNhxZnDPKtxYsLda0Ytmy3Dky5FrTI4YsWzZrlys2AArnAVSH8iVnkSth0PiMQj8Lksnlc3ksRhEelFSqVoqVGmEQgEZlstnMzn8vk8nkMRgsEiEYk0wmUskkajEIQuMxWPyeYzOZymNw2CR6ZUSlUqcSCCQuNyuYy+Vx2KwCCQaTRyQSYIP+HPz+HP3jw79quXHFxWqjVRbN8b43mLrFa5cNYxETe53ebvbOUOmO2O3CGd+D149eOSumOGK4AITxZwYw6963IxhERhUhOUEgiRihOU4CCMowBGE4EYRQIIRE6+D4p3AhNhGbM2YZWDTItw5mrda0YtMS1xjZ41rjHhxOWbBtjwtswAkACloTg/4EIv4EIx2nwJ0xXPGZuoT8OkX4dI8uTLuhalqUlhY8OvCAhsjWsDB2cShUGhYWVt4KDgoYITYQ4Yt8bdywyrXGRrkWtGjjEtwuGrVbma4nGXFiasWjDCAKUw2E/Aud+Bgmt7S0Zsmq2KyF+HNL4cucJZgIIYsLhcLgcSCGyxglH1sTDxeAUHAQgCE2EN8mFvmzMHK1uyYt1rRxhwrcLHExW5cOFi3YtMLXHlcgClMOhPwLnfgW7tLRFbPfLjy1g/4dYP4dZeOcxHCe2uEYhsyYPg4DAsTCwsvXwMDARwAhNhDhw4c5G2bEtyN3LRa0Yucy3FjbsluJixaZmWVq3aMWIApHCoT8DAH4GAc2bRilVhCD/h4k/h4l3d84zECHt0hgKb1dCYEAITYQ5yt2zli5wrcuXK0WtHDNwtcscrBayYZWTNxiZtszjEAKbB2E/BAl+B/3bky56XpC1tWDFGN8+vPjx0z6qUiAhPw59fhz7bKXxTQrec4qQyQxTi15duHSheKsyZvCxxwxwRwQghgjT7WFHSAhNhDHC5xtnONmty5c2Ja0xNnK3CwYOVuHFkbZGLDDhcuHAApLC4T8Dsn4HEdFJIZ8OW6D/h10/h2l3mcRPBCHxBTYHAKPE6HAYHAICCE2ENWLFniy48y3K4aM1rRxmaLcTFviWtnOZuwY42rZs0zAClcQhPwX+fgvz1S4V81oxyz01vWE/GJ1+MUvBLA1Upix0yz16YbCEBAQNHPw8DCw8beoGApAITYQ4wuG+ZmyYrcLDNlWtM2PItwsMzJa5bYcrRhhZY8LXMAKVAyF+Dq74O08DPfZZVgMFdgAhvGF14wiY6ShIKBlZGflZsCHvkpgcAosJh8/gMDgUcAhNhDXI3yMmDNgtxMXONa0w5mK3C5zNFuXM0Y4WeXIxaMmwApRDoT8H1X4PlcEczBC89eXXlCD/jE6/jFFcaRwvwmJ0IfCU9QGjwWDwOGz9AYBGiE2ENcmJyyyMcS1lkYM1rRo2arcObIwW5GTFzmaYnLNw4yACkkIh/B6B4PQYpDIVAIhxxSH8Y73jHfgUBi8DgvDfofF1bRed09iMCE2EMseXE2yM2K1uxZsVrRuywrXOZhhW5crBkxYtWDTNibgCloThPwgufhB9Yq8BopaUqVUhCCE/GR1+Mi2MNdGuyEJYcGOOOqGxNJwcFbxsLAwMDAwMLI28CUwITYQzxtW+NrhZLWTBiwWtMjTKtxZWbNa1bOGLTIyxucrFqAKbhyE/CZt+E0udseKGCWS2S0pYcOfHrvjhO0pTIT8YMn4wS8ezHStp405ypLFgpCWGXHy8PDpheYODYMLpYZSGCGCGCEIZbdfFLBgACE2EZW2bHlbOWC1k0aZFrTC2aLXDjNiWsWDDLjw42bZrhyACk0MhPwl2fhKjhbXgjjjhnSE/GHN+MRm+bHi2VlCc4fDFBgahw2I0OAwFFAhNhDBowaYmrVktbtmWJa0cZsa3DiYNVrjG5yuWuVq1y5sQAqtAUCE/BFJ+CJnHmxzTle2PNHBXFhwZbY7XRhtnlvjnGlNWbZuyZs0sVa4cunTr05eDhxylqzZtmaE/Dwh+Hi2uSDRr1adHDwYaXpWUIQlHRlyYrWxYMVJF64b57575cOGqtoZs2bJmnmx14cghN3CS6N4EooRhGEUpkYgEYRIhGEYRERGc+P0YThwgCE2EZmDBszyOcq1wzyuVrRy4brXGXLhW4mOVyyws3OLLkcACosCcoT64z643XqwYcmVw8FaT2bdl7NM4XpPBHRlyAANGnNjQjJSNCtalaRtK1ce7fq1smXZG1qWxYMWTNowZKQhjnhVlGeW+/PydvLlnx5AhPxAzfiBnx4tOjDgXtemHFr1a9RS06VVnCIAA0QxcLFspolmnNPHPHrz58+e9WHBOSlZTinRaEoE5xRhGBOESUbZaTw1hoCKiYBCQUJEISHg4dBoFAIGBgUCgSBCBgIFAQMAgYCBgGRcYQUBAwUGyFi2FQMAQMBAwCBgIEQMAICBIGAQMAgUAgRBwUDAQMDAQsFCwEfXwcJWACE2EM2jPHhyssS1tjyNFrRo1ZrcTXK1WuWbVwwytWONgwcgCooBLIT8Crn4FXeFitSUZ4cN9enLpw3QwYsGymSOLDKd5sd7VhglPBOE/E6F+J0OlKRxXpGUISlJOOnHn4eXTXDSmTRo2ORPEpCuu+eE9new73zTjGKMpwITlNOsUZQlKVIRRivj8C1aACE2EMHGFq3YtGC3LjZsVrRtiyLXDnM3W48LBgzY5mDlviaACloRg/4+4v4+0Z4X4FwnPeOOeViF+HHD4cdcBRFgobIoI8LFi78XaIbGk/AqOhgYWBh4OXtYCBRwITYQ4asWTXJlbrXORq3WtM2LGtcY3LRblw4cuTCxxuWmFuAKVA2F+QET5Ae47YIbrIsdRdMAhfhym+HIPARYBDJibcHh8SCGz5ilI2MPExOA4WChYkAhNhDbDmyNsTdotbM2+Fa0ZMHC3EwyOVrPHhZtGTjCycuG4ApUD4T8gh35A+ZTxYck6Uy5Kxwgg/4c5v4c66jVwlx3M2CGy5guAgb2Hh4GFhcCwcAkwCE2EZXDhk0yNWS1kzy5FrTG1xrcLFy2WtcbVuwwuWTlg2cACksLhPyDPfkF7liw5pYceO6D/h3S/h3J7t1VTNiHxBTYDAaLEaPAIGgoITYRiZtWrhizZrcrhw4WtMWRitxYsLJa1bMMLNu4yYnOLGAKaR+E/IqN+RUc21shC1rWtSC9devPhwww6MGDEIT8OBn4cDTjZ7RlGM0UITwJQvS8MefHjuCF4wz5n8DLDDCQiEEKOXbwobwhNhDVq0aZnOZytZOceRa0yM8a1y4b5VrnDlZZGbXHic5cwApNDIP+RNz+RJPhMc9x363Ig/4cTv4cdbziq4V0UIfGVfgEDo8FhtFgaAw8ITYQ1cuMeZowcLcLRpjWtGzRstwsmOVa0x5GmLDhzNsrRmAKlQKPAYT8DhH4HF8jXqz5tOjPmLWwSxWtktowZsGjNkxQlCVZ0lSmTNgnOueumtYStaFIxvhrOULZLWtXDlz7c97zjGd8uffr06cbPmz5r2kijORKi0ZTvGuGMULWtaUIznhrpjCEtmLFkoCD/ifC/ifL058ir1s5cZi0yyRMRSkDNbqU4mrguJVFViYhllcJq6lKzOpmIQzjny8PwvJ5brOc748evPn157ucK1WuGNcOHTtrlXRwjhnF3myD9ryp8Pjx3e5mZTAmJAAAiUTExMTEolEgTAmJgmBMCYARKJhMSiZqSJqZhMSiUEwmbv0/TXXvACE2ENGGVrhzM8q3EwcYVrTKzzLXLFkwWtcLLGxbZWLlkybgCm0fhPxxmfjjN0acFtLfDPS9IZNGTNggnhz48cMHEyCE/Dmd+HM/To27C+iMCcsNK1pOQzTx2yiE53Ahlz3nG84zjFEjBGCN/BKKQCE2ENGrLFmb43C1w1ZsVrRtlarXOZq5Wt22FgxYMMLPFkzACoYBI4fyNSeRoOEwmGRuHQ+NxWOyuVy+WxmAwKNR6XS6cS6LSCAw6FxCLwGBwACE/DfB+G+uMNWHNn5GGi0JQklGs899OXTHbmx0wMiF31MWFpprjhjRwwRkJDDBHGnjrrws8UGyITYRiaMMmPE2xLcuRs1WtHOZitcucjhbiZ4W7FviY5WWZoAKfR6H8e83j4LgEBhUHikBhUghUUlkqnE6nEiikHjcvntDps9mcVh8NIX4cMPhxJS0V3LprKLsFgsFhIk9uFwuNxtd88MoheCq4WPwdMccMKGCGCEJYp7dXPFLECE2EMGmHLjasmi1g2YZlrRvmxrcLVo1W4WDBw1Z4XGXI3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kjHAOAgAQdBLgK1gIBEJOj9Gt26RVHjSv4+vapSHgDCkgQRP//A0UoRigFAzgLZBkgMgkAgIADAXvCHkUzCQCAoAIB4cMeRTgIAP4DAAAAAAAR5ezAPx4MJoSFrgAAABzuXOUwCn4fh+ME4y2Jw2BwSCQSNSaRSCNRKBQCGx+Sy2XyuLxNBo9NJpPpIIX4HmPgeZqw1GOgogjrvwt+Fvvxdc6SSzAWYqSSKMCF4u0cTL3zxxwywQwQghQQx4nOxocGITYQ0cM8rZxhxLcTdmzWtGjRotcNGWJa3c5srnKzysM2LGAKax+E+2g+2hM+S8pp0rgtbFkwYMCdZ8Nwd2/Ug/4H4v4H4zh43DwMaN8+PHnz3m8qrPKTYIXhLBmNycsMKEQwQwQwQkceJzqNgCE2EZmLRhiw5MS1q0ws1rTDiarcTXI2WuWTRyzbsmeNg3ZACooBLoT8Arn4BcYQ2Zd0czJOFVbzVhgZLWlRe+nHl05ccFKcSWrFoIT8EDX4IJ9WTdPRGla4758efLetJWyZtGSUI4748evLpy3jaGzFu1YAhPGXDnTq57zjGKIREIoIRgQiEYzv4JnCdSE2EMmrNq2Z5mi1rhZtFrTNibrXLfG0WsWjXK1aNsLVq4ZgCk4NhPwSDfgkHcLJLJS+LLWYg/4JDv4JD3fwrqpncyCGyhgNH08TEw+BULAAITYQ3YY2GZhmzLXDFy2WtGuJstxYcTla4xsG2Nvly5MjhmAKrwFAg/4Ncv4Nc/E78O/gbqLqb4q5xOJ1VVVI4QqcxebRFRVxO5vedzOq6VynQIX4HmvgebjwmMhwkNlMddNuNYvD4XA0zzSYLEYjFYrAUTJaacDgcHgb7UNGCwWEw2EwEk0ccuBZOPE4fD4EhPGnDjDq57zVRIwjCMoowhFACMIwjCMIxgCBFNff2YIYACE2EY8bBjkaNsi3C0ys1rTNkyLXLBy3W5cONliwt8jHNlagCl8RhPwkYfhIlx6oacVaY0dOCmnEhvA9J4Hw5yolIaOgoKDi4WZkZ2CnQIbIFjAwVnHwcHAwcHD4FgoGDiQhNhGHIwzNmrJgtYt3Lha0y5MK3FlYtFrFuwYMMbbE4bs2wApFCIbwl/eExGDiU9G0AIX4HKPgdbx1UM1kYIexSOBzuXxFFCE2EM2WLE4yYsi3I3ZN1rRhhYLXOLC4WsGDXExZN27nFjYACnYehvClJ4UpYeXgZGEh4qMnJaajIiFiZefmZeJgYiMnpyUkpQCE/A4N+BwfNfVhyMSNJ0qRjGc5zy303y4QheOtTBDp6ZYYYYYQQwQwIY5dnLFHeCE2EYmzdpib4Wq3KxyslrRw2crcLNswW4nGFy3yY2jJxlcACm0bhvC+F4XuZ+VnYCFjJCelJ6QjIeDl52ZnYWLiklKRgIT8D0H4HuacKO6GZaKc41hGMF4YcN6gheWuCWDydccMaOCEBDTs55J8KCE2EY2OVi0Ztsa1g4aNVrRpmxLXOHKzWssuJq5zYcuZizwgCnMhhPxlwfjLdTrTDS9J0nQhTBmzatGJPDwcPHzghPwNEfgadpk27NWLFswZJQnhz5dOnPhvGMrNEaiE8Ub434OW8YxjFGKMEYRIxnh8DxhOYCE2EOGjTG4zNmS1uzZNVrTG0bLXDfK5W5G+Vm3xtWbNwzagCpEBLoT8cVn44w8GCvAhilSs5zjFOUEoQlCEJ1ne96zvOUcDBHnWhfgaW+BoObCQYJFLbTfg7b65UkmAqwlUkkct9ODwN9ttcaiTFTYCzEQAheQNfLFr444Y4I4IQhQAghgQwQwQwQwRwy5fHwQw5AAhNhGNswcOGLRytbtMzda0xY2y3DmxZFuJxjct8jTHmZM2gApLC4T8gBH5AGc2LjLWlCKD/ghu/ghruold3zCHwlQYDAKHD6PA4DAYOCE2ENcmZg0ZOHC1i0bYlrRs2zLcTbJkW43LVs1Y4W7DI4wgCq0BPoP+Q9D+Q9Hr005TOc3uZ5b8DWMRd73sYrgxGIrhXCbzx3z453JeN8p6Y5CF+Bu74G76KcdDVFNPFHPTbbibcLgbYYrsJgshgMZRVDTHbbg6cDgY5Y6JMBgMFhKLokdceFjw8+DnhPMHgusvBN6oxiihFCCMhGU5RRlOU4EUYIwIRlOE41w+BUUQITYQxZtmOVixcrWbVhhWtGjjMtcM8LBazwt3DhnhysWDhmAKTQyD/khq/khfb4ca1xjYhPwPofgfBwYdStMeHKCGzJhWBj6+Hi6+ZgIGbCE2EZczdhlxNcq1vjbsFrRs4bLXDBxiW4XLfMyzN8zXC2zACksKhfkjC+SM9JJjKLLqAIX4GPPgaFwGIxUGGoijh8DTuBwGi0GCoDAgITYQzxsGWZk4xLcWPHkWtMTPItwsWDRazaOHDJtibNMLZiAKaxqF+St75K58PTTZLgKsFVdGrwOBwd880uSwzNCE/A2R+BrfLbHqjKEEI0hAhW2uOlzQheEsHDFlcLLLDDDDDBGhQxy7GCGKkCE2EM2eZs3aZWS3JjYuFrRuwzLXDDE2W5m2Zk5a4mzNhkZgCm0bhfkyU+TH3D4O3FxR0XYLBYSKSeu/C4W2eeKKqgCD/gZ8/gaDxw6Z7OFOEym7mb4eDedgheIsjDFm8HLHHGQwQwwIYY8Dq4pYKCE2EMmDPE0zZmi1uxb4VrRpmcrcOFm5W4szZzjc4sbHIyagCk4MhPi1Pi2ctK4KR0SxQIT8Hz34PU8VrYKZ8OvPnIfF1dQGcw2E0eCwGBycITYRiyuMbhrhaLXDnC5WtMzTItwsmrZbhzMGjNxhcsWrfCAKmAEthPvKPvL8W3Fwc23JhtDZp0UtBKWKOBSlI1reuG98bTbfXDhqhvCBJ4QF0PKRspGxkTARsbFS8bKx8fIysPAxkhMT01STUxGSEFBQcXCysDNy87My4ITxB0ZRne97zjGKMIownCMIwjAhGEYTjG/L48py6AAhNhDhjib5nLLEtYsHLda0a48a3EwYsFrbIycuG+Zi2bs2gApODIbuRu5VjKaAoIiQQMTFgIT8HgX4PH+FjtmQwzxxhsNScFB0MvS1cHBpoCE2EMcjPK0ZOcK3NhYZVrRlmyLXGVvlW48TZuybZMTXJlYgCocBL4P+Afb+AdnVRnW54zeUzx4c9zm7mbJxOtco8Dhw4Rrc8WSE/Bnx+DP3dm4FMUlY4b48+XPwcNZyhixZsVLWhKcoCMMtteXHrwiE8bclDt45zjMjCMIhGESAIRIRjGevuynDUCE2EYWmZowws2S1jkbMFrRzkyLXOJgyWuc2RliyYcOJnmYgCoYBKIT8CXH4Ev6askN1KSwxz3y48rkzw5a1hLJk2YuBmxYGjHRQhfgwy+DEvDZjCTYKSRTTPgbb8WvvjhiqswGAqqigjljvnvtvpIXibLwtDbHDDHBHBChghCBAQISGGfZywR0gITYRlysWDPExYrWbJszWtMbTGtxZGjNa4xYsTDE2btcTJiAKugFChfjOs+M62KPEX4CeyNHPPPLPGmiqioSI4YoKJIooZacDgbaUGGgyGGoijwONx+VxuBlguwmSxWKwmACF+DRT4NKYrrosFVZFRGrjttwd+HxODweBnkmsw2EyGGxE1UElMs89MctuGlimmkmghhljnphwcdtcsoCD+Gs1Pn9+OUpkSJi4mETQJiYmJqQSVdTEs+r6sy7AITYRixZWLFg0YrWuLE0WtGrhytcY2rBawxNmDJzjbZmmXKAKXBOE/HKZ+OVXbXFj1Ys2rNaltMMOHGCD/g1+/g1nrl0vEtz128G+d8SGyRcl3CwMHAwKDg4W3j0DQiE2EMGTLEzy48a3M5YNlrRs5wrcTfC3WuMrbK3zNcWJq1aAClQOhvHKB45f4yelqaUkoqPgZmbnwIP+Dk7+Dl048rmrzN0AhsbU8LCVsnDw8TgGAgUKITYRiaN2eVmwcLW2NqzWtHDjGtcYsbha3bYnLhnkxNWjXKAKSQqE/HKl+OSPVqpTJKNgg/4Mvv4M09xfDMWAh8LUeAqHT4HAYLDQITYQzc5nDloxaLW7Bk3WtHGXCtw5m2NbhzZmLTGxZ5MLZuAKhQEhhvHxl4+B4mZh6mBk4SEkJqempqMhIWHlZmdoZObjYmGTU1PTAIbwZReDNeOgq6EpoiUhISAiZGPk5WTl5OXi4+ARkJPRUpFSEECE8WcGeXHnx1jOFZTESacIxnp68ow0ACE2EMMuHNmbZsq3DkZ5VrRo1xrcLjM4W5cbBphyZM2ZtjaACksLhPx9Afj5p2SxRrhz3wiE/B1Z+Dou1M2SS98oh8SVMo8No8DgMBhYITYRmcN2TJyzYLWTTFkWtGuLMtcN8eFawYY2Tdy4cMGmTEAKhQEkh+HM4eWLKDQFHoxEalJotCoBAI/K5nN5TFYHA4xIJBLpBDohDILAgIX4WOvhZNwDA4Bms2ZbKooKprrKqEEsttdtMdc8dM6F4ey6+2+GmCVOhQwRxQIIYIYo0MtOxRw40CE2EMW+FxkysGq3IxZslrRoxarcWHE0WsWbNrhZuWbdg5bgCncghu/e78mHiZmJm42Tg4GGmp6moJSOg4+Vp6Ghi4eKiqagpJ6E/CtJ+FcWGKXElspkUjO9YozlNG923Pt15YXhrGwxZ+2OOGGCNDBGIYAll2cMLAghNhDVpkYM3DLMtZMmTZa0cNcy1y0bNFrfG5cZXDFnictnIAqQAS6E/AE1+AKfGwUyZLUlGFY3nOMJWwYsGCkY48evHnx4ZwnilihzK4CE/Cyd+FjeUNCUIxw5ceXPlnHBTJmzWlGtc+fLjx5cN6ylslwN0NmAheTNzLFsaUcMEJDAQkEMEMCAQQiGGGGPA6VDFcAhNhDRvlZtmbVotZNWDla0cM8S3E3zNlrVxjyY2ORm3ZMHAApLC4P+Soj+Som61jprWtCE/Dnt+HTnRmxasVioh75L4CmsbnsFgMBgACE2EZmjRw5bOW61thyMVrTJlzLXLlk1WsMLJqwy42uZk0YgCn4jhvG7B43L4uPlUnLwszAwsVBTUxRTUVAxcnR0dPGxMJIUVNSTU1HAhPwosfhSP0W4TFgzQpCMIzjCEqLF63115+3fjyiF4KtgZO+eOOFHCQoYIYIQQy4HVwmFITYQ0xMWbnHiZrcjfK4WtHOZwtc4W7hbmYtmDXKwxYWrTIAKmAEvhfjhE+ODW2TA3Q1LpooIY6aa65Y4KsJZgMFdVDLTh8DicXg8PXLJDgqsNdhAhfhSo+FJubBU3QQQyx2z4HA21xoprsFgKrCWmu/B304WemaLCSZDAYiaYIT0N4xZ+3OsYxRRhMhOSSAIpwhGMU45/AcYRmAhNhGXIxws2uJotZ5GLda0cN8y3C0aYVrDDjasXORyzbt2oAqNASmG8D+3ggliI6NoIOCRkbSQ01MTU5JR0RCQMBBwULARsfLzc/OzsjLxEXFREECE/C8p+F6Osr7seIYqyhghilLBK0ULzrhw453nnzZ82/AAheJMnDBrY440YQiGCGKMIYIUEcMeRy6GDHAhNhDbJkZtsLNqtzOG2Fa0atcq3E3x4VuXLjaMGDBizaOcoAqQAS2F+FUT4VRcFFGojQTyx2z24G+eOWaSyrBYDDWXRQsDbh8PbPFbhqsNhIT8M2X4Zs7w2Z8jJGyCcZ3jeM5znPHXHKtFM2imbFohK8c4heGsXDFocDDHDCjghQQoIYEMEcaNBBBFIgghjp2NKO8hNhGHJkaN8WJqtZNsTha0y4WC1xlYNlrJpkwtMrJpjaY8YApzGofxl0eMumcw+GyGGxmOxWEw+AopFpNHpVKJJGoZCoDAgIX4V8PhXxxE2IoxE000CGeemuvD15HF30xwgIXkjaxxa+eGWGGCEIYU9+lQxSAhNhDhliytmDFgtcZXONa0yOMq3C2b4lrVi2ZtseLGzauGIAqXAS+G8UmnildjkBKR8cjo+Zh4WNgYGIhpqamJicjIqBh42RlZejVsTExcDBSEFPREVHQAhPw07fhp3swwlNgw8Kei1JSvhw5ct43lGEJDg0w1rOkcUsGLEITicS2HDjnWcaxnGKKIIwjCMBCMEYRnh8E1hHKAITYQzysGDXE2zLcLnCxWtMTjMtcZmWFa1aZGmRg3bNszhsA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ZTHAOAgAQdBP4J4AQBEJOj9Gt26RVHjSv4+vapSHgDCkgQRP//A0UoRigFAzgLZBkgMgkAgIADAXvCHkUzCQCAoAIB4cMeRTgIAP4DAAAAAAAR5ezAPx4PYIKAAAAM0AAAAAAAAAAACnoihfM7eZvnhvwFs0c0ESKGSJRhKMBZJBPTj4c7VXHEhfgfO+B/GCqfFQYqjBVVRQR0203320zywIosFXiMThMKhPKHgOOXi5aziRhGIjAjNOM+H0YRpoAhNhDBzlyMnGRstbtMeVa0cY2C1xhyNluXK1Z48Tds0yt3IAqUASqE+o6+pT3X3StCkZHCRjWuGvDglRJCuHHW85MGLRKG8ELXghliJiGhISCQEbJx8rBwUJARyMkoODi42Pi4+PvZqChoiOmobAU/AQaGyhewMjbxMDCwKFkoOHhIBAIKDiIcQKAga6nhIFDxtrZ0UDBAITYQxZYmjlwzYLcTNzhWtMWJstwscjhbjb5GDDJjaMGGVuAKWhGD/gOa/gOZnGN+BHCJxz4cYsCF+BxL4HKcJgMJThFEc82HjvtwYIXhTCwwYvG0yxwz05+9DSAhNhDDK5ZMnDBgtcNmLNa0b5WK1y4YsVrVzmcM2TRrjx4swApYDoX4FQPgVrwOBwNUFWIuw2GwVQCG8DxngeZlqSDmIKBiJmJl5OXAhsnYBRdjCxMPTzMGWAAhNhGRhmxOGLjGtyYXONa0btmy3E3aslrDI3cOHGFw4Yt2wApZEIT8C5X4Fr5RwSxYowy4cfHpwYT8DwX4HiZV1b8Ua2y6qs0whscUsHBWcfCwsHE1M/CQ8JSAITYQ1Y48zTKzzLXLNriWtHDbEtwtWTBblYN2jHK4ZsmDJmAKRwmF+BmT4GbchNVZBECD/gh4/ghr785jK4e/TGBwWzx2BwWLgCE2ENcmTJjcNnC1uzbZFrRg2xrXLDI4WtW+Jsyyt8WRm4cgCnAbhvBUJ4KpY2DgZCKmJiaioiAi5efnZmVi4JNQ0dERQIP+Bw7+BwWcVqllzhwjhGa7568/B7iGzFg2DgsCw8DBwIQEHAEChYe/g4CDgyE2EZGDBtiZZWS3E1yZFrRk5crXLFy2WuGLbI0a4sTDLkZgCk0LhPwTBfgkn4GDBK989aCD/gc0/gdXiccNzOeYh8QU2BwCkxefwCDwKDAhNhDFmyZs8TdktysWWVa0wsWq1ziZNFrPFlYNnDNq3ZuGwAp5IYX4uXvi5blgxt2HsvmhoVVXVYDAVTFsuDtxuOxsNlqF+Bor4GoYMFgctBioMRFIrlwN+DwN8s8EFElkdUV+AwKE8KXhPg3x1jOaKcJwRESuPwCjCwAhNhDhhix4sbfMtZtsLda0xMG61xhZNluJxmcsMeHG0YZcIAqOAS2E/GJt+MUWUMjIla8oznCsJzspK2CUo4a3y5cc50nihwMWrQCE/A4x+Bvu191YVnXTPTnw1rKVtGTZgtKNb58+vPpz4Y0wbMmbRmxAheVOA4J9TLLDHChhIEECKGCGCEEEMUaGGOnYwo5QITYQ3zZcbTK2yrW7htiWtGjDCtxOHLdayxs3LZo1ZOWTZsAKUg6D/jlw/jlDwjnrjnW6nsCE/Av9+Bd/JDRfBG8NuXXjhsaUcBA0szDw8TXzMCqQITYRicYmrRg1xLWOFxiWtHLTGtcM3LlazcY3OFrhaN3DlmAKVg6G8eM3jzHkY+agZiemqSWkIaIAhfgZa+BlXFUXSSQ2y334e8CGy5guAg72JhYWPvUDBCE2EZG2Fjhatci1jlyNFrTNhbLXDPG4WuW7JkwcMcTNjkyAClUOhvHq549XZ6DnoWQioWAkZGZkQIP+Boj+BonLGWN9LqbAhs1YZgoW9iYeHk7WBgIGECE2EZmrLDhxsma1k0ZNlrRgzwrcTjHjWuHLbLkyYcOHI2aACkoKhfjyM+PI3AYjBYKiSSGD/gfM/gfNrnVrWIfClDgcAo9PgMDgcJAhNhDZy0c5GrbMtZscONa0xM8a3C3yOVrRk2c4W+HJlyMsYAprGYbyByeQQWGhYqImpKcjoZHytPP0sfHw0POS0hEAg/4GwP4Gt+l6VMTeavEwa8GevPwwhsyYTMAwsHBkCEDAwMDC4FgoGBgQITYRhZNW+Rm5brcjdniWtGjPEtwuGjNa4wsG2Jrjy42bliAKSgqE/IGN+QGfhUyUjWMAg/4GDP4GF6vNZ3vih8YV+AQeszuDwGAwQCE2EOcbLFicM3C1oyyt1rRs1cLXDLM0W42DVhjcNmDPEzbACogBKoT5jD5jWDJhojGdacGTBbBkwS1WQTlPGx5cN98ct9NQhfg+i+D4edNDNGhlnttweFwuFplkowmIxWMw2CsqkkRTy4WXC4vB4sCE8seB5vAd4zRihGSaMpwnKAhGE04z4fRihgAhNhGVrlyZWbFotcZMjRa0zNnC3C4yNFrBhkzYcLXG4ZMXAApMC4XzFnmLctdZVVBawICE/B2p+DtXDgx5K4LxuIe6SeApbHaHAYLAIeAhNhDlg5zNmeRwtx48ORa0yuWq3CxyNFrNk3wuGLZuxYZG4AqYAS2E+oi+odTxabJzqnk4OaWCmCUJUwRlOGHPl4unXjw0wcDFwsm7QIbwapeDSmWipSChIWJiZWRm4+1i6OXl4KCjJiWqqSmkJSIikJAw8PDysnI09DRycmCF5G28EOrnjlgjhISOKGJBBAgEcEKGAhjt1ccK8CE2EYsmJvmy4sS1jjaMVrTM0xrcTdw5WsnOLM2ct82VhkbACpkBLIX2V3sm5Y5K5p0s88ccsEFU11l01EkNVK2XB4XA43C4eOPATYDFYoCG8GfngzZjoCSgZJDQMHEycfNytHK0cjHoaKnJCsmpyQkISGgoWFh42PTsbJxohePtbG0dccqOCGEQwRwIEEEEEEJHBDBHBHLocTBLoyE2EYWOVvlxNMi1yxZMlrTKycLXLBg0W4sWXNjZucuVyzbgCoQBKIT8XaX4u7cEdWXNM3yQwW0aM1sEYYb5b1unebbhx4cohfgzm+DLGZFgV8uJmwtNeDweJjliosx2OymMw1lEUMNM+Jhw+BwuDITyB0YOzjnVGaaKKCCECMJwjWF9ffkjQCE2ENWbXI0wtGK1s4w4lrRoyxrcLjJhW4mjhswyuGbFrjbACk0MhPxc3fi5JlotTReGHDjAg/4NUP4NWYu6jjfG+oCHxZWUDosLmcbQFJghNhGXLhbtGDLMtzYmeFa0b4Wa3Dmw41rFzjZ5Mrhhly5HIAqSASyE/GUx+MoFHDTDO+FOUbStglDFGGBKVcN8u3br11jTRg4G7RqAhfguW+C22jAS0Rwz22124G3F4HE00yTYDDYzKYTFXYCKKCum+3Cx43A310iE8+eK5bejhnGsIogjKMp0nCE5RRhGKc+L1ZThmCE2EM2zfC3wt2a1y2x5FrRpixrXDfCzWt8WPNjaZXLDJlZgCp8BL4X41hvjV1mjswOApU1114OuOCqzCYLEXYCSGCdLDHHXPicLi8LhcDNLgMFhMUCF+C2b4LgaqMhDjJpooY58DTfffg8LibaY6JsNjMdiMZgMBNBHLLfbg2HvtrjAhPE2mMuflvdGMYxhOEUYRghGUIwjCMJoIxjr8BxRACE2ENHDnJmzM8a3K3ws1rRxkxLcONlhWscbdxmcYcTFk3YACnkch+kG6TuPyGBwOMRCbS6YRyFQGIyGbzeUx2EwiFSSWSyVSACF+E+74T6cNVdBYjrprjjiiosgQS4u/H4vF3iF5Q3ccGvnjjhgjilklihEE+B1McEdoCE2EMHGVu5ZuMS1s2aN1rTE2yrcThqzW5nLRsxxZMLTJlagCosBLYT6dj6bfLp15J4FIYsFKShWeXHOsqYs2DJOOHPl24a3i0YNWDAAhPwp3fhTnyZmaad758Ou+EpiyZsmCC9dOHTjw473hLRHhao7KITyh4BjLwHhjNOE4JwRIJTlGUUUUIxjGe/soswhNhGJi2wsm7DEtZYWDBa0ZuGS1wwxsFrLM3bs2OFiwyY8IApcE4X4BPPgFJkkwmFzmBqhmjhkwNSCQIX4UVvhRtiwBmJboaksk899uBCFyGQkYm2emWGOGmvTo4MAITYQ3xM8jBs5bLczFy1WtGjNstc427ha3ytMOHK3xMGjnKAKWQ6G8CFHgRzk5eFjIiUmJaknJCKAhvCjp4UcZqUgKCFhICPkZWXlwIbDEbAQNXHw8PF3sBCo4CE2EZW+Rkwx5m61w2ZNlrTIyxrXLBrkWtMuVvmzZs2VzkwgCl0RhvAep4Du4WSjJyMiIaHhZ+Vp5udjwIT8Kl34VMZ3xxqnLA0asGKwhsVTcHAWcbAw8DCwcfYwMAngITYRjYM2TXDjarWrXFlWtGObItcY2mVa2bNcrRyzyN2uHEAKSwuF+BHT4EdWUwWEqshknIT8LEX4WI3DkjCcpobCkbAQdLT28LBwEwAhNhDNxkytGjdwtyNmrRa0at2K3FhbNlrRmzZMMLRizw42wAqAASOG8FUngq/jZGAj4RJR1BHSkZGRkDAQsPFyszQ0MzHwsBHSFZSTEgCE/CgB+FBnZLhUyYLYE64b5cunPjz1jSmLNoxZoyvWYIXi7OxtPTDHChBChIYIUCCWPYo4JyE2EM8OPMwxNXC1plxslrTK3cLXLZjhW4mWVviy5MbjC4ZACo0BM4bwejeD0edgIaLjImam5pIIqBjIaUjJyenqSenJSOQSAg0HBxsTRzdDT09DOx87AQKSg/4Vtv4Vt6zjOtxEosq4uhFTFREaYms3PG95vGO/ZQCD8rwLuc5u7m5BWalITEomAEr4+z4J3CE2EZGubLmYYcS3I1cMVrTI0aLXGJk1Wss2PEyb5GjPG3agCpIBMIT8Tl34nL8uRmxQyIs+nXrz6448ULYsGbZHRkwShPHh078eWK2rFg3AhPwrXfhWvx4mTFLBghCeO+G+FWkaQirnw3x3RwYtWLZbVitkrlrnhPAGKcuTnrWcSMowQjCKcUYwjCMoJRkE693LGfDAITYQxYZcLLCwYrWzhw2WtHOZytcZMrVazzZs2LK2ZtmjBiAKXxOD/i+k/i+Zq8Z1cXc5jv0nhICF+FF74UhaLMBVjKLKIY6YcHbi7cOAhssYFLuLg4WChYCFQ97EwELLgCE2ENmzVs3Z4261iywsVrRg3ZrXOVg2WuXDHHkYOWjbC0cACn4kg/4xgv4xdZnnw3mZ4eD4GtY5KvfHnfOLVjlvtFQAhPwqhfhUjjKdIxrPbDbpx1kxas2zJilS8ceNrjvx3IXljgWGLayyo4YI4I4IYkCKCGKOCNDLLs5YocaAITYRkzMsTDC2xrcTdy4WtGbdgtwscjdbiZZcbJmyxN2jbIAKYBeD/jN8/jNxzjv4E1QxBfPl3jFAhPwqLfhT9lJbDCt8OfLjvljhyYIYLIbLmB4WEvYmHQZAoFCo27g4BBghNhDbM5aZHGFitxNnGJa0xscS1zhxY1rXI2yscLJqwyZswApzHIT8bHX42aYS0YNWqVIzzzy3wa8lKQlkilKE/CqF+FR+M5XjfHfPWsmLNDNgtPDLHlx4wIbOmJYSFwHDwMHAoGAgYCAICAgYCBibWLgYOVAhNhGFtiyZG2ZytwucrRa0bucS1y4cZluHJkZZMzTDkbt2oApYEIP+OCb+OCFeN1DHOl+NIIbwmPeEy+gkKyCiEXA0cPJyMHHghsvYNgYuti4ODg4mJvYSBQwhNhDRxizOczhotbY27Ja0YMMa1wxatVuNg1YsGWbNkyM2wApPDYT8ct345dasOiE6NWWAhPwqyfhVFwSywvjyr584hsuYLg4mziYmXsYCDSAhNhDhxlYNWeNktYtszha0zZcS1wyyN1uJw4aNmbHFkYsWAApICIbxzreOcuPjIyXsJMCG8JcXhMhiJqeh5SJAh6ZE4LNZLC4LFCE2EMmGFgzYs2a1gzZMFrRzjcLXOZphW5GTBphaZWeRswbgCnojhPx2vfjtNjHFlyVtFGM9Ojg4dNceFLFqzatW7JTAgIT8JUn4Soc2TjQ1Rthrry69+Lg3rGFJZMVskpWxzx48IIXiTKwxaG2WNGhgjQoRAgQI2D08KGEhNhGRq0b5sTPItaucjNa0yN2a3Dmxs1uFhlb5suFqwxuHAApvH4P+Pjr+PlnnfTPbXgcNVE3cwiF3u/HqKoCE/Ckl+FKPJgzUtCs8OOOGKlMGDBArXDnw58qF5C2cEOtllhhQiGCGCGBDFGp2MMEdYCE2EZmjlsybtGi3GwYYlrRyxYrXGVmxWt3LBzlzNMWVricACl8ShPx/Yfj+1lfiY9FoSrXi1x44zIbwjGeEamaqJyQlIiASMLOw8zHyMaCGypgEu4mFgYOBg4WdrYKBgZQhNhGbG3cuWuVwtysG+Na0cZsK1xhYNFrfC0y5szLKyyMsoApSD4T8fu34/f7bNkslp2z1umCE/CgV+FCPdp3RsjmykACGzZhlA4Dh4OFh6WhICiAhNhDJk4btnGJgtxuGrBa0zMmy3C2yNFuJg4Y5MOLG2cYcQAptHYT8hZn5CtYSjgQw3y59OG5kybLYsFbZZ66AhPwpOfhSrvDTG80LYs2zVsyZKK4cO+OfO4aF5O3scenpjhRwQIBFGhhjr2MsUtIhNhDFwxaNMWHItw42DVa0ZZsy1wzbN1rRg0yMMjRiwZM24Ap3G4fxjGeMcGIxGCwGKRCUSaURaDQWLyWVyuSxGEwiHTKSSSQAhPwyzfhlTzQyTthjOcJ0lKUIXrfbp28HkobI1fCwFTMwsGg0CIGCgUDAwuAYlA0IITYRhYY8bVq5arWzPI1WtHLhmtxMWLhaxcs8jNgybMHLFoAKjQErhPxlgfjK3zo5I4pYqIooXQjSMYxjWdI4GKCO+fJy6cKF+Gcb4ZpZrI7JY57bb78PPTBJZgMBhMJRFDPXg8Hh8Lg8HPHRRgMNgsBUhePNOZnGyxoYUMEMEKCGCCGKGAhghQoUse1nhgxYITYRmxsmDjHiwrceRuxWtGbdstcZGzNaybtnGNu4wuMjjKAKpQE+g/47Rv47R7pwz2upu83vXXo1yQlml8sYRad3N259OKxSOHf0M6iF+GhT4aJYLGOYKCpDHXPgcLTjcLibY4prMJjsNgKKCOmW2+m2BFRhIMZdZJDBPPfPi7cLTSCE8dcuEejnrOcYpiJGECEIyjOEQjKMIynCMYRhGEYJzw+CZynlITYRlYsMLRuxbrWbNhiWtMbhotctWbNa5aNMbVrkbsGbhsAKWBCD/j9u/j9jzz5c+Usce2ZvAIT8M+34Z5cl9F5Vu33w48twhsuYJg4mti4OJhYePsYCDhJYITYQ4bNsjRphZrXDRtkWtGLjItcMcmRbjYYsrjC1aMGjXCAKchyF+QXj5BX8Di6cfVTgLMNirMBDDXg8HgbYIcNNdgsAhPwwtfhhPtTNfNWV41nVGkpQjDHPXrz5QIXhTCwMjhaY5YY4IYYoUMEKWfYwoZwhNhGLC3ysmuVotYYmzNa0atWq3DhzYluZm0zYc2XI0c5moApuG4X5D6vkPrwMtWDsgqw10kDA4HG43A2wSYC7DYCgg/4Yjv4Yj+me19GiYuKJxuPD3xvxQIbMGDYFdw8LAwsBAiAgRBwMbfwMBBwYITYQybtMOVnmyLWWFziWtMLfEtcOWORawaZmDbJmZYWzdmAKWxCE/HZh+OxXDiz7r0XthyQhIIX4dfvh1viwUeEiiirkxdeJweFAhsnXcDG1sPBwsPDx9rAQMBJAITYQ5cNGuXKxcLWjVu0WtMjRwtc48uFbkatmzdoyyuWbRuAKVw6G8epXj2LkYWNmoGcnJaYjpCGAhfh4G+HffCYCCymGXF4fC34MhsWTcDA1cbExMrcoFGAhNhDHNhYY82HKtyNseRa0wt8y3DkaOFrPIzwtHLVjmy48IApTDoX498vj3fkwEmCRSYfA4XB4MIT8PF34eLcN9dITzLYsGICGx1ToGfqYWLo6OBKYITYRmYsHDRhjxrcLXC4WtGDnCtcYcrZbkbYsbVzlZYWuJgAKSwqF+Ph74+H8FdjqIIIZwIP+HwL+HwPwWUTVgIfElPgcBptLgsBgMLAhNhDlswzMmuRitbZnDla0cYm61xkZtFuVywYtszVo2yZGIAp+IYbyFkeQsmVkZVGxUNISk1MSkdBQMPEys3NzsrIxMFAz0pORVYCE/Djl+HHNwpcKWqBjw5dufLrvjnCVsmTIyTa8wIXjbRmlthlhhhgjIYIYSGKFDLlcjFLFmCE2EMcbRnma4my1pixN1rRm1brcTRi2W5cuJyyxuMblvlZgCtkBQYbyH6eQ8mAiYuSkYSfWdDX0tDMwcJMTFBTUUdOQ8BExUrDRsLAwMFGykLPTEhZV1NSTEdBRMfOzszNzMfLxMym4CJgghvDlV4c05SIg4aHjoOQipqOoI6OhkbGyc/M08jU0tCl4qEhJqenk0jIOQREVIREhEQkJEwcjHxsbGpFBQqDAheEMTDg8LKjhghjhjRwSoYY4acbj4MBhsFRVkMtBfg7444ZYY4IUKGCFCjglht1aBIAhNhDdtkb5W+VytctGzFa0yNmi1y2aM1rhziyZGbLIzxZmQApdEoT8dvn47fWzHqjKicbY8EbXhfiMC+IwNhoMFJVBBPPBia8Tg8WAhskWsHBX8LAwsDAwcLL2cDAJICE2EMMjDEzauWa1o0aNlrRjhYrXDHC2W5cTDIyb4cbPM5YAClALhvHsZ492ZGHgYqUkpickgIX4jFviLXsmlkjwODw+FIfA03QGdxGdw+AwOGghNhDHE0YMGWHCtxNGzla0aYma1w5x5VrlszbY8LHLlbNnAApMDIT8fRn4+YWCtMlZ5cOUg/4j6P4j68uvDG1Sh8CTOAprGYnO4FB4JDAhNhDnK4Zt82FgtyMWTla0zM2S1y5a5VuNi5btHDlw2YY8IApKCoT8ffn4+6827FoQlcCD/iSq/iSl68+Od7nIh8ETeBwGo0GAwVEAITYQ2bY8OJrlcrWjXNkWtGjFktcsGTVbhYt27FuwbOXLhoAKdB+F+Q075DcZ66orqMFgLqpCOefA34XB4eXAwTUWYTFAhPxD3fiHNyM0KRrhy5c+HHhuhLFixZJZsM757oXnbiFic7LDHCQoI4IIQQy36dHJQCE2ENGjhnhzMGS1u2b41rRq5crXDlliWuXOJzmbN2bnHjxgCv0BaIbmQuYxQsVDwkHCQcNEQkZFR0lGUEdRT1FQU1JRT01JR0JDIWJj4+Tl5mfqaepq6ujm5uRjYOJgYONiY2LjYWDQUVLR01JSklISElHSk5LT1BQSk1HSUdFRERCQ0DDytDV2N7e293W24IP+Hpj+HpHmrOJiKzWala5ubuZghTFzU1W+ERFVUViNajwK1ii15nM3OdxM1EanleJmZzO7cXWvDX3jw4TxR073x4a1RghGUUIzIghOEE5RhGVZRQjCKEYyijAhOCCcEYIoCEQnKIjIRRnHT06yeEAhNhDVu3ZYnOHKtbtGORa0c5ma1zjyZFuVzhZNcLJjixOcYApeEIfvzvAAbF5DG4hAYtIJdMpFLIVCoACG8QdXiC/nJqAnCLk4+fi5WNjwhseVMDBX8TAwsDBw9vHoWJAhNhDBg1ytHLVitxsczRa0Zsm63C1bN1rdrhb5mzdnmaMcYAqCAR+G8A43gITk4uEkJ6snqqMlI2BmaGXnYmNiISMkI6WhIiKgIACE/Ehh+JA/BPBOtdtds9cY02W2YNUja34c+G6GydcwcBgeDiYODg4CAgIKCgoKAgULAQ6FjbWAg4KgITYRixsGjFhiYLW7HHlWtHLhytw5mLda5y5sLnG0a4mzTIAKWBGE/AiF+BGfDj0ad1NGq2iFE5iE/Ehh+JCvBLBGko1w213vjxiGyNZl7Dw8DCwMLF3sBApQITYRjyY3GTCzbrcTPCxWtG2NytwuWbhblbs3OXNmbt2DNyAKugFEhPwKWfgUpnhpjzQtCFZznLTspSkqQhWcYTjGcM+zbwsdIStGmOmGeXHlw4bxo0ZMWTFulotqhfiFo+IY3JZjDUYKKRPffg7cfLibUMlFWKqwECCWOePBxR2wQxxxUzUxU1RwRTTVVXTWQIK48LXg7YTyh3UPA941miIoiCCUJwjGsLkYQlSEpIRTRRgIwjCscvgmcYTAITYRjZuG7lk4zLWDhoyWtMbnItwtMuVazZYsjnC5xsGjhyAKYhGG8Hnng9Vl5ePk46GpJ6mqJqaioGFAhvEGF4g8aiitoiahIaDkYmdjZmRkwIbE0fCwVzDwsHCwMDC4LgYGDCE2EZmLnG0x5WS1lhZs1rTLlcLXObFiWucrdm4yOczDHiZACm4YhvCGd4RL4WKU01US0tIQMLIy8zKy8PJykBMRgIT8RzH4jbcWCdsePTny7cOm85NFMVsUgIbKV3BsBwsHBwJBwECgUHD3sBCwUgAhNhDjK4c4WbfMtcsMOFa0xNWC1w5yN1uFyzwsmLRpiZsWYAq8AUOE/CUp+EqXLGOambFggvOePNG1rCeGcJYIUpCF4zhBWO3Pr27csGLVu1bMWSUJY8F4XkCF+IMD4g8cdmMRmsBVMrvweLweVjyNdMUFWIuw2CsgipntrweDwN9dsaS67BYjDYCqiZDTHLPLXBiZMLTha4TxhpjHo77zjOMIxhGMECEopTE5RIiMpwhBCMIkYRhNGvL58py6QCE2EMcLJg2xuW61gwyNVrRnlcrXDPI0WucrlphZMsmPJhbACqwBP4P+F4D+F2XOeuuLMr5eH4E9MUqbxN1w1y4MTPHnz49efXe5uMcuHLhjgY5zERyAhPxG8fiOD2bL6kK3nh14OHly4YxpmyaN2SVla48t8ufDljCls2rZo0UpSta47457Y58+WoCE8gc2cvAeNeF5TlOMJyjKMkEEUQiIkYQEITlOE4Xnr7spy3AhNhGVrmy4nDfItbtWrda0wtMS1wzyYVrNk5YZmGLHkaYsQApxIoT8Nr34bQ2O2fBjlNU1SpKUF8OWs0ocaeSVAIT8Rn34jUdVNE6RnOuMz1gpa2bBghgwy4M8OPTrheONKg1dMscMKEhBAQRxTx36eFBMITYQyaNHDNiycrWWVg0WtMzfMtc42mFbkcMG7FkzxY2uRkAKXBGF+Hrz4e06baL8RDhrLMBHgJZJwIT8RUn4ipeJg1XtXDjy3x4c86iGxZOwCxi4ODhYODicCwKBhSE2EM8mRuwzMmK1o2xuFrTLhZLXDlm4WuXONy2zZGLBi2zACn0fhPw/Efh+VlkrxLUlROeW+PPl049dccJU1UxWmIX4jhPiNpjjweIwsdMdMcCqqzEYDAXSQK8LTkcDi8GAhsqX8DAXsXBwsCgUDAEBAQEDBQMBDofA8LAQcWAhNhDdm5wsWjButb5WDJa0y4ca3C0aNVuHCzbOcWJiyxsGQApTDYT8Cpn4FK56U7YseyEYAIbxRweKOWelKCGjIaLjaOfnQIfCk/QGiweCwmkwFAIMITYRkYNGjfCzarWrjFiWtMuXCtxMW7Ja2asMblzkYucjRwAKRgiG8DRXgatgIickKiSAhPxOIficBWhpllCHrkVhs3lsbgMkITYRiascmXKyxLWuTMzWtMrDItxN8WFa2Zs2OVu4yZseJuAKcRuF+CVz4Jk55cFTdVhrqqpJZb8PhcHTTNFgMBiMQIT8UDH4n4aQrCuGd5qVyUlCEc8OPp4vBziGy5geBYHhYGBEDAEDAwULAwcbfwkGliE2EYmePC4bNW61rhY4VrRxmYLcWJpjW42zdhjbNMuZtmygCn8jg/4LJP4LJazw4kET5F9KiLnrvjucRrpHKKCG8UZnijBkIaMioiDgYeNk5mTmZOFgYaGlpielJCGgIWNgaeTm5eXAheRtbG2daOGEIYEEMUMEEMEMMcORzqOLMCE2ENWTDI5asGC1zlasVrRm4arcOVlhWtsrjJizOW2VljZgClcOhPwdJfg6RhHNGzHLXXbjhficq+JvPBQYCaaPAz4PA4vDgIfDlDgMBpcDgsJjMzgEBgEoITYQ0bNHDhi2aLcWLK3WtMrNotwsGbda4c5HDnM2bOGLjMAKTwyF+DMb4M17MVNirpFcuHCD/ikg/ilBxW4xuMzYh8GTmAwChwuI0OAQWBQwITYQxzOWTFxlbLWrXG5WtMzZutwsmuJblct8ONphbOc2HIAKSgmG8HPHg6vg4CDppCYjgIT8TCn4l58l08unKIfB07gsNwHCYHAYwCE2EN22HE1ZM8q1swas1rRy2arcOFmwWs2DTCzcsWmbDixgCnUbhvC+J4X842XgIeIhJSYopiOhIGNnaGnlZmEgaCeoqYCF+J9D4nyaprIbIUcs6GSiSiKiWTE4PF4fHobIVfArmJhYGBg4CBgIEgEGhYfApAyAITYQzZMWzJxhyrWTFo5WtMOVqtcsWjFa2aOWDFrkbYWDnEAKcBuE/C1p+Fq2GKOi2BCt8dceGd4wwR3U2YswhPxTffimNlLDgx1y305cevDjhXBDNDVgpICGyVZwsFgOFg4OBgSBgYAgYCDhZ2pgoFXAITYQ2YN2GNowbLcbho4WtMOHGtxOWeFbhb42eJk5b5nOJsAKggEhhfhu2+G6umuHDz00w0QYarBTI676aY5osgyldCGshvE/54oR42BioSWlKaepJqmlJaGhIWDkZ+do5+xpbOHo4CBhJgCF4y0csmzhjhgQRxRwQoUaFLDLbDg8PHJjgCE2ENseVg3cYWC1ljYYVrTC2xrcLbKzW4WTHFlxMsrVgwcgCnAZhPw71fh3vz4+DTfCeS2TBomjhVtXFOiH8T0HiftgEOg0kiEqjE0jkShkEgcFiMljszisvjsni4CF4GtmlzdcMcaOGFDDDDHXrSDCACE2ENceFm5xtGi1zlxZlrRkwbLcWNlkW4mObC4YtWbBvhYAClENhvDN54ZzY5WRc5EIqFh4cIT8VEH4qR9mac4zjPHKIIbF0/AQNrEw8TgOJQcGITYQ4cuGbNq4YrceRszWtMzhytcYWLRa2xtsrJhkcsMLJkAKSwuD/h2O/h1/zd5iOiiF+KhD4p14547Y8PFh8CCHxFS4LAKbFaDASEAhNhGZw3yNXDhktxYcrda0bOHK1y2ytFrDCzxOMbXG5yMHIApFCIX4eTPh5VjqYi6wg/4oQP4oW9eA3oCHwVPYbPaLBYLEACE2ENHGRxhZYXK3MyyNFrRs3xrXOFxhWsmePC3aZmbjCwcgClMOhPxBBfiCnjhpLNgxbmCEgIP+KMr+KKXV8s4zNd778YfBUzgKdw2DwOD0mBwCCwEhNhDZljbZXLPKtZM2LBa0a5MK1zjYtVrZrhZscbZg2YZWYApHCoP+ITb+ITO2pM+EhPxTtfim5tJGeffgh79LYDAaHT4LA0GAITYRkx4WDPI2zLXOHI2WtGTlktcs2bdawysXLhm5wtmTHMAKQQaF+IUz4hZcNbZhAIX4oBvigNkxUtSHqFNgsAnsmCE2EZGmHE3YM3C1g1aZFrTMxbrXOJnhWsHLfEzctc2Rq5ZACnYhhPxE9fiJpNlc0Va5cue+WNZRtLFDBgjoQjKYhfing+Ka2mue+uu+elAuowVWAswEE0EcdsGJrwtOPIXjzUxwbGWchEMUMBAhghhljx+ZglkyACE2ENW2JlhZNsq3G3YNVrTC1YLXLFzkWuGLPM1aNHLJhhZgCnoihPxI7fiRVndthhleVlsWaWKMa3x561jJiwZIYIX4piPimnyE2Onunhnpw6vC0zxQ0YK7CYCyaCXA24W/E3iF400MMudrlhjhRoUMCGIghgRx16+WKOQhNhGTLmwtWOXCtaY3DFa0cNMi3C1bZVrNozzMXDjG5ws24ApWD4T8URH4oj8taSlQ1x03wobxL9eJeeunJSEjIKLg5mTl4+ZAhsgVJXzcHDwcXgODgIEAITYQ0wtGzDGywrczBoyWtGjNutw5XDFa2xtMjfK2aM2LNoAKUQ2E/Et5+JanFwKbsScK48aD/inI/inxxqemI5RiwIfD1HgcAosJg8PocAgcAhAhNhDNxhysWWRytc5c2Ja0cMca3DjYY1rdtmyYc2PI4b5moApLCoT8U/H4qI2LRi1WxQCF+Kor4qY60OJqw9t4h8eWWBwO5zGAQWARwCE2EYczBs5as8K1m3YM1rRhkcrXDHC1WuWWVnkyYcuFllY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802</TotalTime>
  <Words>1539</Words>
  <Application>Microsoft Office PowerPoint</Application>
  <PresentationFormat>On-screen Show (4:3)</PresentationFormat>
  <Paragraphs>439</Paragraphs>
  <Slides>40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Dark 3410</vt:lpstr>
      <vt:lpstr>Slide 1</vt:lpstr>
      <vt:lpstr>Parallel Programming and Synchronization</vt:lpstr>
      <vt:lpstr>Slide 3</vt:lpstr>
      <vt:lpstr>Slide 4</vt:lpstr>
      <vt:lpstr>NUMA</vt:lpstr>
      <vt:lpstr>Shared Memory Multiprocessors</vt:lpstr>
      <vt:lpstr>Cache Coherence Problem</vt:lpstr>
      <vt:lpstr>Coherence Defined</vt:lpstr>
      <vt:lpstr>Snooping</vt:lpstr>
      <vt:lpstr>Is cache coherence sufficient?</vt:lpstr>
      <vt:lpstr>Is cache coherence sufficient?</vt:lpstr>
      <vt:lpstr>Slide 12</vt:lpstr>
      <vt:lpstr>Processes</vt:lpstr>
      <vt:lpstr>Process and Program</vt:lpstr>
      <vt:lpstr>Role of the OS</vt:lpstr>
      <vt:lpstr>Role of the OS</vt:lpstr>
      <vt:lpstr>Slide 17</vt:lpstr>
      <vt:lpstr>How to create a process?</vt:lpstr>
      <vt:lpstr>pstree example</vt:lpstr>
      <vt:lpstr>Processes Under UNIX</vt:lpstr>
      <vt:lpstr>Example</vt:lpstr>
      <vt:lpstr>Inter-process Communication</vt:lpstr>
      <vt:lpstr>Inter-process Communication</vt:lpstr>
      <vt:lpstr>Slide 24</vt:lpstr>
      <vt:lpstr>Processes are heavyweight</vt:lpstr>
      <vt:lpstr>Processes and Threads</vt:lpstr>
      <vt:lpstr>Multithreaded Processes</vt:lpstr>
      <vt:lpstr>Threads</vt:lpstr>
      <vt:lpstr>Threads versus Fork</vt:lpstr>
      <vt:lpstr>Example Multi-Threaded Program</vt:lpstr>
      <vt:lpstr>Race Conditions</vt:lpstr>
      <vt:lpstr>Programming with threads</vt:lpstr>
      <vt:lpstr>Slide 33</vt:lpstr>
      <vt:lpstr>Goals</vt:lpstr>
      <vt:lpstr>Race conditions</vt:lpstr>
      <vt:lpstr>Critical sections</vt:lpstr>
      <vt:lpstr>Interrupt Disable</vt:lpstr>
      <vt:lpstr>Preemption Disable</vt:lpstr>
      <vt:lpstr>Mutexes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and Synchronization</dc:title>
  <dc:creator>Kevin Walsh</dc:creator>
  <cp:lastModifiedBy>Kevin Walsh</cp:lastModifiedBy>
  <cp:revision>189</cp:revision>
  <dcterms:created xsi:type="dcterms:W3CDTF">2006-08-16T00:00:00Z</dcterms:created>
  <dcterms:modified xsi:type="dcterms:W3CDTF">2011-04-22T00:04:37Z</dcterms:modified>
</cp:coreProperties>
</file>