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2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4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1" r:id="rId2"/>
    <p:sldId id="301" r:id="rId3"/>
    <p:sldId id="287" r:id="rId4"/>
    <p:sldId id="260" r:id="rId5"/>
    <p:sldId id="282" r:id="rId6"/>
    <p:sldId id="283" r:id="rId7"/>
    <p:sldId id="288" r:id="rId8"/>
    <p:sldId id="290" r:id="rId9"/>
    <p:sldId id="291" r:id="rId10"/>
    <p:sldId id="292" r:id="rId11"/>
    <p:sldId id="263" r:id="rId12"/>
    <p:sldId id="293" r:id="rId13"/>
    <p:sldId id="295" r:id="rId14"/>
    <p:sldId id="296" r:id="rId15"/>
    <p:sldId id="297" r:id="rId16"/>
    <p:sldId id="298" r:id="rId17"/>
    <p:sldId id="299" r:id="rId18"/>
    <p:sldId id="284" r:id="rId19"/>
    <p:sldId id="285" r:id="rId20"/>
    <p:sldId id="265" r:id="rId21"/>
    <p:sldId id="266" r:id="rId22"/>
    <p:sldId id="310" r:id="rId23"/>
    <p:sldId id="267" r:id="rId24"/>
    <p:sldId id="268" r:id="rId25"/>
    <p:sldId id="269" r:id="rId26"/>
    <p:sldId id="286" r:id="rId27"/>
    <p:sldId id="275" r:id="rId28"/>
    <p:sldId id="270" r:id="rId29"/>
    <p:sldId id="271" r:id="rId30"/>
    <p:sldId id="308" r:id="rId31"/>
    <p:sldId id="309" r:id="rId32"/>
    <p:sldId id="302" r:id="rId33"/>
    <p:sldId id="300" r:id="rId34"/>
    <p:sldId id="303" r:id="rId35"/>
    <p:sldId id="304" r:id="rId36"/>
    <p:sldId id="307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58" autoAdjust="0"/>
  </p:normalViewPr>
  <p:slideViewPr>
    <p:cSldViewPr>
      <p:cViewPr varScale="1">
        <p:scale>
          <a:sx n="55" d="100"/>
          <a:sy n="55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E6F0-C747-4A61-8176-1596E3989A2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1DD4-8DA2-44CF-86EC-2FA073762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3" tIns="45366" rIns="90733" bIns="4536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</a:t>
            </a:r>
            <a:r>
              <a:rPr lang="en-US" baseline="0" dirty="0" smtClean="0"/>
              <a:t> in delay slot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user/kernel/hardware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boot sequence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boot sequence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3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Q: What does OS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draw: program, </a:t>
            </a:r>
            <a:r>
              <a:rPr lang="en-US" dirty="0" err="1" smtClean="0"/>
              <a:t>libc</a:t>
            </a:r>
            <a:r>
              <a:rPr lang="en-US" dirty="0" smtClean="0"/>
              <a:t>, kernel dispatch, </a:t>
            </a:r>
            <a:r>
              <a:rPr lang="en-US" dirty="0" err="1" smtClean="0"/>
              <a:t>syscall</a:t>
            </a:r>
            <a:r>
              <a:rPr lang="en-US" dirty="0" smtClean="0"/>
              <a:t> handler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smtClean="0"/>
              <a:t>most state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1: this code lives in upper “kernel reserved” half of memory</a:t>
            </a:r>
          </a:p>
          <a:p>
            <a:r>
              <a:rPr lang="en-US" baseline="0" dirty="0" smtClean="0"/>
              <a:t>Observation 2: this had better be mapped (in </a:t>
            </a:r>
            <a:r>
              <a:rPr lang="en-US" baseline="0" dirty="0" err="1" smtClean="0"/>
              <a:t>pagetables</a:t>
            </a:r>
            <a:r>
              <a:rPr lang="en-US" baseline="0" dirty="0" smtClean="0"/>
              <a:t> of the running process)</a:t>
            </a:r>
          </a:p>
          <a:p>
            <a:r>
              <a:rPr lang="en-US" baseline="0" dirty="0" smtClean="0"/>
              <a:t>Observation 3: this had better not be swapped to disk</a:t>
            </a:r>
          </a:p>
          <a:p>
            <a:r>
              <a:rPr lang="en-US" baseline="0" dirty="0" smtClean="0"/>
              <a:t>Observation 4: we need a place in kernel memory to save state, with same restrictions</a:t>
            </a:r>
          </a:p>
          <a:p>
            <a:r>
              <a:rPr lang="en-US" baseline="0" dirty="0" smtClean="0"/>
              <a:t>Observation 5: this is why we have $k0 and $k1 – because we can’t store to arbitrary locations without at least one register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6: Can’t use process’ $sp, $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(they could be broken / non-standard / paged out /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6: Can’t use process’ $sp, $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(they could be broken / non-standard / paged out /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6: Can’t use process’ $sp, $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(they could be broken / non-standard / paged out /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</a:t>
            </a:r>
            <a:r>
              <a:rPr lang="en-US" baseline="0" dirty="0" smtClean="0"/>
              <a:t> / triple faults</a:t>
            </a:r>
            <a:endParaRPr lang="en-US" dirty="0" smtClean="0"/>
          </a:p>
          <a:p>
            <a:r>
              <a:rPr lang="en-US" dirty="0" smtClean="0"/>
              <a:t>just before? just after? in the jump delay slot!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 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97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12.emf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3.emf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60.xml"/><Relationship Id="rId2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tags" Target="../tags/tag79.xml"/><Relationship Id="rId12" Type="http://schemas.openxmlformats.org/officeDocument/2006/relationships/tags" Target="../tags/tag80.xml"/><Relationship Id="rId13" Type="http://schemas.openxmlformats.org/officeDocument/2006/relationships/tags" Target="../tags/tag81.xml"/><Relationship Id="rId14" Type="http://schemas.openxmlformats.org/officeDocument/2006/relationships/tags" Target="../tags/tag82.xml"/><Relationship Id="rId15" Type="http://schemas.openxmlformats.org/officeDocument/2006/relationships/tags" Target="../tags/tag83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13.xml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Relationship Id="rId9" Type="http://schemas.openxmlformats.org/officeDocument/2006/relationships/tags" Target="../tags/tag77.xml"/><Relationship Id="rId10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1" Type="http://schemas.openxmlformats.org/officeDocument/2006/relationships/tags" Target="../tags/tag84.xml"/><Relationship Id="rId2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6.xml"/><Relationship Id="rId1" Type="http://schemas.openxmlformats.org/officeDocument/2006/relationships/tags" Target="../tags/tag88.xml"/><Relationship Id="rId2" Type="http://schemas.openxmlformats.org/officeDocument/2006/relationships/tags" Target="../tags/tag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95.xml"/><Relationship Id="rId2" Type="http://schemas.openxmlformats.org/officeDocument/2006/relationships/tags" Target="../tags/tag96.xml"/><Relationship Id="rId3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1" Type="http://schemas.openxmlformats.org/officeDocument/2006/relationships/tags" Target="../tags/tag97.xml"/><Relationship Id="rId2" Type="http://schemas.openxmlformats.org/officeDocument/2006/relationships/tags" Target="../tags/tag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20.xml"/><Relationship Id="rId1" Type="http://schemas.openxmlformats.org/officeDocument/2006/relationships/tags" Target="../tags/tag99.xml"/><Relationship Id="rId2" Type="http://schemas.openxmlformats.org/officeDocument/2006/relationships/tags" Target="../tags/tag10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1" Type="http://schemas.openxmlformats.org/officeDocument/2006/relationships/tags" Target="../tags/tag105.xml"/><Relationship Id="rId2" Type="http://schemas.openxmlformats.org/officeDocument/2006/relationships/tags" Target="../tags/tag10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3.xml"/><Relationship Id="rId1" Type="http://schemas.openxmlformats.org/officeDocument/2006/relationships/tags" Target="../tags/tag107.xml"/><Relationship Id="rId2" Type="http://schemas.openxmlformats.org/officeDocument/2006/relationships/tags" Target="../tags/tag10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09.xml"/><Relationship Id="rId2" Type="http://schemas.openxmlformats.org/officeDocument/2006/relationships/tags" Target="../tags/tag110.xml"/><Relationship Id="rId3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4.xml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2" Type="http://schemas.openxmlformats.org/officeDocument/2006/relationships/tags" Target="../tags/tag1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16.xml"/><Relationship Id="rId2" Type="http://schemas.openxmlformats.org/officeDocument/2006/relationships/tags" Target="../tags/tag117.xml"/><Relationship Id="rId3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5.xml"/><Relationship Id="rId1" Type="http://schemas.openxmlformats.org/officeDocument/2006/relationships/tags" Target="../tags/tag118.xml"/><Relationship Id="rId2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5.emf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8.emf"/><Relationship Id="rId1" Type="http://schemas.openxmlformats.org/officeDocument/2006/relationships/tags" Target="../tags/tag34.xml"/><Relationship Id="rId2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Traps, Exceptions, System Calls, &amp; Privileged Mode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460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cs typeface="Calibri"/>
              </a:rPr>
              <a:t>P&amp;H </a:t>
            </a:r>
            <a:r>
              <a:rPr lang="nl-NL" dirty="0" err="1">
                <a:solidFill>
                  <a:srgbClr val="FFFF00"/>
                </a:solidFill>
                <a:cs typeface="Calibri"/>
              </a:rPr>
              <a:t>Chapter</a:t>
            </a:r>
            <a:r>
              <a:rPr lang="nl-NL" dirty="0">
                <a:solidFill>
                  <a:srgbClr val="FFFF00"/>
                </a:solidFill>
                <a:cs typeface="Calibri"/>
              </a:rPr>
              <a:t> 4.9, pages 509–515, appendix B.7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2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55223"/>
            <a:ext cx="86868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1) save *everything* but $k0, $k1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2) set up a usable OS context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3) examine Cause register, and take corrective action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4) restore registers and return to where program left off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lui</a:t>
            </a:r>
            <a:r>
              <a:rPr lang="en-US" sz="2400" dirty="0" smtClean="0"/>
              <a:t> $k0, 0xB000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$1, 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$2, 4($k0)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$3, 8($k0)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$31, 120($k0)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mfc0 $k1, EPC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jr</a:t>
            </a:r>
            <a:r>
              <a:rPr lang="en-US" sz="2400" dirty="0" smtClean="0"/>
              <a:t> $k1</a:t>
            </a:r>
          </a:p>
          <a:p>
            <a:pPr marL="0" indent="0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10242" name="CP3 Ink db4381d0-dd86-4ebb-86d1-13f420bea89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0" y="3036479"/>
            <a:ext cx="7695300" cy="379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Hardware/Software Boundary</a:t>
            </a:r>
            <a:endParaRPr lang="en-US"/>
          </a:p>
        </p:txBody>
      </p:sp>
      <p:sp>
        <p:nvSpPr>
          <p:cNvPr id="3908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Support:</a:t>
            </a:r>
          </a:p>
          <a:p>
            <a:pPr lvl="1"/>
            <a:r>
              <a:rPr lang="en-US" dirty="0" smtClean="0"/>
              <a:t>registers: EPC, Cause, Vector, </a:t>
            </a:r>
            <a:r>
              <a:rPr lang="en-US" dirty="0" err="1" smtClean="0"/>
              <a:t>BadVAddr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instructions: mfc0, TLB flush/invalidate, cache flush, …</a:t>
            </a:r>
          </a:p>
          <a:p>
            <a:r>
              <a:rPr lang="en-US" dirty="0" smtClean="0"/>
              <a:t>Hardware guarantees for</a:t>
            </a:r>
            <a:r>
              <a:rPr lang="en-US" dirty="0" smtClean="0">
                <a:solidFill>
                  <a:schemeClr val="accent1"/>
                </a:solidFill>
              </a:rPr>
              <a:t> precise exceptions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EPC points at offending instruction</a:t>
            </a:r>
          </a:p>
          <a:p>
            <a:pPr lvl="1"/>
            <a:r>
              <a:rPr lang="en-US" dirty="0" smtClean="0"/>
              <a:t>Earlier instructions are finished</a:t>
            </a:r>
          </a:p>
          <a:p>
            <a:pPr lvl="1"/>
            <a:r>
              <a:rPr lang="en-US" dirty="0" smtClean="0"/>
              <a:t>EPC and later  instructions have not started</a:t>
            </a:r>
          </a:p>
          <a:p>
            <a:pPr lvl="1"/>
            <a:r>
              <a:rPr lang="en-US" dirty="0" smtClean="0"/>
              <a:t>Returning to EPC will pick up where we left off</a:t>
            </a:r>
          </a:p>
        </p:txBody>
      </p:sp>
      <p:pic>
        <p:nvPicPr>
          <p:cNvPr id="11266" name="CP3 Ink b2ebf594-3844-4ca5-8bde-e591ac0359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84" y="2238779"/>
            <a:ext cx="4288351" cy="37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Double Faults, Triple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Exception happens during exception handler…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original EPC and Cause are lost</a:t>
            </a:r>
          </a:p>
          <a:p>
            <a:pPr lvl="1"/>
            <a:r>
              <a:rPr lang="en-US" dirty="0" smtClean="0"/>
              <a:t>Disable exceptions until current exception is resolved?</a:t>
            </a:r>
          </a:p>
          <a:p>
            <a:pPr lvl="2"/>
            <a:r>
              <a:rPr lang="en-US" dirty="0" smtClean="0"/>
              <a:t>MIPS: Status register has a bit for enable/disable</a:t>
            </a:r>
          </a:p>
          <a:p>
            <a:pPr lvl="2"/>
            <a:r>
              <a:rPr lang="en-US" dirty="0" smtClean="0"/>
              <a:t>turn exceptions back on just when returning to EPC</a:t>
            </a:r>
          </a:p>
          <a:p>
            <a:pPr lvl="2"/>
            <a:r>
              <a:rPr lang="en-US" dirty="0" smtClean="0"/>
              <a:t>works for issues that can be (temporarily) ignored</a:t>
            </a:r>
          </a:p>
          <a:p>
            <a:pPr lvl="1"/>
            <a:r>
              <a:rPr lang="en-US" dirty="0" smtClean="0"/>
              <a:t>Use a “double fault” exception handler for rest</a:t>
            </a:r>
          </a:p>
          <a:p>
            <a:pPr lvl="2"/>
            <a:r>
              <a:rPr lang="en-US" dirty="0" smtClean="0"/>
              <a:t>BSOD</a:t>
            </a:r>
          </a:p>
          <a:p>
            <a:pPr lvl="1"/>
            <a:r>
              <a:rPr lang="en-US" dirty="0" smtClean="0"/>
              <a:t>And if that faults? Triple fault </a:t>
            </a:r>
            <a:r>
              <a:rPr lang="en-US" dirty="0" smtClean="0">
                <a:sym typeface="Wingdings" pitchFamily="2" charset="2"/>
              </a:rPr>
              <a:t> instant shutdown</a:t>
            </a:r>
            <a:endParaRPr lang="en-US" dirty="0" smtClean="0"/>
          </a:p>
        </p:txBody>
      </p:sp>
      <p:pic>
        <p:nvPicPr>
          <p:cNvPr id="12290" name="CP3 Ink fe0e655c-30fc-40ce-9b2c-ca5ebc5fbca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0" y="5493960"/>
            <a:ext cx="5424000" cy="4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Multiple simultaneous exceptions in pipeline</a:t>
            </a:r>
          </a:p>
          <a:p>
            <a:pPr lvl="2">
              <a:buNone/>
            </a:pPr>
            <a:r>
              <a:rPr lang="en-US" dirty="0" smtClean="0"/>
              <a:t>lw $4, 0($0) # page fault</a:t>
            </a:r>
          </a:p>
          <a:p>
            <a:pPr lvl="2">
              <a:buNone/>
            </a:pPr>
            <a:r>
              <a:rPr lang="en-US" dirty="0" smtClean="0"/>
              <a:t>xxx $4, $5, $5 # illegal instruction</a:t>
            </a:r>
          </a:p>
          <a:p>
            <a:pPr lvl="2">
              <a:buNone/>
            </a:pPr>
            <a:r>
              <a:rPr lang="en-US" dirty="0" smtClean="0"/>
              <a:t>add $2, $2, $3 # overflow</a:t>
            </a:r>
          </a:p>
          <a:p>
            <a:pPr lvl="1"/>
            <a:r>
              <a:rPr lang="en-US" dirty="0" smtClean="0"/>
              <a:t>need stalls to let earlier inst raise exception first</a:t>
            </a:r>
          </a:p>
          <a:p>
            <a:pPr lvl="1"/>
            <a:r>
              <a:rPr lang="en-US" dirty="0" smtClean="0"/>
              <a:t>even worse with speculative / “out-of-order” execution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Exception happened in delay slot</a:t>
            </a:r>
          </a:p>
          <a:p>
            <a:pPr lvl="2">
              <a:buNone/>
            </a:pPr>
            <a:r>
              <a:rPr lang="en-US" dirty="0" err="1" smtClean="0"/>
              <a:t>jal</a:t>
            </a:r>
            <a:r>
              <a:rPr lang="en-US" dirty="0" smtClean="0"/>
              <a:t> prints</a:t>
            </a:r>
          </a:p>
          <a:p>
            <a:pPr lvl="2">
              <a:buNone/>
            </a:pPr>
            <a:r>
              <a:rPr lang="en-US" dirty="0" smtClean="0"/>
              <a:t>lw $4, 0($0) # page fault</a:t>
            </a:r>
          </a:p>
          <a:p>
            <a:pPr lvl="2">
              <a:buNone/>
            </a:pP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need more than just EPC to identify “where we left off”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Instructions with multiple faults or side effects</a:t>
            </a:r>
          </a:p>
          <a:p>
            <a:pPr lvl="2">
              <a:buNone/>
            </a:pPr>
            <a:r>
              <a:rPr lang="en-US" dirty="0" smtClean="0"/>
              <a:t>store-and-update-register</a:t>
            </a:r>
          </a:p>
          <a:p>
            <a:pPr lvl="2">
              <a:buNone/>
            </a:pPr>
            <a:r>
              <a:rPr lang="en-US" dirty="0" smtClean="0"/>
              <a:t>memory-to-memory-copy</a:t>
            </a:r>
          </a:p>
          <a:p>
            <a:pPr lvl="2">
              <a:buNone/>
            </a:pPr>
            <a:r>
              <a:rPr lang="en-US" dirty="0" smtClean="0"/>
              <a:t>memory-fill, x86 “string” prefix, x86 “loop” prefix</a:t>
            </a:r>
          </a:p>
          <a:p>
            <a:pPr lvl="1"/>
            <a:r>
              <a:rPr lang="en-US" dirty="0" smtClean="0"/>
              <a:t>need more than just EPC to identify “where we left off”</a:t>
            </a:r>
          </a:p>
          <a:p>
            <a:pPr lvl="1"/>
            <a:r>
              <a:rPr lang="en-US" dirty="0" smtClean="0"/>
              <a:t>or: try to undo effects that have already happened</a:t>
            </a:r>
          </a:p>
          <a:p>
            <a:pPr lvl="1"/>
            <a:r>
              <a:rPr lang="en-US" dirty="0" smtClean="0"/>
              <a:t>or: have software try to finish the partially finished EPC</a:t>
            </a:r>
          </a:p>
          <a:p>
            <a:pPr lvl="1"/>
            <a:r>
              <a:rPr lang="en-US" dirty="0" smtClean="0"/>
              <a:t>or: all of the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“The interaction between branch delay slots and exception handling is extremely unpleasant and you'll be happier if you don't think about it.”</a:t>
            </a:r>
          </a:p>
          <a:p>
            <a:pPr algn="r"/>
            <a:r>
              <a:rPr lang="en-US" dirty="0" smtClean="0"/>
              <a:t>– Matt Welch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Attempt #2: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#2: Recap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Program invokes OS</a:t>
            </a:r>
          </a:p>
          <a:p>
            <a:pPr lvl="1"/>
            <a:r>
              <a:rPr lang="en-US" dirty="0" smtClean="0"/>
              <a:t>regular calling convention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HW invokes OS: </a:t>
            </a:r>
          </a:p>
          <a:p>
            <a:pPr lvl="1"/>
            <a:r>
              <a:rPr lang="en-US" dirty="0" smtClean="0"/>
              <a:t>precise exceptions vector to OS exception handler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Drawbacks?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Attempt #2 is broken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Drawbacks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Any program can muck with TLB, </a:t>
            </a:r>
            <a:r>
              <a:rPr lang="en-US" dirty="0" err="1" smtClean="0"/>
              <a:t>PageTables</a:t>
            </a:r>
            <a:r>
              <a:rPr lang="en-US" dirty="0" smtClean="0"/>
              <a:t>, OS code…</a:t>
            </a:r>
          </a:p>
          <a:p>
            <a:pPr lvl="1"/>
            <a:r>
              <a:rPr lang="en-US" dirty="0" smtClean="0"/>
              <a:t>A program can intercept exceptions of other programs</a:t>
            </a:r>
          </a:p>
          <a:p>
            <a:pPr lvl="1"/>
            <a:r>
              <a:rPr lang="en-US" dirty="0" smtClean="0"/>
              <a:t>OS can crash if program messes up $sp, $</a:t>
            </a:r>
            <a:r>
              <a:rPr lang="en-US" dirty="0" err="1" smtClean="0"/>
              <a:t>fp</a:t>
            </a:r>
            <a:r>
              <a:rPr lang="en-US" dirty="0" smtClean="0"/>
              <a:t>, $</a:t>
            </a:r>
            <a:r>
              <a:rPr lang="en-US" dirty="0" err="1" smtClean="0"/>
              <a:t>gp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Wrong: Make these instructions and registers available only to “OS Code”</a:t>
            </a:r>
          </a:p>
          <a:p>
            <a:pPr lvl="1"/>
            <a:r>
              <a:rPr lang="en-US" dirty="0" smtClean="0"/>
              <a:t>“OS Code” == any code above 0x80000000</a:t>
            </a:r>
          </a:p>
          <a:p>
            <a:pPr lvl="1"/>
            <a:r>
              <a:rPr lang="en-US" dirty="0" smtClean="0"/>
              <a:t>Program can still JAL into middle of OS functions</a:t>
            </a:r>
          </a:p>
          <a:p>
            <a:pPr lvl="1"/>
            <a:r>
              <a:rPr lang="en-US" dirty="0" smtClean="0"/>
              <a:t>Program can still muck with OS memory, </a:t>
            </a:r>
            <a:r>
              <a:rPr lang="en-US" dirty="0" err="1" smtClean="0"/>
              <a:t>pagetables</a:t>
            </a:r>
            <a:r>
              <a:rPr lang="en-US" dirty="0" smtClean="0"/>
              <a:t>,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Privileged Mode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aka Kernel Mode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Operating Systems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0" name="CP3 Ink dfb6e3cb-79f4-4c5f-9225-fab1112dd09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25" y="4115820"/>
            <a:ext cx="4830751" cy="133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807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not available to untrusted programs:</a:t>
            </a:r>
          </a:p>
          <a:p>
            <a:pPr lvl="1"/>
            <a:r>
              <a:rPr lang="en-US" dirty="0" smtClean="0"/>
              <a:t>Exception registers, HALT instruction, MMU instructions, talk to I/O devices, OS memory, ...</a:t>
            </a:r>
          </a:p>
          <a:p>
            <a:r>
              <a:rPr lang="en-US" dirty="0" smtClean="0"/>
              <a:t>Need trusted mediator: </a:t>
            </a:r>
            <a:r>
              <a:rPr lang="en-US" dirty="0" smtClean="0">
                <a:solidFill>
                  <a:schemeClr val="accent1"/>
                </a:solidFill>
              </a:rPr>
              <a:t>Operating System (OS)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Safe control transfer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Data isolation</a:t>
            </a:r>
            <a:endParaRPr lang="en-US" i="1" dirty="0" smtClean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4196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P1</a:t>
            </a:r>
            <a:endParaRPr lang="en-US" sz="2800" dirty="0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P2</a:t>
            </a:r>
            <a:endParaRPr lang="en-US" sz="28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484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P3</a:t>
            </a:r>
            <a:endParaRPr lang="en-US" sz="28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1628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P4</a:t>
            </a:r>
            <a:endParaRPr lang="en-US" sz="28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19600" y="4038600"/>
            <a:ext cx="34290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495800" y="411480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363859" y="4114800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filesystem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102345" y="411480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net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435048" y="48006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driver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6806648" y="48006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driver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5564456" y="54102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disk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026145" y="542038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eth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19600" y="54102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MMU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Privilege Mode</a:t>
            </a:r>
            <a:endParaRPr lang="en-US"/>
          </a:p>
        </p:txBody>
      </p:sp>
      <p:sp>
        <p:nvSpPr>
          <p:cNvPr id="3809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CPU Mode Bit / Privilege Level Status Register</a:t>
            </a:r>
          </a:p>
          <a:p>
            <a:r>
              <a:rPr lang="en-US" sz="2400" dirty="0" smtClean="0"/>
              <a:t>Mode 0 = untrusted = </a:t>
            </a:r>
            <a:r>
              <a:rPr lang="en-US" sz="2400" dirty="0" smtClean="0">
                <a:solidFill>
                  <a:schemeClr val="accent1"/>
                </a:solidFill>
              </a:rPr>
              <a:t>user domain</a:t>
            </a:r>
          </a:p>
          <a:p>
            <a:pPr lvl="1"/>
            <a:r>
              <a:rPr lang="en-US" sz="2000" dirty="0" smtClean="0"/>
              <a:t>“Privileged” instructions and registers are disabled by CPU</a:t>
            </a:r>
          </a:p>
          <a:p>
            <a:r>
              <a:rPr lang="en-US" sz="2400" dirty="0" smtClean="0"/>
              <a:t>Mode 1 = trusted = </a:t>
            </a:r>
            <a:r>
              <a:rPr lang="en-US" sz="2400" dirty="0" smtClean="0">
                <a:solidFill>
                  <a:schemeClr val="accent1"/>
                </a:solidFill>
              </a:rPr>
              <a:t>kernel domain</a:t>
            </a:r>
          </a:p>
          <a:p>
            <a:pPr lvl="1"/>
            <a:r>
              <a:rPr lang="en-US" sz="2000" dirty="0" smtClean="0"/>
              <a:t>All instructions and registers are enabled</a:t>
            </a:r>
          </a:p>
          <a:p>
            <a:r>
              <a:rPr lang="en-US" sz="2400" dirty="0" smtClean="0"/>
              <a:t>Boot sequence: </a:t>
            </a:r>
          </a:p>
          <a:p>
            <a:pPr lvl="1"/>
            <a:r>
              <a:rPr lang="en-US" sz="2000" dirty="0" smtClean="0"/>
              <a:t>load first sector of disk (containing OS code) to well known address in memory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1;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well known address</a:t>
            </a:r>
          </a:p>
          <a:p>
            <a:r>
              <a:rPr lang="en-US" sz="2400" dirty="0" smtClean="0"/>
              <a:t>OS takes over…</a:t>
            </a:r>
          </a:p>
          <a:p>
            <a:pPr lvl="1"/>
            <a:r>
              <a:rPr lang="en-US" sz="2000" dirty="0" smtClean="0"/>
              <a:t>initialize devices, MMU, timers, etc.</a:t>
            </a:r>
          </a:p>
          <a:p>
            <a:pPr lvl="1"/>
            <a:r>
              <a:rPr lang="en-US" sz="2000" dirty="0" smtClean="0"/>
              <a:t>loads programs from disk, sets up </a:t>
            </a:r>
            <a:r>
              <a:rPr lang="en-US" sz="2000" dirty="0" err="1" smtClean="0"/>
              <a:t>pagetables</a:t>
            </a:r>
            <a:r>
              <a:rPr lang="en-US" sz="2000" dirty="0" smtClean="0"/>
              <a:t>, etc.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0;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program entry point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1800" dirty="0" smtClean="0"/>
              <a:t>(note: x86 has 4 levels x 3 dimensions, but nobody uses any but the 2 extremes)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Privilege Mode</a:t>
            </a:r>
            <a:endParaRPr lang="en-US"/>
          </a:p>
        </p:txBody>
      </p:sp>
      <p:sp>
        <p:nvSpPr>
          <p:cNvPr id="3809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CPU Mode Bit / Privilege Level Status Register</a:t>
            </a:r>
          </a:p>
          <a:p>
            <a:r>
              <a:rPr lang="en-US" sz="2400" dirty="0" smtClean="0"/>
              <a:t>Mode 0 = untrusted = </a:t>
            </a:r>
            <a:r>
              <a:rPr lang="en-US" sz="2400" dirty="0" smtClean="0">
                <a:solidFill>
                  <a:schemeClr val="accent1"/>
                </a:solidFill>
              </a:rPr>
              <a:t>user domain</a:t>
            </a:r>
          </a:p>
          <a:p>
            <a:pPr lvl="1"/>
            <a:r>
              <a:rPr lang="en-US" sz="2000" dirty="0" smtClean="0"/>
              <a:t>“Privileged” instructions and registers are disabled by CPU</a:t>
            </a:r>
          </a:p>
          <a:p>
            <a:r>
              <a:rPr lang="en-US" sz="2400" dirty="0" smtClean="0"/>
              <a:t>Mode 1 = trusted = </a:t>
            </a:r>
            <a:r>
              <a:rPr lang="en-US" sz="2400" dirty="0" smtClean="0">
                <a:solidFill>
                  <a:schemeClr val="accent1"/>
                </a:solidFill>
              </a:rPr>
              <a:t>kernel domain</a:t>
            </a:r>
          </a:p>
          <a:p>
            <a:pPr lvl="1"/>
            <a:r>
              <a:rPr lang="en-US" sz="2000" dirty="0" smtClean="0"/>
              <a:t>All instructions and registers are enabled</a:t>
            </a:r>
          </a:p>
          <a:p>
            <a:r>
              <a:rPr lang="en-US" sz="2400" dirty="0" smtClean="0"/>
              <a:t>Boot sequence: </a:t>
            </a:r>
          </a:p>
          <a:p>
            <a:pPr lvl="1"/>
            <a:r>
              <a:rPr lang="en-US" sz="2000" dirty="0" smtClean="0"/>
              <a:t>load first sector of disk (containing OS code) to well known address in memory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1;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well known address</a:t>
            </a:r>
          </a:p>
          <a:p>
            <a:r>
              <a:rPr lang="en-US" sz="2400" dirty="0" smtClean="0"/>
              <a:t>OS takes over…</a:t>
            </a:r>
          </a:p>
          <a:p>
            <a:pPr lvl="1"/>
            <a:r>
              <a:rPr lang="en-US" sz="2000" dirty="0" smtClean="0"/>
              <a:t>initialize devices, MMU, timers, etc.</a:t>
            </a:r>
          </a:p>
          <a:p>
            <a:pPr lvl="1"/>
            <a:r>
              <a:rPr lang="en-US" sz="2000" dirty="0" smtClean="0"/>
              <a:t>loads programs from disk, sets up </a:t>
            </a:r>
            <a:r>
              <a:rPr lang="en-US" sz="2000" dirty="0" err="1" smtClean="0"/>
              <a:t>pagetables</a:t>
            </a:r>
            <a:r>
              <a:rPr lang="en-US" sz="2000" dirty="0" smtClean="0"/>
              <a:t>, etc.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0;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program entry point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1800" dirty="0" smtClean="0"/>
              <a:t>(note: x86 has 4 levels x 3 dimensions, but nobody uses any but the 2 extremes)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Trap: </a:t>
            </a:r>
            <a:r>
              <a:rPr lang="en-US" sz="2800" dirty="0" smtClean="0"/>
              <a:t>Any kind of a control transfer to the OS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 (planned), program-to-kernel transfer</a:t>
            </a:r>
          </a:p>
          <a:p>
            <a:pPr lvl="1"/>
            <a:r>
              <a:rPr lang="en-US" sz="2400" dirty="0" smtClean="0"/>
              <a:t>SYSCALL instruction in MIPS (various on x86)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 smtClean="0"/>
              <a:t>Asynchronous, program-to-kernel transfer</a:t>
            </a:r>
          </a:p>
          <a:p>
            <a:pPr lvl="1"/>
            <a:r>
              <a:rPr lang="en-US" sz="2400" dirty="0" smtClean="0"/>
              <a:t>exceptional events: div by zero, page fault, page protection err, …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6334780"/>
            <a:ext cx="80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real mechanisms, but nobody agrees on these terms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Sample System Calls</a:t>
            </a:r>
            <a:endParaRPr lang="en-US"/>
          </a:p>
        </p:txBody>
      </p:sp>
      <p:sp>
        <p:nvSpPr>
          <p:cNvPr id="3815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System call examples:</a:t>
            </a:r>
          </a:p>
          <a:p>
            <a:r>
              <a:rPr lang="en-US" dirty="0" err="1" smtClean="0">
                <a:latin typeface="Consolas" pitchFamily="49" charset="0"/>
              </a:rPr>
              <a:t>putc</a:t>
            </a:r>
            <a:r>
              <a:rPr lang="en-US" dirty="0" smtClean="0">
                <a:latin typeface="Consolas" pitchFamily="49" charset="0"/>
              </a:rPr>
              <a:t>(): </a:t>
            </a:r>
            <a:r>
              <a:rPr lang="en-US" dirty="0" smtClean="0"/>
              <a:t>Print character to screen</a:t>
            </a:r>
          </a:p>
          <a:p>
            <a:pPr lvl="1"/>
            <a:r>
              <a:rPr lang="en-US" dirty="0" smtClean="0"/>
              <a:t>Need to multiplex screen between competing programs</a:t>
            </a:r>
          </a:p>
          <a:p>
            <a:r>
              <a:rPr lang="en-US" dirty="0" smtClean="0">
                <a:latin typeface="Consolas" pitchFamily="49" charset="0"/>
              </a:rPr>
              <a:t>send(): </a:t>
            </a:r>
            <a:r>
              <a:rPr lang="en-US" dirty="0" smtClean="0"/>
              <a:t>Send a packet on the network</a:t>
            </a:r>
          </a:p>
          <a:p>
            <a:pPr lvl="1"/>
            <a:r>
              <a:rPr lang="en-US" dirty="0" smtClean="0"/>
              <a:t>Need to manipulate the internals of a device </a:t>
            </a:r>
          </a:p>
          <a:p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(): </a:t>
            </a:r>
            <a:r>
              <a:rPr lang="en-US" dirty="0" smtClean="0"/>
              <a:t>Allocate a page</a:t>
            </a:r>
          </a:p>
          <a:p>
            <a:pPr lvl="1"/>
            <a:r>
              <a:rPr lang="en-US" dirty="0" smtClean="0"/>
              <a:t>Needs to update page tables &amp; MMU</a:t>
            </a:r>
          </a:p>
          <a:p>
            <a:r>
              <a:rPr lang="en-US" dirty="0" smtClean="0">
                <a:latin typeface="Consolas" pitchFamily="49" charset="0"/>
              </a:rPr>
              <a:t>sleep(): </a:t>
            </a:r>
            <a:r>
              <a:rPr lang="en-US" dirty="0" smtClean="0"/>
              <a:t>put current </a:t>
            </a:r>
            <a:r>
              <a:rPr lang="en-US" dirty="0" err="1" smtClean="0"/>
              <a:t>prog</a:t>
            </a:r>
            <a:r>
              <a:rPr lang="en-US" dirty="0" smtClean="0"/>
              <a:t> to sleep, wake other</a:t>
            </a:r>
          </a:p>
          <a:p>
            <a:pPr lvl="1"/>
            <a:r>
              <a:rPr lang="en-US" dirty="0" smtClean="0"/>
              <a:t>Need to update page table base register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System Calls</a:t>
            </a:r>
            <a:endParaRPr lang="en-US"/>
          </a:p>
        </p:txBody>
      </p:sp>
      <p:sp>
        <p:nvSpPr>
          <p:cNvPr id="3817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call: Not just a function call</a:t>
            </a:r>
          </a:p>
          <a:p>
            <a:pPr lvl="1"/>
            <a:r>
              <a:rPr lang="en-US" dirty="0" smtClean="0"/>
              <a:t>Don’t let program jump just anywhere in OS code</a:t>
            </a:r>
          </a:p>
          <a:p>
            <a:pPr lvl="1"/>
            <a:r>
              <a:rPr lang="en-US" dirty="0" smtClean="0"/>
              <a:t>OS can’t trust program’s registers (sp, </a:t>
            </a:r>
            <a:r>
              <a:rPr lang="en-US" dirty="0" err="1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gp</a:t>
            </a:r>
            <a:r>
              <a:rPr lang="en-US" dirty="0" smtClean="0"/>
              <a:t>, etc.)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SYSCALL instruction</a:t>
            </a:r>
            <a:r>
              <a:rPr lang="en-US" dirty="0" smtClean="0"/>
              <a:t>: safe transfer of control to OS</a:t>
            </a:r>
          </a:p>
          <a:p>
            <a:pPr lvl="1"/>
            <a:r>
              <a:rPr lang="en-US" dirty="0" smtClean="0"/>
              <a:t>Mode </a:t>
            </a:r>
            <a:r>
              <a:rPr lang="en-US" dirty="0" smtClean="0">
                <a:sym typeface="Wingdings" pitchFamily="2" charset="2"/>
              </a:rPr>
              <a:t> 0; Cause  </a:t>
            </a:r>
            <a:r>
              <a:rPr lang="en-US" dirty="0" err="1" smtClean="0">
                <a:sym typeface="Wingdings" pitchFamily="2" charset="2"/>
              </a:rPr>
              <a:t>syscall</a:t>
            </a:r>
            <a:r>
              <a:rPr lang="en-US" dirty="0" smtClean="0">
                <a:sym typeface="Wingdings" pitchFamily="2" charset="2"/>
              </a:rPr>
              <a:t>; </a:t>
            </a:r>
            <a:r>
              <a:rPr lang="en-US" dirty="0" smtClean="0"/>
              <a:t>PC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exception vector</a:t>
            </a:r>
          </a:p>
          <a:p>
            <a:endParaRPr lang="en-US" dirty="0" smtClean="0"/>
          </a:p>
          <a:p>
            <a:r>
              <a:rPr lang="en-US" dirty="0" smtClean="0"/>
              <a:t>MIPS system call convention:</a:t>
            </a:r>
          </a:p>
          <a:p>
            <a:pPr lvl="1"/>
            <a:r>
              <a:rPr lang="en-US" dirty="0" smtClean="0"/>
              <a:t>user program mostly normal (save temps, save </a:t>
            </a:r>
            <a:r>
              <a:rPr lang="en-US" dirty="0" err="1" smtClean="0"/>
              <a:t>ra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but: $v0 = system call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Invoking 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1831975"/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getc</a:t>
            </a:r>
            <a:r>
              <a:rPr lang="en-US" dirty="0" smtClean="0">
                <a:latin typeface="Consolas" pitchFamily="49" charset="0"/>
              </a:rPr>
              <a:t>() {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("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addiu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$2, $0, 4</a:t>
            </a:r>
            <a:r>
              <a:rPr lang="en-US" dirty="0" smtClean="0">
                <a:latin typeface="Consolas" pitchFamily="49" charset="0"/>
              </a:rPr>
              <a:t>");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("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syscall</a:t>
            </a:r>
            <a:r>
              <a:rPr lang="en-US" dirty="0" smtClean="0">
                <a:latin typeface="Consolas" pitchFamily="49" charset="0"/>
              </a:rPr>
              <a:t>");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}</a:t>
            </a:r>
          </a:p>
          <a:p>
            <a:pPr marL="1831975"/>
            <a:endParaRPr lang="en-US" dirty="0" smtClean="0">
              <a:latin typeface="Consolas" pitchFamily="49" charset="0"/>
            </a:endParaRPr>
          </a:p>
          <a:p>
            <a:pPr marL="1831975"/>
            <a:r>
              <a:rPr lang="en-US" dirty="0" smtClean="0">
                <a:latin typeface="Consolas" pitchFamily="49" charset="0"/>
              </a:rPr>
              <a:t>char *gets(char *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) {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while (...) {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 = </a:t>
            </a:r>
            <a:r>
              <a:rPr lang="en-US" dirty="0" err="1" smtClean="0">
                <a:latin typeface="Consolas" pitchFamily="49" charset="0"/>
              </a:rPr>
              <a:t>getc</a:t>
            </a:r>
            <a:r>
              <a:rPr lang="en-US" dirty="0" smtClean="0">
                <a:latin typeface="Consolas" pitchFamily="49" charset="0"/>
              </a:rPr>
              <a:t>();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}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Libraries and Wrappers</a:t>
            </a:r>
            <a:endParaRPr lang="en-US"/>
          </a:p>
        </p:txBody>
      </p:sp>
      <p:sp>
        <p:nvSpPr>
          <p:cNvPr id="3829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Compilers do not emit SYSCALL instructions</a:t>
            </a:r>
          </a:p>
          <a:p>
            <a:pPr lvl="1"/>
            <a:r>
              <a:rPr lang="en-US" dirty="0" smtClean="0"/>
              <a:t>Compiler doesn’t know OS interface</a:t>
            </a:r>
          </a:p>
          <a:p>
            <a:r>
              <a:rPr lang="en-US" dirty="0" smtClean="0"/>
              <a:t>Libraries implement standard API from system API</a:t>
            </a:r>
          </a:p>
          <a:p>
            <a:r>
              <a:rPr lang="en-US" dirty="0" err="1" smtClean="0"/>
              <a:t>libc</a:t>
            </a:r>
            <a:r>
              <a:rPr lang="en-US" dirty="0" smtClean="0"/>
              <a:t> (standard C library):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getc</a:t>
            </a:r>
            <a:r>
              <a:rPr lang="en-US" dirty="0" smtClean="0">
                <a:sym typeface="Wingdings" pitchFamily="2" charset="2"/>
              </a:rPr>
              <a:t>()  </a:t>
            </a:r>
            <a:r>
              <a:rPr lang="en-US" dirty="0" err="1" smtClean="0">
                <a:sym typeface="Wingdings" pitchFamily="2" charset="2"/>
              </a:rPr>
              <a:t>syscall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sbrk</a:t>
            </a:r>
            <a:r>
              <a:rPr lang="en-US" dirty="0" smtClean="0">
                <a:sym typeface="Wingdings" pitchFamily="2" charset="2"/>
              </a:rPr>
              <a:t>()  </a:t>
            </a:r>
            <a:r>
              <a:rPr lang="en-US" dirty="0" err="1" smtClean="0">
                <a:sym typeface="Wingdings" pitchFamily="2" charset="2"/>
              </a:rPr>
              <a:t>syscall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write()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syscall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gets()  </a:t>
            </a:r>
            <a:r>
              <a:rPr lang="en-US" dirty="0" err="1" smtClean="0">
                <a:sym typeface="Wingdings" pitchFamily="2" charset="2"/>
              </a:rPr>
              <a:t>getc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 smtClean="0"/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write()</a:t>
            </a:r>
          </a:p>
          <a:p>
            <a:pPr lvl="1"/>
            <a:r>
              <a:rPr lang="en-US" dirty="0" err="1" smtClean="0"/>
              <a:t>malloc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sbrk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Protection Boundaries</a:t>
            </a:r>
            <a:endParaRPr lang="en-US" dirty="0"/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>
            <a:off x="457200" y="3429000"/>
            <a:ext cx="784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2895600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457200" y="3439180"/>
            <a:ext cx="108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does OS live?</a:t>
            </a:r>
            <a:endParaRPr lang="en-US"/>
          </a:p>
        </p:txBody>
      </p:sp>
      <p:sp>
        <p:nvSpPr>
          <p:cNvPr id="382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code and data lives above 0x80000000</a:t>
            </a:r>
          </a:p>
          <a:p>
            <a:r>
              <a:rPr lang="en-US" dirty="0" smtClean="0"/>
              <a:t>In same virtual address space as user process?</a:t>
            </a:r>
          </a:p>
          <a:p>
            <a:pPr lvl="1"/>
            <a:r>
              <a:rPr lang="en-US" dirty="0" smtClean="0"/>
              <a:t>but… user code can modify kernel code and data!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Control Transfers to OS</a:t>
            </a:r>
          </a:p>
          <a:p>
            <a:r>
              <a:rPr lang="en-US" dirty="0" smtClean="0"/>
              <a:t>Case 1: Program invokes OS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mmap</a:t>
            </a:r>
            <a:r>
              <a:rPr lang="en-US" dirty="0" smtClean="0">
                <a:latin typeface="Consolas" pitchFamily="49" charset="0"/>
              </a:rPr>
              <a:t>(), sleep()</a:t>
            </a:r>
          </a:p>
          <a:p>
            <a:pPr lvl="1"/>
            <a:r>
              <a:rPr lang="en-US" dirty="0" smtClean="0"/>
              <a:t>Like a function call: invoke, do stuff, return results</a:t>
            </a:r>
            <a:endParaRPr lang="en-US" dirty="0" smtClean="0">
              <a:latin typeface="Consolas" pitchFamily="49" charset="0"/>
            </a:endParaRPr>
          </a:p>
          <a:p>
            <a:pPr lvl="1"/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Attempt #1: OS as a library</a:t>
            </a:r>
          </a:p>
          <a:p>
            <a:pPr lvl="1"/>
            <a:r>
              <a:rPr lang="en-US" dirty="0" smtClean="0"/>
              <a:t>Just a function call</a:t>
            </a:r>
            <a:r>
              <a:rPr lang="en-US" smtClean="0"/>
              <a:t>:  JAL </a:t>
            </a:r>
            <a:r>
              <a:rPr lang="en-US" dirty="0" err="1" smtClean="0"/>
              <a:t>sbrk</a:t>
            </a:r>
            <a:endParaRPr lang="en-US" dirty="0" smtClean="0"/>
          </a:p>
          <a:p>
            <a:pPr lvl="1"/>
            <a:r>
              <a:rPr lang="en-US" dirty="0" smtClean="0"/>
              <a:t>Standard calling conventions</a:t>
            </a:r>
          </a:p>
          <a:p>
            <a:pPr lvl="1"/>
            <a:endParaRPr lang="en-US" dirty="0" smtClean="0">
              <a:latin typeface="Consolas" pitchFamily="49" charset="0"/>
            </a:endParaRPr>
          </a:p>
        </p:txBody>
      </p:sp>
      <p:pic>
        <p:nvPicPr>
          <p:cNvPr id="3074" name="CP3 Ink 2b767093-49e1-4f83-84bd-0b3256785f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4" y="1248060"/>
            <a:ext cx="2932351" cy="181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does OS live?</a:t>
            </a:r>
            <a:endParaRPr lang="en-US"/>
          </a:p>
        </p:txBody>
      </p:sp>
      <p:sp>
        <p:nvSpPr>
          <p:cNvPr id="382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code and data lives above 0x80000000</a:t>
            </a:r>
          </a:p>
          <a:p>
            <a:r>
              <a:rPr lang="en-US" dirty="0" smtClean="0"/>
              <a:t>In its own address space?</a:t>
            </a:r>
          </a:p>
          <a:p>
            <a:pPr lvl="1"/>
            <a:r>
              <a:rPr lang="en-US" dirty="0" smtClean="0"/>
              <a:t>all traps switch to a different address space [expensive]</a:t>
            </a:r>
          </a:p>
          <a:p>
            <a:pPr lvl="1"/>
            <a:r>
              <a:rPr lang="en-US" dirty="0" smtClean="0"/>
              <a:t>prints(“hi”) </a:t>
            </a:r>
            <a:r>
              <a:rPr lang="en-US" dirty="0" err="1" smtClean="0"/>
              <a:t>syscall</a:t>
            </a:r>
            <a:r>
              <a:rPr lang="en-US" dirty="0" smtClean="0"/>
              <a:t> is tricky [why?]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does OS live?</a:t>
            </a:r>
            <a:endParaRPr lang="en-US"/>
          </a:p>
        </p:txBody>
      </p:sp>
      <p:sp>
        <p:nvSpPr>
          <p:cNvPr id="382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code and data lives above 0x80000000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Solution</a:t>
            </a:r>
          </a:p>
          <a:p>
            <a:pPr lvl="1"/>
            <a:r>
              <a:rPr lang="en-US" dirty="0" smtClean="0"/>
              <a:t>map kernel code/data into all processes at same </a:t>
            </a:r>
            <a:r>
              <a:rPr lang="en-US" dirty="0" err="1" smtClean="0"/>
              <a:t>vaddr</a:t>
            </a:r>
            <a:endParaRPr lang="en-US" dirty="0" smtClean="0"/>
          </a:p>
          <a:p>
            <a:pPr lvl="1"/>
            <a:r>
              <a:rPr lang="en-US" dirty="0" smtClean="0"/>
              <a:t>but use supervisor=1 protection bit on PTEs</a:t>
            </a:r>
          </a:p>
          <a:p>
            <a:pPr lvl="1"/>
            <a:r>
              <a:rPr lang="en-US" dirty="0" smtClean="0"/>
              <a:t>VM hardware enforces user/kernel isolation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Interrupts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Recap: Traps</a:t>
            </a:r>
            <a:endParaRPr lang="en-US" dirty="0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Map kernel into every process using </a:t>
            </a:r>
            <a:r>
              <a:rPr lang="en-US" sz="2800" i="1" dirty="0" smtClean="0">
                <a:solidFill>
                  <a:schemeClr val="accent1"/>
                </a:solidFill>
              </a:rPr>
              <a:t>supervisor</a:t>
            </a:r>
            <a:r>
              <a:rPr lang="en-US" sz="2800" dirty="0" smtClean="0"/>
              <a:t> PTEs</a:t>
            </a:r>
          </a:p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Switch to </a:t>
            </a:r>
            <a:r>
              <a:rPr lang="en-US" sz="2800" dirty="0" smtClean="0">
                <a:solidFill>
                  <a:schemeClr val="accent1"/>
                </a:solidFill>
              </a:rPr>
              <a:t>kernel mode </a:t>
            </a:r>
            <a:r>
              <a:rPr lang="en-US" sz="2800" dirty="0" smtClean="0"/>
              <a:t>on trap, </a:t>
            </a:r>
            <a:r>
              <a:rPr lang="en-US" sz="2800" dirty="0" smtClean="0">
                <a:solidFill>
                  <a:schemeClr val="accent1"/>
                </a:solidFill>
              </a:rPr>
              <a:t>user mode </a:t>
            </a:r>
            <a:r>
              <a:rPr lang="en-US" sz="2800" dirty="0" smtClean="0"/>
              <a:t>on return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Synchronous, program-to-kernel transfer</a:t>
            </a:r>
          </a:p>
          <a:p>
            <a:pPr lvl="1"/>
            <a:r>
              <a:rPr lang="en-US" sz="2400" dirty="0" smtClean="0"/>
              <a:t>user does caller-saves, invokes kernel via </a:t>
            </a:r>
            <a:r>
              <a:rPr lang="en-US" sz="2400" dirty="0" err="1" smtClean="0"/>
              <a:t>syscall</a:t>
            </a:r>
            <a:endParaRPr lang="en-US" sz="2400" dirty="0" smtClean="0"/>
          </a:p>
          <a:p>
            <a:pPr lvl="1"/>
            <a:r>
              <a:rPr lang="en-US" sz="2400" dirty="0" smtClean="0"/>
              <a:t>kernel handles request, puts result in v0, and returns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 smtClean="0"/>
              <a:t>Asynchronous, program-to-kernel transfer</a:t>
            </a:r>
          </a:p>
          <a:p>
            <a:pPr lvl="1"/>
            <a:r>
              <a:rPr lang="en-US" sz="2400" dirty="0" smtClean="0"/>
              <a:t>user div/load/store/… faults, CPU invokes kernel</a:t>
            </a:r>
          </a:p>
          <a:p>
            <a:pPr lvl="1"/>
            <a:r>
              <a:rPr lang="en-US" sz="2400" dirty="0" smtClean="0"/>
              <a:t>kernel saves everything, handles fault, restores, and returns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</a:p>
          <a:p>
            <a:pPr lvl="1"/>
            <a:r>
              <a:rPr lang="en-US" sz="2400" dirty="0" smtClean="0"/>
              <a:t>kernel saves everything, handles event, restores, and returns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Clock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Example: Clock Interrupt*</a:t>
            </a:r>
          </a:p>
          <a:p>
            <a:pPr lvl="1"/>
            <a:r>
              <a:rPr lang="en-US" sz="2400" dirty="0" smtClean="0"/>
              <a:t>Every N cycles, CPU causes exception with Cause = CLOCK_TICK</a:t>
            </a:r>
          </a:p>
          <a:p>
            <a:pPr lvl="1"/>
            <a:r>
              <a:rPr lang="en-US" sz="2400" dirty="0" smtClean="0"/>
              <a:t>OS can select N to get e.g. 1000 TICKs per second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r>
              <a:rPr lang="en-US" sz="2400" dirty="0" smtClean="0"/>
              <a:t># (step 1) save *everything* but $k0, $k1 to 0xB0000000</a:t>
            </a:r>
          </a:p>
          <a:p>
            <a:r>
              <a:rPr lang="en-US" sz="2400" dirty="0" smtClean="0"/>
              <a:t># (step 2) set up a usable OS context</a:t>
            </a:r>
          </a:p>
          <a:p>
            <a:r>
              <a:rPr lang="en-US" sz="2400" dirty="0" smtClean="0"/>
              <a:t># (step 3) examine Cause register, take action</a:t>
            </a:r>
          </a:p>
          <a:p>
            <a:r>
              <a:rPr lang="en-US" sz="2400" dirty="0" smtClean="0"/>
              <a:t>if (Cause == PAGE_FAULT) </a:t>
            </a:r>
            <a:r>
              <a:rPr lang="en-US" sz="2400" dirty="0" err="1" smtClean="0"/>
              <a:t>handle_pfault</a:t>
            </a:r>
            <a:r>
              <a:rPr lang="en-US" sz="2400" dirty="0" smtClean="0"/>
              <a:t>(</a:t>
            </a:r>
            <a:r>
              <a:rPr lang="en-US" sz="2400" dirty="0" err="1" smtClean="0"/>
              <a:t>BadVaddr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else if (Cause == SYSCALL) </a:t>
            </a:r>
            <a:r>
              <a:rPr lang="en-US" sz="2400" dirty="0" err="1" smtClean="0"/>
              <a:t>dispatch_syscall</a:t>
            </a:r>
            <a:r>
              <a:rPr lang="en-US" sz="2400" dirty="0" smtClean="0"/>
              <a:t>($v0)</a:t>
            </a:r>
          </a:p>
          <a:p>
            <a:r>
              <a:rPr lang="en-US" sz="2400" dirty="0" smtClean="0"/>
              <a:t>else if (Cause == CLOCK_TICK) schedule()</a:t>
            </a:r>
          </a:p>
          <a:p>
            <a:r>
              <a:rPr lang="en-US" sz="2400" dirty="0" smtClean="0"/>
              <a:t># (step 4) restore registers and return to where program left off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11190" y="6248400"/>
            <a:ext cx="787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not the CPU clock, but a programmable timer clock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regs</a:t>
            </a:r>
            <a:r>
              <a:rPr lang="en-US" dirty="0" smtClean="0">
                <a:latin typeface="Consolas" pitchFamily="49" charset="0"/>
              </a:rPr>
              <a:t> context[]; </a:t>
            </a:r>
          </a:p>
          <a:p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ptbr</a:t>
            </a:r>
            <a:r>
              <a:rPr lang="en-US" dirty="0" smtClean="0">
                <a:latin typeface="Consolas" pitchFamily="49" charset="0"/>
              </a:rPr>
              <a:t>[];</a:t>
            </a:r>
          </a:p>
          <a:p>
            <a:r>
              <a:rPr lang="en-US" dirty="0" smtClean="0">
                <a:latin typeface="Consolas" pitchFamily="49" charset="0"/>
              </a:rPr>
              <a:t>schedule() {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</a:rPr>
              <a:t>current_process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</a:rPr>
              <a:t>	j = </a:t>
            </a:r>
            <a:r>
              <a:rPr lang="en-US" dirty="0" err="1" smtClean="0">
                <a:latin typeface="Consolas" pitchFamily="49" charset="0"/>
              </a:rPr>
              <a:t>pick_some_process</a:t>
            </a:r>
            <a:r>
              <a:rPr lang="en-US" dirty="0" smtClean="0">
                <a:latin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</a:rPr>
              <a:t>	if (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!= j) {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current_process</a:t>
            </a:r>
            <a:r>
              <a:rPr lang="en-US" dirty="0" smtClean="0">
                <a:latin typeface="Consolas" pitchFamily="49" charset="0"/>
              </a:rPr>
              <a:t> = j;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memcpy</a:t>
            </a:r>
            <a:r>
              <a:rPr lang="en-US" dirty="0" smtClean="0">
                <a:latin typeface="Consolas" pitchFamily="49" charset="0"/>
              </a:rPr>
              <a:t>(context[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], 0xB0000000);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memcpy</a:t>
            </a:r>
            <a:r>
              <a:rPr lang="en-US" dirty="0" smtClean="0">
                <a:latin typeface="Consolas" pitchFamily="49" charset="0"/>
              </a:rPr>
              <a:t>(0xB0000000, context[j]);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(“mtc0 Context, </a:t>
            </a:r>
            <a:r>
              <a:rPr lang="en-US" dirty="0" err="1" smtClean="0">
                <a:latin typeface="Consolas" pitchFamily="49" charset="0"/>
              </a:rPr>
              <a:t>ptbr</a:t>
            </a:r>
            <a:r>
              <a:rPr lang="en-US" dirty="0" smtClean="0">
                <a:latin typeface="Consolas" pitchFamily="49" charset="0"/>
              </a:rPr>
              <a:t>[j]”);</a:t>
            </a:r>
          </a:p>
          <a:p>
            <a:r>
              <a:rPr lang="en-US" dirty="0" smtClean="0">
                <a:latin typeface="Consolas" pitchFamily="49" charset="0"/>
              </a:rPr>
              <a:t>  }</a:t>
            </a:r>
          </a:p>
          <a:p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Syscall vs. Interrupt</a:t>
            </a:r>
            <a:endParaRPr lang="en-US"/>
          </a:p>
        </p:txBody>
      </p:sp>
      <p:sp>
        <p:nvSpPr>
          <p:cNvPr id="3840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> vs. Exceptions vs. Interrupts</a:t>
            </a:r>
          </a:p>
          <a:p>
            <a:endParaRPr lang="en-US" dirty="0" smtClean="0"/>
          </a:p>
          <a:p>
            <a:r>
              <a:rPr lang="en-US" dirty="0" smtClean="0"/>
              <a:t>Same mechanisms, but…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err="1" smtClean="0">
                <a:solidFill>
                  <a:schemeClr val="accent1"/>
                </a:solidFill>
              </a:rPr>
              <a:t>Syscall</a:t>
            </a:r>
            <a:r>
              <a:rPr lang="en-US" dirty="0" smtClean="0"/>
              <a:t> saves and restores much less state</a:t>
            </a:r>
          </a:p>
          <a:p>
            <a:endParaRPr lang="en-US" dirty="0" smtClean="0"/>
          </a:p>
          <a:p>
            <a:r>
              <a:rPr lang="en-US" dirty="0" smtClean="0"/>
              <a:t>	Others save and restore full processor state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	Interrupt</a:t>
            </a:r>
            <a:r>
              <a:rPr lang="en-US" dirty="0" smtClean="0"/>
              <a:t> arrival is unrelated to user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VM Hardware/Software Boundary</a:t>
            </a:r>
            <a:endParaRPr lang="en-US" dirty="0"/>
          </a:p>
        </p:txBody>
      </p:sp>
      <p:sp>
        <p:nvSpPr>
          <p:cNvPr id="37775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to physical address translation</a:t>
            </a:r>
          </a:p>
          <a:p>
            <a:r>
              <a:rPr lang="en-US" dirty="0" smtClean="0"/>
              <a:t>Hardware (typical):</a:t>
            </a:r>
          </a:p>
          <a:p>
            <a:pPr lvl="1"/>
            <a:r>
              <a:rPr lang="en-US" dirty="0" smtClean="0"/>
              <a:t>Traverse </a:t>
            </a:r>
            <a:r>
              <a:rPr lang="en-US" dirty="0" err="1" smtClean="0"/>
              <a:t>PageTables</a:t>
            </a:r>
            <a:r>
              <a:rPr lang="en-US" dirty="0" smtClean="0"/>
              <a:t> on TLB miss, install TLB entries</a:t>
            </a:r>
          </a:p>
          <a:p>
            <a:pPr lvl="1"/>
            <a:r>
              <a:rPr lang="en-US" dirty="0" smtClean="0"/>
              <a:t>Update dirty bit in PTE when evicting</a:t>
            </a:r>
          </a:p>
          <a:p>
            <a:pPr lvl="1"/>
            <a:r>
              <a:rPr lang="en-US" dirty="0" smtClean="0"/>
              <a:t>Flush when PTBR changes</a:t>
            </a:r>
          </a:p>
          <a:p>
            <a:r>
              <a:rPr lang="en-US" dirty="0" smtClean="0"/>
              <a:t>Software (typical):</a:t>
            </a:r>
          </a:p>
          <a:p>
            <a:pPr lvl="1"/>
            <a:r>
              <a:rPr lang="en-US" dirty="0" smtClean="0"/>
              <a:t>Decide when to do context switches, update PTBR</a:t>
            </a:r>
          </a:p>
          <a:p>
            <a:pPr lvl="1"/>
            <a:r>
              <a:rPr lang="en-US" dirty="0" smtClean="0"/>
              <a:t>Decide when to add, remove, modify PTEs and PDEs</a:t>
            </a:r>
          </a:p>
          <a:p>
            <a:pPr lvl="2"/>
            <a:r>
              <a:rPr lang="en-US" dirty="0" smtClean="0"/>
              <a:t>and invoke MMU to invalidate TLB entries</a:t>
            </a:r>
          </a:p>
          <a:p>
            <a:pPr lvl="1"/>
            <a:r>
              <a:rPr lang="en-US" dirty="0" smtClean="0"/>
              <a:t>Handle page faults: swap to/from disk, kill processes</a:t>
            </a:r>
          </a:p>
          <a:p>
            <a:r>
              <a:rPr lang="en-US" dirty="0" smtClean="0"/>
              <a:t>Hardware (minimal):</a:t>
            </a:r>
          </a:p>
          <a:p>
            <a:pPr lvl="1"/>
            <a:r>
              <a:rPr lang="en-US" dirty="0" smtClean="0"/>
              <a:t>Notify OS on TLB miss; software does everything else</a:t>
            </a:r>
          </a:p>
          <a:p>
            <a:pPr lvl="1"/>
            <a:endParaRPr lang="en-US" dirty="0" smtClean="0"/>
          </a:p>
        </p:txBody>
      </p:sp>
      <p:pic>
        <p:nvPicPr>
          <p:cNvPr id="4098" name="CP3 Ink a6407e0e-aded-44fe-a9a9-0f85d8586d4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" y="2761020"/>
            <a:ext cx="9203851" cy="35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Transfers to OS</a:t>
            </a:r>
          </a:p>
          <a:p>
            <a:r>
              <a:rPr lang="en-US" dirty="0" smtClean="0"/>
              <a:t>Case 1: Program invokes OS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mmap</a:t>
            </a:r>
            <a:r>
              <a:rPr lang="en-US" dirty="0" smtClean="0">
                <a:latin typeface="Consolas" pitchFamily="49" charset="0"/>
              </a:rPr>
              <a:t>(), sleep()</a:t>
            </a:r>
          </a:p>
          <a:p>
            <a:pPr lvl="1"/>
            <a:r>
              <a:rPr lang="en-US" dirty="0" smtClean="0"/>
              <a:t>Like a function call: invoke, do stuff, return results</a:t>
            </a:r>
          </a:p>
          <a:p>
            <a:pPr lvl="1">
              <a:buNone/>
            </a:pP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Case 2: Hardware invokes OS on behalf of program</a:t>
            </a:r>
          </a:p>
          <a:p>
            <a:pPr lvl="1"/>
            <a:r>
              <a:rPr lang="en-US" dirty="0" smtClean="0"/>
              <a:t>Page fault, divide by zero, arithmetic overflow, …</a:t>
            </a:r>
          </a:p>
          <a:p>
            <a:pPr lvl="1"/>
            <a:r>
              <a:rPr lang="en-US" dirty="0" smtClean="0"/>
              <a:t>OS takes corrective action; then restarts/kills program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Can CPU simply fake this:</a:t>
            </a:r>
            <a:br>
              <a:rPr lang="en-US" dirty="0" smtClean="0"/>
            </a:br>
            <a:r>
              <a:rPr lang="en-US" dirty="0" smtClean="0"/>
              <a:t>a0 = cause</a:t>
            </a:r>
            <a:br>
              <a:rPr lang="en-US" dirty="0" smtClean="0"/>
            </a:br>
            <a:r>
              <a:rPr lang="en-US" dirty="0" smtClean="0"/>
              <a:t>JAL </a:t>
            </a:r>
            <a:r>
              <a:rPr lang="en-US" dirty="0" err="1" smtClean="0"/>
              <a:t>exception_handler</a:t>
            </a:r>
            <a:endParaRPr lang="en-US" dirty="0" smtClean="0"/>
          </a:p>
        </p:txBody>
      </p:sp>
      <p:pic>
        <p:nvPicPr>
          <p:cNvPr id="5122" name="CP3 Ink a54fb244-ee8f-4dba-9e51-06458ea6934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" y="3193199"/>
            <a:ext cx="8797051" cy="372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dirty="0" smtClean="0"/>
              <a:t>Attempt 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#2: OS as a library + Exception Handler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Program invokes OS: </a:t>
            </a:r>
            <a:r>
              <a:rPr lang="en-US" dirty="0" smtClean="0"/>
              <a:t>regular calling convention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HW invokes OS: </a:t>
            </a:r>
          </a:p>
          <a:p>
            <a:pPr lvl="1"/>
            <a:r>
              <a:rPr lang="en-US" dirty="0" smtClean="0"/>
              <a:t>New registers: EPC, Cause, Vector*, …</a:t>
            </a:r>
          </a:p>
          <a:p>
            <a:pPr lvl="1"/>
            <a:r>
              <a:rPr lang="en-US" dirty="0" smtClean="0"/>
              <a:t>On exception, CPU does…</a:t>
            </a:r>
            <a:br>
              <a:rPr lang="en-US" dirty="0" smtClean="0"/>
            </a:br>
            <a:r>
              <a:rPr lang="en-US" dirty="0" smtClean="0"/>
              <a:t>	EPC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PC</a:t>
            </a:r>
            <a:br>
              <a:rPr lang="en-US" dirty="0" smtClean="0"/>
            </a:br>
            <a:r>
              <a:rPr lang="en-US" dirty="0" smtClean="0"/>
              <a:t>	Cause </a:t>
            </a:r>
            <a:r>
              <a:rPr lang="en-US" dirty="0" smtClean="0">
                <a:sym typeface="Wingdings" pitchFamily="2" charset="2"/>
              </a:rPr>
              <a:t> error/reason code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PC  Vector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at Vector does…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take corrective action based on Cause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return to EPC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6200" y="6248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x86: via IDTR register and IDT; MIPS used a constant</a:t>
            </a:r>
          </a:p>
        </p:txBody>
      </p:sp>
      <p:pic>
        <p:nvPicPr>
          <p:cNvPr id="6146" name="CP3 Ink 238d51ee-c28d-4865-b83c-67774bad954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4" y="1707419"/>
            <a:ext cx="7407151" cy="51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34001"/>
            <a:ext cx="8686800" cy="6400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1) save *everything* but $k0, $k1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lui</a:t>
            </a:r>
            <a:r>
              <a:rPr lang="en-US" sz="2400" dirty="0" smtClean="0"/>
              <a:t> $k0, 0xB000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$1, 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$2, 4($k0)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$3, 8($k0)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$4, 12($k0)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$31, 120($k0)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mflo</a:t>
            </a:r>
            <a:r>
              <a:rPr lang="en-US" sz="2400" dirty="0" smtClean="0"/>
              <a:t> $1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$1, 124($k0)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mfhi</a:t>
            </a:r>
            <a:r>
              <a:rPr lang="en-US" sz="2400" dirty="0" smtClean="0"/>
              <a:t> $1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$1, 128($k0)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7170" name="CP3 Ink ae62bf5e-695c-46b4-a23d-a46f2ab162f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" y="517259"/>
            <a:ext cx="9153000" cy="5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1) save *everything* but $k0, $k1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2) set up a usable OS context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li</a:t>
            </a:r>
            <a:r>
              <a:rPr lang="en-US" sz="2400" dirty="0" smtClean="0"/>
              <a:t> $sp, 0xFFFFFF00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li</a:t>
            </a:r>
            <a:r>
              <a:rPr lang="en-US" sz="2400" dirty="0" smtClean="0"/>
              <a:t> $</a:t>
            </a:r>
            <a:r>
              <a:rPr lang="en-US" sz="2400" dirty="0" err="1" smtClean="0"/>
              <a:t>fp</a:t>
            </a:r>
            <a:r>
              <a:rPr lang="en-US" sz="2400" dirty="0" smtClean="0"/>
              <a:t>, 0xFFFFFFFF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li</a:t>
            </a:r>
            <a:r>
              <a:rPr lang="en-US" sz="2400" dirty="0" smtClean="0"/>
              <a:t> $</a:t>
            </a:r>
            <a:r>
              <a:rPr lang="en-US" sz="2400" dirty="0" err="1" smtClean="0"/>
              <a:t>gp</a:t>
            </a:r>
            <a:r>
              <a:rPr lang="en-US" sz="2400" dirty="0" smtClean="0"/>
              <a:t>, …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8194" name="CP3 Ink 19f08e63-7bc3-499a-831f-ce0fc9f8daa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50" y="2457780"/>
            <a:ext cx="779700" cy="109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1) save *everything* but $k0, $k1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2) set up a usable OS context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3) examine Cause register, and take corrective action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mfc0 $t0, Cause # move-from-coprocessor-0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if ($t0 == PAGE_FAULT) {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mfc0 $a0, </a:t>
            </a:r>
            <a:r>
              <a:rPr lang="en-US" sz="2400" dirty="0" err="1" smtClean="0"/>
              <a:t>BadVAddr</a:t>
            </a:r>
            <a:r>
              <a:rPr lang="en-US" sz="2400" dirty="0" smtClean="0"/>
              <a:t> # another dedicated register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</a:t>
            </a:r>
            <a:r>
              <a:rPr lang="en-US" sz="2400" dirty="0" err="1" smtClean="0"/>
              <a:t>jal</a:t>
            </a:r>
            <a:r>
              <a:rPr lang="en-US" sz="2400" dirty="0" smtClean="0"/>
              <a:t> </a:t>
            </a:r>
            <a:r>
              <a:rPr lang="en-US" sz="2400" dirty="0" err="1" smtClean="0"/>
              <a:t>kernel_handle_pagefault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} else if ($t0 == PROTECTION_FAULT) {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…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} else if ($t0 == DIV_BY_ZERO) {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…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}</a:t>
            </a:r>
          </a:p>
          <a:p>
            <a:pPr marL="0" indent="0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9218" name="CP3 Ink 14909ea8-c246-4b6d-82cd-5a94b59c337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" y="2307180"/>
            <a:ext cx="8610600" cy="201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fHAOAgAQdBOoFxgEBEA/vvryk2EFGvBHeSaZUhxcDCEgQRP//A0U1BQM4C2QZIDIJAJCbAwE3wB5FMwkAkIICAdvFHkU4CAD+AwB7hdI0Ek7ApD/TAKQ/CrgBTIP+GDz+GFO+G+XXp11cTSnTnyrVa1jhFXGb4747zubKjTtXDWNK3l3453nORie3Hwo4YIP+Jt7+Jr+NceHPlvhurm+M+Dw4+DPHebzUa4a4cOmtViG7zvq3zu80rhjhjpHRwTV14PLx448eIIS3W4spxnNVOMIxgijBEihEgjCEYEYRAjCMIwSilEThWNcOvjyj4MAhNhGVw3cN8bFqtcNWjJa0x5Mi1xmYtFuJqycN27PJjxNGoAqHAS+D/h2+/h3hc+OOPCeVcsa4cMcsa0ib454+Hy8HMyxWta4PA56Ag/4nPv4nR+mHKeDWa2njve+Od2itY6Vw4VhWZnm4453nIITwBZ2YxhWEYzhWBGCIjKMEIRhFGE051y89LuAhNhGJo2bNcTnItYYczBa0bY8y1w1xtlrXC3yNMrJrlyscYAp8LIP+H+7+H/Pirry3i9TWIPAiOE6i2bzm9zlLDhntFIP+JzL+JxfbwN9N1tu98zPWckarpy4VqMLbjnw8Gd7AhNXQhz4xjWMZxjCIBGBBCMIxhOM74eXWPQAhNhDXLjZtWDdutxYm+Za0Y5WS3EwYt1rRo2yMWjZzlcZMIAqFAS6E/Ead+I0/fGOWF8EbQxUpS1KYGBCM8cceFwcGG1cVLZIaJ4kAg/4n5P4n5ePbThfC6uMk5znjfNxw1HgNeBPKcTlzx4LnYITF3EO/FFGKaMIiJGEYQhCSBGMZxvfl55bAITYQ5wt2rNlhcLc2TJlWtGOJktcsW2FbjbNG7LI1xNGbdqAKpwFMg/4mCP4mCfDnjy79M8o4YxWoiAytLMZjJdHftnEIxMJTmNxxi7vOct5y79LxQIP+KC7+KC/tjfS+GcM2uc3e97njPMqKxjUdOPAq/CRisMRTU6TcZnbM53O8+HXNsIPzPOx5fiyuZuUiJRKYuJRMKuAIRdLqYlExNXCYlcTOfF9m48IhNhGNhhb4nGLItaZGeZa0aOMS3CzYNVuJi3YuMTnG3yOW4AqCAS6E/FGZ+KM22LNiZoSqyzw3vlvfLet4p0laVLWtklbI0YdmUIP+KFD+KFHtd9N4zO53ec7mbpjhw1w5Y5KVK5jjjyceDPGEeCIOnjinEjBFGJGBCCCE4Jopzvh6MYdQITYQxzYsuTHmZrWbJthWtMrZmtctWzFazatGrjI4aZMuZuAKbSGD/i0M/i0TnKdXicTRcRMRFOGK5X410IP+KIL+KF/DW8cc5zx4nh75ztnhWuGOGfCtAITlcqMPAaMYxRhGMIiMJyjGc78vTDAAITYQ1ctMeZuwzLWjZq3WtHLRutw4srFbjZ42zHGwbOGuFiAKaiOD/jMI/jMJDneOeOsbZremMYxyjXB034lxAIP+JV7+JV8Fcr7T2jo0UzmrhO9eLXHjzITB3I8fDOcUQRIicE0a1082cucAITYQ5bZWbdlmYrXLLE2WtGLJgtxNsONbiYs8bbJmwssLfCAKlgE7g/42Kv42KzrGOeJtSnDeiIuJbnOeObzOK1rly4dPA12rpMXxnw8d45iD/ice/icfI4do6V2amJze+e+O+vg553xm2qrGNYrlPZROZtvh31cghOpkdWKcpwnBFOE4TgBEjCMIIRghCMIwjCaM5108+cOcITYQwYsWzBs5xLXORy3WtMzNwtc5XDhaxaMcbjM1YscjZwAKiwE3g/45mP45reWXTehE4RMIiImlTiaiFszxnjnPHM5hfLOOEIP+KSb+KQ/lvMcXU8HMc876pi8RrHKumNcKxUZrMpJibjjrjUWAhMHSdGEIRJxjNOE4RjCMIwEIwjAQjAIoTnXDw8secCE2ENnDBy5Y5sq1rmwuFrRsycrcLnIzWs3LJjlcYmbnMyaACl0Wg/47vv47xc8ng+BiL0iKMb1FgIT8Uf34o7cN1K8PFnYUlqYpWwTAhclhGbijQwwwxwwoYa8Th4MQITYRiaOGmJtkYrWLnExWtMzVwtxYWeRaxy5sWTK2asGrVuAKciOE/HwN+PhW+PFjxVxQwSwQxRtWUYzjWc7sdMezi5sgg/4n+v4n+ank5MTjNbvN73u9zkuoqfI8PhwAhOhk5cJqozRiIBEnCsIzvl5cNAAhNhDNjibsXGHGtzNm2Za0Y42q3ExYMVuPM3Y5MTHIxZZHAApgF4T8hLn5CXdOmW22fBhwMEsFrZo5JQCE/EoJ+JQWWDM1NSwjPDLbTLhygIXITRS10oUqOGGGOGnE41BrACE2EOXLZixaM261m4yZFrRkxaLXLLDmW42WJwwYMcOJjixgCksMg/4/lv4/k+GunDVcsyCD/ic6/icroqs8tzKGmqSBgr+DgYuPoYCCITYQ4xZWjLC1YLcjZvhWtGzVgtwtMTFa4csszVyzys8rVuAKbyCD/kLo/kLRxWcZcZ5z3c5tvERrHDHSulVQg/4ojP4oj866111zxvE1FY1rUarETjnE7yCFwWSpw8cEqNCjgjgQoEcEMMcuDy8UOiAhNhGNw5bNszhitbZWORa0a4ma3FjxsVrnIyyZWzDNiYZnAApnHIT8jHn5GK9N8OdhVhDBKmKmLFkxWtiw0rGD/ihI/ihT4eD246nhGIqqiJRLrrvz48SFg1hm450MEKFHBCEsOBzMLJAhNhGJxjzNHLLGtx5cTVa0bN2y1ywcNFrZiwZ48bfJixNnIAppGoT8k+H5J69ueedjhHAyWwYLYpYI6JxnhIT8SSH4kg6R1M09UcU4IxvO8NNNtc+Ehr6CWMBAwsCg0CgYEg4GFiZWdgGAgCE2ENMbdg2c42i1iybNlrRzjcrXGRm1WtczjLhbNWjFhjcACk0MhPyOAfkcDwYsmDBohRGD/ibY/ibDlnF8tzaHmkMgUDocBgsRlMAgcuAhNhDdwzY5HLZktbMW2Za0wtGy3Djxs1rbHhyMGDNw1atWoApoHIT8lQn5Kr410X0SyWxUtZKM41rXHTXCoIT8TzX4ngcFdWGl6ZVY4Z3x4Z1www4r5JWAhPAVNuW86zTRgIoozrh4utiAITYQwzNmubHibLWeZk0WtGTlmtxM8zFa4ZOcTFpmxNsLLKAKbB2E/Jj1+TIVlhGuC+SurPqlSlrUtLFPJUmAhPxRdfiiRhWMsccc9NubC+OcISlitTNOEACFuz0MWriQQkKNLFHBChhlw+Vih0QhNhDJpmaY2TZyty42bRa0yMGy1xmZNlrVnjaNmWLC4aYWQApwIIP+UUT+UUHHDPTPLOJZjm633zx3z3njPW4zAIP+I6L+I5fWnCeE6rU8HC+F6uJlxjw7z4PUhcFiMyiggRQwQRwwwQwoSNDHPiceg0ghNhDbK2yuGThmtYNGLZa0cY2y3DiZM1rPFhas27Bg3zZW4AqAAS6D/hxQ/hxd5eOcY4xeHCOmOWuVcmkUm448ePXjx55zjPaK5IT8XVn4uucUaYo5IZmhZK8ct9OHLXPfLPDWckoUtLEyR1WUg/S7ejki6zEzMhCEwlISG4vn5/V4wCE2EMcLlpjwuMy1y4yM1rTMyxLXLDHjW5mTBhjbMsbFiyxgCmwdhPxAQfiANxxy1ycXBec43hGCVKWZq5pxxIT8WTH4suY2xV1Zd0tWDRgxWlSK888d8ODtoISHgKNO3GMYxhFGCMKpxrPDpzuUITYQybOWeFvhyLcLPCwWtMbVutwsMWNbicZGOFwzYt8TRoAKVhCE/DsR+HZfJwL7paFoYZXrMIT8Xsn4vedVb5MOCdsFciSGopaEn4eFhYGDiYmbnYKDtCE2EM8zDI0Ys8i1uyZNFrTMwcrXGbGwWt2bLDmZtHDNq0cgCmceg/4lMv4lR+HAdL5TyvgxCZiZzXOFgIT8Y1H4xna1ZcbSxzvBaFMVsmDJTVPNKICE2cTiynKcY1VhNErKKM8OvfOHYCE2EYmrVs3aZsy1s3x4lrRgybLcTBywWuG2HIxbY8LNsxxACn0rg/4nov4nlax0ntnW4zPHjnjx3xzd3ERrWtdNcOGq4cfC5xKD/jF6/jF7zbjHWMxcNTisV0xwrljEpvN5ze48HG5yhOVolz0U4xIooowjGACE4Iqzz8msOEAhNhDfDhatGuRktZsMjJa0yYmK3FlcNlrNpiaOWGNowZY8IAqJATKE/FoF+LQM16uPgyynOEIYKSlglaWCUoJzre9ctcN8N63wXxNmLYCD/i/I/i/JDWM8JqM1lcc/G51DExcXFxcJtOXHXXV8OoCEzdBw43nWM4oiMIwQilFCMEYIiKMZ4b59c5eBACE2EMMzHEzZ4sa3NixOVrTIxZrXOTDhWsceJs3w4cjLE5ygCoIBKoT8X2n4vwcNa54Z6XwMktmLJoySxRpGN71w3y3w1rC+aOCmIIP+MMT+MNGNVfa+TlPC9ZnN9ePW+u8zcb4Q5R0rxrrhIISHeObdGJGKMpynSsIxhGV6IoxnW+XkwdohNhDnHlwsMrXKtxZGTRa0Yt2C3FmzZVuRg1zNW2Rs2bYWwAp7J4T8Y9H4x+WGdI4JYnEngYJwjGtZ3rhcGkIqW1VzYKCE/GEt+MH22LDiuw325teG9ZrwnaVoanGjS0JZcWed7oToaIcfHO8YwigRhEhGCMIkYq308uDnACE2EMMbBw0buGC1rmYY1rTNiaLXDnCyW5GOVy4ytcTbJhZACmwfg/40xv404cTjtz5OmeGeTAmZXw59sxNAg/4x1v4xxWc5xl4MuM8V1VVy1w6b8beAhcBmIINChhgQoYYUMMEcEaOWnE4eCDZAITYRmatWGRrlbLW+LM5WtGWXCtctsTZbmat8jBq0y4nLFuAKax+D/jis/jinz4evDrrGcTiscK1rVcIwxvlcyIP+MVD+MWHt4Pgb6XwYiIKuIu2814ONxYCEeBIOfWc4kycIyjKtKwrffyYtwCE2EOHDhrlwucK3G2x5FrRy2xrXDVowW4sblqyYZm2RtixgCoIBLIP+OW7+OV255b5ceXHhuudbcbnHi4lMxDEa1jWOU+Bx7MCE/GOt+Mc1emGmW2nFjpWEZRhLFr0StSkqQhNOc6subgynMIP3s+TUQmZyuUiUkXV1F1nGY3d+L18GeAAhNhGXHiy5sWXEtYMHLNa0w5Mi1w2YNVuRoyxY2eLHmaZsoAp5LIP+PnD+PmHu8e65smNa4cMcsVVFzm+d976563nPDcxogv8AAWX+AAL30k8PDlyypKDVWx3Ozfh8fCqFo0kDL2yoYYIYSESSyRxRySoEAghQ16WOVoghNhGJvlwsmTlotcsmrla0bYmi3CzZYlrXCwxMmTnC3ZZHIA=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DHAOAgAQdBMADjgIBEA/vvryk2EFGvBHeSaZUhxcDCEgQRP//A0U1BQM4C2QZIDIJAJCbAwE3wB5FMwkAkIICAdvFHkU4CAD+AwB7hdI0Ek7ApD/TAKQ/CsoBdYP9Ed+ib3ia5b0RqarE4qcXqorWMckYi6zERvUTGJxCYLiKukLjdZTLMWm13ElXWURMRUVlO1oqoqN6dwCD/hRW/hRp54xXTv2O0RhFxm2Ytdzd3MxKEEAq6zgqZiJEQmpiYuCaVNCs1IkXi4qaiLTML7YvAIPxvUe3O5yuLQKmcZxcSqSJiYmJQTVrqYE1MSBVwIkiQJiYkIlCYSiYlErvfh+a9IAhNhDFpjZ5mrJwty5m2Za0ws2a1yxyt1uFo5zYsTlq0bs8wAp4I4fkEOQRCZzISyWzye1aSwqExKGxCExhDIVBoFDkChcKAIbvuu+7CbmhgLAc9PykbBwZCoWAiYCLhIOChEBIAIPhyzmZmUzExMTKpxFVMpze+/m8gCE2ENmuXC5btsK1yzY5FrRi3wrXDly0WucePLkbM8WFm0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tHAOAgAQdBJoLpAQBEA/vvryk2EFGvBHeSaZUhxcDCEgQRP//A0U1BQM4C2QZIDIJAJCbAwE3wB5FMwkAkIICAdvFHkU4CAD+AwB7hdI0Ek7ApD/TAKQ/Cs0DzAGG42rja7m4FraALu6WNhT01raW9tf317eWtpX11TJQCAQMFBwEBBwMBAwEIgYKAhEJBwUBBQUBCQkBBQ0EgIAgIGCg4KDgkDAICIg4qCkpCDloeakZqbkoOGgYqAhoZDQEVAw0JDQkFDQkNAQEIhICChoKEQCAgYCAgYCGgEJAwCCIKBgIEg4GCgYNBoNBoGBg4GJRcDGwcPDxMPFxMHCw8HBw8FExMHBxMHHwsTFxsOCG8NB3hoPBDQ4CwsWAMA3FzgDAOAsB4GwPgrBeEsJ4gxDiqtgISAQUJBw0LBIKAgoKCgIKEgYBAIKCg4BBQcJBIKCgoOCgYCBgYNAQMCgYSDhodCoeFhUKRaHgI2IkYKFRMJFwcLAwMLAwcHBoeDgYGBgYFAwEGgYKJhIcgUDCwkHCQ8REwkFAwCChYSAg4KFgINDoWHgIuBhYWAiUPBwEGhUPCQsLAwMHBoVDwMTAQMEAgvqm7d102WSxjNiLWdWS87EtWFS7lhcmwFRoNZ3OxeItS7m8kXEsJSastllgCWWLNhuCpZWElibNlm2VUSpZbsW27TPAITYRly4srJxiYLWbFsxWtGrNstwtMLBa4y5WrdjmbtcrLEAKzwFsg/5eVP5edc+W8mPFjwd888eed31b3zvrnjz3fXPWuNSusTF1HKMa1rFKiMTjExiZiJxUVqKjVwXLNzxjcbxCMMRWJ8DEgIP+KhT+Ko/lvp18DOt8LqqiMYqNMTVRUVEanFxiU1mZmcxdExNbi8ZwpUiZhUUqIipqKiFREsxtmY45rqCD97wYm2c3M2sTAAiUAIkTVhFxKJi4mriBAmACBE1JJEzVxeefu47AITYQ5YMmGZk5wrWmPG2WtG+TItw5GbJbjyYmzZzlYOWLliAKfy+D/jUU/jUdvW+G+F4uB1iNxcy3ElYrhjhyxjhWr4d+G+6D/hm+/hnVvG9Ti9OXHg8LPCuEajUVGLrK953e75x4OvJqeYCD7eNvc5uMpkSSFTEwmLCS5zffzb9YITYRkbtsWZnkYrcjLC4WtGbFmtcYcLNbmy5mbfFma5cTXEAKMQIPRayJjA5aAWPwCH4AITYQ3bt8mRmwcLXDZqzWtGjdktc5cbdbjYM8LLFjyt2ONyAKVRKE/GVN+MrvVlyMmKlrWtHJlpKD/hsY/hsfxVohEzjPTLSFw2WZuGWONDDHLLTg8HYAITYQ0ZMmzjEwZLW7Zq5WtMbZwtw4sWZawaOMTVnhyYW+PGAKZh6D/jaI/jaT4Lo1nlvhOs0mUXjPTv4GQIT8OR34cgcrRpM9ZZZ443lClKYJZIaL6EiDr3vJi7m5Fri0ymZu+/k8eQAhNhDJqwa4sWFotcZGrZa0zZMi3CzcZlrFk5btMbPLmzNmAAqBATKD/jjE/jjN0caq8IpWs0xelTq5lxnPHW+MRcRqOl+BvGCE/DXZ+GvvIbsNoUjKM041qvXDHDOZC0qZs+bQlSEoVxbcW2qDfBUevd8V1cAQmEiauAmYmLXO734Pf0AhNhDNnkZYW7lgtZsmmVa0ytG61y3x41rnK0YZGTHLlb42wAp2KoP+PKT+PKXyYZhUVrGq1GJxNzbccVuLJnXXteiD/hpo/hpphwqamLxvF1FTrNJk44zG43M8ceLF84TicKHTrOaKZWkYJRhBIlGCMUZzrh21z8AhNhGFhhwtmWNktbM3OFa0w4sy3CzZMFrNw4aMsjZuxYtmgApvHoT8f834/ub8HGx52VltOVMGDBkwYoYr2yxnnIT8L1n4X0dUdDgTwU0SzRtFC951wx1wx6a5wIXKRSwyyzwToSFHAhhhhRy05mGDZCE2EM3LDC1Z5nK3HhZZVrRhharXOHIyWtGDByxc4mLbHjyACk0OhPx5xfjzjtozYMGZbDTGg/4aGP4aGenPUsbrOLmFxmMaOWGGOWWWWmohNhDBhkxtMOJutYNMbda0bYWS1wwauVrDK4aMmmNu0ZMMYAp2JoT8gbX5A22zbwMeadLynO9cNa3nNODBK0s0d1dV9USD/hqs/hqtcua53jizEwqMarhjGmoY48vF1488QIP4AvPO87i2azUkiYTSZnO874zz8gAhNhDdm3ws2+RwtxsmDNa0zZnC3DkZ5lrLI1xN3OFizxssIAqTATGE/IVN+QsmML4p5KZKZsGKmJZSdIRle9cuPTn4OPHOambVo2ZNkckIgIT8NY34awZZp4IyjGs8tcd9Nc88OGd4WtiwaM2zRsxYsWCkl447cWefWIPt7Hh8d3mZSTCYuJExE1KEXF1MXGb4+f5NeMAhNhDJoxx5nGHGtwuGeJa0YYci1wxwt1uJhjyY8ONm2cs2IAqSATaD/j2+/j2/jeHDPTPKMcKqEzxzvPg+B3SVDVYcJ1EwzN7rweHg0IT8LD34WH8ccm/BlhnhWNZIStKWCmJwFJSmrjrljlvecawjKVo6L5qaAIPXvebM3NplmLmri6zQnFwqYhNTcXFpmN76+D38QCE2EMcjZhjyY2i3Ewy5lrRtjcLXONk3Wt8LBvmxM3GHE3YgCnMlg/5Cfv5CYdcenXhzjN3nNx4MJiGIxiKqqvpuKIP+FYb+FZN4PDrrNTURVdOPLFViKvVzF7jnjjuQg/QxvO7mbkmazVxKJq4Jmb478Xj6gCE2EY22Vw4ZtGi3GxzOFrRwxzLcOJpkWscmRy3YOMLdmxzACnwtg/5E3v5E36vlz8jjiaM11xzjmvM3ZTFVwrVYcs9JzgCD/hR+/hR/8DwfC8Pxutca3XGNxaYnDgxGKqKIzW654vnQhMXK484xhBEiiIoxEYACKN78XK8DACE2EYsuLI1xY3C1i2ytFrRrjYrcWRlhWtMuPE4aY2rhzjYgCooBLoT8jYn5G64YI5IYrZJZIYoWYIQTjeufDjy14NcM72Ys2rRo4mC2wIT8Kj34VDY4q2rCs6zx3x3x1w1vCa0s1snCcK2TBSElYYZTw3CE5G7j1nOcYwjCMIxhFFGKMiSQiRTZevOPUCE2ENWjLK0b5ma1lhbMVrRmzZrcTfKxW4szHMwZtmOJq2cACpMBQoP+Szr+Szs69Oq03KMXiNYqqxNRLbN54uM5mbiK1WOjwK7a8CulUzHedoP+GN7+GN8PCutRqMXhFzObvPHeeN7vMXEwqIqoxSocuMJuLib5RuiD7VMzczKamImLRaaIRcWuQiYqakQRMFrnjz9lACE2EM3LnC1xZsq3GxzNlrRy4arcTjFiW4szfC4ysmzJjiygCnwtg/5RWv5RW+8Mzc3CIqtcFcnKeGYm85vNuNZwnhccgIT8LiH4XEeRhxWpgkjHDW+eOlvjWcYytS2DFTBLFHBFGssc4IPhEpTFxIiYTMJkTCECLud58Xv5ACE2ENWrNg0ZN3K3CzyuVrRhmZrcLFvjWs27Fnkw4srhq4wgCm4ng/5StP5S0d43wz0npqOEanRK8xxnJ4OqiODlUoP+GO7+GOOOU8N6yZzO87vjN3VRroeIwY41vmCD8pd3Mzc2lAImCpErvPPn5PIhNhGPExa42ePItct2OVa0w5si1wzbM1rRy5yYWrJk1a5mQApgGYP+VCT+VCOQiIz2uqnETjNbuoP+Gd7+GcnVQyznweHXnfNm632zHICFzmBnjljQoEMEcUcEsM8s+Lj0wCE2EN2uZqzbuWC1owZY1rRiwyLXLLEwW5nOFkzauGbhtkzACm0ig/5VxP5VsdVVZxxZvm514+NxvV6xy4a5T2zmwIT8NEn4aIa1resZxUnihq18KGZihJJWmGkbgIRqjGJNMRlGEpkUYoxnl173MCE2EMG2RnkYMWy1rlYuFrRo4ZrXObDjWtHOVq0cNcmLE2bgCmMcg/5Rlv5Ri45uuPBxxjMTFVWOGOGPEzyog/4dJv4dQ6vW+m+jlHCujFXq26vnjwSE3SJxXnGKMSIjHDh4eN4AITYQwcM8rZhjbLcLVwzWtG7BgtcYcbBawZsGOTFmZ5cTHKAKaR+D/lMg/lM5vPLfJ0rXKtREZjM8ZzueOuMcgIP+HUr+HUflPTOpXd3vO755nK6nTthyhOdi24ZqqwmjBGEYRIwjOePowyAhNhGLM4YN8uJktYM8TJa0ZMWS1w2asluNo1yN3LbJkYtnIAp3JoP+VDT+VEPM9IinKKrGIhM5vOZ2zGalrPKuYIP+Hcb+HZvwd427p553zm2K1w4dMdJ4TUXG66zfMITB1I9GsSMIxlWU4TlBKEYRhGMZzvXLtr0AITYRlY5WWVkycLc2Fm0WtGjZytc482Va4ctXDjMwctsjRsAKVRCD/lgC/lgZ48+G+DGK7K6bg/4bSv4bI4rtfLjhtxzewIaEtlHBw8HBwMLEw8zHwNwAITYRkaN8TjIybrWjdhiWtGbFitcsG+JbmxY2rfFmytsLlmAKRgqE/K3N+VufRfIpKWOD/hzI/hzJ56FcOYCFzl988sstOFxwITYQwxY2WVq2yrXDHLhWtMeTCtw5HGVazYMnGFs0ZtWLRoAKhQE1g/5Y7P5Y688MxFxczuOfDNXwaiNOCJiWZZiUzMzcXjfIg/4eQv4eZel3OYnE9ngY5R0YTMxa5uc3vN7zOZuSMOV65ITqU5NcKckpJTgjOMYTlOEYRQiQAinCsKseHix5wCE2EYmLZgyyNca1w4ZslrRq4bLcWPHiWsM2XIzYYcTDKwxACmgbg/5bwv5bwazdcZubm6nhWNY6Y6YRYIT8Nln4bUacTbs3YqbIZkor3nWOXFpjhwiF0lGJrphjhjghghgEsUqm3MyxZgAhNhDZu4Y42mNytYtMrda0xY8K3DlxZVrLM5zNcjdhkb4mYApaGoP+Vw7+Vw/wfAC8TicKEogwg/4eJP4eJdbHh43O5ubYrGo8LE8AhJdzklVazmQjIRjPTyY6gCE2ENcThm1bNG63FmzZlrRrhcrcLhlkW4nLVthzN8eHLlYACp4BSoP+VhT+ViPp4Pgc+R4Pgd8WuJqGI1GEQTM5Zu73FkwiqdO/Y8beMVioio3y63vmg/4f+P4f/aziYMZ6XWIwiExds3mec3mUzSaUxOJiETBcTEwuprj4G2JAg/gLrna82uUXVxJMTEkSiQkBE1KARMSRcXFzvxfTifggITYQxZYXDHG4zLW2NpjWtGeFgtc5WTRbhxOG7Vzja4sONoAKjwE6hPyo9flR7xY1KsmXRp4mPBGyFYTvPDWt7xrOU0pMClsk80KSSnS+bLCNwIP+IzL+IzPnydejes4zCVpymUFNRisVpyzgTlmZ3HXhzucghIcbPAimqiiREYRhEEIRglOEUYTgRJzvp5sHgIAhNhDloxZ4mzXMtyuXDBa0ZM2a1xixYlrDG4xtsLZi1zOHAApZEYT8rhH5XCdFZYo2hCFaY6y4IIT8RQ34ih+FOeKdpxjhlhrOIIaanoCtQKDg4GFh42hg4G0AITYQ5a5WDVnjYLWGVg2WtMWFytwtW+VbmwtGuTDkyuXOPGAKXxaE/LGJ+WMXWvDLDDKtIUxSyR2QlYCD/iJe/iJf5Y49J4RU4zWc48GLzICFzGEkw+NlhQkMaWGmvLoNECE2EYsOJjkzZnK3K1bZFrTHjxLXDVg5W5GLTMxwt2zfNmbgCmYchPy0EfloJcHgcnFhheiVLSxUtamKeTCXg/4i0P4i0Xh+ExnUarE1ibnOZ51vneyF1UjOzoUMKEjghhI4Zb8vBDogITYQyzZG2ZkyaLcLFmwWtMuJitcsMzVazYYmbJg4c4szTIAKYRiD/lxM/lxN8dw6641nE1GK1wrtBQCE/EF1+ILvRfJHNfNOkoTQMdMOWuOFy2EgzMsEcEcMcKFGjnwOXgZwITYRjzNGmPFmarWTfNkWtHLlktcYmjNbjwtcbDK5cuGbTGAKcieD/lxe/lx11LkrFRppFTM5nOdszmInUcp4aIP+IsD+Iq3lXPFtzvO743uZisRw5PCiMKm65zXUhOpkp2YznGJGEREQghGEIoxjPDyc7UAhNhGNk0yYWbNktx5nLVa0ys8S1xlYtFrbHhyZWbRyzw4cgAp6K4P+Xyz+X0dN6ng1piNKRact1zrrjnG6mqvxOvTOAIP+IgL+IgPWM6TWcZiUETUwVeM63FrtzqY8fQCF0VEWblnlRkMBAQQwQQxIEEKGFDCltxuHih2gITYQxzOGmTK5YLW+bGwWtMTZytcOGDlbjZN27nG0aY27JiAKXBOD/mBo/mBp48ObVxcVnWdGAIT8RK34iV8WPgZcEKQhGtMcYa9AhoC+gICpiYtAwMDAwcPG06ArgCE2ENnGLDkbtWK1rlxNlrRjlyrXDFy0W5s2PFkYM8ubExYACmkfg/5g1P5g1eM8t8N4vCeCoioIyjn053uD/iLY/iLBm+nHW64p69OO42zc3F430h0AhPAUodOs004RjCIjCKcKzx8HbLAAITYRiaYsLXM4yrcmFowWtGOZitc48bJa2bZW+Rw2b4WjRmAKbh6D/mHO/mG78PxJvW43XG553nN7rOldJmMgg/4jUv4jR+aOOONZrPbx/AYrWNRg4TnGwIW7JT4uGBHDChhhQwRQwQQwSy4/IwQ6ACE2EM8TbNja4my1llxtFrTCxcrcWZm1W42rnJkZYWDjNlzACpEBNoP+WQT+WRfwOs9vD1nNzmN4vpHbXLlwqsTN53PG9zztdTiMajpvhhCD/iUm/iUtxN43q9XqdNXUxbNzuc3OSIjt16cKxWIic67ze7CE0c6XRheM4iMEYRjCcIxhGMEYEEIwhFCcIozvweLB4GAhNhGNjlxMsbBotYNsOJa0xY261w4b41rhlmbtcuVvjwtGwApaFYP+WqL+Wq/nmuON9M9HTWuDtmCD/iUQ/iULt0zq+E1NL115cd2AhOZucvDGMYxjFONcO3gwzCE2EYs2Vm2yOHK1jhZN1rRszaLcLJriWt2ObE0zMcbRg2aACmoghPy3lflvLw1zbdnDzVpOU6CSUpQlKVMNoVCD/iWI/iWJ7x069L4TiMMAmLZrdd4nYITZzocXHOqcYxRhOUSE4IxrffwWACE2ENMbhyyytWK1niYs1rRm4aLcTVg4W5cbRo2cOGrhi4yACnQlg/5cZv5cZ/IZ1cbb4634ONzK8IjUaw5X4HfSAIT8TEn4mJa0rLDbLgrk4fC35FIUhS0I2hGV6YcG2NcIhMnM4sYicYVhFFEiEUUZ1w8fK4whNhDXLkyZWrlwtcuczZa0w5Gi3FhY4VrVhmZsc2HCxYNGQAqEAS6E/LyZ+Xk3LKeTj5pwQlCi0ISkQjHLq12vOWXJp0bdmnRlyJTAhPxKzfiVninS0I0nJCMCJOVYMObPq16tezbq15Msp3sz5oSXgKEOzOqKKcIooRgCEYIRCKNa49u+WoAhNhDZq1a5sOXKtzZGTFa0bZmq1wwysluZxjzMsrNo3xMWQAp5LYP+X5z+X508nyPJ4ZxnCMausKxKC7bbneb23y4ooIP+JT7+JT84ce0zE1aOvgeD43GIjBMLtMWzDjUpAIXOVQZOuFChQoUIQAQQwIIUJDHTo54IdoAhNhGNu5x42rFytat2GFa0cM8K3EyzYluRzjxZGTbK0zM24A=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0IHAOAgAQdBNwKvgQBEA/vvryk2EFGvBHeSaZUhxcDCEgQRP//A0U1BQM4C2QZIDIJAJCbAwE3wB5FMwkAkIICAdvFHkU4CAD+AwB7hdI0Ek7ApD/TAKQ/CqgBT4P+BEr+BGGolR08fxufKMb8znwcHCNY04RiqjTF1mMxlMomEExnEric3vfHfd4cd+85g/4fwv4fyVTpDPgeD279r59udb1vGcTV1MZiYmUTEwicSImUlpuLiaicTwvl38reQIPwqnO5m4KUqYmZmUxIRJEgSIkQmEwmJExMrud+L4rygCE2EMW7RiyysG63Diw5lrRk1YLXGFniW4mrFrkyZXLllixgCqUFvAKG8Gw3g25QUKhIOBgoWBgUKg4ODgINAwMHBQMDCwEDBIVAwcHBxcHAwMKg4GBgYOBgIWEg0XGSsxCyiUjIqSQy0wvhbA+BrGwlZQlJWmp7S1wBgHBmDcMYZxNXxkBFRkDIQsVBxESgoSDiIWEgoSCg4aCgoKCgICEhEJAQUJBwkJAQUBAQEBAQcEgEBCQEFBQkBBQiCICCgYAhIGAQMDAQBCwEDAwaJgIeAgYWAg4CDQaFQqDgYOBQcHBkHAwMAQcFAwMDDwcXDx8PGw8XCw8PEwsTEw8fDyMbFx8bJxcfFxcTFxsLExMbGxMPExcPFwMTBw8ba0kPCwcPAw9VawsTDwcHBwEBCwMBCQ0BAQEVCQJD2tdb1FrSR8LWXNha1E/DQkUAhvDOR4Z0YIgICDgoGBgoOCgYBAQMFAwCBECgYGAgUBAwEAgIBAQMBAQBAQSCgEBCEFAQMAgYIhFXhzDuIMQ4aw3hTCuEsJ4OwfgzBuDMG4OwfhLCeDMG4Gq0ChYKDgICBIGAgYEQKAg4CBgYKDICDQMBAQJBwULCQsCCDINAwsJBkHAwUDAoCBgBAwCAISCQSCg4KDgoWCg4CBgINCwcDCwEGgYSBgkDAQKBICDgiAQCAgIFAQMDAoEQKBgYNBwcDBwcDAwcCgiCEEgYKDgoEgIBCQEJARCIgIKEgIBBICCQkBAIKBgoGBg4GBQsFCoFBwMHAQ8FAw0VBQUEgpApZZZZZNyiVKlWWShipZO5smec0aJZZ42CXZ2WWWSWdlSy5uWWyxSxLLAWFglAAWFlhYAs0okRLFxcti0LLAEoASwtm5ubhKFlipLLLFSyyygFlzYXKliwWLvx/hGUITYQ3yssrnI1YrcWRs3WtG+Vwtc4m+VazysmzDG1xNGebEAKsAFGhuci5xWFgYKJiIkIyNhIWEg0HAQsFBwaDQaFgIGBgBEIGAhIGEhYCDgIWCiYCDgoFDRgMIYRwJgXAWAwhPx15fjr/w4GLLkDVr3b+RvxYcGGiU7KWlKlJQwTpC0qUlSEI0rGdcNcuHh8sACD87wPLrc2sghJMpJiYuJTqYE62JhMwlE3EzV58P2V64AhNhDNmxZNMjditaZmjJa0zZMa1w0wtVuRgzyYWTbK3YZXIA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BOHAOAgAQdBIAJpAYBEA/vvryk2EFGvBHeSaZUhxcDCEgQRP//A0U1BQM4C2QZIDIJAJCbAwE3wB5FMwkAkIICAdvFHkU4CAD+AwB7hdI0Ek7ApD/TAKQ/CpQCuwGD/hQk/hQl4xEymLQi8SiJhElTExF0mUxcTU4ulW8LLlnleM6mKlUIjJKbFwvEzVzUwpMLXaYzMXM3ErqURCKnGUrkTE1LOtqs7w3e73xvjfG5uLq9RhwrhweFGIP+Drj+DrnwLqIicZxmpRBEqzFxaLmBFThcTOY25+B4LE7rNXUogiJVKEQghOJiJmLzOVxmpmJlMTVouZbjc3e8zKIqsaiGJpFK5d+zr0OfCyYmIpSEiYvF4vhvVWCCksCwSgrNiyiwEqVKmXLLNLSykpKFgAsBFSpZZZQBNzcoVc3KygAlBLYBYsWC3fPn8G34ACE2EYXORgwxNsa3Gwa5VrRizaLcTlphW5cLNk2aY2bVu2bACnwxg/4WcP4WcQ6deG+G9XjOLVaJqUQRUFXVzeceD26yg/4OJP4OJQzjvOuq24zeZ4rXiIjFYjFYqKanlfKJgITgWxzqEpqxTEYSnKJBOU4RhOAjGNcfFwx8ACE2EM3DZxmxucK1qxxNVrTMyarXORszWsGTVxixNnDHK4aACoQBNoP+GYb+GYfxJvpnhfDcS51uc3d14sTe541DFcHZyjljGKiGdbmwg/4HuP4HubiY3W6zF1dWqYdPD8CMVjU0TiyM1xTObxx4bnKD4cLRMrWTEpJkEFSRMTCYSXN77+bPnCE2EMMjJu1ctGK1g0YtFrRrjZLcLRrlWsW2ZwwZNmLlu1YAClETg/4b/P4b+0YcLwpeOOubAIL+XZP5dT1xxi3Z5d7QhOJs5sZoRjGMYznXbn4AITYRhaNsmVs0aLcbfFlWtMOTKtxN2eFawZtWOPJkzMcWPIAKXReE/DtF+HaPi0YbY7RpGVEIWroqxIP+Bwb+Bwfjro1HBEVOY3HPG+vAhcJkmbI4UKNDDDDPLgcOzwAhNhGJvhZMGOFqtcMMmNa0ZNcq1w0wsFrfEwY4suFnjcNsIAppHIT8PaH4e0Y3wadHFxYYzhCULWtbBSWKeCEwg/4Hqv4Hq+8dOvSqjTERCZi7y45vIIXOUZOOVDChgjgjgQoYI0c+JwLUACE2EYWTFo1zOGC1wwy5lrTJjZLcTPLlWtMLFixcY3LPHkZgCmkig/4fhP4feeWemdTEznOeN8bzbOFRjGNOlIP+CJ7+CJ2OLjW4yhfDfCMRwjVVUVcZxvqAg/Q4pm8zZKUSIiZhM3e/B8UAITYRmy5GTnNicLWOVy4WtGrfCtxOcblazaZcjLFmxY2eRiAKkAE4g/4hWv4hd6ieE8GB4Xh+JzxOIanlPC4td8W854udc8ccZTRpXQCD/giO/ghvxjMbu7z1cOPky58Z51nV9q5Y4cIxjFanU1nHFbK84488gIPzPE83mmYkq0xKctxmiopCppERMSmZTN56+vGAITYQ4cscjZiwZrcmVm1WtG7TItwuGLBbmZOcbRg2aYWLjCAKXxiD/iZU/iZ/y68s4cI4ajlXKO2+k7iD/gUg/gUFnwM8rxDCLZdb6z155IXQUZNHHDPBHChRwRo58LhWYCE2EOGDdlky5Mq3FmyNVrRnixLcLDLkW5muPGwbsGznK3zACl0UhfiNW+I23CGWYKDCRyRyy4VfPeCD/gbw/gbts8Tvi8XVuHPlaYaWooSrQMHAoWBg4OBiZehgIHAgITYQyZ48LFm1yrcrhw4WtGLBstwsnORazb5mrTJhbuc2RiAKngFXg/4cPv4cPzOLrOAAAATCETUxEIhSJqaTOLmYzN5u88WbTMRinid+wIP+C2L+C2Plz7d/A8Ht3OnUAAB4fDjNzcpTUxWJxjE4ajUcL1lK8xMSmU3Eca6dQIPliUzMJkmMpCETCEiSUSiRMTF1JEoTBAiUSSSzx6+nHkAhNhDVqzbuMjZitxsmjJa0buGK3C1zMlrLHmwscuNiww5swApgHoL+uRv65HePKzN9bJImWXLnee5AhPwWlfgtLZs7Lkz5uHgmnJKVFKKRxVWAg/KuJmZm8rCQmW75+H18gCE2EMWTLC3xucq1g1y5lrRgwZLcLJrjW42bDEyYZHLdg2bgCowBOoP+IHb+IJPHHhx5XrThUVilVMXdzfPW03aYzi63jMbiUTDXPtNAg/4K0P4K1eE4nE4TFzPG73czFHDXXo6RjGKxGWY4uMc43c865myD97zU3MyuZiJqRImJTEwRCIFZiYsmc78Px59oITYQxxZMzLNlbLXLVnlWtGeFutcMsmFblyZcebHjbNMjTKAKiAE3g/4iDv4iJ7nlfDl4PgHSMYrE44s7zz13jOM8uvR4SMYmNubqxzZyg/4Krv4KkbzG3XlzJvLMEVhq+1wXx8DwXGVyq+U4h2ngcIPxvO9Obm7lJMxMXCIRALlExMQgq4Xd8fL8GCE2EY8LVxjyM2i3Hic41rTLhcrcTFzlWuM2TFjcsMLhszYgCmUcg/4dtP4dtcsc+Xh1ccazrOKrUVw6Z8JAhPwZLfgyXzyxa9WXFG0aRwIQlRCMsML5QIPh4V3dzaZhKSUs3x6+L0AhNhDjGyzYmGNyta5XLVa0aYWq1w5yuFuJhmYZc2LC5y5GgApmIoP+Hrr+HtXPDPK+UYxoqJiYTa53bn261wCD/gza/gzPipxerlZxbjiu5tKdZ6HIhOFOKcVUUYwREYowrKqtcvDeACE2EZMrTE3a5WC1o0auVrRxmyrXLJs3Wtm7Rpmws8TVozZgCn4ug/4fzP4f22uPCdXwRTFROkZjc5zk69O/CcRGr1nhvj5gg/4M+v4M9cUq8bxlltnLc3U1h0M47XVIqa3V+H2AhHc5M04VhOCcUUZxQjJKEhKqKV5YWO/Fn4AAITYRmx4smRq4bLWWZw0WtMeRstcNsbJazxZmOJm0bMHDLEAKhQExg/4hzv4hz+fJx4ZwCqnColFuvheHrdWuJiURMRLtkIT8Gm34NN9Ec/C4ezaDPCcaoSlCVJWvsvKEowRnCuXZt0aWOICEl1uTWU4TRIr0rKspwhGCBARlGE4RTnWuvfDkACE2EOWLbDkbZnK3LhbslrRu1yLcWPFjW5c2LMzbsWTJi1zACl4Xg/4lBv4lEZ547444rGOGtarGeGcyg/4LYP4LUcX234HPtxxcxtlxjjuQhOJGEYzjWtYTCccOvfPmACE2EY3GJlhaMsS1nlcuVrTHhyLcTloyWtGDNhkcNG2VozxACkkLg/4jkv4jk+GtYiqrmIP+DHT+DHXlN4iVcYashK2Bg4CFh5WRqiE2EZmLLExyN8S3JjytlrRi5YrcLJi5W5W7BgywucrVyxwgCmsig/4laP4lV/B7YnU1Lbedx4dZXSq1hwnlMoP+DML+DLPvU3GVriYnp4PSMRGMIxfDjw3xg+3qeP1uMzMSRKJEplN5vn17+MAhNhGZi0ct8LVwtyMmOFa0ZsG61y4zNFrfK0xN8LBw1w5cgAphGoP+Jtj+Jtl16Dwu/CdRVRWGNXV8QIP+DUD+DTfjw4jvmNyiKrFa7Tqphc1Zj5YYI5YI4YYYUEKFDTo0eeAhNhDltjw48jZutyOGbha0bZm61y0b5luZkzxOWzRswYM8wAqUAU6D/h1Y/h1Z8DwXTqAeB4PTr27+FvV4VNRTDUVEBdTF1JMZiZQgSu54x1T36IL+jtv6O39+neAEubLzc2VVm5ubC4kqbbNAipSLzz8HvktAhGiKKaMYkoyjCFREhEIgjBGCMACMIoRIRCKcb6+XB4KAITYQxcuXORo1yLcrXK5WtMTXEtwtm+Ja4aM2WFo3ZtsrZsAKsALJAYP+KsT+KsXxfE69Djw61GRMxnF1nUwiIMTF4GLqFXUxGLxWMcMYxqKpisYiKu7vduLjc5ZZTNtytMTi8TVomaVUMJXlc3EkzM3M3CRddWc8bzm83nOeN5u5TZDDFVFTVxFRVYxicYyAg/4Nov4No/D8LwfAN67TGIpFQ1Os4mJXMoleJE3NzmbXKLlEomYTFxEymamamIpBV1Ks1cWyu2auuONs3u83eYQqKLszFOFajkrwPD8Lr0nERU4mriYiYghc1Mzd3KSGJTERGt8sWIJ6kt7FzSQWVZaslllLNyouVKlFlBKACwFgE2AZubLmxZZZZZSykJZZSrLLEszcspsCwAACwp3v0/gV4CE2EZMWNy4Y5My1lmbMVrRllyrcOJw4WsMeRhlx5WjZwwxACno1g/43QP43V8Y56ylcSiIjEanUVNSm2bzHObbi0NZ8C/CAgv5kc/mS/1HLy+N4kuXEsLFnZs7NzzO5om+PMIOuUwmZmZsmLRIhBCkIhKZm03eb34fH4EAhNhGNk5xYseJwtasGOFa0aNca3C5c4lrRixaMnLLI1yMmAAppIoP+NyL+NxOc443deHGYtEaaxWq1WsT259s2g/4KfP4KiazrPLnyvV6ioiFLm28uddcbyIP2vJmLuxMSmrAi15vN9fD9QCE2ENGePG1Ytsi3FiZYlrRuwwrcOPGyWs27ZgycZXORlmbgCmQahPx1xfjrjzzxxwwvgjK2CVqStKlbbd2MhPwP2fgftrqZGRghSMUK1jhYYcHNcITpYt+eacJoxThGKM4zrfi6ACE2EOGzRjla42S1y2cM1rTMzbrcWZzjWuMWNzibOHGTI5aACk0Ohfjf8+N/1lp8AuKpY4CD/gng/gnhZnUxE9LQhrCKq0HAQsHDxc3KrYAhNhDXLjZNnOZgtcMmbBa0yt3K3DlxZVuXMxZY82NhlZt8gAqFATmD/kFC/kE/znXHHGM3mbtKFQqFERdSwrDhnzM8q1URmeLrm4P+CBT+CCfHfpx1nlOorFTqcEMTiGIgnM7vNuvTaUxF448uNyCD6e55bO7zMyuEwTBMABEwIkSmZvffz49IITYQ0ZtWbhk1bLWrFi0WtMLJktcsWDZaxbOMbbHjcuWzfEAKTg6D/j70/j7912anERq4wIP+CXz+CYvpeKVU6tCGroqDtYGBgEDBwsjNwAAhNhDFjhY5MmJytYY8eZa0YsMq1xjxN1uRy3xuGjJo2y4WwApLDoP+QUb+QUdVVOIhwraD/gnm/gnneFcVFRMV3IaCqoSxgxBoeTkagCE2ENmTVgwa48a3DlbsVrTK4bLXGPM5W43DFviyuGeNllxgCmMWhPyFWfkLDx3plheWPJOkpYJZsE9GQIT8E7n4J4ZM1c08EEEZwx04ODDlhoqwgKuBg4NBwELAoGBg4eFkZlfAITYQ2Y4cWTJkZLWeTM5WtGWbKtwscmFazyYW7FvmZNnLlyAKWxOE/I4R+RwPHpZY56VSlaGiODEAg/4HEP4G/44dK6RjErddd+OwhqyOgLuCQMDAQaBhYGJiaNTAITYQwbM3GZvlyrW7TJlWtMbXKtwtMrdawauWrLFiw5GLHMAKWRKD/kiY/kib4+DzXcVVRXLOAIP+B9b+B8vpHTWuCruOOPBmAIaAvIGAv4CBgECgYGDi5eThgCE2EYmuRljYsWq1w1ws1rRs0xLcTFtiWt8jhs3aNcTHDkaACkoLhPyLDfkVb0aLaMRfSIP+Ccz+Cd2OGeFVrECGwBBLuBgYmhnYGSAhNhDJlmxtHOLEtyOGjla0xOGa1zkyZFrlsxxtcTlm1Y5MwAqAATWD/SqfpEb7bqImsZ1FY4RwrhWmK01HKujhHCKzM3ec5vfHxe/Ug/4ZfP4ZmcKjE6VFESTE6vE8M8N4zjcW4xltaVb6TMCD8C05jNTMgqYBMRNSIlMSJJmc8/XvsCE2ENWzhi2bZcy1u3yuFrRi4ZrcTJixWs27NuxcNmuVo4zACo4BQIP9yN+5H8DwXbudZnc75zKURiqpqIq9XU4VFaamoVOr5Tg4d8TzkIP+Ghz+Gh26VZ2zwxjVajlFGFXEYqEE7TcZTrjiKqpiKzqHKuOwg/a9NSJJu6maSXARNSmakiYJhdSmE1JnPh+un3ghNhGFyxyZceFyta5sLha0YMsa1w5ZuVrNjhatXLfG1bucoAqTAUiD/gH2/gHjiGojEanlnhjFcK4RwmprMRapMTqdTqsGMRUxMZvN7nne95534O99QIL/AAEt/gACbkkiZWUnvnnPM2J3iJuU0uIly2qqEuWHj3jQg61KZTEwSoIlGUxcTEomETATEokASi4u+Pj+O6AhNhGbFkytMjVktc5mLRa0ascK3C5wsVuJjmzN8eRtmb5HAAp/M4P+FJj+FJ+tZxdZxurq9Vita5a4YrWIVKds5meNzxdY8GJyg/4sJv4sNUl1nW9b1uJi4lCMREQpE4ngiJXXPHHMcYTcrGacIRgiminBEBCMBCIRjGdcPHrPwMAhNhGVq2a4cLVytx5WORa0yY3K3DjyuFrfHjYtHLfG0csmQAqRAT2D/h9S/h87njrnHFvXj4vMrmJqoxVRUEzFwqYqoqNKiKVOOfDd2IP+KHj+KIu89OfDPCenh9KrDWsViooWtdrXcymZmYuYm4zjrjeQhMnQ0zrec4zjNCMIwigiAIRhGAQjCMIwjFFON8fRhDqAITYRibuMrDE4wrXLhw0WtGORotxYWmJa3ZM3LTNjbtmbLKAKUhKD/h36/h3v0vF1NRGJ4XOAg/4qBP4qFXC9ViNGOOt7wITtS5sUaxjGM63rrw5gITYQwzZW7Ni1zLXOFi3WtGuFstcs82Na4xs8zPCyysmDdwAKWBaD/iDS/iDH5u3ftmIReN63gmiE/FRB+KiWTZt4mGkEKwwyysMr1IPxPO8Pe9t3kuUSzbxAITYQ5cYWbVjjcLWObNiWtGuLMtctGbha3w5WjfDhYOWLNiAKXRaE/ETB+Il2c5cPBjnOc4QZI6p7KSCE/FRt+Kk/dv3M0czEpSsMctNM+MCE6l054Z1miqvW9648fUAhNhDloxyuW2LEtbtWbRa0ctWC3FiyOFrjIxw5GLZs4w48QApfGoP+Jir+Jitw61zrjHPG4us4VjfhXrSD/ifu/ifveRvlPRqdMVLN5d8c92CE6mDlownGaaaMIlY48PJWITYQxZMXLjDkarWjnHhWtMjJgtw4m+Va2aNMrhg0ZYW7bKAKXBOE/FCZ+KGWGO8ssqwhDJXRXRKghPxQYfigfzYJ7JZJKY6Z5744eGCFoz0WXQywzxxyywxz04HHACE2ENXDTIzYssy3NmYOFrRm0brXLBs4W4WDhxhY5MmPIzYgCl4UhPxLffiW/Y8WS0dEs0JQwtOHHnCD/ipe/ipfeH4W9biSMb5ZiJCGoJiAo4WDh4FAwMDBwsTDy8WvACE2EOXDdu0Z48K3E2zOVrRjjwrcTFhiWtXDBwzbtMWbCxZACmkfg/4epv4ep98eLjM3MZ1fKeUa1Go5OjwMUIP+Jir+JivxrxjFTjPLPC8VVaxPTMcXec9wg/G4xeZiFQTEzcsrzOV78XyAITYQyxZW7nHjyrWmFs0WtG+HEtcsW7Va4YMWOZzixZWuTGAKZhqE/Fo1+LQmscEbQlGVY5Z5668+fPnz545Qg/4mTv4mY8VwrhrlrpjtXJio1mo5x4KFxEsccMKAgQwRoYUMNefQ54AhNhGRq5cOGThotyNGORa0Y4261w0auVrTM5w5mLLMxZMGIAprIIT8ISn4Qp4SYs+acmbPwMOiWa2TNa2C1tFaR11Ag/46/P47ARXXpz5OfK5ibSTqaqeGu9CEwYIoEYxnFERIxjCMK5enKfSAITYQ5ZMm2FowYLczVjiWtG7RgtctWLFbiZ4WrHC5bYsOTEAK5AT7AYfwHUeA6kITBIDAILAoHAYDAoRG41F4tE4VAkAgAAIJBUEgqFQslEpJ1O04nKjUedTulUuuV20WmzWevV+qVWoVGnU+qVWqVWpVOiUWcTlQKCnU7UKhzqd0ql1Kp2Cw2qYwBABARA4JAYAgEAIAgMCgMAIBA0DgMFTeyWWuV2tVupVOpVOlUukUmhUOeT2dTueT2hUOmU2pVOoVGnU+gUGgUGcTmaTVRqPIpHEobAYCgJBoLAhAIOgaBwBB4ZF4JBYHB4HB4LB4PBYXC4TCYXDYLCYLA4DAYLAIAgKAIEg0AikEgUUgQIfx7DePYcIlA4DCoDCIHCIHApPWq3YLDbJrBoCgUAgEFgcBgc1rFZoFBnE5UikptNygUEo1HRqNoBAYLBILBCFQuGQ2IRGGQ2CQWDQeCQWGQ2GQ2EQmIRFEIiiERQaDwmEROJReLR2OR2IQGBQOBQCAQWCIAgUBgSBwiCwSBwOBQWCQVA4BCECgMChEVi0Xi0XjUbjUbkEhk0nikVhkNg0Hg8GgsEh8OisUjMYkMgj8ek8mk8mkMgkMgUGgT+fVuRQCDwOCwOCwOEwGCwGEQGDQSIQiGQaBQqIQ2JQGDQCBIFAYHBILAIBAIBAIFAUFgcDgcDgogSBQCCQGFIFAoWCC+7fd1cSTss1uaobJuEubmyyihLiRLNlm0lggbJsqyybLzZYubNzZQJZNkoBYWBZKCkuWXNlllE3KlsJYzZVS7M2Wb47c1isuallJuUyiKq3vn6ft98+IITYRmZNWLlxjaLXLZy2WtMeFitcuWrJbmaNMzLK2a5WDduAKsgJxh/Ecx4jpYNA4AQSEwiBwIITBIDAUDgKCwFBUAgMEgEEgkCgUEgpQKDPJ7SKTUKjUqnTqfXpLAIMgUBQeBzmwWGnU+gUGdTubRtCIHBoBAEAgsDgsBhsFg8Fg8Bg8BQNBYDC4PCYnC4vDYbDYLEYjDYqAhvH054+s4aBQEFESspGxgSkBCRUVHRUVEQkMgIdIwcTFxdvgzBpTU8vLTMxIyEFBy0vNRcEg4aFgkPGyEjFxUzMWtphOahYmHgIdCouCh4BCQUNGQURARUFEQUREQ0NAxkHGQ0ZHR0BEzICD8CrucpImImEJlMZqUE1cRKhKZmQq4SupVNImEomamJlEzMFXUpRKcTEImd+33lyAITYQzYNGDnKxZLWWZpmWtGmHEtwtWLRa4bNnLhgwxt22bKAKMQIPXGy49A5FwRjACH4AITYRjw5WrBo3brXLRqxWtGbTGtxZWWRbkYNMbli4c4sLTMAKqQKsAYP+SyD+SzHhx4de3GrrdZjOLqamiZJVCqhQidb8C41Wq1w1w4dNYxiMXe8zxvrvd897zxnv4WyoiimM4zMmYnFstzmZmaupIx4eOO759evXe+PHO9WrDlwrhy4dOHLGNcu/Zz5BAIP+Ekr+Ei/pvws+FnxHaOF03d3i4qoxc5vPHnnnfGd3mevTrw3ERCiJlEiMZiESlNpmbb53334Pg+D4vh+Lx63zjFarXTXaO3DXbHTHbXDETSOXXpXCdRCE0uMpjNztOYmkQugHSYCC+703e3utK2ARViyyy5ollgWWUlJQWLLAILC2WlkuXKTZLcoFllQSyglSpZZQFlXbvv4fwTPAITYRkZN82ZvkwrWLVi5WtGjJqtwtsLVazy5MbluxzNmzlqAKcyaF+SP75I/1dTEYnJX4CWySyS6qqayKCCGeWemPAz4GHE24HDiD/hwc/hwdRKrueU4jEVM3NkOEUmc675vihLdDigI1qIiKE4IkU56eqj1gITYQzYYmbjHiZLWDZtkWtGTlmtcs2GZbmxtXLhu0c5mLnCAKZBuE/JTV+SlWeZupwJYqQQvG954646776QCD/hkQ/hkRz4XPtx4Z1cITEzMcddYkhOlwMPNinOM4ooiaM8fD3uAAITYQzYOWTRy4arWbdixWtGeZgtw5nLNa3cNWrVywzOcebIAKax6E/JVV+SrfEbJ7qbKZrUtCUIQjdpvw48XLnIP+FeD+FfHsbjE8M6RKZTU4z07+Fznihc5hmfSxwxwRoUJBDDBHDLLTXk4sgCE2EN2Dlpjws8K1oywt1rRmyxLXLVw4W5cTnE3bNW7hm1ygCmEahfkrS+StOuosYaPDSYSjAXXWRIGDjweFg/4Tzv4Tz+HE1x1x4ZS3CajlvtSEwYoIRgnG84zIwjGd9vLlYCE2EOW7Bo1xN8y1oxbsVrRwzZLcLnNhW5muFzjw5MzjG2xgCmMcg/5MIP5MIe3cmN43jjG1xmKnV9s4oIP+Isj+IsnejkcnSeURETdy5xvj3IXTRRaOEhghgjQRoI0KOHA5edgAITYRibsmjlu1ZLW7Zy2WtGmFutw5MLJblxYcmZljcYmuJgAKngE9g/5PAv5PC4zzrnHHG6IiJhwcscNa5OTgxUNda5xzvjvjvfPjxzmr6Z7dOACD/iMg/iL91q+mazG2c745556zxXqdYxqOE8LxxrN8b53m83d0rGI8SekWhPAFIduE1YThOMJwmThOUEIIQRlGBAijCKcqwiinPLxdMNQhNhDBg0bN2GNqtbOcrda0aMWa3Fkb4lrli2xscrRyyyZHIApbE4X5RJPlETwLCYXMW4CGyJJTRgY6wIP+It7+IuXDp10hUsb1eQCFm1EEGhljhhhhjhlpxOJgwAAhNhGHK2ctGGVgtYMW7Ba0aM2y1w0xZluFhizYWzlphxtswApRDYP+UqD+UrOGOuI4448dgIP+Iyb+IvetYrhVaq9Ah55DIBAaHA4DB57BYHAKMCE2EOMuNi4cYnC1nkw5FrRu1wrcObCxWtMLhy1b5smXDhcACmMcg/48AP48AV0ZxuJnMWuSHTjXCoP+HXT+HXV37HaI6T0vgxklzrrnjzCFqyF8MsqOGCOCOKOKWOCGGOe/LwNgITYQwc5MjhzlZLWjRiyWtGTVotc48rBa2Z4WmbKwbOcbfMAKkwE7g/491v495fFhvhx4b5ZxEcM+F18K+UVU4tSKUXjnG53HOeO52zEdL8IAg/4dyv4dl5x0vHPHO88c731j0+XEqsaxhUxLjHGNxuJSmU0xfgRwAIOvgJ7cQzVzdsylF1FEIhBUpJi4Si5S3vn4fHoAITYQ2ZZGOZgxcrceFjhWtHDJutcZc2Va1YN8WFjmctMTDGAKVyGC/wAerf4APV/j+IAAAAzQgv64e/rh/z4AAAAPh+AAhIcKc5zjNGIQjFGEYE4zw34dekAhNhGNm4ysM2LMtZuczla0cZWC1wyasVrhk5xuWGFq5yNnAApiHIP+Pnb+PoXoJjkjEcmqxerMxx42g/4d1P4d2aHXpOLxFXCYzFxvhnOAhNHK5cMMpyhOM6VlWVZTnOePPxXEITYRlyZGLBwyzLcLBvhWtGbhmtctcLZa0xN2bVy0cNGLTCAKVxOD/kB6/kCFrHPl15ccXMsb1UiD/h2Y/h2J5acq5TqZbnnt3IWrQQZ+SVHOjhjjptxcOQAhNhGHI0w5MLDMtcYWGZa0bNG63CywtFuPC4YtHDhw4aN2oAqaAUOD/kDo/kDpmOPAa3hGGqrGEQmbnN53vOczmSYSqKrkjtjGGLzjrM+Gg/4gtP4gtfA8Ht3HPi43zvNjhjHDXDHLHDhqo1uc3vN7zOS9Q7TphMZxzb2Ag+3rX68xEyTOYurq4Rc1ME0CriYmLRIgRdXM54+f4MeEITYRkws3OJk4yLc2PFhWtHLhwtwuWDFazwuGLLMwzOWLhqAK1QFlg/465v4639sTjeNxvNri+DWNY5Y1rlGsYrHKMUu89ed9c5u9xxq4RFXUXM3u953x3xzzvnve+N8eebuKrp4HhdPK6dPCg/4biv4bb2umOTtvlvVzm853vN8c5u5uKjUaxiIpLc54767431nnx48eO921rly5cuHLHLGIiLnc5uYjFRqKjWeiYIPp6XtwpVxmJlMTEpiQJIuJSi6FFShImYlJExMRIEBMSmBM75+X4L1gITYQ4zM3GLIzaLcuVo4WtMTFwtxZWORbkzOWmJvhZNmWNmAKngFPhPyIbfkQ3MuTHi06M+YHAvaFpSlaMoyhNOpWq6NZxy5s4CEcuTg4qxEoKYMeJweBloCD/h78/h79KvOLqYBwziYlMbrJas0UVEpnWwHTr27+NlCEsuvgeC48PFqD8q0ojObmUzEomJiQCYkCamYiUSiQAAle+vq5j2AhNhGFjiaYWjLMtbMMeNa0atcy3E4zMFrHEwZZczdxkzNHAApKC4P+SKj+SLvPHjhm65iD/h68/h7dX14RedbAh59AkphcJisxQGYAITYQxcZsTFrmZrWbLI5WtGrHItctWjlazzMc2HMza48eLEAKgAE0g/4/Uv4/UwF0upjetxvp4vieTyVurbqZVOInhGHCeU8IhPwoBfhQDDLkZcmeGTXq27ODkYtuzPilOxCRaNJIRhOE5XxXUIL18XerLZq2pEZqrYAs1NW7d77+PwAhNhDTEzZY2zDKtYNmmVa0zNWy1w0zMFuZzmxsGzfLkZ48gAqBAS+E/IC9+QF9nzcPFWmHBFKElo0nsnO0YRjOeHJlBSujTwsdIIP+FC7+FC9vTF6nhel1a5564zNzOLxjjwDwM8/G8fwOfGiD9rXsoSicxmLkSiBCEYuYTNzM5z5fPxghNhDDFhas8TjEtaNGLda0ZZWC3C5wsFuVq3atXDLK1Z5XAAq1AUWF+QVj5Ba5p5p7JYooIEEUMt191+AwOCweCweCwd1+EwuCweGw+KvkjghtwmFVVgtstmhgRQzR0Sx4YIT8J6X4Tw7RpO06RjKs53x5s+HBnzZcmnRlyZ82nRnzZcmWSE5Wy5GHADFj2TjJCMsNr5dAg/IJububu4zhCIiZXCYmJmkwREiJiJiUpXCZud76+D6AITYRjzMHOZzmxrWzlm2WtHDRitcM2ORaxwtGuXJjYYm7JoAKgQEshPyG/fkOT1b5SnKMoQowV0VlCJGKaKpOWXJrtHJvtmCE/Cg9+FCOVI2rivKEZVln4GeUUUJIyrKbHmz4sebDGeLXYITNzObJNON4xqiQSjJBCMoQQjCaM53x8lzAITYRhZuGGRszwrW7Zi4WtGmbCtcsmrNblaucLXHjbZWTJiAKWxeE/Ilx+RLFOcL0x4terbsy4JSpPNOohPwpufhTpnCto5Nuy9qV1TpGk7M4g+XRvMzIJTa98/NoITYRly5mmFixbrczVjhWtMTdwtctcrFbjbN2jTHlzNcLDGAKnwFXg/5FPP5FT9RlMzSmo0xVRhioUiImErTMxEpZu5ykHXwvDcuYHeJvd3mt8M64SIL+lLv6UZ88njInnx8ee5tmtlssqrLhkuUqraWULFgHhMjjO8+Hc+GD5YvM2hAJiZiUxMTBEkwuJq6uCJIkETUxFwmJAmJlfHw/Lj3AITYRlys8TBs3yLcbhthWtMLnKtxNc2FbhYsmGHK3btGmTKAKUQ6E/JOF+ScPbReDDgywpcCE/C+l+F9Pi0jdWcMMMUSGvISAuYFBwcHD0cvASwAhNhDVm5a42DjItxNmuFa0yOMS1y4xuVuPKxYt2+XDiaMmYA=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meARwDgIAEHQSWC4QHARAP7768pNhBRrwR3kmmVIcXAwhIEET//wNFNQUDOAtkGSAyCQCQmwMBN8AeRTMJAJCCAgHbxR5FOAgA/gMAe4XSNBJOwKQ/0wCkPwqzAW6HyZk0AAAJ5PZxOaFQ6pVa5XbBYaxWaNR1MponE5AAE2m4JtNwAAotEUmkTebTudKbTBM5kACF98p75UAAAM5nYIYYIYCCGCGCFJKLrwABisWCSUAAM1m2Wy+MxuMxrKZUZjMgg45XlExIQhRKazFwmJtMTEqJRMphMIiUSESiSJACYJiESEzEzOb8Hw9+cCE2ENmDBs5zY3K1iwyslrRkxyrXDjLhW5XLhmzYsGrDDmcACmgYh+KS4pOPR8h0PEBgEJhERiEbjUvlyp1Ih/AAh4AEZ/PidzpPZ5QaBWaxY7FX69TaYlsshcNFDHHDGjijQwoUcdOZjaYhNhGNxmx5sWTEtZZseFa0bt8q1y4zMFuVqwZMGjfE1Y5cYAq3AWmD/bxft2XHwPB6dfA8HwrnEYjDU0hDTGoqrrLOYzcxmplCZhUTAmSUTiaKhUTEStxZjJdbcb8evP8sg/4BtP4Bvb5eD4HXpnGcCLqxMTE1xxlEkQiJpdJiJqYLrKakomrEFTjON1cWACXDfRKDx2yuZmYImJSTVpgCEiYlEokCJCJIkRdSRIImJiYmJIuBe/P8V5AhNhDdswbMGTPEty5cONa0cs8y3DmzYlrHJjzZmTnK2aYWoAqqAsEBg/4cqv4cqwOvTr061EXUpExE1Ewoq6mLISmADwPB8rfDHDhWMaVURVVqauExaaSuMxmYVNTFzec3dpmrmbzmblEUxKN7zeeM5zfGeO+ueu98b3NzcbnMbjjN73x3lOp5csVjPB2vwOCD/PUfnqQDlz8TjGJqCs6uBEkbwZxeLRla+vgeC6dTW6mpiamJiJTExcSmSZTE1aqhCKuIuExa5m5bqZq5lvN8ZzGcKxVVURioxURERMpmVymSJiZq0xDUaxXJwnhzgs+C27aVYllhYsLLNyhKSyywiJSrZc0SkpKE2AsFks3Ny2BKm5subli5SUlWVYsWAEssss3NgA1rz8/238GAITYQ3xY8LFlmZLWLZkxWtGTdstcsWLJa4xtmGPMwaNsbdoAKvgFfg/4V+P4V+dbdOo69PBxmLTG6kimMNVwcI1GLic3eb53m5tOOng+BjhWq5TVxnOc5nN7vN3clYvtx5RCD/g1K/g1L69HXoKvtMVFNIqamZm5ndbnMbuc5vN2TwnGNUxy5+BdsztmZTC03YqoxrhPgceCQg+lXGYmZSi4RNZguEomEBEyJiyLiYiYIgVJKYkFxM1cXi1535fd8ACE2EYWTTGwasma1s1zMlrRjiYLXDbDmWsGmZi4xOWWNwzZgCo4BOYT8Mf34Y/9OjLk27N9qxmISYpQtKWCNFo0jScCd54Z5Z4VU8Fd3J4EIAIP+DYD+DYHnyuqvtdVGI4XqKlmd3xvje85nN5TJEYisYrhvXRCD6eFeb2uUSSkTV1NCasmYmJExKV3nPXw8+UAhNhDZg1auXDRwtaMsbda0csmK1xhcMVuRq2bOXLjMyx5WgAqEATGD/hv+/hv/q+/bzeG2bThjWNa1WnCKiomY4zve95zfHhzqgIP+Dcz+Dc3r0ziMTwjVajUxN3fGeLjOZ5r3c3GYiqeBvpighMXSh004TijFEEEEIwIooRRhFGKd7698uMAhNhDNiwb4ceRotxOcrVa0xtGS3FkyMFuJmzZ5cuFq5a4XIAp8KoP+Hiz+Hi3yYnM3jPCeGOEcK5RwjTWcbc7zvnznjHWokIP+Dab+DaeJ5Z7TwcJ0lHFzzx313xznMyjE9L8CNcCExdDbWs1UYxRCCEYRhERRjNWePi5YeAAhNhGJu0bM2bdmtyMG2Na0zNnC1wycN1rhm0aM2TdljcNWYAqCATCD/iN2/iOLrfDnrdXNXMVWOVcK4NTwmlTMzzz13fgxzrj0moP+DaT+Da/WdXqeEarGo4EbdZ656uec5u9xdVGq5V4E8NYAg/KrN5XcZTKLhCkImLTImLjNZbz38uvIITYQ1xZmrJlhcrXDNyzWtGLlgtcYcTFa4Z5ceFqzb4m7ZgAKdSeD/iYw/iZdnnwzqOWuGuWtYw1nV1mure953md4lQCD/g34/g316OTWES43feed8b5xxZlGIxro7YaAhORi1xrWGFGMZRkQQiiiIqwrXHn0x7ghNhDjNib5GzBitaOWrda0yOci3FlZNVrRsxYYWeRxiZM3AApsH4P+J8z+J+njW+GeThrhXaOUYiInNbuPDi9gg/4OIv4OF76T0jSl5vrfHfHPG74ufC84AIXEURwyzwzwwoIYEAhIY4Kac7BLqCE2EM2OXE4bOMy1i5ctVrRu3ZrXDNvlWs3Dho1wtM2Zm1ZgCnUnhPxWZfitDnNhtWkcU8kcTAyMCkJIVYb3y59s+XXWg/4Nrv4NqajhHCNNb4ccc45ut9d8eO953cxPKfCjhwCDjwlxMZmy4mECYXEkrvN9fXmAITYQ2bsMLdq4ZLc2bEyWtHDRmtxMW7da0as8mLM0Z42TRuAKhgEzg/4R0v4R0/F4TK0ozWcKitarWNT03wurjM3Obztzjry8PpeQg/4NJv4NJ+fDPK8MVWoqqxcTGZueN9Z63zm8yuF4YvtPLhSEluwznVEgTlEQIIQjSaE0UYxgjOcZxx3137ghNhDhq2btm+RktcYWDVa0ZNma1xmas1rRq1a5WuRizas2oApLDoP+ElD+EjndaaVMzXggg/4ODv4N95vgglnHUIWzGZeFAhQz24XLACE2EMcrNoxaYsy1s2ZOFrTM3YLXOLK2WsMeVvkwtsLhljcgCkoMg/4UWv4Ui7jrVxjE8IP+Dqb+DpGODV1SwIamiptBwMTF0MrA0wAhNhDZg1b482Fytx4cuJa0y5Wi3C2wt1uNw0yt8uNq0atsQAqqAVyD/gKW/gKP2iSYmJhdC6AADoxHSMRi6TbM5vj4Pbv1vPG7mI1jXgHjVw1GrjjPPPPnPniD/hYo/hY36PB8Dny79u/br0d+w58gAAmExcExAIiZ5c/E4qmVpXJFzcTF1V4PG6iDamImAZLhMSQlElxMImlSJmJCQEEJiZShMRCYmJM58/PvACE2EOG7PKzYNmy3MxyslrRw1xLXLjHlW5cTPJjwsGDlsyYAClIUg/0LX6GfkcorVaxyct+Bx5CD/hsI/hsLg3U1aYmMMZ6AhOJK9bzjVCJNO+fTwCE2EZmePMxZYmq3E3zM1rTKyYLcLnLjWtGLTI5y48rnMwbgCj0Hgv5R0/lDfmS0gv6uI/q4+yTohMFrzrlzgCE2EMGjBu4zM8K1jky5VrTGyYLcTXM5WuczJxkYuXDLE3yAClUWhPn9Pn9RWmTLxr4KUxKThhjEg/4fAP4fARz5TExMFIqr5IS1ooxjGMYwQqjOeXPygCE2EZWuRq4aMcy3E5bYlrRiwcLcLJq4WuceJlizYsmVo1xACjACDVfaxwAOYaGGoAJAITYRjcZnGJnlaLXLhmzWtMrFgtxNsTFa1auMLfJkaZcWbMAKRg2E+me+mHnaWC2K2DJkoIL+1pv7W15VhiaAg9eFnmy3c5zYITYQ5bMmrHNjZLWLhg1WtG2RwtctcLJbkwuWbbGzwsWeXMAKTg6F+Bir4GK8BgcZLRRJZVgLLIP+L3T+L3Xv28HUFIqQhN1s9axjGca1w7AhNhDNviZOWOZotaZHOJa0yt261y2yMFrVs3Y48LDKzYMMYAqsAU2H4xrjGwAATqdiiUVSqXPJ7RKLSKTUo/A4dB4VCYZEYFB4HA4DBYAINBoHBoDAIDAIHA4BB0DgcFgMJgkVhkHg4IP+M5z+M50AAHj+MPC8MZxdXSYRKYmpipxM1mt43VwiYidb4b4dfGzkgs+DaJbNtWWQliaUWpRIsWXEWTZpNlt3b36fnn0AITYRmZZmbDLlxrW7Fu1WtGjZutc5seRa0cuWjFrlx4m+NwAKeSyH42jjaQj8eAATSa0ik2qUwyJQSHQCJQOGQeGIVC0Dh8JAhPx8xfj5jDwD4AAASnCMapVoSjC8F44azITrQ03hhnFGE0YxEEoynKMUYRiQVr4DhWHUITYQ3YtXONq1YrcLLI1WtMjFmtwsHORbkbNcbnI4xNXOTGAKoQFCg/4RNP4RK2+HPlz1xrM7jNzczWaisYxjFVEItc5vM7m83NwhjVduvoXy1QCD/jGQ/jGdjjjeLq8EYnEVWIxMSlMxMEVCIumcc8ZXOZteeXn9uLjIhOZo11neM4xmjCcIwiEYRhGEYRghFCNK0nKcoowjCKMIxnHL060n4IAhNhDRg1bsWLTKtytmLla0bt261w4a4VrdmxbtnDnGxyZcwAphGIP+EZ7+EZ/p1Txnd885yjVcnjXwAIT8XzH4vmcOBxo5pZqShGd45ZbZac6EydSUurW8YyrCaE0549+uOIAhNhGNvjzZMzhutxsmLJa0YM2a3C0w4VuRtjbYcTFuzxY8IApYFIP+EKz+ELVHHHGdzmavTwGuQIP+MGj+MF3XCekaiC513jO9gIXSUMnbORwQSwSx34+eHHAhNhGHGxys8WZoty4szha0xtnK1y1xYlrlhjxYWbZi0YZsYAphHIP+FHD+FHEPH4ZjKZTKFVUdl0CE/F8B+L4EOFKGRgjKcYznGeGGemvJlISXgBDn3unKcIokZThWOfm3jgAhNhDduyzNHOXEtYt8jJa0xMGi3C4cM1rJgwY4XGJu3yY8oAqUAUCE/DVN+GqfLk06NOjh2vDHW68ayQpCVpUpKFsWfMy5Bo06q2jaUJJTVVZcG3Nng/4w3v4w396zgxMYUpRMWWlNznp1YyO3fhZFxMSTWccdWIPwPU5888Zu4sTEkXExMSxnFxNWETBMJRa4lm+vsy5AITYQzcMXDXC2cLXLRo1WtHOFgtcNW2Zbkbt2rRrmZN2TfMAKYheE/Cx1+FjGMLY8l6VlhTjGdNOjLkCE/GRZ+MkNhxZ7Y4XlGUpWhsz5s2fQhdFZFk5Z5YY4JUKOGOXD5GFkACE2ENGzVsyYt8q3JiYs1rTK3arXLNhmW5cONq3ysWLVljYgCqABSoP+H1b+H1lAOdXK2aus1YReIa5eD4Dow4METc5nc73ObmSlYxvTGoCD/i46/i5Nrp4PgDsxrUYmqiybnM3ebnr06vFxO8ovVYrVY4VjUVDOZy3HfxvHcutgg+3peDe7u5m4mamrrNTMTEgmIlEokBNSQJiRMzefB8ua+BghNhDFsxaY2LJstx43LVa0btWy1zia5lrBs0aNW+VqzbMmgApbFoP+IXD+IV/wbd3Gd0YdL8DjyIP+MF7+MFu/CxfKeE1Nxd7rq6iFi00EGbnhRwo4YUMtONnjyAAhNhDjM4Y4m7RotcMMzZa0xNWy1xlbNVuZljw5nONq4Ys8IApICYT8Q/H4h7cbNnvCIIP+Lx7+Ly3onwJxQIeZQiAwunxuCwCfACE2EY8jFhiyZMq3DkaYlrRu3cLcLJllWt2bdo0Y4WeHMyaACkUSgv6J+/on/vHnwACD/jp+/jp/79nXoACC+przvdVF3fPAITYQ1aN8uPNlyLWDFllWtHLPItcZmmRa0YY2+NkwY5MbJqAKeSyD/iE2/iEp3ljId8cZ3POtpyhWK4cNcNa1jF8rmpCD/ivQ/ivdme3fsGNRwnpfS+jhNGbucs3GW+HG95CE3bstazrGKJGU4E4RCMpyrSspoznv5MnQITYQxw43GNg2yrWbbCwWtG+ZotcMnLdbixNMeZribNsjNiAKfCiE/EW9+IvtXKvFTBTFixZqZpZo4owgje+HLl06c/Drvx5wg/4uev4uceXCta1ONxvO+Ob45cZ3xvc5iWHJ4WunIIToZMfDhdOE4owQigjCKBARjG+XqxaAITYQ1YuWuVvmcLcbNo0WtMTLKtcM8ORa0asMWLK2cN2DDKAKjAE2g/4Rav4Ra0dY6ucc6yitRw5a4cK1hFrvc8bznO73ubhXK/Exw8CD/jiy/jizeV4fTfacJ1NbTmbu4uLxNYidXiZxcLnM8dz4ud76gIOve5zu74srkTUoTATExNTE1cRcXFuO/F8lHrAhNhDXI5zNXDXCtyucLda0bsWS1xixYlrXHmxs8blowYZMoApjFYT8I9n4R7b5a56Y6XhCmCOrDsgxAIX43tvje3swGEjxTARSUwQYGDHx4XExAIWTTQMfPPDHDDDHPDXfi44skCE2EMmjRy4b5sq1viy4lrTM5arXGXNmW4s2NyzxZsuLG5ZgCl8Ug/4Q3P4Qz853GZ3FonWeWquF+OD744R8JdJgpsFNBCjlgvrrtxqGtIyDhLWDgYGDQMDCwMXQxsDBVgAhNhDNhic5G7nMtZ4Wjha0buW63Cyct1rhnhzNWDnNjxNWIApdFYP+FJj+FJPLPWN5m7qJ4X2rWoT8cE344M8TRgySxWpiRrTLHLj1gIXfUxT6OWGGFBDDDLPhcfLJgCE2EOWDJuwysmK1tic5FrRu4xLXLPNjWuGzJnkZMGGXIzwgCmkghPwt0fhb5zZ8xononqhilghKU054642umOuMg/45wv45wwJxmt4zElVNTWeHh6udAIR4ClHi4Z1jGEYTEyM4oxvv4sHEITYRjct8mZgxyrceZw0WtMzBmtcucrZaxy5GjfC2w4srZqAKYBeD/hde/hdp4c/Az0vUaVFYvHOI4yCD/jmu/jmj561PKeGdbxuLzHNeZIXNXQ4meWOGGOGFHBHDThcbAzghNhGTHlbNGmTKtbZGeZa0aNnK3DlcZVrfKzcZWObIwZssYApbFoP+F5D+F4dHHtx7b1NKuK30ziyD/jk0/jlDie/geDrji+ExUa30sITR1o48t8cbpxTRrz9NYcIhNhDjMyc5HDhktcuWbVa0cNW61y4bZFrRk1YtWDPFmZYm4AqMATCE/EBp+IDHOhnlhjOMZKLUtgcCVLUwThO965ceG97p2jqnijuAhPxrvfjXNjkyUxUFY3veuGednhhTlDBK1M1LSlJTTi26OHHLhITrWcm9VZThGUUJwjKcZRhGVZCMpwijGNb8HbWnGCE2EN2LjFhZssa3HhYtlrRu0ZLcLVmwWtG7dviy4WrVw2ZAClEQg/4i4P4i6bu464uqzyxwAIP+OH7+OGfFR0Vua8Nz7oWLUQRZG2eOOOnE4sxAITYRiysG7XM2yLcjRrkWtMmFstxMWjFa2zNW7nKzyZsjjGAKRAiD/iLM/iLB5uXPEIX42/vjcfgxiqqQh5tAoLEavA4PHCE2ENsbNgwbN3C1szZsVrRpmzLXDRw1W5MjFjkx42LJnhxgCmIcg/4/lP4/leHFVrzWYzMTExMNXy3AhPogvog8uRnzNVZWlSEKEK0vLLTHcITFmrGcYoxjGU04RhFGM8fLrxAhNhDdjib4sbJotYM2mFa0csWa3DiyN1uHMzyMsbHI5cuWAAqSATaD/kAy/kBN711134ZpVVqtVitVHDHLHCNRV1K6zG8+Dfg8fB4zfLagg/zEH5htwrEco1hEamsYmm8758993W88ePPnx47zV8MY4a5R4XLGgITJaKcJznNOEYEYIwjKMBCMIwQRhGEyKKdefjh4CCE2EZsmJpla5ma3JiZtVrRoyZLcTBq2W4WbHGwy4c2XM3xACoUBOIP+Q+T+Q+vESNc7i7RTTGfO54iETNzeefLmzNImqhi8dfQ8PgCE+gC+gTzZ8w1IYJUKp4Z6cGljndGCkrZMuRuwyhKUSsKxy2zxgvwJ8eeba7NllGERbVJRYqKbVvffz4AhNhDJmzYtMjdutx5mOZa0cZMy3E2xN1rDFjbuGbhq0xs2IAqVAUOD/kbW/kbZ3GZXFzE0rF9DfbPDOowipq9WJTmWVzd5zmcpicX0msCD/QUfoGcVjERFDjd731O7wcd+cyiorlVarhw4Y5YxLNZ3OZ3G8xMZ1biAhOhbskCBEQhCUEUZxmEYTgAQjCMIyIRgjFNW+/a8ACE2EOHOTC4asW63I4a5FrRzmbLXOZkwWt8bLG5w5MjBtmxgCpEBOIP+SC7+SEffDfK+E8Jw004MYnheLxmbnNzud553xzmM4Y1HheH4XKoAg/0uH6T2643ec3nm8Pc+DfGYlVcta4ctcKxVTGMozO54xvfDwfA8XGSD4eJm8zcyIlMWuLJiYhBNTCIJiS5md9/Pn1ghNhDZi5ZtGDJytbOMrNa0x5cS3FibMVuZw2cs2WNw3b5MQAp1JoP+Spz+SoW64ZxMcccY5r3m72yqcajFacL7AIP9Fd+iZ5xNz1jjXHHHEwjGMY4YqtZxLnjvOciFwmSj08UEBAQoY4IRDBBHFCjghhjlnybPACE2EYnDZu2Y5nK3MwcM1rTJjbLcLLGwWs2WZi5xt2DRsywgCnEmg/5MiP5Mk7vV4msceAvtOsYrFaVMzl1jvrvYg/0aX6MO55ZrevD6dRznN5u5jEajhwdJxfKZhIdyPRnFGBKMYThEjGEYRIwiqz9GGQAhNhGVw4ZMMrZqtcuG+Za0yZmK1wzbY1uFs4yOcjnJiwuWYAqUAT2D/lNO/lNdzXPV4vBjFc+V1w3wiIVFNIrMZzebu7zeWYzWdS1vpWiD/OcfnBcMZjN7njm/D7d/D263x3aJwxyxy4cOHTVdFLuc873nM3McdXCD8ybzvKZqaVETJN2JmJq4QmEomrqalEymd+L5N+MAITYRjcMXLfNmZLWuFg5WtHLVqtw4szBa3ZZcrNs1wuWGXCAKfi+D/lYO/lYP8/pxjjU8I01iNVrFYpEzxzxcb6pzExONX2qAg/zTn5p3lU4qoiETd53ne88bu2IxWuXXxnJwcJnLjYCDx63j3dyMxaJhEzjMSTExaIkSuc8/J8ghNhDbG4x5MzVktx4s2Na0ZOci1xjbuFuNsywucOTHkY5HIAppIoP+V2L+V3Gs9uvQ6U1qsQi7ni43mc43w2CD/QUfoH075czw63fGZiq1qunLGo1mtz15gIPxvG8+YkXOYtNSSSXMxvPjyCE2EOWLbG1ZsGS3M5yY1rTI3yLXLZq4WtMzbJjy48znHjxgCmUbg/5bhP5bd+fi48FxjNTNRwaxy5cMcKqAg/zAn5gfwK7R0qIheN3nOd888Y55sIToYOPOM4RjWEYpwnKaCuHjz5QhNhGbK1aMWbTGtZuMuJa0xMGK3C2yM1uZw5y48rXHiYsGYApZEoT8s6n5Z6dU5ci+SOSOBWWHDjCE+dg+dbrs28LHKcJzhO05xIXBZSHLxwxoYI4Ya8Ph4MsAITYQzbNW2VlhZrcTVk1WtGrRktcMnOZayZMnDBmzbt22TEAKeyyD/ki2/kjJmtxmJrNRWK1WtOE1ATd3vO5nXj+N4PgAg/2BX7Bl03wjEYiMImZ3HGeM5Zu5ldTWp8TwfAxnxIPh4G53EzGYuMwQiYTExKLiYuss3nwfB8IhNhDhy4w48TnEtZMsLNa0btmi1zhZY1uRtlbN2bdgwbt2YApUFIP+S1D+S0vLwcusbIxXKfAahPpwvp08y2DVTVKkor3zsuOEp1t9Y1nNNGqs8ePfxCE2ENGzRqyZ4ma1uzyslrTIzcLXDHHiWt8mFi1xtcmPHjygCkwMg/5KdP5KU8O2Jx11viCD/XMfrt9uE8OU+BEAhoiugKmFg4eDjZ2LliE2ENnOPDma5Wa1hlcYlrRixyLcOTDiWtWzPM1Z5cLLFiYgCk8Qg/5K3v5K3ZcrxKFXwZCD/XCfreefiGEVnXGr4oWzLRZ2eCOCWKWOvD15ACE2EY2LnFhaNGC1tkwslrTJlaLcTXMxW42jFthYtGjFw4YACoIBMIP+TgD+TgGb4Z5ceHHGZzN3N7cc7nimWqquDGIxjEdL8CYAg/1T36p/w98OuN63y3q6pjFY1iuk4xVYmrTlbcbrnw8GwIPxPQ9GZzMXKUpiUSgRMJF1cSuLzvyfBgAhNhDjFjaNmrNitYsMWFa0yNsK3E3cMVuFi0x48zfLjasMQApaFoT8koX5JT8WXJqhHItSUoWngvixxIP9bt+t9x4/jZ1OGLgma44mAITgcZzZ1jFFFGMVc/LnqCE2EY27HG0zMHK1hmYY1rRizcrXOTIwW4WbDLhaYsOJmwaACqMBP4P+UEz+UHPjGHKuXJ01rWKiNzne887zmERqO2NYjVzxzu+rrFl6cL7cfAmD/YtfsObmM3ueLw2bzcTrHCOmOFauLnPXh1ndZmcTVYjk4VFI3jjHj+F4IITB1I9WE0SVYRhNGE5VhKNsOCsIyrKMIoRhOUZTkjKcJpzXrXfh7QAhNhGHJhws8rfEtzNmDBa0yuMK3DiZNlrZziaOc2TDlctcQAp0JoP+Uyr+Uw2tTw51xjnOeO757zNorGI1qNVwdr1Ag/2SX7JvfDrw5646urU1FY1WIqMTFxzrq58cgITlZufAnArCsIohGUYThOEZwnfDxY9QITYRhyY8jPNmzLXObNiWtGTZotcsGmNa4yY8TZsxYYsLBqAKkgE+g/5Vav5VZe+4zENair8rPBwxrFJzx3168eO5TUdB4ThWoXO753d3xrNgg/1+X6+O8Tw3icu/geDjnm83co4VWOFYVKZniK4zEqYa1iKqMRuD8jznr94smCJVK6uriYKmJq6ymARMShMJZ7+zHAAhNhDdw0aYmrHMtcMMbBa0bNmi3E0cM1rjGwyYW7VxkY4WIAqEATuD/j1Y/j1HYzw3Uxes1SKLvOePHOeOdsyjWq4Y6a5V01yrE0zPHh3kgv4/2/kAXebm45vjeHHHqzlqbYTVWajZt7TbPM86g+WMpTMpTExMCampiYkkSiJQiUkym+fp3wAhNhDFtlaYmrZqtbYsrNa0Zs261ywc5VuRzkYZHLBxhYMG4AqiAUOE/IDB+QI+s5Y6XtelYIJUlLBKWKFqYrUtgwSxQyWwUxRtBPDjx68uvfr158uO94xvLHGIg/24H7cXVRWM6zw3yvUYcnDUYllzvfHO9757zx3ed3c3KoiomJRHbXlcvE0Ag41mFIgtlKJi4JSiamFSqZEokurE0mLnfi+O9wAhNhDJyxZ4WznMty4cTZa0xscK3CwxM1rTG3aOcmNhjbMGYAqHAT+D/kfA/kfBB16PB8Dx9TeVtxMUxjGKwxGr5XwmpTO7u83dsrjPTcCD/d+fu/QDt38TcYjEUqYmbTNsru254t3bNERVRqMcs+BNAIL5Jbu2rAiy5spZZYiEpVlTZS23vw/H9fghNhDVozyZW7hotw42bBa0xuXC3Dmw4Vrlq5cOWubMwxssoAp9L4P+RyT+RweZ1erq4m5vPg+B4O73OZmFTphqdYqtYjlvwLCD/gEe/gEbyjNbxupga8XxPD5IxGKqqmKmUXM3OXVxg/E8j26RExNzMxJEzAiJhKUSLjN318WwITYRiyMMLNs0ZLW2bM5WtGbFstwtXDFa3Yt3DJy4xYmLhmAKYhmE/Je9+S99tlhY547RpSWKmKWSmKlsQIP95p+81X4TGODE1E1uuN83h9ZAhZsxFpYIkUMUsUsaUhhU34PKACE2EOXLjMzaN2K1xhytlrTHkarcObKyWs2rBnkZ4WeXG2aACmAVhPydzfk7n28WmthhPFTBitmporkig/3jH7xm9eBHKuDU1F1zxx48QIaWoIKvgYGBQcBBoODQcTE0MBZAITYRjYM2jZy0xrWLlyxWtMjVgtxNMTNazaZmzFvhw4WeNsAKUxSD/kk0/klH8By6RwrGlTU63UiD/gDO/gDPM8s6mrxKp1xshclhI9DACNCjjtyrCCE2ENHDRiyzYnK3Ixc5lrRlixLcTnM3W5szfIyZuGLRvkagCnIjhPybdfk2LxY9GnBjjhnlx48NcNZzkgtSlpZp6p4LAIP+Abj+AcHHPHfG4JiKjGMY1XCoiIzrrjw45oPxuV3ebu5SmJRMSiUpnO+Pfv6AITYQ1yM8bDC5cLc2Nu4WtGGRwtxYsrNawy5WLDFlbsHDXCAKZR+D/k+O/k+dvPC+GuPAHgTHCuBia646pIP+Abj+AauM63XXp1B4eru0Twjg8a8AhMXUnz4xThGEUQijCac75+LHjCE2EZHDhwwxZMK1jlc4VrTNhZrXDJs2W5WznJlYssrjHhaACncog/5V2P5V3+uu9bva6itdq4VwcMcs8rjOefPfOeMdcWCD/fafvpb7cfAcmks3vO5vO9773xzlFYxyx4FcqIP4W92LveVpiSJhEwRdXEpXO+vrzyAhNhDTJkY5czTCtbuXGVa0bZmy1xmx4VrXC4y4nGFi2x5nAAp2KIT8rIH5WI6UQlGMY1rXLhw5a5Z1w2Yo7JcDJqxZMEKZ8OeD/gIY/gIZziUzOYm5kiNRrHCqqlWmZ3jnOYTNzr9ERhGCcUYThCFIoBMjGdcvVkAhNhGPMwzN8zNqtZYWOVa0YN2C3C3ct1uFg0x4sbJljxOWIAqYAT+D/knK/knP61d4vhPJrhjGIhud34PTntms04denTGNY1V7znfh453d1dOF8JCD/gQk/gQJmou7zvLx4m84ajhWJ7ShEy6+F4bObkcJxq/G3hiTOs76gITrQ7MJIIE04xrKKCEEkEYIxAEUYQIRlFOMb4em0CE2EMG7hw0zMWC3E1w4lrTIxZLcORq5W4szdm0bMmLTLhcgCpgBQoP+TRr+TTGMTwx37DtOdXGWbmvD1chVUxV+JcRgTtnny5sxepw7XiiD/gUS/gUBvhxx4fieKOrM5TSq8Dr0jVRgibt18DvOZuZRFa3p4m9Krjw55sCE6WTryjFOUwIxhOEUYRQjBGCMAQjBGEQCJOd9fBdQITYQ2aM8bhlkwrWDds1WtG+Zytc5GrFa2aOWWLFmcsM2ZmAKjQE5g/5O0P5O7audb5XwnlBwiKxUYrTStxm97vd8Z3O2bTM1fS/G79iD/gWo/gWLnlnW253PU8G7vfG43V8J5a6a7VrgheY5xuNyzF1x7ceAg/W8Dze5FkpXEpTKYtCaVMIhAJmZTeevl8ewITYRlYYWTHE2YrWjNrkWtG7ZotxY2Lla2bZHLbNixYWDDIAKjwE4g/5SRv5SZ9dcZ5Z4IqojXPkjWKxjlGp4ZjbvPHfG85nbLMJw5MCD/gV0/gVf6Z5cazGV2vr06uu+Oc895hyntw7dOmuFUlxjnN5tnMZAg/gLx4u5zlMzMTCYmLiyYupiRSIipTErTnn689AhNhGHK3aMMeRgta5WORa0YYmS3C0x5lrDMzc48LVgxat8oApoIYP+VLj+VJvvy59OuMmc3mbu7qYxjGNcs9p0g/4Fgv4FfeeONbhKyKisarUVETeO+OcAg/W4py53czEkEJiZTOc8+N9AITYQxa42DfIzaLWjJo2WtMbXCtwsW7Za3bsm2PK5zYmuXCAKgwEthPyuOflcJ1tsaqylSWC2aWCWKGRSUFb4748uXDeM4yzNGjEAg/4FVP4FXdL8C+GeW4ueuut7zvOVzGK4Y1y7cOXTl04cIb5ghONdGMa1jKYQjCIjGESAgjCMVcvVi6ghNhGJtjcNcTlqty4cWRa0Y5WC1xkc41rRxkY4nObC5YtWYAqaAUSD/j3U/j3d1idVXDHCKqW88c9d8887zKMRqMdN4xGipXOb43ueM828yqe1+B2Ag/4I1P4I7fG8XVTBhiMYnVxNXF1aZmamOfjcYiIVaU2TV1mMszHHV8ZAg3wNPs3a4mJAVMCLlNxMxMUUTUqmCLklEyzz9efQITYQ1YNWWZk2ZrcjBnhWtGTRstwsMOFaxassuPJiwssTjCAKngE+hPx+Ofj9VUvgvKcBGEI0QlZamCmS2bFkyZMGTBgUivPDl14+Dt18Pbwde3HnjrvMg/4HHP4HI76OGOHDGoxF8M6mqYynjnO973xvnne85ve85u+MEVjh0x5WvA6Ag/QrvOczcSTAIsuImJrGcZQmYuomBEpmLTnfvpAhNhDNq1zZmTPMtZYcmRa0ZZGC3FkYMlrDKyaOWebHjc5m4AqCATiD/kfQ/kfRA60u5nM2us6qMYxwrhHKdIuZzO83u85rOt9gg/4KQP4KQQPCzGKqMVVSmbzd3bcZu8xzZmZXVanlfaelSIPyJZu5uYmExIJiYmpiJhKSUwSJXe/B8nkAITYQwaMm+Ni2yrcjDKyWtHDdytxY2rRazY5GbNk5zYW+JsAKdCeD/khy/khz5anhNVOWc9eXevLxc3F4nhVajFcJ8CCD/gy2/gy378spgDh4vDl15RqNThUwRvHWOPOD9zweczMzMpiJRNXExMJi0mZ7+H4fmCE2EMXGNkzY4W63C1wsFrTK5ZrcTPK4Wt3LRu4wtWmJnjxACmEYhPybQfk2r0ss9MMcpyySzW3Q2U1SzZiE/BRZ+CimWCOaOhinacWWGdrhrvOE70OnGEJoxmvCsU5xrhz8YCE2EN8uRrlxucS1s0xOVrRgxarXDhhjW43ORg3x4WOJzmZACmAUhPygbflBrz65YcDJTBmpohqrameD/gnY/gm5qvAcIhmbzzjwcz4IhqaYgLGDgYODgYGBg0DCwMvLwNsAITYQxYtXDBnkYLWeNizWtG+FutcM2zVbjbssLPGxbMHGPKAKWxSE/JWt+SvfJHUboZGKVLXyZ6RAg/4LdP4Le61l2nPJWIxvh1WAhc1gItbFDBCgjhhljnpweBwAITYQ2xN8jBuxxrWrlk2WtGDLGtc4sjJawyucuLK5as2+PKAKdimD/k8I/k8JVfgXiKqYm8zvedzvObhiMcuHDHJ4k4qD/gyi/gyjdOqU2za4mVRWuGK5ViprNbrweHfOQITB3oR8CzgQRgiRCMIRIThOCrDl5dNgITYQ5a5MzlkzxLcjnDhWtGDbEtxN2zZa0auHOXIybtMuZoAKZRuE/KJd+UT28cV8lMuRkpClJSJyy6M9IoT8GpX4NL44cWeWfJlcOV51rJglicBCQISXgCvHqrGEUVUU0U58Hiw5ACE2EN2DLI2aN8a3Lhy5FrRuyxLXDnMxWscWNnmbZnOTDibgCn8pg/5YsP5YsVeK557ua9Ryx04a5VrUUrN5vO54x35XIIP+CjD+CjF4HHtXLXCqVxbvjfGec888bzd3OIeFnxOEAISHgCXRVumjCcJwhGU5RlOMJwjCMIl56defQCE2EY8Tdu5ysWy1y4ZYVrTC0crXGJu3W4mOLKyaM2GHFhYACnQlg/5X+v5X144Z6ccc46uPHbx63dyrEcK4a1HLj2iwg/4M/v4NA2uOOOOOuOuer7eH2cKxVVEExxrvF7CE4XC6MJopThGZOEQRQRTheO/kw4AhNhGVtkaYsmVutbscOVa0b5m63E4cM1uHNjYuHORrkcucoAqGATeD/kme/kmf69OfLny3oGKuogiKaghcuM3u3dNxdRPheP4whPwhtfhDPwxzZ9WvJlBxaYY3mSSYJYJWwSslWVZadmeEYxKylMCD170+7MwKklKbTCaupRJEqRBFrXO+vi9cACE2EOczBtkwtcq1o4auVrTI2YLcTfEyW4crjM2x43GPHmaAClAOg/5L8v5MAac6RDWOvQCE/CCh+EDnBNCcK1hrzZyGkqSAt4CBgIOBg4WXl4IhNhGLG1bsmmRutzN8Lda0Y5Mi3CzZZVrdpjxYczdxhxMMIAp2KYP+TRD+TRvnWM+B16Ol6qoqZrNzmdzxrcFY3odAhPwhsfhDDvOF5ynpphnWSUqSySxTwKRlWMatPA4IuIN8BeHvN3KLmbiYmFIhEpTa5nff03YhNhGTI3zNWzLEtzMm2Na0asm61w5yuFuPLja4WDBm1Y5m4Ap+KoP+T5b+T5/nmt6zqcR069KjhWK4TU3ec8eOd7TPDjyxoIP+EGj+EE+Y4cdbcWePLnzm7zMMarhXB0mlLx4MX3CE5XCdkmjFNEjCKMIThCEIwjKaMa49/DhxACE2ENGbbG2xZsS1rmy5FrTNmyrXDRs3WtcORnlxM8eJljxgCm0ig/5Qrv5Qh4nWeHWurq474547zCo5V21rwL8CgIP+EZD+EY+OvDrrnrjreJqaqqxWGiM9PFxeQITlZuOnOUSacUQEYRjGeHLzViE2EMXDdgwbOGC1y0aMFrTHlzLXLFuzWtmWVwyw5GjBu2aACpQBMYX5TevlOJlpwMVc0NUl002OgqqmmkmgiihS024HB4fD4m++GOaTBYbBZCTIXUCE/CMF+EZvVgYq5qyjOefRrrXHe88d41qpkpoycLZqxZraFooTjfKAhOpodWsYoookYIoRjCMIoIIQBGKccPfww1AhNhDRk1aNGbBmtcY2LFa0y42i3DmbMluTDlYY8TfLkcOcQArGAsUBg/5KMP5KMeaMxmri7mbTV4vEVMJrbK5WmZiaip1FVWKxVcHKu3Dty7V0xi5iYupiIqZzueuefHfFxnKyYglc5nacxBTEBEXMRKJXNzdzdxtO8zxvO87ERERd3mZy2XNEVmqxrwuHgeMAg/4aWv4aW/I44io01jlXDWK1FKiIUjGaqbTMUldXOeO+PHrvnx5zueLa5xEaqq1jGOWOFRmeu+ffPO88c8+ffwe/i+L4Pfwc5mUax0rGuXLVYxWKjUYiqaViqwpQQTTFVrHBWFXjji7m7uZsXiIVNTF9pmiCz6t23Ztlm82rKsWVmgJYSpUthm5Ys7mxZc3LNzZU3KllhKhqy3O4WEWLLN5ollk3KWWblixYAFiUAJSwsu+/l/COaCE2EZnLBjiwuXC1g1YY1rRo0YrXLRs0WuG7nJkc42LPHkcgCqUBRIP+SEj+SDvq4eK22zE4jWuDwsa1qKlPNzzvOcpVHDXCuERO557574swco1PIIP+M47+M5OnhRyjs4TPHPG+vV4ed5uY1jWuHDWIqLnN83XeUzqO2O2uEYiY74458HsAhOZsQ685wiRJynKMJxgVpOEAARgEEIwhGE4ThObXzawdwCE2EOMOHG5YtsS1k4YYVrRmwzLcObCyWsGebNmytXDdy2ZgCnIjg/5LsP5Lld34HPhbcdb58c53NxNRwcNa5R2qgIP+NWT+NWXe+HetxvWarFctcMcsYgtzrx65zzCE6lpcmM5xijEjGEUYRgQrCs+HxUcQITYQwx42TBrlbLW2FrkWtGuZwtc43DRa0w4mDPI5Y5XDBwAKogFGg/5N1v5N5Vm8XGK5GOWmoTmL3e8zkhhw1y1HCpZvnfPeerjNxenDU9scqIP+NUT+NTvUTqYzXGeZzyynEVXCq1UIm882vFnOxWo6R2xyxw1CrnPF4sd8+CCDj4EnHo9VrxmJiYkuM4zi6iYmLi4mJhdSFIhExdXMznfj+fLgITYQ4ctGGLI4brWbhlhWtGbTItcuMWRbic5HDnI5wuMbFwAKoAFFhPySxfkljrScr2x4t+C8K2rato5s+ZlyGqsrWlgpa1qYoZrWjiSnONYTw3vlz48+ttYZgIP+H7z+H73r079vB8Dr076RcTCGOPBnBApNImYzHHF1UxVJmZjMTF4t3sCEpknFNEQjCMZTRRIggCMIwQAiRARhGc8fRm8AACE2EMsrZgwyNGq1gxxZFrRwzYLXDBkwW4cLDNhaZsrBsyzACk4Qg/5LxP5L3745zuLxXDHhdoCD/hpA/hof4ViF3nnPfd9Qgvmtu3bNe3WAITYQ0bNmrLM0yLWmTI1WtGeRstcs8TRa4wtGONvkb4XObCAKWxSF+TJL5Mk8rHfTXHPFDRVRhqsJjMBhgIT8NL34aX90KUxSsXYcOvLXbUCD7cJzxlKVzM3njnzAITYQ5zMm2Vs0aLW7Vu3WtGWZotxNnOZazbMnLPI5w48bdiAKXhOG8m+3k4zl4ORhIOEhoySjJqMpIyeipYCE/DX1+Gr+GCtsMMOHDjw5dOmOe4CD9rw4nM3ec5Xd7l5gITYQzY4cORiyZLcrds1WtGrNutcOGbBbkcNmDHGyZ4WTdyAKaBiG8oSHlBbm6Odn42Tg4mEjJiMlJaWmIyWgpSKggIT8Nen4a7dlNEs1bVrnrpx31z1w1wvEhNko1ThVOVYRnOdY1vlr2CE2ENcObGyy5Wi1zibs1rRsxzLcWVi0W5srdpjZuc2JuxZACk8NhflIQ+UifB4eXAxQzWUYDECD/huU/httquVxm2/BgIXEXR10zwxz342XHCE2EYmrZuzytMi1kxcs1rRmzarXLlzhWtHLXK3cOWGNs4ZgCjoEhPyouflR/x4Qgv6yA/rFO6CEyYZ6QCE2EYnDNy5cOMy3KxZ4lrRwxcrXDVhhW4WmZgwatHDDNlygClcVg/5Yav5YayczmdzuMkcLrwiD/hp6/hp7PEnlHSOEauGY67CE4HC5cYznBCcUYxrfg6YAITYQzbt8LZg2bLXGRrlWtG2PMtw5MuVazytsTRk1Z4mbHEAKUxKD/ldE/lcv58sVwYTGXPW/DIP+HPD+HP/mca3hiK0xFoXCZKDSoIYI4ZU6XA4fECE2ENXLdqzwtMa1picM1rTMwaLXORxjW4nLFu4cOGLXG2ZAClMRg/5XsP5XuccM6vhdKTiuYIP+HHT+HGG+F8M8OPCZjjU9QITkZ4ymnOKdY5dOngAhNhGRrjbN3LLCtYMGDZa0YtGq1zmb5FrjGwauXDbFkwtXIApgHIP+WT7+WS3lFYzOb3nnvOc3nF6jWK12g/4d0v4d18xzq0oimqrlPBirw54AhNWjlyjARIiCMIo1vvy8QCE2EM3GPM0ytHC3E2b41rTK2xLcTloxWtWeRm1x4sbNtmcgClsYg/5agP5agbprG+majCImJjcTxIT8PXX4eu82dvwZ4Y4xjCkrWlijkpeD6crSlnilJMTnfXy/CCE2EMcTJlhxssK1w4YNVrRnmYrcWHLjWtMzduzzNcmHI1wgCn0rg/5cgP5ci43GcXi9RgeVvgrhccXG/Bjj1i4msOgAg/4dgv4dccOGazHFfUeGvaaxVcNT5GapKbuL6+EAhMGrDCsKpxjGEJwVpNOEYQQSjCMKwrPDw8sfAAAhNhGNi0ZuMrlqtZNGuFa0bNGy1xiYNFuXExwsmeVgwzY8IApiHYP+Xkz+XjvNWtlcc+Xk8swpisYarICD/h58/h6HuMr1mnbxfErGqxUMp6s9wIPxKXeW5TExCC4u5zvwfD6AITYQ1csm2HK3brcOFy4WtGLZwtxNs2JazyN8TFniZs3DNoAKahyD/mIy/mJN58468OvDjwvTVcNcta5Y1O52g/4bIP4bF18J4Rwro4NbxmZuN8Ot55iFi0mTQQwSwxwxwSwQRxRo1OHyMMGuITYQ0zZsLfJibLW+Nk4WtGrLMtwtmeZa3cMsrbK2asG+ZoAKeiqD/lhS/lhT79ufLnFbxmpxvSIhV+Bep1UQi6zw68L2hPxA2fiBtvbJl4VbSxVtFGdbzjrzZ8NY4Z1rGEJJWjLJMITVyHTjNGEEJwnCIIAThNFNPXxY7iE2ENm7Nqxc48i3M3YM1rRyybrXDjI5W4s2TK4xYmWTHjZgCnIkg/5Zxv5Zt5jhGLjccW93XkwymIxGtYxymO3Eg/4h6P4h2+5cZRcS5eD4HXtGoxWJxMOfDrxjiIXBZCHRwQQIYIEEohI4hDBGhlpwuBaAITYQyb5cWZswwrcrdq1WtHGZotcuWrhawxtWTlu3y4nGXCAKbCGD/lua/lur4bikYzhjE4vEpmJqanhzqLCD/iJ0/iJf4bTl35c3k64ssMaxXCKnpudcQIXFYaLRwQIoYIYYUKGEhCGOGvF1tIAhNhDNo0bMMTRotYMGrJa0Yuci1zlauVuNjhYMc2LNjcZcwAppHYT8vPn5eh64cFYRlGE4EoWlKOjTu37t+gCE/EF9+ILNO05RlHFXAhOEcLXwODgwwjGAhOdo4t4xqmRQmnCacVZ4eLDpACE2EZGGJthwtMi1jlxNlrRzhaLcOZowW5mubK3xtWbXC5ygCoYBMYP+XEr+XEuYzjny48N6ZwJh16ePwuUxGpxwqKxE4Z1xwIT8ROH4icdOjTo06NerLkZcgx4mDDmnKEIJwIokYxXwY6xwgITBsnGM4xjVGMUIwIwjCcIoRIRQRQjGc8PTjHpAITYRiyYmbnG0wrWuJo4WtM2Rotc4nOVa5ctmrZtibYm7LKAKax2E/L11+XrvfK2XFhVnGcIRxUxWyUhgw4sNZoT8QA34gB+FjwTzYck7TpOCF0L0xwyyvngAhOlbfeKM4xRiiRhOKs8O3XDoACE2EZG7LM4Y4sS3KwZN1rTG4zLcOFhmWsWDJk5aNHLJvkbgClAQg/5cxP5cxbrsxGoVF8Mgg/4hXv4hX+XPwOcTi4xuMWCGXiCuUCgUPDys6jghNhDFzmwsmmVytw5Gzla0yMGS3DlcM1rFmywssWZk1ZYnAAplHIP+XsL+XuPEceTUcI5Riompm7jjF3SD/iH4/iH1jtnlNSM3u+bqzdbqpwCFzFmLhlljhhhQwxQooSGOPC5WCPSAITYQyZ5XOJi2ZLcWVy2WtMjZgtw42mJa5xMWzFq1c4WzdgAKXxmD/l9G/l9L44pi9ZPC74Kus8p3wIT8RX34iiaxheeWek3zjWpaeLBXMIWTOMrDHBDFCQo0scM8+HtawCE2EOWGJlmctmy3K5yM1rTHhZLcLZy5Wt2bJi5YsWeNgwcACloTg/5hUv5hXd6njw3ip1PLfK8gg/4hLP4hEcxwnExaM11rfcCGmKKCoY+Bg4NBwMLAw8TOw6+AITYQ3aNMrXJmYrWTJg2WtGmZktcsmeZazaMHOHDiYYs2bEAKUxCE/MCJ+YEXRpcLDgQlGE6wg/4hQv4hQ7pym8Zxuo48AIaUpkBewcAQcTFxsjA2QCE2EZszlu4YMG61q0ctlrTKwzLXDho4WsGeTC0wsMWNjhcACmUeg/5hSv5hc+OkY4Y8A8Crxm3UWi9OoIP+IWT+IVWarMTnibvjScdB0xUVw2CEeBow7N8N4xRklgpKCEYVvfLvw2AhNhGJu0Yt2uZwtxNcuJa0cMGa3DjwsVrlxkw5XDho4yMWYAr1AYMBg/42Kv42N6ms62yu7supxOmIqoiIAcufTr5XHFVwjVcK4KJznju87i8zO3Xp16ZqIpUVFYwqLu974zvK68Fx33333zm101WteFrxuGuAg/4W3v4Wz6jpfDXBwhC62RMru+Oed+H4HggxnwPB8bjc2lK63GSYpVUhMXFnhzx58efHebveZzUVw7cvA5cuFdvD8LOo0ovd5mb1PK+E8uEwg/Q61dza7QiYJkXCETQklcBEomEwCUSAImJiJEzCYmJgiSJRKYmJETCJCWZ6+3L3ACE2EZGeFm3YOci1u3Z4lrRs5xrXLZgxW4cePKyYOcWRm1cgCsgBaIP+NDz+NEGu9Y58N1cZq4sqIitb0OnXxs4rhjGMYnDLN5zPG7XKZRSFQN3O85nM3m54zm7GIYzy34G50IP+I9T+I8fr53fo1GL1FXEsuOc58HwPBHg+BzwiIjFMFszebucpXCZnc8d7va4rlrGuGOEVOIjFRWGLrMceXObAg/M1eczeWYlIiUwQCZAmpTV1MSgmJhJEiF1cEwRJEgExZc78P0YwITYQyxs2bVziYrXORpiWtMWPItcsmTRblbuMbhvlzZcjDIAK/QGKAYP+MUb+MVeYjDRddJulTGLxF1MrJmy7nGQ6dfEusKxEYiomc5vjnPXp1YyTMxuLuZtBhVRU1EIlMTddU7vPFxm0lcKxyjxvH8blz8SD/jDC/jChubjrXdz5ebri3fXPHObmKqsRWoxw1jHheD4AXWrqIqKldzebmYusdejnyPAzwx2rh0xiEW3bN5vM3md3l15c4uYTImZuN6vFXy3qJyCD1yTdERbNzcE1cxdZq6JgRMSJiYmIkIlEolEkTEphMTBF1KJiYJJq6upIJgmJESESTmfD9PNegCE2EM8ThkyZ5cS1u1cMVrRg0zLcWFkxW5cLnNiwssTFnhZgCokCrgGD/jF2/jGLrt4PgG+V4zVxbMbjcZgmpxdRSNB2isYxWKiJReZ4rmwuVxmpipTV3m53NyREUpAmSLqGIxidC5u5zMkwAOvTwYvN3uZtJhEViI5b8bwfA5iD/jZg/jZxjp16Hhajk5MZ4biZgulrbvjub5hjJFEQmpmMrtmJlcbu+eZzlNxTFYxyrURC0pUmJqYTXDx9LtcTRVTjl4fhdegAOWUXU3VxYImk134Zx46C/ACbdm7WlpZZZZssssssWLFSiwsEoSiWWWWUBLlLLLKipQAubKm5ZYAAACULC7e/X+BfOeghNhDJjmYY8eRqtw43DBa0Y5WC3C0Ys1rPLmaN82HLmZZWgAqKAT6D/jK2/jK3GcVeImoiKuKti4I3GXPtxSm5y3HGuMCqa6J6aoCD/iA0/iA1HXp16eLrcZtGaiEITiK1ifCicXW4skXcZmZU51WwhN05TRmqmjCcEYRAhFGCMCCBCMIxAKxnj5OOHeAhNhDFrkat2rJqtzM8zJa0ZYci3FkauVrJu1zZMzFs3YNnIApWFIT8aX340v8eI3VoyVtONMsq44P+Hor+HourPC4yLszOuICFy2Ch0KNDFChRxz24+HHAITYRhaYmmJiwZLWTXE1WtGLTMtw4szla0ZNcrRhiaMsrjCAKUA+D/jWK/jWV4XMIvE8JcoP+Hpj+Ho3n0rDSuep50IaIsEbUwsFAoWHiZ+DpgCE2ENG7bEyYsMi3M5c5lrRuwbrcThy2W48WVxhw42jHNlZACnkrg/42kv42k+WdThq9Ti8XM5nfPt3GsyiJiGN6ccCD/iAA/iAB3dc8ccc62IwxiuHPkPAnGIxerzrnw5tghOdk5s4RQjGKMUSIRhGEIkIwmjXLt0x7ACE2ENGuFs1aYmS1xha41rRtjxrcLLJlWsWbJg2cssjPNiwgCkgKhPxujfjdTxbp4MFK4oP+Hwz+HwPjFRit6IayhJOdgYWPpYOWITYQzyY3Llo0arWbluwWtHLjKtwtMLdblYsWDBkwZtcrPKAKiwE+g/4xZv4xZxnBjLwpvSJi0zKQirq4jNzncc22YlVRXgeL4jtIg/4pYP4pYRy5nWe3n8t3lMIrFRUVVVWKhC5IJi52uZY8HwHfoIPpNVCZLymbiSYmJiYmJQmImITCUSRMxlx49/Hv0iE2ENsORo4yYnC3LkaslrTE3wrXDNrmWsGuLK4ZMcjJjizAClkVg/4z/v4z/x06+Jx5Ti6m45nMg/4nuP4nuRrfbdXVm+nVjICFy1mVlghQwQwSoY4acDi4MYAhNhDJo5ZMGzVgtcNsmFa0a5WK1wxzOVrJkya4nGNwzyuMgApaFIP+NID+NI/lfOs1mpqGr4FghPxPvfifXyTlSNAnW2OU9PAAhqqMWcBAIGAgYGFgYOHi5eLXACE2EYmjlowzZcq3M3zYVrTLkbLXLDK0W5mWHDlxOMjJtkwgCqEBRIP+NmL+NmPw9dcdeHXleJ1WKrhFVFZrjF3diYOydVdTHPHWuM7lxxes+B4vib1zg/4n1v4n1/ATwvXHllM1lc5zO7mc0V08HwHXoQm2Z3GYvGeF4hFQqr6dfICE0dCPPRijGMZpkIwjARlOUYCJGEYEgQiiRRTnOeXk1p4CITYRmxZmLHE4ZrWzZsyWtGDPKtw5nGZayZOMrTFjyuMTlkAKjQE/g/4wUP4wUevTr069BPLOlBMl1DTCkXd3edni1meMWquDwjyM4IP+NCz+NC26q8ZHj8ON5uSmorCkVVVVRCZdfC8PtzRdZqUZgTCDfAkeHvjlMrhMkxMSRdXMImLrGUBEkxJOW+fqxPqAITYRlyNsuTKzbrWLNtmWtG7fGtxN2DRaxcZHDFi3bNcmJsAKWhOE/GXV+MuvNnyUvkvgqlhwcHZtAIP+Mjj+Mjm6vXHV4mcZ1vGQhZNJPh44ZZ0sEsNNuHjl0AAhNhDBg1YM2jhqtbsG7Ra0wtmy1wzyuVuVm1yMXLhiwyt8YApQD4P+M5r+M5vrFpo1eOWwhPxkufjJd2IyQljtjjLOhcFlIMLg5ZYY6acDg2IAITYQzx4WGLI5crceVq3WtGOPGtxNHORbkxuMTBrkZ4muZgAKcyOE/GwR+NgkGvVnzcHBWN1YRlK1sWSmS1q4L46ghPxkifjJFYcBt2a9WfMwLQolGCMop4oxlECFm0EV+BnnhhnkpmhRRxQwRySkJHToZUOuITYQxZuMjRtkZrWmNnhWtMrTGtwtWjlbja4WrVzmzMmTJiAKigE5g/4vEv4vEwuMXhWKnVzF5SiKYvF3uc8Z4zldoViPE69PEuiD/j38/j395czqTm5ze0orGuFaclTiJq0S3jjjcRcIvhx4cQCD9DxL8PjNxmc3FxMTCLgJgmBExMJiUTLOfB8+ceUAITYRkc4WjLIzcLczPHhWtGzRitcNWWNa0YsG2Rm0cZHDnKAKaSGE/GQR+MhnNp0a9WnRlyDVfFHBGUJxqvLXo0iD/jwW/jwdxvXHhx4ZwMZxdERExfLw/C8Mg+moiJxm7yySJEyvPP1eONAhNhDJjiatWDLEtYZGeVa0asGy1ywzYVuHMwYOGjXC2csMQApXE4P+MoD+Mo3Nbirqaiem+Gr0g/48Kv48E2qzy48t0L23zIXBZaJj8HHBHFLDPLhcjBDjACE2EM8LfM5Ys8S1jkysFrRo0xLcTJiyWtmrDI4aMszDE1ZACpwBOoP+NLj+NNPXh1O4zjfJwrHgI4cGE1vE04NXWXGOrjN3d3N8deD2nl4AhPx4UfjwXzRhkniy2wsM71xs943gtS2KVJUUva8sM8Nct8dctZ1hnxaZXhrAhM3QjLtwlEhWF6xRhGRJCEIyhOlUEUIk5ymnC8MfVrG3YCE2ENHLhg0aYsS1i3cN1rRxiZrXLjFlW5WeRi4ytnLNjjaACqQBVYP+NU7+NU8B06jGQA5c3heH5HGFXUxOjAmLRFKqKhFRUYzWWd3vPGvB14LwPBCD/hiQ/hiRAc+Q58gA48HPlxoiavGcWIRDCYi8TCpUtmVymazw49uLGYTmZYznWJBGU4oowjCMCMpwEYTlEhGCMIgCEYRgEIwRIkU41v0Zx8FAITYRlyOMzFjlbLW7NtkWtGbdytctMrlazbMWbPM2cYcrViAK1gGJAYP+PDD+PDHhxAB06vA8HwNxiaqphBUqDFqmpIkROaTQiJQmCamZJuYmUWnMzMwFXfPwPBcuYmOcZ4547zuGOUeJnyCD/hcY/hcZ69AATDhx4WIhNXU1cQmEwATEZxeEIqJJyuZJiIzSZsuJRF1JFxEhNWiR4Xh+JuELJXW+G8iD8LwJ3nM5lMpiYiYBMXBdTEokRKJRJEkwi4ESAiQCJAAAiaus4uYmEwBEyZvr6+Y+CCE2EYcuHMzyZWa3C0xMFrRk5yrcOVs5WuMjdpjc5MrHI1ZACksMg/5IjP5Ig/BjrEzMR1CD/hrk/hr/3G4nWddLhoC6gF6gYOJqYeEAITYRlascjLEwcLWjZy1WtGDlwtcM2LZbjbMGTNg3xZMjRiAKZx6D/jRQ/jRR8CZwxOJxOmIxVQrjPOuubIP+JKL+JKNd1vlx6b4TWauLINcemQCFwGShz8EiKWCONDBDAIYYY2BxdsGcITYRibY8ePIwwrcuFs5WtGbbGtxZmrda4wt2OJs2yM8jRkAKrwFSg/45wv45w65Tw1HatYxiIq4RFImWTMpoqaTeW7zubm7hlmc9dc73O83vbNTynXYAg/4juP4jufF6ZTccayzi0QmYm4mIiYuDeLETVTVRU8JqoVETPhZjg1pSZjnjvM7AhKdyEfAJBCMIokYRhOU5TgAjKcAESEYTkRgjCMIRhCMpwnKc4Tnh4ed0ACE2ENsLDC5ct3K3DkZOFrRo1yLcLHKwWs8zdjixsW7HExcACkkKhPyPtfkflnS9rZ46AIP+Heb+Hgfpi46ZnQCGiKypgoOJkaGDsCE2EMXGRkzwtWq1q1a4VrTFjyrcLZq5Wt8WNgzyt3DfI0agCmQhg/4yfP4yieXXoHib4RiMMKuErnMc15CD/iy6/iy3sDlms6zUpiMwlWemUZCEzczixRjNUIxjCcIkYThPH1zkACE2ENmjhgyb4mC3G2ysFrTMyarcOHK4Ws8eNuwwt8Tlk2yACrABXIP+Nlj+Nlk4a8Cu0cmEXCGqxWIpGU2m1TOY3fFtMRExmuedztlBabdeXWbu7ZJieGY4WIP+LJ7+LJ863Gd3MzbbOczxWgxGFITFpmSmopU1OMVXBpU1E0iHgXw1Wq1dWvOO+Z5gg8fBE18A8ZXCauAi6sJiYEXBMSiYkmBAJhMCYTAiYmCV3vwfLeIAITYRlcZGuZo3zLWTnJjWtMTbEtcM8LVbjbMG7Bm1YMmjXMAKRQiE/I5V+Rz+OWum8YT8QUn4gwdVdFrYAIeETCCwOixuEwghNhGHFlytGDjKtcN8OZa0aNsi3E5yZFrFk5cucbhuyZZmYApvI4P+MYr+MYvW8448HPkxqODU6RdXLcceHWpsg/42nv42n+vTny48F08Dd4443F4mImrceXGayITlZnJRmmRjCMAnCKMYxjhw8PHLQCE2EMmuXCyzNW61qyb4lrRo4YLcWHE2WuGWJqzaY2jXGxYgCuQBf4P+NPj+NNPrrWE43jOL4XynBwzi8RqKqIXF5u7y5xZF1KZZm5zFzSYi7iZlEJrdXNzKVTVwTaWYk1mUXUwhOuPDcoP+Nhj+Ng/vGczxrvXWO8dZ4zc1vU0pU4u6uIhGJgidTTCEZlc3TDCImZpOIjFU1nhMpWsmsMY5deh428VjGFSXPHGeOYP1K37eKiNKms3FznMZq4YpMTElIukTWYgkmLJImpiZiYkhNSQiUJmJiSJiSYlE1MESkuc56+a8QCE2EMWTRq4YuWK3Iwat1rRtizLXORvkW5HDHCwYNWTFzmZgClMPhPyP3fkfxhwa1z4cuW+dPOCE/ED1+IJHZpyWhkhbNRiihoi2g4C5IGBg4OzhU8AhNhDZtjb5s2HCtaN2DZa0btsa3Cyat1rBw4yZG2FrkwtnI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AGHAOAgAQdA26gAQEQD+++vKTYQUa8Ed5JplSHFwMISBBE//8DRTUFAzgLZBkgMgkAkJsDATfAHkUzCQCQggIB28UeRTgIAP4DAHuF0jQSTsCkP9MApD8KlwFFg/4WKv4WDbq4548XxvHHVeWZuV3O5yKcnCoqqiunfs1jWMa1hURvHPl48b4gg/4O4v4O6c6zrfKc4HBU1EQiaiZpdxK4sTLj06uXG5i7TN4vGfA68gCD6cMkll3AkmJiU1ICrq4mLEImExck2zPH09z7wCE2EOGjTKwyt2y3Gww5VrRq2ZLcThlkWuG7NwyY42uVy2cgClkVg/4SpP4Sq4rpx4XXGLmVbwQAg/4Qkv4Qpc55dcXdxE4rhfhOkIXHYyLPoZUMKNHDLPbk1gAhNhGbJmbsG7NwtcYm7Za0Y4nC3DkcuFrbJhzNG2TLhZtmoAqNATqD/hq4/hrf3HWuONstxcTiojCorGK4Y8LwfAifImOla1EUtcca8HXg72CD/hGQ/hGFur4b1eJxKExcJhMrL4+B4PheH4G8xlnGahqcTW+20oP1ts23OYsTExITCYmAREwSmSzMzvwfPdAhNhGZjia4cOVqtZMWLRa0asMK3C0aZVrHG4Y4mWVmzwtMQApaFoP+E/r+FA3GOF6nV1Mrbx4K8oP+E6D+E7G865s1cQprfTjwwITiciHD0xrGM4wqjOuHg65cQCE2EMXDVtlatWy1wxwuFrRixxLXOJi3WsHGRuwcsHOTMxcACqABSYP+F+7+F9PNc8c65t68Wt5zfPObm5RWMVWMTiMMRjp4PgAeFGtcNa0ouucdXjxz8ECD/hh8/hiRjW+W+h16KiqisYiMSLnLcJtcM76dQKukXV4uCrxnl14OoIPHpZ3mZuVpmSYTExMXUgiaupiYSBMSRJMTK5vj4vl15wAhNhGJu0ZOHORitxtWLha0xOWC1zkYYlrdw4btnGFowxYswApUD4T8J0X4Tp5YMOadpoY4z1iD/hom/hpRnfNz4ZrlXLgAhqKcgq+DhYODQsLSy8BKACE2EY8TZlkasG61gwaYVrTM4zLXDDLkWtnLds2w4mTBniZ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zHAOAgAQdBMAKsAIBEA/vvryk2EFGvBHeSaZUhxcDCEgQRP//A0U1BQM4C2QZIDIJAJCbAwE3wB5FMwkAkIICAdvFHkU4CAD+AwB7hdI0Ek7ApD/TAKQ/CtQEiwKG5ybnK4KLhY2ew3hrGtlAkMgYGAiYCHgCEgIy0wzhixsI+OiImkpbKzwlhPFVTARkFEQUxJRkpBTSWi4SBioOKgYRCIKGgYaChISAhCAgIWEQCCgoKEgRBoOBgIODgYGFQcHBwEHAIGDgRDkHBwcDBwcLAwqBgYCFgYOHg4WLhYuHiYeJi4uLiZGNi4uNj4uNkYuRi42Nj4uNiYuPhY2Jg4mFhYeDh4eHh4OLg4eAgxBQKAhYKBgIGFRMFBoKChoqIgopCQ0BEQUJCRENBQ0FCQEJAQBCQKCgEBBwUHAQqBgULAwMFAw0ZERUtFTUlGSQhvBoh4NL4qDioGKgoOShYKAgICBgIGCgYJAwSEg4anwJgXBmDcIYRwlhPCWE8MYZwphXB1PEwULBw6FgYGBgYCDhIGBhIWEhYSBgEBAQEGgIOAg4JAwECgIVAwMDAwcBBwUAgoCAgYKBQKDgCBIGAQMDAIOCg4CDgoGDQMDAwULCQcFAwkHBwEBAoGAQKAgYKFgEHBoWDQsDAQMDAICCgYaAgIKIQEFAQCAQEDAQEDBIKCQEEQMFBwSAhIGCIFBwMDBoCDQMKg4ODgYOBgINAQsBAoGDQMBAICEgIiCgoZDIQgUDAwELEQUPBIL8HfPO3rq3NmrmkuTZKzuUNlkJRpYrNlgCbiwhcqxZZZZZbKCWWLFlgJZYAoAXKkpZVkubCkoFlQliyhYCbCxYWASglJUsssqWUjZXfj+v634MITYQ0zN3LBvmZrWeTGxWtM2Vgtw5mDRa3yMWjTK4YYc2HEAK+gGNAYP+Fqj+Fqmr58vDjPHN5zN3C5mZiIY1Wo1jGIxhVVGq1w4Y5a4VwpioxWKxikrhnMC7yzObWzNzu+Od757vnO5zveet8+PHPPnnjfPnvfHn4PHn1474x1gAg/4Otv4Ot+/br03Wr1FRAQNZ1dTFklTiaipRcr3G1zMxcyzK5oqrqYmUzE1cCJlcXVyq4uM1uZupmM4uLiaUpWK4Y4cvAeBykIPlE2m0xMTEhEkARM1KLQmJiLoEiUSiUwJgIupIkiQIkgirglJMTVwRdSJiSZXnxfRj0CE2ENG+VllcMm61m1xtFrRi3ZrcTTG1W5sjJk3cY27HDjcACu8E3gKF8XZ4u0AFNDB4KuquququqeZgcAjiAAmnBns+bLZtxudVq9xueBOBeHM7JRBIQSzwyyywRpUCKAigghihQRwwQxkMMMMKGFCgjkjgggEEMUciCCKGSBFChRwypUMcCNBLDHDPHfgMDVWuvqrstXX1V3QwwCRBBFEI4YUccMKvBYOy1VWXX0I5ECGKAgghQwxpYUccCCWSWSOKOJTRbZh5IZUcMaVHDGhjhhhjhghRwII4ZY4JYpYoZJUJDAgghSIIo5Io4pYZ4IIZ0aOWmlDDDNBFJDPHBCCG8Js3hNnABgTArCWE8CYFwNgfAWA76/tLVgTAq2t1pal5egtrcF1dk1NpKThoeEhYOChSBgIGAQUHCQMBAwUDAICAIGAg0Cg0CIGAQEAIKBgIBAQMBBQKAQJAwUDAQEDAQcBAoVAQMFBwSBQEHBQsFAhAwMFBwEAgRAQMBAoiJiImIiUZGw0PDQsAQMCgUHBQaAQMAgYKDgICDhIeGgYBCwhFxUvEQ8DDwcLDwMHBwMBBQUBDQ0BAQUFAwxBRUjISMhGxkXFI2MhYSFgICBQEDBCCgUFAwMAgRAoCBgYCBgIGAIGAQKAgYBAwAgYAEDAQMAQEBAIAQUDAQEHAQMCg4GEg46FgEKCC/Cnx3d7t7VSyyiWVKyhrcNYWuXNyyypZZuVthUyyzVllZKCpZUEoWWLLJRc0myABZNkoAWTc2FglAJQCwBKS5SW5sssVYBLLNypRcolmwAFhLYsAmwEpKlllBLFlWQDG2W77+X8J7PwIITYQwcNMeXNicLcLZm2WtMmZotcMXOZbkYZcThk3csGrFuAKjgE4g/4+vP4+r+ut441V4u5TdZ5eP43j8GazZMxUwqdGJqZreM6ToIT8Ks34Vc8WPFljm37uLknKMiWDTow4IUlCkLRtKkbIITnC6MZ1phtXDECD7eJm8zczaVxJMJCYTAESExMTLefJ8WfgACE2EYsOHGyZZWy3GzyM1rTI2arcLFzhW5crXNixsWjRjhYgCkAHgv8AHj3+ADx8OoT8KN34Uf82XIygg/I7r68dgCE2EM2LJmyZM263DlzZFrTI1arcWFgzWucjfDhbuW2LCwYgCqIBSIT8fjH4/Gc+bPm16uHmnPDCsZxQjSEJYIUwUpKkkkIwqjWNZzrG7HDCvCcUIQwTyV4GvZSD/hR8/hR98XxOPDjwzioiKqKiahKUrQTF4uovEoldZZXF2ubjNXW+m8iD97h5u5zdxZcABMTExMEwRKE1MTUxFwSSlMzfHr6N8iE2EY8bVq0bY2y3Jic41rRm5ZLcLTC0W4XLZy5bOGTRo5wgCmsdhPx+Ofj8rycGWTHgvbHS8ScoTwQhPFjpKYCE/Ced+E9e2ieKWS2aGScpzrhw3reuOGutdICEp3o8mdVYRTRmRRijPDv3w6whNhGJozw5mLZktcY2rJa0wsWK3C2Z5luRvlxOWTTM2y5GgApnG4P+PgD+Pe/wcceeOeONZiRNK1npdwCE/Chp+FD/Bn5EMzVLFCiVZ3vO888q4ZiFyGKZmOGNDBDDBLBDCQxw26OCHTAhNhGTMzxN8jLKtc42OVa0Y5ci1y0Y5lrZgxZ4crBk3ZNGwAqSAUmD/heo/hcXirrCYRVZQllFSzWXPO25uNxMysXVzNs3d5udznObvw9byIP+Fy7+Fy+amJiYkIiZq4TMWuN8uOM4urwioVcTW6tKQgojl38SuYCDqEXARdWmLQCrpKpRMXEzFxMSAARKYu+fg+S+DiE2EMGOVszxNsy3HjysFrRvkarXDdnjWsmGJk2cNGzlpkZgCngohPyEpfkI/hemvZtLXxzhlY41jGEbKQtbFLBilmw5I3CD/hRA/hRL1nS6OXPxufCek6qoiJldzd3dx3qeIIPxJXFzN1KE1cxmJi4uriUrm+vh+D0AITYRjZN8znK0cLcbhi4WtGTjGtxYWLZayxN8WZrhY5nONgAKWReE/IDd+QIvhMuTBJgWWUnCWOEMYIP+FfL+Ff/k58sVvhx1kS1nUWCE5XA18FVEIpoznt5s6CE2EZMWJlhc5Gi1kzyMlrRsxZrcOVi5Wt2rLCwYN2jBq5cgCpgBP4P+RXj+RXPLr058vBq213K4VVa5YxyxVYYqcVpUxnPXnx78+N8V1fDv0iiD/hS6/hTH5PF8TOGp0xGqqsQqZmbnN5zu97473xnjdxNRiOUa1HB0nVQAg/IRN3c3MyiRJF1JCYmkwiYklMTEkxa74+b4ce8AITYRhcOWrdm2YrceZviWtHLFwtwsGuNazxuWTBk1cMGDTGAKZSGD/khC/khD48DegPAuuGOUalGZ414dce6D/hXK/hXL69Dr0AwtmUzOLxPLdVmE5kp1rWsZxmRlFAiijGNb6+PDiCE2ENHDdi4bMWS1wzZMlrTIybLcWVpjWucrjMxyuXLBy1wgCmMbhPyQTfkg71MeLFCOSehghGCdZZbZ5RuAg/4Wyv4WweI3jMbrMQRqeG+m6qyExdyPLnWM4oxRiijOM8PF2uUAITYRlyM8jDCxyrWTRm0WtGrLMtwsMjNblbNsrlu1zMG7lmAKfi+D/k+m/k+p3w58Oetmbm2WYuJidNaxw5a1qsUg11xWQIP+FMT+FNPjw3w48Jwioqo4RwrhrDFrvObu7zc7rjW5ZITpZ1ZxrCsUSKCEYRgijCcABONa8XXDwIAhNhDJllcs2zhutaN2ORa0x5m61y4bMFrVy4ZZnLBu2xN8oAqUATiD/lIK/lIVz28/t1rbimoxjpjlrhjURUXGczvO9nVWcXqq5OV+FmaAg/4V5P4V966eH4WeTpPS+WcXLjHGeec5zcqhUduvSscr4VEXExxxx4iE42OEYxjCM5ownCJEgjCMIxgRhCMIwCJNOeHbtj4EITYQyzMWGVziyLWWJxlWtGmPGtxOHDBaxY5nDZu3ZYW+XEAKigEyg/5UUP5UUfF5d+G6nU4rFRiKqIxEo4xu+sXxkjUcNRpyXACE/CtF+FaPDwJ5K5q2ilWc63vXDe9Y3kpS2rLwoZq4EIThhpntlxzAhJd6vLgnOaqMIhCKKIQhBKMCcJxVnj18GHgAITYRjxM8OLK3yLWDdjkWtMWRytcY8OVayzNmLBo1zNW+TGAKgQEvhPywBflgDz5uPgwyw4IylCkMDEtKECdZxvFrLrzlHJjyYKCE/CrN+FX2WjLongSslOlaVIyjCEUYyrLbwtsLxnNhxZZSmITvQ68oJxTViiECCMiUZBMmrHLz6x7wITYRiaMsbjE5wrWTbMxWtGbXMtxN8blaxwtXDHKzaNseRyAKeyiE/LNJ+WX3Lg05M9rpxrOt8eGtbwjghmlqtixZsWrNi1YIzIP+Fx7+FynnjrjmlOGo5a6Y4Y1WETF1mt3PGOPPYITnKzvWs4xihGCEYQiEIiMIo37+OGghNhGJhmYZHGRmtyOGzha0ZsMi3E3cNFuLM5b42OFjhYuHAAqIB+QDhuTa5NuEhSMjQAL28UtJMzEzMTMxPz1DQUdFR0UzMJ2cRMQQcEQcEQsICFhAwRgm2t8CYFw5h3E1XBQUFCQMRBw0TAQ6Dg4mBgSAgYCBgoWChYVCwkHBQcEg4KAgYCEgISAQEBAQcBAwiCgBBEDAQEFAQSAgUBBkCCBgYFAwMDAwMPBQ8GQogIVBoGFgYNAwcBDwUDAwMXJSctLykrMRsBAQMNBwSAIGAgYOBgIEgEBACBhUbISJERJGRsZGxkbGRsZGyUnERMZGxkbISMpKyUnJSaMjSKiyMjUhIyUKgYJAQMAgIGCh0BBwKDgSBgYGBgoNBQsIg4CAgYBCwiJiJWGQqDgULBwsLAwsLCwEGg4FAQEDAQEHAQEGgYWAgYGBgoGAgoCGQkFBQEBAEACCg0BDoCDgRAwEHCQogYFAwsDAwcLAwZBwUHEQEJBQkFCQMNAoKEICAgIKAgoGCQEHARKDgYWBh4OBg4GDgYMgkBBQ15iXEmD8HW9st7aG8OYHhzBvbws7IADA2B2CsF3FzdXd5e3V3gDAOAMA4CwHdXbA2B1tbl5emAMAmAMAgtrcIiJhYSJiI+Oi4aCgYJAQMEg4KBQMFAwMAQJAQMFBwBAwEGAQIQMEEFBwCBQBAwCAgYGAgSBgBAIGCgYEQJAQKAgYCBEAgYGCg0FBoCBgoWCQMFBwCAQMAQECgYCDgIGAgYCDgiAgYAgIGAgYKAQEDAIFCwUGQMAQMBCwkLCRcVExEPDQMAQMAQMACDgiDgiDgkfHR8AgYOBgYGBhYCBgUHBIGEg4aFgoGCgYBAQMJBwCCgEFARUfHIuKQEBAEBAwUHDQsBBwEBBwEHAQKBgSBgEDAQMBAwAgICBgINBwMHAQJAQMFAkFBwEBAwggkBAwBAkBAoFAQKAICAgkAQECgYFAwMDAQMDAwMHAQMHAQMDAQMFBwSAQSCQEBBQcFAoGBgIWAgUAgYKDgoOIiUhIgIJ9m21srRs2Fyglm5sqxYCUlJRcsIJsoaBeLNAvKJUqaJshKlKlSyVYAmxKWASgJQBKEqUTYJUssoAWBYELC2JZZRUBLKSpUolSyypUsqWd53LNwAAFAQAsCxSFhZQsISpSVKlJuKlFkqBZSFSyy5UqWyygBJRLssskLLOnv5fwfd+oITYQwY5mGbFmcrWzlqwWtGLZmtc4WrZbmYZmDFnkcuWOJqAKmwFDg/48yv48y11dceHHh4OszeazU1UV079mqrE6mt1ttuduM8XGMxNU4ODtiuCD/iHm/iHnd+3Xp4PgceHOomphpFTHHxPF8LcRVRFJLTFxmLZm7nMZjPDj28Org+HvcfHyzNxckxKYklEwQEBAhMCSZTMZvPX1Y0AhNhGXCyyNWeTCtbMGuZa0Y4si1w5yNlrFq1a4WmLJhYsWIApoHIP+POL+POeud4utxmsqumFOG9RMgIT8QLH4gb9mSuhmlghRSFU53jpjnx5MvDCFymGhy8ccMMEKGGFDDBGhjjpx9cWgITYQ5ZY22FkycrWWRtlWtGLFytcY8rJawy4mDhpkzOW7hiAKWRWD/jv8/jvv68budxcTqcavorkAg/4hcP4hb58SI4OEwWzbPUCFyWGY3FwwQIYo0MMct+RYYCE2EOMOLKyxuMS1g3xsVrTC0yrcLZmwWs8rRqxYsnDZvhxACoYBNYP+Pm7+Pm+PB7eHjMbSKxWsarhGoiU7nPfwPBTCIxTDWeG2AIP+Ijz+Ij3x68Lxe16xWMRqYuLu87nN5FRw48PA3qcJnLM8cc92g/M86fT4zcykmJBEwExIIlExMkzvr6qgITYQxYNm7du1YrcjhswWtMmJitcuHLNbjYuWmTNiaN2rdkAKgwExg/5BjP5BjfHw51bOJiKrWNVyjgqIcM4Rtx3nnnm61x4ZnACD/iA+/iA/3jk4T0no1GELzPV4OevHjve7mUUxhiNb7WqE2ciXThVNGE4xhGAgQhGMpkU4IkSM68nbDEAhNhDdplzYszJgtZ5Mbla0yuHK1xiy4VuLM2cNcTdyxzZmAApgF4T8hoX5DQ9Ec/Gz5I2haEoTpjttjHKAg/4iJv4iJ+fJxjhx1mpi1Z5bqgCE62uMIxrGsYxThON8e/TDlCE2EZWbFwyyOMy3NhytFrTKxZrcWRgyW4mjJnlaYWuXC0cAClsXg/5D7v5D7x2q+V8rxcL135ZzAIP+It7+It8b1nGcXRCuOpWAhcdjIMTh44IUMMKNDHHfm4Ic8CE2EY8TVjjbYWK3C0zZlrRk2crXGLDkWsWWXNiyZMrRkzxACqgBUoP+SdD+SdE69A3E5y2uFYjEYiNb8q9MTGb3nN2uro4U1OIZjM3O5zucxnGfI8vzLxSD/iBq/iBrOfIOkOEcp0rMXc5ZvPXh4d8c3lMRWKxHbwfANXCZlzrmzNyzUYcnZ4kxoIPt6nl5XabTMTS4JLq4QmpEpEEwECAJi4lJMpzvwfPrxiE2EMmzHE4ctWq1m0yZVrTC5yLcOJxmWtMbVnlbN2+HJixgCpIBOoT8ls35LZwMuTPm4eS8owLRlRKOTLwMOCdowirGuXRpIwvKUbV0Ty8AhPxD9fiH7y5A06JyQklSMiFYTx5s8sMaqoySlgx4jFj1VlXFv4mXPuCD6di7bmblMTEymCaETExMxJEzCRK98/F6z8BAITYQ3bMGLZg2brXDhtjWtHLJktwsWmVbkwtGjRlhaNm7FoAKhAEug/5Mzv5M78M9HLB5E4jDURMTN7zzvjzvdzMYxXSOmrwAhPxEdfiIztCtKyz7t+DPDDXDPDes7xSpbFiyasWS2CVE4Y8F7zCEd6XTTTRjCMIoThERihFAgjCME54dvFhoITYQxcsGWRq1ZLWmFuyWtGDJitwtWDBawx5mjbNic5mWTGAKcyOD/lAg/lAvxd4ur4Thhi+F6cM4jLM8+XhghPxAgfiAxxLZL4r2nC96xy1010zz3nW0sk+FTMCF0FTRwxQwwQwwoYICCEjhjQwx005OODWAITYRha5W+Vq0ZrXLJzlWtGTLItcNsLBayaMWGXCwaZcLfMAKhQEzg/5R6v5R6w69OvTx6yupxHSNcKrE1LdXeV3LnCInleOEgIP+Ieb+IecOvSJxEYnEReruZ43xzm9xeKjFckcOE6ip3XOE5WGd5wRIkScEYwQRhGE4ThOU4IRgjCcc/Hwu4CE2EMHOXFmaZnK1o5aZFrRs2cLXDRg5W4WTdzhxN8TJk4xACpgBP4P+UwT+Ux3ee16jUYrUVUYjFTioms3O873nJ3iOK2atSnCsaw6WAIP+If7+IfG55XFTMccbji4zve+O85uM1Wq5Yrp4HPwuGuk8ISlJMZrrU5yAhNnOjzazrFGEYAIiKKKEYIQIEYIRhOE4JwjGceDyYw7wITYQwasmrDHmzLWrDNkWtMeJktcOMbda4YuGLls5xsnLhyAKlQE5hPyrXflW9yaY6uTovKcEoSlKTUWjghKUIVhe98M7tcqlYQlKjNOVgIP+Iiz+Ijnlu+WeE8GIpK761z53x3vd7m4jWOXLh42/E4cOlYxUuNb3fMCE3cqXNwznFGKMJynJCMBFEiIIRghFFCcIp1w9U7AhNhGFswxtHDHKtx5Gzda0as8i3C0xuVuFy5a5mTbNhcMcYApmHoP+V0T+V1XTjrNMYJ6YjhAjLnw47sCD/iJC/iIx1Vxcc68E8Hju8zUY1rljwGNAhO9SXbnCcIiMYRRRjCad+TvhICE2EMmzhwwytGC3JjYNVrTEzzLXLXGwWssWZk0YM8eFowwgCuYBc4bj7OPtwVgu+v8FYLw9PxkLKRstHyEzDQsDCwELDQMFAwUFBQUDAQUFBIIgoFAwEBAQMFAwEBAQcBAIGBgAgoOAgYGAgYNAwMDAQsFAwEBAQiCQMFAQcAgoGCQEAQaDgYGAh4WAi0bOgIL+0jv7SP8+LDLSbBlibyppamzSbFvNqLJm5qXYlEliZUuVLLllgS81ZspkvwfKg6miphZME1lFxMETFgTSUXUgi4iYkIkiREgAiQIlEwmJqV1cZjn6s+EAITYQ4auGGRm0yrcrZnjWtMrZstxYmWJa5bYcbTLkyOGrDGA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hIHAOAgAQdBK4JxgQBEA/vvryk2EFGvBHeSaZUhxcDCEgQRP//A0U1BQM4C2QZIDIJAJCbAwE3wB5FMwkAkIICAdvFHkU4CAD+AwB7hdI0Ek7ApD/TAKQ/Hg1OgoAAAAAAAAzQAAAACsIBc4P+AvT+AvXr0dehnAA7d/A8HxuNKjTg1FRUIpUxU0sXSMRERAmpREpuU5LmZWXEzMTMIiImsuvDvx2Agv6da/p1uV8PwHx/EAPh+Dc85nfXvLZSpZRmoZYJ5yiy5ZHK5slFk3LmyqspNk3N8efgbYPt53o3MwEotKUXQq4i4TC4CYEwTEwmJhKJhMJCJImJQlExIiSJiUxNznfp93vAITYQyyYcmRu0xrWbHC3WtMWRktct8eJa4YtHLdm3bY22JyAK1AGHAYP+I5L+I5PxM1VKiJ01eIjGGoxGmM6nE0qIhM3EzJUxF1ZcXhEVSFxF0avCLqbiUrgucxKZmoYjEQuc5zObbze743xxz5+Kgv6em/p6f3kms3nc3N5sgE3NhbHnx2WIJebhZTLXOlud5RAipZUZvLJNWbm4yQLZZsa2631vnwCD6RxmVIQCQskTATExKLiLiJgRJMJiYTExIAAmAJgCYmpRMJiSYJgmJiU79nvPwIAhNhDlu5wtGWFstyMmLVa0yNci3DhZZluXG0bNMbHDmcYnAAqPAVGD/PifnxQADp17d/E2TQRcRdETq8b4TEyiE0pSazG2ZtmIuOvleX4WeoCC/qzL+rMwAAAVLA3x5yzYESwzcq55zVJvG8jfXvnr5YPhS5u6mCYSRMSiQmJiYRMLiYsVcCAIExJKVzvn5sfAACE2EY2GFwxYtWy1jiZZlrRuxarXLlmxWsmGLC4yN8mFozxgCsABXIP+Ed7+Ed8BdBxTOZlU4xjGI1UYmt44uM53OXHV1HTr06VrWMRE3PHd553x4zm7mJjE8HjeX5WMgIP+GHz+GH14PgOfJ16BrVcMcK5Si85vPHfXPWeM5lOpw04OF1V8spnObubmpiYmKmqwwqYtw49OoITtU6qMUEYxRRhFGBGCEYFIkE0yKMJowRhCEEBCIQiRCIhGEU54eDreBCE2EMXLVwwcMGy1w0cZVrRo4wrXGVzmW5WzTK1Z5G7VvkygCoQBM4P+Dq7+DqG43eMueY3nMrQ1itY1rGoxVQld8d3xbZ7degCD/hhQ/hhfvhfLnyRVRiorEYipjOb3xzzzvnnnMzEYrWIxHbhxg8YxMTFru0qsi6uJiamEKmRMkrz18Xr4gCE2EMnLRu5b5GC1liY41rTM4yrcTnMxWsXDHG2Z4cjBlhaACkoMg/4PYv4PYcTq6pGOoIP+GZb+GYHhfCzKPDCFwEkccsMsdeBvzgAhNhGNw2bt2uZutyY2TBa0cZnK1wwxYVuJo4w4meRhmcZGQApICoP+D4j+D7nXHhMa7cSD/hn0/hnXxKY48u6GloFAw8LH0cHYACE2EYnDJyzaMGi1jjaNVrTM4yrcLRsxW4nDJxibs82NtmZACoIBLYP+FdD+FcPqeLy6t72umo6Y1jljhjGNVK89Z775723fQIP+GI7+GI2Tn4GeFco4RUxmd3Oc53vfG+bNIrhjhHSHjITNyOrKEJwjGE4ThEiRlGEYQRiIxrCMZ1y6+8AhNhDdpjc4czFutYNWLJa0x5MS3DmzOVrJyzaMceZqzZZmgApyJYP+F5T+F7fvzxx5OWPA5cOHSuFQbvne+M7bjOt46IP+GKj+GJ3hWmri4ze88b573mczE4ViOk9MV4SD5eZ4M3NmZsiYIkTKbiczvr4fqCE2EZGGTLkassa1nmyNVrTDhbrcTZo4W5MTfFjZYWrPK0cgCmMbg/4YvP4Y8XJyx0xyrEYLi7u44zWwg/4Y7v4Y2a5Z4ZxmbzvPHjvfG85rdciE1br4a3nGcRCMIRhFXDr4cewAITYRlzYsrbIxZrczdzlWtHOXItxN8jlbhYscOLI0bs8TnIAKiwEvhPw+Sfh9H3Trq4ujLC851jRgpkxZsVsVqUnO88uHDprnrWcZQxYJAIT8MlH4ZRcFr6N+ha2KWKVo2vGOG+O+PDPPCcUYQlKVrQzT0UmAg/A9j2U3M3WQEXV1cTNXVwSi6mWefh+H2CE2EZs2NhjZtXC1y3ZMlrRo3arXLFyxW5mDbG3zMcmFi4xACnsng/4hUP4hg+Nb1PSOmOXLly14UYxc3njxzxvnu93G64bAg/4Ywv4Yu55T0vlFE3njfPPG+M5u5tURy1yx24WAhNWadaxrGsxGEYRRSjCMIRRhOE6325+kITYQzwt8bnIxaLXOZtiWtHOHMtxNHLlaxwtsLdlmzMG7bCAKdCWD/iNW/iN7rnjjwvhWMcNY1iMVE1FxbbvXg474oIP+GOD+GN/U9p6TqcZlu8utzznm4xe8cenHpeuwg+ngXd5m1xmIupiYmYkmbvjE3nj6QCE2EYXLFvlxYca1o2zY1rRs3zLcTLMzWuG+Jy1bZmjTIybgCnAjg/4lVP4ld7qV4nGNVwrUcIxFTFzu95nvPPwQg/4Y3v4Y2b7R0jg1cXObznnnnvrfHed1x1xjlkCE42DfOKaIjGEYARRjGc649+HoACE2EOGTTM3ZtWK1s3xN1rRxlzLcWZi3W4srFm5ZuWjFm4wgClUUhPtePtdZ5MvAw4o2pLBKlLSrgIP+IJj+IKfpvXWsZxeJi8DQg45XcSnFxMpm+vk9ACE2EYWTRxhx5Wi1i0b41rRu2ZrXLZxhW4sTLG4zNm7HE0cgCi8CDG5HAA5ujbpgAQAhNhDhw4yZGbjItc4XGFa0w5Mi1w0ZtVuHDixNMjhmycsmoAppI4P9C5+hdGtvA8Hxuus1K6muF8tajERdc1CD/ibw/ibxHXo8HwO9VnW9ZqYlMXGEVwhwg/a8WbnK4FTNTMlxMwtPPrz60CE2ENW7Zw0cZmi3MycM1rTDlYrXDBrhWsM2RwzwtGTLFkaAClsXhPl5PlyYbL6MeacoYK5p2tihTFjzAIL+8Jv7wn93ncuIxJI9ZsCEzcjHjjec4xVhFGE75+DDYCE2ENmeNk5xZWS3M1cYVrRszbrcTNthWuW7VlmbsMjRg3wgCq8BVYP+BhT+BhWrKsuM1mLrOJq+GcHKdRFVlO3XlzmbReKOUVFRE3M3fHp1iyYmmt9OvhXAg/43rP43rfD8I79jwLYqCZbdfA8E5t1zxnGIxVcoxPC7rj1I8GMomqajWfGzUJNx35czx8cQg/YnOZzdzMpTFwlEiITBMgESJRMImCSJiYExcLXm+/no84AhNhGNm0ZMHGHEtcYsuNa0x4mS1wwxN1rVnha43OPC3YMmAAp0I4P+Ch7+Cg934cU8424zuM4iq6Yxycr5ZxObsIT8a9n42AbYtOhoralqYKUSirhret454a8mWa6E4XClnz44xlWMYwnCcJwhOE4RVnh17YOwITYQyZt2+ZtlZLWDjFmWtGDZotc5sbdbhzMsWJtmY4WeVkAKWxSD/gje/gjf8HwHLU8r4XEZ5cYmQIP+N2z+N22YVGcShW+W02CGlKaAgKWFiYNAwcDAwcXVwpdAITYQ2ZssOLLkbLceVtjWtMTVqtcMnDhazYs8jllhbsmDbCAKlgFGg/4MTP4MTTegceG4Llay4RSkcLp2tRi4mZnn4Xh6u0yTOuPDOJCE/GtN+Nacy5AYsey9pSlKUIJpqznNfHmzrwuimgpBgNSFJI1ljxZcvC4eoIPyJjcZjMpmriYupzUhEiUECJCYlEoTBcTnfl9bx8AAITYQyZtW7RtkarWrhtkWtHGRitwtGzJawaN8uNk5xZG+NuAKXBWD/g3w/g31ozdbxx1uDW+3PgCE/G6h+N2HMcLPiWjJWmXFj14uCIXHYaW2mWeGOFDDDHLgcjNPliE2EOWLBywbMHC3CyYN1rRk5YLcTRrjWtG+TKzZsMrJo4ygCkQIhPwcbfg43ODmy2CE/Gxl+NjM2Zr4gIeMRiAxOmwGCzIhNhDfG0b5WTRotw48rFa0asnK3E5aOFuRhibYsbfI3w5coAqnAU2D/gaS/gal8B37b0Des4yqN6HibjSptc9+3PMyTU4eBdVQu769u+VzDUHKAIT8eU348r7NerHiBsw2nKNcejSODCc4qUlgpDMpCMIzmyp4ZzEpWtHjYbIRVjt3b44YgIPzPMz4ec3mZuYuJIkmIkRMXABEgTBNXBExMTEzm+vXy8X8BCE2EMczRm5a4261o4YsVrTFmbLcLFmzWsGDPExZsnLlnmYACmkdhPwU0fgpVa0NdMqq8iFKSxNWXkXKgIT8dR346p8mBsw7r5p4KyhCK6d77dG29biFm0EFODljjlhhQwkMKGOOOm3FzQ6YITYQ0yZWeFmycrWzNoxWtHLLItcs2bha4zZseVy0b4mzVyAKTQ+D/gla/glbcoYjEMN0g/47sP47m/F7WJuM1uCFzkUGRllghhjpxd8NQCE2EZcLhszatm61hmZuFrRrjYLcTPM0WuXGbNlYZmjRoyZACm0gg/4MzP4MyV63jI61OZmZUqNX24+Bz8jYhfjoa+OiunEZHIYHADAQQTUQQQzTwTwwV0YFfRSAg/gC83vN3NysTBcTM5z38fdeQCE2ENcbLNhyZGy1kxYNFrRsywrcLNq5W5czJgwaOXDHG5bgCn0wg/4N9v4N96sc+XeouL1dYisRFVNXjjjcbbbuOOu+MzKD/jtI/jtJ79hE9ERiYSuZ3G3Fds1dXEIi/CzqtYCE40o3jG84xiRQnCJBCCBFGE4RIxjfHz6weCghNhGRtkYMHLRstZMmzFa0Yscq1wxzYVrZlmyYsmNvjzNmgApoHYP9L5+lz4nG9deXXhcSTEQ1fDG/G2CE/HHJ+OPPIaMubDkvRYtO1ZYbZ1c9M4CF0U0ODnrhlQwQwRwSwRoZ1OBxpFrgITYQzytcuFphYLXLjM2WtHLRstcuGbZa1c4mbbDkcZGbnIAKei2D/UbfqMeG3Ln03qzeb3fOucQVWo4HgGERfTni4IP+OQj+OSHpzct8s9FcMRhF6zK03d8fA8HlmYZxx6c8zkCDfA1x6NzdxKUxKJRKJJiJErvfi+PdciE2ENXGJoxy5Wi3I3ZOVrRg5ZrcOZllWucrVq0x4cuJy5cgCmogg/2KX7FNjjmM678LqIqqvxMsImdblYCE/HFB+OKFwJ30Yc2G11UasurKjOcscJxqhchgoocrHDBCRo0cEMEJBKnvypHqgCE2EYWmbI1xZWC3E4yslrRm2ZrcWbJmW4cTZi4yNWjBrjYACl4Vg/2tH7WlPHXHXPhuoQ1dMIT8cXH44ud1b6K4pwhGl8GnBhnpxIayhoKBq4eCg0DBwMHAxMfQoGCtACE2ENGeRyzcs2S3I0yZlrRm1brXGHLkWtsbfLhxZGbVu1ZgCmEbg/3in7wHfM671zrjUwpio6X0isCD/jgw/jg7jR4nXlWp1EYJxvl4uL42hNnKk5eOMYxjCMIoxjGN9fHQwCE2EMsrXK0wuGq3DhbNFrTCzyrXDDLjW5GbJw3YNmGLE3bgCnsohPwBffgC/34Mm3IhCSUFc2fJjhOV5XhWV5VQrkvLFnCE/HBF+OCOUY6K0nTDaZl4nF5W/JlyYZREJyrC9sc2sIPxvCnwc5vKRBUTU1cSXFxczx8/ueMAITYRibZWGTM3crW+ZqyWtGOJstxOGbZbkaM8TVy3aZGLJgAKWROD/gEA/gEBm53G8ZiYxx6Rq4T8cGH44McmDBPEtFHDi30vtyCFx2EigzMcaGGGOOm/IxQ4QCE2ENMTBxhxY8K1oxyslrRozaLXDVq4WtszBzkx4W+Rg1cAClgVg/4Aqv4AqznONpBrOqjAhPxv4fjfxONHBKkJRjPDizq1uIXFYqBjb5UcUMKWPA4W2KPWACE2EZMrVljy5GK3HhbZVrTEzxLXLVo3WsHLdlhyY8zFgzcAClgTg/4B4v4B295wzMrN8JYghPxwWfjg7yZs/GjSFEaYZTrPCIaSokBRxcHAIGBgYWRn4VBWwCE2EZnLhm3csMq1nlaNFrRnlcLcTJs2W4ceRuxxt3LVi4cgClIQhPwC6fgFnkxVwTivbLlzZ4P+OYD+OZGbnnqaxPgKAIXNYKKPNzxywzz4PEocYCE2ENMjFhkaMMi3KzyOFrTC3YrcOFpkWsmbFm1aZXDluxxgClAPg/4CVP4CXYnPC6pwusWAg/45Fv45AU4wVx1x3HWGoJZAVcLDwcPEx8mgLAAhNhGRmybN2jZytYtm2Za0aZXC1zicY1uJkyzZmLfHjZ5MIAp0KYP+BCT+BB/LeuvTx+FpIVVVVVUQqRlmubjIg/44uv44zXgeH4XHhwqODERGZuczd5udzdzM8+3et4CD+DInfn5zMymJCwRNTEpi54+L5c1wITYQyZsWDPC2wrW7Rm1WtGOFytcNmDVa5cMGrJqxzN2jHIAKbSGE/Afh+A/WU4QbNvAy2jKcIxrGd43jVhyYYIiD/jb6/jcT8bwccl1wjg4YxOoiYu6y58ua5ITgcI494xRRiiiihFCKd+ThrLjAITYQ1YZcLhvlYLczdhiWtGOLMtwtGDZa5cZW7FthaZGGNyAKYBiD/Rvfo3+PAOerQIvW9TCH8ex3j2PhcKCLQGAQiAwiCwaBpPRqPLpDDYTwx04wzxjG8JxpO6c8evTWWoAhNhGRjkb5G7NmtwucOVa0at8y1y5zYluXFiYNWOFpkyY2IApzJoT6hj6gfS2bdGeV4YYVqnCNp6sODNHBG1YQvkvMhPx7ffj3HspXgY7MFcV0l1Z592+U6wRWjSKNQIP3K8O85TWYzW4RdXAmJiWc8/L7nkAhNhDRw5wuMrBitbs8mVa0yMWi1ywcYlrPI4xtsjbC3zMcoAqdAUCD/Zxfs8enPl3qLjMRnF1XDenaJqcca3eWbZTEwrDUVjEVDGeng9tyhfj22+PbGWimiWaOxJBFJJLFm9ls2g0cdMM8MsUMJJDDFHBBNHBFBAIIEkUCaVBKg/Q8g9HO2azFpTF1KIQRMk1bKriavEESTM3vfg+LePQAITYQ1xZmOJwzaLWWTNiWtMLLKtc5G7VbhYOHDZzkbMW7hyAKXhmD/dQfuoTw+3g4yzU4iqxh4ExGAIP+PML+PMM6VPKeUxE1ZMxxvfOE8AUnny5ZzjGkU0Kxw35OWMNQITYQ0w5szFg5yLWzjC3WtGrfCtcZcOVa3ysWWZvjbNMbVoAKgAEvhPwBBfgCDZ82ulYwghKkLQhCk5ThOV04zVhOMYwrs5exTACD/jze/jzfa3yTq6tExcIrdTrNKmsxNrvdbrw93naEzcyDk3ujCMUIyrStIwTlGEQRSqmw6eDhg5ghNhGNpkbYsmbKtas8LZa0YYXC3Cxb4lrdm3aMWTXM1aNm4ApWE4P+ART+ARWN71zrcRMTyKCE/Hil+PFPRLDqtaWCMkZ5Y5cYhOdqYduGcUZxrj4u2MMQITYRjyOWmNliarcLNw2WtGWJwtxYcTZaxytmrBo3x4WWRqAKVBOD/gAg/gAhcucXN2zi/A3ioIT8eK348V2i+6WLBKEKzY63woXcTmjljiRoYa8bh4QhNhDfM1wtHDjKtatnDBa0ZNcq3E0YtluNxixs2WPC1a5WIApcFoP+Auz+Aum0V31xZlnW+3XlDACE/HdR+O7XEy8aOSmJaSk4VrPHMIXIYqBk46440MMZPXj50WcAITYQ1xt2DdhlYrXGRniWtG2XCtxMMuFbkYYW2Fzja5GbVoAKeyqD/gSs/gSt3rr08PhmJi8KjGmKhAu7nd7mOeIYg/48tP48tevS67VfStXhFzueOc897zm7Smp6ZxVUhcNlo5MzLHLDHJHBCQpYIYoYCCFCIYYa82hg1AAhNhDlg5ZYm7NqtytmzZa0aMsS3C3atFrZo5yMWjDK0ys3IApkG4P+BOr+BOvGenXhnhx5KzjOZzvLvibgg/47AP47AfH8aY7T0ngxrEYxVExN0ITlbEOXWsUUYxgjKMY35O2M84AhNhDJu1yNcmXEtYYsTRa0xZWK3Cxx4lrByyyt8jVoxZ4soAqTATyD/hoM/hoJtvW9b14MRxnIqo1rDVUwibXnOeM3va5KjEdN9uGMAIP+OyD+Oy/o8nyO/bjw3qcKRERMRNJhJMavCGF0m28767dc8ecghPAkocet51nNGMIiMIwiEIwEIwhFCE4QihGEU53x92FZdYAhNhDjLlaNm7VktYtGuZa0cs2y3E0Z4lrHM4cMnDTLlxucQApfF4P+Gsj+Grmed85455zlLUdM9tYwhPxyefjlBwWwYtVslqWpOc6tO3PpyoXaIJ9HLBDBLFGI47cvPCyAITYQxb5mORw3brWrTHlWtG+ZstcM2bVa3wsGzRw4xZnLTCAKXhaD/hk2/hk9xuLZjiuIcL8K9RSE/HOl+OeHJizUxYMksylZRvPXh15QheCsGh1ccMMEMUZDHfk7Y4sAITYQyYN8TLC5arW7bDjWtMmFqtwt2rZbhy4XDLFkzMGjRkAKXxiD/hvw/hvx8PwhVbxzjbN4z0zGIIT8cxH45ib2G6VNEskoQhPGy3x1hdNNDi55444I0KNGltyOBih0ACE2ENczLCwa5nC3I2y5lrRizZrcLPIwW4WjLDlbMnDTE5agClkRhPw4FfhvxwQwRyThO8NcceUAg/470v478c5nng08KdY4AIaqloKBr4OHg4ODh4urhYKBwEAhNhDRk0zZWzhwtZZsLFa0ZN8a1y1a5lrBqzbuGeZw5as8IApYEoP+HOL+HOGlZ1dWi+XGpoCE/HXt+Ot+FdGXRXJOFJ2z1vlAhcdkJIc7LDLDHHPTgcnBDighNhGFphcNWGTEtcN27Ba0cMHK1w3a5FrZw0cNGzXE0b5sgApeFoP+H1L+H1NeMrcYsip8TjisgIT8cxH45iWykNFMEaRjTKywyzx5QIbCUWXMKgUHAQaBgYWNq4mGg7YhNhDnNjasnLFgtZNHOJa0bZsK1w5yZVuPI3xNWTNiwyOMwAphFYT8Q8n4h5aQ0Yd08kJQivLPHDfCg/47lP47obuu/LjpjFcL8TeMwIaknIJVwsLAw8BCwMDDwcfTwcFA4CAhNhDFs2wsMTLMtcssbZa0YuMy1zkxtVrPJmzZsOJhkxYW4ApVEYP+Ilb+Ilfjw8Lk5RVXrizIg/48Cv48C+3e6zUxGem4mYbAhAW8LAwMDBwsLI0sGhAhNhGNk5ZOWDbCtw43GRa0wssy3DlxslrBxjbt2uPNkZ4mQAqYATyD/iei/ienrv269CY6ROIqC6mJTFxKSV3eeLdtpiZxW/O8XxCE/Hf1+O+vPo00qa9XHpfDe+GM41hklbFgxZsVMlpShGEcKc5xvOc5xvbLsz5ghOFxIQ6pGEYzRnS8pwjCcESEUBCMIwTlGEYRIq3z81GXeCE2EYW7ZhlbMWy1u0ZNFrTJkZrcWZq1W5Wrhs3ZZG7jNjcgCpUBPoP+J+T+J+Uzhe+Xh1luZTpVRWJxONxec3cZqtY4R4FaxiNSjOPH11dQg/44dv44d+vTr0da4dcTicTq8QqqqojEYrhqE3vj34764zmYuphnl1xlkIPzPMvweM5nM2sAmJKuKsTEpqYASmLnPP0+cx5gITYQwbsGjho2bLWWLIwWtMzlstc4szZa5YtGmJmywt8mPKAKVRCE/Evt+JfOerLsrijHFpxVAIP+OfT+OgHlzdN4ienPhcCGuISGh6mDhYWFhY+hiymAITYQ4bOGbPHmaLcjlu2WtGebKtxOGTRazYOMrVm2bYWOLIAKjQEzhPxZIfiyLqte15TL0qunNOaE5oxkwSwaM2bJqwYsEY4ZcPLr0oP+OUz+OV3s8HwOfLny69O8TE1HKOVYrWHCtQbvjx58c7vMXwVNAITNzJ4Y4ZxrGMYzhNEIRgQnCMBCMIwRjGOXt4TcITYQ1w5cbRhhaLWjRs1WtGrbMtws8TNa1ZMMORwyYsW7lmAKgQEog/4a4v4a43g8sHPlMDGXSI6Y4VqYmbzPPh4uOvMAhfj/6+P/to8pBUwOArqvuYHAJ7q5Z0MMcM0EUMkdlKCYhctNkYoIJo4IYZUccKNDBDBDBGQoY45cDlY4INUAITYQ0w5sbHLhcrW+THjWtG2NmtwtsrhazZs8rJkwwtcrDEAKjgEkh/DjJ4cb4QgUDJBIYxGYlE4JBYTCJLJJ3OqTSKrVKrVKLRElkkajc8CH8fjHj8Jh6HQ8qlVqFRsFhs1nrVbqlVn0/lEphkNiMQkMgT2eTmcUMIXQUSYW2eWWAhQxxQwoYIRCjjptz5FogCE2EOWOVi1xNma3DixNlrRq1brcOFyyW5sTFpibtMThvjbgCscBPofw8seHlkJrNIVA4BBIDAoAgEGQRAoHAUJgsHgsLg8OmMwodCpNIns8JzOEWi8ul9MptYrNisdardQqNIpNGIfyCdeQTsKzWLbMIKQOCQCCQGGQaEQqEQqGQiCQKAwCAyemU2dTuVSuOR0m03Uqlzqd0CgzyezyezqdzicxqNwUhPBk4Q6t6xhVNGEYRgEIwjCMJynBCJCEYQIiMYpx29dCHCAhNhGNi1wtWTJytzYm+Fa0xNsq1y0xNVuVk1ZOW+Vy1yYnAAq7ATWH8UJnihJgUFhcIh8OkcKhaDoLCIFBINCoVDIRCIFCECgcxq1XnE5hkNicSmMwotEptMqdSpNInc6i8cgwh/HzZ4+fYHAIDAEQisQgUIQpAkEgMDgcDgMBgcDgkBQmQSGZTOhUOoVGoVGpVOeT2SSWFQuRyKpxiCiEzdBjx3rOcYwmihOMIiMoxlFCEYBGMIqzw6eTNDwYITYQ5btMbHMwwrczZk3WtG7nMtxZXOVbjx5WrRs5w4mWLGAKXROE/FKp+KVesWOmGVYyrgju4vEAhvHoB485YiIioCMgoSBQcLCxdvbW4IXVSTS52OVHDLHPThcTCwghNhDPG3buGzHKtzNm7Va0YYWK3EwYNlrJjhYNmTls4y43IAptF4bxQieKEOBiouIiYSHgIODQMEiIeClpdgSG8eo3j1ZkIqIkoaQhIaCgIGBhYeDibe4uViCGpphDUsfBwcBCwKDQsDHyc3CwDBAhNhDhuyw4WzFqtyOGTVa0bNmy3Flx41uRg1buGrRpkZ5mgApfE4T8Vkn4rJaRjfBeM6xvS9IatoCG8eh3j0PloCIgZKEiICKhYaDgYuJucDCF0F0kOTtnQww0w35WtBcAITYRmx5MuVzkcLXGJkxWtGbJqtc48zJa0ZOcmPKxZtmGXCAKVQ6F+K0D4rCZpsNLNNTBhb8LeIT8fr34/k8Oe5aGTJgyUIexRWCwGbwWGwOGzGAwSAzwITYRkZsWLDCwZLWuVi5WtGuTKtcYcuFbhZOWOLDizNcbXMAKYxGH8WQXix7gMCgcQi8ymdOp9Wj83r1fpgCH8fG3j4fgMKgcCkNQqNSqdMl8dkklgoCGxxXpWlQsDBwcHJ16BVQhNhDlizYOG+VytbYmjFa0cN2a1wxx5VrdlkzMWOPM5bOGYApcE4P+MKT+MJOeN8a3O7nj047rMIT8eBH47+c1NFNGLFSmaGzAhpzghsKRsJB3MBCwMGQsPUysGgbQITYQwZ5W2bFmxrcbnG2WtMbVgtct8uJaxwssjPEwc5mrRgAKwQFWhvDrd4dbwAAAiYiQkZKTlpeUlZqbmpuUlUxMgKipjI2QkZSVkpOSk5KTC8vaCNECkZqbFlZgh/Ihp5ENQAAAm82odCqdSrtcr9erNYqdSoNAT2eAKBQalU6tV6xWaZTaJRaBQQhcKq8egsBgMGgU0qNQEPhwg/G8TLOc2TMza5iJhNJSF1dTFwmriakIXCEkTF1KEzVxOb5/Adw8YCE2EN2GHM3Ytcy3C0zMFrRnmxLXDfNjWtczbIza4mWRi5cACpkBLofxCPeIR8gEBJ/PpLJJHFIJBIFAYtF5RKVEoqeT2PRNA4KgsBgkPhyJxICH8hJnkJNJzOCWS2kUmyTGDQGBzWqVWcTlBIKrdatsugcBgUCgECmlVqiZzICE8GVhl5c04xhOU0YRhGCkYwhOCcE4wmvPPz0XQCE2EN2eRw2aOca1mzbtVrRg2bLXDHG2Wt8eVm5aM8rlrlxgCrABOIfxF4eIuOGgSKRggkFg0HgEAgEAgEGiMmk80ms6nc+n86ncwmMej8CgcViis1ip1Kt1qv16p1KH8hunkM3noE0moo9GodCr9etswgMAJ1V6tNZpBYJIpHOJzTKbSqXRqPOp2olFk0nlktl0vkklhOFqhrvOMkYTThVOEyJCcohGE5REEpwRjXb0U3KAITYQ3xN8uZvjcrcbdmwWtGTDGtwtGGZa4b5WbTMxcMGmFyA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KHAOAgAQdBJYFugQBEA/vvryk2EFGvBHeSaZUhxcDCEgQRP//A0U1BQM4C2QZIDIJAJCbAwE3wB5FMwkAkIICAdvFHkU4CAD+AwB7hdI0Ek7ApD/TAKQ/CrcCxwGD/jAk/jBRxE8J1us5vjPO7yuLi4lOpxERGorXCuVaxqNNRiOFRqorU4rWq1wxyqKiqXhqLipi5xNLpLYsqVzdzdzYurhmeLrnjz31nvPG+N7zx3vO+eee873e+N5zzu7zmbMxcXGYzdzurrGOXDk6cLCC/nPD+c+834cdi454eszJ4vHJjxZZEruebWxlpVmwvLTb5vVtFlqDKFTLMrNzsm27s81uzs7nbncqzVa1u1RvqyTMy8jHGMkWSxLJGZcSzvq+57CD8D4An4FZlKYkImAKmLqTMExMJqQiZgRcIkAAJhMAmrhMJImrgTEwCJi6uJTUkTBAIuJBNTEolEzWamriJiYJgmJRKLiV8/gGZ+DAITYQ0y4W+PIwbrW7LC3WtMeFytcuc2Vawb5W7Fw0buWWNuAK0QFqg/4gHv4gH1WiQzh1qJmZLq6mmLqIRETrfTr428RwqsYqpZm53bMrmomrZm83ubldzbnN5mZjHCPKeFqD/jLs/jL9vWfA8nyPD8I48HgZxUcIitTq4tc5nObZ6+J4vheH24xlm2ZXeJiIiITObvPFxuU1hwjUYwxVTqaqpq9ZbIPh4V2EzOVyuJImJIkiVXUxeLmCJBMTE3WcXWcETExMXUxJV3UkZwBN536vOgAhNhDNllYM2uZgtYNGOFa0YtsS1zlYtFrRthb5G7BzkbucwArBAVKD/imI/imJ48OfLrW7vN5zFxUcMa5cOWOWOEajSlXN5vje2YtWeG63G3HPPed74uN5zjDwI8Tp4XCD/jI0/jI18Pwt6rhGNcsY1VF3njvjnjPGczcRDGIqsXWZzvfHPW+c820U5V01rljpWmL1zxxZg/a7eHnnm7jKYlITBU1nWYm6zV1MXFXF4vEziamJJiU3Wa3jOMbjefL8eb9IITYRiy5mDdvicrcWFgwWtMWNqtc5cLNbkbMcLFs1aOGbNqAKugFOhPxoafjRJti4PA14qxnGsbxhFKGSGC2C1qYoYJWpgnCU6q1hOMyc8LDPHfHhy48+GuOClMkNjjR0WIP+MhL+MhWamOFVrhquGMSm95znOb23nLKGGIi13eZzbc7u9zbDhrhjhquE+B38jrgAg/K9K/J58bzjNXBN1cTBV1eLq7q4mLoCJiJiIlEjMxMZxxxd55+H5OOQITYRhbZcrdjhbrWjBy0WtHOHMtw4s2VbhbMsrLDmyt8jBuAKswFVg/4/LP4/LXPnjm4zurlVYxw1w4VyjhFVWLwCYXOa23GYypMBbK2Zzeb6759+PefHz3mD/jGe/jGf6+Fx7OEcK4Y0omc5cZze743N5EZEzEZxNSmUzcXNzmc852yxWtdNeFHjT0YAg/K9B5PPjmYus1MXKYSVMTUyurrOETExEwEiYETBCZTErhd34vq5rxghNhGFuybtWLRmtYYWGZa0zNmy3DhcZFrXDmasGTPLmcN2wAqFATeD/h8k/h8lDtx1vhnGcbTclqmDkjCqhE0tM5ccd8ZShPxzHfjl/zjTOW22mVYRUShSUrUxZclISlSlJQhBOtMMLqw15s7ggIN8CXj05zSGZtaYJiRMJgBMTExMs58/vdeYITYRky4cLVhlaLXGVnhWtGjLMtxMmLVazy5cbbE2bZmWRuAKVhGE/EEN+IJtPLizwxsM4Za5aoT8bTH42r2KvAjohgpTJGkAhcxhoIcvLTHDDHLk8PHDjiE2EOMTLLibOGq1gwaYlrTG3brXDByzW5XDhtlauG7XHlY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MVHAOAgAQdA8oGNgEQD+++vKTYQUa8Ed5JplSHFwMISBBE//8DRTUFAzgLZBkgMgkAkJsDATfAHkUzCQCQggIB28UeRTgIAP4DAHuF0jQSTsCkP9MApD8KbiiD/gjs/gjt69Dr0O/YXTlz8SWmJpFXF651uQCD/jjg/jjhujnyM4HgeCEXUImrjMXw4zbIhMWqacZpxTlOE5TlNEjEEY1x9Uh4ACE2EMcLXEzwtHC1gxZM1rRk3yLcOJzlW4mOPFlasMmZq5xACq0BToP+Dwb+DvnqF7rjW0oiqxitVUYVJc7zm97vMThrlHTHDGIMznebzxve8xnhx8Dpz5CD/jZ+/jaH0PApyjpGKiN53e+ecznM7zm1isaqtViK6+F3nd3e5ze1phwjhp4We3HxOICD5e5U+jxzNiUquJiYlUwJmLi6lExMShBAIlEylNzN8/T3OvgAITYRiYsm+RyzbLcjhm4WtMLnCtwtMbJazxtsrFnlbZsmFqAKZhuD/hKo/hKd5jxYzm2cTjFcOHCvCnUQg/41rP41tdDxNR2xypFzu+d88dd7sIXNYaO/C1pYJYo4YIUKGGG/K2zR6IAhNhDFlhx5muVwtZuXLFa0xMW61wyZtVrZkwYNmTlu5aMcwAqAAS6D/hRC/hRR1d1OL4TrPibqoiEXdzxycYuIiNRrhfQghPxu9fjdfpKtK2vG7bs21jhrGcWCuRkZIYJQlONZ4Y7cGOaD8L0o8u95lck1c1mpi6QExM1dZjc+H6suwCE2EOGTPJlZtsK1m3wsVrRmxbrXLZqyWt2ObMyYtm7Zm0xgCn8rg/4XIv4XIztHK+W9bcY5zu88czmRwrlXLXDpjhPgRiCE/HCt+ODvh8DPptnppxZ8VZRlGkcUMlMFLWTjWdZ5ax02ysKE5WZyYzhERjCYjGEUYBAJwrXv1nDiACE2EMWGTLlbOci3GwauFrRsxYLXOJgwW4sjHI2yYWbHFicACn0tg/4fQP4fYXHLNXjGOGtctcMUxcbvN8b43vO7m434E8tYg/415v4156xPC+E4uVxuExEXwzw3q63V3N3m+fDnEoTnZoc+MZxTRRRhAggCMEYwnCc44c/Ji4ghNhDRw5x5MrdqtcZWrBa0ctsK3C2Z41uVk4x5HLDE1Y5WgApiGYP+IDz+IFOLna0RXCumumuHS/C2kIP+N37+N4nDlfKNRrFTc5vefH4da5iFy2EQZ+WGEQwxSwQo4cHlZYJAITYRiZNGrhzhYLXGPI2WtM2RmtcNseFa0buGbZjlcZcONoAKcSKD/iJw/iKHhx8Dr0zw114YmoisU1EUVx4cdbCE/HCJ+OCeFtOLTTPbLXHDDGdaxtBS1MFNGHVO1YToZmvDWsUU0UYwnCJGKscO3gzlwiE2EOXGTDhzYsK3M4zZVrTNiyLXOXG1W42zRs1ZsMrLDlZACnwpg/4kmP4kmbp4nHUxNZjcZu53dszCMRrGNRwqmIP+OHj+OHnwvDcOMZc8dcZq4vTEcMaxqKwuY8HlzvOwhbsxDBlZZ4EEKCGCMhhIYIYISCMjjwuRlmn2QCE2EYsbFy3aNG63Kyws1rTEzYrcThriWtsTJpkcY8uRmyaACnkmhPxM/fiZ1jfiZ8l8mXBjheN7xvWN4IQlDFDBghqjihKD/jjY/jjJd3XHg1z4ceG8REcK1XaNYhN5rvHOc5CE5GbbGZGcZzRRIwQiEKwvDXycNJ+AgCE2EZMLPM1xuW61gybt1rRm2wrcObG1W5crFw1yNHDjDhxgCoEBKoP+KTz+KT3x1d9Z5XwqtNaxiMTjM5vc7vNxmt+AzjwAhPxvkfjfJ4TNjyYYzrjY3DleM4Rla1sGClMhCss9ODo0zITJ1keHhvOsJynBFGU5RhFBGEYymrPbyb0n3CE2EZmbDFmYNcy1liw5lrTE0crcLNjhWt2mJnixuWLVtizACn4tg/4vsv4vy+Ubres432zwjk5Tymi7u87zzvd3Mcp8hy5Yg/43pP43nc8t9N8uPKYvG4513dc3OZUU1Wo1XC9ZnNiE5Gbhpk4oxIRhOUYxIkYIkSMZ14+ucuMAITYQ5YssONy0wrXOVljWtMOLKtxMGWJaxaYsLfCyYNceJwAKZBiD/jPC/jPRmOuOOOMZXwzqK6Z8KsYAhPxrBfjWVhiw7I6qZrYpQhWOW3Jwa4aQhO9inxa4V4VhEwwjWunlzlkAITYQ3cNGGZixxrWrbFhWtMTVmtc4seFa2aMsLhjjcsW7LKAKVRCD/jGe/jGfPAjwHaI4XV0AhPxt/fjb/N2+0ZI5MMKxhsFQcBA2cLCwMHEw8zOwcBIAITYQ0ysHDXKwcrWTVm2WtGLBmtxYmeRa1bMW+Vrlw4sWFqAKqwFGg/43mP43mZgzhxvW11nF1EYitY1rWqpO93z31xvNZxONVjHKOmeU1O4614uOediE/GvB+NeHPmM+ZwMuSGZihKcq1rHHWunHXLWcYQyQwYobI4kpVjXHe+PPPTO9ZxkyR3UzZIPzPE65zm5TK4uJSmLpNWRMphMETAIhE1NZiZlx34/ozHhAITYRiy5srfK0cLcLnDmWtMTHCtxNMWNa4Zs3DZjiZYmeVwAKUBCD/jxg/jxxjii9HLDFUIP+N/b+N+HhGdcYnd9XVkCF0FkEednSwxx34+uKoCE2EM2mZg1xsMa1s3cNVrTFmbLXOZpjW5HGZxmZOMLVoxxACmsig/49fP49k9RPKDzOfKeV1dZu93d5ua46qrCD/jfu/jfVmeLmeLdc14cK5Y6YxVL4eCzPUITrYo8fDWMYAjGExEijHDxdp0ghNhDRoxcZcuTKtcYWTNa0bOGq1zmbM1uPFjwtcmNy4yZGoAqPATKD/kDY/kDZ8WN8OOrxfCo1qtajERFTFzPPfXjz5882Y5V4UeFw1gCE/G/B+N+FaeadJSjOE43x473rhrhvOsIStmwbMmq2bJSk4ZYb2OuEhOVwoy686xiRRhGEwggghOlYwhGIhOMa5+beViE2EOWLNhlcssy3E1xslrRu1xrXLLHlWtcbFq3yZsrFthxACnglhPyHwfkPzrGmPBG0sEsVLQkhOM44ZxvOcL5NOjBh4ACE/G2N+Nru0918l6Vjeta444Y4ZYSaEJWjs27MmXMAg/gbFefx3m5lKEETEyTK2c8/D8GIITYQ1buMTdjlxLWWLM2WtMLLMtwtGWZawbN22LHkzN22JgAKlQE1hPyMJfkXxy4Y6ZY5RhSOBgYoKUw0wturXWKKkpT4VcFcFcFZyrOMYoT8bcn422ZYMV8k5XnDLLfu31rhmnRmtHRakrTnHDtyb74We2O0Vp0khOFyjm4Z1nOE4REIwqnBJKiEYRijRCCEYzvl6dYR8BAhNhDbKxxtmWPEtYsMmRa0Z42C1wzbt1uZpjb4mzhiwYOGYAp+KYT8l/n5L/cuXSyynilktkzYMFoUhO9748OPLjy3wzXxKSoAg/42hP42hevgX2nhnXHGYsmriSpiETFy663OQIXeWxR6VChQoYYIUMCEIICCGKWOHH4+OKPaACE2EY8Ldhiwucq3HiYNVrRxlarcTNozW4W2Ry0a5MjNqw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702</TotalTime>
  <Words>2579</Words>
  <Application>Microsoft Macintosh PowerPoint</Application>
  <PresentationFormat>On-screen Show (4:3)</PresentationFormat>
  <Paragraphs>393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Dark 3410</vt:lpstr>
      <vt:lpstr>Traps, Exceptions, System Calls, &amp; Privileged Mode</vt:lpstr>
      <vt:lpstr>PowerPoint Presentation</vt:lpstr>
      <vt:lpstr>Control Transfers</vt:lpstr>
      <vt:lpstr>VM Hardware/Software Boundary</vt:lpstr>
      <vt:lpstr>Control Transfers</vt:lpstr>
      <vt:lpstr>Attempt #2:</vt:lpstr>
      <vt:lpstr>Sketch of Exception Handler</vt:lpstr>
      <vt:lpstr>Sketch of Exception Handler</vt:lpstr>
      <vt:lpstr>Sketch of Exception Handler</vt:lpstr>
      <vt:lpstr>Sketch of Exception Handler</vt:lpstr>
      <vt:lpstr>Hardware/Software Boundary</vt:lpstr>
      <vt:lpstr>Double Faults, Triple Faults</vt:lpstr>
      <vt:lpstr>Precise Exceptions</vt:lpstr>
      <vt:lpstr>Precise Exceptions</vt:lpstr>
      <vt:lpstr>Precise Exceptions</vt:lpstr>
      <vt:lpstr>PowerPoint Presentation</vt:lpstr>
      <vt:lpstr>Attempt #2: Recap</vt:lpstr>
      <vt:lpstr>Attempt #2 is broken</vt:lpstr>
      <vt:lpstr>PowerPoint Presentation</vt:lpstr>
      <vt:lpstr>Operating System</vt:lpstr>
      <vt:lpstr>Privilege Mode</vt:lpstr>
      <vt:lpstr>Privilege Mode</vt:lpstr>
      <vt:lpstr>Terminology</vt:lpstr>
      <vt:lpstr>Sample System Calls</vt:lpstr>
      <vt:lpstr>System Calls</vt:lpstr>
      <vt:lpstr>Invoking System Calls</vt:lpstr>
      <vt:lpstr>Libraries and Wrappers</vt:lpstr>
      <vt:lpstr>Protection Boundaries</vt:lpstr>
      <vt:lpstr>Where does OS live?</vt:lpstr>
      <vt:lpstr>Where does OS live?</vt:lpstr>
      <vt:lpstr>Where does OS live?</vt:lpstr>
      <vt:lpstr>PowerPoint Presentation</vt:lpstr>
      <vt:lpstr>Recap: Traps</vt:lpstr>
      <vt:lpstr>Example: Clock Interrupt</vt:lpstr>
      <vt:lpstr>Scheduler</vt:lpstr>
      <vt:lpstr>Syscall vs. Interrupt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Traps, Exceptions,  &amp; System Calls</dc:title>
  <dc:subject/>
  <dc:creator>Hakim Weatherspoon</dc:creator>
  <cp:keywords/>
  <dc:description/>
  <cp:lastModifiedBy>Hakim Weatherspoon</cp:lastModifiedBy>
  <cp:revision>179</cp:revision>
  <cp:lastPrinted>2011-04-13T03:44:42Z</cp:lastPrinted>
  <dcterms:created xsi:type="dcterms:W3CDTF">2006-08-16T00:00:00Z</dcterms:created>
  <dcterms:modified xsi:type="dcterms:W3CDTF">2011-04-13T03:45:34Z</dcterms:modified>
  <cp:category/>
</cp:coreProperties>
</file>