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9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0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11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12.xml" ContentType="application/vnd.openxmlformats-officedocument.presentationml.notesSlide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3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4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notesSlides/notesSlide15.xml" ContentType="application/vnd.openxmlformats-officedocument.presentationml.notesSlide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notesSlides/notesSlide16.xml" ContentType="application/vnd.openxmlformats-officedocument.presentationml.notesSlide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notesSlides/notesSlide17.xml" ContentType="application/vnd.openxmlformats-officedocument.presentationml.notesSlide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notesSlides/notesSlide18.xml" ContentType="application/vnd.openxmlformats-officedocument.presentationml.notesSlide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notesSlides/notesSlide19.xml" ContentType="application/vnd.openxmlformats-officedocument.presentationml.notesSlide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notesSlides/notesSlide20.xml" ContentType="application/vnd.openxmlformats-officedocument.presentationml.notesSlide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notesSlides/notesSlide21.xml" ContentType="application/vnd.openxmlformats-officedocument.presentationml.notesSlide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notesSlides/notesSlide22.xml" ContentType="application/vnd.openxmlformats-officedocument.presentationml.notesSlide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notesSlides/notesSlide23.xml" ContentType="application/vnd.openxmlformats-officedocument.presentationml.notesSlid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notesSlides/notesSlide24.xml" ContentType="application/vnd.openxmlformats-officedocument.presentationml.notesSlide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25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notesSlides/notesSlide26.xml" ContentType="application/vnd.openxmlformats-officedocument.presentationml.notesSlide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27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notesSlides/notesSlide28.xml" ContentType="application/vnd.openxmlformats-officedocument.presentationml.notesSlide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notesSlides/notesSlide29.xml" ContentType="application/vnd.openxmlformats-officedocument.presentationml.notesSlide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notesSlides/notesSlide30.xml" ContentType="application/vnd.openxmlformats-officedocument.presentationml.notesSlide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notesSlides/notesSlide31.xml" ContentType="application/vnd.openxmlformats-officedocument.presentationml.notesSlide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notesSlides/notesSlide32.xml" ContentType="application/vnd.openxmlformats-officedocument.presentationml.notesSlide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notesSlides/notesSlide33.xml" ContentType="application/vnd.openxmlformats-officedocument.presentationml.notesSlide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97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366" r:id="rId19"/>
    <p:sldId id="388" r:id="rId20"/>
    <p:sldId id="367" r:id="rId21"/>
    <p:sldId id="317" r:id="rId22"/>
    <p:sldId id="368" r:id="rId23"/>
    <p:sldId id="370" r:id="rId24"/>
    <p:sldId id="371" r:id="rId25"/>
    <p:sldId id="372" r:id="rId26"/>
    <p:sldId id="392" r:id="rId27"/>
    <p:sldId id="389" r:id="rId28"/>
    <p:sldId id="386" r:id="rId29"/>
    <p:sldId id="322" r:id="rId30"/>
    <p:sldId id="373" r:id="rId31"/>
    <p:sldId id="374" r:id="rId32"/>
    <p:sldId id="323" r:id="rId33"/>
    <p:sldId id="324" r:id="rId34"/>
    <p:sldId id="325" r:id="rId35"/>
    <p:sldId id="390" r:id="rId36"/>
    <p:sldId id="375" r:id="rId37"/>
    <p:sldId id="376" r:id="rId38"/>
    <p:sldId id="377" r:id="rId39"/>
    <p:sldId id="343" r:id="rId40"/>
    <p:sldId id="378" r:id="rId41"/>
    <p:sldId id="379" r:id="rId42"/>
    <p:sldId id="347" r:id="rId43"/>
    <p:sldId id="381" r:id="rId44"/>
    <p:sldId id="395" r:id="rId45"/>
    <p:sldId id="382" r:id="rId46"/>
    <p:sldId id="380" r:id="rId47"/>
    <p:sldId id="396" r:id="rId48"/>
    <p:sldId id="365" r:id="rId49"/>
    <p:sldId id="394" r:id="rId50"/>
    <p:sldId id="393" r:id="rId51"/>
    <p:sldId id="383" r:id="rId52"/>
    <p:sldId id="385" r:id="rId53"/>
    <p:sldId id="391" r:id="rId54"/>
    <p:sldId id="387" r:id="rId55"/>
  </p:sldIdLst>
  <p:sldSz cx="9144000" cy="6858000" type="screen4x3"/>
  <p:notesSz cx="6858000" cy="9144000"/>
  <p:custDataLst>
    <p:tags r:id="rId5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FF9900"/>
    <a:srgbClr val="003300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25" autoAdjust="0"/>
  </p:normalViewPr>
  <p:slideViewPr>
    <p:cSldViewPr>
      <p:cViewPr varScale="1">
        <p:scale>
          <a:sx n="52" d="100"/>
          <a:sy n="52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tags" Target="tags/tag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0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26 bit tag  27*512 = 24*512+1536 = 1536bytes + 192 bytes = 1728bytes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temporal locality, but lots of </a:t>
            </a:r>
            <a:r>
              <a:rPr lang="en-US" baseline="0" dirty="0" err="1" smtClean="0"/>
              <a:t>spacial</a:t>
            </a:r>
            <a:r>
              <a:rPr lang="en-US" baseline="0" dirty="0" smtClean="0"/>
              <a:t> locality </a:t>
            </a:r>
            <a:r>
              <a:rPr lang="en-US" baseline="0" dirty="0" smtClean="0">
                <a:sym typeface="Wingdings" pitchFamily="2" charset="2"/>
              </a:rPr>
              <a:t> larger blocks would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conflict can’t happen with fully associative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block size influences</a:t>
            </a:r>
            <a:r>
              <a:rPr lang="en-US" baseline="0" dirty="0" smtClean="0">
                <a:solidFill>
                  <a:schemeClr val="accent1"/>
                </a:solidFill>
              </a:rPr>
              <a:t> cold misses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>
                <a:solidFill>
                  <a:schemeClr val="accent1"/>
                </a:solidFill>
              </a:rPr>
              <a:t>Set Associative Cache</a:t>
            </a:r>
          </a:p>
          <a:p>
            <a:r>
              <a:rPr lang="en-US" dirty="0" smtClean="0"/>
              <a:t>Like direct mapped cache</a:t>
            </a:r>
          </a:p>
          <a:p>
            <a:pPr lvl="1"/>
            <a:r>
              <a:rPr lang="en-US" dirty="0" smtClean="0"/>
              <a:t>Only need to check a few lines for each access…</a:t>
            </a:r>
            <a:br>
              <a:rPr lang="en-US" dirty="0" smtClean="0"/>
            </a:br>
            <a:r>
              <a:rPr lang="en-US" dirty="0" smtClean="0"/>
              <a:t>so: fast, scalable, low overhead</a:t>
            </a:r>
          </a:p>
          <a:p>
            <a:r>
              <a:rPr lang="en-US" dirty="0" smtClean="0"/>
              <a:t>Like a fully associative cache</a:t>
            </a:r>
          </a:p>
          <a:p>
            <a:pPr lvl="1"/>
            <a:r>
              <a:rPr lang="en-US" dirty="0" smtClean="0"/>
              <a:t>Several places each block can go…</a:t>
            </a:r>
            <a:br>
              <a:rPr lang="en-US" dirty="0" smtClean="0"/>
            </a:br>
            <a:r>
              <a:rPr lang="en-US" dirty="0" smtClean="0"/>
              <a:t>so: fewer conflict misses, higher hit rate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lines, but 2 sets</a:t>
            </a:r>
          </a:p>
          <a:p>
            <a:r>
              <a:rPr lang="en-US" baseline="0" dirty="0" smtClean="0"/>
              <a:t>line size = 2 words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index is 1 bits</a:t>
            </a:r>
          </a:p>
          <a:p>
            <a:r>
              <a:rPr lang="en-US" baseline="0" dirty="0" smtClean="0"/>
              <a:t>tag is 3 bits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which one is which?</a:t>
            </a:r>
            <a:endParaRPr lang="en-US" dirty="0" smtClean="0"/>
          </a:p>
          <a:p>
            <a:r>
              <a:rPr lang="en-US" dirty="0" smtClean="0"/>
              <a:t>Q: where are cold misses?</a:t>
            </a:r>
            <a:r>
              <a:rPr lang="en-US" baseline="0" dirty="0" smtClean="0"/>
              <a:t> capacity misses? conflict misses?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miss penalty (time to fetch block) is larger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Same</a:t>
            </a:r>
            <a:r>
              <a:rPr lang="en-US" baseline="0" dirty="0" smtClean="0"/>
              <a:t> for other parameters: experimental mostly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program, </a:t>
            </a:r>
            <a:r>
              <a:rPr lang="en-US" dirty="0" err="1" smtClean="0"/>
              <a:t>prefetching</a:t>
            </a:r>
            <a:r>
              <a:rPr lang="en-US" dirty="0" smtClean="0"/>
              <a:t> =</a:t>
            </a:r>
            <a:r>
              <a:rPr lang="en-US" baseline="0" dirty="0" smtClean="0"/>
              <a:t> special instructions, prediction in CPU, prediction in cache controller,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program is this? </a:t>
            </a:r>
            <a:r>
              <a:rPr lang="en-US" dirty="0" err="1" smtClean="0"/>
              <a:t>Memcpy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</a:t>
            </a:r>
          </a:p>
          <a:p>
            <a:r>
              <a:rPr lang="en-US" baseline="0" dirty="0" smtClean="0"/>
              <a:t>line size = 2 words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tag is 4 bits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</a:t>
            </a:r>
            <a:r>
              <a:rPr lang="en-US" sz="2700" b="1" baseline="0" dirty="0" smtClean="0">
                <a:solidFill>
                  <a:srgbClr val="898989"/>
                </a:solidFill>
              </a:rPr>
              <a:t> Weatherspoon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52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4" Type="http://schemas.openxmlformats.org/officeDocument/2006/relationships/tags" Target="../tags/tag45.xml"/><Relationship Id="rId15" Type="http://schemas.openxmlformats.org/officeDocument/2006/relationships/tags" Target="../tags/tag46.xml"/><Relationship Id="rId16" Type="http://schemas.openxmlformats.org/officeDocument/2006/relationships/tags" Target="../tags/tag47.xml"/><Relationship Id="rId17" Type="http://schemas.openxmlformats.org/officeDocument/2006/relationships/tags" Target="../tags/tag48.xml"/><Relationship Id="rId18" Type="http://schemas.openxmlformats.org/officeDocument/2006/relationships/tags" Target="../tags/tag49.xml"/><Relationship Id="rId19" Type="http://schemas.openxmlformats.org/officeDocument/2006/relationships/tags" Target="../tags/tag50.xml"/><Relationship Id="rId50" Type="http://schemas.openxmlformats.org/officeDocument/2006/relationships/tags" Target="../tags/tag81.xml"/><Relationship Id="rId51" Type="http://schemas.openxmlformats.org/officeDocument/2006/relationships/tags" Target="../tags/tag82.xml"/><Relationship Id="rId52" Type="http://schemas.openxmlformats.org/officeDocument/2006/relationships/tags" Target="../tags/tag83.xml"/><Relationship Id="rId53" Type="http://schemas.openxmlformats.org/officeDocument/2006/relationships/tags" Target="../tags/tag84.xml"/><Relationship Id="rId54" Type="http://schemas.openxmlformats.org/officeDocument/2006/relationships/tags" Target="../tags/tag85.xml"/><Relationship Id="rId55" Type="http://schemas.openxmlformats.org/officeDocument/2006/relationships/tags" Target="../tags/tag86.xml"/><Relationship Id="rId56" Type="http://schemas.openxmlformats.org/officeDocument/2006/relationships/slideLayout" Target="../slideLayouts/slideLayout6.xml"/><Relationship Id="rId57" Type="http://schemas.openxmlformats.org/officeDocument/2006/relationships/notesSlide" Target="../notesSlides/notesSlide8.xml"/><Relationship Id="rId40" Type="http://schemas.openxmlformats.org/officeDocument/2006/relationships/tags" Target="../tags/tag71.xml"/><Relationship Id="rId41" Type="http://schemas.openxmlformats.org/officeDocument/2006/relationships/tags" Target="../tags/tag72.xml"/><Relationship Id="rId42" Type="http://schemas.openxmlformats.org/officeDocument/2006/relationships/tags" Target="../tags/tag73.xml"/><Relationship Id="rId43" Type="http://schemas.openxmlformats.org/officeDocument/2006/relationships/tags" Target="../tags/tag74.xml"/><Relationship Id="rId44" Type="http://schemas.openxmlformats.org/officeDocument/2006/relationships/tags" Target="../tags/tag75.xml"/><Relationship Id="rId45" Type="http://schemas.openxmlformats.org/officeDocument/2006/relationships/tags" Target="../tags/tag76.xml"/><Relationship Id="rId46" Type="http://schemas.openxmlformats.org/officeDocument/2006/relationships/tags" Target="../tags/tag77.xml"/><Relationship Id="rId47" Type="http://schemas.openxmlformats.org/officeDocument/2006/relationships/tags" Target="../tags/tag78.xml"/><Relationship Id="rId48" Type="http://schemas.openxmlformats.org/officeDocument/2006/relationships/tags" Target="../tags/tag79.xml"/><Relationship Id="rId49" Type="http://schemas.openxmlformats.org/officeDocument/2006/relationships/tags" Target="../tags/tag80.xml"/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tags" Target="../tags/tag36.xml"/><Relationship Id="rId6" Type="http://schemas.openxmlformats.org/officeDocument/2006/relationships/tags" Target="../tags/tag37.xml"/><Relationship Id="rId7" Type="http://schemas.openxmlformats.org/officeDocument/2006/relationships/tags" Target="../tags/tag38.xml"/><Relationship Id="rId8" Type="http://schemas.openxmlformats.org/officeDocument/2006/relationships/tags" Target="../tags/tag39.xml"/><Relationship Id="rId9" Type="http://schemas.openxmlformats.org/officeDocument/2006/relationships/tags" Target="../tags/tag40.xml"/><Relationship Id="rId30" Type="http://schemas.openxmlformats.org/officeDocument/2006/relationships/tags" Target="../tags/tag61.xml"/><Relationship Id="rId31" Type="http://schemas.openxmlformats.org/officeDocument/2006/relationships/tags" Target="../tags/tag62.xml"/><Relationship Id="rId32" Type="http://schemas.openxmlformats.org/officeDocument/2006/relationships/tags" Target="../tags/tag63.xml"/><Relationship Id="rId33" Type="http://schemas.openxmlformats.org/officeDocument/2006/relationships/tags" Target="../tags/tag64.xml"/><Relationship Id="rId34" Type="http://schemas.openxmlformats.org/officeDocument/2006/relationships/tags" Target="../tags/tag65.xml"/><Relationship Id="rId35" Type="http://schemas.openxmlformats.org/officeDocument/2006/relationships/tags" Target="../tags/tag66.xml"/><Relationship Id="rId36" Type="http://schemas.openxmlformats.org/officeDocument/2006/relationships/tags" Target="../tags/tag67.xml"/><Relationship Id="rId37" Type="http://schemas.openxmlformats.org/officeDocument/2006/relationships/tags" Target="../tags/tag68.xml"/><Relationship Id="rId38" Type="http://schemas.openxmlformats.org/officeDocument/2006/relationships/tags" Target="../tags/tag69.xml"/><Relationship Id="rId39" Type="http://schemas.openxmlformats.org/officeDocument/2006/relationships/tags" Target="../tags/tag70.xml"/><Relationship Id="rId20" Type="http://schemas.openxmlformats.org/officeDocument/2006/relationships/tags" Target="../tags/tag51.xml"/><Relationship Id="rId21" Type="http://schemas.openxmlformats.org/officeDocument/2006/relationships/tags" Target="../tags/tag52.xml"/><Relationship Id="rId22" Type="http://schemas.openxmlformats.org/officeDocument/2006/relationships/tags" Target="../tags/tag53.xml"/><Relationship Id="rId23" Type="http://schemas.openxmlformats.org/officeDocument/2006/relationships/tags" Target="../tags/tag54.xml"/><Relationship Id="rId24" Type="http://schemas.openxmlformats.org/officeDocument/2006/relationships/tags" Target="../tags/tag55.xml"/><Relationship Id="rId25" Type="http://schemas.openxmlformats.org/officeDocument/2006/relationships/tags" Target="../tags/tag56.xml"/><Relationship Id="rId26" Type="http://schemas.openxmlformats.org/officeDocument/2006/relationships/tags" Target="../tags/tag57.xml"/><Relationship Id="rId27" Type="http://schemas.openxmlformats.org/officeDocument/2006/relationships/tags" Target="../tags/tag58.xml"/><Relationship Id="rId28" Type="http://schemas.openxmlformats.org/officeDocument/2006/relationships/tags" Target="../tags/tag59.xml"/><Relationship Id="rId29" Type="http://schemas.openxmlformats.org/officeDocument/2006/relationships/tags" Target="../tags/tag60.xml"/><Relationship Id="rId10" Type="http://schemas.openxmlformats.org/officeDocument/2006/relationships/tags" Target="../tags/tag41.xml"/><Relationship Id="rId11" Type="http://schemas.openxmlformats.org/officeDocument/2006/relationships/tags" Target="../tags/tag42.xml"/><Relationship Id="rId12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101" Type="http://schemas.openxmlformats.org/officeDocument/2006/relationships/tags" Target="../tags/tag187.xml"/><Relationship Id="rId102" Type="http://schemas.openxmlformats.org/officeDocument/2006/relationships/tags" Target="../tags/tag188.xml"/><Relationship Id="rId103" Type="http://schemas.openxmlformats.org/officeDocument/2006/relationships/tags" Target="../tags/tag189.xml"/><Relationship Id="rId104" Type="http://schemas.openxmlformats.org/officeDocument/2006/relationships/tags" Target="../tags/tag190.xml"/><Relationship Id="rId105" Type="http://schemas.openxmlformats.org/officeDocument/2006/relationships/tags" Target="../tags/tag191.xml"/><Relationship Id="rId106" Type="http://schemas.openxmlformats.org/officeDocument/2006/relationships/tags" Target="../tags/tag192.xml"/><Relationship Id="rId107" Type="http://schemas.openxmlformats.org/officeDocument/2006/relationships/tags" Target="../tags/tag193.xml"/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tags" Target="../tags/tag94.xml"/><Relationship Id="rId9" Type="http://schemas.openxmlformats.org/officeDocument/2006/relationships/tags" Target="../tags/tag95.xml"/><Relationship Id="rId108" Type="http://schemas.openxmlformats.org/officeDocument/2006/relationships/tags" Target="../tags/tag194.xml"/><Relationship Id="rId109" Type="http://schemas.openxmlformats.org/officeDocument/2006/relationships/tags" Target="../tags/tag195.xml"/><Relationship Id="rId10" Type="http://schemas.openxmlformats.org/officeDocument/2006/relationships/tags" Target="../tags/tag96.xml"/><Relationship Id="rId11" Type="http://schemas.openxmlformats.org/officeDocument/2006/relationships/tags" Target="../tags/tag97.xml"/><Relationship Id="rId12" Type="http://schemas.openxmlformats.org/officeDocument/2006/relationships/tags" Target="../tags/tag98.xml"/><Relationship Id="rId13" Type="http://schemas.openxmlformats.org/officeDocument/2006/relationships/tags" Target="../tags/tag99.xml"/><Relationship Id="rId14" Type="http://schemas.openxmlformats.org/officeDocument/2006/relationships/tags" Target="../tags/tag100.xml"/><Relationship Id="rId15" Type="http://schemas.openxmlformats.org/officeDocument/2006/relationships/tags" Target="../tags/tag101.xml"/><Relationship Id="rId16" Type="http://schemas.openxmlformats.org/officeDocument/2006/relationships/tags" Target="../tags/tag102.xml"/><Relationship Id="rId17" Type="http://schemas.openxmlformats.org/officeDocument/2006/relationships/tags" Target="../tags/tag103.xml"/><Relationship Id="rId18" Type="http://schemas.openxmlformats.org/officeDocument/2006/relationships/tags" Target="../tags/tag104.xml"/><Relationship Id="rId19" Type="http://schemas.openxmlformats.org/officeDocument/2006/relationships/tags" Target="../tags/tag105.xml"/><Relationship Id="rId30" Type="http://schemas.openxmlformats.org/officeDocument/2006/relationships/tags" Target="../tags/tag116.xml"/><Relationship Id="rId31" Type="http://schemas.openxmlformats.org/officeDocument/2006/relationships/tags" Target="../tags/tag117.xml"/><Relationship Id="rId32" Type="http://schemas.openxmlformats.org/officeDocument/2006/relationships/tags" Target="../tags/tag118.xml"/><Relationship Id="rId33" Type="http://schemas.openxmlformats.org/officeDocument/2006/relationships/tags" Target="../tags/tag119.xml"/><Relationship Id="rId34" Type="http://schemas.openxmlformats.org/officeDocument/2006/relationships/tags" Target="../tags/tag120.xml"/><Relationship Id="rId35" Type="http://schemas.openxmlformats.org/officeDocument/2006/relationships/tags" Target="../tags/tag121.xml"/><Relationship Id="rId36" Type="http://schemas.openxmlformats.org/officeDocument/2006/relationships/tags" Target="../tags/tag122.xml"/><Relationship Id="rId37" Type="http://schemas.openxmlformats.org/officeDocument/2006/relationships/tags" Target="../tags/tag123.xml"/><Relationship Id="rId38" Type="http://schemas.openxmlformats.org/officeDocument/2006/relationships/tags" Target="../tags/tag124.xml"/><Relationship Id="rId39" Type="http://schemas.openxmlformats.org/officeDocument/2006/relationships/tags" Target="../tags/tag125.xml"/><Relationship Id="rId50" Type="http://schemas.openxmlformats.org/officeDocument/2006/relationships/tags" Target="../tags/tag136.xml"/><Relationship Id="rId51" Type="http://schemas.openxmlformats.org/officeDocument/2006/relationships/tags" Target="../tags/tag137.xml"/><Relationship Id="rId52" Type="http://schemas.openxmlformats.org/officeDocument/2006/relationships/tags" Target="../tags/tag138.xml"/><Relationship Id="rId53" Type="http://schemas.openxmlformats.org/officeDocument/2006/relationships/tags" Target="../tags/tag139.xml"/><Relationship Id="rId54" Type="http://schemas.openxmlformats.org/officeDocument/2006/relationships/tags" Target="../tags/tag140.xml"/><Relationship Id="rId55" Type="http://schemas.openxmlformats.org/officeDocument/2006/relationships/tags" Target="../tags/tag141.xml"/><Relationship Id="rId56" Type="http://schemas.openxmlformats.org/officeDocument/2006/relationships/tags" Target="../tags/tag142.xml"/><Relationship Id="rId57" Type="http://schemas.openxmlformats.org/officeDocument/2006/relationships/tags" Target="../tags/tag143.xml"/><Relationship Id="rId58" Type="http://schemas.openxmlformats.org/officeDocument/2006/relationships/tags" Target="../tags/tag144.xml"/><Relationship Id="rId59" Type="http://schemas.openxmlformats.org/officeDocument/2006/relationships/tags" Target="../tags/tag145.xml"/><Relationship Id="rId70" Type="http://schemas.openxmlformats.org/officeDocument/2006/relationships/tags" Target="../tags/tag156.xml"/><Relationship Id="rId71" Type="http://schemas.openxmlformats.org/officeDocument/2006/relationships/tags" Target="../tags/tag157.xml"/><Relationship Id="rId72" Type="http://schemas.openxmlformats.org/officeDocument/2006/relationships/tags" Target="../tags/tag158.xml"/><Relationship Id="rId73" Type="http://schemas.openxmlformats.org/officeDocument/2006/relationships/tags" Target="../tags/tag159.xml"/><Relationship Id="rId74" Type="http://schemas.openxmlformats.org/officeDocument/2006/relationships/tags" Target="../tags/tag160.xml"/><Relationship Id="rId75" Type="http://schemas.openxmlformats.org/officeDocument/2006/relationships/tags" Target="../tags/tag161.xml"/><Relationship Id="rId76" Type="http://schemas.openxmlformats.org/officeDocument/2006/relationships/tags" Target="../tags/tag162.xml"/><Relationship Id="rId77" Type="http://schemas.openxmlformats.org/officeDocument/2006/relationships/tags" Target="../tags/tag163.xml"/><Relationship Id="rId78" Type="http://schemas.openxmlformats.org/officeDocument/2006/relationships/tags" Target="../tags/tag164.xml"/><Relationship Id="rId79" Type="http://schemas.openxmlformats.org/officeDocument/2006/relationships/tags" Target="../tags/tag165.xml"/><Relationship Id="rId110" Type="http://schemas.openxmlformats.org/officeDocument/2006/relationships/tags" Target="../tags/tag196.xml"/><Relationship Id="rId90" Type="http://schemas.openxmlformats.org/officeDocument/2006/relationships/tags" Target="../tags/tag176.xml"/><Relationship Id="rId91" Type="http://schemas.openxmlformats.org/officeDocument/2006/relationships/tags" Target="../tags/tag177.xml"/><Relationship Id="rId92" Type="http://schemas.openxmlformats.org/officeDocument/2006/relationships/tags" Target="../tags/tag178.xml"/><Relationship Id="rId93" Type="http://schemas.openxmlformats.org/officeDocument/2006/relationships/tags" Target="../tags/tag179.xml"/><Relationship Id="rId94" Type="http://schemas.openxmlformats.org/officeDocument/2006/relationships/tags" Target="../tags/tag180.xml"/><Relationship Id="rId95" Type="http://schemas.openxmlformats.org/officeDocument/2006/relationships/tags" Target="../tags/tag181.xml"/><Relationship Id="rId96" Type="http://schemas.openxmlformats.org/officeDocument/2006/relationships/tags" Target="../tags/tag182.xml"/><Relationship Id="rId97" Type="http://schemas.openxmlformats.org/officeDocument/2006/relationships/tags" Target="../tags/tag183.xml"/><Relationship Id="rId98" Type="http://schemas.openxmlformats.org/officeDocument/2006/relationships/tags" Target="../tags/tag184.xml"/><Relationship Id="rId99" Type="http://schemas.openxmlformats.org/officeDocument/2006/relationships/tags" Target="../tags/tag185.xml"/><Relationship Id="rId111" Type="http://schemas.openxmlformats.org/officeDocument/2006/relationships/tags" Target="../tags/tag197.xml"/><Relationship Id="rId112" Type="http://schemas.openxmlformats.org/officeDocument/2006/relationships/tags" Target="../tags/tag198.xml"/><Relationship Id="rId113" Type="http://schemas.openxmlformats.org/officeDocument/2006/relationships/tags" Target="../tags/tag199.xml"/><Relationship Id="rId114" Type="http://schemas.openxmlformats.org/officeDocument/2006/relationships/tags" Target="../tags/tag200.xml"/><Relationship Id="rId115" Type="http://schemas.openxmlformats.org/officeDocument/2006/relationships/tags" Target="../tags/tag201.xml"/><Relationship Id="rId116" Type="http://schemas.openxmlformats.org/officeDocument/2006/relationships/slideLayout" Target="../slideLayouts/slideLayout2.xml"/><Relationship Id="rId117" Type="http://schemas.openxmlformats.org/officeDocument/2006/relationships/notesSlide" Target="../notesSlides/notesSlide9.xml"/><Relationship Id="rId20" Type="http://schemas.openxmlformats.org/officeDocument/2006/relationships/tags" Target="../tags/tag106.xml"/><Relationship Id="rId21" Type="http://schemas.openxmlformats.org/officeDocument/2006/relationships/tags" Target="../tags/tag107.xml"/><Relationship Id="rId22" Type="http://schemas.openxmlformats.org/officeDocument/2006/relationships/tags" Target="../tags/tag108.xml"/><Relationship Id="rId23" Type="http://schemas.openxmlformats.org/officeDocument/2006/relationships/tags" Target="../tags/tag109.xml"/><Relationship Id="rId24" Type="http://schemas.openxmlformats.org/officeDocument/2006/relationships/tags" Target="../tags/tag110.xml"/><Relationship Id="rId25" Type="http://schemas.openxmlformats.org/officeDocument/2006/relationships/tags" Target="../tags/tag111.xml"/><Relationship Id="rId26" Type="http://schemas.openxmlformats.org/officeDocument/2006/relationships/tags" Target="../tags/tag112.xml"/><Relationship Id="rId27" Type="http://schemas.openxmlformats.org/officeDocument/2006/relationships/tags" Target="../tags/tag113.xml"/><Relationship Id="rId28" Type="http://schemas.openxmlformats.org/officeDocument/2006/relationships/tags" Target="../tags/tag114.xml"/><Relationship Id="rId29" Type="http://schemas.openxmlformats.org/officeDocument/2006/relationships/tags" Target="../tags/tag115.xml"/><Relationship Id="rId40" Type="http://schemas.openxmlformats.org/officeDocument/2006/relationships/tags" Target="../tags/tag126.xml"/><Relationship Id="rId41" Type="http://schemas.openxmlformats.org/officeDocument/2006/relationships/tags" Target="../tags/tag127.xml"/><Relationship Id="rId42" Type="http://schemas.openxmlformats.org/officeDocument/2006/relationships/tags" Target="../tags/tag128.xml"/><Relationship Id="rId43" Type="http://schemas.openxmlformats.org/officeDocument/2006/relationships/tags" Target="../tags/tag129.xml"/><Relationship Id="rId44" Type="http://schemas.openxmlformats.org/officeDocument/2006/relationships/tags" Target="../tags/tag130.xml"/><Relationship Id="rId45" Type="http://schemas.openxmlformats.org/officeDocument/2006/relationships/tags" Target="../tags/tag131.xml"/><Relationship Id="rId46" Type="http://schemas.openxmlformats.org/officeDocument/2006/relationships/tags" Target="../tags/tag132.xml"/><Relationship Id="rId47" Type="http://schemas.openxmlformats.org/officeDocument/2006/relationships/tags" Target="../tags/tag133.xml"/><Relationship Id="rId48" Type="http://schemas.openxmlformats.org/officeDocument/2006/relationships/tags" Target="../tags/tag134.xml"/><Relationship Id="rId49" Type="http://schemas.openxmlformats.org/officeDocument/2006/relationships/tags" Target="../tags/tag135.xml"/><Relationship Id="rId60" Type="http://schemas.openxmlformats.org/officeDocument/2006/relationships/tags" Target="../tags/tag146.xml"/><Relationship Id="rId61" Type="http://schemas.openxmlformats.org/officeDocument/2006/relationships/tags" Target="../tags/tag147.xml"/><Relationship Id="rId62" Type="http://schemas.openxmlformats.org/officeDocument/2006/relationships/tags" Target="../tags/tag148.xml"/><Relationship Id="rId63" Type="http://schemas.openxmlformats.org/officeDocument/2006/relationships/tags" Target="../tags/tag149.xml"/><Relationship Id="rId64" Type="http://schemas.openxmlformats.org/officeDocument/2006/relationships/tags" Target="../tags/tag150.xml"/><Relationship Id="rId65" Type="http://schemas.openxmlformats.org/officeDocument/2006/relationships/tags" Target="../tags/tag151.xml"/><Relationship Id="rId66" Type="http://schemas.openxmlformats.org/officeDocument/2006/relationships/tags" Target="../tags/tag152.xml"/><Relationship Id="rId67" Type="http://schemas.openxmlformats.org/officeDocument/2006/relationships/tags" Target="../tags/tag153.xml"/><Relationship Id="rId68" Type="http://schemas.openxmlformats.org/officeDocument/2006/relationships/tags" Target="../tags/tag154.xml"/><Relationship Id="rId69" Type="http://schemas.openxmlformats.org/officeDocument/2006/relationships/tags" Target="../tags/tag155.xml"/><Relationship Id="rId100" Type="http://schemas.openxmlformats.org/officeDocument/2006/relationships/tags" Target="../tags/tag186.xml"/><Relationship Id="rId80" Type="http://schemas.openxmlformats.org/officeDocument/2006/relationships/tags" Target="../tags/tag166.xml"/><Relationship Id="rId81" Type="http://schemas.openxmlformats.org/officeDocument/2006/relationships/tags" Target="../tags/tag167.xml"/><Relationship Id="rId82" Type="http://schemas.openxmlformats.org/officeDocument/2006/relationships/tags" Target="../tags/tag168.xml"/><Relationship Id="rId83" Type="http://schemas.openxmlformats.org/officeDocument/2006/relationships/tags" Target="../tags/tag169.xml"/><Relationship Id="rId84" Type="http://schemas.openxmlformats.org/officeDocument/2006/relationships/tags" Target="../tags/tag170.xml"/><Relationship Id="rId85" Type="http://schemas.openxmlformats.org/officeDocument/2006/relationships/tags" Target="../tags/tag171.xml"/><Relationship Id="rId86" Type="http://schemas.openxmlformats.org/officeDocument/2006/relationships/tags" Target="../tags/tag172.xml"/><Relationship Id="rId87" Type="http://schemas.openxmlformats.org/officeDocument/2006/relationships/tags" Target="../tags/tag173.xml"/><Relationship Id="rId88" Type="http://schemas.openxmlformats.org/officeDocument/2006/relationships/tags" Target="../tags/tag174.xml"/><Relationship Id="rId89" Type="http://schemas.openxmlformats.org/officeDocument/2006/relationships/tags" Target="../tags/tag17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4" Type="http://schemas.openxmlformats.org/officeDocument/2006/relationships/tags" Target="../tags/tag205.xml"/><Relationship Id="rId5" Type="http://schemas.openxmlformats.org/officeDocument/2006/relationships/tags" Target="../tags/tag206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0.xml"/><Relationship Id="rId1" Type="http://schemas.openxmlformats.org/officeDocument/2006/relationships/tags" Target="../tags/tag202.xml"/><Relationship Id="rId2" Type="http://schemas.openxmlformats.org/officeDocument/2006/relationships/tags" Target="../tags/tag2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207.xml"/><Relationship Id="rId2" Type="http://schemas.openxmlformats.org/officeDocument/2006/relationships/tags" Target="../tags/tag20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09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210.xml"/><Relationship Id="rId2" Type="http://schemas.openxmlformats.org/officeDocument/2006/relationships/tags" Target="../tags/tag2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1" Type="http://schemas.openxmlformats.org/officeDocument/2006/relationships/tags" Target="../tags/tag212.xml"/><Relationship Id="rId2" Type="http://schemas.openxmlformats.org/officeDocument/2006/relationships/tags" Target="../tags/tag2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17.xml"/><Relationship Id="rId4" Type="http://schemas.openxmlformats.org/officeDocument/2006/relationships/tags" Target="../tags/tag218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215.xml"/><Relationship Id="rId2" Type="http://schemas.openxmlformats.org/officeDocument/2006/relationships/tags" Target="../tags/tag2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19.xml"/><Relationship Id="rId2" Type="http://schemas.openxmlformats.org/officeDocument/2006/relationships/tags" Target="../tags/tag220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23.xml"/><Relationship Id="rId4" Type="http://schemas.openxmlformats.org/officeDocument/2006/relationships/tags" Target="../tags/tag22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3.xml"/><Relationship Id="rId1" Type="http://schemas.openxmlformats.org/officeDocument/2006/relationships/tags" Target="../tags/tag221.xml"/><Relationship Id="rId2" Type="http://schemas.openxmlformats.org/officeDocument/2006/relationships/tags" Target="../tags/tag2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225.xml"/><Relationship Id="rId2" Type="http://schemas.openxmlformats.org/officeDocument/2006/relationships/tags" Target="../tags/tag226.xml"/></Relationships>
</file>

<file path=ppt/slides/_rels/slide22.xml.rels><?xml version="1.0" encoding="UTF-8" standalone="yes"?>
<Relationships xmlns="http://schemas.openxmlformats.org/package/2006/relationships"><Relationship Id="rId10" Type="http://schemas.openxmlformats.org/officeDocument/2006/relationships/tags" Target="../tags/tag236.xml"/><Relationship Id="rId11" Type="http://schemas.openxmlformats.org/officeDocument/2006/relationships/tags" Target="../tags/tag237.xml"/><Relationship Id="rId12" Type="http://schemas.openxmlformats.org/officeDocument/2006/relationships/tags" Target="../tags/tag238.xml"/><Relationship Id="rId13" Type="http://schemas.openxmlformats.org/officeDocument/2006/relationships/tags" Target="../tags/tag239.xml"/><Relationship Id="rId14" Type="http://schemas.openxmlformats.org/officeDocument/2006/relationships/tags" Target="../tags/tag240.xml"/><Relationship Id="rId15" Type="http://schemas.openxmlformats.org/officeDocument/2006/relationships/tags" Target="../tags/tag241.xml"/><Relationship Id="rId16" Type="http://schemas.openxmlformats.org/officeDocument/2006/relationships/tags" Target="../tags/tag242.xml"/><Relationship Id="rId17" Type="http://schemas.openxmlformats.org/officeDocument/2006/relationships/tags" Target="../tags/tag243.xml"/><Relationship Id="rId18" Type="http://schemas.openxmlformats.org/officeDocument/2006/relationships/tags" Target="../tags/tag244.xml"/><Relationship Id="rId19" Type="http://schemas.openxmlformats.org/officeDocument/2006/relationships/tags" Target="../tags/tag245.xml"/><Relationship Id="rId60" Type="http://schemas.openxmlformats.org/officeDocument/2006/relationships/tags" Target="../tags/tag286.xml"/><Relationship Id="rId61" Type="http://schemas.openxmlformats.org/officeDocument/2006/relationships/tags" Target="../tags/tag287.xml"/><Relationship Id="rId62" Type="http://schemas.openxmlformats.org/officeDocument/2006/relationships/tags" Target="../tags/tag288.xml"/><Relationship Id="rId63" Type="http://schemas.openxmlformats.org/officeDocument/2006/relationships/tags" Target="../tags/tag289.xml"/><Relationship Id="rId64" Type="http://schemas.openxmlformats.org/officeDocument/2006/relationships/tags" Target="../tags/tag290.xml"/><Relationship Id="rId65" Type="http://schemas.openxmlformats.org/officeDocument/2006/relationships/tags" Target="../tags/tag291.xml"/><Relationship Id="rId66" Type="http://schemas.openxmlformats.org/officeDocument/2006/relationships/tags" Target="../tags/tag292.xml"/><Relationship Id="rId67" Type="http://schemas.openxmlformats.org/officeDocument/2006/relationships/tags" Target="../tags/tag293.xml"/><Relationship Id="rId68" Type="http://schemas.openxmlformats.org/officeDocument/2006/relationships/tags" Target="../tags/tag294.xml"/><Relationship Id="rId69" Type="http://schemas.openxmlformats.org/officeDocument/2006/relationships/tags" Target="../tags/tag295.xml"/><Relationship Id="rId120" Type="http://schemas.openxmlformats.org/officeDocument/2006/relationships/tags" Target="../tags/tag346.xml"/><Relationship Id="rId121" Type="http://schemas.openxmlformats.org/officeDocument/2006/relationships/tags" Target="../tags/tag347.xml"/><Relationship Id="rId122" Type="http://schemas.openxmlformats.org/officeDocument/2006/relationships/tags" Target="../tags/tag348.xml"/><Relationship Id="rId123" Type="http://schemas.openxmlformats.org/officeDocument/2006/relationships/tags" Target="../tags/tag349.xml"/><Relationship Id="rId124" Type="http://schemas.openxmlformats.org/officeDocument/2006/relationships/slideLayout" Target="../slideLayouts/slideLayout2.xml"/><Relationship Id="rId125" Type="http://schemas.openxmlformats.org/officeDocument/2006/relationships/notesSlide" Target="../notesSlides/notesSlide15.xml"/><Relationship Id="rId40" Type="http://schemas.openxmlformats.org/officeDocument/2006/relationships/tags" Target="../tags/tag266.xml"/><Relationship Id="rId41" Type="http://schemas.openxmlformats.org/officeDocument/2006/relationships/tags" Target="../tags/tag267.xml"/><Relationship Id="rId42" Type="http://schemas.openxmlformats.org/officeDocument/2006/relationships/tags" Target="../tags/tag268.xml"/><Relationship Id="rId90" Type="http://schemas.openxmlformats.org/officeDocument/2006/relationships/tags" Target="../tags/tag316.xml"/><Relationship Id="rId91" Type="http://schemas.openxmlformats.org/officeDocument/2006/relationships/tags" Target="../tags/tag317.xml"/><Relationship Id="rId92" Type="http://schemas.openxmlformats.org/officeDocument/2006/relationships/tags" Target="../tags/tag318.xml"/><Relationship Id="rId93" Type="http://schemas.openxmlformats.org/officeDocument/2006/relationships/tags" Target="../tags/tag319.xml"/><Relationship Id="rId94" Type="http://schemas.openxmlformats.org/officeDocument/2006/relationships/tags" Target="../tags/tag320.xml"/><Relationship Id="rId95" Type="http://schemas.openxmlformats.org/officeDocument/2006/relationships/tags" Target="../tags/tag321.xml"/><Relationship Id="rId96" Type="http://schemas.openxmlformats.org/officeDocument/2006/relationships/tags" Target="../tags/tag322.xml"/><Relationship Id="rId101" Type="http://schemas.openxmlformats.org/officeDocument/2006/relationships/tags" Target="../tags/tag327.xml"/><Relationship Id="rId102" Type="http://schemas.openxmlformats.org/officeDocument/2006/relationships/tags" Target="../tags/tag328.xml"/><Relationship Id="rId103" Type="http://schemas.openxmlformats.org/officeDocument/2006/relationships/tags" Target="../tags/tag329.xml"/><Relationship Id="rId104" Type="http://schemas.openxmlformats.org/officeDocument/2006/relationships/tags" Target="../tags/tag330.xml"/><Relationship Id="rId105" Type="http://schemas.openxmlformats.org/officeDocument/2006/relationships/tags" Target="../tags/tag331.xml"/><Relationship Id="rId106" Type="http://schemas.openxmlformats.org/officeDocument/2006/relationships/tags" Target="../tags/tag332.xml"/><Relationship Id="rId107" Type="http://schemas.openxmlformats.org/officeDocument/2006/relationships/tags" Target="../tags/tag333.xml"/><Relationship Id="rId108" Type="http://schemas.openxmlformats.org/officeDocument/2006/relationships/tags" Target="../tags/tag334.xml"/><Relationship Id="rId109" Type="http://schemas.openxmlformats.org/officeDocument/2006/relationships/tags" Target="../tags/tag335.xml"/><Relationship Id="rId97" Type="http://schemas.openxmlformats.org/officeDocument/2006/relationships/tags" Target="../tags/tag323.xml"/><Relationship Id="rId98" Type="http://schemas.openxmlformats.org/officeDocument/2006/relationships/tags" Target="../tags/tag324.xml"/><Relationship Id="rId99" Type="http://schemas.openxmlformats.org/officeDocument/2006/relationships/tags" Target="../tags/tag325.xml"/><Relationship Id="rId43" Type="http://schemas.openxmlformats.org/officeDocument/2006/relationships/tags" Target="../tags/tag269.xml"/><Relationship Id="rId44" Type="http://schemas.openxmlformats.org/officeDocument/2006/relationships/tags" Target="../tags/tag270.xml"/><Relationship Id="rId45" Type="http://schemas.openxmlformats.org/officeDocument/2006/relationships/tags" Target="../tags/tag271.xml"/><Relationship Id="rId46" Type="http://schemas.openxmlformats.org/officeDocument/2006/relationships/tags" Target="../tags/tag272.xml"/><Relationship Id="rId47" Type="http://schemas.openxmlformats.org/officeDocument/2006/relationships/tags" Target="../tags/tag273.xml"/><Relationship Id="rId48" Type="http://schemas.openxmlformats.org/officeDocument/2006/relationships/tags" Target="../tags/tag274.xml"/><Relationship Id="rId49" Type="http://schemas.openxmlformats.org/officeDocument/2006/relationships/tags" Target="../tags/tag275.xml"/><Relationship Id="rId100" Type="http://schemas.openxmlformats.org/officeDocument/2006/relationships/tags" Target="../tags/tag326.xml"/><Relationship Id="rId20" Type="http://schemas.openxmlformats.org/officeDocument/2006/relationships/tags" Target="../tags/tag246.xml"/><Relationship Id="rId21" Type="http://schemas.openxmlformats.org/officeDocument/2006/relationships/tags" Target="../tags/tag247.xml"/><Relationship Id="rId22" Type="http://schemas.openxmlformats.org/officeDocument/2006/relationships/tags" Target="../tags/tag248.xml"/><Relationship Id="rId70" Type="http://schemas.openxmlformats.org/officeDocument/2006/relationships/tags" Target="../tags/tag296.xml"/><Relationship Id="rId71" Type="http://schemas.openxmlformats.org/officeDocument/2006/relationships/tags" Target="../tags/tag297.xml"/><Relationship Id="rId72" Type="http://schemas.openxmlformats.org/officeDocument/2006/relationships/tags" Target="../tags/tag298.xml"/><Relationship Id="rId73" Type="http://schemas.openxmlformats.org/officeDocument/2006/relationships/tags" Target="../tags/tag299.xml"/><Relationship Id="rId74" Type="http://schemas.openxmlformats.org/officeDocument/2006/relationships/tags" Target="../tags/tag300.xml"/><Relationship Id="rId75" Type="http://schemas.openxmlformats.org/officeDocument/2006/relationships/tags" Target="../tags/tag301.xml"/><Relationship Id="rId76" Type="http://schemas.openxmlformats.org/officeDocument/2006/relationships/tags" Target="../tags/tag302.xml"/><Relationship Id="rId77" Type="http://schemas.openxmlformats.org/officeDocument/2006/relationships/tags" Target="../tags/tag303.xml"/><Relationship Id="rId78" Type="http://schemas.openxmlformats.org/officeDocument/2006/relationships/tags" Target="../tags/tag304.xml"/><Relationship Id="rId79" Type="http://schemas.openxmlformats.org/officeDocument/2006/relationships/tags" Target="../tags/tag305.xml"/><Relationship Id="rId23" Type="http://schemas.openxmlformats.org/officeDocument/2006/relationships/tags" Target="../tags/tag249.xml"/><Relationship Id="rId24" Type="http://schemas.openxmlformats.org/officeDocument/2006/relationships/tags" Target="../tags/tag250.xml"/><Relationship Id="rId25" Type="http://schemas.openxmlformats.org/officeDocument/2006/relationships/tags" Target="../tags/tag251.xml"/><Relationship Id="rId26" Type="http://schemas.openxmlformats.org/officeDocument/2006/relationships/tags" Target="../tags/tag252.xml"/><Relationship Id="rId27" Type="http://schemas.openxmlformats.org/officeDocument/2006/relationships/tags" Target="../tags/tag253.xml"/><Relationship Id="rId28" Type="http://schemas.openxmlformats.org/officeDocument/2006/relationships/tags" Target="../tags/tag254.xml"/><Relationship Id="rId29" Type="http://schemas.openxmlformats.org/officeDocument/2006/relationships/tags" Target="../tags/tag255.xml"/><Relationship Id="rId1" Type="http://schemas.openxmlformats.org/officeDocument/2006/relationships/tags" Target="../tags/tag227.xml"/><Relationship Id="rId2" Type="http://schemas.openxmlformats.org/officeDocument/2006/relationships/tags" Target="../tags/tag228.xml"/><Relationship Id="rId3" Type="http://schemas.openxmlformats.org/officeDocument/2006/relationships/tags" Target="../tags/tag229.xml"/><Relationship Id="rId4" Type="http://schemas.openxmlformats.org/officeDocument/2006/relationships/tags" Target="../tags/tag230.xml"/><Relationship Id="rId5" Type="http://schemas.openxmlformats.org/officeDocument/2006/relationships/tags" Target="../tags/tag231.xml"/><Relationship Id="rId6" Type="http://schemas.openxmlformats.org/officeDocument/2006/relationships/tags" Target="../tags/tag232.xml"/><Relationship Id="rId7" Type="http://schemas.openxmlformats.org/officeDocument/2006/relationships/tags" Target="../tags/tag233.xml"/><Relationship Id="rId8" Type="http://schemas.openxmlformats.org/officeDocument/2006/relationships/tags" Target="../tags/tag234.xml"/><Relationship Id="rId9" Type="http://schemas.openxmlformats.org/officeDocument/2006/relationships/tags" Target="../tags/tag235.xml"/><Relationship Id="rId50" Type="http://schemas.openxmlformats.org/officeDocument/2006/relationships/tags" Target="../tags/tag276.xml"/><Relationship Id="rId51" Type="http://schemas.openxmlformats.org/officeDocument/2006/relationships/tags" Target="../tags/tag277.xml"/><Relationship Id="rId52" Type="http://schemas.openxmlformats.org/officeDocument/2006/relationships/tags" Target="../tags/tag278.xml"/><Relationship Id="rId53" Type="http://schemas.openxmlformats.org/officeDocument/2006/relationships/tags" Target="../tags/tag279.xml"/><Relationship Id="rId54" Type="http://schemas.openxmlformats.org/officeDocument/2006/relationships/tags" Target="../tags/tag280.xml"/><Relationship Id="rId55" Type="http://schemas.openxmlformats.org/officeDocument/2006/relationships/tags" Target="../tags/tag281.xml"/><Relationship Id="rId56" Type="http://schemas.openxmlformats.org/officeDocument/2006/relationships/tags" Target="../tags/tag282.xml"/><Relationship Id="rId57" Type="http://schemas.openxmlformats.org/officeDocument/2006/relationships/tags" Target="../tags/tag283.xml"/><Relationship Id="rId58" Type="http://schemas.openxmlformats.org/officeDocument/2006/relationships/tags" Target="../tags/tag284.xml"/><Relationship Id="rId59" Type="http://schemas.openxmlformats.org/officeDocument/2006/relationships/tags" Target="../tags/tag285.xml"/><Relationship Id="rId110" Type="http://schemas.openxmlformats.org/officeDocument/2006/relationships/tags" Target="../tags/tag336.xml"/><Relationship Id="rId111" Type="http://schemas.openxmlformats.org/officeDocument/2006/relationships/tags" Target="../tags/tag337.xml"/><Relationship Id="rId112" Type="http://schemas.openxmlformats.org/officeDocument/2006/relationships/tags" Target="../tags/tag338.xml"/><Relationship Id="rId113" Type="http://schemas.openxmlformats.org/officeDocument/2006/relationships/tags" Target="../tags/tag339.xml"/><Relationship Id="rId114" Type="http://schemas.openxmlformats.org/officeDocument/2006/relationships/tags" Target="../tags/tag340.xml"/><Relationship Id="rId115" Type="http://schemas.openxmlformats.org/officeDocument/2006/relationships/tags" Target="../tags/tag341.xml"/><Relationship Id="rId116" Type="http://schemas.openxmlformats.org/officeDocument/2006/relationships/tags" Target="../tags/tag342.xml"/><Relationship Id="rId117" Type="http://schemas.openxmlformats.org/officeDocument/2006/relationships/tags" Target="../tags/tag343.xml"/><Relationship Id="rId118" Type="http://schemas.openxmlformats.org/officeDocument/2006/relationships/tags" Target="../tags/tag344.xml"/><Relationship Id="rId119" Type="http://schemas.openxmlformats.org/officeDocument/2006/relationships/tags" Target="../tags/tag345.xml"/><Relationship Id="rId30" Type="http://schemas.openxmlformats.org/officeDocument/2006/relationships/tags" Target="../tags/tag256.xml"/><Relationship Id="rId31" Type="http://schemas.openxmlformats.org/officeDocument/2006/relationships/tags" Target="../tags/tag257.xml"/><Relationship Id="rId32" Type="http://schemas.openxmlformats.org/officeDocument/2006/relationships/tags" Target="../tags/tag258.xml"/><Relationship Id="rId33" Type="http://schemas.openxmlformats.org/officeDocument/2006/relationships/tags" Target="../tags/tag259.xml"/><Relationship Id="rId34" Type="http://schemas.openxmlformats.org/officeDocument/2006/relationships/tags" Target="../tags/tag260.xml"/><Relationship Id="rId35" Type="http://schemas.openxmlformats.org/officeDocument/2006/relationships/tags" Target="../tags/tag261.xml"/><Relationship Id="rId36" Type="http://schemas.openxmlformats.org/officeDocument/2006/relationships/tags" Target="../tags/tag262.xml"/><Relationship Id="rId37" Type="http://schemas.openxmlformats.org/officeDocument/2006/relationships/tags" Target="../tags/tag263.xml"/><Relationship Id="rId38" Type="http://schemas.openxmlformats.org/officeDocument/2006/relationships/tags" Target="../tags/tag264.xml"/><Relationship Id="rId39" Type="http://schemas.openxmlformats.org/officeDocument/2006/relationships/tags" Target="../tags/tag265.xml"/><Relationship Id="rId80" Type="http://schemas.openxmlformats.org/officeDocument/2006/relationships/tags" Target="../tags/tag306.xml"/><Relationship Id="rId81" Type="http://schemas.openxmlformats.org/officeDocument/2006/relationships/tags" Target="../tags/tag307.xml"/><Relationship Id="rId82" Type="http://schemas.openxmlformats.org/officeDocument/2006/relationships/tags" Target="../tags/tag308.xml"/><Relationship Id="rId83" Type="http://schemas.openxmlformats.org/officeDocument/2006/relationships/tags" Target="../tags/tag309.xml"/><Relationship Id="rId84" Type="http://schemas.openxmlformats.org/officeDocument/2006/relationships/tags" Target="../tags/tag310.xml"/><Relationship Id="rId85" Type="http://schemas.openxmlformats.org/officeDocument/2006/relationships/tags" Target="../tags/tag311.xml"/><Relationship Id="rId86" Type="http://schemas.openxmlformats.org/officeDocument/2006/relationships/tags" Target="../tags/tag312.xml"/><Relationship Id="rId87" Type="http://schemas.openxmlformats.org/officeDocument/2006/relationships/tags" Target="../tags/tag313.xml"/><Relationship Id="rId88" Type="http://schemas.openxmlformats.org/officeDocument/2006/relationships/tags" Target="../tags/tag314.xml"/><Relationship Id="rId89" Type="http://schemas.openxmlformats.org/officeDocument/2006/relationships/tags" Target="../tags/tag315.xml"/></Relationships>
</file>

<file path=ppt/slides/_rels/slide23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6.xml"/><Relationship Id="rId20" Type="http://schemas.openxmlformats.org/officeDocument/2006/relationships/tags" Target="../tags/tag369.xml"/><Relationship Id="rId21" Type="http://schemas.openxmlformats.org/officeDocument/2006/relationships/tags" Target="../tags/tag370.xml"/><Relationship Id="rId22" Type="http://schemas.openxmlformats.org/officeDocument/2006/relationships/tags" Target="../tags/tag371.xml"/><Relationship Id="rId23" Type="http://schemas.openxmlformats.org/officeDocument/2006/relationships/tags" Target="../tags/tag372.xml"/><Relationship Id="rId24" Type="http://schemas.openxmlformats.org/officeDocument/2006/relationships/tags" Target="../tags/tag373.xml"/><Relationship Id="rId25" Type="http://schemas.openxmlformats.org/officeDocument/2006/relationships/tags" Target="../tags/tag374.xml"/><Relationship Id="rId26" Type="http://schemas.openxmlformats.org/officeDocument/2006/relationships/tags" Target="../tags/tag375.xml"/><Relationship Id="rId27" Type="http://schemas.openxmlformats.org/officeDocument/2006/relationships/tags" Target="../tags/tag376.xml"/><Relationship Id="rId28" Type="http://schemas.openxmlformats.org/officeDocument/2006/relationships/tags" Target="../tags/tag377.xml"/><Relationship Id="rId29" Type="http://schemas.openxmlformats.org/officeDocument/2006/relationships/tags" Target="../tags/tag378.xml"/><Relationship Id="rId1" Type="http://schemas.openxmlformats.org/officeDocument/2006/relationships/tags" Target="../tags/tag350.xml"/><Relationship Id="rId2" Type="http://schemas.openxmlformats.org/officeDocument/2006/relationships/tags" Target="../tags/tag351.xml"/><Relationship Id="rId3" Type="http://schemas.openxmlformats.org/officeDocument/2006/relationships/tags" Target="../tags/tag352.xml"/><Relationship Id="rId4" Type="http://schemas.openxmlformats.org/officeDocument/2006/relationships/tags" Target="../tags/tag353.xml"/><Relationship Id="rId5" Type="http://schemas.openxmlformats.org/officeDocument/2006/relationships/tags" Target="../tags/tag354.xml"/><Relationship Id="rId30" Type="http://schemas.openxmlformats.org/officeDocument/2006/relationships/tags" Target="../tags/tag379.xml"/><Relationship Id="rId31" Type="http://schemas.openxmlformats.org/officeDocument/2006/relationships/tags" Target="../tags/tag380.xml"/><Relationship Id="rId32" Type="http://schemas.openxmlformats.org/officeDocument/2006/relationships/tags" Target="../tags/tag381.xml"/><Relationship Id="rId9" Type="http://schemas.openxmlformats.org/officeDocument/2006/relationships/tags" Target="../tags/tag358.xml"/><Relationship Id="rId6" Type="http://schemas.openxmlformats.org/officeDocument/2006/relationships/tags" Target="../tags/tag355.xml"/><Relationship Id="rId7" Type="http://schemas.openxmlformats.org/officeDocument/2006/relationships/tags" Target="../tags/tag356.xml"/><Relationship Id="rId8" Type="http://schemas.openxmlformats.org/officeDocument/2006/relationships/tags" Target="../tags/tag357.xml"/><Relationship Id="rId33" Type="http://schemas.openxmlformats.org/officeDocument/2006/relationships/tags" Target="../tags/tag382.xml"/><Relationship Id="rId34" Type="http://schemas.openxmlformats.org/officeDocument/2006/relationships/tags" Target="../tags/tag383.xml"/><Relationship Id="rId35" Type="http://schemas.openxmlformats.org/officeDocument/2006/relationships/tags" Target="../tags/tag384.xml"/><Relationship Id="rId36" Type="http://schemas.openxmlformats.org/officeDocument/2006/relationships/tags" Target="../tags/tag385.xml"/><Relationship Id="rId10" Type="http://schemas.openxmlformats.org/officeDocument/2006/relationships/tags" Target="../tags/tag359.xml"/><Relationship Id="rId11" Type="http://schemas.openxmlformats.org/officeDocument/2006/relationships/tags" Target="../tags/tag360.xml"/><Relationship Id="rId12" Type="http://schemas.openxmlformats.org/officeDocument/2006/relationships/tags" Target="../tags/tag361.xml"/><Relationship Id="rId13" Type="http://schemas.openxmlformats.org/officeDocument/2006/relationships/tags" Target="../tags/tag362.xml"/><Relationship Id="rId14" Type="http://schemas.openxmlformats.org/officeDocument/2006/relationships/tags" Target="../tags/tag363.xml"/><Relationship Id="rId15" Type="http://schemas.openxmlformats.org/officeDocument/2006/relationships/tags" Target="../tags/tag364.xml"/><Relationship Id="rId16" Type="http://schemas.openxmlformats.org/officeDocument/2006/relationships/tags" Target="../tags/tag365.xml"/><Relationship Id="rId17" Type="http://schemas.openxmlformats.org/officeDocument/2006/relationships/tags" Target="../tags/tag366.xml"/><Relationship Id="rId18" Type="http://schemas.openxmlformats.org/officeDocument/2006/relationships/tags" Target="../tags/tag367.xml"/><Relationship Id="rId19" Type="http://schemas.openxmlformats.org/officeDocument/2006/relationships/tags" Target="../tags/tag368.xml"/><Relationship Id="rId37" Type="http://schemas.openxmlformats.org/officeDocument/2006/relationships/tags" Target="../tags/tag386.xml"/><Relationship Id="rId38" Type="http://schemas.openxmlformats.org/officeDocument/2006/relationships/tags" Target="../tags/tag387.xml"/><Relationship Id="rId39" Type="http://schemas.openxmlformats.org/officeDocument/2006/relationships/tags" Target="../tags/tag388.xml"/><Relationship Id="rId40" Type="http://schemas.openxmlformats.org/officeDocument/2006/relationships/tags" Target="../tags/tag389.xml"/><Relationship Id="rId41" Type="http://schemas.openxmlformats.org/officeDocument/2006/relationships/tags" Target="../tags/tag390.xml"/><Relationship Id="rId42" Type="http://schemas.openxmlformats.org/officeDocument/2006/relationships/tags" Target="../tags/tag391.xml"/><Relationship Id="rId43" Type="http://schemas.openxmlformats.org/officeDocument/2006/relationships/tags" Target="../tags/tag392.xml"/><Relationship Id="rId44" Type="http://schemas.openxmlformats.org/officeDocument/2006/relationships/tags" Target="../tags/tag393.xml"/><Relationship Id="rId45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406.xml"/><Relationship Id="rId14" Type="http://schemas.openxmlformats.org/officeDocument/2006/relationships/tags" Target="../tags/tag407.xml"/><Relationship Id="rId15" Type="http://schemas.openxmlformats.org/officeDocument/2006/relationships/tags" Target="../tags/tag408.xml"/><Relationship Id="rId16" Type="http://schemas.openxmlformats.org/officeDocument/2006/relationships/tags" Target="../tags/tag409.xml"/><Relationship Id="rId17" Type="http://schemas.openxmlformats.org/officeDocument/2006/relationships/tags" Target="../tags/tag410.xml"/><Relationship Id="rId18" Type="http://schemas.openxmlformats.org/officeDocument/2006/relationships/tags" Target="../tags/tag411.xml"/><Relationship Id="rId19" Type="http://schemas.openxmlformats.org/officeDocument/2006/relationships/tags" Target="../tags/tag412.xml"/><Relationship Id="rId63" Type="http://schemas.openxmlformats.org/officeDocument/2006/relationships/slideLayout" Target="../slideLayouts/slideLayout6.xml"/><Relationship Id="rId64" Type="http://schemas.openxmlformats.org/officeDocument/2006/relationships/notesSlide" Target="../notesSlides/notesSlide17.xml"/><Relationship Id="rId50" Type="http://schemas.openxmlformats.org/officeDocument/2006/relationships/tags" Target="../tags/tag443.xml"/><Relationship Id="rId51" Type="http://schemas.openxmlformats.org/officeDocument/2006/relationships/tags" Target="../tags/tag444.xml"/><Relationship Id="rId52" Type="http://schemas.openxmlformats.org/officeDocument/2006/relationships/tags" Target="../tags/tag445.xml"/><Relationship Id="rId53" Type="http://schemas.openxmlformats.org/officeDocument/2006/relationships/tags" Target="../tags/tag446.xml"/><Relationship Id="rId54" Type="http://schemas.openxmlformats.org/officeDocument/2006/relationships/tags" Target="../tags/tag447.xml"/><Relationship Id="rId55" Type="http://schemas.openxmlformats.org/officeDocument/2006/relationships/tags" Target="../tags/tag448.xml"/><Relationship Id="rId56" Type="http://schemas.openxmlformats.org/officeDocument/2006/relationships/tags" Target="../tags/tag449.xml"/><Relationship Id="rId57" Type="http://schemas.openxmlformats.org/officeDocument/2006/relationships/tags" Target="../tags/tag450.xml"/><Relationship Id="rId58" Type="http://schemas.openxmlformats.org/officeDocument/2006/relationships/tags" Target="../tags/tag451.xml"/><Relationship Id="rId59" Type="http://schemas.openxmlformats.org/officeDocument/2006/relationships/tags" Target="../tags/tag452.xml"/><Relationship Id="rId40" Type="http://schemas.openxmlformats.org/officeDocument/2006/relationships/tags" Target="../tags/tag433.xml"/><Relationship Id="rId41" Type="http://schemas.openxmlformats.org/officeDocument/2006/relationships/tags" Target="../tags/tag434.xml"/><Relationship Id="rId42" Type="http://schemas.openxmlformats.org/officeDocument/2006/relationships/tags" Target="../tags/tag435.xml"/><Relationship Id="rId43" Type="http://schemas.openxmlformats.org/officeDocument/2006/relationships/tags" Target="../tags/tag436.xml"/><Relationship Id="rId44" Type="http://schemas.openxmlformats.org/officeDocument/2006/relationships/tags" Target="../tags/tag437.xml"/><Relationship Id="rId45" Type="http://schemas.openxmlformats.org/officeDocument/2006/relationships/tags" Target="../tags/tag438.xml"/><Relationship Id="rId46" Type="http://schemas.openxmlformats.org/officeDocument/2006/relationships/tags" Target="../tags/tag439.xml"/><Relationship Id="rId47" Type="http://schemas.openxmlformats.org/officeDocument/2006/relationships/tags" Target="../tags/tag440.xml"/><Relationship Id="rId48" Type="http://schemas.openxmlformats.org/officeDocument/2006/relationships/tags" Target="../tags/tag441.xml"/><Relationship Id="rId49" Type="http://schemas.openxmlformats.org/officeDocument/2006/relationships/tags" Target="../tags/tag442.xml"/><Relationship Id="rId1" Type="http://schemas.openxmlformats.org/officeDocument/2006/relationships/tags" Target="../tags/tag394.xml"/><Relationship Id="rId2" Type="http://schemas.openxmlformats.org/officeDocument/2006/relationships/tags" Target="../tags/tag395.xml"/><Relationship Id="rId3" Type="http://schemas.openxmlformats.org/officeDocument/2006/relationships/tags" Target="../tags/tag396.xml"/><Relationship Id="rId4" Type="http://schemas.openxmlformats.org/officeDocument/2006/relationships/tags" Target="../tags/tag397.xml"/><Relationship Id="rId5" Type="http://schemas.openxmlformats.org/officeDocument/2006/relationships/tags" Target="../tags/tag398.xml"/><Relationship Id="rId6" Type="http://schemas.openxmlformats.org/officeDocument/2006/relationships/tags" Target="../tags/tag399.xml"/><Relationship Id="rId7" Type="http://schemas.openxmlformats.org/officeDocument/2006/relationships/tags" Target="../tags/tag400.xml"/><Relationship Id="rId8" Type="http://schemas.openxmlformats.org/officeDocument/2006/relationships/tags" Target="../tags/tag401.xml"/><Relationship Id="rId9" Type="http://schemas.openxmlformats.org/officeDocument/2006/relationships/tags" Target="../tags/tag402.xml"/><Relationship Id="rId30" Type="http://schemas.openxmlformats.org/officeDocument/2006/relationships/tags" Target="../tags/tag423.xml"/><Relationship Id="rId31" Type="http://schemas.openxmlformats.org/officeDocument/2006/relationships/tags" Target="../tags/tag424.xml"/><Relationship Id="rId32" Type="http://schemas.openxmlformats.org/officeDocument/2006/relationships/tags" Target="../tags/tag425.xml"/><Relationship Id="rId33" Type="http://schemas.openxmlformats.org/officeDocument/2006/relationships/tags" Target="../tags/tag426.xml"/><Relationship Id="rId34" Type="http://schemas.openxmlformats.org/officeDocument/2006/relationships/tags" Target="../tags/tag427.xml"/><Relationship Id="rId35" Type="http://schemas.openxmlformats.org/officeDocument/2006/relationships/tags" Target="../tags/tag428.xml"/><Relationship Id="rId36" Type="http://schemas.openxmlformats.org/officeDocument/2006/relationships/tags" Target="../tags/tag429.xml"/><Relationship Id="rId37" Type="http://schemas.openxmlformats.org/officeDocument/2006/relationships/tags" Target="../tags/tag430.xml"/><Relationship Id="rId38" Type="http://schemas.openxmlformats.org/officeDocument/2006/relationships/tags" Target="../tags/tag431.xml"/><Relationship Id="rId39" Type="http://schemas.openxmlformats.org/officeDocument/2006/relationships/tags" Target="../tags/tag432.xml"/><Relationship Id="rId20" Type="http://schemas.openxmlformats.org/officeDocument/2006/relationships/tags" Target="../tags/tag413.xml"/><Relationship Id="rId21" Type="http://schemas.openxmlformats.org/officeDocument/2006/relationships/tags" Target="../tags/tag414.xml"/><Relationship Id="rId22" Type="http://schemas.openxmlformats.org/officeDocument/2006/relationships/tags" Target="../tags/tag415.xml"/><Relationship Id="rId23" Type="http://schemas.openxmlformats.org/officeDocument/2006/relationships/tags" Target="../tags/tag416.xml"/><Relationship Id="rId24" Type="http://schemas.openxmlformats.org/officeDocument/2006/relationships/tags" Target="../tags/tag417.xml"/><Relationship Id="rId25" Type="http://schemas.openxmlformats.org/officeDocument/2006/relationships/tags" Target="../tags/tag418.xml"/><Relationship Id="rId26" Type="http://schemas.openxmlformats.org/officeDocument/2006/relationships/tags" Target="../tags/tag419.xml"/><Relationship Id="rId27" Type="http://schemas.openxmlformats.org/officeDocument/2006/relationships/tags" Target="../tags/tag420.xml"/><Relationship Id="rId28" Type="http://schemas.openxmlformats.org/officeDocument/2006/relationships/tags" Target="../tags/tag421.xml"/><Relationship Id="rId29" Type="http://schemas.openxmlformats.org/officeDocument/2006/relationships/tags" Target="../tags/tag422.xml"/><Relationship Id="rId60" Type="http://schemas.openxmlformats.org/officeDocument/2006/relationships/tags" Target="../tags/tag453.xml"/><Relationship Id="rId61" Type="http://schemas.openxmlformats.org/officeDocument/2006/relationships/tags" Target="../tags/tag454.xml"/><Relationship Id="rId62" Type="http://schemas.openxmlformats.org/officeDocument/2006/relationships/tags" Target="../tags/tag455.xml"/><Relationship Id="rId10" Type="http://schemas.openxmlformats.org/officeDocument/2006/relationships/tags" Target="../tags/tag403.xml"/><Relationship Id="rId11" Type="http://schemas.openxmlformats.org/officeDocument/2006/relationships/tags" Target="../tags/tag404.xml"/><Relationship Id="rId12" Type="http://schemas.openxmlformats.org/officeDocument/2006/relationships/tags" Target="../tags/tag40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456.xml"/><Relationship Id="rId2" Type="http://schemas.openxmlformats.org/officeDocument/2006/relationships/tags" Target="../tags/tag457.xml"/><Relationship Id="rId3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458.xml"/><Relationship Id="rId2" Type="http://schemas.openxmlformats.org/officeDocument/2006/relationships/tags" Target="../tags/tag45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460.xml"/><Relationship Id="rId2" Type="http://schemas.openxmlformats.org/officeDocument/2006/relationships/tags" Target="../tags/tag461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472.xml"/><Relationship Id="rId12" Type="http://schemas.openxmlformats.org/officeDocument/2006/relationships/slideLayout" Target="../slideLayouts/slideLayout6.xml"/><Relationship Id="rId13" Type="http://schemas.openxmlformats.org/officeDocument/2006/relationships/notesSlide" Target="../notesSlides/notesSlide19.xml"/><Relationship Id="rId1" Type="http://schemas.openxmlformats.org/officeDocument/2006/relationships/tags" Target="../tags/tag462.xml"/><Relationship Id="rId2" Type="http://schemas.openxmlformats.org/officeDocument/2006/relationships/tags" Target="../tags/tag463.xml"/><Relationship Id="rId3" Type="http://schemas.openxmlformats.org/officeDocument/2006/relationships/tags" Target="../tags/tag464.xml"/><Relationship Id="rId4" Type="http://schemas.openxmlformats.org/officeDocument/2006/relationships/tags" Target="../tags/tag465.xml"/><Relationship Id="rId5" Type="http://schemas.openxmlformats.org/officeDocument/2006/relationships/tags" Target="../tags/tag466.xml"/><Relationship Id="rId6" Type="http://schemas.openxmlformats.org/officeDocument/2006/relationships/tags" Target="../tags/tag467.xml"/><Relationship Id="rId7" Type="http://schemas.openxmlformats.org/officeDocument/2006/relationships/tags" Target="../tags/tag468.xml"/><Relationship Id="rId8" Type="http://schemas.openxmlformats.org/officeDocument/2006/relationships/tags" Target="../tags/tag469.xml"/><Relationship Id="rId9" Type="http://schemas.openxmlformats.org/officeDocument/2006/relationships/tags" Target="../tags/tag470.xml"/><Relationship Id="rId10" Type="http://schemas.openxmlformats.org/officeDocument/2006/relationships/tags" Target="../tags/tag47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473.xml"/><Relationship Id="rId2" Type="http://schemas.openxmlformats.org/officeDocument/2006/relationships/tags" Target="../tags/tag4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47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75.xml"/><Relationship Id="rId2" Type="http://schemas.openxmlformats.org/officeDocument/2006/relationships/tags" Target="../tags/tag47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48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78.xml"/><Relationship Id="rId2" Type="http://schemas.openxmlformats.org/officeDocument/2006/relationships/tags" Target="../tags/tag47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481.xml"/><Relationship Id="rId2" Type="http://schemas.openxmlformats.org/officeDocument/2006/relationships/tags" Target="../tags/tag48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22.xml"/><Relationship Id="rId5" Type="http://schemas.openxmlformats.org/officeDocument/2006/relationships/image" Target="../media/image4.png"/><Relationship Id="rId1" Type="http://schemas.openxmlformats.org/officeDocument/2006/relationships/tags" Target="../tags/tag483.xml"/><Relationship Id="rId2" Type="http://schemas.openxmlformats.org/officeDocument/2006/relationships/tags" Target="../tags/tag48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485.xml"/><Relationship Id="rId2" Type="http://schemas.openxmlformats.org/officeDocument/2006/relationships/tags" Target="../tags/tag48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487.xml"/><Relationship Id="rId2" Type="http://schemas.openxmlformats.org/officeDocument/2006/relationships/tags" Target="../tags/tag488.xml"/><Relationship Id="rId3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499.xml"/><Relationship Id="rId12" Type="http://schemas.openxmlformats.org/officeDocument/2006/relationships/tags" Target="../tags/tag500.xml"/><Relationship Id="rId13" Type="http://schemas.openxmlformats.org/officeDocument/2006/relationships/slideLayout" Target="../slideLayouts/slideLayout2.xml"/><Relationship Id="rId1" Type="http://schemas.openxmlformats.org/officeDocument/2006/relationships/tags" Target="../tags/tag489.xml"/><Relationship Id="rId2" Type="http://schemas.openxmlformats.org/officeDocument/2006/relationships/tags" Target="../tags/tag490.xml"/><Relationship Id="rId3" Type="http://schemas.openxmlformats.org/officeDocument/2006/relationships/tags" Target="../tags/tag491.xml"/><Relationship Id="rId4" Type="http://schemas.openxmlformats.org/officeDocument/2006/relationships/tags" Target="../tags/tag492.xml"/><Relationship Id="rId5" Type="http://schemas.openxmlformats.org/officeDocument/2006/relationships/tags" Target="../tags/tag493.xml"/><Relationship Id="rId6" Type="http://schemas.openxmlformats.org/officeDocument/2006/relationships/tags" Target="../tags/tag494.xml"/><Relationship Id="rId7" Type="http://schemas.openxmlformats.org/officeDocument/2006/relationships/tags" Target="../tags/tag495.xml"/><Relationship Id="rId8" Type="http://schemas.openxmlformats.org/officeDocument/2006/relationships/tags" Target="../tags/tag496.xml"/><Relationship Id="rId9" Type="http://schemas.openxmlformats.org/officeDocument/2006/relationships/tags" Target="../tags/tag497.xml"/><Relationship Id="rId10" Type="http://schemas.openxmlformats.org/officeDocument/2006/relationships/tags" Target="../tags/tag498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511.xml"/><Relationship Id="rId12" Type="http://schemas.openxmlformats.org/officeDocument/2006/relationships/tags" Target="../tags/tag512.xml"/><Relationship Id="rId13" Type="http://schemas.openxmlformats.org/officeDocument/2006/relationships/slideLayout" Target="../slideLayouts/slideLayout2.xml"/><Relationship Id="rId1" Type="http://schemas.openxmlformats.org/officeDocument/2006/relationships/tags" Target="../tags/tag501.xml"/><Relationship Id="rId2" Type="http://schemas.openxmlformats.org/officeDocument/2006/relationships/tags" Target="../tags/tag502.xml"/><Relationship Id="rId3" Type="http://schemas.openxmlformats.org/officeDocument/2006/relationships/tags" Target="../tags/tag503.xml"/><Relationship Id="rId4" Type="http://schemas.openxmlformats.org/officeDocument/2006/relationships/tags" Target="../tags/tag504.xml"/><Relationship Id="rId5" Type="http://schemas.openxmlformats.org/officeDocument/2006/relationships/tags" Target="../tags/tag505.xml"/><Relationship Id="rId6" Type="http://schemas.openxmlformats.org/officeDocument/2006/relationships/tags" Target="../tags/tag506.xml"/><Relationship Id="rId7" Type="http://schemas.openxmlformats.org/officeDocument/2006/relationships/tags" Target="../tags/tag507.xml"/><Relationship Id="rId8" Type="http://schemas.openxmlformats.org/officeDocument/2006/relationships/tags" Target="../tags/tag508.xml"/><Relationship Id="rId9" Type="http://schemas.openxmlformats.org/officeDocument/2006/relationships/tags" Target="../tags/tag509.xml"/><Relationship Id="rId10" Type="http://schemas.openxmlformats.org/officeDocument/2006/relationships/tags" Target="../tags/tag510.xml"/></Relationships>
</file>

<file path=ppt/slides/_rels/slide38.xml.rels><?xml version="1.0" encoding="UTF-8" standalone="yes"?>
<Relationships xmlns="http://schemas.openxmlformats.org/package/2006/relationships"><Relationship Id="rId20" Type="http://schemas.openxmlformats.org/officeDocument/2006/relationships/tags" Target="../tags/tag532.xml"/><Relationship Id="rId21" Type="http://schemas.openxmlformats.org/officeDocument/2006/relationships/tags" Target="../tags/tag533.xml"/><Relationship Id="rId22" Type="http://schemas.openxmlformats.org/officeDocument/2006/relationships/tags" Target="../tags/tag534.xml"/><Relationship Id="rId23" Type="http://schemas.openxmlformats.org/officeDocument/2006/relationships/tags" Target="../tags/tag535.xml"/><Relationship Id="rId24" Type="http://schemas.openxmlformats.org/officeDocument/2006/relationships/tags" Target="../tags/tag536.xml"/><Relationship Id="rId25" Type="http://schemas.openxmlformats.org/officeDocument/2006/relationships/tags" Target="../tags/tag537.xml"/><Relationship Id="rId26" Type="http://schemas.openxmlformats.org/officeDocument/2006/relationships/tags" Target="../tags/tag538.xml"/><Relationship Id="rId27" Type="http://schemas.openxmlformats.org/officeDocument/2006/relationships/tags" Target="../tags/tag539.xml"/><Relationship Id="rId28" Type="http://schemas.openxmlformats.org/officeDocument/2006/relationships/tags" Target="../tags/tag540.xml"/><Relationship Id="rId29" Type="http://schemas.openxmlformats.org/officeDocument/2006/relationships/tags" Target="../tags/tag541.xml"/><Relationship Id="rId1" Type="http://schemas.openxmlformats.org/officeDocument/2006/relationships/tags" Target="../tags/tag513.xml"/><Relationship Id="rId2" Type="http://schemas.openxmlformats.org/officeDocument/2006/relationships/tags" Target="../tags/tag514.xml"/><Relationship Id="rId3" Type="http://schemas.openxmlformats.org/officeDocument/2006/relationships/tags" Target="../tags/tag515.xml"/><Relationship Id="rId4" Type="http://schemas.openxmlformats.org/officeDocument/2006/relationships/tags" Target="../tags/tag516.xml"/><Relationship Id="rId5" Type="http://schemas.openxmlformats.org/officeDocument/2006/relationships/tags" Target="../tags/tag517.xml"/><Relationship Id="rId30" Type="http://schemas.openxmlformats.org/officeDocument/2006/relationships/tags" Target="../tags/tag542.xml"/><Relationship Id="rId31" Type="http://schemas.openxmlformats.org/officeDocument/2006/relationships/tags" Target="../tags/tag543.xml"/><Relationship Id="rId32" Type="http://schemas.openxmlformats.org/officeDocument/2006/relationships/slideLayout" Target="../slideLayouts/slideLayout6.xml"/><Relationship Id="rId9" Type="http://schemas.openxmlformats.org/officeDocument/2006/relationships/tags" Target="../tags/tag521.xml"/><Relationship Id="rId6" Type="http://schemas.openxmlformats.org/officeDocument/2006/relationships/tags" Target="../tags/tag518.xml"/><Relationship Id="rId7" Type="http://schemas.openxmlformats.org/officeDocument/2006/relationships/tags" Target="../tags/tag519.xml"/><Relationship Id="rId8" Type="http://schemas.openxmlformats.org/officeDocument/2006/relationships/tags" Target="../tags/tag520.xml"/><Relationship Id="rId33" Type="http://schemas.openxmlformats.org/officeDocument/2006/relationships/notesSlide" Target="../notesSlides/notesSlide24.xml"/><Relationship Id="rId10" Type="http://schemas.openxmlformats.org/officeDocument/2006/relationships/tags" Target="../tags/tag522.xml"/><Relationship Id="rId11" Type="http://schemas.openxmlformats.org/officeDocument/2006/relationships/tags" Target="../tags/tag523.xml"/><Relationship Id="rId12" Type="http://schemas.openxmlformats.org/officeDocument/2006/relationships/tags" Target="../tags/tag524.xml"/><Relationship Id="rId13" Type="http://schemas.openxmlformats.org/officeDocument/2006/relationships/tags" Target="../tags/tag525.xml"/><Relationship Id="rId14" Type="http://schemas.openxmlformats.org/officeDocument/2006/relationships/tags" Target="../tags/tag526.xml"/><Relationship Id="rId15" Type="http://schemas.openxmlformats.org/officeDocument/2006/relationships/tags" Target="../tags/tag527.xml"/><Relationship Id="rId16" Type="http://schemas.openxmlformats.org/officeDocument/2006/relationships/tags" Target="../tags/tag528.xml"/><Relationship Id="rId17" Type="http://schemas.openxmlformats.org/officeDocument/2006/relationships/tags" Target="../tags/tag529.xml"/><Relationship Id="rId18" Type="http://schemas.openxmlformats.org/officeDocument/2006/relationships/tags" Target="../tags/tag530.xml"/><Relationship Id="rId19" Type="http://schemas.openxmlformats.org/officeDocument/2006/relationships/tags" Target="../tags/tag53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544.xml"/><Relationship Id="rId2" Type="http://schemas.openxmlformats.org/officeDocument/2006/relationships/tags" Target="../tags/tag5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40.xml.rels><?xml version="1.0" encoding="UTF-8" standalone="yes"?>
<Relationships xmlns="http://schemas.openxmlformats.org/package/2006/relationships"><Relationship Id="rId20" Type="http://schemas.openxmlformats.org/officeDocument/2006/relationships/tags" Target="../tags/tag565.xml"/><Relationship Id="rId21" Type="http://schemas.openxmlformats.org/officeDocument/2006/relationships/tags" Target="../tags/tag566.xml"/><Relationship Id="rId22" Type="http://schemas.openxmlformats.org/officeDocument/2006/relationships/tags" Target="../tags/tag567.xml"/><Relationship Id="rId23" Type="http://schemas.openxmlformats.org/officeDocument/2006/relationships/tags" Target="../tags/tag568.xml"/><Relationship Id="rId24" Type="http://schemas.openxmlformats.org/officeDocument/2006/relationships/tags" Target="../tags/tag569.xml"/><Relationship Id="rId25" Type="http://schemas.openxmlformats.org/officeDocument/2006/relationships/tags" Target="../tags/tag570.xml"/><Relationship Id="rId26" Type="http://schemas.openxmlformats.org/officeDocument/2006/relationships/tags" Target="../tags/tag571.xml"/><Relationship Id="rId27" Type="http://schemas.openxmlformats.org/officeDocument/2006/relationships/tags" Target="../tags/tag572.xml"/><Relationship Id="rId28" Type="http://schemas.openxmlformats.org/officeDocument/2006/relationships/tags" Target="../tags/tag573.xml"/><Relationship Id="rId29" Type="http://schemas.openxmlformats.org/officeDocument/2006/relationships/tags" Target="../tags/tag574.xml"/><Relationship Id="rId1" Type="http://schemas.openxmlformats.org/officeDocument/2006/relationships/tags" Target="../tags/tag546.xml"/><Relationship Id="rId2" Type="http://schemas.openxmlformats.org/officeDocument/2006/relationships/tags" Target="../tags/tag547.xml"/><Relationship Id="rId3" Type="http://schemas.openxmlformats.org/officeDocument/2006/relationships/tags" Target="../tags/tag548.xml"/><Relationship Id="rId4" Type="http://schemas.openxmlformats.org/officeDocument/2006/relationships/tags" Target="../tags/tag549.xml"/><Relationship Id="rId5" Type="http://schemas.openxmlformats.org/officeDocument/2006/relationships/tags" Target="../tags/tag550.xml"/><Relationship Id="rId30" Type="http://schemas.openxmlformats.org/officeDocument/2006/relationships/tags" Target="../tags/tag575.xml"/><Relationship Id="rId31" Type="http://schemas.openxmlformats.org/officeDocument/2006/relationships/tags" Target="../tags/tag576.xml"/><Relationship Id="rId32" Type="http://schemas.openxmlformats.org/officeDocument/2006/relationships/tags" Target="../tags/tag577.xml"/><Relationship Id="rId9" Type="http://schemas.openxmlformats.org/officeDocument/2006/relationships/tags" Target="../tags/tag554.xml"/><Relationship Id="rId6" Type="http://schemas.openxmlformats.org/officeDocument/2006/relationships/tags" Target="../tags/tag551.xml"/><Relationship Id="rId7" Type="http://schemas.openxmlformats.org/officeDocument/2006/relationships/tags" Target="../tags/tag552.xml"/><Relationship Id="rId8" Type="http://schemas.openxmlformats.org/officeDocument/2006/relationships/tags" Target="../tags/tag553.xml"/><Relationship Id="rId33" Type="http://schemas.openxmlformats.org/officeDocument/2006/relationships/tags" Target="../tags/tag578.xml"/><Relationship Id="rId34" Type="http://schemas.openxmlformats.org/officeDocument/2006/relationships/tags" Target="../tags/tag579.xml"/><Relationship Id="rId35" Type="http://schemas.openxmlformats.org/officeDocument/2006/relationships/tags" Target="../tags/tag580.xml"/><Relationship Id="rId36" Type="http://schemas.openxmlformats.org/officeDocument/2006/relationships/tags" Target="../tags/tag581.xml"/><Relationship Id="rId10" Type="http://schemas.openxmlformats.org/officeDocument/2006/relationships/tags" Target="../tags/tag555.xml"/><Relationship Id="rId11" Type="http://schemas.openxmlformats.org/officeDocument/2006/relationships/tags" Target="../tags/tag556.xml"/><Relationship Id="rId12" Type="http://schemas.openxmlformats.org/officeDocument/2006/relationships/tags" Target="../tags/tag557.xml"/><Relationship Id="rId13" Type="http://schemas.openxmlformats.org/officeDocument/2006/relationships/tags" Target="../tags/tag558.xml"/><Relationship Id="rId14" Type="http://schemas.openxmlformats.org/officeDocument/2006/relationships/tags" Target="../tags/tag559.xml"/><Relationship Id="rId15" Type="http://schemas.openxmlformats.org/officeDocument/2006/relationships/tags" Target="../tags/tag560.xml"/><Relationship Id="rId16" Type="http://schemas.openxmlformats.org/officeDocument/2006/relationships/tags" Target="../tags/tag561.xml"/><Relationship Id="rId17" Type="http://schemas.openxmlformats.org/officeDocument/2006/relationships/tags" Target="../tags/tag562.xml"/><Relationship Id="rId18" Type="http://schemas.openxmlformats.org/officeDocument/2006/relationships/tags" Target="../tags/tag563.xml"/><Relationship Id="rId19" Type="http://schemas.openxmlformats.org/officeDocument/2006/relationships/tags" Target="../tags/tag564.xml"/><Relationship Id="rId37" Type="http://schemas.openxmlformats.org/officeDocument/2006/relationships/slideLayout" Target="../slideLayouts/slideLayout6.xml"/><Relationship Id="rId38" Type="http://schemas.openxmlformats.org/officeDocument/2006/relationships/notesSlide" Target="../notesSlides/notesSlide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58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7.xml"/><Relationship Id="rId6" Type="http://schemas.openxmlformats.org/officeDocument/2006/relationships/image" Target="../media/image5.emf"/><Relationship Id="rId1" Type="http://schemas.openxmlformats.org/officeDocument/2006/relationships/tags" Target="../tags/tag582.xml"/><Relationship Id="rId2" Type="http://schemas.openxmlformats.org/officeDocument/2006/relationships/tags" Target="../tags/tag58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587.xml"/><Relationship Id="rId4" Type="http://schemas.openxmlformats.org/officeDocument/2006/relationships/tags" Target="../tags/tag58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8.xml"/><Relationship Id="rId7" Type="http://schemas.openxmlformats.org/officeDocument/2006/relationships/image" Target="../media/image6.emf"/><Relationship Id="rId1" Type="http://schemas.openxmlformats.org/officeDocument/2006/relationships/tags" Target="../tags/tag585.xml"/><Relationship Id="rId2" Type="http://schemas.openxmlformats.org/officeDocument/2006/relationships/tags" Target="../tags/tag58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59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9.xml"/><Relationship Id="rId6" Type="http://schemas.openxmlformats.org/officeDocument/2006/relationships/image" Target="../media/image7.emf"/><Relationship Id="rId1" Type="http://schemas.openxmlformats.org/officeDocument/2006/relationships/tags" Target="../tags/tag589.xml"/><Relationship Id="rId2" Type="http://schemas.openxmlformats.org/officeDocument/2006/relationships/tags" Target="../tags/tag59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592.xml"/><Relationship Id="rId2" Type="http://schemas.openxmlformats.org/officeDocument/2006/relationships/tags" Target="../tags/tag59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594.xml"/><Relationship Id="rId2" Type="http://schemas.openxmlformats.org/officeDocument/2006/relationships/tags" Target="../tags/tag595.xml"/><Relationship Id="rId3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596.xml"/><Relationship Id="rId2" Type="http://schemas.openxmlformats.org/officeDocument/2006/relationships/tags" Target="../tags/tag597.xml"/><Relationship Id="rId3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598.xml"/><Relationship Id="rId2" Type="http://schemas.openxmlformats.org/officeDocument/2006/relationships/tags" Target="../tags/tag599.xml"/><Relationship Id="rId3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600.xml"/><Relationship Id="rId2" Type="http://schemas.openxmlformats.org/officeDocument/2006/relationships/tags" Target="../tags/tag601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tags" Target="../tags/tag610.xml"/><Relationship Id="rId20" Type="http://schemas.openxmlformats.org/officeDocument/2006/relationships/tags" Target="../tags/tag621.xml"/><Relationship Id="rId21" Type="http://schemas.openxmlformats.org/officeDocument/2006/relationships/slideLayout" Target="../slideLayouts/slideLayout2.xml"/><Relationship Id="rId10" Type="http://schemas.openxmlformats.org/officeDocument/2006/relationships/tags" Target="../tags/tag611.xml"/><Relationship Id="rId11" Type="http://schemas.openxmlformats.org/officeDocument/2006/relationships/tags" Target="../tags/tag612.xml"/><Relationship Id="rId12" Type="http://schemas.openxmlformats.org/officeDocument/2006/relationships/tags" Target="../tags/tag613.xml"/><Relationship Id="rId13" Type="http://schemas.openxmlformats.org/officeDocument/2006/relationships/tags" Target="../tags/tag614.xml"/><Relationship Id="rId14" Type="http://schemas.openxmlformats.org/officeDocument/2006/relationships/tags" Target="../tags/tag615.xml"/><Relationship Id="rId15" Type="http://schemas.openxmlformats.org/officeDocument/2006/relationships/tags" Target="../tags/tag616.xml"/><Relationship Id="rId16" Type="http://schemas.openxmlformats.org/officeDocument/2006/relationships/tags" Target="../tags/tag617.xml"/><Relationship Id="rId17" Type="http://schemas.openxmlformats.org/officeDocument/2006/relationships/tags" Target="../tags/tag618.xml"/><Relationship Id="rId18" Type="http://schemas.openxmlformats.org/officeDocument/2006/relationships/tags" Target="../tags/tag619.xml"/><Relationship Id="rId19" Type="http://schemas.openxmlformats.org/officeDocument/2006/relationships/tags" Target="../tags/tag620.xml"/><Relationship Id="rId1" Type="http://schemas.openxmlformats.org/officeDocument/2006/relationships/tags" Target="../tags/tag602.xml"/><Relationship Id="rId2" Type="http://schemas.openxmlformats.org/officeDocument/2006/relationships/tags" Target="../tags/tag603.xml"/><Relationship Id="rId3" Type="http://schemas.openxmlformats.org/officeDocument/2006/relationships/tags" Target="../tags/tag604.xml"/><Relationship Id="rId4" Type="http://schemas.openxmlformats.org/officeDocument/2006/relationships/tags" Target="../tags/tag605.xml"/><Relationship Id="rId5" Type="http://schemas.openxmlformats.org/officeDocument/2006/relationships/tags" Target="../tags/tag606.xml"/><Relationship Id="rId6" Type="http://schemas.openxmlformats.org/officeDocument/2006/relationships/tags" Target="../tags/tag607.xml"/><Relationship Id="rId7" Type="http://schemas.openxmlformats.org/officeDocument/2006/relationships/tags" Target="../tags/tag608.xml"/><Relationship Id="rId8" Type="http://schemas.openxmlformats.org/officeDocument/2006/relationships/tags" Target="../tags/tag60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622.xml"/><Relationship Id="rId2" Type="http://schemas.openxmlformats.org/officeDocument/2006/relationships/tags" Target="../tags/tag623.xml"/><Relationship Id="rId3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626.xml"/><Relationship Id="rId4" Type="http://schemas.openxmlformats.org/officeDocument/2006/relationships/tags" Target="../tags/tag627.xml"/><Relationship Id="rId5" Type="http://schemas.openxmlformats.org/officeDocument/2006/relationships/tags" Target="../tags/tag628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32.xml"/><Relationship Id="rId1" Type="http://schemas.openxmlformats.org/officeDocument/2006/relationships/tags" Target="../tags/tag624.xml"/><Relationship Id="rId2" Type="http://schemas.openxmlformats.org/officeDocument/2006/relationships/tags" Target="../tags/tag62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631.xml"/><Relationship Id="rId4" Type="http://schemas.openxmlformats.org/officeDocument/2006/relationships/tags" Target="../tags/tag63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3.xml"/><Relationship Id="rId1" Type="http://schemas.openxmlformats.org/officeDocument/2006/relationships/tags" Target="../tags/tag629.xml"/><Relationship Id="rId2" Type="http://schemas.openxmlformats.org/officeDocument/2006/relationships/tags" Target="../tags/tag63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635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1" Type="http://schemas.openxmlformats.org/officeDocument/2006/relationships/tags" Target="../tags/tag633.xml"/><Relationship Id="rId2" Type="http://schemas.openxmlformats.org/officeDocument/2006/relationships/tags" Target="../tags/tag6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636.xml"/><Relationship Id="rId2" Type="http://schemas.openxmlformats.org/officeDocument/2006/relationships/tags" Target="../tags/tag637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91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en-US" dirty="0">
                <a:solidFill>
                  <a:srgbClr val="FFFF00"/>
                </a:solidFill>
                <a:cs typeface="Calibri"/>
              </a:rPr>
              <a:t>5.2 (writes), 5.3, 5.5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15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Set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Asociative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3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914400"/>
            <a:ext cx="19812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3048000" y="914400"/>
            <a:ext cx="4038600" cy="5791200"/>
          </a:xfrm>
          <a:prstGeom prst="rect">
            <a:avLst/>
          </a:prstGeom>
          <a:solidFill>
            <a:srgbClr val="0033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Fully Associative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 Simple Fully Associative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2411" y="15240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M[ 13 ]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34290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2954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2954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954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2954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1242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581400" y="38862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5720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7912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1242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581400" y="43434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5720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7912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1242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581400" y="48006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31242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3581400" y="52578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2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024648919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3508" y="58674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90" name="TextBox 89"/>
          <p:cNvSpPr txBox="1"/>
          <p:nvPr>
            <p:custDataLst>
              <p:tags r:id="rId27"/>
            </p:custDataLst>
          </p:nvPr>
        </p:nvSpPr>
        <p:spPr>
          <a:xfrm>
            <a:off x="3200400" y="19812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  <p:grpSp>
        <p:nvGrpSpPr>
          <p:cNvPr id="2" name="Group 50"/>
          <p:cNvGrpSpPr/>
          <p:nvPr>
            <p:custDataLst>
              <p:tags r:id="rId28"/>
            </p:custDataLst>
          </p:nvPr>
        </p:nvGrpSpPr>
        <p:grpSpPr>
          <a:xfrm>
            <a:off x="4038600" y="2514600"/>
            <a:ext cx="2362200" cy="152400"/>
            <a:chOff x="3810000" y="2209800"/>
            <a:chExt cx="2362200" cy="152400"/>
          </a:xfrm>
        </p:grpSpPr>
        <p:cxnSp>
          <p:nvCxnSpPr>
            <p:cNvPr id="72" name="Straight Connector 71"/>
            <p:cNvCxnSpPr/>
            <p:nvPr>
              <p:custDataLst>
                <p:tags r:id="rId46"/>
              </p:custDataLst>
            </p:nvPr>
          </p:nvCxnSpPr>
          <p:spPr>
            <a:xfrm>
              <a:off x="38100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47"/>
              </p:custDataLst>
            </p:nvPr>
          </p:nvCxnSpPr>
          <p:spPr>
            <a:xfrm rot="5400000" flipH="1" flipV="1">
              <a:off x="3733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48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49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50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51"/>
              </p:custDataLst>
            </p:nvPr>
          </p:nvCxnSpPr>
          <p:spPr>
            <a:xfrm rot="5400000" flipH="1" flipV="1">
              <a:off x="41910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52"/>
              </p:custDataLst>
            </p:nvPr>
          </p:nvCxnSpPr>
          <p:spPr>
            <a:xfrm>
              <a:off x="47244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5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54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55"/>
              </p:custDataLst>
            </p:nvPr>
          </p:nvCxnSpPr>
          <p:spPr>
            <a:xfrm rot="5400000" flipH="1" flipV="1">
              <a:off x="46482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2"/>
          <p:cNvSpPr>
            <a:spLocks noChangeArrowheads="1"/>
          </p:cNvSpPr>
          <p:nvPr>
            <p:custDataLst>
              <p:tags r:id="rId29"/>
            </p:custDataLst>
          </p:nvPr>
        </p:nvSpPr>
        <p:spPr bwMode="ltGray">
          <a:xfrm>
            <a:off x="45720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30"/>
            </p:custDataLst>
          </p:nvPr>
        </p:nvSpPr>
        <p:spPr bwMode="ltGray">
          <a:xfrm>
            <a:off x="5791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2"/>
          <p:cNvSpPr>
            <a:spLocks noChangeArrowheads="1"/>
          </p:cNvSpPr>
          <p:nvPr>
            <p:custDataLst>
              <p:tags r:id="rId31"/>
            </p:custDataLst>
          </p:nvPr>
        </p:nvSpPr>
        <p:spPr bwMode="ltGray">
          <a:xfrm>
            <a:off x="45720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2"/>
          <p:cNvSpPr>
            <a:spLocks noChangeArrowheads="1"/>
          </p:cNvSpPr>
          <p:nvPr>
            <p:custDataLst>
              <p:tags r:id="rId32"/>
            </p:custDataLst>
          </p:nvPr>
        </p:nvSpPr>
        <p:spPr bwMode="ltGray">
          <a:xfrm>
            <a:off x="5791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22"/>
          <p:cNvSpPr>
            <a:spLocks noChangeArrowheads="1"/>
          </p:cNvSpPr>
          <p:nvPr>
            <p:custDataLst>
              <p:tags r:id="rId33"/>
            </p:custDataLst>
          </p:nvPr>
        </p:nvSpPr>
        <p:spPr bwMode="ltGray">
          <a:xfrm>
            <a:off x="33528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ltGray">
          <a:xfrm>
            <a:off x="33528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2"/>
          <p:cNvSpPr>
            <a:spLocks noChangeArrowheads="1"/>
          </p:cNvSpPr>
          <p:nvPr>
            <p:custDataLst>
              <p:tags r:id="rId35"/>
            </p:custDataLst>
          </p:nvPr>
        </p:nvSpPr>
        <p:spPr bwMode="ltGray">
          <a:xfrm>
            <a:off x="3352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ltGray">
          <a:xfrm>
            <a:off x="3352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ounded Rectangle 70"/>
          <p:cNvSpPr/>
          <p:nvPr>
            <p:custDataLst>
              <p:tags r:id="rId37"/>
            </p:custDataLst>
          </p:nvPr>
        </p:nvSpPr>
        <p:spPr>
          <a:xfrm>
            <a:off x="7772400" y="14478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>
            <p:custDataLst>
              <p:tags r:id="rId38"/>
            </p:custDataLst>
          </p:nvPr>
        </p:nvSpPr>
        <p:spPr>
          <a:xfrm>
            <a:off x="7772400" y="20574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>
            <p:custDataLst>
              <p:tags r:id="rId39"/>
            </p:custDataLst>
          </p:nvPr>
        </p:nvSpPr>
        <p:spPr>
          <a:xfrm>
            <a:off x="7772400" y="2667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>
            <p:custDataLst>
              <p:tags r:id="rId40"/>
            </p:custDataLst>
          </p:nvPr>
        </p:nvSpPr>
        <p:spPr>
          <a:xfrm>
            <a:off x="7772400" y="32766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>
            <p:custDataLst>
              <p:tags r:id="rId41"/>
            </p:custDataLst>
          </p:nvPr>
        </p:nvSpPr>
        <p:spPr>
          <a:xfrm>
            <a:off x="7772400" y="38862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>
            <p:custDataLst>
              <p:tags r:id="rId42"/>
            </p:custDataLst>
          </p:nvPr>
        </p:nvSpPr>
        <p:spPr>
          <a:xfrm>
            <a:off x="7772400" y="44958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>
            <p:custDataLst>
              <p:tags r:id="rId43"/>
            </p:custDataLst>
          </p:nvPr>
        </p:nvSpPr>
        <p:spPr>
          <a:xfrm>
            <a:off x="7772400" y="51054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>
            <p:custDataLst>
              <p:tags r:id="rId44"/>
            </p:custDataLst>
          </p:nvPr>
        </p:nvSpPr>
        <p:spPr>
          <a:xfrm>
            <a:off x="7772400" y="5715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>
            <p:custDataLst>
              <p:tags r:id="rId45"/>
            </p:custDataLst>
          </p:nvPr>
        </p:nvSpPr>
        <p:spPr>
          <a:xfrm>
            <a:off x="7772400" y="6324600"/>
            <a:ext cx="1219200" cy="304800"/>
          </a:xfrm>
          <a:custGeom>
            <a:avLst/>
            <a:gdLst>
              <a:gd name="connsiteX0" fmla="*/ 0 w 1219200"/>
              <a:gd name="connsiteY0" fmla="*/ 202082 h 609600"/>
              <a:gd name="connsiteX1" fmla="*/ 59189 w 1219200"/>
              <a:gd name="connsiteY1" fmla="*/ 59188 h 609600"/>
              <a:gd name="connsiteX2" fmla="*/ 202083 w 1219200"/>
              <a:gd name="connsiteY2" fmla="*/ 0 h 609600"/>
              <a:gd name="connsiteX3" fmla="*/ 1017118 w 1219200"/>
              <a:gd name="connsiteY3" fmla="*/ 0 h 609600"/>
              <a:gd name="connsiteX4" fmla="*/ 1160012 w 1219200"/>
              <a:gd name="connsiteY4" fmla="*/ 59189 h 609600"/>
              <a:gd name="connsiteX5" fmla="*/ 1219200 w 1219200"/>
              <a:gd name="connsiteY5" fmla="*/ 202083 h 609600"/>
              <a:gd name="connsiteX6" fmla="*/ 1219200 w 1219200"/>
              <a:gd name="connsiteY6" fmla="*/ 407518 h 609600"/>
              <a:gd name="connsiteX7" fmla="*/ 1160012 w 1219200"/>
              <a:gd name="connsiteY7" fmla="*/ 550412 h 609600"/>
              <a:gd name="connsiteX8" fmla="*/ 1017118 w 1219200"/>
              <a:gd name="connsiteY8" fmla="*/ 609600 h 609600"/>
              <a:gd name="connsiteX9" fmla="*/ 202082 w 1219200"/>
              <a:gd name="connsiteY9" fmla="*/ 609600 h 609600"/>
              <a:gd name="connsiteX10" fmla="*/ 59188 w 1219200"/>
              <a:gd name="connsiteY10" fmla="*/ 550411 h 609600"/>
              <a:gd name="connsiteX11" fmla="*/ 0 w 1219200"/>
              <a:gd name="connsiteY11" fmla="*/ 407517 h 609600"/>
              <a:gd name="connsiteX12" fmla="*/ 0 w 1219200"/>
              <a:gd name="connsiteY12" fmla="*/ 202082 h 609600"/>
              <a:gd name="connsiteX0" fmla="*/ 1017118 w 1219200"/>
              <a:gd name="connsiteY0" fmla="*/ 609600 h 701040"/>
              <a:gd name="connsiteX1" fmla="*/ 202082 w 1219200"/>
              <a:gd name="connsiteY1" fmla="*/ 609600 h 701040"/>
              <a:gd name="connsiteX2" fmla="*/ 59188 w 1219200"/>
              <a:gd name="connsiteY2" fmla="*/ 550411 h 701040"/>
              <a:gd name="connsiteX3" fmla="*/ 0 w 1219200"/>
              <a:gd name="connsiteY3" fmla="*/ 407517 h 701040"/>
              <a:gd name="connsiteX4" fmla="*/ 0 w 1219200"/>
              <a:gd name="connsiteY4" fmla="*/ 202082 h 701040"/>
              <a:gd name="connsiteX5" fmla="*/ 59189 w 1219200"/>
              <a:gd name="connsiteY5" fmla="*/ 59188 h 701040"/>
              <a:gd name="connsiteX6" fmla="*/ 202083 w 1219200"/>
              <a:gd name="connsiteY6" fmla="*/ 0 h 701040"/>
              <a:gd name="connsiteX7" fmla="*/ 1017118 w 1219200"/>
              <a:gd name="connsiteY7" fmla="*/ 0 h 701040"/>
              <a:gd name="connsiteX8" fmla="*/ 1160012 w 1219200"/>
              <a:gd name="connsiteY8" fmla="*/ 59189 h 701040"/>
              <a:gd name="connsiteX9" fmla="*/ 1219200 w 1219200"/>
              <a:gd name="connsiteY9" fmla="*/ 202083 h 701040"/>
              <a:gd name="connsiteX10" fmla="*/ 1219200 w 1219200"/>
              <a:gd name="connsiteY10" fmla="*/ 407518 h 701040"/>
              <a:gd name="connsiteX11" fmla="*/ 1160012 w 1219200"/>
              <a:gd name="connsiteY11" fmla="*/ 550412 h 701040"/>
              <a:gd name="connsiteX12" fmla="*/ 1108558 w 1219200"/>
              <a:gd name="connsiteY12" fmla="*/ 701040 h 701040"/>
              <a:gd name="connsiteX0" fmla="*/ 1017118 w 1219200"/>
              <a:gd name="connsiteY0" fmla="*/ 609600 h 701040"/>
              <a:gd name="connsiteX1" fmla="*/ 59188 w 1219200"/>
              <a:gd name="connsiteY1" fmla="*/ 550411 h 701040"/>
              <a:gd name="connsiteX2" fmla="*/ 0 w 1219200"/>
              <a:gd name="connsiteY2" fmla="*/ 407517 h 701040"/>
              <a:gd name="connsiteX3" fmla="*/ 0 w 1219200"/>
              <a:gd name="connsiteY3" fmla="*/ 202082 h 701040"/>
              <a:gd name="connsiteX4" fmla="*/ 59189 w 1219200"/>
              <a:gd name="connsiteY4" fmla="*/ 59188 h 701040"/>
              <a:gd name="connsiteX5" fmla="*/ 202083 w 1219200"/>
              <a:gd name="connsiteY5" fmla="*/ 0 h 701040"/>
              <a:gd name="connsiteX6" fmla="*/ 1017118 w 1219200"/>
              <a:gd name="connsiteY6" fmla="*/ 0 h 701040"/>
              <a:gd name="connsiteX7" fmla="*/ 1160012 w 1219200"/>
              <a:gd name="connsiteY7" fmla="*/ 59189 h 701040"/>
              <a:gd name="connsiteX8" fmla="*/ 1219200 w 1219200"/>
              <a:gd name="connsiteY8" fmla="*/ 202083 h 701040"/>
              <a:gd name="connsiteX9" fmla="*/ 1219200 w 1219200"/>
              <a:gd name="connsiteY9" fmla="*/ 407518 h 701040"/>
              <a:gd name="connsiteX10" fmla="*/ 1160012 w 1219200"/>
              <a:gd name="connsiteY10" fmla="*/ 550412 h 701040"/>
              <a:gd name="connsiteX11" fmla="*/ 1108558 w 1219200"/>
              <a:gd name="connsiteY11" fmla="*/ 701040 h 701040"/>
              <a:gd name="connsiteX0" fmla="*/ 1017118 w 1219200"/>
              <a:gd name="connsiteY0" fmla="*/ 6096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60012 w 1219200"/>
              <a:gd name="connsiteY7" fmla="*/ 550412 h 701040"/>
              <a:gd name="connsiteX8" fmla="*/ 1108558 w 1219200"/>
              <a:gd name="connsiteY8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08558 w 1219200"/>
              <a:gd name="connsiteY7" fmla="*/ 701040 h 701040"/>
              <a:gd name="connsiteX0" fmla="*/ 0 w 1219200"/>
              <a:gd name="connsiteY0" fmla="*/ 304800 h 304800"/>
              <a:gd name="connsiteX1" fmla="*/ 0 w 1219200"/>
              <a:gd name="connsiteY1" fmla="*/ 202082 h 304800"/>
              <a:gd name="connsiteX2" fmla="*/ 59189 w 1219200"/>
              <a:gd name="connsiteY2" fmla="*/ 59188 h 304800"/>
              <a:gd name="connsiteX3" fmla="*/ 202083 w 1219200"/>
              <a:gd name="connsiteY3" fmla="*/ 0 h 304800"/>
              <a:gd name="connsiteX4" fmla="*/ 1017118 w 1219200"/>
              <a:gd name="connsiteY4" fmla="*/ 0 h 304800"/>
              <a:gd name="connsiteX5" fmla="*/ 1160012 w 1219200"/>
              <a:gd name="connsiteY5" fmla="*/ 59189 h 304800"/>
              <a:gd name="connsiteX6" fmla="*/ 1219200 w 1219200"/>
              <a:gd name="connsiteY6" fmla="*/ 202083 h 304800"/>
              <a:gd name="connsiteX7" fmla="*/ 1219200 w 1219200"/>
              <a:gd name="connsiteY7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" h="304800">
                <a:moveTo>
                  <a:pt x="0" y="304800"/>
                </a:moveTo>
                <a:lnTo>
                  <a:pt x="0" y="202082"/>
                </a:lnTo>
                <a:cubicBezTo>
                  <a:pt x="0" y="148487"/>
                  <a:pt x="21291" y="97086"/>
                  <a:pt x="59189" y="59188"/>
                </a:cubicBezTo>
                <a:cubicBezTo>
                  <a:pt x="97087" y="21290"/>
                  <a:pt x="148487" y="0"/>
                  <a:pt x="202083" y="0"/>
                </a:cubicBezTo>
                <a:lnTo>
                  <a:pt x="1017118" y="0"/>
                </a:lnTo>
                <a:cubicBezTo>
                  <a:pt x="1070713" y="0"/>
                  <a:pt x="1122114" y="21291"/>
                  <a:pt x="1160012" y="59189"/>
                </a:cubicBezTo>
                <a:cubicBezTo>
                  <a:pt x="1197910" y="97087"/>
                  <a:pt x="1219200" y="148487"/>
                  <a:pt x="1219200" y="202083"/>
                </a:cubicBezTo>
                <a:lnTo>
                  <a:pt x="1219200" y="30480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1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  <p:bldP spid="64" grpId="0" animBg="1"/>
      <p:bldP spid="68" grpId="0" animBg="1"/>
      <p:bldP spid="90" grpId="0"/>
      <p:bldP spid="78" grpId="0" animBg="1"/>
      <p:bldP spid="79" grpId="0" animBg="1"/>
      <p:bldP spid="83" grpId="0" animBg="1"/>
      <p:bldP spid="85" grpId="0" animBg="1"/>
      <p:bldP spid="71" grpId="0" animBg="1"/>
      <p:bldP spid="75" grpId="0" animBg="1"/>
      <p:bldP spid="87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438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8382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5049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629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7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Fully Associative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2460317" y="1524000"/>
            <a:ext cx="2645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cache lines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7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Fully-associative reduces conflict misses...</a:t>
            </a:r>
          </a:p>
          <a:p>
            <a:r>
              <a:rPr lang="en-US" dirty="0" smtClean="0"/>
              <a:t>	… assuming good eviction strategy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20,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33400" y="457200"/>
            <a:ext cx="8382000" cy="6019800"/>
          </a:xfrm>
        </p:spPr>
        <p:txBody>
          <a:bodyPr/>
          <a:lstStyle/>
          <a:p>
            <a:r>
              <a:rPr lang="en-US" dirty="0" smtClean="0"/>
              <a:t>… but large block size can still reduce hit rate</a:t>
            </a:r>
          </a:p>
          <a:p>
            <a:r>
              <a:rPr lang="en-US" sz="2800" dirty="0" smtClean="0"/>
              <a:t>vector add trace: 0, 100, 200, 1, 101, 201, 2, 202,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two fully-associative 4-byte cache lines?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95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The line is being referenced for the first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1"/>
            <a:r>
              <a:rPr lang="en-US" dirty="0"/>
              <a:t>The line was evicted because the cache was </a:t>
            </a:r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Conflict</a:t>
            </a:r>
          </a:p>
          <a:p>
            <a:pPr lvl="1"/>
            <a:r>
              <a:rPr lang="en-US" dirty="0" smtClean="0"/>
              <a:t>The line was evicted because of another access whose index conflicted</a:t>
            </a:r>
          </a:p>
        </p:txBody>
      </p:sp>
    </p:spTree>
    <p:extLst>
      <p:ext uri="{BB962C8B-B14F-4D97-AF65-F5344CB8AC3E}">
        <p14:creationId xmlns:p14="http://schemas.microsoft.com/office/powerpoint/2010/main" val="220262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534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up: other designs; writing to caches</a:t>
            </a:r>
          </a:p>
        </p:txBody>
      </p:sp>
      <p:pic>
        <p:nvPicPr>
          <p:cNvPr id="12290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05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304800"/>
            <a:ext cx="3048000" cy="6172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 Mapped</a:t>
            </a:r>
          </a:p>
          <a:p>
            <a:r>
              <a:rPr lang="en-US" dirty="0" smtClean="0"/>
              <a:t>+ Smaller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Faster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Very</a:t>
            </a:r>
          </a:p>
          <a:p>
            <a:r>
              <a:rPr lang="en-US" dirty="0" smtClean="0"/>
              <a:t>– Lots</a:t>
            </a:r>
          </a:p>
          <a:p>
            <a:r>
              <a:rPr lang="en-US" dirty="0" smtClean="0"/>
              <a:t>– Low</a:t>
            </a:r>
          </a:p>
          <a:p>
            <a:r>
              <a:rPr lang="en-US" dirty="0" smtClean="0"/>
              <a:t>– Common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791200" y="304800"/>
            <a:ext cx="3124200" cy="6172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algn="r"/>
            <a:r>
              <a:rPr lang="en-US" dirty="0" smtClean="0"/>
              <a:t>Larger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Slower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Not Very –</a:t>
            </a:r>
          </a:p>
          <a:p>
            <a:pPr algn="r"/>
            <a:r>
              <a:rPr lang="en-US" dirty="0" smtClean="0"/>
              <a:t>Zero +</a:t>
            </a:r>
          </a:p>
          <a:p>
            <a:pPr algn="r"/>
            <a:r>
              <a:rPr lang="en-US" dirty="0" smtClean="0"/>
              <a:t>High +</a:t>
            </a:r>
          </a:p>
          <a:p>
            <a:pPr algn="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2438400" y="838200"/>
            <a:ext cx="42672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Tag Size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SRAM Overhead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Controller Logic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Speed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Price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Scalability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# of conflict misses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Hit rate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Pathological Cases?</a:t>
            </a:r>
          </a:p>
          <a:p>
            <a:pPr algn="ctr">
              <a:spcBef>
                <a:spcPts val="672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Set Associative Caches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HW3 available due </a:t>
            </a:r>
            <a:r>
              <a:rPr lang="en-US" i="1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/>
              <a:t> Tuesday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HW3 has been updated. </a:t>
            </a:r>
            <a:r>
              <a:rPr lang="en-US" dirty="0" smtClean="0">
                <a:solidFill>
                  <a:schemeClr val="accent1"/>
                </a:solidFill>
              </a:rPr>
              <a:t>Use updated version.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with </a:t>
            </a:r>
            <a:r>
              <a:rPr lang="en-US" dirty="0" smtClean="0">
                <a:solidFill>
                  <a:schemeClr val="accent1"/>
                </a:solidFill>
              </a:rPr>
              <a:t>alone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Be responsible with new knowledge</a:t>
            </a:r>
            <a:endParaRPr lang="en-US" dirty="0"/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FAQ, class notes, book, Sections, office hours, newsgroup, </a:t>
            </a:r>
            <a:r>
              <a:rPr lang="en-US" dirty="0" err="1" smtClean="0"/>
              <a:t>CSUGLab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Next six weeks</a:t>
            </a:r>
          </a:p>
          <a:p>
            <a:pPr lvl="1"/>
            <a:r>
              <a:rPr lang="en-US" dirty="0" smtClean="0"/>
              <a:t>Two </a:t>
            </a:r>
            <a:r>
              <a:rPr lang="en-US" dirty="0" err="1" smtClean="0"/>
              <a:t>homeworks</a:t>
            </a:r>
            <a:r>
              <a:rPr lang="en-US" dirty="0" smtClean="0"/>
              <a:t> and two projects</a:t>
            </a:r>
          </a:p>
          <a:p>
            <a:pPr lvl="1"/>
            <a:r>
              <a:rPr lang="en-US" i="1" dirty="0" smtClean="0">
                <a:solidFill>
                  <a:srgbClr val="FFFF00"/>
                </a:solidFill>
              </a:rPr>
              <a:t>Optional</a:t>
            </a:r>
            <a:r>
              <a:rPr lang="en-US" dirty="0" smtClean="0"/>
              <a:t> prelim1 </a:t>
            </a:r>
            <a:r>
              <a:rPr lang="en-US" dirty="0" smtClean="0">
                <a:solidFill>
                  <a:schemeClr val="accent1"/>
                </a:solidFill>
              </a:rPr>
              <a:t>has been graded</a:t>
            </a:r>
          </a:p>
          <a:p>
            <a:pPr lvl="1"/>
            <a:r>
              <a:rPr lang="en-US" dirty="0" smtClean="0"/>
              <a:t>Prelim2 will be Thursday, April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PA4 will be final project (no final exam)</a:t>
            </a:r>
          </a:p>
          <a:p>
            <a:pPr lvl="1"/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99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Compromise</a:t>
            </a:r>
            <a:endParaRPr lang="en-US" dirty="0"/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04800"/>
            <a:ext cx="4572000" cy="3200400"/>
          </a:xfrm>
          <a:noFill/>
          <a:ln/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Set Associative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</a:t>
            </a:r>
            <a:r>
              <a:rPr lang="en-US" dirty="0" smtClean="0">
                <a:solidFill>
                  <a:schemeClr val="accent1"/>
                </a:solidFill>
              </a:rPr>
              <a:t>set </a:t>
            </a:r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Within the set, block</a:t>
            </a:r>
            <a:br>
              <a:rPr lang="en-US" dirty="0" smtClean="0"/>
            </a:br>
            <a:r>
              <a:rPr lang="en-US" dirty="0" smtClean="0"/>
              <a:t>can go in any line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85800" y="4038600"/>
          <a:ext cx="4038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482"/>
                <a:gridCol w="795482"/>
                <a:gridCol w="1223818"/>
                <a:gridCol w="1223818"/>
              </a:tblGrid>
              <a:tr h="365760">
                <a:tc row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set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set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2-Way Set Associative Cache</a:t>
            </a:r>
            <a:endParaRPr lang="en-US" dirty="0"/>
          </a:p>
        </p:txBody>
      </p:sp>
      <p:sp>
        <p:nvSpPr>
          <p:cNvPr id="3544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Set Associative Cache</a:t>
            </a:r>
          </a:p>
          <a:p>
            <a:r>
              <a:rPr lang="en-US" dirty="0" smtClean="0"/>
              <a:t>Like direct mapped cache</a:t>
            </a:r>
          </a:p>
          <a:p>
            <a:pPr lvl="1"/>
            <a:r>
              <a:rPr lang="en-US" dirty="0" smtClean="0"/>
              <a:t>Only need to check a few lines for each access…</a:t>
            </a:r>
            <a:br>
              <a:rPr lang="en-US" dirty="0" smtClean="0"/>
            </a:br>
            <a:r>
              <a:rPr lang="en-US" dirty="0" smtClean="0"/>
              <a:t>so: fast, scalable, low overhead</a:t>
            </a:r>
          </a:p>
          <a:p>
            <a:r>
              <a:rPr lang="en-US" dirty="0" smtClean="0"/>
              <a:t>Like a fully associative cache</a:t>
            </a:r>
          </a:p>
          <a:p>
            <a:pPr lvl="1"/>
            <a:r>
              <a:rPr lang="en-US" dirty="0" smtClean="0"/>
              <a:t>Several places each block can go…</a:t>
            </a:r>
            <a:br>
              <a:rPr lang="en-US" dirty="0" smtClean="0"/>
            </a:br>
            <a:r>
              <a:rPr lang="en-US" dirty="0" smtClean="0"/>
              <a:t>so: fewer conflict misses, higher hit rate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57200" y="3352800"/>
            <a:ext cx="3505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9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6096000"/>
            <a:ext cx="304800" cy="101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 rot="5400000">
            <a:off x="5867400" y="4277379"/>
            <a:ext cx="381000" cy="3581400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57200" y="914400"/>
            <a:ext cx="0" cy="2438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9050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2860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57400" y="32766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7526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133600" y="4267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6019800" y="6258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43"/>
            </p:custDataLst>
          </p:nvPr>
        </p:nvCxnSpPr>
        <p:spPr>
          <a:xfrm rot="5400000">
            <a:off x="3848099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9050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276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6019800" y="5334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133600" y="4724400"/>
            <a:ext cx="0" cy="1219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4419600"/>
            <a:ext cx="0" cy="1676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438400" y="4495800"/>
            <a:ext cx="0" cy="1524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2286000" y="63246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5400000" flipH="1">
            <a:off x="1975366" y="5720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133600" y="5334000"/>
            <a:ext cx="685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286000" y="51816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2438400" y="5029200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56"/>
            </p:custDataLst>
          </p:nvPr>
        </p:nvSpPr>
        <p:spPr>
          <a:xfrm>
            <a:off x="2819400" y="4953000"/>
            <a:ext cx="228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57"/>
            </p:custDataLst>
          </p:nvPr>
        </p:nvCxnSpPr>
        <p:spPr>
          <a:xfrm>
            <a:off x="3026735" y="5181600"/>
            <a:ext cx="1240465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58"/>
            </p:custDataLst>
          </p:nvPr>
        </p:nvSpPr>
        <p:spPr>
          <a:xfrm>
            <a:off x="5181600" y="581156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59"/>
            </p:custDataLst>
          </p:nvPr>
        </p:nvSpPr>
        <p:spPr>
          <a:xfrm>
            <a:off x="1600200" y="6410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60"/>
            </p:custDataLst>
          </p:nvPr>
        </p:nvSpPr>
        <p:spPr>
          <a:xfrm>
            <a:off x="5181600" y="641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61"/>
            </p:custDataLst>
          </p:nvPr>
        </p:nvSpPr>
        <p:spPr>
          <a:xfrm>
            <a:off x="5181600" y="4876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 rot="5400000">
            <a:off x="5791200" y="3342622"/>
            <a:ext cx="381000" cy="35814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63"/>
            </p:custDataLst>
          </p:nvPr>
        </p:nvSpPr>
        <p:spPr>
          <a:xfrm>
            <a:off x="20741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0574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5400000">
            <a:off x="2005445" y="3910445"/>
            <a:ext cx="332509" cy="381000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810000" y="3352800"/>
            <a:ext cx="2514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43434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47244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495800" y="32766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41910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4572000" y="42672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41910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7244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43434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78"/>
            </p:custDataLst>
          </p:nvPr>
        </p:nvSpPr>
        <p:spPr>
          <a:xfrm>
            <a:off x="45125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44958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5400000">
            <a:off x="4443845" y="3910445"/>
            <a:ext cx="332509" cy="381000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6248400" y="33528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67818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71628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66294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 flipV="1">
            <a:off x="7010400" y="42672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66294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71628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67818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0" name="Rectangle 169"/>
          <p:cNvSpPr/>
          <p:nvPr>
            <p:custDataLst>
              <p:tags r:id="rId93"/>
            </p:custDataLst>
          </p:nvPr>
        </p:nvSpPr>
        <p:spPr>
          <a:xfrm>
            <a:off x="69509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 flipV="1">
            <a:off x="69342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5400000">
            <a:off x="6882245" y="3910445"/>
            <a:ext cx="332509" cy="381000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2286000" y="4419600"/>
            <a:ext cx="2286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2438400" y="4495800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5562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8001000" y="1905000"/>
            <a:ext cx="0" cy="2743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3276600" y="47244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6553200" y="46482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47244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6553200" y="4648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H="1" flipV="1">
            <a:off x="57912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 flipV="1">
            <a:off x="5562600" y="47244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5910044" y="55626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910044" y="64770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8" name="TextBox 207"/>
          <p:cNvSpPr txBox="1"/>
          <p:nvPr>
            <p:custDataLst>
              <p:tags r:id="rId108"/>
            </p:custDataLst>
          </p:nvPr>
        </p:nvSpPr>
        <p:spPr>
          <a:xfrm>
            <a:off x="60960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9"/>
            </p:custDataLst>
          </p:nvPr>
        </p:nvSpPr>
        <p:spPr>
          <a:xfrm>
            <a:off x="6172200" y="5391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10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111"/>
            </p:custDataLst>
          </p:nvPr>
        </p:nvCxnSpPr>
        <p:spPr>
          <a:xfrm rot="5400000">
            <a:off x="2628900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1066800" y="1066800"/>
            <a:ext cx="0" cy="838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1066800" y="19050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1066800" y="1066800"/>
            <a:ext cx="2362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3429000" y="9144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89" grpId="0" animBg="1"/>
      <p:bldP spid="190" grpId="0" animBg="1"/>
      <p:bldP spid="192" grpId="0" animBg="1"/>
      <p:bldP spid="196" grpId="0" animBg="1"/>
      <p:bldP spid="198" grpId="0" animBg="1"/>
      <p:bldP spid="200" grpId="0" animBg="1"/>
      <p:bldP spid="201" grpId="0" animBg="1"/>
      <p:bldP spid="202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0" y="914400"/>
            <a:ext cx="22098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2819400" y="914400"/>
            <a:ext cx="4038600" cy="5791200"/>
          </a:xfrm>
          <a:prstGeom prst="rect">
            <a:avLst/>
          </a:prstGeom>
          <a:solidFill>
            <a:srgbClr val="00206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2-Way Set Associative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0" y="0"/>
            <a:ext cx="9296400" cy="381000"/>
          </a:xfrm>
        </p:spPr>
        <p:txBody>
          <a:bodyPr/>
          <a:lstStyle/>
          <a:p>
            <a:r>
              <a:rPr lang="en-US" dirty="0" smtClean="0"/>
              <a:t>A Simple 2-Way Set Associative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3811" y="15240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M[ 13 ]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2004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0668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0668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0668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0668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2971800" y="3657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429000" y="36576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267200" y="3657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486400" y="3657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2971800" y="4114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429000" y="41148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267200" y="4114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486400" y="4114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2971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429000" y="48006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4267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54864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2971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3429000" y="52578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4267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ltGray">
          <a:xfrm>
            <a:off x="54864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130271896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74908" y="58674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pSp>
        <p:nvGrpSpPr>
          <p:cNvPr id="52" name="Group 51"/>
          <p:cNvGrpSpPr/>
          <p:nvPr>
            <p:custDataLst>
              <p:tags r:id="rId31"/>
            </p:custDataLst>
          </p:nvPr>
        </p:nvGrpSpPr>
        <p:grpSpPr>
          <a:xfrm>
            <a:off x="3733800" y="2514600"/>
            <a:ext cx="2438400" cy="152400"/>
            <a:chOff x="3733800" y="2209800"/>
            <a:chExt cx="2438400" cy="152400"/>
          </a:xfrm>
        </p:grpSpPr>
        <p:cxnSp>
          <p:nvCxnSpPr>
            <p:cNvPr id="72" name="Straight Connector 71"/>
            <p:cNvCxnSpPr/>
            <p:nvPr>
              <p:custDataLst>
                <p:tags r:id="rId34"/>
              </p:custDataLst>
            </p:nvPr>
          </p:nvCxnSpPr>
          <p:spPr>
            <a:xfrm>
              <a:off x="3733800" y="2362200"/>
              <a:ext cx="1371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35"/>
              </p:custDataLst>
            </p:nvPr>
          </p:nvCxnSpPr>
          <p:spPr>
            <a:xfrm rot="5400000" flipH="1" flipV="1">
              <a:off x="3657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>
              <p:custDataLst>
                <p:tags r:id="rId36"/>
              </p:custDataLst>
            </p:nvPr>
          </p:nvCxnSpPr>
          <p:spPr>
            <a:xfrm rot="5400000" flipH="1" flipV="1">
              <a:off x="50292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37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38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39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40"/>
              </p:custDataLst>
            </p:nvPr>
          </p:nvCxnSpPr>
          <p:spPr>
            <a:xfrm rot="5400000" flipH="1" flipV="1">
              <a:off x="41148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41"/>
              </p:custDataLst>
            </p:nvPr>
          </p:nvCxnSpPr>
          <p:spPr>
            <a:xfrm>
              <a:off x="51816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>
              <p:custDataLst>
                <p:tags r:id="rId42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4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44"/>
              </p:custDataLst>
            </p:nvPr>
          </p:nvCxnSpPr>
          <p:spPr>
            <a:xfrm rot="5400000" flipH="1" flipV="1">
              <a:off x="45720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>
            <p:custDataLst>
              <p:tags r:id="rId32"/>
            </p:custDataLst>
          </p:nvPr>
        </p:nvSpPr>
        <p:spPr>
          <a:xfrm>
            <a:off x="2971800" y="19812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746742196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0" y="914400"/>
            <a:ext cx="22098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2819400" y="4800600"/>
            <a:ext cx="4038600" cy="1905000"/>
          </a:xfrm>
          <a:prstGeom prst="rect">
            <a:avLst/>
          </a:prstGeom>
          <a:solidFill>
            <a:srgbClr val="0033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/>
          <a:lstStyle/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</a:rPr>
              <a:t>Fully Associative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Comparing Caches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3811" y="1524000"/>
            <a:ext cx="2207656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8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[ 8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[ 1 ]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M[ 8 ]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6"/>
            </p:custDataLst>
          </p:nvPr>
        </p:nvSpPr>
        <p:spPr bwMode="ltGray">
          <a:xfrm>
            <a:off x="10668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ltGray">
          <a:xfrm>
            <a:off x="10668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0668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0668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381000"/>
            <a:ext cx="260116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A Pathological Case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49777235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Rectangle 3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2819400" y="914400"/>
            <a:ext cx="4038600" cy="18288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/>
          <a:lstStyle/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</a:rPr>
              <a:t>Direct Mapped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3505200" y="13716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3810000" y="1371600"/>
            <a:ext cx="609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4419600" y="13716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5562600" y="13716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3505200" y="1676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3810000" y="1676400"/>
            <a:ext cx="609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4419600" y="1676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5562600" y="1676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3505200" y="19812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3810000" y="1981200"/>
            <a:ext cx="609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4419600" y="1981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5562600" y="1981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3505200" y="22860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ltGray">
          <a:xfrm>
            <a:off x="3810000" y="2286000"/>
            <a:ext cx="609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22"/>
          <p:cNvSpPr>
            <a:spLocks noChangeArrowheads="1"/>
          </p:cNvSpPr>
          <p:nvPr>
            <p:custDataLst>
              <p:tags r:id="rId28"/>
            </p:custDataLst>
          </p:nvPr>
        </p:nvSpPr>
        <p:spPr bwMode="ltGray">
          <a:xfrm>
            <a:off x="4419600" y="22860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22"/>
          <p:cNvSpPr>
            <a:spLocks noChangeArrowheads="1"/>
          </p:cNvSpPr>
          <p:nvPr>
            <p:custDataLst>
              <p:tags r:id="rId29"/>
            </p:custDataLst>
          </p:nvPr>
        </p:nvSpPr>
        <p:spPr bwMode="ltGray">
          <a:xfrm>
            <a:off x="5562600" y="22860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22"/>
          <p:cNvSpPr>
            <a:spLocks noChangeArrowheads="1"/>
          </p:cNvSpPr>
          <p:nvPr>
            <p:custDataLst>
              <p:tags r:id="rId30"/>
            </p:custDataLst>
          </p:nvPr>
        </p:nvSpPr>
        <p:spPr bwMode="ltGray">
          <a:xfrm>
            <a:off x="2971800" y="5257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22"/>
          <p:cNvSpPr>
            <a:spLocks noChangeArrowheads="1"/>
          </p:cNvSpPr>
          <p:nvPr>
            <p:custDataLst>
              <p:tags r:id="rId31"/>
            </p:custDataLst>
          </p:nvPr>
        </p:nvSpPr>
        <p:spPr bwMode="ltGray">
          <a:xfrm>
            <a:off x="3276600" y="52578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22"/>
          <p:cNvSpPr>
            <a:spLocks noChangeArrowheads="1"/>
          </p:cNvSpPr>
          <p:nvPr>
            <p:custDataLst>
              <p:tags r:id="rId32"/>
            </p:custDataLst>
          </p:nvPr>
        </p:nvSpPr>
        <p:spPr bwMode="ltGray">
          <a:xfrm>
            <a:off x="4419600" y="52578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Rectangle 22"/>
          <p:cNvSpPr>
            <a:spLocks noChangeArrowheads="1"/>
          </p:cNvSpPr>
          <p:nvPr>
            <p:custDataLst>
              <p:tags r:id="rId33"/>
            </p:custDataLst>
          </p:nvPr>
        </p:nvSpPr>
        <p:spPr bwMode="ltGray">
          <a:xfrm>
            <a:off x="5562600" y="52578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ltGray">
          <a:xfrm>
            <a:off x="2971800" y="55626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22"/>
          <p:cNvSpPr>
            <a:spLocks noChangeArrowheads="1"/>
          </p:cNvSpPr>
          <p:nvPr>
            <p:custDataLst>
              <p:tags r:id="rId35"/>
            </p:custDataLst>
          </p:nvPr>
        </p:nvSpPr>
        <p:spPr bwMode="ltGray">
          <a:xfrm>
            <a:off x="3276600" y="55626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ltGray">
          <a:xfrm>
            <a:off x="4419600" y="55626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Rectangle 22"/>
          <p:cNvSpPr>
            <a:spLocks noChangeArrowheads="1"/>
          </p:cNvSpPr>
          <p:nvPr>
            <p:custDataLst>
              <p:tags r:id="rId37"/>
            </p:custDataLst>
          </p:nvPr>
        </p:nvSpPr>
        <p:spPr bwMode="ltGray">
          <a:xfrm>
            <a:off x="5562600" y="55626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22"/>
          <p:cNvSpPr>
            <a:spLocks noChangeArrowheads="1"/>
          </p:cNvSpPr>
          <p:nvPr>
            <p:custDataLst>
              <p:tags r:id="rId38"/>
            </p:custDataLst>
          </p:nvPr>
        </p:nvSpPr>
        <p:spPr bwMode="ltGray">
          <a:xfrm>
            <a:off x="2971800" y="5867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Rectangle 22"/>
          <p:cNvSpPr>
            <a:spLocks noChangeArrowheads="1"/>
          </p:cNvSpPr>
          <p:nvPr>
            <p:custDataLst>
              <p:tags r:id="rId39"/>
            </p:custDataLst>
          </p:nvPr>
        </p:nvSpPr>
        <p:spPr bwMode="ltGray">
          <a:xfrm>
            <a:off x="3276600" y="5867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40"/>
            </p:custDataLst>
          </p:nvPr>
        </p:nvSpPr>
        <p:spPr bwMode="ltGray">
          <a:xfrm>
            <a:off x="4419600" y="5867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22"/>
          <p:cNvSpPr>
            <a:spLocks noChangeArrowheads="1"/>
          </p:cNvSpPr>
          <p:nvPr>
            <p:custDataLst>
              <p:tags r:id="rId41"/>
            </p:custDataLst>
          </p:nvPr>
        </p:nvSpPr>
        <p:spPr bwMode="ltGray">
          <a:xfrm>
            <a:off x="5562600" y="5867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ltGray">
          <a:xfrm>
            <a:off x="2971800" y="61722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22"/>
          <p:cNvSpPr>
            <a:spLocks noChangeArrowheads="1"/>
          </p:cNvSpPr>
          <p:nvPr>
            <p:custDataLst>
              <p:tags r:id="rId43"/>
            </p:custDataLst>
          </p:nvPr>
        </p:nvSpPr>
        <p:spPr bwMode="ltGray">
          <a:xfrm>
            <a:off x="3276600" y="6172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Rectangle 22"/>
          <p:cNvSpPr>
            <a:spLocks noChangeArrowheads="1"/>
          </p:cNvSpPr>
          <p:nvPr>
            <p:custDataLst>
              <p:tags r:id="rId44"/>
            </p:custDataLst>
          </p:nvPr>
        </p:nvSpPr>
        <p:spPr bwMode="ltGray">
          <a:xfrm>
            <a:off x="4419600" y="6172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22"/>
          <p:cNvSpPr>
            <a:spLocks noChangeArrowheads="1"/>
          </p:cNvSpPr>
          <p:nvPr>
            <p:custDataLst>
              <p:tags r:id="rId45"/>
            </p:custDataLst>
          </p:nvPr>
        </p:nvSpPr>
        <p:spPr bwMode="ltGray">
          <a:xfrm>
            <a:off x="5562600" y="6172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Rectangle 3"/>
          <p:cNvSpPr>
            <a:spLocks noChangeArrowheads="1"/>
          </p:cNvSpPr>
          <p:nvPr>
            <p:custDataLst>
              <p:tags r:id="rId46"/>
            </p:custDataLst>
          </p:nvPr>
        </p:nvSpPr>
        <p:spPr bwMode="ltGray">
          <a:xfrm>
            <a:off x="2819400" y="2743200"/>
            <a:ext cx="4038600" cy="2057400"/>
          </a:xfrm>
          <a:prstGeom prst="rect">
            <a:avLst/>
          </a:prstGeom>
          <a:solidFill>
            <a:srgbClr val="00206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/>
          <a:lstStyle/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</a:rPr>
              <a:t>2-Way Set Associative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7" name="Rectangle 22"/>
          <p:cNvSpPr>
            <a:spLocks noChangeArrowheads="1"/>
          </p:cNvSpPr>
          <p:nvPr>
            <p:custDataLst>
              <p:tags r:id="rId47"/>
            </p:custDataLst>
          </p:nvPr>
        </p:nvSpPr>
        <p:spPr bwMode="ltGray">
          <a:xfrm>
            <a:off x="3200400" y="3200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Rectangle 22"/>
          <p:cNvSpPr>
            <a:spLocks noChangeArrowheads="1"/>
          </p:cNvSpPr>
          <p:nvPr>
            <p:custDataLst>
              <p:tags r:id="rId48"/>
            </p:custDataLst>
          </p:nvPr>
        </p:nvSpPr>
        <p:spPr bwMode="ltGray">
          <a:xfrm>
            <a:off x="3505200" y="32004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22"/>
          <p:cNvSpPr>
            <a:spLocks noChangeArrowheads="1"/>
          </p:cNvSpPr>
          <p:nvPr>
            <p:custDataLst>
              <p:tags r:id="rId49"/>
            </p:custDataLst>
          </p:nvPr>
        </p:nvSpPr>
        <p:spPr bwMode="ltGray">
          <a:xfrm>
            <a:off x="4419600" y="3200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22"/>
          <p:cNvSpPr>
            <a:spLocks noChangeArrowheads="1"/>
          </p:cNvSpPr>
          <p:nvPr>
            <p:custDataLst>
              <p:tags r:id="rId50"/>
            </p:custDataLst>
          </p:nvPr>
        </p:nvSpPr>
        <p:spPr bwMode="ltGray">
          <a:xfrm>
            <a:off x="5562600" y="3200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22"/>
          <p:cNvSpPr>
            <a:spLocks noChangeArrowheads="1"/>
          </p:cNvSpPr>
          <p:nvPr>
            <p:custDataLst>
              <p:tags r:id="rId51"/>
            </p:custDataLst>
          </p:nvPr>
        </p:nvSpPr>
        <p:spPr bwMode="ltGray">
          <a:xfrm>
            <a:off x="3200400" y="35052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22"/>
          <p:cNvSpPr>
            <a:spLocks noChangeArrowheads="1"/>
          </p:cNvSpPr>
          <p:nvPr>
            <p:custDataLst>
              <p:tags r:id="rId52"/>
            </p:custDataLst>
          </p:nvPr>
        </p:nvSpPr>
        <p:spPr bwMode="ltGray">
          <a:xfrm>
            <a:off x="3505200" y="3505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22"/>
          <p:cNvSpPr>
            <a:spLocks noChangeArrowheads="1"/>
          </p:cNvSpPr>
          <p:nvPr>
            <p:custDataLst>
              <p:tags r:id="rId53"/>
            </p:custDataLst>
          </p:nvPr>
        </p:nvSpPr>
        <p:spPr bwMode="ltGray">
          <a:xfrm>
            <a:off x="4419600" y="3505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Rectangle 22"/>
          <p:cNvSpPr>
            <a:spLocks noChangeArrowheads="1"/>
          </p:cNvSpPr>
          <p:nvPr>
            <p:custDataLst>
              <p:tags r:id="rId54"/>
            </p:custDataLst>
          </p:nvPr>
        </p:nvSpPr>
        <p:spPr bwMode="ltGray">
          <a:xfrm>
            <a:off x="5562600" y="3505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Rectangle 22"/>
          <p:cNvSpPr>
            <a:spLocks noChangeArrowheads="1"/>
          </p:cNvSpPr>
          <p:nvPr>
            <p:custDataLst>
              <p:tags r:id="rId55"/>
            </p:custDataLst>
          </p:nvPr>
        </p:nvSpPr>
        <p:spPr bwMode="ltGray">
          <a:xfrm>
            <a:off x="3200400" y="3962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22"/>
          <p:cNvSpPr>
            <a:spLocks noChangeArrowheads="1"/>
          </p:cNvSpPr>
          <p:nvPr>
            <p:custDataLst>
              <p:tags r:id="rId56"/>
            </p:custDataLst>
          </p:nvPr>
        </p:nvSpPr>
        <p:spPr bwMode="ltGray">
          <a:xfrm>
            <a:off x="3505200" y="39624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22"/>
          <p:cNvSpPr>
            <a:spLocks noChangeArrowheads="1"/>
          </p:cNvSpPr>
          <p:nvPr>
            <p:custDataLst>
              <p:tags r:id="rId57"/>
            </p:custDataLst>
          </p:nvPr>
        </p:nvSpPr>
        <p:spPr bwMode="ltGray">
          <a:xfrm>
            <a:off x="4419600" y="3962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22"/>
          <p:cNvSpPr>
            <a:spLocks noChangeArrowheads="1"/>
          </p:cNvSpPr>
          <p:nvPr>
            <p:custDataLst>
              <p:tags r:id="rId58"/>
            </p:custDataLst>
          </p:nvPr>
        </p:nvSpPr>
        <p:spPr bwMode="ltGray">
          <a:xfrm>
            <a:off x="5562600" y="39624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22"/>
          <p:cNvSpPr>
            <a:spLocks noChangeArrowheads="1"/>
          </p:cNvSpPr>
          <p:nvPr>
            <p:custDataLst>
              <p:tags r:id="rId59"/>
            </p:custDataLst>
          </p:nvPr>
        </p:nvSpPr>
        <p:spPr bwMode="ltGray">
          <a:xfrm>
            <a:off x="3200400" y="42672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Rectangle 22"/>
          <p:cNvSpPr>
            <a:spLocks noChangeArrowheads="1"/>
          </p:cNvSpPr>
          <p:nvPr>
            <p:custDataLst>
              <p:tags r:id="rId60"/>
            </p:custDataLst>
          </p:nvPr>
        </p:nvSpPr>
        <p:spPr bwMode="ltGray">
          <a:xfrm>
            <a:off x="350520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22"/>
          <p:cNvSpPr>
            <a:spLocks noChangeArrowheads="1"/>
          </p:cNvSpPr>
          <p:nvPr>
            <p:custDataLst>
              <p:tags r:id="rId61"/>
            </p:custDataLst>
          </p:nvPr>
        </p:nvSpPr>
        <p:spPr bwMode="ltGray">
          <a:xfrm>
            <a:off x="4419600" y="4267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Rectangle 22"/>
          <p:cNvSpPr>
            <a:spLocks noChangeArrowheads="1"/>
          </p:cNvSpPr>
          <p:nvPr>
            <p:custDataLst>
              <p:tags r:id="rId62"/>
            </p:custDataLst>
          </p:nvPr>
        </p:nvSpPr>
        <p:spPr bwMode="ltGray">
          <a:xfrm>
            <a:off x="5562600" y="4267200"/>
            <a:ext cx="11430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27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Remaining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Evicting cache lines</a:t>
            </a:r>
          </a:p>
          <a:p>
            <a:pPr lvl="1"/>
            <a:r>
              <a:rPr lang="en-US" dirty="0" smtClean="0"/>
              <a:t>Picking cache parameters</a:t>
            </a:r>
          </a:p>
          <a:p>
            <a:pPr lvl="1"/>
            <a:r>
              <a:rPr lang="en-US" dirty="0" smtClean="0"/>
              <a:t>Writing using the cache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Eviction</a:t>
            </a:r>
            <a:endParaRPr lang="en-US"/>
          </a:p>
        </p:txBody>
      </p:sp>
      <p:sp>
        <p:nvSpPr>
          <p:cNvPr id="3325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Q: Which line should we evict to make room?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For direct-mapped?</a:t>
            </a:r>
          </a:p>
          <a:p>
            <a:r>
              <a:rPr lang="en-US" dirty="0" smtClean="0"/>
              <a:t>A: no choice, must evict the indexed line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For associative caches?</a:t>
            </a:r>
          </a:p>
          <a:p>
            <a:r>
              <a:rPr lang="en-US" dirty="0" smtClean="0"/>
              <a:t>FIFO: oldest line (timestamp per line)</a:t>
            </a:r>
          </a:p>
          <a:p>
            <a:r>
              <a:rPr lang="en-US" dirty="0" smtClean="0"/>
              <a:t>LRU: least recently used (</a:t>
            </a:r>
            <a:r>
              <a:rPr lang="en-US" dirty="0" err="1" smtClean="0"/>
              <a:t>ts</a:t>
            </a:r>
            <a:r>
              <a:rPr lang="en-US" dirty="0" smtClean="0"/>
              <a:t> per line)</a:t>
            </a:r>
          </a:p>
          <a:p>
            <a:r>
              <a:rPr lang="en-US" dirty="0" smtClean="0"/>
              <a:t>LFU: (need a counter per line)</a:t>
            </a:r>
          </a:p>
          <a:p>
            <a:r>
              <a:rPr lang="en-US" dirty="0" smtClean="0"/>
              <a:t>MRU: most recently used (?!) (</a:t>
            </a:r>
            <a:r>
              <a:rPr lang="en-US" dirty="0" err="1" smtClean="0"/>
              <a:t>ts</a:t>
            </a:r>
            <a:r>
              <a:rPr lang="en-US" dirty="0" smtClean="0"/>
              <a:t> per line)</a:t>
            </a:r>
          </a:p>
          <a:p>
            <a:r>
              <a:rPr lang="en-US" dirty="0" smtClean="0"/>
              <a:t>RR: round-robin (need a finger per set)</a:t>
            </a:r>
          </a:p>
          <a:p>
            <a:r>
              <a:rPr lang="en-US" dirty="0" smtClean="0"/>
              <a:t>RAND: random (free!)</a:t>
            </a:r>
          </a:p>
          <a:p>
            <a:r>
              <a:rPr lang="en-US" dirty="0" err="1" smtClean="0"/>
              <a:t>Belady’s</a:t>
            </a:r>
            <a:r>
              <a:rPr lang="en-US" dirty="0" smtClean="0"/>
              <a:t>: optimal (need time travel)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Parameters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cxnSp>
        <p:nvCxnSpPr>
          <p:cNvPr id="5" name="Straight Arrow Connector 4"/>
          <p:cNvCxnSpPr/>
          <p:nvPr>
            <p:custDataLst>
              <p:tags r:id="rId2"/>
            </p:custDataLst>
          </p:nvPr>
        </p:nvCxnSpPr>
        <p:spPr>
          <a:xfrm>
            <a:off x="1066800" y="587758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>
            <p:custDataLst>
              <p:tags r:id="rId3"/>
            </p:custDataLst>
          </p:nvPr>
        </p:nvCxnSpPr>
        <p:spPr>
          <a:xfrm rot="5400000" flipH="1" flipV="1">
            <a:off x="-1295400" y="3515380"/>
            <a:ext cx="4724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1066800" y="5953780"/>
            <a:ext cx="2047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cache size →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 rot="16200000">
            <a:off x="-299490" y="4663250"/>
            <a:ext cx="1904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miss rate →</a:t>
            </a:r>
          </a:p>
        </p:txBody>
      </p:sp>
      <p:sp>
        <p:nvSpPr>
          <p:cNvPr id="17" name="Freeform 16"/>
          <p:cNvSpPr/>
          <p:nvPr>
            <p:custDataLst>
              <p:tags r:id="rId6"/>
            </p:custDataLst>
          </p:nvPr>
        </p:nvSpPr>
        <p:spPr>
          <a:xfrm>
            <a:off x="1066800" y="1457980"/>
            <a:ext cx="6934200" cy="3733800"/>
          </a:xfrm>
          <a:custGeom>
            <a:avLst/>
            <a:gdLst>
              <a:gd name="connsiteX0" fmla="*/ 0 w 6174768"/>
              <a:gd name="connsiteY0" fmla="*/ 0 h 3606229"/>
              <a:gd name="connsiteX1" fmla="*/ 1006867 w 6174768"/>
              <a:gd name="connsiteY1" fmla="*/ 1345915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6174768 w 6174768"/>
              <a:gd name="connsiteY2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271418 w 6174768"/>
              <a:gd name="connsiteY1" fmla="*/ 70710 h 3606229"/>
              <a:gd name="connsiteX2" fmla="*/ 6174768 w 6174768"/>
              <a:gd name="connsiteY2" fmla="*/ 3606229 h 3606229"/>
              <a:gd name="connsiteX0" fmla="*/ 0 w 6174768"/>
              <a:gd name="connsiteY0" fmla="*/ 1909180 h 3535519"/>
              <a:gd name="connsiteX1" fmla="*/ 271418 w 6174768"/>
              <a:gd name="connsiteY1" fmla="*/ 0 h 3535519"/>
              <a:gd name="connsiteX2" fmla="*/ 6174768 w 6174768"/>
              <a:gd name="connsiteY2" fmla="*/ 3535519 h 353551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464809"/>
              <a:gd name="connsiteX1" fmla="*/ 6174768 w 6174768"/>
              <a:gd name="connsiteY1" fmla="*/ 3464809 h 346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74768" h="3464809">
                <a:moveTo>
                  <a:pt x="0" y="0"/>
                </a:moveTo>
                <a:cubicBezTo>
                  <a:pt x="3257528" y="2901776"/>
                  <a:pt x="4116512" y="2922696"/>
                  <a:pt x="6174768" y="3464809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>
            <p:custDataLst>
              <p:tags r:id="rId7"/>
            </p:custDataLst>
          </p:nvPr>
        </p:nvSpPr>
        <p:spPr>
          <a:xfrm>
            <a:off x="1066800" y="1991380"/>
            <a:ext cx="6934200" cy="3352800"/>
          </a:xfrm>
          <a:custGeom>
            <a:avLst/>
            <a:gdLst>
              <a:gd name="connsiteX0" fmla="*/ 0 w 6174768"/>
              <a:gd name="connsiteY0" fmla="*/ 0 h 3606229"/>
              <a:gd name="connsiteX1" fmla="*/ 1006867 w 6174768"/>
              <a:gd name="connsiteY1" fmla="*/ 1345915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6174768 w 6174768"/>
              <a:gd name="connsiteY2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271418 w 6174768"/>
              <a:gd name="connsiteY1" fmla="*/ 70710 h 3606229"/>
              <a:gd name="connsiteX2" fmla="*/ 6174768 w 6174768"/>
              <a:gd name="connsiteY2" fmla="*/ 3606229 h 3606229"/>
              <a:gd name="connsiteX0" fmla="*/ 0 w 6174768"/>
              <a:gd name="connsiteY0" fmla="*/ 1909180 h 3535519"/>
              <a:gd name="connsiteX1" fmla="*/ 271418 w 6174768"/>
              <a:gd name="connsiteY1" fmla="*/ 0 h 3535519"/>
              <a:gd name="connsiteX2" fmla="*/ 6174768 w 6174768"/>
              <a:gd name="connsiteY2" fmla="*/ 3535519 h 353551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464809"/>
              <a:gd name="connsiteX1" fmla="*/ 6174768 w 6174768"/>
              <a:gd name="connsiteY1" fmla="*/ 3464809 h 346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74768" h="3464809">
                <a:moveTo>
                  <a:pt x="0" y="0"/>
                </a:moveTo>
                <a:cubicBezTo>
                  <a:pt x="3257528" y="2901776"/>
                  <a:pt x="4116512" y="2922696"/>
                  <a:pt x="6174768" y="3464809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>
            <p:custDataLst>
              <p:tags r:id="rId8"/>
            </p:custDataLst>
          </p:nvPr>
        </p:nvSpPr>
        <p:spPr>
          <a:xfrm>
            <a:off x="1066800" y="2600980"/>
            <a:ext cx="6934200" cy="2819400"/>
          </a:xfrm>
          <a:custGeom>
            <a:avLst/>
            <a:gdLst>
              <a:gd name="connsiteX0" fmla="*/ 0 w 6174768"/>
              <a:gd name="connsiteY0" fmla="*/ 0 h 3606229"/>
              <a:gd name="connsiteX1" fmla="*/ 1006867 w 6174768"/>
              <a:gd name="connsiteY1" fmla="*/ 1345915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6174768 w 6174768"/>
              <a:gd name="connsiteY2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271418 w 6174768"/>
              <a:gd name="connsiteY1" fmla="*/ 70710 h 3606229"/>
              <a:gd name="connsiteX2" fmla="*/ 6174768 w 6174768"/>
              <a:gd name="connsiteY2" fmla="*/ 3606229 h 3606229"/>
              <a:gd name="connsiteX0" fmla="*/ 0 w 6174768"/>
              <a:gd name="connsiteY0" fmla="*/ 1909180 h 3535519"/>
              <a:gd name="connsiteX1" fmla="*/ 271418 w 6174768"/>
              <a:gd name="connsiteY1" fmla="*/ 0 h 3535519"/>
              <a:gd name="connsiteX2" fmla="*/ 6174768 w 6174768"/>
              <a:gd name="connsiteY2" fmla="*/ 3535519 h 353551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464809"/>
              <a:gd name="connsiteX1" fmla="*/ 6174768 w 6174768"/>
              <a:gd name="connsiteY1" fmla="*/ 3464809 h 346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74768" h="3464809">
                <a:moveTo>
                  <a:pt x="0" y="0"/>
                </a:moveTo>
                <a:cubicBezTo>
                  <a:pt x="3257528" y="2901776"/>
                  <a:pt x="4116512" y="2922696"/>
                  <a:pt x="6174768" y="3464809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>
            <p:custDataLst>
              <p:tags r:id="rId9"/>
            </p:custDataLst>
          </p:nvPr>
        </p:nvSpPr>
        <p:spPr>
          <a:xfrm>
            <a:off x="1066800" y="3515380"/>
            <a:ext cx="6934200" cy="1905000"/>
          </a:xfrm>
          <a:custGeom>
            <a:avLst/>
            <a:gdLst>
              <a:gd name="connsiteX0" fmla="*/ 0 w 6174768"/>
              <a:gd name="connsiteY0" fmla="*/ 0 h 3606229"/>
              <a:gd name="connsiteX1" fmla="*/ 1006867 w 6174768"/>
              <a:gd name="connsiteY1" fmla="*/ 1345915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4171308 w 6174768"/>
              <a:gd name="connsiteY2" fmla="*/ 2537717 h 3606229"/>
              <a:gd name="connsiteX3" fmla="*/ 6174768 w 6174768"/>
              <a:gd name="connsiteY3" fmla="*/ 3606229 h 3606229"/>
              <a:gd name="connsiteX0" fmla="*/ 0 w 6174768"/>
              <a:gd name="connsiteY0" fmla="*/ 0 h 3606229"/>
              <a:gd name="connsiteX1" fmla="*/ 1221383 w 6174768"/>
              <a:gd name="connsiteY1" fmla="*/ 1202076 h 3606229"/>
              <a:gd name="connsiteX2" fmla="*/ 6174768 w 6174768"/>
              <a:gd name="connsiteY2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6174768 w 6174768"/>
              <a:gd name="connsiteY1" fmla="*/ 3606229 h 3606229"/>
              <a:gd name="connsiteX0" fmla="*/ 0 w 6174768"/>
              <a:gd name="connsiteY0" fmla="*/ 0 h 3606229"/>
              <a:gd name="connsiteX1" fmla="*/ 271418 w 6174768"/>
              <a:gd name="connsiteY1" fmla="*/ 70710 h 3606229"/>
              <a:gd name="connsiteX2" fmla="*/ 6174768 w 6174768"/>
              <a:gd name="connsiteY2" fmla="*/ 3606229 h 3606229"/>
              <a:gd name="connsiteX0" fmla="*/ 0 w 6174768"/>
              <a:gd name="connsiteY0" fmla="*/ 1909180 h 3535519"/>
              <a:gd name="connsiteX1" fmla="*/ 271418 w 6174768"/>
              <a:gd name="connsiteY1" fmla="*/ 0 h 3535519"/>
              <a:gd name="connsiteX2" fmla="*/ 6174768 w 6174768"/>
              <a:gd name="connsiteY2" fmla="*/ 3535519 h 353551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1626339"/>
              <a:gd name="connsiteX1" fmla="*/ 6174768 w 6174768"/>
              <a:gd name="connsiteY1" fmla="*/ 1626339 h 1626339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747651"/>
              <a:gd name="connsiteX1" fmla="*/ 6174768 w 6174768"/>
              <a:gd name="connsiteY1" fmla="*/ 3747651 h 3747651"/>
              <a:gd name="connsiteX0" fmla="*/ 0 w 6174768"/>
              <a:gd name="connsiteY0" fmla="*/ 0 h 3464809"/>
              <a:gd name="connsiteX1" fmla="*/ 6174768 w 6174768"/>
              <a:gd name="connsiteY1" fmla="*/ 3464809 h 346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74768" h="3464809">
                <a:moveTo>
                  <a:pt x="0" y="0"/>
                </a:moveTo>
                <a:cubicBezTo>
                  <a:pt x="3257528" y="2901776"/>
                  <a:pt x="4116512" y="2922696"/>
                  <a:pt x="6174768" y="3464809"/>
                </a:cubicBez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>
            <p:custDataLst>
              <p:tags r:id="rId10"/>
            </p:custDataLst>
          </p:nvPr>
        </p:nvSpPr>
        <p:spPr>
          <a:xfrm>
            <a:off x="990600" y="467380"/>
            <a:ext cx="6975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direct mapped, 2-way, 8-way, fully associative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990600" y="467380"/>
            <a:ext cx="240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direct mapped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58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Design</a:t>
            </a:r>
            <a:endParaRPr lang="en-US"/>
          </a:p>
        </p:txBody>
      </p:sp>
      <p:sp>
        <p:nvSpPr>
          <p:cNvPr id="35358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Need to determine parameters:</a:t>
            </a:r>
          </a:p>
          <a:p>
            <a:pPr lvl="1"/>
            <a:r>
              <a:rPr lang="en-US" dirty="0" smtClean="0"/>
              <a:t>Cache size</a:t>
            </a:r>
          </a:p>
          <a:p>
            <a:pPr lvl="1"/>
            <a:r>
              <a:rPr lang="en-US" dirty="0" smtClean="0"/>
              <a:t>Block size (aka line size)</a:t>
            </a:r>
          </a:p>
          <a:p>
            <a:pPr lvl="1"/>
            <a:r>
              <a:rPr lang="en-US" dirty="0" smtClean="0"/>
              <a:t>Number of ways of set-</a:t>
            </a:r>
            <a:r>
              <a:rPr lang="en-US" dirty="0" err="1" smtClean="0"/>
              <a:t>associativity</a:t>
            </a:r>
            <a:r>
              <a:rPr lang="en-US" dirty="0" smtClean="0"/>
              <a:t> (1, N, </a:t>
            </a:r>
            <a:r>
              <a:rPr lang="en-US" dirty="0" smtClean="0">
                <a:sym typeface="Symbol"/>
              </a:rPr>
              <a:t>)</a:t>
            </a:r>
            <a:endParaRPr lang="en-US" dirty="0" smtClean="0"/>
          </a:p>
          <a:p>
            <a:pPr lvl="1"/>
            <a:r>
              <a:rPr lang="en-US" dirty="0" smtClean="0"/>
              <a:t>Eviction policy</a:t>
            </a:r>
          </a:p>
          <a:p>
            <a:pPr lvl="1"/>
            <a:r>
              <a:rPr lang="en-US" dirty="0" smtClean="0"/>
              <a:t>Number of levels of caching, parameters for each</a:t>
            </a:r>
          </a:p>
          <a:p>
            <a:pPr lvl="1"/>
            <a:r>
              <a:rPr lang="en-US" dirty="0" smtClean="0"/>
              <a:t>Separate I-cache from D-cache, or Unified cache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 policies / instructions</a:t>
            </a:r>
          </a:p>
          <a:p>
            <a:pPr lvl="1"/>
            <a:r>
              <a:rPr lang="en-US" dirty="0" smtClean="0"/>
              <a:t>Write policy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Caches </a:t>
            </a:r>
            <a:r>
              <a:rPr lang="en-US" dirty="0" err="1" smtClean="0"/>
              <a:t>vs</a:t>
            </a:r>
            <a:r>
              <a:rPr lang="en-US" dirty="0" smtClean="0"/>
              <a:t> memory </a:t>
            </a:r>
            <a:r>
              <a:rPr lang="en-US" dirty="0" err="1" smtClean="0"/>
              <a:t>vs</a:t>
            </a:r>
            <a:r>
              <a:rPr lang="en-US" dirty="0" smtClean="0"/>
              <a:t> tertiary storage</a:t>
            </a:r>
          </a:p>
          <a:p>
            <a:pPr lvl="1"/>
            <a:r>
              <a:rPr lang="en-US" dirty="0" smtClean="0"/>
              <a:t>Tradeoffs: big &amp;</a:t>
            </a:r>
            <a:r>
              <a:rPr lang="en-US" dirty="0"/>
              <a:t> </a:t>
            </a:r>
            <a:r>
              <a:rPr lang="en-US" dirty="0" smtClean="0"/>
              <a:t>slow </a:t>
            </a:r>
            <a:r>
              <a:rPr lang="en-US" dirty="0" err="1" smtClean="0"/>
              <a:t>vs</a:t>
            </a:r>
            <a:r>
              <a:rPr lang="en-US" dirty="0" smtClean="0"/>
              <a:t> small &amp; fast</a:t>
            </a:r>
          </a:p>
          <a:p>
            <a:pPr lvl="2"/>
            <a:r>
              <a:rPr lang="en-US" dirty="0" smtClean="0"/>
              <a:t>Best of both worlds</a:t>
            </a:r>
          </a:p>
          <a:p>
            <a:pPr lvl="1"/>
            <a:r>
              <a:rPr lang="en-US" dirty="0" smtClean="0"/>
              <a:t>working </a:t>
            </a:r>
            <a:r>
              <a:rPr lang="en-US" dirty="0"/>
              <a:t>set: 90/10 rule</a:t>
            </a:r>
          </a:p>
          <a:p>
            <a:pPr lvl="1"/>
            <a:r>
              <a:rPr lang="en-US" dirty="0" smtClean="0"/>
              <a:t>How to </a:t>
            </a:r>
            <a:r>
              <a:rPr lang="en-US" dirty="0"/>
              <a:t>predict future: </a:t>
            </a:r>
            <a:r>
              <a:rPr lang="en-US" dirty="0" smtClean="0"/>
              <a:t>temporal &amp; </a:t>
            </a:r>
            <a:r>
              <a:rPr lang="en-US" dirty="0" err="1" smtClean="0"/>
              <a:t>spacial</a:t>
            </a:r>
            <a:r>
              <a:rPr lang="en-US" dirty="0" smtClean="0"/>
              <a:t> </a:t>
            </a:r>
            <a:r>
              <a:rPr lang="en-US" dirty="0"/>
              <a:t>locality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Cache organization, parameters and tradeoffs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associativity, line size, hit cost, miss penalty, hit rate</a:t>
            </a:r>
          </a:p>
          <a:p>
            <a:pPr lvl="1"/>
            <a:r>
              <a:rPr lang="en-US" dirty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/>
              <a:t>Larger block size </a:t>
            </a:r>
            <a:r>
              <a:rPr lang="en-US" dirty="0">
                <a:sym typeface="Wingdings" pitchFamily="2" charset="2"/>
              </a:rPr>
              <a:t> lower hit cost, higher miss penalty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9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86800" cy="6705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dmidecode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-t cache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Write Back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128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None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Varies With Memory Address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6144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Single-bit ECC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cd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/sys/devices/system/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cpu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/cpu0;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grep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cache/*/*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</a:t>
            </a:r>
            <a:r>
              <a:rPr lang="en-US" sz="1400" dirty="0" err="1" smtClean="0">
                <a:latin typeface="Consolas" pitchFamily="49" charset="0"/>
              </a:rPr>
              <a:t>type:Data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</a:t>
            </a:r>
            <a:r>
              <a:rPr lang="en-US" sz="1400" dirty="0" err="1" smtClean="0">
                <a:latin typeface="Consolas" pitchFamily="49" charset="0"/>
              </a:rPr>
              <a:t>type:Instruction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cache/index2/level:2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</a:t>
            </a:r>
            <a:r>
              <a:rPr lang="en-US" sz="1400" dirty="0" err="1" smtClean="0">
                <a:latin typeface="Consolas" pitchFamily="49" charset="0"/>
              </a:rPr>
              <a:t>type:Unified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cache/index2/shared_cpu_list:0-1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cache/index2/ways_of_associativity:24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cache/index2/number_of_sets:4096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cache/index2/size:6144K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2009)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Dual 32K L1 Instruction caches</a:t>
            </a:r>
          </a:p>
          <a:p>
            <a:pPr lvl="1"/>
            <a:r>
              <a:rPr lang="en-US" dirty="0" smtClean="0"/>
              <a:t>8-way set associative</a:t>
            </a:r>
          </a:p>
          <a:p>
            <a:pPr lvl="1"/>
            <a:r>
              <a:rPr lang="en-US" dirty="0" smtClean="0"/>
              <a:t>64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Dual 32K L1 Data caches</a:t>
            </a:r>
          </a:p>
          <a:p>
            <a:pPr lvl="1"/>
            <a:r>
              <a:rPr lang="en-US" dirty="0" smtClean="0"/>
              <a:t>Same as above</a:t>
            </a:r>
          </a:p>
          <a:p>
            <a:r>
              <a:rPr lang="en-US" dirty="0" smtClean="0"/>
              <a:t>Single 6M L2 Unified cache</a:t>
            </a:r>
          </a:p>
          <a:p>
            <a:pPr lvl="1"/>
            <a:r>
              <a:rPr lang="en-US" dirty="0" smtClean="0"/>
              <a:t>24-way set associative (!!!)</a:t>
            </a:r>
          </a:p>
          <a:p>
            <a:pPr lvl="1"/>
            <a:r>
              <a:rPr lang="en-US" dirty="0" smtClean="0"/>
              <a:t>4096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4GB Main memory</a:t>
            </a:r>
          </a:p>
          <a:p>
            <a:r>
              <a:rPr lang="en-US" dirty="0" smtClean="0"/>
              <a:t>1TB Disk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2009)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5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Basic Cache Organization</a:t>
            </a:r>
            <a:endParaRPr lang="en-US"/>
          </a:p>
        </p:txBody>
      </p:sp>
      <p:sp>
        <p:nvSpPr>
          <p:cNvPr id="3315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decide block size?</a:t>
            </a:r>
          </a:p>
          <a:p>
            <a:r>
              <a:rPr lang="en-US" dirty="0" smtClean="0"/>
              <a:t>A: Try it and see</a:t>
            </a:r>
          </a:p>
          <a:p>
            <a:r>
              <a:rPr lang="en-US" dirty="0" smtClean="0"/>
              <a:t>But: depends on cache size, workload, </a:t>
            </a:r>
            <a:br>
              <a:rPr lang="en-US" dirty="0" smtClean="0"/>
            </a:br>
            <a:r>
              <a:rPr lang="en-US" dirty="0" smtClean="0"/>
              <a:t>associativity, …</a:t>
            </a:r>
          </a:p>
          <a:p>
            <a:endParaRPr lang="en-US" dirty="0" smtClean="0"/>
          </a:p>
          <a:p>
            <a:r>
              <a:rPr lang="en-US" dirty="0" smtClean="0"/>
              <a:t>Experimental approach!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3317764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24883" t="24959" r="22852" b="27417"/>
          <a:stretch>
            <a:fillRect/>
          </a:stretch>
        </p:blipFill>
        <p:spPr bwMode="auto">
          <a:xfrm>
            <a:off x="0" y="533400"/>
            <a:ext cx="9098184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319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 also…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larger miss penalty (time to fetch block)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Writing with Caches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Cached Write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9858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0953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6858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0652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8240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743200"/>
            <a:ext cx="86868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already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invalidate the cache and go directly to 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Write-Through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go to main memory and cache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Write-Back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CPU writes only to cache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cache writes to main memory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later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when block is evicted)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9858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0953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6858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0652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8240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7432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not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allocate a cache line for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new data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(and maybe write-through)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cache, just go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main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0" y="914400"/>
            <a:ext cx="22098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2819400" y="914400"/>
            <a:ext cx="4038600" cy="5791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Direct Mapped Cache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Write-through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Write-allocate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-76200" y="-76200"/>
            <a:ext cx="9525000" cy="533400"/>
          </a:xfrm>
        </p:spPr>
        <p:txBody>
          <a:bodyPr/>
          <a:lstStyle/>
          <a:p>
            <a:r>
              <a:rPr lang="en-US" dirty="0" smtClean="0"/>
              <a:t>A Simple 2-Way Set Associative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1524000"/>
            <a:ext cx="2159694" cy="267765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7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$2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[ 9 ]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424535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0668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0668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0668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0668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29718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429000" y="38862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2672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4864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29718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429000" y="43434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2672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4864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2971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429000" y="48006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4267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54864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2971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3429000" y="52578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4267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ltGray">
          <a:xfrm>
            <a:off x="54864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2175539446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24200" y="5867400"/>
            <a:ext cx="257795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custDataLst>
              <p:tags r:id="rId31"/>
            </p:custDataLst>
            <p:extLst>
              <p:ext uri="{D42A27DB-BD31-4B8C-83A1-F6EECF244321}">
                <p14:modId xmlns:p14="http://schemas.microsoft.com/office/powerpoint/2010/main" val="2501323485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5 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10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Each store writes an </a:t>
            </a:r>
            <a:r>
              <a:rPr lang="en-US" dirty="0" smtClean="0">
                <a:solidFill>
                  <a:schemeClr val="accent1"/>
                </a:solidFill>
              </a:rPr>
              <a:t>item</a:t>
            </a:r>
            <a:r>
              <a:rPr lang="en-US" dirty="0" smtClean="0"/>
              <a:t>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4 </a:t>
            </a:r>
            <a:r>
              <a:rPr lang="en-US" dirty="0" err="1" smtClean="0">
                <a:solidFill>
                  <a:schemeClr val="accent1"/>
                </a:solidFill>
              </a:rPr>
              <a:t>mem</a:t>
            </a:r>
            <a:r>
              <a:rPr lang="en-US" dirty="0" smtClean="0">
                <a:solidFill>
                  <a:schemeClr val="accent1"/>
                </a:solidFill>
              </a:rPr>
              <a:t> writes</a:t>
            </a:r>
          </a:p>
          <a:p>
            <a:r>
              <a:rPr lang="en-US" dirty="0" smtClean="0"/>
              <a:t>Evictions don’t need to write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 need for dirty bit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533400"/>
            <a:ext cx="8382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per word, plus 3 cycle per consecutive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Performance depends on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	Access time for hit, miss penalty, hit rate</a:t>
            </a:r>
          </a:p>
        </p:txBody>
      </p:sp>
    </p:spTree>
    <p:extLst>
      <p:ext uri="{BB962C8B-B14F-4D97-AF65-F5344CB8AC3E}">
        <p14:creationId xmlns:p14="http://schemas.microsoft.com/office/powerpoint/2010/main" val="164584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0" y="914400"/>
            <a:ext cx="22098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2819400" y="914400"/>
            <a:ext cx="4038600" cy="5791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Direct Mapped Cache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Write-back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Write-allocate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0" y="76200"/>
            <a:ext cx="9525000" cy="381000"/>
          </a:xfrm>
        </p:spPr>
        <p:txBody>
          <a:bodyPr/>
          <a:lstStyle/>
          <a:p>
            <a:r>
              <a:rPr lang="en-US" dirty="0" smtClean="0"/>
              <a:t>A Simple 2-Way Set Associative Cache</a:t>
            </a:r>
            <a:endParaRPr lang="en-US" dirty="0"/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9072" y="3424535"/>
            <a:ext cx="284058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  tag    		 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6"/>
            </p:custDataLst>
          </p:nvPr>
        </p:nvSpPr>
        <p:spPr bwMode="ltGray">
          <a:xfrm>
            <a:off x="10668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ltGray">
          <a:xfrm>
            <a:off x="10668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0668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0668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29718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429000" y="38862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42672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54864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29718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429000" y="43434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42672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54864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2971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429000" y="48006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4267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54864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2971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3429000" y="52578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4267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54864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4085053697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759384234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24200" y="5867400"/>
            <a:ext cx="257795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33" name="Rectangle 22"/>
          <p:cNvSpPr>
            <a:spLocks noChangeArrowheads="1"/>
          </p:cNvSpPr>
          <p:nvPr>
            <p:custDataLst>
              <p:tags r:id="rId31"/>
            </p:custDataLst>
          </p:nvPr>
        </p:nvSpPr>
        <p:spPr bwMode="ltGray">
          <a:xfrm>
            <a:off x="3276600" y="38862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2"/>
          <p:cNvSpPr>
            <a:spLocks noChangeArrowheads="1"/>
          </p:cNvSpPr>
          <p:nvPr>
            <p:custDataLst>
              <p:tags r:id="rId32"/>
            </p:custDataLst>
          </p:nvPr>
        </p:nvSpPr>
        <p:spPr bwMode="ltGray">
          <a:xfrm>
            <a:off x="3276600" y="43434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22"/>
          <p:cNvSpPr>
            <a:spLocks noChangeArrowheads="1"/>
          </p:cNvSpPr>
          <p:nvPr>
            <p:custDataLst>
              <p:tags r:id="rId33"/>
            </p:custDataLst>
          </p:nvPr>
        </p:nvSpPr>
        <p:spPr bwMode="ltGray">
          <a:xfrm>
            <a:off x="3276600" y="48006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ltGray">
          <a:xfrm>
            <a:off x="3276600" y="52578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>
            <p:custDataLst>
              <p:tags r:id="rId35"/>
            </p:custDataLst>
          </p:nvPr>
        </p:nvSpPr>
        <p:spPr>
          <a:xfrm>
            <a:off x="3276600" y="342453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8600" y="1524000"/>
            <a:ext cx="2159694" cy="267765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7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$2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[ 9 ]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5 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10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evictions write a block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1 dirty eviction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2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(+ 2 dirty evictions later 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+4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need a dirty bit</a:t>
            </a:r>
          </a:p>
        </p:txBody>
      </p:sp>
      <p:pic>
        <p:nvPicPr>
          <p:cNvPr id="23554" name="CP3 Ink 43638d12-1641-4209-92f0-a6cc7932147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35" y="2547300"/>
            <a:ext cx="2966251" cy="76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Write-Back Meta-Data</a:t>
            </a:r>
            <a:endParaRPr lang="en-US" dirty="0"/>
          </a:p>
        </p:txBody>
      </p:sp>
      <p:sp>
        <p:nvSpPr>
          <p:cNvPr id="33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209800"/>
            <a:ext cx="8686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 = 1 means the line has valid data</a:t>
            </a:r>
          </a:p>
          <a:p>
            <a:r>
              <a:rPr lang="en-US" sz="2800" dirty="0" smtClean="0"/>
              <a:t>D = 1 means the bytes are newer than main memory</a:t>
            </a:r>
          </a:p>
          <a:p>
            <a:r>
              <a:rPr lang="en-US" sz="2800" dirty="0" smtClean="0"/>
              <a:t>When allocating line:</a:t>
            </a:r>
          </a:p>
          <a:p>
            <a:pPr lvl="1"/>
            <a:r>
              <a:rPr lang="en-US" sz="2400" dirty="0" smtClean="0"/>
              <a:t>Set V = 1, D = 0, fill in Tag and Data</a:t>
            </a:r>
          </a:p>
          <a:p>
            <a:r>
              <a:rPr lang="en-US" sz="2800" dirty="0" smtClean="0"/>
              <a:t>When writing line:</a:t>
            </a:r>
          </a:p>
          <a:p>
            <a:pPr lvl="1"/>
            <a:r>
              <a:rPr lang="en-US" sz="2400" dirty="0" smtClean="0"/>
              <a:t>Set D = 1</a:t>
            </a:r>
          </a:p>
          <a:p>
            <a:r>
              <a:rPr lang="en-US" sz="2800" dirty="0" smtClean="0"/>
              <a:t>When evicting line:</a:t>
            </a:r>
          </a:p>
          <a:p>
            <a:pPr lvl="1"/>
            <a:r>
              <a:rPr lang="en-US" sz="2400" dirty="0" smtClean="0"/>
              <a:t>If D = 0: just set V = 0</a:t>
            </a:r>
          </a:p>
          <a:p>
            <a:pPr lvl="1"/>
            <a:r>
              <a:rPr lang="en-US" sz="2400" dirty="0" smtClean="0"/>
              <a:t>If D = 1: write-back Data, then set D = 0, V = 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22105490"/>
              </p:ext>
            </p:extLst>
          </p:nvPr>
        </p:nvGraphicFramePr>
        <p:xfrm>
          <a:off x="1219200" y="431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10668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… Byte 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4578" name="CP3 Ink 9be03c73-7e1d-4ea0-b96a-0f7d7e3f79e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864" y="439500"/>
            <a:ext cx="4017151" cy="52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  <p:pic>
        <p:nvPicPr>
          <p:cNvPr id="25602" name="CP3 Ink 8ebfe7eb-2679-424d-9a2a-d18814e3d6b0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909" y="14732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Hit time: write-through vs. write-back?</a:t>
            </a:r>
          </a:p>
          <a:p>
            <a:r>
              <a:rPr lang="en-US" dirty="0" smtClean="0"/>
              <a:t>A: Write-through slower on writes.</a:t>
            </a:r>
          </a:p>
          <a:p>
            <a:r>
              <a:rPr lang="en-US" dirty="0" smtClean="0"/>
              <a:t>Q: Miss penalty: write-through vs. write-back?</a:t>
            </a:r>
          </a:p>
          <a:p>
            <a:r>
              <a:rPr lang="en-US" dirty="0" smtClean="0"/>
              <a:t>A: Write-back slower on evictions.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r>
              <a:rPr lang="en-US" dirty="0" smtClean="0"/>
              <a:t>A: Use a </a:t>
            </a:r>
            <a:r>
              <a:rPr lang="en-US" dirty="0" smtClean="0">
                <a:solidFill>
                  <a:schemeClr val="accent1"/>
                </a:solidFill>
              </a:rPr>
              <a:t>write-back buffer</a:t>
            </a:r>
          </a:p>
          <a:p>
            <a:pPr lvl="1"/>
            <a:r>
              <a:rPr lang="en-US" dirty="0" smtClean="0"/>
              <a:t>A small queue holding dirty lines</a:t>
            </a:r>
          </a:p>
          <a:p>
            <a:pPr lvl="1"/>
            <a:r>
              <a:rPr lang="en-US" dirty="0" smtClean="0"/>
              <a:t>Add to end upon eviction</a:t>
            </a:r>
          </a:p>
          <a:p>
            <a:pPr lvl="1"/>
            <a:r>
              <a:rPr lang="en-US" dirty="0" smtClean="0"/>
              <a:t>Remove from front upon completion</a:t>
            </a:r>
          </a:p>
          <a:p>
            <a:r>
              <a:rPr lang="en-US" dirty="0" smtClean="0"/>
              <a:t>Q: What does it help?</a:t>
            </a:r>
          </a:p>
          <a:p>
            <a:r>
              <a:rPr lang="en-US" dirty="0" smtClean="0"/>
              <a:t>A: short bursts of writes (but not sustained writes)</a:t>
            </a:r>
          </a:p>
          <a:p>
            <a:r>
              <a:rPr lang="en-US" dirty="0" smtClean="0"/>
              <a:t>A: fast eviction reduces miss penalty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r>
              <a:rPr lang="en-US" dirty="0" smtClean="0"/>
              <a:t>A: Use a </a:t>
            </a:r>
            <a:r>
              <a:rPr lang="en-US" dirty="0" smtClean="0">
                <a:solidFill>
                  <a:schemeClr val="accent1"/>
                </a:solidFill>
              </a:rPr>
              <a:t>write-back buffer</a:t>
            </a:r>
          </a:p>
          <a:p>
            <a:pPr lvl="1"/>
            <a:r>
              <a:rPr lang="en-US" dirty="0" smtClean="0"/>
              <a:t>A small queue holding dirty lines</a:t>
            </a:r>
          </a:p>
          <a:p>
            <a:pPr lvl="1"/>
            <a:r>
              <a:rPr lang="en-US" dirty="0" smtClean="0"/>
              <a:t>Add to end upon eviction</a:t>
            </a:r>
          </a:p>
          <a:p>
            <a:pPr lvl="1"/>
            <a:r>
              <a:rPr lang="en-US" dirty="0" smtClean="0"/>
              <a:t>Remove from front upon completion</a:t>
            </a:r>
          </a:p>
          <a:p>
            <a:r>
              <a:rPr lang="en-US" dirty="0" smtClean="0"/>
              <a:t>Q: What does it help?</a:t>
            </a:r>
          </a:p>
          <a:p>
            <a:r>
              <a:rPr lang="en-US" dirty="0" smtClean="0"/>
              <a:t>A: short bursts of writes (but not sustained writes)</a:t>
            </a:r>
          </a:p>
          <a:p>
            <a:r>
              <a:rPr lang="en-US" dirty="0" smtClean="0"/>
              <a:t>A: fast eviction reduces miss penalty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Write-through vs. Write-back</a:t>
            </a:r>
            <a:endParaRPr lang="en-US"/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is slower</a:t>
            </a:r>
          </a:p>
          <a:p>
            <a:pPr lvl="1"/>
            <a:r>
              <a:rPr lang="en-US" dirty="0" smtClean="0"/>
              <a:t>But simpler (memory always consistent)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Write-back is almost always faster</a:t>
            </a:r>
          </a:p>
          <a:p>
            <a:pPr lvl="1"/>
            <a:r>
              <a:rPr lang="en-US" dirty="0" smtClean="0"/>
              <a:t>write-back buffer hides large eviction cost</a:t>
            </a:r>
          </a:p>
          <a:p>
            <a:pPr lvl="1"/>
            <a:r>
              <a:rPr lang="en-US" dirty="0" smtClean="0"/>
              <a:t>But what about multiple cores with separate caches but sharing memory?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Write-back requires a cache coherency protocol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“snoop” in each other’s caches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Cache-coherency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Multiple readers and writers?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dirty="0" smtClean="0">
                <a:sym typeface="Wingdings" pitchFamily="2" charset="2"/>
              </a:rPr>
              <a:t>A: Potentially inconsistent views of memory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514600" y="2971800"/>
            <a:ext cx="4419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514600" y="2438400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514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048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" y="3810000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sym typeface="Wingdings" pitchFamily="2" charset="2"/>
              </a:rPr>
              <a:t>Cache coherency protocol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May need to </a:t>
            </a: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snoop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on other CPU’s cache activity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Invalidate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cache line when other CPU writes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Flush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write-back caches before other CPU reads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Or the reverse: Before writing/reading…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Extremely complex protocols, very hard to get right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2514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657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191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657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800600" y="2438400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800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5334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4800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5943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>
          <a:xfrm>
            <a:off x="6477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>
          <a:xfrm>
            <a:off x="5943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3" name="Flowchart: Magnetic Disk 22"/>
          <p:cNvSpPr/>
          <p:nvPr>
            <p:custDataLst>
              <p:tags r:id="rId19"/>
            </p:custDataLst>
          </p:nvPr>
        </p:nvSpPr>
        <p:spPr>
          <a:xfrm>
            <a:off x="7315200" y="2819400"/>
            <a:ext cx="1143000" cy="609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1219200" y="2971800"/>
            <a:ext cx="838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457200"/>
            <a:ext cx="83820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</a:t>
            </a:r>
          </a:p>
        </p:txBody>
      </p:sp>
    </p:spTree>
    <p:extLst>
      <p:ext uri="{BB962C8B-B14F-4D97-AF65-F5344CB8AC3E}">
        <p14:creationId xmlns:p14="http://schemas.microsoft.com/office/powerpoint/2010/main" val="253650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Conscious Programming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5181600"/>
            <a:ext cx="8226425" cy="1095375"/>
          </a:xfrm>
        </p:spPr>
        <p:txBody>
          <a:bodyPr>
            <a:noAutofit/>
          </a:bodyPr>
          <a:lstStyle/>
          <a:p>
            <a:r>
              <a:rPr lang="en-US" dirty="0"/>
              <a:t>Every access is a cache miss</a:t>
            </a:r>
            <a:r>
              <a:rPr lang="en-US" dirty="0" smtClean="0"/>
              <a:t>!</a:t>
            </a:r>
          </a:p>
          <a:p>
            <a:r>
              <a:rPr lang="en-US" dirty="0" smtClean="0"/>
              <a:t>(unless </a:t>
            </a:r>
            <a:r>
              <a:rPr lang="en-US" i="1" dirty="0" smtClean="0"/>
              <a:t>entire </a:t>
            </a:r>
            <a:r>
              <a:rPr lang="en-US" dirty="0" smtClean="0"/>
              <a:t>matrix can fit in cache)</a:t>
            </a:r>
            <a:endParaRPr lang="en-US" i="1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049827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for(x=0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x &lt; W; x++) 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461963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for(y=0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y &lt; H; y++)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+=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A[y][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x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33103469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160225503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297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4343400"/>
            <a:ext cx="8226425" cy="2085975"/>
          </a:xfrm>
        </p:spPr>
        <p:txBody>
          <a:bodyPr>
            <a:noAutofit/>
          </a:bodyPr>
          <a:lstStyle/>
          <a:p>
            <a:r>
              <a:rPr lang="en-US" sz="2400" dirty="0" smtClean="0"/>
              <a:t>Block size = 4 </a:t>
            </a:r>
            <a:r>
              <a:rPr lang="en-US" sz="2400" dirty="0" smtClean="0">
                <a:sym typeface="Wingdings" pitchFamily="2" charset="2"/>
              </a:rPr>
              <a:t> 75%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8  87.5%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16  </a:t>
            </a:r>
            <a:r>
              <a:rPr lang="en-US" sz="2400" dirty="0" smtClean="0"/>
              <a:t>93.75%  hit rate</a:t>
            </a:r>
          </a:p>
          <a:p>
            <a:r>
              <a:rPr lang="en-US" sz="2400" dirty="0" smtClean="0"/>
              <a:t>And you can easily </a:t>
            </a:r>
            <a:r>
              <a:rPr lang="en-US" sz="2400" dirty="0" err="1" smtClean="0"/>
              <a:t>prefetch</a:t>
            </a:r>
            <a:r>
              <a:rPr lang="en-US" sz="2400" dirty="0" smtClean="0"/>
              <a:t> to warm the cache.</a:t>
            </a:r>
            <a:endParaRPr lang="en-US" sz="2400" i="1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277453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for(y=0; y &lt; H; y++)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45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for(x=0; x &lt; W; x++) 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+= A[y][x];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72377544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(big &amp; fast)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associativity, line size, hit cost, miss penalty, hit rate</a:t>
            </a:r>
            <a:endParaRPr lang="en-US" dirty="0" smtClean="0"/>
          </a:p>
        </p:txBody>
      </p:sp>
      <p:pic>
        <p:nvPicPr>
          <p:cNvPr id="26626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performance matters!</a:t>
            </a:r>
          </a:p>
          <a:p>
            <a:pPr lvl="1"/>
            <a:r>
              <a:rPr lang="en-US" dirty="0" smtClean="0"/>
              <a:t>often more than CPU performance</a:t>
            </a:r>
          </a:p>
          <a:p>
            <a:pPr lvl="1"/>
            <a:r>
              <a:rPr lang="en-US" dirty="0" smtClean="0"/>
              <a:t>… because it is the bottleneck, and not improving much</a:t>
            </a:r>
          </a:p>
          <a:p>
            <a:pPr lvl="1"/>
            <a:r>
              <a:rPr lang="en-US" dirty="0" smtClean="0"/>
              <a:t>… because most programs move a LOT of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 space is huge</a:t>
            </a:r>
          </a:p>
          <a:p>
            <a:pPr lvl="1"/>
            <a:r>
              <a:rPr lang="en-US" dirty="0" smtClean="0"/>
              <a:t>Gambling against program behavior</a:t>
            </a:r>
          </a:p>
          <a:p>
            <a:pPr lvl="1"/>
            <a:r>
              <a:rPr lang="en-US" dirty="0" smtClean="0"/>
              <a:t>Cuts across all layers: </a:t>
            </a:r>
            <a:br>
              <a:rPr lang="en-US" dirty="0" smtClean="0"/>
            </a:br>
            <a:r>
              <a:rPr lang="en-US" dirty="0" smtClean="0"/>
              <a:t>users </a:t>
            </a:r>
            <a:r>
              <a:rPr lang="en-US" dirty="0" smtClean="0">
                <a:sym typeface="Wingdings" pitchFamily="2" charset="2"/>
              </a:rPr>
              <a:t> programs 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 hardware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Multi-core / Multi-Processor is complicated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Other Misses</a:t>
            </a:r>
          </a:p>
          <a:p>
            <a:pPr lvl="1"/>
            <a:r>
              <a:rPr lang="en-US" dirty="0" smtClean="0"/>
              <a:t>Buy more SRAM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1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Bigger cache doesn’t always help…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…</a:t>
            </a:r>
          </a:p>
          <a:p>
            <a:r>
              <a:rPr lang="en-US" sz="2800" dirty="0" smtClean="0"/>
              <a:t>Hit rate with four direct-mapped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eight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four 4-byte cache lines?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06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81000"/>
            <a:ext cx="8534400" cy="60960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evicted…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… because some other access with the same index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Conflict Miss</a:t>
            </a:r>
          </a:p>
          <a:p>
            <a:r>
              <a:rPr lang="en-US" dirty="0" smtClean="0"/>
              <a:t>… because the cache is 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Capacity Miss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9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SRAM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44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IDHAOAgAQdA8YDagEQvWfD0xlZGEK5TAkUfmQBkAMKSBBE//8DRShGKAUDOAtkGSAyCQCAgAMBe8IeRTMJAICgAgHhwx5FOAgA/gMAAAAAABHl7MA/CusCpgGG6oLqV4ONj0TIwcLHwcPGxMPGwMPBw8GhUNBRUdESEZZXNxOyCCQEDBQcNAwUAINBwQLi5tLXAk3ERkdHSkpMRUBCQEFBQkFHSEZDRyHh4uNkYuJiYMgIeHi5eTl5mVkZOLi4GFgIGAgIGCgoCAiISKiIiGhoZAwMDCxsHJxszLzs3SzdbQ0c7KyMfFwMFFR0hMTlJVVVNRUQhfgrm+CvGSKOJGkjkhiRIoRBDAgQQSQYvXa/dZFFDJJRVBJFDFLPPLPTndptTLZe2zB1RxQiCCGCIghQo4hEEEKCNBHDDLHLHLGhQQpYZZaYZSaCaSKSSKZJBJBFDEgICCBDFDFBFAqjgICD8Lzpze8zucozjeN4mSaJmJi0Sq4EXETMJiVSiYTEzExJNSTU1IQmBIiSJiYSi4JiYBMTCYAAiSJEwQXff3ZzEiE2ENcrBk2Z4sq1yzcZlrTIzzLcTlkxW5GbHI3bMMTbG5wg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YGHAOAgAQdA+wERgEQvWfD0xlZGEK5TAkUfmQBkAMKSBBE//8DRShGKAUDOAtkGSAyCQCAgAMBe8IeRTMJAICgAgHhwx5FOAgA/gMAAAAAABHl7MA/HgQEgpFACosBL4P92B+7Hndb8LweypvK4iKrwE4ub3NxukViMIvlvUiF8sp5a2pNHNFVJdRgpqI4b68LjcjgcLgZ02AwWCyGCw1EkEFds9uFhw60hPEmmtOvW805TgmQnGEUJwQnKMaVpFEnPwPlX4IhNhDhlmcNmLbGtbZsjVa0yMGK3FhzMVrlvmZssjZs2YOGYAqYATKH8FVXgqriMFgcbhcXhMLhEEjUklkulkki0OgsNkMlm8xnMvi8LgUIjUsoE0nUkiEGgsPkspmsfjMHRACD/Nvfm3/BrGdZ1OL1a6zU0qMVUotnc85mYVrVcl74gITxZxY35tZziiiiiCMCBGAmIhPf1UYcoCE2EZXLTDhzOW63C4wtFrTDiyLXLJxlW5G2Rk4ZZsmNu4YgCusBY4T8S8n4l45VyabXlGEZRJ2hKFCE5zqiQpSUpQgnG9748+HDjvWMIKSxYMWLdo3atmLFFXLn07dfB4fD258McWDZs0YsFsMEpIT5yL5w1hwY8E5ThWOEx58uXPhzznkpk0YtWzdmwYMEoTw4b4cePDnw5cKcqYMWS2KUowreuHDjnjglgwatmbVizYMla4a58OfTHh5denwIg/hjOM+j4M5i0JJi4sTCVSTV1MCYSiYmUSmImJq6kJq6uImLxdJQmU59f02a9QAhNhDRxizNszDGtZNmrNa0YMmC1wzYtFrhozatMrbG0ZMmAAqiATyD/gOM/gON3O8Z1NUUvDF1MTmcwpVRDFzFrbrqmoqq7ccde3GF8rJ5WWyySqSSWCmO+uvE34WeuaSzCZC7IVVTQT014PC4PD4O2GOSzAZC7GYayKaO+DI4nA5HEoTyd24R8B5ZozlGE4ERGCNJyjCKE4IkIxgjACOHn8mN7cohNhDTLiZZMWJstxsMzJa0ZuMS3E1Ys1uLJlaZsbjHkyYWYA==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QcA4CABB0CBAQBEIJmvJ2lzthNt6obIFBnD4oDC0gQRP///wdFKEYoBQILZBkUMggA8BUCfLjiQTMIALQQAusG40ERq6rTQQorAgtMCYAIeHghNhGZqxZMnLBitZ4cWFa0zZm63FjbYluRhmyMcmFnmZZswA==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1682</TotalTime>
  <Words>3667</Words>
  <Application>Microsoft Macintosh PowerPoint</Application>
  <PresentationFormat>On-screen Show (4:3)</PresentationFormat>
  <Paragraphs>1026</Paragraphs>
  <Slides>54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Dark 3410</vt:lpstr>
      <vt:lpstr>Caches</vt:lpstr>
      <vt:lpstr>Announcements</vt:lpstr>
      <vt:lpstr>Goals for Today: caches</vt:lpstr>
      <vt:lpstr>Cache Performance</vt:lpstr>
      <vt:lpstr>Misses</vt:lpstr>
      <vt:lpstr>Avoiding Misses</vt:lpstr>
      <vt:lpstr>PowerPoint Presentation</vt:lpstr>
      <vt:lpstr>Misses</vt:lpstr>
      <vt:lpstr>Avoiding Misses</vt:lpstr>
      <vt:lpstr>Three common designs</vt:lpstr>
      <vt:lpstr>A Simple Fully Associative Cache</vt:lpstr>
      <vt:lpstr>Fully Associative Cache (Reading)</vt:lpstr>
      <vt:lpstr>Fully Associative Cache Size</vt:lpstr>
      <vt:lpstr>PowerPoint Presentation</vt:lpstr>
      <vt:lpstr>PowerPoint Presentation</vt:lpstr>
      <vt:lpstr>Misses</vt:lpstr>
      <vt:lpstr>Summary</vt:lpstr>
      <vt:lpstr>Cache Tradeoffs</vt:lpstr>
      <vt:lpstr>PowerPoint Presentation</vt:lpstr>
      <vt:lpstr>Compromise</vt:lpstr>
      <vt:lpstr>2-Way Set Associative Cache</vt:lpstr>
      <vt:lpstr>3-Way Set Associative Cache (Reading)</vt:lpstr>
      <vt:lpstr>A Simple 2-Way Set Associative Cache</vt:lpstr>
      <vt:lpstr>Comparing Caches</vt:lpstr>
      <vt:lpstr>Remaining Issues</vt:lpstr>
      <vt:lpstr>Eviction</vt:lpstr>
      <vt:lpstr>PowerPoint Presentation</vt:lpstr>
      <vt:lpstr>Performance Comparison</vt:lpstr>
      <vt:lpstr>Cache Design</vt:lpstr>
      <vt:lpstr>A Real Example</vt:lpstr>
      <vt:lpstr>A Real Example</vt:lpstr>
      <vt:lpstr>Basic Cache Organization</vt:lpstr>
      <vt:lpstr>Experimental Results</vt:lpstr>
      <vt:lpstr>Tradeoffs</vt:lpstr>
      <vt:lpstr>PowerPoint Presentation</vt:lpstr>
      <vt:lpstr>Cached Write Policies</vt:lpstr>
      <vt:lpstr>Write Allocation Policies</vt:lpstr>
      <vt:lpstr>A Simple 2-Way Set Associative Cache</vt:lpstr>
      <vt:lpstr>How Many Memory References?</vt:lpstr>
      <vt:lpstr>A Simple 2-Way Set Associative Cache</vt:lpstr>
      <vt:lpstr>How Many Memory References?</vt:lpstr>
      <vt:lpstr>Write-Back Meta-Data</vt:lpstr>
      <vt:lpstr>Performance: An Example</vt:lpstr>
      <vt:lpstr>Performance: An Example</vt:lpstr>
      <vt:lpstr>Performance Tradeoffs</vt:lpstr>
      <vt:lpstr>Write Buffering</vt:lpstr>
      <vt:lpstr>Write Buffering</vt:lpstr>
      <vt:lpstr>Write-through vs. Write-back</vt:lpstr>
      <vt:lpstr>Cache-coherency</vt:lpstr>
      <vt:lpstr>PowerPoint Presentation</vt:lpstr>
      <vt:lpstr>Cache Conscious Programming</vt:lpstr>
      <vt:lpstr>Cache Conscious Programming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159</cp:revision>
  <cp:lastPrinted>2011-04-03T12:06:06Z</cp:lastPrinted>
  <dcterms:created xsi:type="dcterms:W3CDTF">2006-08-16T00:00:00Z</dcterms:created>
  <dcterms:modified xsi:type="dcterms:W3CDTF">2011-04-03T12:08:34Z</dcterms:modified>
</cp:coreProperties>
</file>