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4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7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8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9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1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2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3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4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5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6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7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8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19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0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1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22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3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24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25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26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7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28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notesSlides/notesSlide29.xml" ContentType="application/vnd.openxmlformats-officedocument.presentationml.notesSlide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312" r:id="rId3"/>
    <p:sldId id="311" r:id="rId4"/>
    <p:sldId id="298" r:id="rId5"/>
    <p:sldId id="299" r:id="rId6"/>
    <p:sldId id="317" r:id="rId7"/>
    <p:sldId id="318" r:id="rId8"/>
    <p:sldId id="319" r:id="rId9"/>
    <p:sldId id="289" r:id="rId10"/>
    <p:sldId id="260" r:id="rId11"/>
    <p:sldId id="301" r:id="rId12"/>
    <p:sldId id="315" r:id="rId13"/>
    <p:sldId id="262" r:id="rId14"/>
    <p:sldId id="296" r:id="rId15"/>
    <p:sldId id="290" r:id="rId16"/>
    <p:sldId id="291" r:id="rId17"/>
    <p:sldId id="292" r:id="rId18"/>
    <p:sldId id="269" r:id="rId19"/>
    <p:sldId id="302" r:id="rId20"/>
    <p:sldId id="313" r:id="rId21"/>
    <p:sldId id="271" r:id="rId22"/>
    <p:sldId id="293" r:id="rId23"/>
    <p:sldId id="320" r:id="rId24"/>
    <p:sldId id="321" r:id="rId25"/>
    <p:sldId id="294" r:id="rId26"/>
    <p:sldId id="273" r:id="rId27"/>
    <p:sldId id="303" r:id="rId28"/>
    <p:sldId id="314" r:id="rId29"/>
    <p:sldId id="295" r:id="rId30"/>
    <p:sldId id="274" r:id="rId31"/>
    <p:sldId id="275" r:id="rId32"/>
    <p:sldId id="304" r:id="rId33"/>
    <p:sldId id="306" r:id="rId34"/>
    <p:sldId id="307" r:id="rId35"/>
    <p:sldId id="309" r:id="rId36"/>
    <p:sldId id="316" r:id="rId37"/>
    <p:sldId id="277" r:id="rId38"/>
    <p:sldId id="276" r:id="rId39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2" autoAdjust="0"/>
    <p:restoredTop sz="82708" autoAdjust="0"/>
  </p:normalViewPr>
  <p:slideViewPr>
    <p:cSldViewPr>
      <p:cViewPr varScale="1">
        <p:scale>
          <a:sx n="64" d="100"/>
          <a:sy n="64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57550-4237-4217-9535-9186910C81D8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0D4BA-5386-4A83-A3F2-BB59DFCC68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5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7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r>
              <a:rPr lang="en-US" dirty="0" smtClean="0"/>
              <a:t>fixed address:</a:t>
            </a:r>
            <a:r>
              <a:rPr lang="en-US" baseline="0" dirty="0" smtClean="0"/>
              <a:t> drawbacks? advantages?</a:t>
            </a:r>
          </a:p>
          <a:p>
            <a:r>
              <a:rPr lang="en-US" dirty="0" smtClean="0"/>
              <a:t>(makes linking trivial: few relocations needed)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</a:p>
          <a:p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-32708(</a:t>
            </a:r>
            <a:r>
              <a:rPr lang="en-US" sz="12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) = </a:t>
            </a:r>
            <a:r>
              <a:rPr lang="en-US" sz="12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endParaRPr lang="en-US" sz="1200" dirty="0" smtClean="0">
              <a:solidFill>
                <a:srgbClr val="FFFFFF"/>
              </a:solidFill>
              <a:latin typeface="Consolas" pitchFamily="49" charset="0"/>
            </a:endParaRPr>
          </a:p>
          <a:p>
            <a:r>
              <a:rPr lang="en-US" dirty="0" smtClean="0"/>
              <a:t>-</a:t>
            </a:r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32704(</a:t>
            </a:r>
            <a:r>
              <a:rPr lang="en-US" sz="12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) = gets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r>
              <a:rPr lang="en-US" sz="1200" baseline="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needs to be loaded/linked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r>
              <a:rPr lang="en-US" dirty="0" smtClean="0"/>
              <a:t>.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.so</a:t>
            </a:r>
          </a:p>
          <a:p>
            <a:r>
              <a:rPr lang="en-US" dirty="0" smtClean="0"/>
              <a:t>PIC: why?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r>
              <a:rPr lang="en-US" dirty="0" smtClean="0"/>
              <a:t>cost of loading big executables</a:t>
            </a:r>
          </a:p>
          <a:p>
            <a:r>
              <a:rPr lang="en-US" dirty="0" err="1" smtClean="0"/>
              <a:t>dll</a:t>
            </a:r>
            <a:r>
              <a:rPr lang="en-US" dirty="0" smtClean="0"/>
              <a:t> hell, versioning problems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baseline="0" dirty="0" smtClean="0"/>
              <a:t>note:</a:t>
            </a:r>
          </a:p>
          <a:p>
            <a:r>
              <a:rPr lang="en-US" baseline="0" dirty="0" smtClean="0"/>
              <a:t>funny label names</a:t>
            </a:r>
          </a:p>
          <a:p>
            <a:r>
              <a:rPr lang="en-US" baseline="0" dirty="0" smtClean="0"/>
              <a:t>alignment directives</a:t>
            </a:r>
          </a:p>
          <a:p>
            <a:r>
              <a:rPr lang="en-US" baseline="0" dirty="0" smtClean="0"/>
              <a:t>.data versus .</a:t>
            </a:r>
            <a:r>
              <a:rPr lang="en-US" baseline="0" dirty="0" err="1" smtClean="0"/>
              <a:t>rdata</a:t>
            </a:r>
            <a:endParaRPr lang="en-US" baseline="0" dirty="0" smtClean="0"/>
          </a:p>
          <a:p>
            <a:r>
              <a:rPr lang="en-US" baseline="0" dirty="0" smtClean="0"/>
              <a:t>frame pointer equals stack pointer</a:t>
            </a:r>
          </a:p>
          <a:p>
            <a:r>
              <a:rPr lang="en-US" baseline="0" dirty="0" smtClean="0"/>
              <a:t>totally </a:t>
            </a:r>
            <a:r>
              <a:rPr lang="en-US" baseline="0" dirty="0" err="1" smtClean="0"/>
              <a:t>unoptimized</a:t>
            </a:r>
            <a:endParaRPr lang="en-US" baseline="0" dirty="0" smtClean="0"/>
          </a:p>
          <a:p>
            <a:r>
              <a:rPr lang="en-US" dirty="0" smtClean="0"/>
              <a:t>use</a:t>
            </a:r>
            <a:r>
              <a:rPr lang="en-US" baseline="0" dirty="0" smtClean="0"/>
              <a:t> of LA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function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func</a:t>
            </a:r>
            <a:r>
              <a:rPr lang="en-US" baseline="0" dirty="0" smtClean="0"/>
              <a:t> invocation / stack</a:t>
            </a:r>
          </a:p>
          <a:p>
            <a:r>
              <a:rPr lang="en-US" baseline="0" dirty="0" smtClean="0"/>
              <a:t>file or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execution / data segment</a:t>
            </a:r>
          </a:p>
          <a:p>
            <a:r>
              <a:rPr lang="en-US" baseline="0" dirty="0" err="1" smtClean="0"/>
              <a:t>undef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to free / heap</a:t>
            </a:r>
          </a:p>
          <a:p>
            <a:r>
              <a:rPr lang="en-US" baseline="0" dirty="0" smtClean="0"/>
              <a:t>bug in this code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function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func</a:t>
            </a:r>
            <a:r>
              <a:rPr lang="en-US" baseline="0" dirty="0" smtClean="0"/>
              <a:t> invocation / stack</a:t>
            </a:r>
          </a:p>
          <a:p>
            <a:r>
              <a:rPr lang="en-US" baseline="0" dirty="0" smtClean="0"/>
              <a:t>file or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execution / data segment</a:t>
            </a:r>
          </a:p>
          <a:p>
            <a:r>
              <a:rPr lang="en-US" baseline="0" dirty="0" err="1" smtClean="0"/>
              <a:t>undef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to free / heap</a:t>
            </a:r>
          </a:p>
          <a:p>
            <a:r>
              <a:rPr lang="en-US" baseline="0" dirty="0" smtClean="0"/>
              <a:t>bug in this code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function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func</a:t>
            </a:r>
            <a:r>
              <a:rPr lang="en-US" baseline="0" dirty="0" smtClean="0"/>
              <a:t> invocation / stack</a:t>
            </a:r>
          </a:p>
          <a:p>
            <a:r>
              <a:rPr lang="en-US" baseline="0" dirty="0" smtClean="0"/>
              <a:t>file or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execution / data segment</a:t>
            </a:r>
          </a:p>
          <a:p>
            <a:r>
              <a:rPr lang="en-US" baseline="0" dirty="0" err="1" smtClean="0"/>
              <a:t>undef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to free / heap</a:t>
            </a:r>
          </a:p>
          <a:p>
            <a:r>
              <a:rPr lang="en-US" baseline="0" dirty="0" smtClean="0"/>
              <a:t>bug in this code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DAD8180-0208-4416-817E-A92D59F702ED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75.xml"/><Relationship Id="rId2" Type="http://schemas.openxmlformats.org/officeDocument/2006/relationships/tags" Target="../tags/tag7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7.xml"/><Relationship Id="rId2" Type="http://schemas.openxmlformats.org/officeDocument/2006/relationships/tags" Target="../tags/tag78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4" Type="http://schemas.openxmlformats.org/officeDocument/2006/relationships/tags" Target="../tags/tag82.xml"/><Relationship Id="rId5" Type="http://schemas.openxmlformats.org/officeDocument/2006/relationships/tags" Target="../tags/tag83.xml"/><Relationship Id="rId6" Type="http://schemas.openxmlformats.org/officeDocument/2006/relationships/tags" Target="../tags/tag84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0.xml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85.xml"/><Relationship Id="rId2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tags" Target="../tags/tag92.xml"/><Relationship Id="rId7" Type="http://schemas.openxmlformats.org/officeDocument/2006/relationships/tags" Target="../tags/tag93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12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4" Type="http://schemas.openxmlformats.org/officeDocument/2006/relationships/tags" Target="../tags/tag97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94.xml"/><Relationship Id="rId2" Type="http://schemas.openxmlformats.org/officeDocument/2006/relationships/tags" Target="../tags/tag9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98.xml"/><Relationship Id="rId2" Type="http://schemas.openxmlformats.org/officeDocument/2006/relationships/tags" Target="../tags/tag9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100.xml"/><Relationship Id="rId2" Type="http://schemas.openxmlformats.org/officeDocument/2006/relationships/tags" Target="../tags/tag10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102.xml"/><Relationship Id="rId2" Type="http://schemas.openxmlformats.org/officeDocument/2006/relationships/tags" Target="../tags/tag10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4.xml"/><Relationship Id="rId2" Type="http://schemas.openxmlformats.org/officeDocument/2006/relationships/tags" Target="../tags/tag105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tags" Target="../tags/tag26.xml"/><Relationship Id="rId12" Type="http://schemas.openxmlformats.org/officeDocument/2006/relationships/tags" Target="../tags/tag27.xml"/><Relationship Id="rId13" Type="http://schemas.openxmlformats.org/officeDocument/2006/relationships/tags" Target="../tags/tag28.xml"/><Relationship Id="rId14" Type="http://schemas.openxmlformats.org/officeDocument/2006/relationships/tags" Target="../tags/tag29.xml"/><Relationship Id="rId15" Type="http://schemas.openxmlformats.org/officeDocument/2006/relationships/tags" Target="../tags/tag30.xml"/><Relationship Id="rId16" Type="http://schemas.openxmlformats.org/officeDocument/2006/relationships/tags" Target="../tags/tag31.xml"/><Relationship Id="rId17" Type="http://schemas.openxmlformats.org/officeDocument/2006/relationships/slideLayout" Target="../slideLayouts/slideLayout6.xml"/><Relationship Id="rId18" Type="http://schemas.openxmlformats.org/officeDocument/2006/relationships/notesSlide" Target="../notesSlides/notesSlide1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9" Type="http://schemas.openxmlformats.org/officeDocument/2006/relationships/tags" Target="../tags/tag24.xml"/><Relationship Id="rId10" Type="http://schemas.openxmlformats.org/officeDocument/2006/relationships/tags" Target="../tags/tag25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114.xml"/><Relationship Id="rId20" Type="http://schemas.openxmlformats.org/officeDocument/2006/relationships/tags" Target="../tags/tag125.xml"/><Relationship Id="rId21" Type="http://schemas.openxmlformats.org/officeDocument/2006/relationships/tags" Target="../tags/tag126.xml"/><Relationship Id="rId22" Type="http://schemas.openxmlformats.org/officeDocument/2006/relationships/tags" Target="../tags/tag127.xml"/><Relationship Id="rId23" Type="http://schemas.openxmlformats.org/officeDocument/2006/relationships/tags" Target="../tags/tag128.xml"/><Relationship Id="rId24" Type="http://schemas.openxmlformats.org/officeDocument/2006/relationships/tags" Target="../tags/tag129.xml"/><Relationship Id="rId25" Type="http://schemas.openxmlformats.org/officeDocument/2006/relationships/slideLayout" Target="../slideLayouts/slideLayout6.xml"/><Relationship Id="rId26" Type="http://schemas.openxmlformats.org/officeDocument/2006/relationships/notesSlide" Target="../notesSlides/notesSlide16.xml"/><Relationship Id="rId10" Type="http://schemas.openxmlformats.org/officeDocument/2006/relationships/tags" Target="../tags/tag115.xml"/><Relationship Id="rId11" Type="http://schemas.openxmlformats.org/officeDocument/2006/relationships/tags" Target="../tags/tag116.xml"/><Relationship Id="rId12" Type="http://schemas.openxmlformats.org/officeDocument/2006/relationships/tags" Target="../tags/tag117.xml"/><Relationship Id="rId13" Type="http://schemas.openxmlformats.org/officeDocument/2006/relationships/tags" Target="../tags/tag118.xml"/><Relationship Id="rId14" Type="http://schemas.openxmlformats.org/officeDocument/2006/relationships/tags" Target="../tags/tag119.xml"/><Relationship Id="rId15" Type="http://schemas.openxmlformats.org/officeDocument/2006/relationships/tags" Target="../tags/tag120.xml"/><Relationship Id="rId16" Type="http://schemas.openxmlformats.org/officeDocument/2006/relationships/tags" Target="../tags/tag121.xml"/><Relationship Id="rId17" Type="http://schemas.openxmlformats.org/officeDocument/2006/relationships/tags" Target="../tags/tag122.xml"/><Relationship Id="rId18" Type="http://schemas.openxmlformats.org/officeDocument/2006/relationships/tags" Target="../tags/tag123.xml"/><Relationship Id="rId19" Type="http://schemas.openxmlformats.org/officeDocument/2006/relationships/tags" Target="../tags/tag124.xml"/><Relationship Id="rId1" Type="http://schemas.openxmlformats.org/officeDocument/2006/relationships/tags" Target="../tags/tag106.xml"/><Relationship Id="rId2" Type="http://schemas.openxmlformats.org/officeDocument/2006/relationships/tags" Target="../tags/tag107.xml"/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tags" Target="../tags/tag110.xml"/><Relationship Id="rId6" Type="http://schemas.openxmlformats.org/officeDocument/2006/relationships/tags" Target="../tags/tag111.xml"/><Relationship Id="rId7" Type="http://schemas.openxmlformats.org/officeDocument/2006/relationships/tags" Target="../tags/tag112.xml"/><Relationship Id="rId8" Type="http://schemas.openxmlformats.org/officeDocument/2006/relationships/tags" Target="../tags/tag1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130.xml"/><Relationship Id="rId2" Type="http://schemas.openxmlformats.org/officeDocument/2006/relationships/tags" Target="../tags/tag131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40.xml"/><Relationship Id="rId20" Type="http://schemas.openxmlformats.org/officeDocument/2006/relationships/tags" Target="../tags/tag151.xml"/><Relationship Id="rId21" Type="http://schemas.openxmlformats.org/officeDocument/2006/relationships/tags" Target="../tags/tag152.xml"/><Relationship Id="rId22" Type="http://schemas.openxmlformats.org/officeDocument/2006/relationships/tags" Target="../tags/tag153.xml"/><Relationship Id="rId23" Type="http://schemas.openxmlformats.org/officeDocument/2006/relationships/tags" Target="../tags/tag154.xml"/><Relationship Id="rId24" Type="http://schemas.openxmlformats.org/officeDocument/2006/relationships/tags" Target="../tags/tag155.xml"/><Relationship Id="rId25" Type="http://schemas.openxmlformats.org/officeDocument/2006/relationships/tags" Target="../tags/tag156.xml"/><Relationship Id="rId26" Type="http://schemas.openxmlformats.org/officeDocument/2006/relationships/tags" Target="../tags/tag157.xml"/><Relationship Id="rId27" Type="http://schemas.openxmlformats.org/officeDocument/2006/relationships/tags" Target="../tags/tag158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141.xml"/><Relationship Id="rId11" Type="http://schemas.openxmlformats.org/officeDocument/2006/relationships/tags" Target="../tags/tag142.xml"/><Relationship Id="rId12" Type="http://schemas.openxmlformats.org/officeDocument/2006/relationships/tags" Target="../tags/tag143.xml"/><Relationship Id="rId13" Type="http://schemas.openxmlformats.org/officeDocument/2006/relationships/tags" Target="../tags/tag144.xml"/><Relationship Id="rId14" Type="http://schemas.openxmlformats.org/officeDocument/2006/relationships/tags" Target="../tags/tag145.xml"/><Relationship Id="rId15" Type="http://schemas.openxmlformats.org/officeDocument/2006/relationships/tags" Target="../tags/tag146.xml"/><Relationship Id="rId16" Type="http://schemas.openxmlformats.org/officeDocument/2006/relationships/tags" Target="../tags/tag147.xml"/><Relationship Id="rId17" Type="http://schemas.openxmlformats.org/officeDocument/2006/relationships/tags" Target="../tags/tag148.xml"/><Relationship Id="rId18" Type="http://schemas.openxmlformats.org/officeDocument/2006/relationships/tags" Target="../tags/tag149.xml"/><Relationship Id="rId19" Type="http://schemas.openxmlformats.org/officeDocument/2006/relationships/tags" Target="../tags/tag150.xml"/><Relationship Id="rId1" Type="http://schemas.openxmlformats.org/officeDocument/2006/relationships/tags" Target="../tags/tag132.xml"/><Relationship Id="rId2" Type="http://schemas.openxmlformats.org/officeDocument/2006/relationships/tags" Target="../tags/tag133.xml"/><Relationship Id="rId3" Type="http://schemas.openxmlformats.org/officeDocument/2006/relationships/tags" Target="../tags/tag134.xml"/><Relationship Id="rId4" Type="http://schemas.openxmlformats.org/officeDocument/2006/relationships/tags" Target="../tags/tag135.xml"/><Relationship Id="rId5" Type="http://schemas.openxmlformats.org/officeDocument/2006/relationships/tags" Target="../tags/tag136.xml"/><Relationship Id="rId6" Type="http://schemas.openxmlformats.org/officeDocument/2006/relationships/tags" Target="../tags/tag137.xml"/><Relationship Id="rId7" Type="http://schemas.openxmlformats.org/officeDocument/2006/relationships/tags" Target="../tags/tag138.xml"/><Relationship Id="rId8" Type="http://schemas.openxmlformats.org/officeDocument/2006/relationships/tags" Target="../tags/tag139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20" Type="http://schemas.openxmlformats.org/officeDocument/2006/relationships/tags" Target="../tags/tag178.xml"/><Relationship Id="rId21" Type="http://schemas.openxmlformats.org/officeDocument/2006/relationships/tags" Target="../tags/tag179.xml"/><Relationship Id="rId22" Type="http://schemas.openxmlformats.org/officeDocument/2006/relationships/tags" Target="../tags/tag180.xml"/><Relationship Id="rId23" Type="http://schemas.openxmlformats.org/officeDocument/2006/relationships/tags" Target="../tags/tag181.xml"/><Relationship Id="rId24" Type="http://schemas.openxmlformats.org/officeDocument/2006/relationships/tags" Target="../tags/tag182.xml"/><Relationship Id="rId25" Type="http://schemas.openxmlformats.org/officeDocument/2006/relationships/tags" Target="../tags/tag183.xml"/><Relationship Id="rId26" Type="http://schemas.openxmlformats.org/officeDocument/2006/relationships/tags" Target="../tags/tag184.xml"/><Relationship Id="rId27" Type="http://schemas.openxmlformats.org/officeDocument/2006/relationships/tags" Target="../tags/tag185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168.xml"/><Relationship Id="rId11" Type="http://schemas.openxmlformats.org/officeDocument/2006/relationships/tags" Target="../tags/tag169.xml"/><Relationship Id="rId12" Type="http://schemas.openxmlformats.org/officeDocument/2006/relationships/tags" Target="../tags/tag170.xml"/><Relationship Id="rId13" Type="http://schemas.openxmlformats.org/officeDocument/2006/relationships/tags" Target="../tags/tag171.xml"/><Relationship Id="rId14" Type="http://schemas.openxmlformats.org/officeDocument/2006/relationships/tags" Target="../tags/tag172.xml"/><Relationship Id="rId15" Type="http://schemas.openxmlformats.org/officeDocument/2006/relationships/tags" Target="../tags/tag173.xml"/><Relationship Id="rId16" Type="http://schemas.openxmlformats.org/officeDocument/2006/relationships/tags" Target="../tags/tag174.xml"/><Relationship Id="rId17" Type="http://schemas.openxmlformats.org/officeDocument/2006/relationships/tags" Target="../tags/tag175.xml"/><Relationship Id="rId18" Type="http://schemas.openxmlformats.org/officeDocument/2006/relationships/tags" Target="../tags/tag176.xml"/><Relationship Id="rId19" Type="http://schemas.openxmlformats.org/officeDocument/2006/relationships/tags" Target="../tags/tag177.xml"/><Relationship Id="rId1" Type="http://schemas.openxmlformats.org/officeDocument/2006/relationships/tags" Target="../tags/tag159.xml"/><Relationship Id="rId2" Type="http://schemas.openxmlformats.org/officeDocument/2006/relationships/tags" Target="../tags/tag160.xml"/><Relationship Id="rId3" Type="http://schemas.openxmlformats.org/officeDocument/2006/relationships/tags" Target="../tags/tag161.xml"/><Relationship Id="rId4" Type="http://schemas.openxmlformats.org/officeDocument/2006/relationships/tags" Target="../tags/tag162.xml"/><Relationship Id="rId5" Type="http://schemas.openxmlformats.org/officeDocument/2006/relationships/tags" Target="../tags/tag163.xml"/><Relationship Id="rId6" Type="http://schemas.openxmlformats.org/officeDocument/2006/relationships/tags" Target="../tags/tag164.xml"/><Relationship Id="rId7" Type="http://schemas.openxmlformats.org/officeDocument/2006/relationships/tags" Target="../tags/tag165.xml"/><Relationship Id="rId8" Type="http://schemas.openxmlformats.org/officeDocument/2006/relationships/tags" Target="../tags/tag166.xml"/></Relationships>
</file>

<file path=ppt/slides/_rels/slide24.xml.rels><?xml version="1.0" encoding="UTF-8" standalone="yes"?>
<Relationships xmlns="http://schemas.openxmlformats.org/package/2006/relationships"><Relationship Id="rId20" Type="http://schemas.openxmlformats.org/officeDocument/2006/relationships/tags" Target="../tags/tag205.xml"/><Relationship Id="rId21" Type="http://schemas.openxmlformats.org/officeDocument/2006/relationships/tags" Target="../tags/tag206.xml"/><Relationship Id="rId22" Type="http://schemas.openxmlformats.org/officeDocument/2006/relationships/tags" Target="../tags/tag207.xml"/><Relationship Id="rId23" Type="http://schemas.openxmlformats.org/officeDocument/2006/relationships/tags" Target="../tags/tag208.xml"/><Relationship Id="rId24" Type="http://schemas.openxmlformats.org/officeDocument/2006/relationships/tags" Target="../tags/tag209.xml"/><Relationship Id="rId25" Type="http://schemas.openxmlformats.org/officeDocument/2006/relationships/tags" Target="../tags/tag210.xml"/><Relationship Id="rId26" Type="http://schemas.openxmlformats.org/officeDocument/2006/relationships/tags" Target="../tags/tag211.xml"/><Relationship Id="rId27" Type="http://schemas.openxmlformats.org/officeDocument/2006/relationships/tags" Target="../tags/tag212.xml"/><Relationship Id="rId28" Type="http://schemas.openxmlformats.org/officeDocument/2006/relationships/tags" Target="../tags/tag213.xml"/><Relationship Id="rId29" Type="http://schemas.openxmlformats.org/officeDocument/2006/relationships/tags" Target="../tags/tag214.xml"/><Relationship Id="rId1" Type="http://schemas.openxmlformats.org/officeDocument/2006/relationships/tags" Target="../tags/tag186.xml"/><Relationship Id="rId2" Type="http://schemas.openxmlformats.org/officeDocument/2006/relationships/tags" Target="../tags/tag187.xml"/><Relationship Id="rId3" Type="http://schemas.openxmlformats.org/officeDocument/2006/relationships/tags" Target="../tags/tag188.xml"/><Relationship Id="rId4" Type="http://schemas.openxmlformats.org/officeDocument/2006/relationships/tags" Target="../tags/tag189.xml"/><Relationship Id="rId5" Type="http://schemas.openxmlformats.org/officeDocument/2006/relationships/tags" Target="../tags/tag190.xml"/><Relationship Id="rId30" Type="http://schemas.openxmlformats.org/officeDocument/2006/relationships/tags" Target="../tags/tag215.xml"/><Relationship Id="rId31" Type="http://schemas.openxmlformats.org/officeDocument/2006/relationships/tags" Target="../tags/tag216.xml"/><Relationship Id="rId32" Type="http://schemas.openxmlformats.org/officeDocument/2006/relationships/tags" Target="../tags/tag217.xml"/><Relationship Id="rId9" Type="http://schemas.openxmlformats.org/officeDocument/2006/relationships/tags" Target="../tags/tag194.xml"/><Relationship Id="rId6" Type="http://schemas.openxmlformats.org/officeDocument/2006/relationships/tags" Target="../tags/tag191.xml"/><Relationship Id="rId7" Type="http://schemas.openxmlformats.org/officeDocument/2006/relationships/tags" Target="../tags/tag192.xml"/><Relationship Id="rId8" Type="http://schemas.openxmlformats.org/officeDocument/2006/relationships/tags" Target="../tags/tag193.xml"/><Relationship Id="rId33" Type="http://schemas.openxmlformats.org/officeDocument/2006/relationships/slideLayout" Target="../slideLayouts/slideLayout6.xml"/><Relationship Id="rId10" Type="http://schemas.openxmlformats.org/officeDocument/2006/relationships/tags" Target="../tags/tag195.xml"/><Relationship Id="rId11" Type="http://schemas.openxmlformats.org/officeDocument/2006/relationships/tags" Target="../tags/tag196.xml"/><Relationship Id="rId12" Type="http://schemas.openxmlformats.org/officeDocument/2006/relationships/tags" Target="../tags/tag197.xml"/><Relationship Id="rId13" Type="http://schemas.openxmlformats.org/officeDocument/2006/relationships/tags" Target="../tags/tag198.xml"/><Relationship Id="rId14" Type="http://schemas.openxmlformats.org/officeDocument/2006/relationships/tags" Target="../tags/tag199.xml"/><Relationship Id="rId15" Type="http://schemas.openxmlformats.org/officeDocument/2006/relationships/tags" Target="../tags/tag200.xml"/><Relationship Id="rId16" Type="http://schemas.openxmlformats.org/officeDocument/2006/relationships/tags" Target="../tags/tag201.xml"/><Relationship Id="rId17" Type="http://schemas.openxmlformats.org/officeDocument/2006/relationships/tags" Target="../tags/tag202.xml"/><Relationship Id="rId18" Type="http://schemas.openxmlformats.org/officeDocument/2006/relationships/tags" Target="../tags/tag203.xml"/><Relationship Id="rId19" Type="http://schemas.openxmlformats.org/officeDocument/2006/relationships/tags" Target="../tags/tag20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20.xml"/><Relationship Id="rId4" Type="http://schemas.openxmlformats.org/officeDocument/2006/relationships/tags" Target="../tags/tag221.xml"/><Relationship Id="rId5" Type="http://schemas.openxmlformats.org/officeDocument/2006/relationships/tags" Target="../tags/tag222.xml"/><Relationship Id="rId6" Type="http://schemas.openxmlformats.org/officeDocument/2006/relationships/tags" Target="../tags/tag223.xml"/><Relationship Id="rId7" Type="http://schemas.openxmlformats.org/officeDocument/2006/relationships/tags" Target="../tags/tag224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18.xml"/><Relationship Id="rId1" Type="http://schemas.openxmlformats.org/officeDocument/2006/relationships/tags" Target="../tags/tag218.xml"/><Relationship Id="rId2" Type="http://schemas.openxmlformats.org/officeDocument/2006/relationships/tags" Target="../tags/tag2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225.xml"/><Relationship Id="rId2" Type="http://schemas.openxmlformats.org/officeDocument/2006/relationships/tags" Target="../tags/tag2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27.xml"/><Relationship Id="rId2" Type="http://schemas.openxmlformats.org/officeDocument/2006/relationships/tags" Target="../tags/tag228.xml"/><Relationship Id="rId3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237.xml"/><Relationship Id="rId20" Type="http://schemas.openxmlformats.org/officeDocument/2006/relationships/tags" Target="../tags/tag248.xml"/><Relationship Id="rId21" Type="http://schemas.openxmlformats.org/officeDocument/2006/relationships/tags" Target="../tags/tag249.xml"/><Relationship Id="rId22" Type="http://schemas.openxmlformats.org/officeDocument/2006/relationships/tags" Target="../tags/tag250.xml"/><Relationship Id="rId23" Type="http://schemas.openxmlformats.org/officeDocument/2006/relationships/tags" Target="../tags/tag251.xml"/><Relationship Id="rId24" Type="http://schemas.openxmlformats.org/officeDocument/2006/relationships/tags" Target="../tags/tag252.xml"/><Relationship Id="rId25" Type="http://schemas.openxmlformats.org/officeDocument/2006/relationships/slideLayout" Target="../slideLayouts/slideLayout6.xml"/><Relationship Id="rId26" Type="http://schemas.openxmlformats.org/officeDocument/2006/relationships/notesSlide" Target="../notesSlides/notesSlide20.xml"/><Relationship Id="rId10" Type="http://schemas.openxmlformats.org/officeDocument/2006/relationships/tags" Target="../tags/tag238.xml"/><Relationship Id="rId11" Type="http://schemas.openxmlformats.org/officeDocument/2006/relationships/tags" Target="../tags/tag239.xml"/><Relationship Id="rId12" Type="http://schemas.openxmlformats.org/officeDocument/2006/relationships/tags" Target="../tags/tag240.xml"/><Relationship Id="rId13" Type="http://schemas.openxmlformats.org/officeDocument/2006/relationships/tags" Target="../tags/tag241.xml"/><Relationship Id="rId14" Type="http://schemas.openxmlformats.org/officeDocument/2006/relationships/tags" Target="../tags/tag242.xml"/><Relationship Id="rId15" Type="http://schemas.openxmlformats.org/officeDocument/2006/relationships/tags" Target="../tags/tag243.xml"/><Relationship Id="rId16" Type="http://schemas.openxmlformats.org/officeDocument/2006/relationships/tags" Target="../tags/tag244.xml"/><Relationship Id="rId17" Type="http://schemas.openxmlformats.org/officeDocument/2006/relationships/tags" Target="../tags/tag245.xml"/><Relationship Id="rId18" Type="http://schemas.openxmlformats.org/officeDocument/2006/relationships/tags" Target="../tags/tag246.xml"/><Relationship Id="rId19" Type="http://schemas.openxmlformats.org/officeDocument/2006/relationships/tags" Target="../tags/tag247.xml"/><Relationship Id="rId1" Type="http://schemas.openxmlformats.org/officeDocument/2006/relationships/tags" Target="../tags/tag229.xml"/><Relationship Id="rId2" Type="http://schemas.openxmlformats.org/officeDocument/2006/relationships/tags" Target="../tags/tag230.xml"/><Relationship Id="rId3" Type="http://schemas.openxmlformats.org/officeDocument/2006/relationships/tags" Target="../tags/tag231.xml"/><Relationship Id="rId4" Type="http://schemas.openxmlformats.org/officeDocument/2006/relationships/tags" Target="../tags/tag232.xml"/><Relationship Id="rId5" Type="http://schemas.openxmlformats.org/officeDocument/2006/relationships/tags" Target="../tags/tag233.xml"/><Relationship Id="rId6" Type="http://schemas.openxmlformats.org/officeDocument/2006/relationships/tags" Target="../tags/tag234.xml"/><Relationship Id="rId7" Type="http://schemas.openxmlformats.org/officeDocument/2006/relationships/tags" Target="../tags/tag235.xml"/><Relationship Id="rId8" Type="http://schemas.openxmlformats.org/officeDocument/2006/relationships/tags" Target="../tags/tag23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253.xml"/><Relationship Id="rId2" Type="http://schemas.openxmlformats.org/officeDocument/2006/relationships/tags" Target="../tags/tag2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tags" Target="../tags/tag35.xml"/><Relationship Id="rId5" Type="http://schemas.openxmlformats.org/officeDocument/2006/relationships/tags" Target="../tags/tag36.xml"/><Relationship Id="rId6" Type="http://schemas.openxmlformats.org/officeDocument/2006/relationships/tags" Target="../tags/tag37.xml"/><Relationship Id="rId7" Type="http://schemas.openxmlformats.org/officeDocument/2006/relationships/tags" Target="../tags/tag38.xml"/><Relationship Id="rId8" Type="http://schemas.openxmlformats.org/officeDocument/2006/relationships/tags" Target="../tags/tag39.xml"/><Relationship Id="rId9" Type="http://schemas.openxmlformats.org/officeDocument/2006/relationships/slideLayout" Target="../slideLayouts/slideLayout6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255.xml"/><Relationship Id="rId2" Type="http://schemas.openxmlformats.org/officeDocument/2006/relationships/tags" Target="../tags/tag25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257.xml"/><Relationship Id="rId2" Type="http://schemas.openxmlformats.org/officeDocument/2006/relationships/tags" Target="../tags/tag25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4" Type="http://schemas.openxmlformats.org/officeDocument/2006/relationships/tags" Target="../tags/tag26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4.xml"/><Relationship Id="rId1" Type="http://schemas.openxmlformats.org/officeDocument/2006/relationships/tags" Target="../tags/tag259.xml"/><Relationship Id="rId2" Type="http://schemas.openxmlformats.org/officeDocument/2006/relationships/tags" Target="../tags/tag260.xml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5.xml"/><Relationship Id="rId1" Type="http://schemas.openxmlformats.org/officeDocument/2006/relationships/tags" Target="../tags/tag263.xml"/><Relationship Id="rId2" Type="http://schemas.openxmlformats.org/officeDocument/2006/relationships/tags" Target="../tags/tag264.xml"/><Relationship Id="rId3" Type="http://schemas.openxmlformats.org/officeDocument/2006/relationships/tags" Target="../tags/tag265.xml"/><Relationship Id="rId4" Type="http://schemas.openxmlformats.org/officeDocument/2006/relationships/tags" Target="../tags/tag266.xml"/><Relationship Id="rId5" Type="http://schemas.openxmlformats.org/officeDocument/2006/relationships/tags" Target="../tags/tag267.xml"/><Relationship Id="rId6" Type="http://schemas.openxmlformats.org/officeDocument/2006/relationships/tags" Target="../tags/tag268.xml"/><Relationship Id="rId7" Type="http://schemas.openxmlformats.org/officeDocument/2006/relationships/tags" Target="../tags/tag269.xml"/><Relationship Id="rId8" Type="http://schemas.openxmlformats.org/officeDocument/2006/relationships/tags" Target="../tags/tag270.xml"/><Relationship Id="rId9" Type="http://schemas.openxmlformats.org/officeDocument/2006/relationships/tags" Target="../tags/tag271.xml"/><Relationship Id="rId10" Type="http://schemas.openxmlformats.org/officeDocument/2006/relationships/tags" Target="../tags/tag27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75.xml"/><Relationship Id="rId4" Type="http://schemas.openxmlformats.org/officeDocument/2006/relationships/tags" Target="../tags/tag27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6.xml"/><Relationship Id="rId1" Type="http://schemas.openxmlformats.org/officeDocument/2006/relationships/tags" Target="../tags/tag273.xml"/><Relationship Id="rId2" Type="http://schemas.openxmlformats.org/officeDocument/2006/relationships/tags" Target="../tags/tag27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79.xml"/><Relationship Id="rId4" Type="http://schemas.openxmlformats.org/officeDocument/2006/relationships/tags" Target="../tags/tag28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7.xml"/><Relationship Id="rId1" Type="http://schemas.openxmlformats.org/officeDocument/2006/relationships/tags" Target="../tags/tag277.xml"/><Relationship Id="rId2" Type="http://schemas.openxmlformats.org/officeDocument/2006/relationships/tags" Target="../tags/tag278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289.xml"/><Relationship Id="rId20" Type="http://schemas.openxmlformats.org/officeDocument/2006/relationships/tags" Target="../tags/tag300.xml"/><Relationship Id="rId21" Type="http://schemas.openxmlformats.org/officeDocument/2006/relationships/tags" Target="../tags/tag301.xml"/><Relationship Id="rId22" Type="http://schemas.openxmlformats.org/officeDocument/2006/relationships/tags" Target="../tags/tag302.xml"/><Relationship Id="rId23" Type="http://schemas.openxmlformats.org/officeDocument/2006/relationships/tags" Target="../tags/tag303.xml"/><Relationship Id="rId24" Type="http://schemas.openxmlformats.org/officeDocument/2006/relationships/tags" Target="../tags/tag304.xml"/><Relationship Id="rId25" Type="http://schemas.openxmlformats.org/officeDocument/2006/relationships/slideLayout" Target="../slideLayouts/slideLayout6.xml"/><Relationship Id="rId26" Type="http://schemas.openxmlformats.org/officeDocument/2006/relationships/notesSlide" Target="../notesSlides/notesSlide28.xml"/><Relationship Id="rId10" Type="http://schemas.openxmlformats.org/officeDocument/2006/relationships/tags" Target="../tags/tag290.xml"/><Relationship Id="rId11" Type="http://schemas.openxmlformats.org/officeDocument/2006/relationships/tags" Target="../tags/tag291.xml"/><Relationship Id="rId12" Type="http://schemas.openxmlformats.org/officeDocument/2006/relationships/tags" Target="../tags/tag292.xml"/><Relationship Id="rId13" Type="http://schemas.openxmlformats.org/officeDocument/2006/relationships/tags" Target="../tags/tag293.xml"/><Relationship Id="rId14" Type="http://schemas.openxmlformats.org/officeDocument/2006/relationships/tags" Target="../tags/tag294.xml"/><Relationship Id="rId15" Type="http://schemas.openxmlformats.org/officeDocument/2006/relationships/tags" Target="../tags/tag295.xml"/><Relationship Id="rId16" Type="http://schemas.openxmlformats.org/officeDocument/2006/relationships/tags" Target="../tags/tag296.xml"/><Relationship Id="rId17" Type="http://schemas.openxmlformats.org/officeDocument/2006/relationships/tags" Target="../tags/tag297.xml"/><Relationship Id="rId18" Type="http://schemas.openxmlformats.org/officeDocument/2006/relationships/tags" Target="../tags/tag298.xml"/><Relationship Id="rId19" Type="http://schemas.openxmlformats.org/officeDocument/2006/relationships/tags" Target="../tags/tag299.xml"/><Relationship Id="rId1" Type="http://schemas.openxmlformats.org/officeDocument/2006/relationships/tags" Target="../tags/tag281.xml"/><Relationship Id="rId2" Type="http://schemas.openxmlformats.org/officeDocument/2006/relationships/tags" Target="../tags/tag282.xml"/><Relationship Id="rId3" Type="http://schemas.openxmlformats.org/officeDocument/2006/relationships/tags" Target="../tags/tag283.xml"/><Relationship Id="rId4" Type="http://schemas.openxmlformats.org/officeDocument/2006/relationships/tags" Target="../tags/tag284.xml"/><Relationship Id="rId5" Type="http://schemas.openxmlformats.org/officeDocument/2006/relationships/tags" Target="../tags/tag285.xml"/><Relationship Id="rId6" Type="http://schemas.openxmlformats.org/officeDocument/2006/relationships/tags" Target="../tags/tag286.xml"/><Relationship Id="rId7" Type="http://schemas.openxmlformats.org/officeDocument/2006/relationships/tags" Target="../tags/tag287.xml"/><Relationship Id="rId8" Type="http://schemas.openxmlformats.org/officeDocument/2006/relationships/tags" Target="../tags/tag28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9.xml"/><Relationship Id="rId1" Type="http://schemas.openxmlformats.org/officeDocument/2006/relationships/tags" Target="../tags/tag305.xml"/><Relationship Id="rId2" Type="http://schemas.openxmlformats.org/officeDocument/2006/relationships/tags" Target="../tags/tag30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309.xml"/><Relationship Id="rId4" Type="http://schemas.openxmlformats.org/officeDocument/2006/relationships/tags" Target="../tags/tag31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0.xml"/><Relationship Id="rId1" Type="http://schemas.openxmlformats.org/officeDocument/2006/relationships/tags" Target="../tags/tag307.xml"/><Relationship Id="rId2" Type="http://schemas.openxmlformats.org/officeDocument/2006/relationships/tags" Target="../tags/tag30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4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45.xml"/><Relationship Id="rId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49.xml"/><Relationship Id="rId2" Type="http://schemas.openxmlformats.org/officeDocument/2006/relationships/tags" Target="../tags/tag5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59.xml"/><Relationship Id="rId20" Type="http://schemas.openxmlformats.org/officeDocument/2006/relationships/tags" Target="../tags/tag70.xml"/><Relationship Id="rId21" Type="http://schemas.openxmlformats.org/officeDocument/2006/relationships/tags" Target="../tags/tag71.xml"/><Relationship Id="rId22" Type="http://schemas.openxmlformats.org/officeDocument/2006/relationships/tags" Target="../tags/tag72.xml"/><Relationship Id="rId23" Type="http://schemas.openxmlformats.org/officeDocument/2006/relationships/tags" Target="../tags/tag73.xml"/><Relationship Id="rId24" Type="http://schemas.openxmlformats.org/officeDocument/2006/relationships/tags" Target="../tags/tag74.xml"/><Relationship Id="rId25" Type="http://schemas.openxmlformats.org/officeDocument/2006/relationships/slideLayout" Target="../slideLayouts/slideLayout6.xml"/><Relationship Id="rId26" Type="http://schemas.openxmlformats.org/officeDocument/2006/relationships/notesSlide" Target="../notesSlides/notesSlide8.xml"/><Relationship Id="rId10" Type="http://schemas.openxmlformats.org/officeDocument/2006/relationships/tags" Target="../tags/tag60.xml"/><Relationship Id="rId11" Type="http://schemas.openxmlformats.org/officeDocument/2006/relationships/tags" Target="../tags/tag61.xml"/><Relationship Id="rId12" Type="http://schemas.openxmlformats.org/officeDocument/2006/relationships/tags" Target="../tags/tag62.xml"/><Relationship Id="rId13" Type="http://schemas.openxmlformats.org/officeDocument/2006/relationships/tags" Target="../tags/tag63.xml"/><Relationship Id="rId14" Type="http://schemas.openxmlformats.org/officeDocument/2006/relationships/tags" Target="../tags/tag64.xml"/><Relationship Id="rId15" Type="http://schemas.openxmlformats.org/officeDocument/2006/relationships/tags" Target="../tags/tag65.xml"/><Relationship Id="rId16" Type="http://schemas.openxmlformats.org/officeDocument/2006/relationships/tags" Target="../tags/tag66.xml"/><Relationship Id="rId17" Type="http://schemas.openxmlformats.org/officeDocument/2006/relationships/tags" Target="../tags/tag67.xml"/><Relationship Id="rId18" Type="http://schemas.openxmlformats.org/officeDocument/2006/relationships/tags" Target="../tags/tag68.xml"/><Relationship Id="rId19" Type="http://schemas.openxmlformats.org/officeDocument/2006/relationships/tags" Target="../tags/tag69.xml"/><Relationship Id="rId1" Type="http://schemas.openxmlformats.org/officeDocument/2006/relationships/tags" Target="../tags/tag51.xml"/><Relationship Id="rId2" Type="http://schemas.openxmlformats.org/officeDocument/2006/relationships/tags" Target="../tags/tag52.xml"/><Relationship Id="rId3" Type="http://schemas.openxmlformats.org/officeDocument/2006/relationships/tags" Target="../tags/tag53.xml"/><Relationship Id="rId4" Type="http://schemas.openxmlformats.org/officeDocument/2006/relationships/tags" Target="../tags/tag54.xml"/><Relationship Id="rId5" Type="http://schemas.openxmlformats.org/officeDocument/2006/relationships/tags" Target="../tags/tag55.xml"/><Relationship Id="rId6" Type="http://schemas.openxmlformats.org/officeDocument/2006/relationships/tags" Target="../tags/tag56.xml"/><Relationship Id="rId7" Type="http://schemas.openxmlformats.org/officeDocument/2006/relationships/tags" Target="../tags/tag57.xml"/><Relationship Id="rId8" Type="http://schemas.openxmlformats.org/officeDocument/2006/relationships/tags" Target="../tags/tag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Assemblers, Linkers, and Loaders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See: P&amp;H Appendix B.3-4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787575"/>
            <a:ext cx="4572000" cy="200362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Kevin Walsh</a:t>
            </a:r>
          </a:p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CS 3410, Spring 2011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Computer Science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Cornell University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Compilers and Assemblers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is </a:t>
            </a:r>
            <a:r>
              <a:rPr lang="en-US" dirty="0" err="1" smtClean="0">
                <a:solidFill>
                  <a:srgbClr val="FFFFFF"/>
                </a:solidFill>
              </a:rPr>
              <a:t>obj</a:t>
            </a:r>
            <a:r>
              <a:rPr lang="en-US" dirty="0" smtClean="0">
                <a:solidFill>
                  <a:srgbClr val="FFFFFF"/>
                </a:solidFill>
              </a:rPr>
              <a:t> files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May refer to external symbols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Each object file has illusion of its own address space</a:t>
            </a:r>
          </a:p>
          <a:p>
            <a:pPr lvl="2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Addresses will need to be fixed later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Symbols and References</a:t>
            </a:r>
            <a:endParaRPr lang="en-US" dirty="0"/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Global labels: </a:t>
            </a:r>
            <a:r>
              <a:rPr lang="en-US" dirty="0" smtClean="0"/>
              <a:t>Externally visible “exported” symbols</a:t>
            </a:r>
          </a:p>
          <a:p>
            <a:pPr lvl="1"/>
            <a:r>
              <a:rPr lang="en-US" dirty="0" smtClean="0"/>
              <a:t>Can be referenced from other object files</a:t>
            </a:r>
          </a:p>
          <a:p>
            <a:pPr lvl="1"/>
            <a:r>
              <a:rPr lang="en-US" dirty="0" smtClean="0"/>
              <a:t>Exported functions, global variables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Local labels:  </a:t>
            </a:r>
            <a:r>
              <a:rPr lang="en-US" dirty="0" smtClean="0"/>
              <a:t>Internal  visible only symbols</a:t>
            </a:r>
          </a:p>
          <a:p>
            <a:pPr lvl="1"/>
            <a:r>
              <a:rPr lang="en-US" dirty="0" smtClean="0"/>
              <a:t>Only used within this object file</a:t>
            </a:r>
          </a:p>
          <a:p>
            <a:pPr lvl="1"/>
            <a:r>
              <a:rPr lang="en-US" dirty="0" smtClean="0"/>
              <a:t>static functions, static variables, loop labels, …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43000" y="304800"/>
            <a:ext cx="7772400" cy="6172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Header</a:t>
            </a:r>
          </a:p>
          <a:p>
            <a:pPr lvl="1"/>
            <a:r>
              <a:rPr lang="en-GB" dirty="0" smtClean="0"/>
              <a:t>Size and position of pieces of file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Text Segment</a:t>
            </a:r>
          </a:p>
          <a:p>
            <a:pPr lvl="1"/>
            <a:r>
              <a:rPr lang="en-GB" dirty="0" smtClean="0"/>
              <a:t>instructions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Data Segment</a:t>
            </a:r>
          </a:p>
          <a:p>
            <a:pPr lvl="1"/>
            <a:r>
              <a:rPr lang="en-GB" dirty="0" smtClean="0"/>
              <a:t>static data (local/global </a:t>
            </a:r>
            <a:r>
              <a:rPr lang="en-GB" dirty="0" err="1" smtClean="0"/>
              <a:t>vars</a:t>
            </a:r>
            <a:r>
              <a:rPr lang="en-GB" dirty="0" smtClean="0"/>
              <a:t>, strings, constants)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Debugging Information</a:t>
            </a:r>
          </a:p>
          <a:p>
            <a:pPr lvl="1"/>
            <a:r>
              <a:rPr lang="en-GB" dirty="0" smtClean="0"/>
              <a:t>line number </a:t>
            </a:r>
            <a:r>
              <a:rPr lang="en-GB" dirty="0" smtClean="0">
                <a:sym typeface="Wingdings" pitchFamily="2" charset="2"/>
              </a:rPr>
              <a:t> code address map, etc.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Symbol Table</a:t>
            </a:r>
          </a:p>
          <a:p>
            <a:pPr lvl="1"/>
            <a:r>
              <a:rPr lang="en-GB" dirty="0" smtClean="0"/>
              <a:t>External (exported) references</a:t>
            </a:r>
          </a:p>
          <a:p>
            <a:pPr lvl="1"/>
            <a:r>
              <a:rPr lang="en-GB" dirty="0" smtClean="0"/>
              <a:t>Unresolved (imported) references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29006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3335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1054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 rot="10800000">
            <a:off x="457200" y="304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10800000">
            <a:off x="457200" y="60960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3886200" cy="6172200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pi = 3;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e = 2;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 = 7;</a:t>
            </a:r>
          </a:p>
          <a:p>
            <a:endParaRPr lang="en-US" sz="2400" dirty="0" smtClean="0"/>
          </a:p>
          <a:p>
            <a:r>
              <a:rPr lang="en-US" sz="2400" dirty="0" smtClean="0"/>
              <a:t>extern char *username;</a:t>
            </a:r>
          </a:p>
          <a:p>
            <a:r>
              <a:rPr lang="en-US" sz="2400" dirty="0" smtClean="0"/>
              <a:t>extern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(char *</a:t>
            </a:r>
            <a:r>
              <a:rPr lang="en-US" sz="2400" dirty="0" err="1" smtClean="0"/>
              <a:t>str</a:t>
            </a:r>
            <a:r>
              <a:rPr lang="en-US" sz="2400" dirty="0" smtClean="0"/>
              <a:t>, …);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square(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is_prime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pick_prime</a:t>
            </a:r>
            <a:r>
              <a:rPr lang="en-US" sz="2400" dirty="0" smtClean="0"/>
              <a:t>()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pick_random</a:t>
            </a:r>
            <a:r>
              <a:rPr lang="en-US" sz="2400" dirty="0" smtClean="0"/>
              <a:t>() { </a:t>
            </a:r>
          </a:p>
          <a:p>
            <a:r>
              <a:rPr lang="en-US" sz="2400" dirty="0" smtClean="0"/>
              <a:t>	return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;  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52400" y="10180"/>
            <a:ext cx="1192827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267200" y="381000"/>
            <a:ext cx="4724400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-S … </a:t>
            </a:r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-c … </a:t>
            </a:r>
            <a:r>
              <a:rPr lang="en-US" sz="2800" dirty="0" err="1" smtClean="0">
                <a:solidFill>
                  <a:schemeClr val="bg1"/>
                </a:solidFill>
              </a:rPr>
              <a:t>math.s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--disassemble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</a:t>
            </a:r>
            <a:r>
              <a:rPr lang="en-US" sz="2800" dirty="0" err="1" smtClean="0">
                <a:solidFill>
                  <a:schemeClr val="bg1"/>
                </a:solidFill>
              </a:rPr>
              <a:t>syms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endParaRPr lang="en-US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Separate Compilation</a:t>
            </a:r>
            <a:endParaRPr lang="en-GB"/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Q: Why separate compile/assemble and linking steps?</a:t>
            </a:r>
          </a:p>
          <a:p>
            <a:r>
              <a:rPr lang="en-GB" dirty="0" smtClean="0"/>
              <a:t>A: Can recompile one object, then just </a:t>
            </a:r>
            <a:r>
              <a:rPr lang="en-GB" dirty="0" err="1" smtClean="0"/>
              <a:t>relink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Linkers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cs3410 Recap/Quiz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276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267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676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600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667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29718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19050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5146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2860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6764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7239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36957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5720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Linkers</a:t>
            </a:r>
            <a:endParaRPr lang="en-GB"/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Linker </a:t>
            </a:r>
            <a:r>
              <a:rPr lang="en-GB" dirty="0" smtClean="0"/>
              <a:t>combines object files into an executable file</a:t>
            </a:r>
          </a:p>
          <a:p>
            <a:pPr lvl="1"/>
            <a:r>
              <a:rPr lang="en-GB" dirty="0" smtClean="0"/>
              <a:t>Relocate each object’s text and data segments</a:t>
            </a:r>
          </a:p>
          <a:p>
            <a:pPr lvl="1"/>
            <a:r>
              <a:rPr lang="en-GB" dirty="0" smtClean="0"/>
              <a:t>Resolve as-yet-unresolved symbols</a:t>
            </a:r>
          </a:p>
          <a:p>
            <a:pPr lvl="1"/>
            <a:r>
              <a:rPr lang="en-GB" dirty="0" smtClean="0"/>
              <a:t>Record top-level entry point in executable file</a:t>
            </a:r>
          </a:p>
          <a:p>
            <a:endParaRPr lang="en-GB" dirty="0" smtClean="0"/>
          </a:p>
          <a:p>
            <a:r>
              <a:rPr lang="en-GB" dirty="0" smtClean="0"/>
              <a:t>End result: a program on disk, ready to execute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304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7620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609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2743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3962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54,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304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76200"/>
            <a:ext cx="1229696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609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286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505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029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47244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334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5715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990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1751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209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141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1673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1905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304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7620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609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2743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3962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54,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304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76200"/>
            <a:ext cx="1229696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609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286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505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029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47244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334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5715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990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1751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209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141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1673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1905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304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7620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609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2743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3962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54,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304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76200"/>
            <a:ext cx="1229696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609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286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505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029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47244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334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5715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22"/>
            </p:custDataLst>
          </p:nvPr>
        </p:nvSpPr>
        <p:spPr>
          <a:xfrm>
            <a:off x="5638800" y="304800"/>
            <a:ext cx="2209800" cy="6172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3"/>
            </p:custDataLst>
          </p:nvPr>
        </p:nvSpPr>
        <p:spPr>
          <a:xfrm>
            <a:off x="5638800" y="533400"/>
            <a:ext cx="2209800" cy="441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0004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8004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400020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22500102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36" name="Rectangle 35"/>
          <p:cNvSpPr/>
          <p:nvPr>
            <p:custDataLst>
              <p:tags r:id="rId24"/>
            </p:custDataLst>
          </p:nvPr>
        </p:nvSpPr>
        <p:spPr>
          <a:xfrm>
            <a:off x="5638800" y="5562600"/>
            <a:ext cx="2209800" cy="914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entry:400100</a:t>
            </a:r>
          </a:p>
          <a:p>
            <a:r>
              <a:rPr lang="en-US" sz="2000" dirty="0" smtClean="0">
                <a:latin typeface="Consolas" pitchFamily="49" charset="0"/>
              </a:rPr>
              <a:t>text: 400000</a:t>
            </a:r>
          </a:p>
          <a:p>
            <a:r>
              <a:rPr lang="en-US" sz="2000" dirty="0" smtClean="0">
                <a:latin typeface="Consolas" pitchFamily="49" charset="0"/>
              </a:rPr>
              <a:t>data:1000000</a:t>
            </a:r>
          </a:p>
        </p:txBody>
      </p:sp>
      <p:sp>
        <p:nvSpPr>
          <p:cNvPr id="38" name="TextBox 37"/>
          <p:cNvSpPr txBox="1"/>
          <p:nvPr>
            <p:custDataLst>
              <p:tags r:id="rId25"/>
            </p:custDataLst>
          </p:nvPr>
        </p:nvSpPr>
        <p:spPr>
          <a:xfrm>
            <a:off x="5530649" y="0"/>
            <a:ext cx="132735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calc.exe</a:t>
            </a:r>
          </a:p>
        </p:txBody>
      </p:sp>
      <p:sp>
        <p:nvSpPr>
          <p:cNvPr id="40" name="Rectangle 39"/>
          <p:cNvSpPr/>
          <p:nvPr>
            <p:custDataLst>
              <p:tags r:id="rId26"/>
            </p:custDataLst>
          </p:nvPr>
        </p:nvSpPr>
        <p:spPr>
          <a:xfrm>
            <a:off x="5638800" y="4953000"/>
            <a:ext cx="2209800" cy="60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00000003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0077616B</a:t>
            </a:r>
            <a:endParaRPr lang="en-US" sz="2000" dirty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7"/>
            </p:custDataLst>
          </p:nvPr>
        </p:nvCxnSpPr>
        <p:spPr>
          <a:xfrm>
            <a:off x="457200" y="990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8"/>
            </p:custDataLst>
          </p:nvPr>
        </p:nvCxnSpPr>
        <p:spPr>
          <a:xfrm>
            <a:off x="457200" y="1751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9"/>
            </p:custDataLst>
          </p:nvPr>
        </p:nvCxnSpPr>
        <p:spPr>
          <a:xfrm>
            <a:off x="457200" y="2209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30"/>
            </p:custDataLst>
          </p:nvPr>
        </p:nvCxnSpPr>
        <p:spPr>
          <a:xfrm>
            <a:off x="3124200" y="1141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31"/>
            </p:custDataLst>
          </p:nvPr>
        </p:nvCxnSpPr>
        <p:spPr>
          <a:xfrm>
            <a:off x="3124200" y="1673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32"/>
            </p:custDataLst>
          </p:nvPr>
        </p:nvCxnSpPr>
        <p:spPr>
          <a:xfrm>
            <a:off x="3124200" y="1905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8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152400"/>
            <a:ext cx="8001000" cy="6172200"/>
          </a:xfrm>
        </p:spPr>
        <p:txBody>
          <a:bodyPr>
            <a:noAutofit/>
          </a:bodyPr>
          <a:lstStyle/>
          <a:p>
            <a:r>
              <a:rPr lang="en-GB" dirty="0" smtClean="0"/>
              <a:t>Header</a:t>
            </a:r>
            <a:endParaRPr lang="en-GB" sz="2800" dirty="0" smtClean="0"/>
          </a:p>
          <a:p>
            <a:pPr lvl="1"/>
            <a:r>
              <a:rPr lang="en-GB" sz="2600" dirty="0" smtClean="0">
                <a:solidFill>
                  <a:schemeClr val="accent1"/>
                </a:solidFill>
              </a:rPr>
              <a:t>location of main entry point (if any)</a:t>
            </a:r>
          </a:p>
          <a:p>
            <a:r>
              <a:rPr lang="en-GB" dirty="0" smtClean="0"/>
              <a:t>Text Segment</a:t>
            </a:r>
          </a:p>
          <a:p>
            <a:pPr lvl="1"/>
            <a:r>
              <a:rPr lang="en-GB" sz="2600" dirty="0" smtClean="0"/>
              <a:t>instructions</a:t>
            </a:r>
          </a:p>
          <a:p>
            <a:r>
              <a:rPr lang="en-GB" dirty="0" smtClean="0"/>
              <a:t>Data Segment</a:t>
            </a:r>
          </a:p>
          <a:p>
            <a:pPr lvl="1"/>
            <a:r>
              <a:rPr lang="en-GB" sz="2600" dirty="0" smtClean="0"/>
              <a:t>static data (local/global </a:t>
            </a:r>
            <a:r>
              <a:rPr lang="en-GB" sz="2600" dirty="0" err="1" smtClean="0"/>
              <a:t>vars</a:t>
            </a:r>
            <a:r>
              <a:rPr lang="en-GB" sz="2600" dirty="0" smtClean="0"/>
              <a:t>, strings, constants)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Relocation Information</a:t>
            </a:r>
          </a:p>
          <a:p>
            <a:pPr lvl="1"/>
            <a:r>
              <a:rPr lang="en-GB" sz="2600" dirty="0" smtClean="0"/>
              <a:t>Instructions and data that depend on actual addresses</a:t>
            </a:r>
          </a:p>
          <a:p>
            <a:pPr lvl="1"/>
            <a:r>
              <a:rPr lang="en-GB" sz="2600" dirty="0" smtClean="0"/>
              <a:t>Linker patches these bits after relocating segments</a:t>
            </a:r>
          </a:p>
          <a:p>
            <a:r>
              <a:rPr lang="en-GB" dirty="0" smtClean="0"/>
              <a:t>Symbol Table</a:t>
            </a:r>
          </a:p>
          <a:p>
            <a:pPr lvl="1"/>
            <a:r>
              <a:rPr lang="en-GB" sz="2600" dirty="0" smtClean="0"/>
              <a:t>Exported and imported references</a:t>
            </a:r>
          </a:p>
          <a:p>
            <a:r>
              <a:rPr lang="en-GB" dirty="0" smtClean="0"/>
              <a:t>Debugging Information</a:t>
            </a:r>
            <a:endParaRPr lang="en-GB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29006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3335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1054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 rot="10800000">
            <a:off x="457200" y="304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7"/>
            </p:custDataLst>
          </p:nvPr>
        </p:nvCxnSpPr>
        <p:spPr>
          <a:xfrm rot="10800000">
            <a:off x="457200" y="60960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File Formats</a:t>
            </a:r>
            <a:endParaRPr lang="en-US"/>
          </a:p>
        </p:txBody>
      </p:sp>
      <p:sp>
        <p:nvSpPr>
          <p:cNvPr id="3167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err="1" smtClean="0"/>
              <a:t>a.out</a:t>
            </a:r>
            <a:endParaRPr lang="en-US" dirty="0" smtClean="0"/>
          </a:p>
          <a:p>
            <a:pPr lvl="1"/>
            <a:r>
              <a:rPr lang="en-US" dirty="0" smtClean="0"/>
              <a:t>COFF: Common Object File Format</a:t>
            </a:r>
          </a:p>
          <a:p>
            <a:pPr lvl="1"/>
            <a:r>
              <a:rPr lang="en-US" dirty="0" smtClean="0"/>
              <a:t>ELF: Executable and Linking Format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PE: Portable Executable</a:t>
            </a:r>
          </a:p>
          <a:p>
            <a:endParaRPr lang="en-US" dirty="0" smtClean="0"/>
          </a:p>
          <a:p>
            <a:r>
              <a:rPr lang="en-US" dirty="0" smtClean="0"/>
              <a:t>All support both executable and object files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Loaders and Libraries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276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267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676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600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667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29718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19050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5146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2860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6764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7239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36957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5720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Loaders</a:t>
            </a:r>
            <a:endParaRPr lang="en-GB"/>
          </a:p>
        </p:txBody>
      </p:sp>
      <p:sp>
        <p:nvSpPr>
          <p:cNvPr id="263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1"/>
                </a:solidFill>
              </a:rPr>
              <a:t>Loader</a:t>
            </a:r>
            <a:r>
              <a:rPr lang="en-GB" dirty="0" smtClean="0"/>
              <a:t> reads executable from disk into memory</a:t>
            </a:r>
          </a:p>
          <a:p>
            <a:pPr lvl="1"/>
            <a:r>
              <a:rPr lang="en-GB" dirty="0" smtClean="0"/>
              <a:t>Initializes registers, stack, arguments to first function</a:t>
            </a:r>
          </a:p>
          <a:p>
            <a:pPr lvl="1"/>
            <a:r>
              <a:rPr lang="en-GB" dirty="0" smtClean="0"/>
              <a:t>Jumps to entry-point</a:t>
            </a:r>
          </a:p>
          <a:p>
            <a:r>
              <a:rPr lang="en-GB" dirty="0" smtClean="0"/>
              <a:t>Part of the Operating System (OS)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Review of Program Layout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282857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359057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2286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2873657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645057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626257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397657"/>
            <a:ext cx="1713931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45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169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Static Library</a:t>
            </a:r>
            <a:r>
              <a:rPr lang="en-US" dirty="0" smtClean="0"/>
              <a:t>: Collection of object files </a:t>
            </a:r>
            <a:br>
              <a:rPr lang="en-US" dirty="0" smtClean="0"/>
            </a:br>
            <a:r>
              <a:rPr lang="en-US" dirty="0" smtClean="0"/>
              <a:t>(think: like a zip archive)</a:t>
            </a:r>
          </a:p>
          <a:p>
            <a:endParaRPr lang="en-US" dirty="0" smtClean="0"/>
          </a:p>
          <a:p>
            <a:r>
              <a:rPr lang="en-US" dirty="0" smtClean="0"/>
              <a:t>Q: But every program contains entire library!</a:t>
            </a:r>
          </a:p>
          <a:p>
            <a:r>
              <a:rPr lang="en-US" dirty="0" smtClean="0"/>
              <a:t>A: Linker picks only object files needed to resolve undefined references at link time</a:t>
            </a:r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>
                <a:solidFill>
                  <a:schemeClr val="accent1"/>
                </a:solidFill>
              </a:rPr>
              <a:t>libc.a</a:t>
            </a:r>
            <a:r>
              <a:rPr lang="en-US" dirty="0" smtClean="0"/>
              <a:t> contains many objects:</a:t>
            </a:r>
          </a:p>
          <a:p>
            <a:pPr lvl="1"/>
            <a:r>
              <a:rPr lang="en-US" dirty="0" err="1" smtClean="0"/>
              <a:t>printf.o</a:t>
            </a:r>
            <a:r>
              <a:rPr lang="en-US" dirty="0" smtClean="0"/>
              <a:t>, </a:t>
            </a:r>
            <a:r>
              <a:rPr lang="en-US" dirty="0" err="1" smtClean="0"/>
              <a:t>fprintf.o</a:t>
            </a:r>
            <a:r>
              <a:rPr lang="en-US" dirty="0" smtClean="0"/>
              <a:t>, </a:t>
            </a:r>
            <a:r>
              <a:rPr lang="en-US" dirty="0" err="1" smtClean="0"/>
              <a:t>vprintf.o</a:t>
            </a:r>
            <a:r>
              <a:rPr lang="en-US" dirty="0" smtClean="0"/>
              <a:t>, </a:t>
            </a:r>
            <a:r>
              <a:rPr lang="en-US" dirty="0" err="1" smtClean="0"/>
              <a:t>sprintf.o</a:t>
            </a:r>
            <a:r>
              <a:rPr lang="en-US" dirty="0" smtClean="0"/>
              <a:t>, </a:t>
            </a:r>
            <a:r>
              <a:rPr lang="en-US" dirty="0" err="1" smtClean="0"/>
              <a:t>snprintf.o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read.o</a:t>
            </a:r>
            <a:r>
              <a:rPr lang="en-US" dirty="0" smtClean="0"/>
              <a:t>, </a:t>
            </a:r>
            <a:r>
              <a:rPr lang="en-US" dirty="0" err="1" smtClean="0"/>
              <a:t>write.o</a:t>
            </a:r>
            <a:r>
              <a:rPr lang="en-US" dirty="0" smtClean="0"/>
              <a:t>, </a:t>
            </a:r>
            <a:r>
              <a:rPr lang="en-US" dirty="0" err="1" smtClean="0"/>
              <a:t>open.o</a:t>
            </a:r>
            <a:r>
              <a:rPr lang="en-US" dirty="0" smtClean="0"/>
              <a:t>, </a:t>
            </a:r>
            <a:r>
              <a:rPr lang="en-US" dirty="0" err="1" smtClean="0"/>
              <a:t>close.o</a:t>
            </a:r>
            <a:r>
              <a:rPr lang="en-US" dirty="0" smtClean="0"/>
              <a:t>, </a:t>
            </a:r>
            <a:r>
              <a:rPr lang="en-US" dirty="0" err="1" smtClean="0"/>
              <a:t>mkdir.o</a:t>
            </a:r>
            <a:r>
              <a:rPr lang="en-US" dirty="0" smtClean="0"/>
              <a:t>, </a:t>
            </a:r>
            <a:r>
              <a:rPr lang="en-US" dirty="0" err="1" smtClean="0"/>
              <a:t>readdir.o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rand.o</a:t>
            </a:r>
            <a:r>
              <a:rPr lang="en-US" dirty="0" smtClean="0"/>
              <a:t>, </a:t>
            </a:r>
            <a:r>
              <a:rPr lang="en-US" dirty="0" err="1" smtClean="0"/>
              <a:t>exit.o</a:t>
            </a:r>
            <a:r>
              <a:rPr lang="en-US" dirty="0" smtClean="0"/>
              <a:t>, </a:t>
            </a:r>
            <a:r>
              <a:rPr lang="en-US" dirty="0" err="1" smtClean="0"/>
              <a:t>sleep.o</a:t>
            </a:r>
            <a:r>
              <a:rPr lang="en-US" dirty="0" smtClean="0"/>
              <a:t>, </a:t>
            </a:r>
            <a:r>
              <a:rPr lang="en-US" dirty="0" err="1" smtClean="0"/>
              <a:t>time.o</a:t>
            </a:r>
            <a:r>
              <a:rPr lang="en-US" dirty="0" smtClean="0"/>
              <a:t>, 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3171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But every program still contains part of library!</a:t>
            </a:r>
          </a:p>
          <a:p>
            <a:r>
              <a:rPr lang="en-US" dirty="0" smtClean="0"/>
              <a:t>A: shared libraries</a:t>
            </a:r>
          </a:p>
          <a:p>
            <a:pPr lvl="1"/>
            <a:r>
              <a:rPr lang="en-US" dirty="0" smtClean="0"/>
              <a:t>executable files all point to single </a:t>
            </a:r>
            <a:r>
              <a:rPr lang="en-US" i="1" dirty="0" smtClean="0">
                <a:solidFill>
                  <a:schemeClr val="accent1"/>
                </a:solidFill>
              </a:rPr>
              <a:t>shared library</a:t>
            </a:r>
            <a:r>
              <a:rPr lang="en-US" i="1" dirty="0" smtClean="0"/>
              <a:t> </a:t>
            </a:r>
            <a:r>
              <a:rPr lang="en-US" dirty="0" smtClean="0"/>
              <a:t>on disk</a:t>
            </a:r>
          </a:p>
          <a:p>
            <a:pPr lvl="1"/>
            <a:r>
              <a:rPr lang="en-US" dirty="0" smtClean="0"/>
              <a:t>final linking (and relocations) done by the loader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Optimizations:</a:t>
            </a:r>
          </a:p>
          <a:p>
            <a:pPr lvl="1"/>
            <a:r>
              <a:rPr lang="en-US" dirty="0" smtClean="0"/>
              <a:t>Library compiled at fixed non-zero address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Jump table in each program instead of relocations</a:t>
            </a:r>
          </a:p>
          <a:p>
            <a:pPr lvl="1"/>
            <a:r>
              <a:rPr lang="en-US" dirty="0" smtClean="0"/>
              <a:t>Can even patch jumps on-the-fly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Direct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3962400" cy="632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Direct call: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00400010 &lt;main&gt;: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0x00400620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00400330 &lt;</a:t>
            </a:r>
            <a:r>
              <a:rPr lang="en-US" sz="2800" dirty="0" err="1" smtClean="0">
                <a:latin typeface="Consolas" pitchFamily="49" charset="0"/>
              </a:rPr>
              <a:t>printf</a:t>
            </a:r>
            <a:r>
              <a:rPr lang="en-US" sz="2800" dirty="0" smtClean="0">
                <a:latin typeface="Consolas" pitchFamily="49" charset="0"/>
              </a:rPr>
              <a:t>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00400620 &lt;gets&gt;: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267200" y="228600"/>
            <a:ext cx="487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Drawbacks:</a:t>
            </a:r>
            <a:endParaRPr lang="en-US" sz="3200" noProof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Linker or loader must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edit every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use of a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symbol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(call site, global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use, …)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3200" baseline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accent1"/>
                </a:solidFill>
                <a:cs typeface="Arial" pitchFamily="34" charset="0"/>
              </a:rPr>
              <a:t>Idea: </a:t>
            </a:r>
            <a:endParaRPr lang="en-US" sz="3600" dirty="0" smtClean="0">
              <a:solidFill>
                <a:schemeClr val="accent1"/>
              </a:solidFill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Put all symbols in a single “global offset table”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Code does lookup as needed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2765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2765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638800" y="1219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638800" y="1752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638800" y="2286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638800" y="2819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638800" y="3352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4876800" y="6858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lw t9, ? # 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lw t9, ? # gets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267200" y="304800"/>
            <a:ext cx="4800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data segment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global offset table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be loaded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at -32712(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gp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Arial" pitchFamily="34" charset="0"/>
              </a:rPr>
              <a:t>.got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.word 00400010 # main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.word 00400330 #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printf</a:t>
            </a:r>
            <a:endParaRPr lang="en-US" sz="28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Arial" pitchFamily="34" charset="0"/>
              </a:rPr>
              <a:t>.word 00400620 # gets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itchFamily="49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2765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lw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also load the index 1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li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t8, 1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	.word 00400888 # open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	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nsolas" pitchFamily="49" charset="0"/>
              </a:rPr>
              <a:t>	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nsolas" pitchFamily="49" charset="0"/>
              </a:rPr>
              <a:t>	.word 00400888 # </a:t>
            </a:r>
            <a:r>
              <a:rPr lang="en-US" sz="2000" dirty="0" err="1" smtClean="0">
                <a:latin typeface="Consolas" pitchFamily="49" charset="0"/>
              </a:rPr>
              <a:t>foo</a:t>
            </a:r>
            <a:endParaRPr lang="en-US" sz="2000" dirty="0" smtClean="0">
              <a:latin typeface="Consolas" pitchFamily="49" charset="0"/>
            </a:endParaRP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762000"/>
            <a:ext cx="449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00400888 &lt;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&gt;: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t8 = index of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   needs to be loaded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load that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 # t7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save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func’s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address so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so next call goes direct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also jump to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it will return directly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main, not here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799" y="32765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276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267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676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600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667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29718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19050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5146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2860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6764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7239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36957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5720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Dynamic Shared Objects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Windows: dynamically loaded library (DLL)</a:t>
            </a:r>
          </a:p>
          <a:p>
            <a:pPr lvl="1"/>
            <a:r>
              <a:rPr lang="en-US" dirty="0" smtClean="0"/>
              <a:t>PE format</a:t>
            </a:r>
          </a:p>
          <a:p>
            <a:r>
              <a:rPr lang="en-US" dirty="0" smtClean="0"/>
              <a:t>Unix: dynamic shared object (DSO)</a:t>
            </a:r>
          </a:p>
          <a:p>
            <a:pPr lvl="1"/>
            <a:r>
              <a:rPr lang="en-US" dirty="0" smtClean="0"/>
              <a:t>ELF format</a:t>
            </a:r>
          </a:p>
          <a:p>
            <a:r>
              <a:rPr lang="en-US" dirty="0" smtClean="0"/>
              <a:t>Unix also supports Position Independent Code (PIC)</a:t>
            </a:r>
          </a:p>
          <a:p>
            <a:pPr lvl="2"/>
            <a:r>
              <a:rPr lang="en-US" dirty="0" smtClean="0"/>
              <a:t>Program determines its current address whenever needed (no absolute jumps!)</a:t>
            </a:r>
          </a:p>
          <a:p>
            <a:pPr lvl="2"/>
            <a:r>
              <a:rPr lang="en-US" dirty="0" smtClean="0"/>
              <a:t>Local data: access via offset from current PC, etc.</a:t>
            </a:r>
          </a:p>
          <a:p>
            <a:pPr lvl="2"/>
            <a:r>
              <a:rPr lang="en-US" dirty="0" smtClean="0"/>
              <a:t>External data: indirection through Global Offset Table (GOT)</a:t>
            </a:r>
          </a:p>
          <a:p>
            <a:pPr lvl="2"/>
            <a:r>
              <a:rPr lang="en-US" dirty="0" smtClean="0"/>
              <a:t>… which in turn is accessed via offset from current PC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Static and Dynamic Linking</a:t>
            </a:r>
            <a:endParaRPr lang="en-GB" dirty="0"/>
          </a:p>
        </p:txBody>
      </p:sp>
      <p:sp>
        <p:nvSpPr>
          <p:cNvPr id="263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04800"/>
            <a:ext cx="8686800" cy="358140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Static linking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Dynamic linking </a:t>
            </a:r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152400" y="533400"/>
            <a:ext cx="8077200" cy="20574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Big executable files (all/most of needed libraries inside)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Don’t benefit from updates to library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No load-time linking</a:t>
            </a:r>
          </a:p>
        </p:txBody>
      </p:sp>
      <p:sp>
        <p:nvSpPr>
          <p:cNvPr id="5" name="Rectangle 4" hidden="1"/>
          <p:cNvSpPr/>
          <p:nvPr>
            <p:custDataLst>
              <p:tags r:id="rId4"/>
            </p:custDataLst>
          </p:nvPr>
        </p:nvSpPr>
        <p:spPr>
          <a:xfrm>
            <a:off x="152400" y="3886200"/>
            <a:ext cx="8077200" cy="20574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Small executable files (just point to shared library)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Library update benefits all programs that use it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Load-time cost to do final linking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But </a:t>
            </a:r>
            <a:r>
              <a:rPr lang="en-US" dirty="0" err="1" smtClean="0">
                <a:solidFill>
                  <a:schemeClr val="accent4"/>
                </a:solidFill>
              </a:rPr>
              <a:t>dll</a:t>
            </a:r>
            <a:r>
              <a:rPr lang="en-US" dirty="0" smtClean="0">
                <a:solidFill>
                  <a:schemeClr val="accent4"/>
                </a:solidFill>
              </a:rPr>
              <a:t> code is probably already in memory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And can do the linking incrementally, on-demand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Add 1 to 100</a:t>
            </a:r>
            <a:endParaRPr lang="en-US" dirty="0"/>
          </a:p>
        </p:txBody>
      </p:sp>
      <p:sp>
        <p:nvSpPr>
          <p:cNvPr id="25958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n = 100;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main 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, char* </a:t>
            </a:r>
            <a:r>
              <a:rPr lang="en-US" sz="2400" dirty="0" err="1" smtClean="0"/>
              <a:t>argv</a:t>
            </a:r>
            <a:r>
              <a:rPr lang="en-US" sz="2400" dirty="0" smtClean="0"/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m = n;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count = 0;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endParaRPr lang="en-US" sz="2400" dirty="0" smtClean="0"/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for (</a:t>
            </a:r>
            <a:r>
              <a:rPr lang="en-US" sz="2400" dirty="0" err="1" smtClean="0"/>
              <a:t>i</a:t>
            </a:r>
            <a:r>
              <a:rPr lang="en-US" sz="2400" dirty="0" smtClean="0"/>
              <a:t> = 1; </a:t>
            </a:r>
            <a:r>
              <a:rPr lang="en-US" sz="2400" dirty="0" err="1" smtClean="0"/>
              <a:t>i</a:t>
            </a:r>
            <a:r>
              <a:rPr lang="en-US" sz="2400" dirty="0" smtClean="0"/>
              <a:t> &lt;= m;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	count +=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endParaRPr lang="en-US" sz="2400" dirty="0" smtClean="0"/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printf</a:t>
            </a:r>
            <a:r>
              <a:rPr lang="en-US" sz="2400" dirty="0" smtClean="0"/>
              <a:t> ("Sum 1 to %d is %d\n", n, count);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Consolas" pitchFamily="49" charset="0"/>
              </a:rPr>
              <a:t>[csug01] </a:t>
            </a:r>
            <a:r>
              <a:rPr lang="en-US" sz="2400" dirty="0" err="1" smtClean="0">
                <a:latin typeface="Consolas" pitchFamily="49" charset="0"/>
              </a:rPr>
              <a:t>mipsel-linux-gcc</a:t>
            </a:r>
            <a:r>
              <a:rPr lang="en-US" sz="2400" dirty="0" smtClean="0">
                <a:latin typeface="Consolas" pitchFamily="49" charset="0"/>
              </a:rPr>
              <a:t> –S add1To100.c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648200" y="152400"/>
            <a:ext cx="4267200" cy="65532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$L2:    lw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$3,28($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slt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$2,$3,$2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bne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$2,$0,$L3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$3,32($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addu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$2,$3,$2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sw      $2,32($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addiu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$2,$2,1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sw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b       $L2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$L3:    la      $4,$str0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$5,28($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$6,32($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jal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printf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move    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sp,$fp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$31,44($sp)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$fp,40($sp)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addiu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$sp,$sp,48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j       $31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itchFamily="49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>
            <p:custDataLst>
              <p:tags r:id="rId2"/>
            </p:custDataLst>
          </p:nvPr>
        </p:nvCxnSpPr>
        <p:spPr>
          <a:xfrm rot="5400000">
            <a:off x="1257300" y="3390900"/>
            <a:ext cx="6477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3"/>
            </p:custDataLst>
          </p:nvPr>
        </p:nvSpPr>
        <p:spPr>
          <a:xfrm>
            <a:off x="83156" y="35778"/>
            <a:ext cx="4336444" cy="66698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.data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globl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.align  2    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n:     .word   100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rdata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.align  2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$str0: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"Sum 1 to %d is %d\n"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.text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.align  2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globl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main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main: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addiu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$sp,$sp,-48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$31,44($sp)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$fp,40($sp)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move    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fp,$sp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$4,48($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$5,52($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la      $2,n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lw      $2,0($2)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$2,28($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$0,32($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li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$2,1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04800" y="3749457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n = 100;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main (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argc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char*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argv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[ ]) {</a:t>
            </a:r>
          </a:p>
          <a:p>
            <a:pPr marL="342900" lvl="0" indent="-342900">
              <a:spcBef>
                <a:spcPct val="20000"/>
              </a:spcBef>
              <a:buSzPct val="80000"/>
              <a:tabLst>
                <a:tab pos="800100" algn="l"/>
                <a:tab pos="1600200" algn="l"/>
                <a:tab pos="1828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m = n, count = 0, *A =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malloc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(4 * m);</a:t>
            </a:r>
          </a:p>
          <a:p>
            <a:pPr marL="342900" lvl="0" indent="-342900">
              <a:spcBef>
                <a:spcPct val="20000"/>
              </a:spcBef>
              <a:buSzPct val="80000"/>
              <a:tabLst>
                <a:tab pos="800100" algn="l"/>
                <a:tab pos="1600200" algn="l"/>
                <a:tab pos="1828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for (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= 1;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&lt;= m;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++) { count +=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; A[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] = count; }</a:t>
            </a:r>
          </a:p>
          <a:p>
            <a:pPr marL="342900" lvl="0" indent="-342900">
              <a:spcBef>
                <a:spcPct val="20000"/>
              </a:spcBef>
              <a:buSzPct val="80000"/>
              <a:tabLst>
                <a:tab pos="800100" algn="l"/>
                <a:tab pos="1600200" algn="l"/>
                <a:tab pos="1828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("Sum 1 to %d is %d\n", n, count);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95275"/>
            <a:ext cx="86106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Variables	Visibility	Lifetime	Location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Function-Local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Global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Dynamic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295275"/>
            <a:ext cx="86106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Variables	Visibility	Lifetime	Location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Function-Local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Global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Dynamic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228600" y="3429000"/>
            <a:ext cx="8686800" cy="3429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 Pointers can be trouble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*trouble()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a; …; return &amp;a;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char *evil()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char s[20]; gets(s); return s;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*bad()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s 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malloc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(20); … free(s); … return s;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(Can’t do this in Java, C#, ...)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295275"/>
            <a:ext cx="86106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Variables	Visibility	Lifetime	Location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Function-Local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Global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Dynamic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228600" y="3429000"/>
            <a:ext cx="8686800" cy="3429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 Pointers can be trouble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*trouble()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a; …; return &amp;a;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char *evil()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char s[20]; gets(s); return s;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*bad()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s 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malloc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(20); … free(s); … return s;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(Can’t do this in Java, C#, ...)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276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267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676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600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667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29718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19050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5146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2860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6764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7239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36957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5720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764</TotalTime>
  <Words>2032</Words>
  <Application>Microsoft Macintosh PowerPoint</Application>
  <PresentationFormat>On-screen Show (4:3)</PresentationFormat>
  <Paragraphs>679</Paragraphs>
  <Slides>38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Dark 3410</vt:lpstr>
      <vt:lpstr>Assemblers, Linkers, and Loaders</vt:lpstr>
      <vt:lpstr>cs3410 Recap/Quiz</vt:lpstr>
      <vt:lpstr>Review of Program Layout</vt:lpstr>
      <vt:lpstr>Add 1 to 100</vt:lpstr>
      <vt:lpstr>PowerPoint Presentation</vt:lpstr>
      <vt:lpstr>Globals and Locals</vt:lpstr>
      <vt:lpstr>Globals and Locals</vt:lpstr>
      <vt:lpstr>Globals and Locals</vt:lpstr>
      <vt:lpstr>Big Picture</vt:lpstr>
      <vt:lpstr>Big Picture</vt:lpstr>
      <vt:lpstr>PowerPoint Presentation</vt:lpstr>
      <vt:lpstr>Big Picture</vt:lpstr>
      <vt:lpstr>Symbols and References</vt:lpstr>
      <vt:lpstr>Object file</vt:lpstr>
      <vt:lpstr>Example</vt:lpstr>
      <vt:lpstr>Objdump disassembly</vt:lpstr>
      <vt:lpstr>Objdump symbols</vt:lpstr>
      <vt:lpstr>Separate Compilation</vt:lpstr>
      <vt:lpstr>PowerPoint Presentation</vt:lpstr>
      <vt:lpstr>Big Picture</vt:lpstr>
      <vt:lpstr>Linkers</vt:lpstr>
      <vt:lpstr>Linker Example </vt:lpstr>
      <vt:lpstr>Linker Example </vt:lpstr>
      <vt:lpstr>Linker Example </vt:lpstr>
      <vt:lpstr>Object file</vt:lpstr>
      <vt:lpstr>File Formats</vt:lpstr>
      <vt:lpstr>PowerPoint Presentation</vt:lpstr>
      <vt:lpstr>Big Picture</vt:lpstr>
      <vt:lpstr>Loaders</vt:lpstr>
      <vt:lpstr>Static Libraries</vt:lpstr>
      <vt:lpstr>Shared Libraries</vt:lpstr>
      <vt:lpstr>Direct Function Calls</vt:lpstr>
      <vt:lpstr>Indirect  Function Calls</vt:lpstr>
      <vt:lpstr>Indirect  Function Calls</vt:lpstr>
      <vt:lpstr>Dynamic  Linking</vt:lpstr>
      <vt:lpstr>Big Picture</vt:lpstr>
      <vt:lpstr>Dynamic Shared Objects</vt:lpstr>
      <vt:lpstr>Static and Dynamic Linking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</dc:title>
  <dc:creator>Kevin Walsh</dc:creator>
  <cp:lastModifiedBy>Hakim Weatherspoon</cp:lastModifiedBy>
  <cp:revision>190</cp:revision>
  <cp:lastPrinted>2011-03-16T21:17:34Z</cp:lastPrinted>
  <dcterms:created xsi:type="dcterms:W3CDTF">2010-02-19T22:50:05Z</dcterms:created>
  <dcterms:modified xsi:type="dcterms:W3CDTF">2011-03-16T21:19:38Z</dcterms:modified>
</cp:coreProperties>
</file>