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sldIdLst>
    <p:sldId id="256" r:id="rId2"/>
    <p:sldId id="283" r:id="rId3"/>
    <p:sldId id="258" r:id="rId4"/>
    <p:sldId id="284" r:id="rId5"/>
    <p:sldId id="302" r:id="rId6"/>
    <p:sldId id="285" r:id="rId7"/>
    <p:sldId id="303" r:id="rId8"/>
    <p:sldId id="304" r:id="rId9"/>
    <p:sldId id="307" r:id="rId10"/>
    <p:sldId id="314" r:id="rId11"/>
    <p:sldId id="308" r:id="rId12"/>
    <p:sldId id="309" r:id="rId13"/>
    <p:sldId id="310" r:id="rId14"/>
    <p:sldId id="286" r:id="rId15"/>
    <p:sldId id="259" r:id="rId16"/>
    <p:sldId id="300" r:id="rId17"/>
    <p:sldId id="287" r:id="rId18"/>
    <p:sldId id="260" r:id="rId19"/>
    <p:sldId id="261" r:id="rId20"/>
    <p:sldId id="298" r:id="rId21"/>
    <p:sldId id="262" r:id="rId22"/>
    <p:sldId id="290" r:id="rId23"/>
    <p:sldId id="312" r:id="rId24"/>
    <p:sldId id="313" r:id="rId25"/>
    <p:sldId id="299" r:id="rId26"/>
    <p:sldId id="306" r:id="rId27"/>
    <p:sldId id="289" r:id="rId28"/>
    <p:sldId id="269" r:id="rId29"/>
    <p:sldId id="270" r:id="rId30"/>
    <p:sldId id="282" r:id="rId31"/>
  </p:sldIdLst>
  <p:sldSz cx="9144000" cy="6858000" type="screen4x3"/>
  <p:notesSz cx="6858000" cy="9144000"/>
  <p:embeddedFontLst>
    <p:embeddedFont>
      <p:font typeface="Wingdings 2" pitchFamily="18" charset="2"/>
      <p:regular r:id="rId32"/>
    </p:embeddedFont>
    <p:embeddedFont>
      <p:font typeface="Cambria Math" pitchFamily="18" charset="0"/>
      <p:regular r:id="rId33"/>
    </p:embeddedFont>
    <p:embeddedFont>
      <p:font typeface="Candara" pitchFamily="34" charset="0"/>
      <p:regular r:id="rId34"/>
      <p:bold r:id="rId35"/>
      <p:italic r:id="rId36"/>
      <p:boldItalic r:id="rId37"/>
    </p:embeddedFont>
    <p:embeddedFont>
      <p:font typeface="DFKai-SB" pitchFamily="65" charset="-120"/>
      <p:regular r:id="rId3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97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3.fntdata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2.fntdata"/><Relationship Id="rId38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1.fntdata"/><Relationship Id="rId37" Type="http://schemas.openxmlformats.org/officeDocument/2006/relationships/font" Target="fonts/font6.fntdata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5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4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F4737B6-21FD-4E1A-9138-EDDCA1DA6293}" type="datetimeFigureOut">
              <a:rPr lang="en-US" smtClean="0"/>
              <a:t>3/5/2013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CA7BCE2-026A-4631-8625-6E92AA20266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737B6-21FD-4E1A-9138-EDDCA1DA6293}" type="datetimeFigureOut">
              <a:rPr lang="en-US" smtClean="0"/>
              <a:t>3/5/2013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7BCE2-026A-4631-8625-6E92AA2026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737B6-21FD-4E1A-9138-EDDCA1DA6293}" type="datetimeFigureOut">
              <a:rPr lang="en-US" smtClean="0"/>
              <a:t>3/5/2013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7BCE2-026A-4631-8625-6E92AA2026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4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F4737B6-21FD-4E1A-9138-EDDCA1DA6293}" type="datetimeFigureOut">
              <a:rPr lang="en-US" smtClean="0"/>
              <a:t>3/5/2013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CA7BCE2-026A-4631-8625-6E92AA20266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F4737B6-21FD-4E1A-9138-EDDCA1DA6293}" type="datetimeFigureOut">
              <a:rPr lang="en-US" smtClean="0"/>
              <a:t>3/5/2013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CA7BCE2-026A-4631-8625-6E92AA20266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737B6-21FD-4E1A-9138-EDDCA1DA6293}" type="datetimeFigureOut">
              <a:rPr lang="en-US" smtClean="0"/>
              <a:t>3/5/2013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7BCE2-026A-4631-8625-6E92AA20266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737B6-21FD-4E1A-9138-EDDCA1DA6293}" type="datetimeFigureOut">
              <a:rPr lang="en-US" smtClean="0"/>
              <a:t>3/5/2013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7BCE2-026A-4631-8625-6E92AA20266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F4737B6-21FD-4E1A-9138-EDDCA1DA6293}" type="datetimeFigureOut">
              <a:rPr lang="en-US" smtClean="0"/>
              <a:t>3/5/2013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CA7BCE2-026A-4631-8625-6E92AA20266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737B6-21FD-4E1A-9138-EDDCA1DA6293}" type="datetimeFigureOut">
              <a:rPr lang="en-US" smtClean="0"/>
              <a:t>3/5/2013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7BCE2-026A-4631-8625-6E92AA20266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F4737B6-21FD-4E1A-9138-EDDCA1DA6293}" type="datetimeFigureOut">
              <a:rPr lang="en-US" smtClean="0"/>
              <a:t>3/5/2013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CA7BCE2-026A-4631-8625-6E92AA20266B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F4737B6-21FD-4E1A-9138-EDDCA1DA6293}" type="datetimeFigureOut">
              <a:rPr lang="en-US" smtClean="0"/>
              <a:t>3/5/2013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CA7BCE2-026A-4631-8625-6E92AA20266B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F4737B6-21FD-4E1A-9138-EDDCA1DA6293}" type="datetimeFigureOut">
              <a:rPr lang="en-US" smtClean="0"/>
              <a:t>3/5/2013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CA7BCE2-026A-4631-8625-6E92AA20266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7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2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7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ruina.tam.cornell.edu/research/topics/locomotion_and_robotics/ranger/Ranger2010/Cornell_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4648200"/>
            <a:ext cx="1828800" cy="1834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1991838"/>
            <a:ext cx="7962900" cy="1894362"/>
          </a:xfrm>
        </p:spPr>
        <p:txBody>
          <a:bodyPr rIns="0">
            <a:noAutofit/>
          </a:bodyPr>
          <a:lstStyle/>
          <a:p>
            <a:r>
              <a:rPr lang="en-US" sz="5400" dirty="0" smtClean="0"/>
              <a:t>The</a:t>
            </a:r>
            <a:br>
              <a:rPr lang="en-US" sz="5400" dirty="0" smtClean="0"/>
            </a:br>
            <a:r>
              <a:rPr lang="en-US" sz="5400" dirty="0" smtClean="0"/>
              <a:t>Sequential Semantics </a:t>
            </a:r>
            <a:br>
              <a:rPr lang="en-US" sz="5400" dirty="0" smtClean="0"/>
            </a:br>
            <a:r>
              <a:rPr lang="en-US" sz="5400" dirty="0" smtClean="0"/>
              <a:t>of</a:t>
            </a:r>
            <a:r>
              <a:rPr lang="en-US" sz="5400" dirty="0"/>
              <a:t/>
            </a:r>
            <a:br>
              <a:rPr lang="en-US" sz="5400" dirty="0"/>
            </a:br>
            <a:r>
              <a:rPr lang="en-US" sz="5400" dirty="0" smtClean="0"/>
              <a:t>Producer Effect Systems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4419600"/>
            <a:ext cx="6172200" cy="13716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Ross Tate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60027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673"/>
    </mc:Choice>
    <mc:Fallback xmlns="">
      <p:transition spd="slow" advTm="31673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 Effect System?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015605" y="5466588"/>
            <a:ext cx="4690769" cy="914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Indexed Monad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807017" y="4702314"/>
            <a:ext cx="51331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>
                <a:ln>
                  <a:solidFill>
                    <a:schemeClr val="accent2"/>
                  </a:solidFill>
                </a:ln>
                <a:solidFill>
                  <a:schemeClr val="accent2"/>
                </a:solidFill>
                <a:latin typeface="rossbb" pitchFamily="82" charset="0"/>
              </a:rPr>
              <a:t>e</a:t>
            </a:r>
            <a:r>
              <a:rPr lang="en-US" sz="3200" dirty="0" smtClean="0"/>
              <a:t> </a:t>
            </a:r>
            <a:r>
              <a:rPr lang="en-US" sz="3200" dirty="0" smtClean="0">
                <a:latin typeface="Cambria Math"/>
                <a:ea typeface="Cambria Math"/>
              </a:rPr>
              <a:t>↦</a:t>
            </a:r>
            <a:r>
              <a:rPr lang="en-US" sz="3200" dirty="0" smtClean="0"/>
              <a:t> lockless, </a:t>
            </a:r>
            <a:r>
              <a:rPr lang="en-US" sz="3200" dirty="0" smtClean="0">
                <a:solidFill>
                  <a:schemeClr val="bg1"/>
                </a:solidFill>
              </a:rPr>
              <a:t>critical, </a:t>
            </a:r>
            <a:r>
              <a:rPr lang="en-US" sz="3200" dirty="0" smtClean="0"/>
              <a:t>entrant</a:t>
            </a:r>
            <a:endParaRPr lang="en-US" sz="3200" dirty="0"/>
          </a:p>
        </p:txBody>
      </p:sp>
      <p:sp>
        <p:nvSpPr>
          <p:cNvPr id="59" name="TextBox 58"/>
          <p:cNvSpPr txBox="1"/>
          <p:nvPr/>
        </p:nvSpPr>
        <p:spPr>
          <a:xfrm>
            <a:off x="2041855" y="4321314"/>
            <a:ext cx="46634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/>
              <a:t>lockless </a:t>
            </a:r>
            <a:r>
              <a:rPr lang="en-US" sz="3200" dirty="0" smtClean="0">
                <a:ln>
                  <a:solidFill>
                    <a:schemeClr val="accent2"/>
                  </a:solidFill>
                </a:ln>
                <a:solidFill>
                  <a:schemeClr val="accent2"/>
                </a:solidFill>
                <a:latin typeface="Cambria Math"/>
                <a:ea typeface="Cambria Math"/>
              </a:rPr>
              <a:t>≤</a:t>
            </a:r>
            <a:r>
              <a:rPr lang="en-US" sz="3200" dirty="0" smtClean="0"/>
              <a:t> </a:t>
            </a:r>
            <a:r>
              <a:rPr lang="en-US" sz="3200" dirty="0" smtClean="0">
                <a:solidFill>
                  <a:schemeClr val="bg1"/>
                </a:solidFill>
              </a:rPr>
              <a:t>critical, </a:t>
            </a:r>
            <a:r>
              <a:rPr lang="en-US" sz="3200" dirty="0" smtClean="0"/>
              <a:t>entrant</a:t>
            </a:r>
            <a:endParaRPr lang="en-US" sz="3200" dirty="0"/>
          </a:p>
        </p:txBody>
      </p:sp>
      <p:sp>
        <p:nvSpPr>
          <p:cNvPr id="60" name="Rectangle 59"/>
          <p:cNvSpPr/>
          <p:nvPr/>
        </p:nvSpPr>
        <p:spPr>
          <a:xfrm>
            <a:off x="1633192" y="1550129"/>
            <a:ext cx="1395072" cy="454819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b="1" dirty="0" smtClean="0"/>
              <a:t>lockless</a:t>
            </a:r>
            <a:endParaRPr lang="en-US" sz="2400" b="1" dirty="0"/>
          </a:p>
        </p:txBody>
      </p:sp>
      <p:sp>
        <p:nvSpPr>
          <p:cNvPr id="64" name="Rectangle 63"/>
          <p:cNvSpPr/>
          <p:nvPr/>
        </p:nvSpPr>
        <p:spPr>
          <a:xfrm>
            <a:off x="7213480" y="1550129"/>
            <a:ext cx="1395072" cy="454819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b="1" dirty="0" smtClean="0"/>
              <a:t>entrant</a:t>
            </a:r>
            <a:endParaRPr lang="en-US" sz="2400" b="1" dirty="0"/>
          </a:p>
        </p:txBody>
      </p:sp>
      <p:sp>
        <p:nvSpPr>
          <p:cNvPr id="65" name="Rectangle 64"/>
          <p:cNvSpPr/>
          <p:nvPr/>
        </p:nvSpPr>
        <p:spPr>
          <a:xfrm>
            <a:off x="238120" y="1550129"/>
            <a:ext cx="1395072" cy="454819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91440" rtlCol="0" anchor="ctr"/>
          <a:lstStyle/>
          <a:p>
            <a:pPr algn="r"/>
            <a:r>
              <a:rPr lang="en-US" sz="2800" b="1" dirty="0" smtClean="0">
                <a:latin typeface="Cambria Math"/>
                <a:ea typeface="Cambria Math"/>
              </a:rPr>
              <a:t>↓</a:t>
            </a:r>
            <a:r>
              <a:rPr lang="en-US" sz="2800" b="1" dirty="0" smtClean="0"/>
              <a:t> </a:t>
            </a:r>
            <a:r>
              <a:rPr lang="en-US" sz="2800" b="1" dirty="0" smtClean="0">
                <a:latin typeface="rossbb" pitchFamily="82" charset="0"/>
              </a:rPr>
              <a:t>;</a:t>
            </a:r>
            <a:r>
              <a:rPr lang="en-US" sz="2800" b="1" dirty="0" smtClean="0"/>
              <a:t> </a:t>
            </a:r>
            <a:r>
              <a:rPr lang="en-US" sz="2800" b="1" dirty="0" smtClean="0">
                <a:latin typeface="Cambria Math"/>
                <a:ea typeface="Cambria Math"/>
              </a:rPr>
              <a:t>→</a:t>
            </a:r>
            <a:endParaRPr lang="en-US" sz="2800" b="1" dirty="0"/>
          </a:p>
        </p:txBody>
      </p:sp>
      <p:sp>
        <p:nvSpPr>
          <p:cNvPr id="66" name="Rectangle 65"/>
          <p:cNvSpPr/>
          <p:nvPr/>
        </p:nvSpPr>
        <p:spPr>
          <a:xfrm>
            <a:off x="1633192" y="2004948"/>
            <a:ext cx="1395072" cy="4548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lockless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7213480" y="2004948"/>
            <a:ext cx="1395072" cy="4548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entrant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38120" y="2004948"/>
            <a:ext cx="1395072" cy="454819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91440" rtlCol="0" anchor="ctr"/>
          <a:lstStyle/>
          <a:p>
            <a:pPr algn="r"/>
            <a:r>
              <a:rPr lang="en-US" sz="2400" b="1" dirty="0" smtClean="0">
                <a:ea typeface="Cambria Math"/>
              </a:rPr>
              <a:t>lockless</a:t>
            </a:r>
            <a:endParaRPr lang="en-US" sz="2400" b="1" dirty="0"/>
          </a:p>
        </p:txBody>
      </p:sp>
      <p:sp>
        <p:nvSpPr>
          <p:cNvPr id="102" name="Rectangle 101"/>
          <p:cNvSpPr/>
          <p:nvPr/>
        </p:nvSpPr>
        <p:spPr>
          <a:xfrm>
            <a:off x="1633192" y="3824224"/>
            <a:ext cx="1395072" cy="4548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entrant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7213480" y="3824224"/>
            <a:ext cx="1395072" cy="4548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entrant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238120" y="3824224"/>
            <a:ext cx="1395072" cy="454819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91440" rtlCol="0" anchor="ctr"/>
          <a:lstStyle/>
          <a:p>
            <a:pPr algn="r"/>
            <a:r>
              <a:rPr lang="en-US" sz="2400" b="1" dirty="0" smtClean="0">
                <a:ea typeface="Cambria Math"/>
              </a:rPr>
              <a:t>entrant</a:t>
            </a:r>
            <a:endParaRPr lang="en-US" sz="24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71385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598">
        <p:fade/>
      </p:transition>
    </mc:Choice>
    <mc:Fallback xmlns="">
      <p:transition spd="med" advTm="6598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 Effect System?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015605" y="5466588"/>
            <a:ext cx="4690769" cy="914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Layered Monads in Action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807017" y="4702314"/>
            <a:ext cx="51331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>
                <a:ln>
                  <a:solidFill>
                    <a:schemeClr val="accent2"/>
                  </a:solidFill>
                </a:ln>
                <a:solidFill>
                  <a:schemeClr val="accent2"/>
                </a:solidFill>
                <a:latin typeface="rossbb" pitchFamily="82" charset="0"/>
              </a:rPr>
              <a:t>e</a:t>
            </a:r>
            <a:r>
              <a:rPr lang="en-US" sz="3200" dirty="0" smtClean="0"/>
              <a:t> </a:t>
            </a:r>
            <a:r>
              <a:rPr lang="en-US" sz="3200" dirty="0" smtClean="0">
                <a:latin typeface="Cambria Math"/>
                <a:ea typeface="Cambria Math"/>
              </a:rPr>
              <a:t>↦</a:t>
            </a:r>
            <a:r>
              <a:rPr lang="en-US" sz="3200" dirty="0" smtClean="0"/>
              <a:t> lockless, critical, entrant</a:t>
            </a:r>
            <a:endParaRPr lang="en-US" sz="3200" dirty="0"/>
          </a:p>
        </p:txBody>
      </p:sp>
      <p:sp>
        <p:nvSpPr>
          <p:cNvPr id="59" name="TextBox 58"/>
          <p:cNvSpPr txBox="1"/>
          <p:nvPr/>
        </p:nvSpPr>
        <p:spPr>
          <a:xfrm>
            <a:off x="2041855" y="4321314"/>
            <a:ext cx="46634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/>
              <a:t>lockless </a:t>
            </a:r>
            <a:r>
              <a:rPr lang="en-US" sz="3200" dirty="0" smtClean="0">
                <a:ln>
                  <a:solidFill>
                    <a:schemeClr val="accent2"/>
                  </a:solidFill>
                </a:ln>
                <a:solidFill>
                  <a:schemeClr val="accent2"/>
                </a:solidFill>
                <a:latin typeface="Cambria Math"/>
                <a:ea typeface="Cambria Math"/>
              </a:rPr>
              <a:t>≤</a:t>
            </a:r>
            <a:r>
              <a:rPr lang="en-US" sz="3200" dirty="0" smtClean="0"/>
              <a:t> critical, entrant</a:t>
            </a:r>
            <a:endParaRPr lang="en-US" sz="3200" dirty="0"/>
          </a:p>
        </p:txBody>
      </p:sp>
      <p:sp>
        <p:nvSpPr>
          <p:cNvPr id="60" name="Rectangle 59"/>
          <p:cNvSpPr/>
          <p:nvPr/>
        </p:nvSpPr>
        <p:spPr>
          <a:xfrm>
            <a:off x="1633192" y="1550129"/>
            <a:ext cx="1395072" cy="454819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b="1" dirty="0" smtClean="0"/>
              <a:t>lockless</a:t>
            </a:r>
            <a:endParaRPr lang="en-US" sz="2400" b="1" dirty="0"/>
          </a:p>
        </p:txBody>
      </p:sp>
      <p:sp>
        <p:nvSpPr>
          <p:cNvPr id="63" name="Rectangle 62"/>
          <p:cNvSpPr/>
          <p:nvPr/>
        </p:nvSpPr>
        <p:spPr>
          <a:xfrm>
            <a:off x="5818408" y="1550129"/>
            <a:ext cx="1395072" cy="454819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b="1" dirty="0" smtClean="0"/>
              <a:t>critical</a:t>
            </a:r>
            <a:endParaRPr lang="en-US" sz="2400" b="1" dirty="0"/>
          </a:p>
        </p:txBody>
      </p:sp>
      <p:sp>
        <p:nvSpPr>
          <p:cNvPr id="64" name="Rectangle 63"/>
          <p:cNvSpPr/>
          <p:nvPr/>
        </p:nvSpPr>
        <p:spPr>
          <a:xfrm>
            <a:off x="7213480" y="1550129"/>
            <a:ext cx="1395072" cy="454819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b="1" dirty="0" smtClean="0"/>
              <a:t>entrant</a:t>
            </a:r>
            <a:endParaRPr lang="en-US" sz="2400" b="1" dirty="0"/>
          </a:p>
        </p:txBody>
      </p:sp>
      <p:sp>
        <p:nvSpPr>
          <p:cNvPr id="65" name="Rectangle 64"/>
          <p:cNvSpPr/>
          <p:nvPr/>
        </p:nvSpPr>
        <p:spPr>
          <a:xfrm>
            <a:off x="238120" y="1550129"/>
            <a:ext cx="1395072" cy="454819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91440" rtlCol="0" anchor="ctr"/>
          <a:lstStyle/>
          <a:p>
            <a:pPr algn="r"/>
            <a:r>
              <a:rPr lang="en-US" sz="2800" b="1" dirty="0" smtClean="0">
                <a:latin typeface="Cambria Math"/>
                <a:ea typeface="Cambria Math"/>
              </a:rPr>
              <a:t>↓</a:t>
            </a:r>
            <a:r>
              <a:rPr lang="en-US" sz="2800" b="1" dirty="0" smtClean="0"/>
              <a:t> </a:t>
            </a:r>
            <a:r>
              <a:rPr lang="en-US" sz="2800" b="1" dirty="0" smtClean="0">
                <a:latin typeface="rossbb" pitchFamily="82" charset="0"/>
              </a:rPr>
              <a:t>;</a:t>
            </a:r>
            <a:r>
              <a:rPr lang="en-US" sz="2800" b="1" dirty="0" smtClean="0"/>
              <a:t> </a:t>
            </a:r>
            <a:r>
              <a:rPr lang="en-US" sz="2800" b="1" dirty="0" smtClean="0">
                <a:latin typeface="Cambria Math"/>
                <a:ea typeface="Cambria Math"/>
              </a:rPr>
              <a:t>→</a:t>
            </a:r>
            <a:endParaRPr lang="en-US" sz="2800" b="1" dirty="0"/>
          </a:p>
        </p:txBody>
      </p:sp>
      <p:sp>
        <p:nvSpPr>
          <p:cNvPr id="66" name="Rectangle 65"/>
          <p:cNvSpPr/>
          <p:nvPr/>
        </p:nvSpPr>
        <p:spPr>
          <a:xfrm>
            <a:off x="1633192" y="2004948"/>
            <a:ext cx="1395072" cy="4548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lockless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5818408" y="2004948"/>
            <a:ext cx="1395072" cy="4548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critical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7213480" y="2004948"/>
            <a:ext cx="1395072" cy="4548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entrant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38120" y="2004948"/>
            <a:ext cx="1395072" cy="454819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91440" rtlCol="0" anchor="ctr"/>
          <a:lstStyle/>
          <a:p>
            <a:pPr algn="r"/>
            <a:r>
              <a:rPr lang="en-US" sz="2400" b="1" dirty="0" smtClean="0">
                <a:ea typeface="Cambria Math"/>
              </a:rPr>
              <a:t>lockless</a:t>
            </a:r>
            <a:endParaRPr lang="en-US" sz="2400" b="1" dirty="0"/>
          </a:p>
        </p:txBody>
      </p:sp>
      <p:sp>
        <p:nvSpPr>
          <p:cNvPr id="96" name="Rectangle 95"/>
          <p:cNvSpPr/>
          <p:nvPr/>
        </p:nvSpPr>
        <p:spPr>
          <a:xfrm>
            <a:off x="1633192" y="3369405"/>
            <a:ext cx="1395072" cy="45481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critical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5818408" y="3369405"/>
            <a:ext cx="1395072" cy="45481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critical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7213480" y="3369405"/>
            <a:ext cx="1395072" cy="45481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238120" y="3369405"/>
            <a:ext cx="1395072" cy="454819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91440" rtlCol="0" anchor="ctr"/>
          <a:lstStyle/>
          <a:p>
            <a:pPr algn="r"/>
            <a:r>
              <a:rPr lang="en-US" sz="2400" b="1" dirty="0" smtClean="0">
                <a:ea typeface="Cambria Math"/>
              </a:rPr>
              <a:t>critical</a:t>
            </a:r>
            <a:endParaRPr lang="en-US" sz="2400" b="1" dirty="0"/>
          </a:p>
        </p:txBody>
      </p:sp>
      <p:sp>
        <p:nvSpPr>
          <p:cNvPr id="102" name="Rectangle 101"/>
          <p:cNvSpPr/>
          <p:nvPr/>
        </p:nvSpPr>
        <p:spPr>
          <a:xfrm>
            <a:off x="1633192" y="3824224"/>
            <a:ext cx="1395072" cy="4548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entrant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5818408" y="3824224"/>
            <a:ext cx="1395072" cy="4548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7213480" y="3824224"/>
            <a:ext cx="1395072" cy="4548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entrant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238120" y="3824224"/>
            <a:ext cx="1395072" cy="454819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91440" rtlCol="0" anchor="ctr"/>
          <a:lstStyle/>
          <a:p>
            <a:pPr algn="r"/>
            <a:r>
              <a:rPr lang="en-US" sz="2400" b="1" dirty="0" smtClean="0">
                <a:ea typeface="Cambria Math"/>
              </a:rPr>
              <a:t>entrant</a:t>
            </a:r>
            <a:endParaRPr lang="en-US" sz="2400" b="1" dirty="0"/>
          </a:p>
        </p:txBody>
      </p:sp>
      <p:sp>
        <p:nvSpPr>
          <p:cNvPr id="109" name="&quot;No&quot; Symbol 108"/>
          <p:cNvSpPr/>
          <p:nvPr/>
        </p:nvSpPr>
        <p:spPr>
          <a:xfrm>
            <a:off x="7732482" y="3418279"/>
            <a:ext cx="357067" cy="357067"/>
          </a:xfrm>
          <a:prstGeom prst="noSmoking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1" name="&quot;No&quot; Symbol 110"/>
          <p:cNvSpPr/>
          <p:nvPr/>
        </p:nvSpPr>
        <p:spPr>
          <a:xfrm>
            <a:off x="6337410" y="3873099"/>
            <a:ext cx="357067" cy="357067"/>
          </a:xfrm>
          <a:prstGeom prst="noSmoking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76600" y="1586105"/>
            <a:ext cx="2362200" cy="268109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accent1"/>
                </a:solidFill>
              </a:rPr>
              <a:t>Monads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chemeClr val="accent1"/>
                </a:solidFill>
              </a:rPr>
              <a:t>cannot</a:t>
            </a:r>
            <a:r>
              <a:rPr lang="en-US" sz="2800" dirty="0" smtClean="0"/>
              <a:t> be used for “</a:t>
            </a:r>
            <a:r>
              <a:rPr lang="en-US" sz="2800" dirty="0" smtClean="0">
                <a:solidFill>
                  <a:schemeClr val="accent1"/>
                </a:solidFill>
              </a:rPr>
              <a:t>must</a:t>
            </a:r>
            <a:r>
              <a:rPr lang="en-US" sz="2800" dirty="0" smtClean="0"/>
              <a:t>” properties.</a:t>
            </a:r>
            <a:endParaRPr lang="en-US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95694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9031">
        <p:fade/>
      </p:transition>
    </mc:Choice>
    <mc:Fallback xmlns="">
      <p:transition spd="med" advTm="39031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 Effect System?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015605" y="5466588"/>
            <a:ext cx="4690769" cy="914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Parameterized Monad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807017" y="4702314"/>
            <a:ext cx="51331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>
                <a:ln>
                  <a:solidFill>
                    <a:schemeClr val="accent2"/>
                  </a:solidFill>
                </a:ln>
                <a:solidFill>
                  <a:schemeClr val="accent2"/>
                </a:solidFill>
                <a:latin typeface="rossbb" pitchFamily="82" charset="0"/>
              </a:rPr>
              <a:t>e</a:t>
            </a:r>
            <a:r>
              <a:rPr lang="en-US" sz="3200" dirty="0" smtClean="0"/>
              <a:t> </a:t>
            </a:r>
            <a:r>
              <a:rPr lang="en-US" sz="3200" dirty="0" smtClean="0">
                <a:latin typeface="Cambria Math"/>
                <a:ea typeface="Cambria Math"/>
              </a:rPr>
              <a:t>↦</a:t>
            </a:r>
            <a:r>
              <a:rPr lang="en-US" sz="3200" dirty="0" smtClean="0"/>
              <a:t> </a:t>
            </a:r>
            <a:r>
              <a:rPr lang="en-US" sz="3200" dirty="0" smtClean="0">
                <a:solidFill>
                  <a:schemeClr val="bg1"/>
                </a:solidFill>
              </a:rPr>
              <a:t>lockless, </a:t>
            </a:r>
            <a:r>
              <a:rPr lang="en-US" sz="3200" dirty="0" smtClean="0"/>
              <a:t>critical, entrant</a:t>
            </a:r>
            <a:endParaRPr lang="en-US" sz="3200" dirty="0"/>
          </a:p>
        </p:txBody>
      </p:sp>
      <p:sp>
        <p:nvSpPr>
          <p:cNvPr id="61" name="Rectangle 60"/>
          <p:cNvSpPr/>
          <p:nvPr/>
        </p:nvSpPr>
        <p:spPr>
          <a:xfrm>
            <a:off x="3028264" y="1550129"/>
            <a:ext cx="1395072" cy="454819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b="1" dirty="0" smtClean="0"/>
              <a:t>locking</a:t>
            </a:r>
            <a:endParaRPr lang="en-US" sz="2400" b="1" dirty="0"/>
          </a:p>
        </p:txBody>
      </p:sp>
      <p:sp>
        <p:nvSpPr>
          <p:cNvPr id="62" name="Rectangle 61"/>
          <p:cNvSpPr/>
          <p:nvPr/>
        </p:nvSpPr>
        <p:spPr>
          <a:xfrm>
            <a:off x="4423336" y="1550129"/>
            <a:ext cx="1395072" cy="454819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b="1" dirty="0" smtClean="0"/>
              <a:t>unlocking</a:t>
            </a:r>
            <a:endParaRPr lang="en-US" sz="2400" b="1" dirty="0"/>
          </a:p>
        </p:txBody>
      </p:sp>
      <p:sp>
        <p:nvSpPr>
          <p:cNvPr id="63" name="Rectangle 62"/>
          <p:cNvSpPr/>
          <p:nvPr/>
        </p:nvSpPr>
        <p:spPr>
          <a:xfrm>
            <a:off x="5818408" y="1550129"/>
            <a:ext cx="1395072" cy="454819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b="1" dirty="0" smtClean="0"/>
              <a:t>critical</a:t>
            </a:r>
            <a:endParaRPr lang="en-US" sz="2400" b="1" dirty="0"/>
          </a:p>
        </p:txBody>
      </p:sp>
      <p:sp>
        <p:nvSpPr>
          <p:cNvPr id="64" name="Rectangle 63"/>
          <p:cNvSpPr/>
          <p:nvPr/>
        </p:nvSpPr>
        <p:spPr>
          <a:xfrm>
            <a:off x="7213480" y="1550129"/>
            <a:ext cx="1395072" cy="454819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b="1" dirty="0" smtClean="0"/>
              <a:t>entrant</a:t>
            </a:r>
            <a:endParaRPr lang="en-US" sz="2400" b="1" dirty="0"/>
          </a:p>
        </p:txBody>
      </p:sp>
      <p:sp>
        <p:nvSpPr>
          <p:cNvPr id="65" name="Rectangle 64"/>
          <p:cNvSpPr/>
          <p:nvPr/>
        </p:nvSpPr>
        <p:spPr>
          <a:xfrm>
            <a:off x="238120" y="1550129"/>
            <a:ext cx="1395072" cy="454819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91440" rtlCol="0" anchor="ctr"/>
          <a:lstStyle/>
          <a:p>
            <a:pPr algn="r"/>
            <a:r>
              <a:rPr lang="en-US" sz="2800" b="1" dirty="0" smtClean="0">
                <a:latin typeface="Cambria Math"/>
                <a:ea typeface="Cambria Math"/>
              </a:rPr>
              <a:t>↓</a:t>
            </a:r>
            <a:r>
              <a:rPr lang="en-US" sz="2800" b="1" dirty="0" smtClean="0"/>
              <a:t> </a:t>
            </a:r>
            <a:r>
              <a:rPr lang="en-US" sz="2800" b="1" dirty="0" smtClean="0">
                <a:latin typeface="rossbb" pitchFamily="82" charset="0"/>
              </a:rPr>
              <a:t>;</a:t>
            </a:r>
            <a:r>
              <a:rPr lang="en-US" sz="2800" b="1" dirty="0" smtClean="0"/>
              <a:t> </a:t>
            </a:r>
            <a:r>
              <a:rPr lang="en-US" sz="2800" b="1" dirty="0" smtClean="0">
                <a:latin typeface="Cambria Math"/>
                <a:ea typeface="Cambria Math"/>
              </a:rPr>
              <a:t>→</a:t>
            </a:r>
            <a:endParaRPr lang="en-US" sz="2800" b="1" dirty="0"/>
          </a:p>
        </p:txBody>
      </p:sp>
      <p:sp>
        <p:nvSpPr>
          <p:cNvPr id="73" name="Rectangle 72"/>
          <p:cNvSpPr/>
          <p:nvPr/>
        </p:nvSpPr>
        <p:spPr>
          <a:xfrm>
            <a:off x="3028264" y="2459767"/>
            <a:ext cx="1395072" cy="45481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4423336" y="2459767"/>
            <a:ext cx="1395072" cy="45481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entrant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5818408" y="2459767"/>
            <a:ext cx="1395072" cy="45481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locking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7213480" y="2459767"/>
            <a:ext cx="1395072" cy="45481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238120" y="2459767"/>
            <a:ext cx="1395072" cy="454819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91440" rtlCol="0" anchor="ctr"/>
          <a:lstStyle/>
          <a:p>
            <a:pPr algn="r"/>
            <a:r>
              <a:rPr lang="en-US" sz="2400" b="1" dirty="0" smtClean="0">
                <a:ea typeface="Cambria Math"/>
              </a:rPr>
              <a:t>locking</a:t>
            </a:r>
            <a:endParaRPr lang="en-US" sz="2400" b="1" dirty="0"/>
          </a:p>
        </p:txBody>
      </p:sp>
      <p:sp>
        <p:nvSpPr>
          <p:cNvPr id="79" name="Rectangle 78"/>
          <p:cNvSpPr/>
          <p:nvPr/>
        </p:nvSpPr>
        <p:spPr>
          <a:xfrm>
            <a:off x="3028264" y="2914586"/>
            <a:ext cx="1395072" cy="4548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critical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4423336" y="2914586"/>
            <a:ext cx="1395072" cy="4548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5818408" y="2914586"/>
            <a:ext cx="1395072" cy="4548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7213480" y="2914586"/>
            <a:ext cx="1395072" cy="4548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unlocking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238120" y="2914586"/>
            <a:ext cx="1395072" cy="454819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91440" rtlCol="0" anchor="ctr"/>
          <a:lstStyle/>
          <a:p>
            <a:pPr algn="r"/>
            <a:r>
              <a:rPr lang="en-US" sz="2400" b="1" dirty="0" smtClean="0">
                <a:ea typeface="Cambria Math"/>
              </a:rPr>
              <a:t>unlocking</a:t>
            </a:r>
            <a:endParaRPr lang="en-US" sz="2400" b="1" dirty="0"/>
          </a:p>
        </p:txBody>
      </p:sp>
      <p:sp>
        <p:nvSpPr>
          <p:cNvPr id="84" name="&quot;No&quot; Symbol 83"/>
          <p:cNvSpPr/>
          <p:nvPr/>
        </p:nvSpPr>
        <p:spPr>
          <a:xfrm>
            <a:off x="3547266" y="2508642"/>
            <a:ext cx="357067" cy="357067"/>
          </a:xfrm>
          <a:prstGeom prst="noSmoking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&quot;No&quot; Symbol 84"/>
          <p:cNvSpPr/>
          <p:nvPr/>
        </p:nvSpPr>
        <p:spPr>
          <a:xfrm>
            <a:off x="7732482" y="2508641"/>
            <a:ext cx="357067" cy="357067"/>
          </a:xfrm>
          <a:prstGeom prst="noSmoking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6" name="&quot;No&quot; Symbol 85"/>
          <p:cNvSpPr/>
          <p:nvPr/>
        </p:nvSpPr>
        <p:spPr>
          <a:xfrm>
            <a:off x="4942338" y="2963461"/>
            <a:ext cx="357067" cy="357067"/>
          </a:xfrm>
          <a:prstGeom prst="noSmoking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7" name="&quot;No&quot; Symbol 86"/>
          <p:cNvSpPr/>
          <p:nvPr/>
        </p:nvSpPr>
        <p:spPr>
          <a:xfrm>
            <a:off x="6337410" y="2963461"/>
            <a:ext cx="357067" cy="357067"/>
          </a:xfrm>
          <a:prstGeom prst="noSmoking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3028264" y="3369405"/>
            <a:ext cx="1395072" cy="45481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4423336" y="3369405"/>
            <a:ext cx="1395072" cy="45481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unlocking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5818408" y="3369405"/>
            <a:ext cx="1395072" cy="45481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critical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7213480" y="3369405"/>
            <a:ext cx="1395072" cy="45481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238120" y="3369405"/>
            <a:ext cx="1395072" cy="454819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91440" rtlCol="0" anchor="ctr"/>
          <a:lstStyle/>
          <a:p>
            <a:pPr algn="r"/>
            <a:r>
              <a:rPr lang="en-US" sz="2400" b="1" dirty="0" smtClean="0">
                <a:ea typeface="Cambria Math"/>
              </a:rPr>
              <a:t>critical</a:t>
            </a:r>
            <a:endParaRPr lang="en-US" sz="2400" b="1" dirty="0"/>
          </a:p>
        </p:txBody>
      </p:sp>
      <p:sp>
        <p:nvSpPr>
          <p:cNvPr id="103" name="Rectangle 102"/>
          <p:cNvSpPr/>
          <p:nvPr/>
        </p:nvSpPr>
        <p:spPr>
          <a:xfrm>
            <a:off x="3028264" y="3824224"/>
            <a:ext cx="1395072" cy="4548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locking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4423336" y="3824224"/>
            <a:ext cx="1395072" cy="4548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5818408" y="3824224"/>
            <a:ext cx="1395072" cy="4548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7213480" y="3824224"/>
            <a:ext cx="1395072" cy="4548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entrant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238120" y="3824224"/>
            <a:ext cx="1395072" cy="454819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91440" rtlCol="0" anchor="ctr"/>
          <a:lstStyle/>
          <a:p>
            <a:pPr algn="r"/>
            <a:r>
              <a:rPr lang="en-US" sz="2400" b="1" dirty="0" smtClean="0">
                <a:ea typeface="Cambria Math"/>
              </a:rPr>
              <a:t>entrant</a:t>
            </a:r>
            <a:endParaRPr lang="en-US" sz="2400" b="1" dirty="0"/>
          </a:p>
        </p:txBody>
      </p:sp>
      <p:sp>
        <p:nvSpPr>
          <p:cNvPr id="108" name="&quot;No&quot; Symbol 107"/>
          <p:cNvSpPr/>
          <p:nvPr/>
        </p:nvSpPr>
        <p:spPr>
          <a:xfrm>
            <a:off x="3547266" y="3418280"/>
            <a:ext cx="357067" cy="357067"/>
          </a:xfrm>
          <a:prstGeom prst="noSmoking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9" name="&quot;No&quot; Symbol 108"/>
          <p:cNvSpPr/>
          <p:nvPr/>
        </p:nvSpPr>
        <p:spPr>
          <a:xfrm>
            <a:off x="7732482" y="3418279"/>
            <a:ext cx="357067" cy="357067"/>
          </a:xfrm>
          <a:prstGeom prst="noSmoking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0" name="&quot;No&quot; Symbol 109"/>
          <p:cNvSpPr/>
          <p:nvPr/>
        </p:nvSpPr>
        <p:spPr>
          <a:xfrm>
            <a:off x="4942338" y="3873099"/>
            <a:ext cx="357067" cy="357067"/>
          </a:xfrm>
          <a:prstGeom prst="noSmoking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1" name="&quot;No&quot; Symbol 110"/>
          <p:cNvSpPr/>
          <p:nvPr/>
        </p:nvSpPr>
        <p:spPr>
          <a:xfrm>
            <a:off x="6337410" y="3873099"/>
            <a:ext cx="357067" cy="357067"/>
          </a:xfrm>
          <a:prstGeom prst="noSmoking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95694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4716">
        <p:fade/>
      </p:transition>
    </mc:Choice>
    <mc:Fallback xmlns="">
      <p:transition spd="med" advTm="14716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 Effect System?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807017" y="4702314"/>
            <a:ext cx="51331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>
                <a:ln>
                  <a:solidFill>
                    <a:schemeClr val="accent2"/>
                  </a:solidFill>
                </a:ln>
                <a:solidFill>
                  <a:schemeClr val="accent2"/>
                </a:solidFill>
                <a:latin typeface="rossbb" pitchFamily="82" charset="0"/>
              </a:rPr>
              <a:t>e</a:t>
            </a:r>
            <a:r>
              <a:rPr lang="en-US" sz="3200" dirty="0" smtClean="0"/>
              <a:t> </a:t>
            </a:r>
            <a:r>
              <a:rPr lang="en-US" sz="3200" dirty="0" smtClean="0">
                <a:latin typeface="Cambria Math"/>
                <a:ea typeface="Cambria Math"/>
              </a:rPr>
              <a:t>↦</a:t>
            </a:r>
            <a:r>
              <a:rPr lang="en-US" sz="3200" dirty="0" smtClean="0"/>
              <a:t> lockless, critical, entrant</a:t>
            </a:r>
            <a:endParaRPr lang="en-US" sz="3200" dirty="0"/>
          </a:p>
        </p:txBody>
      </p:sp>
      <p:sp>
        <p:nvSpPr>
          <p:cNvPr id="16" name="TextBox 15"/>
          <p:cNvSpPr txBox="1"/>
          <p:nvPr/>
        </p:nvSpPr>
        <p:spPr>
          <a:xfrm>
            <a:off x="2041855" y="4321314"/>
            <a:ext cx="46634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/>
              <a:t>lockless </a:t>
            </a:r>
            <a:r>
              <a:rPr lang="en-US" sz="3200" dirty="0" smtClean="0">
                <a:ln>
                  <a:solidFill>
                    <a:schemeClr val="accent2"/>
                  </a:solidFill>
                </a:ln>
                <a:solidFill>
                  <a:schemeClr val="accent2"/>
                </a:solidFill>
                <a:latin typeface="Cambria Math"/>
                <a:ea typeface="Cambria Math"/>
              </a:rPr>
              <a:t>≤</a:t>
            </a:r>
            <a:r>
              <a:rPr lang="en-US" sz="3200" dirty="0" smtClean="0"/>
              <a:t> critical, entrant</a:t>
            </a:r>
            <a:endParaRPr lang="en-US" sz="3200" dirty="0"/>
          </a:p>
        </p:txBody>
      </p:sp>
      <p:sp>
        <p:nvSpPr>
          <p:cNvPr id="4" name="Rectangle 3"/>
          <p:cNvSpPr/>
          <p:nvPr/>
        </p:nvSpPr>
        <p:spPr>
          <a:xfrm>
            <a:off x="2015605" y="5466588"/>
            <a:ext cx="4690769" cy="914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accent1"/>
                </a:solidFill>
              </a:rPr>
              <a:t>Productoid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1633192" y="1550129"/>
            <a:ext cx="1395072" cy="454819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b="1" dirty="0" smtClean="0"/>
              <a:t>lockless</a:t>
            </a:r>
            <a:endParaRPr lang="en-US" sz="2400" b="1" dirty="0"/>
          </a:p>
        </p:txBody>
      </p:sp>
      <p:sp>
        <p:nvSpPr>
          <p:cNvPr id="59" name="Rectangle 58"/>
          <p:cNvSpPr/>
          <p:nvPr/>
        </p:nvSpPr>
        <p:spPr>
          <a:xfrm>
            <a:off x="3028264" y="1550129"/>
            <a:ext cx="1395072" cy="454819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b="1" dirty="0" smtClean="0"/>
              <a:t>locking</a:t>
            </a:r>
            <a:endParaRPr lang="en-US" sz="2400" b="1" dirty="0"/>
          </a:p>
        </p:txBody>
      </p:sp>
      <p:sp>
        <p:nvSpPr>
          <p:cNvPr id="60" name="Rectangle 59"/>
          <p:cNvSpPr/>
          <p:nvPr/>
        </p:nvSpPr>
        <p:spPr>
          <a:xfrm>
            <a:off x="4423336" y="1550129"/>
            <a:ext cx="1395072" cy="454819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b="1" dirty="0" smtClean="0"/>
              <a:t>unlocking</a:t>
            </a:r>
            <a:endParaRPr lang="en-US" sz="2400" b="1" dirty="0"/>
          </a:p>
        </p:txBody>
      </p:sp>
      <p:sp>
        <p:nvSpPr>
          <p:cNvPr id="61" name="Rectangle 60"/>
          <p:cNvSpPr/>
          <p:nvPr/>
        </p:nvSpPr>
        <p:spPr>
          <a:xfrm>
            <a:off x="5818408" y="1550129"/>
            <a:ext cx="1395072" cy="454819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b="1" dirty="0" smtClean="0"/>
              <a:t>critical</a:t>
            </a:r>
            <a:endParaRPr lang="en-US" sz="2400" b="1" dirty="0"/>
          </a:p>
        </p:txBody>
      </p:sp>
      <p:sp>
        <p:nvSpPr>
          <p:cNvPr id="62" name="Rectangle 61"/>
          <p:cNvSpPr/>
          <p:nvPr/>
        </p:nvSpPr>
        <p:spPr>
          <a:xfrm>
            <a:off x="7213480" y="1550129"/>
            <a:ext cx="1395072" cy="454819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b="1" dirty="0" smtClean="0"/>
              <a:t>entrant</a:t>
            </a:r>
            <a:endParaRPr lang="en-US" sz="2400" b="1" dirty="0"/>
          </a:p>
        </p:txBody>
      </p:sp>
      <p:sp>
        <p:nvSpPr>
          <p:cNvPr id="63" name="Rectangle 62"/>
          <p:cNvSpPr/>
          <p:nvPr/>
        </p:nvSpPr>
        <p:spPr>
          <a:xfrm>
            <a:off x="238120" y="1550129"/>
            <a:ext cx="1395072" cy="454819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91440" rtlCol="0" anchor="ctr"/>
          <a:lstStyle/>
          <a:p>
            <a:pPr algn="r"/>
            <a:r>
              <a:rPr lang="en-US" sz="2800" b="1" dirty="0" smtClean="0">
                <a:latin typeface="Cambria Math"/>
                <a:ea typeface="Cambria Math"/>
              </a:rPr>
              <a:t>↓</a:t>
            </a:r>
            <a:r>
              <a:rPr lang="en-US" sz="2800" b="1" dirty="0" smtClean="0"/>
              <a:t> </a:t>
            </a:r>
            <a:r>
              <a:rPr lang="en-US" sz="2800" b="1" dirty="0" smtClean="0">
                <a:latin typeface="rossbb" pitchFamily="82" charset="0"/>
              </a:rPr>
              <a:t>;</a:t>
            </a:r>
            <a:r>
              <a:rPr lang="en-US" sz="2800" b="1" dirty="0" smtClean="0"/>
              <a:t> </a:t>
            </a:r>
            <a:r>
              <a:rPr lang="en-US" sz="2800" b="1" dirty="0" smtClean="0">
                <a:latin typeface="Cambria Math"/>
                <a:ea typeface="Cambria Math"/>
              </a:rPr>
              <a:t>→</a:t>
            </a:r>
            <a:endParaRPr lang="en-US" sz="2800" b="1" dirty="0"/>
          </a:p>
        </p:txBody>
      </p:sp>
      <p:sp>
        <p:nvSpPr>
          <p:cNvPr id="64" name="Rectangle 63"/>
          <p:cNvSpPr/>
          <p:nvPr/>
        </p:nvSpPr>
        <p:spPr>
          <a:xfrm>
            <a:off x="1633192" y="2004948"/>
            <a:ext cx="1395072" cy="4548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lockless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3028264" y="2004948"/>
            <a:ext cx="1395072" cy="4548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locking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4423336" y="2004948"/>
            <a:ext cx="1395072" cy="4548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unlocking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5818408" y="2004948"/>
            <a:ext cx="1395072" cy="4548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critical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7213480" y="2004948"/>
            <a:ext cx="1395072" cy="4548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entrant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238120" y="2004948"/>
            <a:ext cx="1395072" cy="454819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91440" rtlCol="0" anchor="ctr"/>
          <a:lstStyle/>
          <a:p>
            <a:pPr algn="r"/>
            <a:r>
              <a:rPr lang="en-US" sz="2400" b="1" dirty="0" smtClean="0">
                <a:ea typeface="Cambria Math"/>
              </a:rPr>
              <a:t>lockless</a:t>
            </a:r>
            <a:endParaRPr lang="en-US" sz="2400" b="1" dirty="0"/>
          </a:p>
        </p:txBody>
      </p:sp>
      <p:sp>
        <p:nvSpPr>
          <p:cNvPr id="70" name="Rectangle 69"/>
          <p:cNvSpPr/>
          <p:nvPr/>
        </p:nvSpPr>
        <p:spPr>
          <a:xfrm>
            <a:off x="1633192" y="2459767"/>
            <a:ext cx="1395072" cy="45481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locking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028264" y="2459767"/>
            <a:ext cx="1395072" cy="45481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4423336" y="2459767"/>
            <a:ext cx="1395072" cy="45481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entrant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5818408" y="2459767"/>
            <a:ext cx="1395072" cy="45481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locking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7213480" y="2459767"/>
            <a:ext cx="1395072" cy="45481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38120" y="2459767"/>
            <a:ext cx="1395072" cy="454819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91440" rtlCol="0" anchor="ctr"/>
          <a:lstStyle/>
          <a:p>
            <a:pPr algn="r"/>
            <a:r>
              <a:rPr lang="en-US" sz="2400" b="1" dirty="0" smtClean="0">
                <a:ea typeface="Cambria Math"/>
              </a:rPr>
              <a:t>locking</a:t>
            </a:r>
            <a:endParaRPr lang="en-US" sz="2400" b="1" dirty="0"/>
          </a:p>
        </p:txBody>
      </p:sp>
      <p:sp>
        <p:nvSpPr>
          <p:cNvPr id="76" name="Rectangle 75"/>
          <p:cNvSpPr/>
          <p:nvPr/>
        </p:nvSpPr>
        <p:spPr>
          <a:xfrm>
            <a:off x="1633192" y="2914586"/>
            <a:ext cx="1395072" cy="4548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unlocking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3028264" y="2914586"/>
            <a:ext cx="1395072" cy="4548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critical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4423336" y="2914586"/>
            <a:ext cx="1395072" cy="4548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5818408" y="2914586"/>
            <a:ext cx="1395072" cy="4548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7213480" y="2914586"/>
            <a:ext cx="1395072" cy="4548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unlocking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238120" y="2914586"/>
            <a:ext cx="1395072" cy="454819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91440" rtlCol="0" anchor="ctr"/>
          <a:lstStyle/>
          <a:p>
            <a:pPr algn="r"/>
            <a:r>
              <a:rPr lang="en-US" sz="2400" b="1" dirty="0" smtClean="0">
                <a:ea typeface="Cambria Math"/>
              </a:rPr>
              <a:t>unlocking</a:t>
            </a:r>
            <a:endParaRPr lang="en-US" sz="2400" b="1" dirty="0"/>
          </a:p>
        </p:txBody>
      </p:sp>
      <p:sp>
        <p:nvSpPr>
          <p:cNvPr id="82" name="&quot;No&quot; Symbol 81"/>
          <p:cNvSpPr/>
          <p:nvPr/>
        </p:nvSpPr>
        <p:spPr>
          <a:xfrm>
            <a:off x="3547266" y="2508642"/>
            <a:ext cx="357067" cy="357067"/>
          </a:xfrm>
          <a:prstGeom prst="noSmoking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3" name="&quot;No&quot; Symbol 82"/>
          <p:cNvSpPr/>
          <p:nvPr/>
        </p:nvSpPr>
        <p:spPr>
          <a:xfrm>
            <a:off x="7732482" y="2508641"/>
            <a:ext cx="357067" cy="357067"/>
          </a:xfrm>
          <a:prstGeom prst="noSmoking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&quot;No&quot; Symbol 83"/>
          <p:cNvSpPr/>
          <p:nvPr/>
        </p:nvSpPr>
        <p:spPr>
          <a:xfrm>
            <a:off x="4942338" y="2963461"/>
            <a:ext cx="357067" cy="357067"/>
          </a:xfrm>
          <a:prstGeom prst="noSmoking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&quot;No&quot; Symbol 84"/>
          <p:cNvSpPr/>
          <p:nvPr/>
        </p:nvSpPr>
        <p:spPr>
          <a:xfrm>
            <a:off x="6337410" y="2963461"/>
            <a:ext cx="357067" cy="357067"/>
          </a:xfrm>
          <a:prstGeom prst="noSmoking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1633192" y="3369405"/>
            <a:ext cx="1395072" cy="45481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critical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3028264" y="3369405"/>
            <a:ext cx="1395072" cy="45481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4423336" y="3369405"/>
            <a:ext cx="1395072" cy="45481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unlocking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5818408" y="3369405"/>
            <a:ext cx="1395072" cy="45481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critical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7213480" y="3369405"/>
            <a:ext cx="1395072" cy="45481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238120" y="3369405"/>
            <a:ext cx="1395072" cy="454819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91440" rtlCol="0" anchor="ctr"/>
          <a:lstStyle/>
          <a:p>
            <a:pPr algn="r"/>
            <a:r>
              <a:rPr lang="en-US" sz="2400" b="1" dirty="0" smtClean="0">
                <a:ea typeface="Cambria Math"/>
              </a:rPr>
              <a:t>critical</a:t>
            </a:r>
            <a:endParaRPr lang="en-US" sz="2400" b="1" dirty="0"/>
          </a:p>
        </p:txBody>
      </p:sp>
      <p:sp>
        <p:nvSpPr>
          <p:cNvPr id="100" name="Rectangle 99"/>
          <p:cNvSpPr/>
          <p:nvPr/>
        </p:nvSpPr>
        <p:spPr>
          <a:xfrm>
            <a:off x="1633192" y="3824224"/>
            <a:ext cx="1395072" cy="4548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entrant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3028264" y="3824224"/>
            <a:ext cx="1395072" cy="4548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locking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4423336" y="3824224"/>
            <a:ext cx="1395072" cy="4548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5818408" y="3824224"/>
            <a:ext cx="1395072" cy="4548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7213480" y="3824224"/>
            <a:ext cx="1395072" cy="4548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entrant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238120" y="3824224"/>
            <a:ext cx="1395072" cy="454819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91440" rtlCol="0" anchor="ctr"/>
          <a:lstStyle/>
          <a:p>
            <a:pPr algn="r"/>
            <a:r>
              <a:rPr lang="en-US" sz="2400" b="1" dirty="0" smtClean="0">
                <a:ea typeface="Cambria Math"/>
              </a:rPr>
              <a:t>entrant</a:t>
            </a:r>
            <a:endParaRPr lang="en-US" sz="2400" b="1" dirty="0"/>
          </a:p>
        </p:txBody>
      </p:sp>
      <p:sp>
        <p:nvSpPr>
          <p:cNvPr id="106" name="&quot;No&quot; Symbol 105"/>
          <p:cNvSpPr/>
          <p:nvPr/>
        </p:nvSpPr>
        <p:spPr>
          <a:xfrm>
            <a:off x="3547266" y="3418280"/>
            <a:ext cx="357067" cy="357067"/>
          </a:xfrm>
          <a:prstGeom prst="noSmoking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7" name="&quot;No&quot; Symbol 106"/>
          <p:cNvSpPr/>
          <p:nvPr/>
        </p:nvSpPr>
        <p:spPr>
          <a:xfrm>
            <a:off x="7732482" y="3418279"/>
            <a:ext cx="357067" cy="357067"/>
          </a:xfrm>
          <a:prstGeom prst="noSmoking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8" name="&quot;No&quot; Symbol 107"/>
          <p:cNvSpPr/>
          <p:nvPr/>
        </p:nvSpPr>
        <p:spPr>
          <a:xfrm>
            <a:off x="4942338" y="3873099"/>
            <a:ext cx="357067" cy="357067"/>
          </a:xfrm>
          <a:prstGeom prst="noSmoking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9" name="&quot;No&quot; Symbol 108"/>
          <p:cNvSpPr/>
          <p:nvPr/>
        </p:nvSpPr>
        <p:spPr>
          <a:xfrm>
            <a:off x="6337410" y="3873099"/>
            <a:ext cx="357067" cy="357067"/>
          </a:xfrm>
          <a:prstGeom prst="noSmoking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95694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1861">
        <p:fade/>
      </p:transition>
    </mc:Choice>
    <mc:Fallback xmlns="">
      <p:transition spd="med" advTm="11861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ruina.tam.cornell.edu/research/topics/locomotion_and_robotics/ranger/Ranger2010/Cornell_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4648200"/>
            <a:ext cx="1828800" cy="1834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1991838"/>
            <a:ext cx="7962900" cy="1894362"/>
          </a:xfrm>
        </p:spPr>
        <p:txBody>
          <a:bodyPr rIns="0">
            <a:noAutofit/>
          </a:bodyPr>
          <a:lstStyle/>
          <a:p>
            <a:r>
              <a:rPr lang="en-US" sz="5400" dirty="0" smtClean="0"/>
              <a:t>The</a:t>
            </a:r>
            <a:br>
              <a:rPr lang="en-US" sz="5400" dirty="0" smtClean="0"/>
            </a:br>
            <a:r>
              <a:rPr lang="en-US" sz="5400" dirty="0" smtClean="0"/>
              <a:t>Sequential Semantics </a:t>
            </a:r>
            <a:br>
              <a:rPr lang="en-US" sz="5400" dirty="0" smtClean="0"/>
            </a:br>
            <a:r>
              <a:rPr lang="en-US" sz="5400" dirty="0" smtClean="0"/>
              <a:t>of</a:t>
            </a:r>
            <a:r>
              <a:rPr lang="en-US" sz="5400" dirty="0"/>
              <a:t/>
            </a:r>
            <a:br>
              <a:rPr lang="en-US" sz="5400" dirty="0"/>
            </a:br>
            <a:r>
              <a:rPr lang="en-US" sz="5400" dirty="0" smtClean="0"/>
              <a:t>Producer Effect Systems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4419600"/>
            <a:ext cx="6172200" cy="13716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Ross Tate</a:t>
            </a:r>
            <a:endParaRPr lang="en-US" sz="3200" dirty="0"/>
          </a:p>
        </p:txBody>
      </p:sp>
      <p:sp>
        <p:nvSpPr>
          <p:cNvPr id="5" name="Rectangle 4"/>
          <p:cNvSpPr/>
          <p:nvPr/>
        </p:nvSpPr>
        <p:spPr>
          <a:xfrm>
            <a:off x="1778358" y="685800"/>
            <a:ext cx="6553200" cy="228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891284" y="3175662"/>
            <a:ext cx="2770632" cy="5442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4707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775">
        <p:fade/>
      </p:transition>
    </mc:Choice>
    <mc:Fallback xmlns="">
      <p:transition spd="med" advTm="6775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096000" y="4572000"/>
            <a:ext cx="593326" cy="141991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4000" dirty="0" smtClean="0"/>
              <a:t>P</a:t>
            </a:r>
            <a:r>
              <a:rPr lang="el-GR" sz="4000" baseline="-25000" dirty="0" smtClean="0">
                <a:latin typeface="Cambria Math"/>
                <a:ea typeface="Cambria Math"/>
              </a:rPr>
              <a:t>ε</a:t>
            </a:r>
            <a:endParaRPr lang="en-US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Producer Effect?</a:t>
            </a:r>
            <a:endParaRPr lang="en-US" dirty="0"/>
          </a:p>
        </p:txBody>
      </p:sp>
      <p:sp>
        <p:nvSpPr>
          <p:cNvPr id="3" name="Pentagon 2"/>
          <p:cNvSpPr/>
          <p:nvPr/>
        </p:nvSpPr>
        <p:spPr>
          <a:xfrm>
            <a:off x="6689326" y="1752600"/>
            <a:ext cx="646325" cy="1419911"/>
          </a:xfrm>
          <a:prstGeom prst="homePlat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rIns="0" rtlCol="0" anchor="ctr"/>
          <a:lstStyle/>
          <a:p>
            <a:pPr algn="ctr"/>
            <a:r>
              <a:rPr lang="en-US" sz="4000" dirty="0">
                <a:latin typeface="Cambria Math"/>
                <a:ea typeface="Cambria Math"/>
              </a:rPr>
              <a:t>τ</a:t>
            </a:r>
            <a:r>
              <a:rPr lang="en-US" sz="4000" dirty="0" smtClean="0"/>
              <a:t>’</a:t>
            </a:r>
            <a:endParaRPr lang="en-US" sz="4000" dirty="0"/>
          </a:p>
        </p:txBody>
      </p:sp>
      <p:sp>
        <p:nvSpPr>
          <p:cNvPr id="4" name="Pentagon 3"/>
          <p:cNvSpPr/>
          <p:nvPr/>
        </p:nvSpPr>
        <p:spPr>
          <a:xfrm>
            <a:off x="1143000" y="1752601"/>
            <a:ext cx="646325" cy="1419911"/>
          </a:xfrm>
          <a:prstGeom prst="homePlat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rIns="0" rtlCol="0" anchor="ctr"/>
          <a:lstStyle/>
          <a:p>
            <a:pPr algn="ctr"/>
            <a:r>
              <a:rPr lang="el-GR" sz="4000" dirty="0" smtClean="0">
                <a:latin typeface="Cambria Math"/>
                <a:ea typeface="Cambria Math"/>
              </a:rPr>
              <a:t>τ</a:t>
            </a:r>
            <a:endParaRPr lang="en-US" sz="4000" dirty="0"/>
          </a:p>
        </p:txBody>
      </p:sp>
      <p:sp>
        <p:nvSpPr>
          <p:cNvPr id="5" name="Chevron 4"/>
          <p:cNvSpPr/>
          <p:nvPr/>
        </p:nvSpPr>
        <p:spPr>
          <a:xfrm>
            <a:off x="1736327" y="1752600"/>
            <a:ext cx="4800600" cy="1419911"/>
          </a:xfrm>
          <a:prstGeom prst="chevron">
            <a:avLst>
              <a:gd name="adj" fmla="val 1868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6" name="Oval Callout 5"/>
          <p:cNvSpPr/>
          <p:nvPr/>
        </p:nvSpPr>
        <p:spPr>
          <a:xfrm>
            <a:off x="4239313" y="1524000"/>
            <a:ext cx="1143000" cy="762000"/>
          </a:xfrm>
          <a:prstGeom prst="wedgeEllipseCallo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800" dirty="0" smtClean="0">
                <a:latin typeface="Cambria Math"/>
                <a:ea typeface="Cambria Math"/>
              </a:rPr>
              <a:t>ε</a:t>
            </a:r>
            <a:endParaRPr lang="en-US" sz="4800" dirty="0"/>
          </a:p>
        </p:txBody>
      </p:sp>
      <p:sp>
        <p:nvSpPr>
          <p:cNvPr id="7" name="Pentagon 6"/>
          <p:cNvSpPr/>
          <p:nvPr/>
        </p:nvSpPr>
        <p:spPr>
          <a:xfrm>
            <a:off x="6689326" y="4572000"/>
            <a:ext cx="646325" cy="1419911"/>
          </a:xfrm>
          <a:prstGeom prst="homePlat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rIns="0" rtlCol="0" anchor="ctr"/>
          <a:lstStyle/>
          <a:p>
            <a:pPr algn="ctr"/>
            <a:r>
              <a:rPr lang="en-US" sz="4000" dirty="0">
                <a:latin typeface="Cambria Math"/>
                <a:ea typeface="Cambria Math"/>
              </a:rPr>
              <a:t>τ</a:t>
            </a:r>
            <a:r>
              <a:rPr lang="en-US" sz="4000" dirty="0" smtClean="0"/>
              <a:t>’</a:t>
            </a:r>
            <a:endParaRPr lang="en-US" sz="4000" dirty="0"/>
          </a:p>
        </p:txBody>
      </p:sp>
      <p:sp>
        <p:nvSpPr>
          <p:cNvPr id="8" name="Pentagon 7"/>
          <p:cNvSpPr/>
          <p:nvPr/>
        </p:nvSpPr>
        <p:spPr>
          <a:xfrm>
            <a:off x="1143000" y="4572001"/>
            <a:ext cx="646325" cy="1419911"/>
          </a:xfrm>
          <a:prstGeom prst="homePlat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rIns="0" rtlCol="0" anchor="ctr"/>
          <a:lstStyle/>
          <a:p>
            <a:pPr algn="ctr"/>
            <a:r>
              <a:rPr lang="el-GR" sz="4000" dirty="0" smtClean="0">
                <a:latin typeface="Cambria Math"/>
                <a:ea typeface="Cambria Math"/>
              </a:rPr>
              <a:t>τ</a:t>
            </a:r>
            <a:endParaRPr lang="en-US" sz="4000" dirty="0"/>
          </a:p>
        </p:txBody>
      </p:sp>
      <p:sp>
        <p:nvSpPr>
          <p:cNvPr id="9" name="Chevron 8"/>
          <p:cNvSpPr/>
          <p:nvPr/>
        </p:nvSpPr>
        <p:spPr>
          <a:xfrm>
            <a:off x="1736327" y="4572000"/>
            <a:ext cx="4193418" cy="1419911"/>
          </a:xfrm>
          <a:prstGeom prst="chevron">
            <a:avLst>
              <a:gd name="adj" fmla="val 1868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Down Arrow 11"/>
              <p:cNvSpPr/>
              <p:nvPr/>
            </p:nvSpPr>
            <p:spPr>
              <a:xfrm>
                <a:off x="3195645" y="3429000"/>
                <a:ext cx="1881964" cy="914400"/>
              </a:xfrm>
              <a:prstGeom prst="downArrow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Ins="0"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⟦"/>
                          <m:endChr m:val="⟧"/>
                          <m:ctrlPr>
                            <a:rPr lang="en-US" sz="400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4000" b="0" i="1" smtClean="0">
                              <a:latin typeface="Cambria Math"/>
                            </a:rPr>
                            <m:t> </m:t>
                          </m:r>
                        </m:e>
                      </m:d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12" name="Down Arrow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5645" y="3429000"/>
                <a:ext cx="1881964" cy="914400"/>
              </a:xfrm>
              <a:prstGeom prst="downArrow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Oval Callout 12"/>
          <p:cNvSpPr/>
          <p:nvPr/>
        </p:nvSpPr>
        <p:spPr>
          <a:xfrm>
            <a:off x="4038600" y="1524000"/>
            <a:ext cx="1840813" cy="762000"/>
          </a:xfrm>
          <a:prstGeom prst="wedgeEllipseCallo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3600" dirty="0" smtClean="0">
                <a:latin typeface="Cambria Math"/>
                <a:ea typeface="Cambria Math"/>
              </a:rPr>
              <a:t>partial</a:t>
            </a:r>
            <a:endParaRPr lang="en-US" sz="3600" dirty="0"/>
          </a:p>
        </p:txBody>
      </p:sp>
      <p:sp>
        <p:nvSpPr>
          <p:cNvPr id="14" name="Rectangle 13"/>
          <p:cNvSpPr/>
          <p:nvPr/>
        </p:nvSpPr>
        <p:spPr>
          <a:xfrm>
            <a:off x="6096000" y="4571999"/>
            <a:ext cx="593326" cy="141991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vert270" lIns="0" rIns="0" rtlCol="0" anchor="t"/>
          <a:lstStyle/>
          <a:p>
            <a:pPr algn="ctr"/>
            <a:r>
              <a:rPr lang="en-US" sz="3600" dirty="0" smtClean="0"/>
              <a:t>Maybe</a:t>
            </a:r>
            <a:endParaRPr lang="en-US" sz="3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434509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36885">
        <p:fade/>
      </p:transition>
    </mc:Choice>
    <mc:Fallback>
      <p:transition spd="med" advTm="36885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3" grpId="0" animBg="1"/>
      <p:bldP spid="4" grpId="0" animBg="1"/>
      <p:bldP spid="5" grpId="0" animBg="1"/>
      <p:bldP spid="6" grpId="0" animBg="1"/>
      <p:bldP spid="6" grpId="1" animBg="1"/>
      <p:bldP spid="7" grpId="0" animBg="1"/>
      <p:bldP spid="8" grpId="0" animBg="1"/>
      <p:bldP spid="9" grpId="0" animBg="1"/>
      <p:bldP spid="12" grpId="0" animBg="1"/>
      <p:bldP spid="13" grpId="0" animBg="1"/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Locking-Effect Productions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lockless</a:t>
            </a:r>
            <a:r>
              <a:rPr lang="en-US" dirty="0" smtClean="0"/>
              <a:t>(</a:t>
            </a:r>
            <a:r>
              <a:rPr lang="el-GR" dirty="0">
                <a:latin typeface="Cambria Math"/>
                <a:ea typeface="Cambria Math"/>
              </a:rPr>
              <a:t>τ</a:t>
            </a:r>
            <a:r>
              <a:rPr lang="en-US" dirty="0" smtClean="0"/>
              <a:t>)	=	</a:t>
            </a:r>
            <a:r>
              <a:rPr lang="en-US" dirty="0" err="1" smtClean="0"/>
              <a:t>P</a:t>
            </a:r>
            <a:r>
              <a:rPr lang="en-US" baseline="-25000" dirty="0" err="1" smtClean="0">
                <a:ln>
                  <a:solidFill>
                    <a:schemeClr val="tx1"/>
                  </a:solidFill>
                </a:ln>
                <a:latin typeface="rossbb" pitchFamily="82" charset="0"/>
              </a:rPr>
              <a:t>e</a:t>
            </a:r>
            <a:r>
              <a:rPr lang="en-US" dirty="0" smtClean="0"/>
              <a:t>(</a:t>
            </a:r>
            <a:r>
              <a:rPr lang="el-GR" dirty="0">
                <a:latin typeface="Cambria Math"/>
                <a:ea typeface="Cambria Math"/>
              </a:rPr>
              <a:t>τ</a:t>
            </a:r>
            <a:r>
              <a:rPr lang="en-US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en-US" dirty="0"/>
              <a:t>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locking</a:t>
            </a:r>
            <a:r>
              <a:rPr lang="en-US" dirty="0" smtClean="0"/>
              <a:t>(</a:t>
            </a:r>
            <a:r>
              <a:rPr lang="el-GR" dirty="0" smtClean="0">
                <a:latin typeface="Cambria Math"/>
                <a:ea typeface="Cambria Math"/>
              </a:rPr>
              <a:t>τ</a:t>
            </a:r>
            <a:r>
              <a:rPr lang="en-US" dirty="0" smtClean="0"/>
              <a:t>)	=	L </a:t>
            </a:r>
            <a:r>
              <a:rPr lang="en-US" dirty="0" smtClean="0">
                <a:latin typeface="Cambria Math"/>
                <a:ea typeface="Cambria Math"/>
              </a:rPr>
              <a:t>⊸</a:t>
            </a:r>
            <a:r>
              <a:rPr lang="en-US" dirty="0" smtClean="0"/>
              <a:t> </a:t>
            </a:r>
            <a:r>
              <a:rPr lang="en-US" dirty="0" err="1" smtClean="0"/>
              <a:t>P</a:t>
            </a:r>
            <a:r>
              <a:rPr lang="en-US" baseline="-25000" dirty="0" err="1" smtClean="0">
                <a:ln>
                  <a:solidFill>
                    <a:schemeClr val="tx1"/>
                  </a:solidFill>
                </a:ln>
                <a:latin typeface="rossbb" pitchFamily="82" charset="0"/>
              </a:rPr>
              <a:t>e</a:t>
            </a:r>
            <a:r>
              <a:rPr lang="en-US" dirty="0" smtClean="0"/>
              <a:t>(C </a:t>
            </a:r>
            <a:r>
              <a:rPr lang="en-US" dirty="0" smtClean="0">
                <a:latin typeface="Cambria Math"/>
                <a:ea typeface="Cambria Math"/>
              </a:rPr>
              <a:t>⨂</a:t>
            </a:r>
            <a:r>
              <a:rPr lang="en-US" dirty="0" smtClean="0"/>
              <a:t> </a:t>
            </a:r>
            <a:r>
              <a:rPr lang="el-GR" dirty="0" smtClean="0">
                <a:latin typeface="Cambria Math"/>
                <a:ea typeface="Cambria Math"/>
              </a:rPr>
              <a:t>τ</a:t>
            </a:r>
            <a:r>
              <a:rPr lang="en-US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en-US" dirty="0"/>
              <a:t>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unlocking</a:t>
            </a:r>
            <a:r>
              <a:rPr lang="en-US" dirty="0" smtClean="0"/>
              <a:t>(</a:t>
            </a:r>
            <a:r>
              <a:rPr lang="el-GR" dirty="0">
                <a:latin typeface="Cambria Math"/>
                <a:ea typeface="Cambria Math"/>
              </a:rPr>
              <a:t>τ</a:t>
            </a:r>
            <a:r>
              <a:rPr lang="en-US" dirty="0" smtClean="0"/>
              <a:t>)	=	C </a:t>
            </a:r>
            <a:r>
              <a:rPr lang="en-US" dirty="0">
                <a:latin typeface="Cambria Math"/>
                <a:ea typeface="Cambria Math"/>
              </a:rPr>
              <a:t>⊸</a:t>
            </a:r>
            <a:r>
              <a:rPr lang="en-US" dirty="0"/>
              <a:t> </a:t>
            </a:r>
            <a:r>
              <a:rPr lang="en-US" dirty="0" err="1" smtClean="0"/>
              <a:t>P</a:t>
            </a:r>
            <a:r>
              <a:rPr lang="en-US" baseline="-25000" dirty="0" err="1" smtClean="0">
                <a:ln>
                  <a:solidFill>
                    <a:schemeClr val="tx1"/>
                  </a:solidFill>
                </a:ln>
                <a:latin typeface="rossbb" pitchFamily="82" charset="0"/>
              </a:rPr>
              <a:t>e</a:t>
            </a:r>
            <a:r>
              <a:rPr lang="en-US" dirty="0" smtClean="0"/>
              <a:t>(L </a:t>
            </a:r>
            <a:r>
              <a:rPr lang="en-US" dirty="0">
                <a:latin typeface="Cambria Math"/>
                <a:ea typeface="Cambria Math"/>
              </a:rPr>
              <a:t>⨂</a:t>
            </a:r>
            <a:r>
              <a:rPr lang="en-US" dirty="0"/>
              <a:t> </a:t>
            </a:r>
            <a:r>
              <a:rPr lang="el-GR" dirty="0">
                <a:latin typeface="Cambria Math"/>
                <a:ea typeface="Cambria Math"/>
              </a:rPr>
              <a:t>τ</a:t>
            </a:r>
            <a:r>
              <a:rPr lang="en-US" dirty="0"/>
              <a:t>)</a:t>
            </a:r>
          </a:p>
          <a:p>
            <a:pPr>
              <a:lnSpc>
                <a:spcPct val="150000"/>
              </a:lnSpc>
            </a:pPr>
            <a:r>
              <a:rPr lang="en-US" dirty="0"/>
              <a:t>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critical</a:t>
            </a:r>
            <a:r>
              <a:rPr lang="en-US" dirty="0" smtClean="0"/>
              <a:t>(</a:t>
            </a:r>
            <a:r>
              <a:rPr lang="el-GR" dirty="0">
                <a:latin typeface="Cambria Math"/>
                <a:ea typeface="Cambria Math"/>
              </a:rPr>
              <a:t>τ</a:t>
            </a:r>
            <a:r>
              <a:rPr lang="en-US" dirty="0" smtClean="0"/>
              <a:t>)		=	C </a:t>
            </a:r>
            <a:r>
              <a:rPr lang="en-US" dirty="0">
                <a:latin typeface="Cambria Math"/>
                <a:ea typeface="Cambria Math"/>
              </a:rPr>
              <a:t>⊸</a:t>
            </a:r>
            <a:r>
              <a:rPr lang="en-US" dirty="0"/>
              <a:t> </a:t>
            </a:r>
            <a:r>
              <a:rPr lang="en-US" dirty="0" err="1"/>
              <a:t>P</a:t>
            </a:r>
            <a:r>
              <a:rPr lang="en-US" baseline="-25000" dirty="0" err="1">
                <a:ln>
                  <a:solidFill>
                    <a:schemeClr val="tx1"/>
                  </a:solidFill>
                </a:ln>
                <a:latin typeface="rossbb" pitchFamily="82" charset="0"/>
              </a:rPr>
              <a:t>e</a:t>
            </a:r>
            <a:r>
              <a:rPr lang="en-US" dirty="0"/>
              <a:t>(C </a:t>
            </a:r>
            <a:r>
              <a:rPr lang="en-US" dirty="0">
                <a:latin typeface="Cambria Math"/>
                <a:ea typeface="Cambria Math"/>
              </a:rPr>
              <a:t>⨂</a:t>
            </a:r>
            <a:r>
              <a:rPr lang="en-US" dirty="0"/>
              <a:t> </a:t>
            </a:r>
            <a:r>
              <a:rPr lang="el-GR" dirty="0">
                <a:latin typeface="Cambria Math"/>
                <a:ea typeface="Cambria Math"/>
              </a:rPr>
              <a:t>τ</a:t>
            </a:r>
            <a:r>
              <a:rPr lang="en-US" dirty="0"/>
              <a:t>)</a:t>
            </a:r>
          </a:p>
          <a:p>
            <a:pPr>
              <a:lnSpc>
                <a:spcPct val="150000"/>
              </a:lnSpc>
            </a:pPr>
            <a:r>
              <a:rPr lang="en-US" dirty="0"/>
              <a:t>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entrant</a:t>
            </a:r>
            <a:r>
              <a:rPr lang="en-US" dirty="0" smtClean="0"/>
              <a:t>(</a:t>
            </a:r>
            <a:r>
              <a:rPr lang="el-GR" dirty="0">
                <a:latin typeface="Cambria Math"/>
                <a:ea typeface="Cambria Math"/>
              </a:rPr>
              <a:t>τ</a:t>
            </a:r>
            <a:r>
              <a:rPr lang="en-US" dirty="0" smtClean="0"/>
              <a:t>)	=	L </a:t>
            </a:r>
            <a:r>
              <a:rPr lang="en-US" dirty="0">
                <a:latin typeface="Cambria Math"/>
                <a:ea typeface="Cambria Math"/>
              </a:rPr>
              <a:t>⊸</a:t>
            </a:r>
            <a:r>
              <a:rPr lang="en-US" dirty="0"/>
              <a:t> </a:t>
            </a:r>
            <a:r>
              <a:rPr lang="en-US" dirty="0" err="1" smtClean="0"/>
              <a:t>P</a:t>
            </a:r>
            <a:r>
              <a:rPr lang="en-US" baseline="-25000" dirty="0" err="1" smtClean="0">
                <a:ln>
                  <a:solidFill>
                    <a:schemeClr val="tx1"/>
                  </a:solidFill>
                </a:ln>
                <a:latin typeface="rossbb" pitchFamily="82" charset="0"/>
              </a:rPr>
              <a:t>e</a:t>
            </a:r>
            <a:r>
              <a:rPr lang="en-US" dirty="0" smtClean="0"/>
              <a:t>(L </a:t>
            </a:r>
            <a:r>
              <a:rPr lang="en-US" dirty="0">
                <a:latin typeface="Cambria Math"/>
                <a:ea typeface="Cambria Math"/>
              </a:rPr>
              <a:t>⨂</a:t>
            </a:r>
            <a:r>
              <a:rPr lang="en-US" dirty="0"/>
              <a:t> </a:t>
            </a:r>
            <a:r>
              <a:rPr lang="el-GR" dirty="0">
                <a:latin typeface="Cambria Math"/>
                <a:ea typeface="Cambria Math"/>
              </a:rPr>
              <a:t>τ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5190744" y="1905000"/>
            <a:ext cx="2581656" cy="53340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Abstract Types</a:t>
            </a:r>
            <a:endParaRPr lang="en-US" sz="2800" dirty="0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4369158" y="2412642"/>
            <a:ext cx="847344" cy="381000"/>
          </a:xfrm>
          <a:prstGeom prst="straightConnector1">
            <a:avLst/>
          </a:prstGeom>
          <a:ln>
            <a:tailEnd type="arrow"/>
          </a:ln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5640946" y="2438400"/>
            <a:ext cx="150254" cy="253285"/>
          </a:xfrm>
          <a:prstGeom prst="straightConnector1">
            <a:avLst/>
          </a:prstGeom>
          <a:ln>
            <a:tailEnd type="arrow"/>
          </a:ln>
          <a:effectLst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121452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593"/>
    </mc:Choice>
    <mc:Fallback xmlns="">
      <p:transition spd="slow" advTm="4059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ruina.tam.cornell.edu/research/topics/locomotion_and_robotics/ranger/Ranger2010/Cornell_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4648200"/>
            <a:ext cx="1828800" cy="1834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1991838"/>
            <a:ext cx="7962900" cy="1894362"/>
          </a:xfrm>
        </p:spPr>
        <p:txBody>
          <a:bodyPr rIns="0">
            <a:noAutofit/>
          </a:bodyPr>
          <a:lstStyle/>
          <a:p>
            <a:r>
              <a:rPr lang="en-US" sz="5400" dirty="0" smtClean="0"/>
              <a:t>The</a:t>
            </a:r>
            <a:br>
              <a:rPr lang="en-US" sz="5400" dirty="0" smtClean="0"/>
            </a:br>
            <a:r>
              <a:rPr lang="en-US" sz="5400" dirty="0" smtClean="0"/>
              <a:t>Sequential Semantics </a:t>
            </a:r>
            <a:br>
              <a:rPr lang="en-US" sz="5400" dirty="0" smtClean="0"/>
            </a:br>
            <a:r>
              <a:rPr lang="en-US" sz="5400" dirty="0" smtClean="0"/>
              <a:t>of</a:t>
            </a:r>
            <a:r>
              <a:rPr lang="en-US" sz="5400" dirty="0"/>
              <a:t/>
            </a:r>
            <a:br>
              <a:rPr lang="en-US" sz="5400" dirty="0"/>
            </a:br>
            <a:r>
              <a:rPr lang="en-US" sz="5400" dirty="0" smtClean="0"/>
              <a:t>Producer Effect Systems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4419600"/>
            <a:ext cx="6172200" cy="13716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Ross Tate</a:t>
            </a:r>
            <a:endParaRPr lang="en-US" sz="3200" dirty="0"/>
          </a:p>
        </p:txBody>
      </p:sp>
      <p:sp>
        <p:nvSpPr>
          <p:cNvPr id="5" name="Rectangle 4"/>
          <p:cNvSpPr/>
          <p:nvPr/>
        </p:nvSpPr>
        <p:spPr>
          <a:xfrm>
            <a:off x="1778358" y="685800"/>
            <a:ext cx="6553200" cy="228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20616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2229">
        <p:fade/>
      </p:transition>
    </mc:Choice>
    <mc:Fallback xmlns="">
      <p:transition spd="med" advTm="22229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 rot="16200000">
            <a:off x="2293826" y="-1953681"/>
            <a:ext cx="2832827" cy="64479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1300" dirty="0" smtClean="0">
                <a:latin typeface="DFKai-SB" pitchFamily="65" charset="-120"/>
                <a:ea typeface="DFKai-SB" pitchFamily="65" charset="-120"/>
              </a:rPr>
              <a:t>}</a:t>
            </a:r>
            <a:endParaRPr lang="en-US" sz="41300" dirty="0"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036074" y="4412673"/>
            <a:ext cx="593326" cy="141991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vert270" lIns="0" rIns="0" rtlCol="0" anchor="ctr"/>
          <a:lstStyle/>
          <a:p>
            <a:pPr algn="ctr"/>
            <a:r>
              <a:rPr lang="en-US" sz="3200" dirty="0" smtClean="0"/>
              <a:t>C</a:t>
            </a:r>
            <a:r>
              <a:rPr lang="en-US" sz="3200" dirty="0" smtClean="0">
                <a:latin typeface="Cambria Math"/>
                <a:ea typeface="Cambria Math"/>
              </a:rPr>
              <a:t>⊸</a:t>
            </a:r>
            <a:r>
              <a:rPr lang="en-US" sz="3200" dirty="0" smtClean="0"/>
              <a:t>C</a:t>
            </a:r>
            <a:r>
              <a:rPr lang="en-US" sz="3200" dirty="0" smtClean="0">
                <a:latin typeface="Cambria Math"/>
                <a:ea typeface="Cambria Math"/>
              </a:rPr>
              <a:t>⊗</a:t>
            </a:r>
            <a:endParaRPr lang="en-US" sz="3200" baseline="-25000" dirty="0"/>
          </a:p>
        </p:txBody>
      </p:sp>
      <p:sp>
        <p:nvSpPr>
          <p:cNvPr id="17" name="Rectangle 16"/>
          <p:cNvSpPr/>
          <p:nvPr/>
        </p:nvSpPr>
        <p:spPr>
          <a:xfrm>
            <a:off x="3292874" y="4419599"/>
            <a:ext cx="593326" cy="141991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vert270" lIns="0" rIns="0" rtlCol="0" anchor="ctr"/>
          <a:lstStyle/>
          <a:p>
            <a:pPr algn="ctr"/>
            <a:r>
              <a:rPr lang="en-US" sz="3200" dirty="0" smtClean="0"/>
              <a:t>C</a:t>
            </a:r>
            <a:r>
              <a:rPr lang="en-US" sz="3200" dirty="0" smtClean="0">
                <a:latin typeface="Cambria Math"/>
                <a:ea typeface="Cambria Math"/>
              </a:rPr>
              <a:t>⊸</a:t>
            </a:r>
            <a:r>
              <a:rPr lang="en-US" sz="3200" dirty="0" smtClean="0"/>
              <a:t>C</a:t>
            </a:r>
            <a:r>
              <a:rPr lang="en-US" sz="3200" dirty="0" smtClean="0">
                <a:latin typeface="Cambria Math"/>
                <a:ea typeface="Cambria Math"/>
              </a:rPr>
              <a:t>⊗</a:t>
            </a:r>
            <a:endParaRPr lang="en-US" sz="3200" baseline="-25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43800" cy="1143000"/>
          </a:xfrm>
        </p:spPr>
        <p:txBody>
          <a:bodyPr/>
          <a:lstStyle/>
          <a:p>
            <a:r>
              <a:rPr lang="en-US" dirty="0" smtClean="0"/>
              <a:t>Sequencing </a:t>
            </a:r>
            <a:r>
              <a:rPr lang="en-US" dirty="0" err="1" smtClean="0"/>
              <a:t>Effectful</a:t>
            </a:r>
            <a:r>
              <a:rPr lang="en-US" dirty="0" smtClean="0"/>
              <a:t> with Pure</a:t>
            </a:r>
            <a:endParaRPr lang="en-US" dirty="0"/>
          </a:p>
        </p:txBody>
      </p:sp>
      <p:sp>
        <p:nvSpPr>
          <p:cNvPr id="3" name="Pentagon 2"/>
          <p:cNvSpPr/>
          <p:nvPr/>
        </p:nvSpPr>
        <p:spPr>
          <a:xfrm>
            <a:off x="3886200" y="1752601"/>
            <a:ext cx="646325" cy="1419911"/>
          </a:xfrm>
          <a:prstGeom prst="homePlat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rIns="0" rtlCol="0" anchor="ctr"/>
          <a:lstStyle/>
          <a:p>
            <a:pPr algn="ctr"/>
            <a:r>
              <a:rPr lang="en-US" sz="4000" dirty="0" smtClean="0">
                <a:latin typeface="Cambria Math"/>
                <a:ea typeface="Cambria Math"/>
              </a:rPr>
              <a:t>ℤ</a:t>
            </a:r>
            <a:endParaRPr lang="en-US" sz="4000" dirty="0"/>
          </a:p>
        </p:txBody>
      </p:sp>
      <p:sp>
        <p:nvSpPr>
          <p:cNvPr id="4" name="Pentagon 3"/>
          <p:cNvSpPr/>
          <p:nvPr/>
        </p:nvSpPr>
        <p:spPr>
          <a:xfrm>
            <a:off x="1143000" y="1752601"/>
            <a:ext cx="646325" cy="1419911"/>
          </a:xfrm>
          <a:prstGeom prst="homePlat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rIns="0" rtlCol="0" anchor="ctr"/>
          <a:lstStyle/>
          <a:p>
            <a:pPr algn="ctr"/>
            <a:r>
              <a:rPr lang="en-US" sz="4000" b="1" dirty="0">
                <a:ea typeface="Cambria Math"/>
              </a:rPr>
              <a:t>1</a:t>
            </a:r>
            <a:endParaRPr lang="en-US" sz="4000" b="1" dirty="0"/>
          </a:p>
        </p:txBody>
      </p:sp>
      <p:sp>
        <p:nvSpPr>
          <p:cNvPr id="5" name="Chevron 4"/>
          <p:cNvSpPr/>
          <p:nvPr/>
        </p:nvSpPr>
        <p:spPr>
          <a:xfrm>
            <a:off x="1736327" y="1752600"/>
            <a:ext cx="1997473" cy="1419911"/>
          </a:xfrm>
          <a:prstGeom prst="chevron">
            <a:avLst>
              <a:gd name="adj" fmla="val 1868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rIns="0" rtlCol="0" anchor="ctr"/>
          <a:lstStyle/>
          <a:p>
            <a:pPr algn="ctr"/>
            <a:r>
              <a:rPr lang="en-US" sz="4400" dirty="0" smtClean="0">
                <a:solidFill>
                  <a:schemeClr val="bg1"/>
                </a:solidFill>
              </a:rPr>
              <a:t>get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6" name="Oval Callout 5"/>
          <p:cNvSpPr/>
          <p:nvPr/>
        </p:nvSpPr>
        <p:spPr>
          <a:xfrm>
            <a:off x="2041559" y="1385456"/>
            <a:ext cx="2024894" cy="762000"/>
          </a:xfrm>
          <a:prstGeom prst="wedgeEllipseCallo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3600" dirty="0" smtClean="0">
                <a:latin typeface="Cambria Math"/>
                <a:ea typeface="Cambria Math"/>
              </a:rPr>
              <a:t>critical</a:t>
            </a:r>
            <a:endParaRPr lang="en-US" sz="3600" dirty="0"/>
          </a:p>
        </p:txBody>
      </p:sp>
      <p:sp>
        <p:nvSpPr>
          <p:cNvPr id="7" name="Chevron 6"/>
          <p:cNvSpPr/>
          <p:nvPr/>
        </p:nvSpPr>
        <p:spPr>
          <a:xfrm>
            <a:off x="4479527" y="1752600"/>
            <a:ext cx="1997473" cy="1419911"/>
          </a:xfrm>
          <a:prstGeom prst="chevron">
            <a:avLst>
              <a:gd name="adj" fmla="val 1868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rIns="0" rtlCol="0" anchor="ctr"/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Cambria Math"/>
                <a:ea typeface="Cambria Math"/>
              </a:rPr>
              <a:t>÷</a:t>
            </a:r>
            <a:r>
              <a:rPr lang="en-US" sz="4400" dirty="0" smtClean="0">
                <a:solidFill>
                  <a:schemeClr val="bg1"/>
                </a:solidFill>
              </a:rPr>
              <a:t> 2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8" name="Pentagon 7"/>
          <p:cNvSpPr/>
          <p:nvPr/>
        </p:nvSpPr>
        <p:spPr>
          <a:xfrm>
            <a:off x="6629400" y="1752601"/>
            <a:ext cx="646325" cy="1419911"/>
          </a:xfrm>
          <a:prstGeom prst="homePlat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rIns="0" rtlCol="0" anchor="ctr"/>
          <a:lstStyle/>
          <a:p>
            <a:pPr algn="ctr"/>
            <a:r>
              <a:rPr lang="en-US" sz="4000" dirty="0" smtClean="0">
                <a:latin typeface="Cambria Math"/>
                <a:ea typeface="Cambria Math"/>
              </a:rPr>
              <a:t>ℝ</a:t>
            </a:r>
            <a:endParaRPr lang="en-US" sz="4000" dirty="0"/>
          </a:p>
        </p:txBody>
      </p:sp>
      <p:sp>
        <p:nvSpPr>
          <p:cNvPr id="9" name="Pentagon 8"/>
          <p:cNvSpPr/>
          <p:nvPr/>
        </p:nvSpPr>
        <p:spPr>
          <a:xfrm>
            <a:off x="3886200" y="4419601"/>
            <a:ext cx="646325" cy="1419911"/>
          </a:xfrm>
          <a:prstGeom prst="homePlat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rIns="0" rtlCol="0" anchor="ctr"/>
          <a:lstStyle/>
          <a:p>
            <a:pPr algn="ctr"/>
            <a:r>
              <a:rPr lang="en-US" sz="4000" dirty="0" smtClean="0">
                <a:latin typeface="Cambria Math"/>
                <a:ea typeface="Cambria Math"/>
              </a:rPr>
              <a:t>ℤ</a:t>
            </a:r>
            <a:endParaRPr lang="en-US" sz="4000" dirty="0"/>
          </a:p>
        </p:txBody>
      </p:sp>
      <p:sp>
        <p:nvSpPr>
          <p:cNvPr id="10" name="Pentagon 9"/>
          <p:cNvSpPr/>
          <p:nvPr/>
        </p:nvSpPr>
        <p:spPr>
          <a:xfrm>
            <a:off x="1143000" y="4419601"/>
            <a:ext cx="646325" cy="1419911"/>
          </a:xfrm>
          <a:prstGeom prst="homePlat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rIns="0" rtlCol="0" anchor="ctr"/>
          <a:lstStyle/>
          <a:p>
            <a:pPr algn="ctr"/>
            <a:r>
              <a:rPr lang="en-US" sz="4000" b="1" dirty="0" smtClean="0"/>
              <a:t>1</a:t>
            </a:r>
            <a:endParaRPr lang="en-US" sz="4000" b="1" dirty="0"/>
          </a:p>
        </p:txBody>
      </p:sp>
      <p:sp>
        <p:nvSpPr>
          <p:cNvPr id="11" name="Chevron 10"/>
          <p:cNvSpPr/>
          <p:nvPr/>
        </p:nvSpPr>
        <p:spPr>
          <a:xfrm>
            <a:off x="1736328" y="4419600"/>
            <a:ext cx="1436364" cy="1419911"/>
          </a:xfrm>
          <a:prstGeom prst="chevron">
            <a:avLst>
              <a:gd name="adj" fmla="val 1868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rIns="0" rtlCol="0" anchor="ctr"/>
          <a:lstStyle/>
          <a:p>
            <a:pPr algn="ctr"/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12" name="Chevron 11"/>
          <p:cNvSpPr/>
          <p:nvPr/>
        </p:nvSpPr>
        <p:spPr>
          <a:xfrm>
            <a:off x="4479528" y="4419600"/>
            <a:ext cx="1436364" cy="1419911"/>
          </a:xfrm>
          <a:prstGeom prst="chevron">
            <a:avLst>
              <a:gd name="adj" fmla="val 1868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rIns="0" rtlCol="0" anchor="ctr"/>
          <a:lstStyle/>
          <a:p>
            <a:pPr algn="ctr"/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13" name="Pentagon 12"/>
          <p:cNvSpPr/>
          <p:nvPr/>
        </p:nvSpPr>
        <p:spPr>
          <a:xfrm>
            <a:off x="6629400" y="4419601"/>
            <a:ext cx="646325" cy="1419911"/>
          </a:xfrm>
          <a:prstGeom prst="homePlat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rIns="0" rtlCol="0" anchor="ctr"/>
          <a:lstStyle/>
          <a:p>
            <a:pPr algn="ctr"/>
            <a:r>
              <a:rPr lang="en-US" sz="4000" dirty="0">
                <a:latin typeface="Cambria Math"/>
                <a:ea typeface="Cambria Math"/>
              </a:rPr>
              <a:t>ℝ</a:t>
            </a:r>
            <a:endParaRPr lang="en-US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Down Arrow 13"/>
              <p:cNvSpPr/>
              <p:nvPr/>
            </p:nvSpPr>
            <p:spPr>
              <a:xfrm>
                <a:off x="1623236" y="3352800"/>
                <a:ext cx="1881964" cy="914400"/>
              </a:xfrm>
              <a:prstGeom prst="downArrow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Ins="0"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⟦"/>
                          <m:endChr m:val="⟧"/>
                          <m:ctrlPr>
                            <a:rPr lang="en-US" sz="400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4000" b="0" i="1" smtClean="0">
                              <a:latin typeface="Cambria Math"/>
                            </a:rPr>
                            <m:t> </m:t>
                          </m:r>
                        </m:e>
                      </m:d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14" name="Down Arrow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3236" y="3352800"/>
                <a:ext cx="1881964" cy="914400"/>
              </a:xfrm>
              <a:prstGeom prst="downArrow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Down Arrow 14"/>
          <p:cNvSpPr/>
          <p:nvPr/>
        </p:nvSpPr>
        <p:spPr>
          <a:xfrm>
            <a:off x="4343400" y="3352800"/>
            <a:ext cx="1881964" cy="914400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US" sz="3200" dirty="0" smtClean="0"/>
              <a:t>map</a:t>
            </a:r>
            <a:endParaRPr lang="en-US" sz="3200" dirty="0"/>
          </a:p>
        </p:txBody>
      </p:sp>
      <p:sp>
        <p:nvSpPr>
          <p:cNvPr id="19" name="Oval Callout 18"/>
          <p:cNvSpPr/>
          <p:nvPr/>
        </p:nvSpPr>
        <p:spPr>
          <a:xfrm>
            <a:off x="3330952" y="152400"/>
            <a:ext cx="2024894" cy="762000"/>
          </a:xfrm>
          <a:prstGeom prst="wedgeEllipseCallo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3600" dirty="0" smtClean="0">
                <a:latin typeface="Cambria Math"/>
                <a:ea typeface="Cambria Math"/>
              </a:rPr>
              <a:t>critical</a:t>
            </a:r>
            <a:endParaRPr lang="en-US" sz="3600" dirty="0"/>
          </a:p>
        </p:txBody>
      </p:sp>
      <p:sp>
        <p:nvSpPr>
          <p:cNvPr id="20" name="Line Callout 1 19"/>
          <p:cNvSpPr/>
          <p:nvPr/>
        </p:nvSpPr>
        <p:spPr>
          <a:xfrm>
            <a:off x="2416405" y="3276600"/>
            <a:ext cx="2160292" cy="457200"/>
          </a:xfrm>
          <a:prstGeom prst="borderCallout1">
            <a:avLst>
              <a:gd name="adj1" fmla="val -2462"/>
              <a:gd name="adj2" fmla="val 91198"/>
              <a:gd name="adj3" fmla="val -63257"/>
              <a:gd name="adj4" fmla="val 108146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Expects an </a:t>
            </a:r>
            <a:r>
              <a:rPr lang="en-US" sz="2800" dirty="0" smtClean="0">
                <a:latin typeface="Cambria Math"/>
                <a:ea typeface="Cambria Math"/>
              </a:rPr>
              <a:t>ℤ</a:t>
            </a:r>
            <a:endParaRPr lang="en-US" sz="2800" dirty="0"/>
          </a:p>
        </p:txBody>
      </p:sp>
      <p:sp>
        <p:nvSpPr>
          <p:cNvPr id="21" name="Line Callout 1 20"/>
          <p:cNvSpPr/>
          <p:nvPr/>
        </p:nvSpPr>
        <p:spPr>
          <a:xfrm>
            <a:off x="2745012" y="3844636"/>
            <a:ext cx="3479171" cy="457200"/>
          </a:xfrm>
          <a:prstGeom prst="borderCallout1">
            <a:avLst>
              <a:gd name="adj1" fmla="val 97538"/>
              <a:gd name="adj2" fmla="val 8659"/>
              <a:gd name="adj3" fmla="val 170076"/>
              <a:gd name="adj4" fmla="val -2197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Produces a </a:t>
            </a:r>
            <a:r>
              <a:rPr lang="en-US" sz="2800" dirty="0"/>
              <a:t>C</a:t>
            </a:r>
            <a:r>
              <a:rPr lang="en-US" sz="2800" dirty="0">
                <a:latin typeface="Cambria Math"/>
                <a:ea typeface="Cambria Math"/>
              </a:rPr>
              <a:t>⊸</a:t>
            </a:r>
            <a:r>
              <a:rPr lang="en-US" sz="2800" dirty="0"/>
              <a:t>C</a:t>
            </a:r>
            <a:r>
              <a:rPr lang="en-US" sz="2800" dirty="0" smtClean="0">
                <a:latin typeface="Cambria Math"/>
                <a:ea typeface="Cambria Math"/>
              </a:rPr>
              <a:t>⊗ℤ</a:t>
            </a:r>
            <a:endParaRPr lang="en-US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918213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115256">
        <p:fade/>
      </p:transition>
    </mc:Choice>
    <mc:Fallback>
      <p:transition spd="med" advTm="115256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"/>
                            </p:stCondLst>
                            <p:childTnLst>
                              <p:par>
                                <p:cTn id="6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6" grpId="0" animBg="1"/>
      <p:bldP spid="17" grpId="0" animBg="1"/>
      <p:bldP spid="2" grpId="0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9" grpId="0" animBg="1"/>
      <p:bldP spid="20" grpId="0" animBg="1"/>
      <p:bldP spid="20" grpId="1" animBg="1"/>
      <p:bldP spid="21" grpId="0" animBg="1"/>
      <p:bldP spid="21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</p:spPr>
        <p:txBody>
          <a:bodyPr/>
          <a:lstStyle/>
          <a:p>
            <a:r>
              <a:rPr lang="en-US" dirty="0" err="1" smtClean="0"/>
              <a:t>Sequcencing</a:t>
            </a:r>
            <a:r>
              <a:rPr lang="en-US" dirty="0" smtClean="0"/>
              <a:t> </a:t>
            </a:r>
            <a:r>
              <a:rPr lang="en-US" dirty="0" err="1" smtClean="0"/>
              <a:t>Effectful</a:t>
            </a:r>
            <a:r>
              <a:rPr lang="en-US" dirty="0" smtClean="0"/>
              <a:t> Together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 rot="16200000">
            <a:off x="1655147" y="-1694331"/>
            <a:ext cx="2832827" cy="64479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1300" dirty="0" smtClean="0">
                <a:latin typeface="DFKai-SB" pitchFamily="65" charset="-120"/>
                <a:ea typeface="DFKai-SB" pitchFamily="65" charset="-120"/>
              </a:rPr>
              <a:t>}</a:t>
            </a:r>
            <a:endParaRPr lang="en-US" sz="41300" dirty="0">
              <a:latin typeface="DFKai-SB" pitchFamily="65" charset="-120"/>
              <a:ea typeface="DFKai-SB" pitchFamily="65" charset="-12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Down Arrow 16"/>
              <p:cNvSpPr/>
              <p:nvPr/>
            </p:nvSpPr>
            <p:spPr>
              <a:xfrm>
                <a:off x="1360719" y="2939460"/>
                <a:ext cx="1881964" cy="2470740"/>
              </a:xfrm>
              <a:prstGeom prst="downArrow">
                <a:avLst>
                  <a:gd name="adj1" fmla="val 50000"/>
                  <a:gd name="adj2" fmla="val 41104"/>
                </a:avLst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Ins="0"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⟦"/>
                          <m:endChr m:val="⟧"/>
                          <m:ctrlPr>
                            <a:rPr lang="en-US" sz="400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4000" b="0" i="1" smtClean="0">
                              <a:latin typeface="Cambria Math"/>
                            </a:rPr>
                            <m:t> </m:t>
                          </m:r>
                        </m:e>
                      </m:d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17" name="Down Arrow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0719" y="2939460"/>
                <a:ext cx="1881964" cy="2470740"/>
              </a:xfrm>
              <a:prstGeom prst="downArrow">
                <a:avLst>
                  <a:gd name="adj1" fmla="val 50000"/>
                  <a:gd name="adj2" fmla="val 41104"/>
                </a:avLst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Down Arrow 17"/>
              <p:cNvSpPr/>
              <p:nvPr/>
            </p:nvSpPr>
            <p:spPr>
              <a:xfrm>
                <a:off x="3395083" y="2939460"/>
                <a:ext cx="1881964" cy="755703"/>
              </a:xfrm>
              <a:prstGeom prst="downArrow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Ins="0"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⟦"/>
                          <m:endChr m:val="⟧"/>
                          <m:ctrlPr>
                            <a:rPr lang="en-US" sz="4000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4000" i="1">
                              <a:latin typeface="Cambria Math"/>
                            </a:rPr>
                            <m:t> </m:t>
                          </m:r>
                        </m:e>
                      </m:d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18" name="Down Arrow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5083" y="2939460"/>
                <a:ext cx="1881964" cy="755703"/>
              </a:xfrm>
              <a:prstGeom prst="downArrow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Oval Callout 18"/>
          <p:cNvSpPr/>
          <p:nvPr/>
        </p:nvSpPr>
        <p:spPr>
          <a:xfrm>
            <a:off x="2955655" y="411750"/>
            <a:ext cx="1257300" cy="762000"/>
          </a:xfrm>
          <a:prstGeom prst="wedgeEllipseCallo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l-GR" sz="3600" dirty="0" smtClean="0">
                <a:latin typeface="Cambria Math"/>
                <a:ea typeface="Cambria Math"/>
              </a:rPr>
              <a:t>ε</a:t>
            </a:r>
            <a:r>
              <a:rPr lang="en-US" sz="3600" dirty="0" smtClean="0">
                <a:latin typeface="Cambria Math"/>
                <a:ea typeface="Cambria Math"/>
              </a:rPr>
              <a:t>''</a:t>
            </a:r>
            <a:endParaRPr lang="en-US" sz="3600" dirty="0"/>
          </a:p>
        </p:txBody>
      </p:sp>
      <p:sp>
        <p:nvSpPr>
          <p:cNvPr id="38" name="Down Arrow 37"/>
          <p:cNvSpPr/>
          <p:nvPr/>
        </p:nvSpPr>
        <p:spPr>
          <a:xfrm>
            <a:off x="3242683" y="4654496"/>
            <a:ext cx="1881964" cy="755703"/>
          </a:xfrm>
          <a:prstGeom prst="down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3200" dirty="0" smtClean="0"/>
              <a:t>map</a:t>
            </a:r>
            <a:endParaRPr lang="en-US" sz="3200" dirty="0"/>
          </a:p>
        </p:txBody>
      </p:sp>
      <p:sp>
        <p:nvSpPr>
          <p:cNvPr id="40" name="Chevron 39"/>
          <p:cNvSpPr/>
          <p:nvPr/>
        </p:nvSpPr>
        <p:spPr>
          <a:xfrm>
            <a:off x="5660468" y="5519763"/>
            <a:ext cx="979160" cy="728639"/>
          </a:xfrm>
          <a:prstGeom prst="chevron">
            <a:avLst>
              <a:gd name="adj" fmla="val 1868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join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43" name="Pentagon 42"/>
          <p:cNvSpPr/>
          <p:nvPr/>
        </p:nvSpPr>
        <p:spPr>
          <a:xfrm>
            <a:off x="3158346" y="3810664"/>
            <a:ext cx="527842" cy="728639"/>
          </a:xfrm>
          <a:prstGeom prst="homePlate">
            <a:avLst>
              <a:gd name="adj" fmla="val 3000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rtlCol="0" anchor="ctr"/>
          <a:lstStyle/>
          <a:p>
            <a:pPr algn="ctr"/>
            <a:r>
              <a:rPr lang="en-US" sz="4000" dirty="0" smtClean="0">
                <a:latin typeface="Cambria Math"/>
                <a:ea typeface="Cambria Math"/>
              </a:rPr>
              <a:t>ℤ</a:t>
            </a:r>
            <a:endParaRPr lang="en-US" sz="4000" dirty="0"/>
          </a:p>
        </p:txBody>
      </p:sp>
      <p:sp>
        <p:nvSpPr>
          <p:cNvPr id="44" name="Chevron 43"/>
          <p:cNvSpPr/>
          <p:nvPr/>
        </p:nvSpPr>
        <p:spPr>
          <a:xfrm>
            <a:off x="3613640" y="3810664"/>
            <a:ext cx="958360" cy="728639"/>
          </a:xfrm>
          <a:prstGeom prst="chevron">
            <a:avLst>
              <a:gd name="adj" fmla="val 2222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rIns="0" rtlCol="0" anchor="ctr"/>
          <a:lstStyle/>
          <a:p>
            <a:pPr algn="ctr"/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46" name="Pentagon 45"/>
          <p:cNvSpPr/>
          <p:nvPr/>
        </p:nvSpPr>
        <p:spPr>
          <a:xfrm>
            <a:off x="5175393" y="3810664"/>
            <a:ext cx="527842" cy="728639"/>
          </a:xfrm>
          <a:prstGeom prst="homePlate">
            <a:avLst>
              <a:gd name="adj" fmla="val 3000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rtlCol="0" anchor="ctr"/>
          <a:lstStyle/>
          <a:p>
            <a:pPr algn="ctr"/>
            <a:r>
              <a:rPr lang="en-US" sz="4000" dirty="0" smtClean="0">
                <a:latin typeface="Cambria Math"/>
                <a:ea typeface="Cambria Math"/>
              </a:rPr>
              <a:t>ℕ</a:t>
            </a:r>
            <a:endParaRPr lang="en-US" sz="4000" dirty="0"/>
          </a:p>
        </p:txBody>
      </p:sp>
      <p:sp>
        <p:nvSpPr>
          <p:cNvPr id="48" name="Pentagon 47"/>
          <p:cNvSpPr/>
          <p:nvPr/>
        </p:nvSpPr>
        <p:spPr>
          <a:xfrm>
            <a:off x="1156204" y="2088150"/>
            <a:ext cx="527842" cy="728639"/>
          </a:xfrm>
          <a:prstGeom prst="homePlate">
            <a:avLst>
              <a:gd name="adj" fmla="val 3000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rtlCol="0" anchor="ctr"/>
          <a:lstStyle/>
          <a:p>
            <a:pPr algn="ctr"/>
            <a:r>
              <a:rPr lang="en-US" sz="4000" dirty="0" smtClean="0">
                <a:latin typeface="Cambria Math"/>
                <a:ea typeface="Cambria Math"/>
              </a:rPr>
              <a:t>ℝ</a:t>
            </a:r>
            <a:endParaRPr lang="en-US" sz="4000" dirty="0"/>
          </a:p>
        </p:txBody>
      </p:sp>
      <p:sp>
        <p:nvSpPr>
          <p:cNvPr id="50" name="Pentagon 49"/>
          <p:cNvSpPr/>
          <p:nvPr/>
        </p:nvSpPr>
        <p:spPr>
          <a:xfrm>
            <a:off x="3158345" y="2088150"/>
            <a:ext cx="527842" cy="728639"/>
          </a:xfrm>
          <a:prstGeom prst="homePlate">
            <a:avLst>
              <a:gd name="adj" fmla="val 3000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rtlCol="0" anchor="ctr"/>
          <a:lstStyle/>
          <a:p>
            <a:pPr algn="ctr"/>
            <a:r>
              <a:rPr lang="en-US" sz="4000" dirty="0" smtClean="0">
                <a:latin typeface="Cambria Math"/>
                <a:ea typeface="Cambria Math"/>
              </a:rPr>
              <a:t>ℤ</a:t>
            </a:r>
            <a:endParaRPr lang="en-US" sz="4000" dirty="0"/>
          </a:p>
        </p:txBody>
      </p:sp>
      <p:sp>
        <p:nvSpPr>
          <p:cNvPr id="51" name="Chevron 50"/>
          <p:cNvSpPr/>
          <p:nvPr/>
        </p:nvSpPr>
        <p:spPr>
          <a:xfrm>
            <a:off x="3652276" y="2088150"/>
            <a:ext cx="1436364" cy="728639"/>
          </a:xfrm>
          <a:prstGeom prst="chevron">
            <a:avLst>
              <a:gd name="adj" fmla="val 1868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rIns="0" rtlCol="0" anchor="ctr"/>
          <a:lstStyle/>
          <a:p>
            <a:pPr algn="ctr"/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52" name="Chevron 51"/>
          <p:cNvSpPr/>
          <p:nvPr/>
        </p:nvSpPr>
        <p:spPr>
          <a:xfrm>
            <a:off x="1630845" y="2088150"/>
            <a:ext cx="1436364" cy="728639"/>
          </a:xfrm>
          <a:prstGeom prst="chevron">
            <a:avLst>
              <a:gd name="adj" fmla="val 1868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rIns="0" rtlCol="0" anchor="ctr"/>
          <a:lstStyle/>
          <a:p>
            <a:pPr algn="ctr"/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53" name="Pentagon 52"/>
          <p:cNvSpPr/>
          <p:nvPr/>
        </p:nvSpPr>
        <p:spPr>
          <a:xfrm>
            <a:off x="5175392" y="2088150"/>
            <a:ext cx="527842" cy="728639"/>
          </a:xfrm>
          <a:prstGeom prst="homePlate">
            <a:avLst>
              <a:gd name="adj" fmla="val 3000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rtlCol="0" anchor="ctr"/>
          <a:lstStyle/>
          <a:p>
            <a:pPr algn="ctr"/>
            <a:r>
              <a:rPr lang="en-US" sz="4000" dirty="0" smtClean="0">
                <a:latin typeface="Cambria Math"/>
                <a:ea typeface="Cambria Math"/>
              </a:rPr>
              <a:t>ℕ</a:t>
            </a:r>
            <a:endParaRPr lang="en-US" sz="4000" dirty="0"/>
          </a:p>
        </p:txBody>
      </p:sp>
      <p:sp>
        <p:nvSpPr>
          <p:cNvPr id="56" name="Rectangle 55"/>
          <p:cNvSpPr/>
          <p:nvPr/>
        </p:nvSpPr>
        <p:spPr>
          <a:xfrm>
            <a:off x="2653048" y="5519761"/>
            <a:ext cx="505298" cy="7286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rtlCol="0" anchor="ctr"/>
          <a:lstStyle/>
          <a:p>
            <a:pPr algn="ctr"/>
            <a:r>
              <a:rPr lang="en-US" sz="4000" dirty="0"/>
              <a:t>P</a:t>
            </a:r>
            <a:r>
              <a:rPr lang="el-GR" sz="4000" baseline="-25000" dirty="0" smtClean="0">
                <a:latin typeface="Cambria Math"/>
                <a:ea typeface="Cambria Math"/>
              </a:rPr>
              <a:t>ε</a:t>
            </a:r>
            <a:endParaRPr lang="en-US" sz="4000" baseline="-25000" dirty="0"/>
          </a:p>
        </p:txBody>
      </p:sp>
      <p:sp>
        <p:nvSpPr>
          <p:cNvPr id="57" name="Pentagon 56"/>
          <p:cNvSpPr/>
          <p:nvPr/>
        </p:nvSpPr>
        <p:spPr>
          <a:xfrm>
            <a:off x="1156205" y="5519761"/>
            <a:ext cx="527842" cy="728639"/>
          </a:xfrm>
          <a:prstGeom prst="homePlate">
            <a:avLst>
              <a:gd name="adj" fmla="val 3000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rtlCol="0" anchor="ctr"/>
          <a:lstStyle/>
          <a:p>
            <a:pPr algn="ctr"/>
            <a:r>
              <a:rPr lang="en-US" sz="4000" dirty="0" smtClean="0">
                <a:latin typeface="Cambria Math"/>
                <a:ea typeface="Cambria Math"/>
              </a:rPr>
              <a:t>ℝ</a:t>
            </a:r>
            <a:endParaRPr lang="en-US" sz="4000" dirty="0"/>
          </a:p>
        </p:txBody>
      </p:sp>
      <p:sp>
        <p:nvSpPr>
          <p:cNvPr id="58" name="Chevron 57"/>
          <p:cNvSpPr/>
          <p:nvPr/>
        </p:nvSpPr>
        <p:spPr>
          <a:xfrm>
            <a:off x="1642484" y="5519761"/>
            <a:ext cx="946170" cy="728639"/>
          </a:xfrm>
          <a:prstGeom prst="chevron">
            <a:avLst>
              <a:gd name="adj" fmla="val 1868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rIns="0" rtlCol="0" anchor="ctr"/>
          <a:lstStyle/>
          <a:p>
            <a:pPr algn="ctr"/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59" name="Pentagon 58"/>
          <p:cNvSpPr/>
          <p:nvPr/>
        </p:nvSpPr>
        <p:spPr>
          <a:xfrm>
            <a:off x="3158346" y="5519761"/>
            <a:ext cx="527842" cy="728639"/>
          </a:xfrm>
          <a:prstGeom prst="homePlate">
            <a:avLst>
              <a:gd name="adj" fmla="val 3000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rtlCol="0" anchor="ctr"/>
          <a:lstStyle/>
          <a:p>
            <a:pPr algn="ctr"/>
            <a:r>
              <a:rPr lang="en-US" sz="4000" dirty="0" smtClean="0">
                <a:latin typeface="Cambria Math"/>
                <a:ea typeface="Cambria Math"/>
              </a:rPr>
              <a:t>ℤ</a:t>
            </a:r>
            <a:endParaRPr lang="en-US" sz="4000" dirty="0"/>
          </a:p>
        </p:txBody>
      </p:sp>
      <p:sp>
        <p:nvSpPr>
          <p:cNvPr id="60" name="Chevron 59"/>
          <p:cNvSpPr/>
          <p:nvPr/>
        </p:nvSpPr>
        <p:spPr>
          <a:xfrm>
            <a:off x="3581400" y="5519761"/>
            <a:ext cx="539839" cy="728639"/>
          </a:xfrm>
          <a:prstGeom prst="chevron">
            <a:avLst>
              <a:gd name="adj" fmla="val 3117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rIns="0" rtlCol="0" anchor="ctr"/>
          <a:lstStyle/>
          <a:p>
            <a:pPr algn="ctr"/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61" name="Pentagon 60"/>
          <p:cNvSpPr/>
          <p:nvPr/>
        </p:nvSpPr>
        <p:spPr>
          <a:xfrm>
            <a:off x="5175393" y="5519761"/>
            <a:ext cx="527842" cy="728639"/>
          </a:xfrm>
          <a:prstGeom prst="homePlate">
            <a:avLst>
              <a:gd name="adj" fmla="val 3000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rtlCol="0" anchor="ctr"/>
          <a:lstStyle/>
          <a:p>
            <a:pPr algn="ctr"/>
            <a:r>
              <a:rPr lang="en-US" sz="4000" dirty="0" smtClean="0">
                <a:latin typeface="Cambria Math"/>
                <a:ea typeface="Cambria Math"/>
              </a:rPr>
              <a:t>ℕ</a:t>
            </a:r>
            <a:endParaRPr lang="en-US" sz="4000" dirty="0"/>
          </a:p>
        </p:txBody>
      </p:sp>
      <p:sp>
        <p:nvSpPr>
          <p:cNvPr id="9" name="Oval Callout 8"/>
          <p:cNvSpPr/>
          <p:nvPr/>
        </p:nvSpPr>
        <p:spPr>
          <a:xfrm>
            <a:off x="1981200" y="1529628"/>
            <a:ext cx="1257300" cy="762000"/>
          </a:xfrm>
          <a:prstGeom prst="wedgeEllipseCallo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l-GR" sz="3600" dirty="0" smtClean="0">
                <a:latin typeface="Cambria Math"/>
                <a:ea typeface="Cambria Math"/>
              </a:rPr>
              <a:t>ε</a:t>
            </a:r>
            <a:endParaRPr lang="en-US" sz="3600" dirty="0"/>
          </a:p>
        </p:txBody>
      </p:sp>
      <p:sp>
        <p:nvSpPr>
          <p:cNvPr id="65" name="Oval Callout 64"/>
          <p:cNvSpPr/>
          <p:nvPr/>
        </p:nvSpPr>
        <p:spPr>
          <a:xfrm>
            <a:off x="4022455" y="1529628"/>
            <a:ext cx="1257300" cy="762000"/>
          </a:xfrm>
          <a:prstGeom prst="wedgeEllipseCallo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l-GR" sz="3600" dirty="0" smtClean="0">
                <a:latin typeface="Cambria Math"/>
                <a:ea typeface="Cambria Math"/>
              </a:rPr>
              <a:t>ε</a:t>
            </a:r>
            <a:r>
              <a:rPr lang="en-US" sz="3600" dirty="0" smtClean="0">
                <a:latin typeface="Cambria Math"/>
                <a:ea typeface="Cambria Math"/>
              </a:rPr>
              <a:t>'</a:t>
            </a:r>
            <a:endParaRPr lang="en-US" sz="3600" dirty="0"/>
          </a:p>
        </p:txBody>
      </p:sp>
      <p:sp>
        <p:nvSpPr>
          <p:cNvPr id="66" name="Pentagon 65"/>
          <p:cNvSpPr/>
          <p:nvPr/>
        </p:nvSpPr>
        <p:spPr>
          <a:xfrm>
            <a:off x="7318516" y="5519758"/>
            <a:ext cx="527842" cy="728639"/>
          </a:xfrm>
          <a:prstGeom prst="homePlate">
            <a:avLst>
              <a:gd name="adj" fmla="val 3000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rtlCol="0" anchor="ctr"/>
          <a:lstStyle/>
          <a:p>
            <a:pPr algn="ctr"/>
            <a:r>
              <a:rPr lang="en-US" sz="4000" dirty="0" smtClean="0">
                <a:latin typeface="Cambria Math"/>
                <a:ea typeface="Cambria Math"/>
              </a:rPr>
              <a:t>ℕ</a:t>
            </a:r>
            <a:endParaRPr lang="en-US" sz="4000" dirty="0"/>
          </a:p>
        </p:txBody>
      </p:sp>
      <p:sp>
        <p:nvSpPr>
          <p:cNvPr id="31" name="Rectangle 30"/>
          <p:cNvSpPr/>
          <p:nvPr/>
        </p:nvSpPr>
        <p:spPr>
          <a:xfrm>
            <a:off x="4636393" y="5519756"/>
            <a:ext cx="538999" cy="7286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rtlCol="0" anchor="ctr"/>
          <a:lstStyle/>
          <a:p>
            <a:pPr algn="ctr"/>
            <a:r>
              <a:rPr lang="en-US" sz="4000" dirty="0"/>
              <a:t>P</a:t>
            </a:r>
            <a:r>
              <a:rPr lang="el-GR" sz="4000" baseline="-25000" dirty="0" smtClean="0">
                <a:latin typeface="Cambria Math"/>
                <a:ea typeface="Cambria Math"/>
              </a:rPr>
              <a:t>ε</a:t>
            </a:r>
            <a:r>
              <a:rPr lang="en-US" sz="4000" baseline="-25000" dirty="0" smtClean="0">
                <a:latin typeface="Cambria Math"/>
                <a:ea typeface="Cambria Math"/>
              </a:rPr>
              <a:t>’</a:t>
            </a:r>
            <a:endParaRPr lang="en-US" sz="4000" baseline="-25000" dirty="0"/>
          </a:p>
        </p:txBody>
      </p:sp>
      <p:sp>
        <p:nvSpPr>
          <p:cNvPr id="32" name="Rectangle 31"/>
          <p:cNvSpPr/>
          <p:nvPr/>
        </p:nvSpPr>
        <p:spPr>
          <a:xfrm>
            <a:off x="4159876" y="5519758"/>
            <a:ext cx="476517" cy="7286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rtlCol="0" anchor="ctr"/>
          <a:lstStyle/>
          <a:p>
            <a:pPr algn="ctr"/>
            <a:r>
              <a:rPr lang="en-US" sz="4000" dirty="0"/>
              <a:t>P</a:t>
            </a:r>
            <a:r>
              <a:rPr lang="el-GR" sz="4000" baseline="-25000" dirty="0" smtClean="0">
                <a:latin typeface="Cambria Math"/>
                <a:ea typeface="Cambria Math"/>
              </a:rPr>
              <a:t>ε</a:t>
            </a:r>
            <a:endParaRPr lang="en-US" sz="4000" baseline="-25000" dirty="0"/>
          </a:p>
        </p:txBody>
      </p:sp>
      <p:sp>
        <p:nvSpPr>
          <p:cNvPr id="33" name="Rectangle 32"/>
          <p:cNvSpPr/>
          <p:nvPr/>
        </p:nvSpPr>
        <p:spPr>
          <a:xfrm>
            <a:off x="6711061" y="5519757"/>
            <a:ext cx="607455" cy="7286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rtlCol="0" anchor="ctr"/>
          <a:lstStyle/>
          <a:p>
            <a:pPr algn="ctr"/>
            <a:r>
              <a:rPr lang="en-US" sz="4000" dirty="0"/>
              <a:t>P</a:t>
            </a:r>
            <a:r>
              <a:rPr lang="el-GR" sz="4000" baseline="-25000" dirty="0" smtClean="0">
                <a:latin typeface="Cambria Math"/>
                <a:ea typeface="Cambria Math"/>
              </a:rPr>
              <a:t>ε</a:t>
            </a:r>
            <a:r>
              <a:rPr lang="en-US" sz="4000" baseline="-25000" dirty="0" smtClean="0">
                <a:latin typeface="Cambria Math"/>
                <a:ea typeface="Cambria Math"/>
              </a:rPr>
              <a:t>’’</a:t>
            </a:r>
            <a:endParaRPr lang="en-US" sz="4000" baseline="-25000" dirty="0"/>
          </a:p>
        </p:txBody>
      </p:sp>
      <p:sp>
        <p:nvSpPr>
          <p:cNvPr id="5" name="Line Callout 1 4"/>
          <p:cNvSpPr/>
          <p:nvPr/>
        </p:nvSpPr>
        <p:spPr>
          <a:xfrm>
            <a:off x="6281898" y="1407279"/>
            <a:ext cx="1943450" cy="539028"/>
          </a:xfrm>
          <a:prstGeom prst="borderCallout1">
            <a:avLst>
              <a:gd name="adj1" fmla="val 18750"/>
              <a:gd name="adj2" fmla="val -8333"/>
              <a:gd name="adj3" fmla="val 19318"/>
              <a:gd name="adj4" fmla="val -47624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200" dirty="0">
                <a:latin typeface="Cambria Math"/>
                <a:ea typeface="Cambria Math"/>
              </a:rPr>
              <a:t>ε</a:t>
            </a:r>
            <a:r>
              <a:rPr lang="en-US" sz="3200" dirty="0"/>
              <a:t> </a:t>
            </a:r>
            <a:r>
              <a:rPr lang="en-US" sz="3200" dirty="0">
                <a:ln>
                  <a:solidFill>
                    <a:schemeClr val="bg1"/>
                  </a:solidFill>
                </a:ln>
                <a:latin typeface="rossbb" pitchFamily="82" charset="0"/>
              </a:rPr>
              <a:t>;</a:t>
            </a:r>
            <a:r>
              <a:rPr lang="en-US" sz="3200" dirty="0"/>
              <a:t> </a:t>
            </a:r>
            <a:r>
              <a:rPr lang="el-GR" sz="3200" dirty="0">
                <a:latin typeface="Cambria Math"/>
                <a:ea typeface="Cambria Math"/>
              </a:rPr>
              <a:t>ε</a:t>
            </a:r>
            <a:r>
              <a:rPr lang="en-US" sz="3200" dirty="0"/>
              <a:t>’ </a:t>
            </a:r>
            <a:r>
              <a:rPr lang="en-US" sz="3200" dirty="0">
                <a:latin typeface="Cambria Math"/>
                <a:ea typeface="Cambria Math"/>
              </a:rPr>
              <a:t>↦</a:t>
            </a:r>
            <a:r>
              <a:rPr lang="en-US" sz="3200" dirty="0"/>
              <a:t> </a:t>
            </a:r>
            <a:r>
              <a:rPr lang="el-GR" sz="3200" dirty="0">
                <a:latin typeface="Cambria Math"/>
                <a:ea typeface="Cambria Math"/>
              </a:rPr>
              <a:t>ε</a:t>
            </a:r>
            <a:r>
              <a:rPr lang="en-US" sz="3200" dirty="0"/>
              <a:t>’’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636394" y="3810510"/>
            <a:ext cx="538999" cy="7286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rtlCol="0" anchor="ctr"/>
          <a:lstStyle/>
          <a:p>
            <a:pPr algn="ctr"/>
            <a:r>
              <a:rPr lang="en-US" sz="4000" dirty="0"/>
              <a:t>P</a:t>
            </a:r>
            <a:r>
              <a:rPr lang="el-GR" sz="4000" baseline="-25000" dirty="0" smtClean="0">
                <a:latin typeface="Cambria Math"/>
                <a:ea typeface="Cambria Math"/>
              </a:rPr>
              <a:t>ε</a:t>
            </a:r>
            <a:r>
              <a:rPr lang="en-US" sz="4000" baseline="-25000" dirty="0" smtClean="0">
                <a:latin typeface="Cambria Math"/>
                <a:ea typeface="Cambria Math"/>
              </a:rPr>
              <a:t>’</a:t>
            </a:r>
            <a:endParaRPr lang="en-US" sz="4000" baseline="-250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6295520" y="2088150"/>
            <a:ext cx="0" cy="332204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6711061" y="3682217"/>
            <a:ext cx="1747139" cy="147842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Monad</a:t>
            </a:r>
          </a:p>
          <a:p>
            <a:pPr algn="ctr"/>
            <a:r>
              <a:rPr lang="en-US" sz="3200" dirty="0"/>
              <a:t>n</a:t>
            </a:r>
            <a:r>
              <a:rPr lang="en-US" sz="3200" dirty="0" smtClean="0"/>
              <a:t>eeds</a:t>
            </a:r>
          </a:p>
          <a:p>
            <a:pPr algn="ctr"/>
            <a:r>
              <a:rPr lang="el-GR" sz="3200" dirty="0" smtClean="0">
                <a:latin typeface="Cambria Math"/>
                <a:ea typeface="Cambria Math"/>
              </a:rPr>
              <a:t>ε</a:t>
            </a:r>
            <a:r>
              <a:rPr lang="en-US" sz="3200" dirty="0" smtClean="0"/>
              <a:t>=</a:t>
            </a:r>
            <a:r>
              <a:rPr lang="el-GR" sz="3200" dirty="0" smtClean="0">
                <a:latin typeface="Cambria Math"/>
                <a:ea typeface="Cambria Math"/>
              </a:rPr>
              <a:t>ε</a:t>
            </a:r>
            <a:r>
              <a:rPr lang="en-US" sz="3200" dirty="0" smtClean="0"/>
              <a:t>’=</a:t>
            </a:r>
            <a:r>
              <a:rPr lang="el-GR" sz="3200" dirty="0" smtClean="0">
                <a:latin typeface="Cambria Math"/>
                <a:ea typeface="Cambria Math"/>
              </a:rPr>
              <a:t>ε</a:t>
            </a:r>
            <a:r>
              <a:rPr lang="en-US" sz="3200" dirty="0" smtClean="0"/>
              <a:t>’’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69578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9997"/>
    </mc:Choice>
    <mc:Fallback xmlns="">
      <p:transition spd="slow" advTm="12999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500"/>
                            </p:stCondLst>
                            <p:childTnLst>
                              <p:par>
                                <p:cTn id="7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7" grpId="0" animBg="1"/>
      <p:bldP spid="18" grpId="0" animBg="1"/>
      <p:bldP spid="19" grpId="0" animBg="1"/>
      <p:bldP spid="38" grpId="0" animBg="1"/>
      <p:bldP spid="40" grpId="0" animBg="1"/>
      <p:bldP spid="43" grpId="0" animBg="1"/>
      <p:bldP spid="44" grpId="0" animBg="1"/>
      <p:bldP spid="46" grpId="0" animBg="1"/>
      <p:bldP spid="48" grpId="0" animBg="1"/>
      <p:bldP spid="50" grpId="0" animBg="1"/>
      <p:bldP spid="51" grpId="0" animBg="1"/>
      <p:bldP spid="52" grpId="0" animBg="1"/>
      <p:bldP spid="53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9" grpId="0" animBg="1"/>
      <p:bldP spid="65" grpId="0" animBg="1"/>
      <p:bldP spid="66" grpId="0" animBg="1"/>
      <p:bldP spid="31" grpId="0" animBg="1"/>
      <p:bldP spid="32" grpId="0" animBg="1"/>
      <p:bldP spid="33" grpId="0" animBg="1"/>
      <p:bldP spid="5" grpId="0" animBg="1"/>
      <p:bldP spid="36" grpId="0" animBg="1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ruina.tam.cornell.edu/research/topics/locomotion_and_robotics/ranger/Ranger2010/Cornell_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4648200"/>
            <a:ext cx="1828800" cy="1834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1991838"/>
            <a:ext cx="7962900" cy="1894362"/>
          </a:xfrm>
        </p:spPr>
        <p:txBody>
          <a:bodyPr rIns="0">
            <a:noAutofit/>
          </a:bodyPr>
          <a:lstStyle/>
          <a:p>
            <a:r>
              <a:rPr lang="en-US" sz="5400" dirty="0" smtClean="0"/>
              <a:t>The</a:t>
            </a:r>
            <a:br>
              <a:rPr lang="en-US" sz="5400" dirty="0" smtClean="0"/>
            </a:br>
            <a:r>
              <a:rPr lang="en-US" sz="5400" dirty="0" smtClean="0"/>
              <a:t>Sequential Semantics </a:t>
            </a:r>
            <a:br>
              <a:rPr lang="en-US" sz="5400" dirty="0" smtClean="0"/>
            </a:br>
            <a:r>
              <a:rPr lang="en-US" sz="5400" dirty="0" smtClean="0"/>
              <a:t>of</a:t>
            </a:r>
            <a:r>
              <a:rPr lang="en-US" sz="5400" dirty="0"/>
              <a:t/>
            </a:r>
            <a:br>
              <a:rPr lang="en-US" sz="5400" dirty="0"/>
            </a:br>
            <a:r>
              <a:rPr lang="en-US" sz="5400" dirty="0" smtClean="0"/>
              <a:t>Producer Effect Systems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4419600"/>
            <a:ext cx="6172200" cy="13716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Ross Tate</a:t>
            </a:r>
            <a:endParaRPr lang="en-US" sz="3200" dirty="0"/>
          </a:p>
        </p:txBody>
      </p:sp>
      <p:sp>
        <p:nvSpPr>
          <p:cNvPr id="5" name="Rectangle 4"/>
          <p:cNvSpPr/>
          <p:nvPr/>
        </p:nvSpPr>
        <p:spPr>
          <a:xfrm>
            <a:off x="1778358" y="685800"/>
            <a:ext cx="6553200" cy="228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891284" y="3175662"/>
            <a:ext cx="2770632" cy="5442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573982" y="3175661"/>
            <a:ext cx="2493818" cy="5442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434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4641">
        <p:fade/>
      </p:transition>
    </mc:Choice>
    <mc:Fallback xmlns="">
      <p:transition spd="med" advTm="4641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6837549" y="4416382"/>
            <a:ext cx="593326" cy="141991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rtlCol="0" anchor="ctr"/>
          <a:lstStyle/>
          <a:p>
            <a:pPr algn="ctr"/>
            <a:r>
              <a:rPr lang="en-US" sz="3600" dirty="0"/>
              <a:t>P</a:t>
            </a:r>
            <a:r>
              <a:rPr lang="el-GR" sz="3600" baseline="-25000" dirty="0" smtClean="0">
                <a:latin typeface="Cambria Math"/>
                <a:ea typeface="Cambria Math"/>
              </a:rPr>
              <a:t>ε</a:t>
            </a:r>
            <a:r>
              <a:rPr lang="en-US" sz="3600" baseline="-25000" dirty="0" smtClean="0">
                <a:latin typeface="Cambria Math"/>
                <a:ea typeface="Cambria Math"/>
              </a:rPr>
              <a:t>’</a:t>
            </a:r>
            <a:endParaRPr lang="en-US" sz="3600" baseline="-25000" dirty="0"/>
          </a:p>
        </p:txBody>
      </p:sp>
      <p:sp>
        <p:nvSpPr>
          <p:cNvPr id="17" name="Rectangle 16"/>
          <p:cNvSpPr/>
          <p:nvPr/>
        </p:nvSpPr>
        <p:spPr>
          <a:xfrm>
            <a:off x="3292874" y="4419599"/>
            <a:ext cx="593326" cy="141991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rtlCol="0" anchor="ctr"/>
          <a:lstStyle/>
          <a:p>
            <a:pPr algn="ctr"/>
            <a:r>
              <a:rPr lang="en-US" sz="3600" dirty="0" smtClean="0"/>
              <a:t>P</a:t>
            </a:r>
            <a:r>
              <a:rPr lang="el-GR" sz="3600" baseline="-25000" dirty="0" smtClean="0">
                <a:latin typeface="Cambria Math"/>
                <a:ea typeface="Cambria Math"/>
              </a:rPr>
              <a:t>ε</a:t>
            </a:r>
            <a:endParaRPr lang="en-US" sz="3600" baseline="-25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43800" cy="1143000"/>
          </a:xfrm>
        </p:spPr>
        <p:txBody>
          <a:bodyPr/>
          <a:lstStyle/>
          <a:p>
            <a:r>
              <a:rPr lang="en-US" dirty="0" smtClean="0"/>
              <a:t>Coercing Effects</a:t>
            </a:r>
            <a:endParaRPr lang="en-US" dirty="0"/>
          </a:p>
        </p:txBody>
      </p:sp>
      <p:sp>
        <p:nvSpPr>
          <p:cNvPr id="3" name="Pentagon 2"/>
          <p:cNvSpPr/>
          <p:nvPr/>
        </p:nvSpPr>
        <p:spPr>
          <a:xfrm>
            <a:off x="3886200" y="1752601"/>
            <a:ext cx="646325" cy="1419911"/>
          </a:xfrm>
          <a:prstGeom prst="homePlat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rIns="0" rtlCol="0" anchor="ctr"/>
          <a:lstStyle/>
          <a:p>
            <a:pPr algn="ctr"/>
            <a:r>
              <a:rPr lang="en-US" sz="4000" dirty="0" smtClean="0">
                <a:latin typeface="Cambria Math"/>
                <a:ea typeface="Cambria Math"/>
              </a:rPr>
              <a:t>ℤ</a:t>
            </a:r>
            <a:endParaRPr lang="en-US" sz="4000" dirty="0"/>
          </a:p>
        </p:txBody>
      </p:sp>
      <p:sp>
        <p:nvSpPr>
          <p:cNvPr id="4" name="Pentagon 3"/>
          <p:cNvSpPr/>
          <p:nvPr/>
        </p:nvSpPr>
        <p:spPr>
          <a:xfrm>
            <a:off x="1143000" y="1752601"/>
            <a:ext cx="646325" cy="1419911"/>
          </a:xfrm>
          <a:prstGeom prst="homePlat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rIns="0" rtlCol="0" anchor="ctr"/>
          <a:lstStyle/>
          <a:p>
            <a:pPr algn="ctr"/>
            <a:r>
              <a:rPr lang="en-US" sz="4000" dirty="0" smtClean="0">
                <a:latin typeface="Cambria Math"/>
                <a:ea typeface="Cambria Math"/>
              </a:rPr>
              <a:t>ℝ</a:t>
            </a:r>
            <a:endParaRPr lang="en-US" sz="4000" dirty="0"/>
          </a:p>
        </p:txBody>
      </p:sp>
      <p:sp>
        <p:nvSpPr>
          <p:cNvPr id="5" name="Chevron 4"/>
          <p:cNvSpPr/>
          <p:nvPr/>
        </p:nvSpPr>
        <p:spPr>
          <a:xfrm>
            <a:off x="1736327" y="1752600"/>
            <a:ext cx="1997473" cy="1419911"/>
          </a:xfrm>
          <a:prstGeom prst="chevron">
            <a:avLst>
              <a:gd name="adj" fmla="val 1868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rIns="0" rtlCol="0" anchor="ctr"/>
          <a:lstStyle/>
          <a:p>
            <a:pPr algn="ctr"/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9" name="Pentagon 8"/>
          <p:cNvSpPr/>
          <p:nvPr/>
        </p:nvSpPr>
        <p:spPr>
          <a:xfrm>
            <a:off x="3886200" y="4419601"/>
            <a:ext cx="646325" cy="1419911"/>
          </a:xfrm>
          <a:prstGeom prst="homePlat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rIns="0" rtlCol="0" anchor="ctr"/>
          <a:lstStyle/>
          <a:p>
            <a:pPr algn="ctr"/>
            <a:r>
              <a:rPr lang="en-US" sz="4000" dirty="0" smtClean="0">
                <a:latin typeface="Cambria Math"/>
                <a:ea typeface="Cambria Math"/>
              </a:rPr>
              <a:t>ℤ</a:t>
            </a:r>
            <a:endParaRPr lang="en-US" sz="4000" dirty="0"/>
          </a:p>
        </p:txBody>
      </p:sp>
      <p:sp>
        <p:nvSpPr>
          <p:cNvPr id="10" name="Pentagon 9"/>
          <p:cNvSpPr/>
          <p:nvPr/>
        </p:nvSpPr>
        <p:spPr>
          <a:xfrm>
            <a:off x="1143000" y="4419601"/>
            <a:ext cx="646325" cy="1419911"/>
          </a:xfrm>
          <a:prstGeom prst="homePlat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rIns="0" rtlCol="0" anchor="ctr"/>
          <a:lstStyle/>
          <a:p>
            <a:pPr algn="ctr"/>
            <a:r>
              <a:rPr lang="en-US" sz="4000" dirty="0" smtClean="0">
                <a:latin typeface="Cambria Math"/>
                <a:ea typeface="Cambria Math"/>
              </a:rPr>
              <a:t>ℝ</a:t>
            </a:r>
            <a:endParaRPr lang="en-US" sz="4000" dirty="0"/>
          </a:p>
        </p:txBody>
      </p:sp>
      <p:sp>
        <p:nvSpPr>
          <p:cNvPr id="11" name="Chevron 10"/>
          <p:cNvSpPr/>
          <p:nvPr/>
        </p:nvSpPr>
        <p:spPr>
          <a:xfrm>
            <a:off x="1736328" y="4419600"/>
            <a:ext cx="1436364" cy="1419911"/>
          </a:xfrm>
          <a:prstGeom prst="chevron">
            <a:avLst>
              <a:gd name="adj" fmla="val 1868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rIns="0" rtlCol="0" anchor="ctr"/>
          <a:lstStyle/>
          <a:p>
            <a:pPr algn="ctr"/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12" name="Chevron 11"/>
          <p:cNvSpPr/>
          <p:nvPr/>
        </p:nvSpPr>
        <p:spPr>
          <a:xfrm>
            <a:off x="4479528" y="4419600"/>
            <a:ext cx="2226072" cy="1419911"/>
          </a:xfrm>
          <a:prstGeom prst="chevron">
            <a:avLst>
              <a:gd name="adj" fmla="val 1868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40" rIns="0" rtlCol="0" anchor="ctr"/>
          <a:lstStyle/>
          <a:p>
            <a:pPr algn="ctr"/>
            <a:r>
              <a:rPr lang="en-US" sz="4400" dirty="0" smtClean="0">
                <a:solidFill>
                  <a:schemeClr val="bg1"/>
                </a:solidFill>
              </a:rPr>
              <a:t>coerce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13" name="Pentagon 12"/>
          <p:cNvSpPr/>
          <p:nvPr/>
        </p:nvSpPr>
        <p:spPr>
          <a:xfrm>
            <a:off x="7430875" y="4416382"/>
            <a:ext cx="646325" cy="1419911"/>
          </a:xfrm>
          <a:prstGeom prst="homePlat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rIns="0" rtlCol="0" anchor="ctr"/>
          <a:lstStyle/>
          <a:p>
            <a:pPr algn="ctr"/>
            <a:r>
              <a:rPr lang="en-US" sz="4000" dirty="0" smtClean="0">
                <a:latin typeface="Cambria Math"/>
                <a:ea typeface="Cambria Math"/>
              </a:rPr>
              <a:t>ℤ</a:t>
            </a:r>
            <a:endParaRPr lang="en-US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Down Arrow 13"/>
              <p:cNvSpPr/>
              <p:nvPr/>
            </p:nvSpPr>
            <p:spPr>
              <a:xfrm>
                <a:off x="1623236" y="3352800"/>
                <a:ext cx="1881964" cy="914400"/>
              </a:xfrm>
              <a:prstGeom prst="downArrow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Ins="0"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⟦"/>
                          <m:endChr m:val="⟧"/>
                          <m:ctrlPr>
                            <a:rPr lang="en-US" sz="400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4000" b="0" i="1" smtClean="0">
                              <a:latin typeface="Cambria Math"/>
                            </a:rPr>
                            <m:t> </m:t>
                          </m:r>
                        </m:e>
                      </m:d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14" name="Down Arrow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3236" y="3352800"/>
                <a:ext cx="1881964" cy="914400"/>
              </a:xfrm>
              <a:prstGeom prst="downArrow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/>
          <p:cNvSpPr txBox="1"/>
          <p:nvPr/>
        </p:nvSpPr>
        <p:spPr>
          <a:xfrm rot="16200000">
            <a:off x="1470608" y="-904721"/>
            <a:ext cx="2024913" cy="45089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700" dirty="0" smtClean="0">
                <a:latin typeface="DFKai-SB" pitchFamily="65" charset="-120"/>
                <a:ea typeface="DFKai-SB" pitchFamily="65" charset="-120"/>
              </a:rPr>
              <a:t>}</a:t>
            </a:r>
            <a:endParaRPr lang="en-US" sz="28700" dirty="0"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23" name="Oval Callout 22"/>
          <p:cNvSpPr/>
          <p:nvPr/>
        </p:nvSpPr>
        <p:spPr>
          <a:xfrm>
            <a:off x="2286000" y="1523999"/>
            <a:ext cx="1257300" cy="762000"/>
          </a:xfrm>
          <a:prstGeom prst="wedgeEllipseCallo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l-GR" sz="3600" dirty="0" smtClean="0">
                <a:latin typeface="Cambria Math"/>
                <a:ea typeface="Cambria Math"/>
              </a:rPr>
              <a:t>ε</a:t>
            </a:r>
            <a:endParaRPr lang="en-US" sz="3600" dirty="0"/>
          </a:p>
        </p:txBody>
      </p:sp>
      <p:sp>
        <p:nvSpPr>
          <p:cNvPr id="24" name="Oval Callout 23"/>
          <p:cNvSpPr/>
          <p:nvPr/>
        </p:nvSpPr>
        <p:spPr>
          <a:xfrm>
            <a:off x="2286000" y="258942"/>
            <a:ext cx="1257300" cy="762000"/>
          </a:xfrm>
          <a:prstGeom prst="wedgeEllipseCallo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l-GR" sz="3600" dirty="0" smtClean="0">
                <a:latin typeface="Cambria Math"/>
                <a:ea typeface="Cambria Math"/>
              </a:rPr>
              <a:t>ε</a:t>
            </a:r>
            <a:r>
              <a:rPr lang="en-US" sz="3600" dirty="0" smtClean="0">
                <a:latin typeface="Cambria Math"/>
                <a:ea typeface="Cambria Math"/>
              </a:rPr>
              <a:t>'</a:t>
            </a:r>
            <a:endParaRPr lang="en-US" sz="3600" dirty="0"/>
          </a:p>
        </p:txBody>
      </p:sp>
      <p:sp>
        <p:nvSpPr>
          <p:cNvPr id="25" name="Line Callout 1 24"/>
          <p:cNvSpPr/>
          <p:nvPr/>
        </p:nvSpPr>
        <p:spPr>
          <a:xfrm>
            <a:off x="4889270" y="1295400"/>
            <a:ext cx="1206730" cy="539028"/>
          </a:xfrm>
          <a:prstGeom prst="borderCallout1">
            <a:avLst>
              <a:gd name="adj1" fmla="val 18750"/>
              <a:gd name="adj2" fmla="val -8333"/>
              <a:gd name="adj3" fmla="val 19318"/>
              <a:gd name="adj4" fmla="val -64700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200" dirty="0">
                <a:latin typeface="Cambria Math"/>
                <a:ea typeface="Cambria Math"/>
              </a:rPr>
              <a:t>ε</a:t>
            </a:r>
            <a:r>
              <a:rPr lang="en-US" sz="3200" dirty="0"/>
              <a:t> </a:t>
            </a:r>
            <a:r>
              <a:rPr lang="en-US" sz="3200" dirty="0" smtClean="0">
                <a:latin typeface="Cambria Math"/>
                <a:ea typeface="Cambria Math"/>
              </a:rPr>
              <a:t>≤</a:t>
            </a:r>
            <a:r>
              <a:rPr lang="en-US" sz="3200" dirty="0" smtClean="0"/>
              <a:t> </a:t>
            </a:r>
            <a:r>
              <a:rPr lang="el-GR" sz="3200" dirty="0">
                <a:latin typeface="Cambria Math"/>
                <a:ea typeface="Cambria Math"/>
              </a:rPr>
              <a:t>ε</a:t>
            </a:r>
            <a:r>
              <a:rPr lang="en-US" sz="3200" dirty="0" smtClean="0"/>
              <a:t>’</a:t>
            </a:r>
            <a:endParaRPr lang="en-US" sz="3200" dirty="0"/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5492635" y="1904999"/>
            <a:ext cx="0" cy="236220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2056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4396"/>
    </mc:Choice>
    <mc:Fallback xmlns="">
      <p:transition spd="slow" advTm="8439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2" grpId="0"/>
      <p:bldP spid="3" grpId="0" animBg="1"/>
      <p:bldP spid="4" grpId="0" animBg="1"/>
      <p:bldP spid="5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22" grpId="0"/>
      <p:bldP spid="23" grpId="0" animBg="1"/>
      <p:bldP spid="24" grpId="0" animBg="1"/>
      <p:bldP spid="2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Impurifying</a:t>
            </a:r>
            <a:r>
              <a:rPr lang="en-US" dirty="0" smtClean="0"/>
              <a:t> Code</a:t>
            </a:r>
            <a:endParaRPr lang="en-US" dirty="0"/>
          </a:p>
        </p:txBody>
      </p:sp>
      <p:sp>
        <p:nvSpPr>
          <p:cNvPr id="3" name="Pentagon 2"/>
          <p:cNvSpPr/>
          <p:nvPr/>
        </p:nvSpPr>
        <p:spPr>
          <a:xfrm>
            <a:off x="1308528" y="3304489"/>
            <a:ext cx="646325" cy="1419911"/>
          </a:xfrm>
          <a:prstGeom prst="homePlat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rIns="0" rtlCol="0" anchor="ctr"/>
          <a:lstStyle/>
          <a:p>
            <a:pPr algn="ctr"/>
            <a:r>
              <a:rPr lang="en-US" sz="4000" dirty="0">
                <a:latin typeface="Cambria Math"/>
                <a:ea typeface="Cambria Math"/>
              </a:rPr>
              <a:t>ℝ</a:t>
            </a:r>
            <a:endParaRPr lang="en-US" sz="4000" dirty="0"/>
          </a:p>
        </p:txBody>
      </p:sp>
      <p:sp>
        <p:nvSpPr>
          <p:cNvPr id="4" name="Chevron 3"/>
          <p:cNvSpPr/>
          <p:nvPr/>
        </p:nvSpPr>
        <p:spPr>
          <a:xfrm>
            <a:off x="1901855" y="3304488"/>
            <a:ext cx="1997473" cy="1419911"/>
          </a:xfrm>
          <a:prstGeom prst="chevron">
            <a:avLst>
              <a:gd name="adj" fmla="val 1868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rIns="0" rtlCol="0" anchor="ctr"/>
          <a:lstStyle/>
          <a:p>
            <a:pPr algn="ctr"/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5" name="Pentagon 4"/>
          <p:cNvSpPr/>
          <p:nvPr/>
        </p:nvSpPr>
        <p:spPr>
          <a:xfrm>
            <a:off x="4051728" y="3304489"/>
            <a:ext cx="646325" cy="1419911"/>
          </a:xfrm>
          <a:prstGeom prst="homePlat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rIns="0" rtlCol="0" anchor="ctr"/>
          <a:lstStyle/>
          <a:p>
            <a:pPr algn="ctr"/>
            <a:r>
              <a:rPr lang="en-US" sz="4000" dirty="0" smtClean="0">
                <a:latin typeface="Cambria Math"/>
                <a:ea typeface="Cambria Math"/>
              </a:rPr>
              <a:t>ℤ</a:t>
            </a:r>
            <a:endParaRPr lang="en-US" sz="4000" dirty="0"/>
          </a:p>
        </p:txBody>
      </p:sp>
      <p:sp>
        <p:nvSpPr>
          <p:cNvPr id="6" name="TextBox 5"/>
          <p:cNvSpPr txBox="1"/>
          <p:nvPr/>
        </p:nvSpPr>
        <p:spPr>
          <a:xfrm rot="16200000">
            <a:off x="1699208" y="360337"/>
            <a:ext cx="2024913" cy="45089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700" dirty="0" smtClean="0">
                <a:latin typeface="DFKai-SB" pitchFamily="65" charset="-120"/>
                <a:ea typeface="DFKai-SB" pitchFamily="65" charset="-120"/>
              </a:rPr>
              <a:t>}</a:t>
            </a:r>
            <a:endParaRPr lang="en-US" sz="28700" dirty="0"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380349" y="3307951"/>
            <a:ext cx="593326" cy="1419911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rtlCol="0" anchor="ctr"/>
          <a:lstStyle/>
          <a:p>
            <a:pPr algn="ctr"/>
            <a:r>
              <a:rPr lang="en-US" sz="3600" dirty="0"/>
              <a:t>P</a:t>
            </a:r>
            <a:r>
              <a:rPr lang="el-GR" sz="3600" baseline="-25000" dirty="0">
                <a:latin typeface="Cambria Math"/>
                <a:ea typeface="Cambria Math"/>
              </a:rPr>
              <a:t>ε</a:t>
            </a:r>
            <a:endParaRPr lang="en-US" sz="3600" baseline="-25000" dirty="0"/>
          </a:p>
        </p:txBody>
      </p:sp>
      <p:sp>
        <p:nvSpPr>
          <p:cNvPr id="9" name="Pentagon 8"/>
          <p:cNvSpPr/>
          <p:nvPr/>
        </p:nvSpPr>
        <p:spPr>
          <a:xfrm>
            <a:off x="6973675" y="3307951"/>
            <a:ext cx="646325" cy="1419911"/>
          </a:xfrm>
          <a:prstGeom prst="homePlat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rIns="0" rtlCol="0" anchor="ctr"/>
          <a:lstStyle/>
          <a:p>
            <a:pPr algn="ctr"/>
            <a:r>
              <a:rPr lang="en-US" sz="4000" dirty="0" smtClean="0">
                <a:latin typeface="Cambria Math"/>
                <a:ea typeface="Cambria Math"/>
              </a:rPr>
              <a:t>ℤ</a:t>
            </a:r>
            <a:endParaRPr lang="en-US" sz="4000" dirty="0"/>
          </a:p>
        </p:txBody>
      </p:sp>
      <p:sp>
        <p:nvSpPr>
          <p:cNvPr id="10" name="Chevron 9"/>
          <p:cNvSpPr/>
          <p:nvPr/>
        </p:nvSpPr>
        <p:spPr>
          <a:xfrm>
            <a:off x="4585128" y="3311415"/>
            <a:ext cx="1676400" cy="1419911"/>
          </a:xfrm>
          <a:prstGeom prst="chevron">
            <a:avLst>
              <a:gd name="adj" fmla="val 1868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40" rIns="0" rtlCol="0" anchor="ctr"/>
          <a:lstStyle/>
          <a:p>
            <a:pPr algn="ctr"/>
            <a:r>
              <a:rPr lang="en-US" sz="4400" dirty="0" smtClean="0">
                <a:solidFill>
                  <a:schemeClr val="bg1"/>
                </a:solidFill>
              </a:rPr>
              <a:t>unit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11" name="Oval Callout 10"/>
          <p:cNvSpPr/>
          <p:nvPr/>
        </p:nvSpPr>
        <p:spPr>
          <a:xfrm>
            <a:off x="2514600" y="1447800"/>
            <a:ext cx="1257300" cy="762000"/>
          </a:xfrm>
          <a:prstGeom prst="wedgeEllipseCallo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l-GR" sz="3600" dirty="0" smtClean="0">
                <a:latin typeface="Cambria Math"/>
                <a:ea typeface="Cambria Math"/>
              </a:rPr>
              <a:t>ε</a:t>
            </a:r>
            <a:endParaRPr lang="en-US" sz="3600" dirty="0"/>
          </a:p>
        </p:txBody>
      </p:sp>
      <p:sp>
        <p:nvSpPr>
          <p:cNvPr id="14" name="Line Callout 1 13"/>
          <p:cNvSpPr/>
          <p:nvPr/>
        </p:nvSpPr>
        <p:spPr>
          <a:xfrm>
            <a:off x="4889270" y="2133600"/>
            <a:ext cx="1206730" cy="539028"/>
          </a:xfrm>
          <a:prstGeom prst="borderCallout1">
            <a:avLst>
              <a:gd name="adj1" fmla="val 85650"/>
              <a:gd name="adj2" fmla="val -7266"/>
              <a:gd name="adj3" fmla="val 86218"/>
              <a:gd name="adj4" fmla="val -64700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n>
                  <a:solidFill>
                    <a:schemeClr val="bg1"/>
                  </a:solidFill>
                </a:ln>
                <a:latin typeface="rossbb" pitchFamily="82" charset="0"/>
                <a:ea typeface="Cambria Math"/>
              </a:rPr>
              <a:t>e</a:t>
            </a:r>
            <a:r>
              <a:rPr lang="en-US" sz="3200" dirty="0" smtClean="0"/>
              <a:t> </a:t>
            </a:r>
            <a:r>
              <a:rPr lang="en-US" sz="3200" dirty="0" smtClean="0">
                <a:latin typeface="Cambria Math"/>
                <a:ea typeface="Cambria Math"/>
              </a:rPr>
              <a:t>↦</a:t>
            </a:r>
            <a:r>
              <a:rPr lang="en-US" sz="3200" dirty="0" smtClean="0"/>
              <a:t> </a:t>
            </a:r>
            <a:r>
              <a:rPr lang="el-GR" sz="3200" dirty="0" smtClean="0">
                <a:latin typeface="Cambria Math"/>
                <a:ea typeface="Cambria Math"/>
              </a:rPr>
              <a:t>ε</a:t>
            </a:r>
            <a:endParaRPr lang="en-US" sz="3200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5492635" y="2743199"/>
            <a:ext cx="0" cy="45720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6299091" y="1542728"/>
            <a:ext cx="1747139" cy="147842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Monad</a:t>
            </a:r>
          </a:p>
          <a:p>
            <a:pPr algn="ctr"/>
            <a:r>
              <a:rPr lang="en-US" sz="3200" dirty="0"/>
              <a:t>n</a:t>
            </a:r>
            <a:r>
              <a:rPr lang="en-US" sz="3200" dirty="0" smtClean="0"/>
              <a:t>eeds</a:t>
            </a:r>
          </a:p>
          <a:p>
            <a:pPr algn="ctr"/>
            <a:r>
              <a:rPr lang="en-US" sz="3200" dirty="0">
                <a:ln>
                  <a:solidFill>
                    <a:schemeClr val="bg1"/>
                  </a:solidFill>
                </a:ln>
                <a:latin typeface="rossbb" pitchFamily="82" charset="0"/>
                <a:ea typeface="Cambria Math"/>
              </a:rPr>
              <a:t>e</a:t>
            </a:r>
            <a:r>
              <a:rPr lang="en-US" sz="3200" dirty="0"/>
              <a:t> </a:t>
            </a:r>
            <a:r>
              <a:rPr lang="en-US" sz="3200" dirty="0">
                <a:latin typeface="Cambria Math"/>
                <a:ea typeface="Cambria Math"/>
              </a:rPr>
              <a:t>↦</a:t>
            </a:r>
            <a:r>
              <a:rPr lang="en-US" sz="3200" dirty="0"/>
              <a:t> </a:t>
            </a:r>
            <a:r>
              <a:rPr lang="el-GR" sz="3200" dirty="0">
                <a:latin typeface="Cambria Math"/>
                <a:ea typeface="Cambria Math"/>
              </a:rPr>
              <a:t>ε</a:t>
            </a:r>
            <a:endParaRPr lang="en-US" sz="3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8444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4515"/>
    </mc:Choice>
    <mc:Fallback xmlns="">
      <p:transition spd="slow" advTm="9451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/>
      <p:bldP spid="8" grpId="0" animBg="1"/>
      <p:bldP spid="9" grpId="0" animBg="1"/>
      <p:bldP spid="10" grpId="0" animBg="1"/>
      <p:bldP spid="11" grpId="0" animBg="1"/>
      <p:bldP spid="14" grpId="0" animBg="1"/>
      <p:bldP spid="1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</a:t>
            </a:r>
            <a:r>
              <a:rPr lang="en-US" dirty="0" err="1" smtClean="0"/>
              <a:t>Productoid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smtClean="0"/>
              <a:t>For each </a:t>
            </a:r>
            <a:r>
              <a:rPr lang="el-GR" dirty="0" smtClean="0">
                <a:latin typeface="Cambria Math"/>
                <a:ea typeface="Cambria Math"/>
              </a:rPr>
              <a:t>ε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r>
              <a:rPr lang="en-US" dirty="0" smtClean="0"/>
              <a:t> For each </a:t>
            </a:r>
            <a:r>
              <a:rPr lang="el-GR" dirty="0" smtClean="0">
                <a:latin typeface="Cambria Math"/>
                <a:ea typeface="Cambria Math"/>
              </a:rPr>
              <a:t>ε</a:t>
            </a:r>
            <a:r>
              <a:rPr lang="en-US" dirty="0" smtClean="0"/>
              <a:t> </a:t>
            </a:r>
            <a:r>
              <a:rPr lang="en-US" dirty="0" smtClean="0">
                <a:ln>
                  <a:solidFill>
                    <a:schemeClr val="tx1"/>
                  </a:solidFill>
                </a:ln>
                <a:latin typeface="rossbb" pitchFamily="82" charset="0"/>
              </a:rPr>
              <a:t>;</a:t>
            </a:r>
            <a:r>
              <a:rPr lang="en-US" dirty="0" smtClean="0"/>
              <a:t> </a:t>
            </a:r>
            <a:r>
              <a:rPr lang="el-GR" dirty="0" smtClean="0">
                <a:latin typeface="Cambria Math"/>
                <a:ea typeface="Cambria Math"/>
              </a:rPr>
              <a:t>ε</a:t>
            </a:r>
            <a:r>
              <a:rPr lang="en-US" dirty="0" smtClean="0"/>
              <a:t>’ </a:t>
            </a:r>
            <a:r>
              <a:rPr lang="en-US" dirty="0" smtClean="0">
                <a:latin typeface="Cambria Math"/>
                <a:ea typeface="Cambria Math"/>
              </a:rPr>
              <a:t>↦</a:t>
            </a:r>
            <a:r>
              <a:rPr lang="en-US" dirty="0" smtClean="0"/>
              <a:t> </a:t>
            </a:r>
            <a:r>
              <a:rPr lang="el-GR" dirty="0" smtClean="0">
                <a:latin typeface="Cambria Math"/>
                <a:ea typeface="Cambria Math"/>
              </a:rPr>
              <a:t>ε</a:t>
            </a:r>
            <a:r>
              <a:rPr lang="en-US" dirty="0" smtClean="0"/>
              <a:t>’’:</a:t>
            </a:r>
          </a:p>
          <a:p>
            <a:endParaRPr lang="en-US" dirty="0"/>
          </a:p>
          <a:p>
            <a:r>
              <a:rPr lang="en-US" dirty="0" smtClean="0"/>
              <a:t> For each </a:t>
            </a:r>
            <a:r>
              <a:rPr lang="el-GR" dirty="0" smtClean="0">
                <a:latin typeface="Cambria Math"/>
                <a:ea typeface="Cambria Math"/>
              </a:rPr>
              <a:t>ε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≤</a:t>
            </a:r>
            <a:r>
              <a:rPr lang="en-US" dirty="0" smtClean="0"/>
              <a:t> </a:t>
            </a:r>
            <a:r>
              <a:rPr lang="el-GR" dirty="0" smtClean="0">
                <a:latin typeface="Cambria Math"/>
                <a:ea typeface="Cambria Math"/>
              </a:rPr>
              <a:t>ε</a:t>
            </a:r>
            <a:r>
              <a:rPr lang="en-US" dirty="0" smtClean="0"/>
              <a:t>’:</a:t>
            </a:r>
          </a:p>
          <a:p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For each </a:t>
            </a:r>
            <a:r>
              <a:rPr lang="en-US" dirty="0" smtClean="0">
                <a:ln>
                  <a:solidFill>
                    <a:schemeClr val="tx1"/>
                  </a:solidFill>
                </a:ln>
                <a:latin typeface="rossbb" pitchFamily="82" charset="0"/>
              </a:rPr>
              <a:t>e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↦</a:t>
            </a:r>
            <a:r>
              <a:rPr lang="en-US" dirty="0" smtClean="0"/>
              <a:t> </a:t>
            </a:r>
            <a:r>
              <a:rPr lang="el-GR" dirty="0" smtClean="0">
                <a:latin typeface="Cambria Math"/>
                <a:ea typeface="Cambria Math"/>
              </a:rPr>
              <a:t>ε</a:t>
            </a:r>
            <a:r>
              <a:rPr lang="en-US" dirty="0" smtClean="0"/>
              <a:t>:</a:t>
            </a:r>
          </a:p>
        </p:txBody>
      </p:sp>
      <p:sp>
        <p:nvSpPr>
          <p:cNvPr id="4" name="Pentagon 3"/>
          <p:cNvSpPr/>
          <p:nvPr/>
        </p:nvSpPr>
        <p:spPr>
          <a:xfrm>
            <a:off x="1066800" y="2203634"/>
            <a:ext cx="527842" cy="497670"/>
          </a:xfrm>
          <a:prstGeom prst="homePlate">
            <a:avLst>
              <a:gd name="adj" fmla="val 3000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>
                <a:latin typeface="Cambria Math"/>
                <a:ea typeface="Cambria Math"/>
              </a:rPr>
              <a:t>τ</a:t>
            </a:r>
            <a:endParaRPr lang="en-US" sz="3200" dirty="0"/>
          </a:p>
        </p:txBody>
      </p:sp>
      <p:sp>
        <p:nvSpPr>
          <p:cNvPr id="5" name="Pentagon 4"/>
          <p:cNvSpPr/>
          <p:nvPr/>
        </p:nvSpPr>
        <p:spPr>
          <a:xfrm>
            <a:off x="3068941" y="2203634"/>
            <a:ext cx="527842" cy="497670"/>
          </a:xfrm>
          <a:prstGeom prst="homePlate">
            <a:avLst>
              <a:gd name="adj" fmla="val 3000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>
                <a:latin typeface="Cambria Math"/>
                <a:ea typeface="Cambria Math"/>
              </a:rPr>
              <a:t>τ</a:t>
            </a:r>
            <a:r>
              <a:rPr lang="en-US" sz="3200" dirty="0" smtClean="0"/>
              <a:t>’</a:t>
            </a:r>
            <a:endParaRPr lang="en-US" sz="3200" dirty="0"/>
          </a:p>
        </p:txBody>
      </p:sp>
      <p:sp>
        <p:nvSpPr>
          <p:cNvPr id="6" name="Chevron 5"/>
          <p:cNvSpPr/>
          <p:nvPr/>
        </p:nvSpPr>
        <p:spPr>
          <a:xfrm>
            <a:off x="1541441" y="2203634"/>
            <a:ext cx="1436364" cy="497670"/>
          </a:xfrm>
          <a:prstGeom prst="chevron">
            <a:avLst>
              <a:gd name="adj" fmla="val 1868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rIns="0" rtlCol="0" anchor="ctr"/>
          <a:lstStyle/>
          <a:p>
            <a:pPr algn="ctr"/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Pentagon 6"/>
          <p:cNvSpPr/>
          <p:nvPr/>
        </p:nvSpPr>
        <p:spPr>
          <a:xfrm>
            <a:off x="5623417" y="2203634"/>
            <a:ext cx="527842" cy="497670"/>
          </a:xfrm>
          <a:prstGeom prst="homePlate">
            <a:avLst>
              <a:gd name="adj" fmla="val 3000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>
                <a:latin typeface="Cambria Math"/>
                <a:ea typeface="Cambria Math"/>
              </a:rPr>
              <a:t>τ</a:t>
            </a:r>
            <a:endParaRPr lang="en-US" sz="3200" dirty="0"/>
          </a:p>
        </p:txBody>
      </p:sp>
      <p:sp>
        <p:nvSpPr>
          <p:cNvPr id="8" name="Pentagon 7"/>
          <p:cNvSpPr/>
          <p:nvPr/>
        </p:nvSpPr>
        <p:spPr>
          <a:xfrm>
            <a:off x="7625558" y="2203634"/>
            <a:ext cx="527842" cy="497670"/>
          </a:xfrm>
          <a:prstGeom prst="homePlate">
            <a:avLst>
              <a:gd name="adj" fmla="val 3000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>
                <a:latin typeface="Cambria Math"/>
                <a:ea typeface="Cambria Math"/>
              </a:rPr>
              <a:t>τ</a:t>
            </a:r>
            <a:r>
              <a:rPr lang="en-US" sz="3200" dirty="0" smtClean="0"/>
              <a:t>’</a:t>
            </a:r>
            <a:endParaRPr lang="en-US" sz="3200" dirty="0"/>
          </a:p>
        </p:txBody>
      </p:sp>
      <p:sp>
        <p:nvSpPr>
          <p:cNvPr id="9" name="Chevron 8"/>
          <p:cNvSpPr/>
          <p:nvPr/>
        </p:nvSpPr>
        <p:spPr>
          <a:xfrm>
            <a:off x="6110937" y="2203634"/>
            <a:ext cx="908049" cy="497670"/>
          </a:xfrm>
          <a:prstGeom prst="chevron">
            <a:avLst>
              <a:gd name="adj" fmla="val 1868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rIns="0" rtlCol="0" anchor="ctr"/>
          <a:lstStyle/>
          <a:p>
            <a:pPr algn="ctr"/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3781328" y="2088150"/>
            <a:ext cx="1133035" cy="728639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ctr"/>
            <a:r>
              <a:rPr lang="en-US" sz="2400" dirty="0" smtClean="0"/>
              <a:t>map</a:t>
            </a:r>
            <a:endParaRPr lang="en-US" sz="2400" dirty="0"/>
          </a:p>
        </p:txBody>
      </p:sp>
      <p:sp>
        <p:nvSpPr>
          <p:cNvPr id="11" name="Rectangle 10"/>
          <p:cNvSpPr/>
          <p:nvPr/>
        </p:nvSpPr>
        <p:spPr>
          <a:xfrm>
            <a:off x="7100003" y="2203634"/>
            <a:ext cx="525555" cy="49766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 smtClean="0"/>
              <a:t>P</a:t>
            </a:r>
            <a:r>
              <a:rPr lang="el-GR" sz="3200" baseline="-25000" dirty="0" smtClean="0">
                <a:latin typeface="Cambria Math"/>
                <a:ea typeface="Cambria Math"/>
              </a:rPr>
              <a:t>ε</a:t>
            </a:r>
            <a:endParaRPr lang="en-US" sz="3200" baseline="-25000" dirty="0"/>
          </a:p>
        </p:txBody>
      </p:sp>
      <p:sp>
        <p:nvSpPr>
          <p:cNvPr id="12" name="Rectangle 11"/>
          <p:cNvSpPr/>
          <p:nvPr/>
        </p:nvSpPr>
        <p:spPr>
          <a:xfrm>
            <a:off x="5097862" y="2203636"/>
            <a:ext cx="525555" cy="49766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 smtClean="0"/>
              <a:t>P</a:t>
            </a:r>
            <a:r>
              <a:rPr lang="el-GR" sz="3200" baseline="-25000" dirty="0" smtClean="0">
                <a:latin typeface="Cambria Math"/>
                <a:ea typeface="Cambria Math"/>
              </a:rPr>
              <a:t>ε</a:t>
            </a:r>
            <a:endParaRPr lang="en-US" sz="3200" baseline="-25000" dirty="0"/>
          </a:p>
        </p:txBody>
      </p:sp>
      <p:sp>
        <p:nvSpPr>
          <p:cNvPr id="13" name="Chevron 12"/>
          <p:cNvSpPr/>
          <p:nvPr/>
        </p:nvSpPr>
        <p:spPr>
          <a:xfrm>
            <a:off x="3765278" y="3328863"/>
            <a:ext cx="1077076" cy="497670"/>
          </a:xfrm>
          <a:prstGeom prst="chevron">
            <a:avLst>
              <a:gd name="adj" fmla="val 1868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join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90203" y="3328865"/>
            <a:ext cx="525555" cy="49766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 smtClean="0"/>
              <a:t>P</a:t>
            </a:r>
            <a:r>
              <a:rPr lang="el-GR" sz="3200" baseline="-25000" dirty="0" smtClean="0">
                <a:latin typeface="Cambria Math"/>
                <a:ea typeface="Cambria Math"/>
              </a:rPr>
              <a:t>ε</a:t>
            </a:r>
            <a:r>
              <a:rPr lang="en-US" sz="3200" baseline="-25000" dirty="0" smtClean="0">
                <a:latin typeface="Cambria Math"/>
                <a:ea typeface="Cambria Math"/>
              </a:rPr>
              <a:t>’’</a:t>
            </a:r>
            <a:endParaRPr lang="en-US" sz="3200" baseline="-25000" dirty="0"/>
          </a:p>
        </p:txBody>
      </p:sp>
      <p:sp>
        <p:nvSpPr>
          <p:cNvPr id="15" name="Pentagon 14"/>
          <p:cNvSpPr/>
          <p:nvPr/>
        </p:nvSpPr>
        <p:spPr>
          <a:xfrm>
            <a:off x="3260910" y="3328858"/>
            <a:ext cx="527842" cy="497670"/>
          </a:xfrm>
          <a:prstGeom prst="homePlate">
            <a:avLst>
              <a:gd name="adj" fmla="val 3000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>
                <a:latin typeface="Cambria Math"/>
                <a:ea typeface="Cambria Math"/>
              </a:rPr>
              <a:t>τ</a:t>
            </a:r>
            <a:endParaRPr lang="en-US" sz="3200" dirty="0"/>
          </a:p>
        </p:txBody>
      </p:sp>
      <p:sp>
        <p:nvSpPr>
          <p:cNvPr id="16" name="Pentagon 15"/>
          <p:cNvSpPr/>
          <p:nvPr/>
        </p:nvSpPr>
        <p:spPr>
          <a:xfrm>
            <a:off x="5415758" y="3328857"/>
            <a:ext cx="527842" cy="497670"/>
          </a:xfrm>
          <a:prstGeom prst="homePlate">
            <a:avLst>
              <a:gd name="adj" fmla="val 3000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>
                <a:latin typeface="Cambria Math"/>
                <a:ea typeface="Cambria Math"/>
              </a:rPr>
              <a:t>τ</a:t>
            </a:r>
            <a:endParaRPr lang="en-US" sz="3200" dirty="0"/>
          </a:p>
        </p:txBody>
      </p:sp>
      <p:sp>
        <p:nvSpPr>
          <p:cNvPr id="17" name="Rectangle 16"/>
          <p:cNvSpPr/>
          <p:nvPr/>
        </p:nvSpPr>
        <p:spPr>
          <a:xfrm>
            <a:off x="2735355" y="3328855"/>
            <a:ext cx="525555" cy="49766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 smtClean="0"/>
              <a:t>P</a:t>
            </a:r>
            <a:r>
              <a:rPr lang="el-GR" sz="3200" baseline="-25000" dirty="0" smtClean="0">
                <a:latin typeface="Cambria Math"/>
                <a:ea typeface="Cambria Math"/>
              </a:rPr>
              <a:t>ε</a:t>
            </a:r>
            <a:r>
              <a:rPr lang="en-US" sz="3200" baseline="-25000" dirty="0" smtClean="0">
                <a:latin typeface="Cambria Math"/>
                <a:ea typeface="Cambria Math"/>
              </a:rPr>
              <a:t>’</a:t>
            </a:r>
            <a:endParaRPr lang="en-US" sz="3200" baseline="-25000" dirty="0"/>
          </a:p>
        </p:txBody>
      </p:sp>
      <p:sp>
        <p:nvSpPr>
          <p:cNvPr id="18" name="Rectangle 17"/>
          <p:cNvSpPr/>
          <p:nvPr/>
        </p:nvSpPr>
        <p:spPr>
          <a:xfrm>
            <a:off x="2209800" y="3328865"/>
            <a:ext cx="525555" cy="49766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 smtClean="0"/>
              <a:t>P</a:t>
            </a:r>
            <a:r>
              <a:rPr lang="el-GR" sz="3200" baseline="-25000" dirty="0" smtClean="0">
                <a:latin typeface="Cambria Math"/>
                <a:ea typeface="Cambria Math"/>
              </a:rPr>
              <a:t>ε</a:t>
            </a:r>
            <a:endParaRPr lang="en-US" sz="3200" baseline="-25000" dirty="0"/>
          </a:p>
        </p:txBody>
      </p:sp>
      <p:sp>
        <p:nvSpPr>
          <p:cNvPr id="19" name="Chevron 18"/>
          <p:cNvSpPr/>
          <p:nvPr/>
        </p:nvSpPr>
        <p:spPr>
          <a:xfrm>
            <a:off x="3765278" y="4458892"/>
            <a:ext cx="1077076" cy="497670"/>
          </a:xfrm>
          <a:prstGeom prst="chevron">
            <a:avLst>
              <a:gd name="adj" fmla="val 1868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coerce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890203" y="4458894"/>
            <a:ext cx="525555" cy="49766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 smtClean="0"/>
              <a:t>P</a:t>
            </a:r>
            <a:r>
              <a:rPr lang="el-GR" sz="3200" baseline="-25000" dirty="0" smtClean="0">
                <a:latin typeface="Cambria Math"/>
                <a:ea typeface="Cambria Math"/>
              </a:rPr>
              <a:t>ε</a:t>
            </a:r>
            <a:r>
              <a:rPr lang="en-US" sz="3200" baseline="-25000" dirty="0" smtClean="0">
                <a:latin typeface="Cambria Math"/>
                <a:ea typeface="Cambria Math"/>
              </a:rPr>
              <a:t>’</a:t>
            </a:r>
            <a:endParaRPr lang="en-US" sz="3200" baseline="-25000" dirty="0"/>
          </a:p>
        </p:txBody>
      </p:sp>
      <p:sp>
        <p:nvSpPr>
          <p:cNvPr id="21" name="Pentagon 20"/>
          <p:cNvSpPr/>
          <p:nvPr/>
        </p:nvSpPr>
        <p:spPr>
          <a:xfrm>
            <a:off x="3260910" y="4458887"/>
            <a:ext cx="527842" cy="497670"/>
          </a:xfrm>
          <a:prstGeom prst="homePlate">
            <a:avLst>
              <a:gd name="adj" fmla="val 3000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>
                <a:latin typeface="Cambria Math"/>
                <a:ea typeface="Cambria Math"/>
              </a:rPr>
              <a:t>τ</a:t>
            </a:r>
            <a:endParaRPr lang="en-US" sz="3200" dirty="0"/>
          </a:p>
        </p:txBody>
      </p:sp>
      <p:sp>
        <p:nvSpPr>
          <p:cNvPr id="22" name="Pentagon 21"/>
          <p:cNvSpPr/>
          <p:nvPr/>
        </p:nvSpPr>
        <p:spPr>
          <a:xfrm>
            <a:off x="5415758" y="4458886"/>
            <a:ext cx="527842" cy="497670"/>
          </a:xfrm>
          <a:prstGeom prst="homePlate">
            <a:avLst>
              <a:gd name="adj" fmla="val 3000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>
                <a:latin typeface="Cambria Math"/>
                <a:ea typeface="Cambria Math"/>
              </a:rPr>
              <a:t>τ</a:t>
            </a:r>
            <a:endParaRPr lang="en-US" sz="3200" dirty="0"/>
          </a:p>
        </p:txBody>
      </p:sp>
      <p:sp>
        <p:nvSpPr>
          <p:cNvPr id="23" name="Rectangle 22"/>
          <p:cNvSpPr/>
          <p:nvPr/>
        </p:nvSpPr>
        <p:spPr>
          <a:xfrm>
            <a:off x="2735355" y="4458884"/>
            <a:ext cx="525555" cy="49766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 smtClean="0"/>
              <a:t>P</a:t>
            </a:r>
            <a:r>
              <a:rPr lang="el-GR" sz="3200" baseline="-25000" dirty="0" smtClean="0">
                <a:latin typeface="Cambria Math"/>
                <a:ea typeface="Cambria Math"/>
              </a:rPr>
              <a:t>ε</a:t>
            </a:r>
            <a:endParaRPr lang="en-US" sz="3200" baseline="-25000" dirty="0"/>
          </a:p>
        </p:txBody>
      </p:sp>
      <p:sp>
        <p:nvSpPr>
          <p:cNvPr id="25" name="Chevron 24"/>
          <p:cNvSpPr/>
          <p:nvPr/>
        </p:nvSpPr>
        <p:spPr>
          <a:xfrm>
            <a:off x="3765278" y="5559045"/>
            <a:ext cx="1077076" cy="497670"/>
          </a:xfrm>
          <a:prstGeom prst="chevron">
            <a:avLst>
              <a:gd name="adj" fmla="val 1868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unit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890203" y="5559047"/>
            <a:ext cx="525555" cy="49766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 smtClean="0"/>
              <a:t>P</a:t>
            </a:r>
            <a:r>
              <a:rPr lang="el-GR" sz="3200" baseline="-25000" dirty="0" smtClean="0">
                <a:latin typeface="Cambria Math"/>
                <a:ea typeface="Cambria Math"/>
              </a:rPr>
              <a:t>ε</a:t>
            </a:r>
            <a:endParaRPr lang="en-US" sz="3200" baseline="-25000" dirty="0"/>
          </a:p>
        </p:txBody>
      </p:sp>
      <p:sp>
        <p:nvSpPr>
          <p:cNvPr id="27" name="Pentagon 26"/>
          <p:cNvSpPr/>
          <p:nvPr/>
        </p:nvSpPr>
        <p:spPr>
          <a:xfrm>
            <a:off x="3260910" y="5559040"/>
            <a:ext cx="527842" cy="497670"/>
          </a:xfrm>
          <a:prstGeom prst="homePlate">
            <a:avLst>
              <a:gd name="adj" fmla="val 3000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>
                <a:latin typeface="Cambria Math"/>
                <a:ea typeface="Cambria Math"/>
              </a:rPr>
              <a:t>τ</a:t>
            </a:r>
            <a:endParaRPr lang="en-US" sz="3200" dirty="0"/>
          </a:p>
        </p:txBody>
      </p:sp>
      <p:sp>
        <p:nvSpPr>
          <p:cNvPr id="28" name="Pentagon 27"/>
          <p:cNvSpPr/>
          <p:nvPr/>
        </p:nvSpPr>
        <p:spPr>
          <a:xfrm>
            <a:off x="5415758" y="5559039"/>
            <a:ext cx="527842" cy="497670"/>
          </a:xfrm>
          <a:prstGeom prst="homePlate">
            <a:avLst>
              <a:gd name="adj" fmla="val 3000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>
                <a:latin typeface="Cambria Math"/>
                <a:ea typeface="Cambria Math"/>
              </a:rPr>
              <a:t>τ</a:t>
            </a:r>
            <a:endParaRPr lang="en-US" sz="3200" dirty="0"/>
          </a:p>
        </p:txBody>
      </p:sp>
      <p:sp>
        <p:nvSpPr>
          <p:cNvPr id="29" name="Line Callout 1 28"/>
          <p:cNvSpPr/>
          <p:nvPr/>
        </p:nvSpPr>
        <p:spPr>
          <a:xfrm>
            <a:off x="4360886" y="1662331"/>
            <a:ext cx="3261893" cy="471269"/>
          </a:xfrm>
          <a:prstGeom prst="borderCallout1">
            <a:avLst>
              <a:gd name="adj1" fmla="val 92535"/>
              <a:gd name="adj2" fmla="val 12511"/>
              <a:gd name="adj3" fmla="val 156225"/>
              <a:gd name="adj4" fmla="val 1984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Propagate effects</a:t>
            </a:r>
            <a:endParaRPr lang="en-US" sz="2800" dirty="0"/>
          </a:p>
        </p:txBody>
      </p:sp>
      <p:sp>
        <p:nvSpPr>
          <p:cNvPr id="30" name="Line Callout 1 29"/>
          <p:cNvSpPr/>
          <p:nvPr/>
        </p:nvSpPr>
        <p:spPr>
          <a:xfrm>
            <a:off x="4360886" y="2805331"/>
            <a:ext cx="3261893" cy="471269"/>
          </a:xfrm>
          <a:prstGeom prst="borderCallout1">
            <a:avLst>
              <a:gd name="adj1" fmla="val 100734"/>
              <a:gd name="adj2" fmla="val 8870"/>
              <a:gd name="adj3" fmla="val 156225"/>
              <a:gd name="adj4" fmla="val 374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Sequence effects</a:t>
            </a:r>
            <a:endParaRPr lang="en-US" sz="2800" dirty="0"/>
          </a:p>
        </p:txBody>
      </p:sp>
      <p:sp>
        <p:nvSpPr>
          <p:cNvPr id="31" name="Line Callout 1 30"/>
          <p:cNvSpPr/>
          <p:nvPr/>
        </p:nvSpPr>
        <p:spPr>
          <a:xfrm>
            <a:off x="4360886" y="5029200"/>
            <a:ext cx="3261893" cy="471269"/>
          </a:xfrm>
          <a:prstGeom prst="borderCallout1">
            <a:avLst>
              <a:gd name="adj1" fmla="val 100734"/>
              <a:gd name="adj2" fmla="val 9660"/>
              <a:gd name="adj3" fmla="val 158958"/>
              <a:gd name="adj4" fmla="val 374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Impurify</a:t>
            </a:r>
            <a:r>
              <a:rPr lang="en-US" sz="2800" dirty="0" smtClean="0"/>
              <a:t> into effects</a:t>
            </a:r>
            <a:endParaRPr lang="en-US" sz="2800" dirty="0"/>
          </a:p>
        </p:txBody>
      </p:sp>
      <p:sp>
        <p:nvSpPr>
          <p:cNvPr id="32" name="Line Callout 1 31"/>
          <p:cNvSpPr/>
          <p:nvPr/>
        </p:nvSpPr>
        <p:spPr>
          <a:xfrm>
            <a:off x="4360886" y="3922573"/>
            <a:ext cx="3261893" cy="471269"/>
          </a:xfrm>
          <a:prstGeom prst="borderCallout1">
            <a:avLst>
              <a:gd name="adj1" fmla="val 92535"/>
              <a:gd name="adj2" fmla="val 10054"/>
              <a:gd name="adj3" fmla="val 158958"/>
              <a:gd name="adj4" fmla="val -21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Convert effects</a:t>
            </a:r>
            <a:endParaRPr lang="en-US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51550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2490"/>
    </mc:Choice>
    <mc:Fallback xmlns="">
      <p:transition spd="slow" advTm="6249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500"/>
                            </p:stCondLst>
                            <p:childTnLst>
                              <p:par>
                                <p:cTn id="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000"/>
                            </p:stCondLst>
                            <p:childTnLst>
                              <p:par>
                                <p:cTn id="9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000"/>
                            </p:stCondLst>
                            <p:childTnLst>
                              <p:par>
                                <p:cTn id="10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000"/>
                            </p:stCondLst>
                            <p:childTnLst>
                              <p:par>
                                <p:cTn id="12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Generality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124331" y="1764186"/>
            <a:ext cx="6361938" cy="184144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The </a:t>
            </a:r>
            <a:r>
              <a:rPr lang="en-US" sz="3600" dirty="0">
                <a:solidFill>
                  <a:schemeClr val="accent1"/>
                </a:solidFill>
              </a:rPr>
              <a:t>sequential</a:t>
            </a:r>
            <a:r>
              <a:rPr lang="en-US" sz="3600" dirty="0"/>
              <a:t> semantics of </a:t>
            </a:r>
            <a:r>
              <a:rPr lang="en-US" sz="3600" dirty="0">
                <a:solidFill>
                  <a:schemeClr val="accent1"/>
                </a:solidFill>
              </a:rPr>
              <a:t>any</a:t>
            </a:r>
            <a:r>
              <a:rPr lang="en-US" sz="3600" dirty="0"/>
              <a:t> </a:t>
            </a:r>
            <a:r>
              <a:rPr lang="en-US" sz="3600" dirty="0">
                <a:solidFill>
                  <a:schemeClr val="accent1"/>
                </a:solidFill>
              </a:rPr>
              <a:t>producer</a:t>
            </a:r>
            <a:r>
              <a:rPr lang="en-US" sz="3600" dirty="0"/>
              <a:t> effect system forms a </a:t>
            </a:r>
            <a:r>
              <a:rPr lang="en-US" sz="3600" dirty="0" err="1">
                <a:solidFill>
                  <a:schemeClr val="accent1"/>
                </a:solidFill>
              </a:rPr>
              <a:t>productor</a:t>
            </a:r>
            <a:r>
              <a:rPr lang="en-US" sz="3600" dirty="0"/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569525" y="4025958"/>
            <a:ext cx="7471550" cy="184144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chemeClr val="accent1"/>
                </a:solidFill>
              </a:rPr>
              <a:t>Any</a:t>
            </a:r>
            <a:r>
              <a:rPr lang="en-US" sz="3600" dirty="0"/>
              <a:t> </a:t>
            </a:r>
            <a:r>
              <a:rPr lang="en-US" sz="3600" dirty="0" err="1"/>
              <a:t>effectful</a:t>
            </a:r>
            <a:r>
              <a:rPr lang="en-US" sz="3600" dirty="0"/>
              <a:t> language </a:t>
            </a:r>
            <a:r>
              <a:rPr lang="en-US" sz="3600" dirty="0" smtClean="0"/>
              <a:t>that can</a:t>
            </a:r>
          </a:p>
          <a:p>
            <a:pPr algn="ctr"/>
            <a:r>
              <a:rPr lang="en-US" sz="3600" dirty="0" err="1" smtClean="0">
                <a:solidFill>
                  <a:schemeClr val="accent1"/>
                </a:solidFill>
              </a:rPr>
              <a:t>thunk</a:t>
            </a:r>
            <a:r>
              <a:rPr lang="en-US" sz="3600" dirty="0" smtClean="0"/>
              <a:t> </a:t>
            </a:r>
            <a:r>
              <a:rPr lang="en-US" sz="3600" dirty="0"/>
              <a:t>computations into </a:t>
            </a:r>
            <a:r>
              <a:rPr lang="en-US" sz="3600" dirty="0">
                <a:solidFill>
                  <a:schemeClr val="accent1"/>
                </a:solidFill>
              </a:rPr>
              <a:t>pure</a:t>
            </a:r>
            <a:r>
              <a:rPr lang="en-US" sz="3600" dirty="0"/>
              <a:t> </a:t>
            </a:r>
            <a:r>
              <a:rPr lang="en-US" sz="3600" dirty="0" smtClean="0"/>
              <a:t>values</a:t>
            </a:r>
          </a:p>
          <a:p>
            <a:pPr algn="ctr"/>
            <a:r>
              <a:rPr lang="en-US" sz="3600" dirty="0" smtClean="0"/>
              <a:t>has </a:t>
            </a:r>
            <a:r>
              <a:rPr lang="en-US" sz="3600" dirty="0"/>
              <a:t>only </a:t>
            </a:r>
            <a:r>
              <a:rPr lang="en-US" sz="3600" dirty="0">
                <a:solidFill>
                  <a:schemeClr val="accent1"/>
                </a:solidFill>
              </a:rPr>
              <a:t>producer</a:t>
            </a:r>
            <a:r>
              <a:rPr lang="en-US" sz="3600" dirty="0"/>
              <a:t> effects.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50717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8660"/>
    </mc:Choice>
    <mc:Fallback xmlns="">
      <p:transition spd="slow" advTm="7866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Productors</a:t>
            </a:r>
            <a:r>
              <a:rPr lang="en-US" dirty="0" smtClean="0"/>
              <a:t> built from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382000" cy="4873752"/>
          </a:xfrm>
        </p:spPr>
        <p:txBody>
          <a:bodyPr/>
          <a:lstStyle/>
          <a:p>
            <a:r>
              <a:rPr lang="en-US" dirty="0" smtClean="0"/>
              <a:t> a single effect</a:t>
            </a:r>
          </a:p>
          <a:p>
            <a:pPr lvl="1"/>
            <a:r>
              <a:rPr lang="en-US" dirty="0" smtClean="0"/>
              <a:t>are monads [</a:t>
            </a:r>
            <a:r>
              <a:rPr lang="en-US" dirty="0" err="1" smtClean="0"/>
              <a:t>Moggi</a:t>
            </a:r>
            <a:r>
              <a:rPr lang="en-US" dirty="0" smtClean="0"/>
              <a:t>]</a:t>
            </a:r>
          </a:p>
          <a:p>
            <a:r>
              <a:rPr lang="en-US" dirty="0"/>
              <a:t> </a:t>
            </a:r>
            <a:r>
              <a:rPr lang="en-US" dirty="0" smtClean="0"/>
              <a:t>a join semi-lattice of effects</a:t>
            </a:r>
          </a:p>
          <a:p>
            <a:pPr lvl="1"/>
            <a:r>
              <a:rPr lang="en-US" dirty="0" smtClean="0"/>
              <a:t>are indexed monads [</a:t>
            </a:r>
            <a:r>
              <a:rPr lang="en-US" dirty="0" err="1" smtClean="0"/>
              <a:t>Wadler</a:t>
            </a:r>
            <a:r>
              <a:rPr lang="en-US" dirty="0" smtClean="0"/>
              <a:t> &amp; Thiemann]</a:t>
            </a:r>
          </a:p>
          <a:p>
            <a:r>
              <a:rPr lang="en-US" dirty="0"/>
              <a:t> </a:t>
            </a:r>
            <a:r>
              <a:rPr lang="en-US" dirty="0" smtClean="0"/>
              <a:t>a partial join semi-lattice of effects</a:t>
            </a:r>
          </a:p>
          <a:p>
            <a:pPr lvl="1"/>
            <a:r>
              <a:rPr lang="en-US" dirty="0" smtClean="0"/>
              <a:t>are layered monads in action [</a:t>
            </a:r>
            <a:r>
              <a:rPr lang="en-US" dirty="0" err="1" smtClean="0"/>
              <a:t>Filinski</a:t>
            </a:r>
            <a:r>
              <a:rPr lang="en-US" dirty="0"/>
              <a:t>]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a state-transition effect system</a:t>
            </a:r>
          </a:p>
          <a:p>
            <a:pPr lvl="1"/>
            <a:r>
              <a:rPr lang="en-US" dirty="0" smtClean="0"/>
              <a:t>are parameterized monads [</a:t>
            </a:r>
            <a:r>
              <a:rPr lang="en-US" dirty="0" err="1" smtClean="0"/>
              <a:t>Atkey</a:t>
            </a:r>
            <a:r>
              <a:rPr lang="en-US" dirty="0" smtClean="0"/>
              <a:t>]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413510" y="5963793"/>
            <a:ext cx="5783580" cy="64541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These are </a:t>
            </a:r>
            <a:r>
              <a:rPr lang="en-US" sz="3600" dirty="0" smtClean="0">
                <a:solidFill>
                  <a:schemeClr val="accent1"/>
                </a:solidFill>
              </a:rPr>
              <a:t>all</a:t>
            </a:r>
            <a:r>
              <a:rPr lang="en-US" sz="3600" dirty="0" smtClean="0"/>
              <a:t> if and </a:t>
            </a:r>
            <a:r>
              <a:rPr lang="en-US" sz="3600" dirty="0" smtClean="0">
                <a:solidFill>
                  <a:schemeClr val="accent1"/>
                </a:solidFill>
              </a:rPr>
              <a:t>only</a:t>
            </a:r>
            <a:r>
              <a:rPr lang="en-US" sz="3600" dirty="0" smtClean="0"/>
              <a:t> ifs.</a:t>
            </a:r>
            <a:endParaRPr lang="en-US" sz="3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75538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4421"/>
    </mc:Choice>
    <mc:Fallback xmlns="">
      <p:transition spd="slow" advTm="6442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Applying </a:t>
            </a:r>
            <a:r>
              <a:rPr lang="en-US" dirty="0" err="1" smtClean="0"/>
              <a:t>Productors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3058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Abstract Operations: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acquire : L </a:t>
            </a:r>
            <a:r>
              <a:rPr lang="en-US" dirty="0" smtClean="0">
                <a:latin typeface="Cambria Math"/>
                <a:ea typeface="Cambria Math"/>
              </a:rPr>
              <a:t>⊸</a:t>
            </a:r>
            <a:r>
              <a:rPr lang="en-US" dirty="0" smtClean="0"/>
              <a:t> C</a:t>
            </a:r>
          </a:p>
          <a:p>
            <a:pPr lvl="1"/>
            <a:r>
              <a:rPr lang="en-US" dirty="0" smtClean="0"/>
              <a:t> release : C </a:t>
            </a:r>
            <a:r>
              <a:rPr lang="en-US" dirty="0" smtClean="0">
                <a:latin typeface="Cambria Math"/>
                <a:ea typeface="Cambria Math"/>
              </a:rPr>
              <a:t>⊸</a:t>
            </a:r>
            <a:r>
              <a:rPr lang="en-US" dirty="0" smtClean="0"/>
              <a:t> L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get : C </a:t>
            </a:r>
            <a:r>
              <a:rPr lang="en-US" dirty="0" smtClean="0">
                <a:latin typeface="Cambria Math"/>
                <a:ea typeface="Cambria Math"/>
              </a:rPr>
              <a:t>⊸</a:t>
            </a:r>
            <a:r>
              <a:rPr lang="en-US" dirty="0" smtClean="0"/>
              <a:t> C </a:t>
            </a:r>
            <a:r>
              <a:rPr lang="en-US" dirty="0" smtClean="0">
                <a:latin typeface="Cambria Math"/>
                <a:ea typeface="Cambria Math"/>
              </a:rPr>
              <a:t>⨂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ℤ</a:t>
            </a:r>
            <a:endParaRPr lang="en-US" dirty="0" smtClean="0"/>
          </a:p>
          <a:p>
            <a:pPr lvl="1"/>
            <a:r>
              <a:rPr lang="en-US" dirty="0"/>
              <a:t> </a:t>
            </a:r>
            <a:r>
              <a:rPr lang="en-US" dirty="0" smtClean="0"/>
              <a:t>set : C </a:t>
            </a:r>
            <a:r>
              <a:rPr lang="en-US" dirty="0" smtClean="0">
                <a:latin typeface="Cambria Math"/>
                <a:ea typeface="Cambria Math"/>
              </a:rPr>
              <a:t>⨂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ℤ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⊸</a:t>
            </a:r>
            <a:r>
              <a:rPr lang="en-US" dirty="0" smtClean="0"/>
              <a:t> C</a:t>
            </a:r>
          </a:p>
          <a:p>
            <a:endParaRPr lang="en-US" dirty="0" smtClean="0"/>
          </a:p>
          <a:p>
            <a:r>
              <a:rPr lang="en-US" dirty="0"/>
              <a:t> </a:t>
            </a:r>
            <a:r>
              <a:rPr lang="en-US" dirty="0" err="1" smtClean="0"/>
              <a:t>Productor</a:t>
            </a:r>
            <a:r>
              <a:rPr lang="en-US" dirty="0" smtClean="0"/>
              <a:t> using linear type theory ensures:</a:t>
            </a:r>
          </a:p>
          <a:p>
            <a:pPr lvl="1"/>
            <a:r>
              <a:rPr lang="en-US" dirty="0" smtClean="0"/>
              <a:t>shared memory accessed only in critical regions</a:t>
            </a:r>
          </a:p>
          <a:p>
            <a:pPr lvl="1"/>
            <a:r>
              <a:rPr lang="en-US" dirty="0"/>
              <a:t>no deadlocks possible</a:t>
            </a:r>
          </a:p>
        </p:txBody>
      </p:sp>
      <p:sp>
        <p:nvSpPr>
          <p:cNvPr id="4" name="Rounded Rectangular Callout 3"/>
          <p:cNvSpPr/>
          <p:nvPr/>
        </p:nvSpPr>
        <p:spPr>
          <a:xfrm>
            <a:off x="4038601" y="2107080"/>
            <a:ext cx="1869955" cy="473142"/>
          </a:xfrm>
          <a:prstGeom prst="wedgeRoundRectCallout">
            <a:avLst>
              <a:gd name="adj1" fmla="val -63523"/>
              <a:gd name="adj2" fmla="val 17508"/>
              <a:gd name="adj3" fmla="val 1666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800" dirty="0" smtClean="0">
                <a:latin typeface="Cambria Math"/>
                <a:ea typeface="Cambria Math"/>
              </a:rPr>
              <a:t>locking</a:t>
            </a:r>
            <a:endParaRPr lang="en-US" sz="2800" dirty="0"/>
          </a:p>
        </p:txBody>
      </p:sp>
      <p:sp>
        <p:nvSpPr>
          <p:cNvPr id="8" name="Rounded Rectangular Callout 7"/>
          <p:cNvSpPr/>
          <p:nvPr/>
        </p:nvSpPr>
        <p:spPr>
          <a:xfrm>
            <a:off x="4042894" y="2621159"/>
            <a:ext cx="1869955" cy="473142"/>
          </a:xfrm>
          <a:prstGeom prst="wedgeRoundRectCallout">
            <a:avLst>
              <a:gd name="adj1" fmla="val -63523"/>
              <a:gd name="adj2" fmla="val 17508"/>
              <a:gd name="adj3" fmla="val 1666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800" dirty="0" smtClean="0">
                <a:latin typeface="Cambria Math"/>
                <a:ea typeface="Cambria Math"/>
              </a:rPr>
              <a:t>unlocking</a:t>
            </a:r>
            <a:endParaRPr lang="en-US" sz="2800" dirty="0"/>
          </a:p>
        </p:txBody>
      </p:sp>
      <p:sp>
        <p:nvSpPr>
          <p:cNvPr id="9" name="Rounded Rectangular Callout 8"/>
          <p:cNvSpPr/>
          <p:nvPr/>
        </p:nvSpPr>
        <p:spPr>
          <a:xfrm>
            <a:off x="4042894" y="3137079"/>
            <a:ext cx="1869955" cy="473142"/>
          </a:xfrm>
          <a:prstGeom prst="wedgeRoundRectCallout">
            <a:avLst>
              <a:gd name="adj1" fmla="val -63523"/>
              <a:gd name="adj2" fmla="val 17508"/>
              <a:gd name="adj3" fmla="val 1666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800" dirty="0" smtClean="0">
                <a:latin typeface="Cambria Math"/>
                <a:ea typeface="Cambria Math"/>
              </a:rPr>
              <a:t>critical</a:t>
            </a:r>
            <a:endParaRPr lang="en-US" sz="2800" dirty="0"/>
          </a:p>
        </p:txBody>
      </p:sp>
      <p:sp>
        <p:nvSpPr>
          <p:cNvPr id="10" name="Rounded Rectangular Callout 9"/>
          <p:cNvSpPr/>
          <p:nvPr/>
        </p:nvSpPr>
        <p:spPr>
          <a:xfrm>
            <a:off x="4038600" y="3657600"/>
            <a:ext cx="1869955" cy="473142"/>
          </a:xfrm>
          <a:prstGeom prst="wedgeRoundRectCallout">
            <a:avLst>
              <a:gd name="adj1" fmla="val -63523"/>
              <a:gd name="adj2" fmla="val 17508"/>
              <a:gd name="adj3" fmla="val 1666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800" dirty="0" smtClean="0">
                <a:latin typeface="Cambria Math"/>
                <a:ea typeface="Cambria Math"/>
              </a:rPr>
              <a:t>critical</a:t>
            </a:r>
            <a:endParaRPr lang="en-US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39713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1273"/>
    </mc:Choice>
    <mc:Fallback xmlns="">
      <p:transition spd="slow" advTm="5127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  <p:bldP spid="4" grpId="0" animBg="1"/>
      <p:bldP spid="8" grpId="0" animBg="1"/>
      <p:bldP spid="9" grpId="0" animBg="1"/>
      <p:bldP spid="1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Lockless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 Linear Strength</a:t>
            </a:r>
          </a:p>
          <a:p>
            <a:pPr marL="0" indent="0" algn="ctr">
              <a:lnSpc>
                <a:spcPct val="300000"/>
              </a:lnSpc>
              <a:buNone/>
            </a:pPr>
            <a:r>
              <a:rPr lang="el-GR" dirty="0" smtClean="0">
                <a:latin typeface="Cambria Math"/>
                <a:ea typeface="Cambria Math"/>
              </a:rPr>
              <a:t>α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⨂</a:t>
            </a:r>
            <a:r>
              <a:rPr lang="en-US" dirty="0" smtClean="0"/>
              <a:t> </a:t>
            </a:r>
            <a:r>
              <a:rPr lang="en-US" dirty="0" err="1" smtClean="0"/>
              <a:t>P</a:t>
            </a:r>
            <a:r>
              <a:rPr lang="en-US" baseline="-25000" dirty="0" err="1" smtClean="0">
                <a:ln>
                  <a:solidFill>
                    <a:schemeClr val="tx1"/>
                  </a:solidFill>
                </a:ln>
                <a:latin typeface="rossbb" pitchFamily="82" charset="0"/>
              </a:rPr>
              <a:t>e</a:t>
            </a:r>
            <a:r>
              <a:rPr lang="en-US" dirty="0" smtClean="0"/>
              <a:t>(</a:t>
            </a:r>
            <a:r>
              <a:rPr lang="el-GR" dirty="0" smtClean="0">
                <a:latin typeface="Cambria Math"/>
                <a:ea typeface="Cambria Math"/>
              </a:rPr>
              <a:t>τ</a:t>
            </a:r>
            <a:r>
              <a:rPr lang="en-US" dirty="0" smtClean="0"/>
              <a:t>) </a:t>
            </a:r>
            <a:r>
              <a:rPr lang="en-US" dirty="0" smtClean="0">
                <a:latin typeface="Cambria Math"/>
                <a:ea typeface="Cambria Math"/>
              </a:rPr>
              <a:t>⊸</a:t>
            </a:r>
            <a:r>
              <a:rPr lang="en-US" dirty="0" smtClean="0"/>
              <a:t> </a:t>
            </a:r>
            <a:r>
              <a:rPr lang="en-US" dirty="0" err="1" smtClean="0"/>
              <a:t>P</a:t>
            </a:r>
            <a:r>
              <a:rPr lang="en-US" baseline="-25000" dirty="0" err="1" smtClean="0">
                <a:ln>
                  <a:solidFill>
                    <a:schemeClr val="tx1"/>
                  </a:solidFill>
                </a:ln>
                <a:latin typeface="rossbb" pitchFamily="82" charset="0"/>
              </a:rPr>
              <a:t>e</a:t>
            </a:r>
            <a:r>
              <a:rPr lang="en-US" dirty="0" smtClean="0"/>
              <a:t>(</a:t>
            </a:r>
            <a:r>
              <a:rPr lang="el-GR" dirty="0" smtClean="0">
                <a:latin typeface="Cambria Math"/>
                <a:ea typeface="Cambria Math"/>
              </a:rPr>
              <a:t>α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⨂</a:t>
            </a:r>
            <a:r>
              <a:rPr lang="en-US" dirty="0" smtClean="0"/>
              <a:t> </a:t>
            </a:r>
            <a:r>
              <a:rPr lang="el-GR" dirty="0" smtClean="0">
                <a:latin typeface="Cambria Math"/>
                <a:ea typeface="Cambria Math"/>
              </a:rPr>
              <a:t>τ</a:t>
            </a:r>
            <a:r>
              <a:rPr lang="en-US" dirty="0" smtClean="0"/>
              <a:t>)</a:t>
            </a:r>
          </a:p>
          <a:p>
            <a:pPr>
              <a:lnSpc>
                <a:spcPct val="300000"/>
              </a:lnSpc>
            </a:pPr>
            <a:r>
              <a:rPr lang="en-US" dirty="0"/>
              <a:t> </a:t>
            </a:r>
            <a:r>
              <a:rPr lang="en-US" dirty="0" smtClean="0"/>
              <a:t>lockless cannot include exceptions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62927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3618"/>
    </mc:Choice>
    <mc:Fallback xmlns="">
      <p:transition spd="slow" advTm="11361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</a:t>
            </a:r>
            <a:r>
              <a:rPr lang="en-US" dirty="0" err="1" smtClean="0"/>
              <a:t>Productoid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smtClean="0"/>
              <a:t>For each </a:t>
            </a:r>
            <a:r>
              <a:rPr lang="el-GR" dirty="0" smtClean="0">
                <a:latin typeface="Cambria Math"/>
                <a:ea typeface="Cambria Math"/>
              </a:rPr>
              <a:t>ε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r>
              <a:rPr lang="en-US" dirty="0" smtClean="0"/>
              <a:t> For each </a:t>
            </a:r>
            <a:r>
              <a:rPr lang="el-GR" dirty="0" smtClean="0">
                <a:latin typeface="Cambria Math"/>
                <a:ea typeface="Cambria Math"/>
              </a:rPr>
              <a:t>ε</a:t>
            </a:r>
            <a:r>
              <a:rPr lang="en-US" dirty="0" smtClean="0"/>
              <a:t> </a:t>
            </a:r>
            <a:r>
              <a:rPr lang="en-US" dirty="0" smtClean="0">
                <a:ln>
                  <a:solidFill>
                    <a:schemeClr val="tx1"/>
                  </a:solidFill>
                </a:ln>
                <a:latin typeface="rossbb" pitchFamily="82" charset="0"/>
              </a:rPr>
              <a:t>;</a:t>
            </a:r>
            <a:r>
              <a:rPr lang="en-US" dirty="0" smtClean="0"/>
              <a:t> </a:t>
            </a:r>
            <a:r>
              <a:rPr lang="el-GR" dirty="0" smtClean="0">
                <a:latin typeface="Cambria Math"/>
                <a:ea typeface="Cambria Math"/>
              </a:rPr>
              <a:t>ε</a:t>
            </a:r>
            <a:r>
              <a:rPr lang="en-US" dirty="0" smtClean="0"/>
              <a:t>’ </a:t>
            </a:r>
            <a:r>
              <a:rPr lang="en-US" dirty="0" smtClean="0">
                <a:latin typeface="Cambria Math"/>
                <a:ea typeface="Cambria Math"/>
              </a:rPr>
              <a:t>↦</a:t>
            </a:r>
            <a:r>
              <a:rPr lang="en-US" dirty="0" smtClean="0"/>
              <a:t> </a:t>
            </a:r>
            <a:r>
              <a:rPr lang="el-GR" dirty="0" smtClean="0">
                <a:latin typeface="Cambria Math"/>
                <a:ea typeface="Cambria Math"/>
              </a:rPr>
              <a:t>ε</a:t>
            </a:r>
            <a:r>
              <a:rPr lang="en-US" dirty="0" smtClean="0"/>
              <a:t>’’:</a:t>
            </a:r>
          </a:p>
          <a:p>
            <a:endParaRPr lang="en-US" dirty="0"/>
          </a:p>
          <a:p>
            <a:r>
              <a:rPr lang="en-US" dirty="0" smtClean="0"/>
              <a:t> For each </a:t>
            </a:r>
            <a:r>
              <a:rPr lang="el-GR" dirty="0" smtClean="0">
                <a:latin typeface="Cambria Math"/>
                <a:ea typeface="Cambria Math"/>
              </a:rPr>
              <a:t>ε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≤</a:t>
            </a:r>
            <a:r>
              <a:rPr lang="en-US" dirty="0" smtClean="0"/>
              <a:t> </a:t>
            </a:r>
            <a:r>
              <a:rPr lang="el-GR" dirty="0" smtClean="0">
                <a:latin typeface="Cambria Math"/>
                <a:ea typeface="Cambria Math"/>
              </a:rPr>
              <a:t>ε</a:t>
            </a:r>
            <a:r>
              <a:rPr lang="en-US" dirty="0" smtClean="0"/>
              <a:t>’:</a:t>
            </a:r>
          </a:p>
          <a:p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For each </a:t>
            </a:r>
            <a:r>
              <a:rPr lang="en-US" dirty="0" smtClean="0">
                <a:ln>
                  <a:solidFill>
                    <a:schemeClr val="tx1"/>
                  </a:solidFill>
                </a:ln>
                <a:latin typeface="rossbb" pitchFamily="82" charset="0"/>
              </a:rPr>
              <a:t>e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↦</a:t>
            </a:r>
            <a:r>
              <a:rPr lang="en-US" dirty="0" smtClean="0"/>
              <a:t> </a:t>
            </a:r>
            <a:r>
              <a:rPr lang="el-GR" dirty="0" smtClean="0">
                <a:latin typeface="Cambria Math"/>
                <a:ea typeface="Cambria Math"/>
              </a:rPr>
              <a:t>ε</a:t>
            </a:r>
            <a:r>
              <a:rPr lang="en-US" dirty="0" smtClean="0"/>
              <a:t>:</a:t>
            </a:r>
          </a:p>
        </p:txBody>
      </p:sp>
      <p:sp>
        <p:nvSpPr>
          <p:cNvPr id="4" name="Pentagon 3"/>
          <p:cNvSpPr/>
          <p:nvPr/>
        </p:nvSpPr>
        <p:spPr>
          <a:xfrm>
            <a:off x="1066800" y="2203634"/>
            <a:ext cx="527842" cy="497670"/>
          </a:xfrm>
          <a:prstGeom prst="homePlate">
            <a:avLst>
              <a:gd name="adj" fmla="val 3000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>
                <a:latin typeface="Cambria Math"/>
                <a:ea typeface="Cambria Math"/>
              </a:rPr>
              <a:t>τ</a:t>
            </a:r>
            <a:endParaRPr lang="en-US" sz="3200" dirty="0"/>
          </a:p>
        </p:txBody>
      </p:sp>
      <p:sp>
        <p:nvSpPr>
          <p:cNvPr id="5" name="Pentagon 4"/>
          <p:cNvSpPr/>
          <p:nvPr/>
        </p:nvSpPr>
        <p:spPr>
          <a:xfrm>
            <a:off x="3068941" y="2203634"/>
            <a:ext cx="527842" cy="497670"/>
          </a:xfrm>
          <a:prstGeom prst="homePlate">
            <a:avLst>
              <a:gd name="adj" fmla="val 3000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>
                <a:latin typeface="Cambria Math"/>
                <a:ea typeface="Cambria Math"/>
              </a:rPr>
              <a:t>τ</a:t>
            </a:r>
            <a:r>
              <a:rPr lang="en-US" sz="3200" dirty="0" smtClean="0"/>
              <a:t>’</a:t>
            </a:r>
            <a:endParaRPr lang="en-US" sz="3200" dirty="0"/>
          </a:p>
        </p:txBody>
      </p:sp>
      <p:sp>
        <p:nvSpPr>
          <p:cNvPr id="6" name="Chevron 5"/>
          <p:cNvSpPr/>
          <p:nvPr/>
        </p:nvSpPr>
        <p:spPr>
          <a:xfrm>
            <a:off x="1541441" y="2203634"/>
            <a:ext cx="1436364" cy="497670"/>
          </a:xfrm>
          <a:prstGeom prst="chevron">
            <a:avLst>
              <a:gd name="adj" fmla="val 1868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rIns="0" rtlCol="0" anchor="ctr"/>
          <a:lstStyle/>
          <a:p>
            <a:pPr algn="ctr"/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7" name="Pentagon 6"/>
          <p:cNvSpPr/>
          <p:nvPr/>
        </p:nvSpPr>
        <p:spPr>
          <a:xfrm>
            <a:off x="5623417" y="2203634"/>
            <a:ext cx="527842" cy="497670"/>
          </a:xfrm>
          <a:prstGeom prst="homePlate">
            <a:avLst>
              <a:gd name="adj" fmla="val 3000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>
                <a:latin typeface="Cambria Math"/>
                <a:ea typeface="Cambria Math"/>
              </a:rPr>
              <a:t>τ</a:t>
            </a:r>
            <a:endParaRPr lang="en-US" sz="3200" dirty="0"/>
          </a:p>
        </p:txBody>
      </p:sp>
      <p:sp>
        <p:nvSpPr>
          <p:cNvPr id="8" name="Pentagon 7"/>
          <p:cNvSpPr/>
          <p:nvPr/>
        </p:nvSpPr>
        <p:spPr>
          <a:xfrm>
            <a:off x="7625558" y="2203634"/>
            <a:ext cx="527842" cy="497670"/>
          </a:xfrm>
          <a:prstGeom prst="homePlate">
            <a:avLst>
              <a:gd name="adj" fmla="val 3000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>
                <a:latin typeface="Cambria Math"/>
                <a:ea typeface="Cambria Math"/>
              </a:rPr>
              <a:t>τ</a:t>
            </a:r>
            <a:r>
              <a:rPr lang="en-US" sz="3200" dirty="0" smtClean="0"/>
              <a:t>’</a:t>
            </a:r>
            <a:endParaRPr lang="en-US" sz="3200" dirty="0"/>
          </a:p>
        </p:txBody>
      </p:sp>
      <p:sp>
        <p:nvSpPr>
          <p:cNvPr id="9" name="Chevron 8"/>
          <p:cNvSpPr/>
          <p:nvPr/>
        </p:nvSpPr>
        <p:spPr>
          <a:xfrm>
            <a:off x="6110937" y="2203634"/>
            <a:ext cx="908049" cy="497670"/>
          </a:xfrm>
          <a:prstGeom prst="chevron">
            <a:avLst>
              <a:gd name="adj" fmla="val 1868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rIns="0" rtlCol="0" anchor="ctr"/>
          <a:lstStyle/>
          <a:p>
            <a:pPr algn="ctr"/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3781328" y="2088150"/>
            <a:ext cx="1133035" cy="728639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ctr"/>
            <a:r>
              <a:rPr lang="en-US" sz="2400" dirty="0" smtClean="0"/>
              <a:t>map</a:t>
            </a:r>
            <a:endParaRPr lang="en-US" sz="2400" dirty="0"/>
          </a:p>
        </p:txBody>
      </p:sp>
      <p:sp>
        <p:nvSpPr>
          <p:cNvPr id="11" name="Rectangle 10"/>
          <p:cNvSpPr/>
          <p:nvPr/>
        </p:nvSpPr>
        <p:spPr>
          <a:xfrm>
            <a:off x="7100003" y="2203634"/>
            <a:ext cx="525555" cy="49766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 smtClean="0"/>
              <a:t>P</a:t>
            </a:r>
            <a:r>
              <a:rPr lang="el-GR" sz="3200" baseline="-25000" dirty="0" smtClean="0">
                <a:latin typeface="Cambria Math"/>
                <a:ea typeface="Cambria Math"/>
              </a:rPr>
              <a:t>ε</a:t>
            </a:r>
            <a:endParaRPr lang="en-US" sz="3200" baseline="-25000" dirty="0"/>
          </a:p>
        </p:txBody>
      </p:sp>
      <p:sp>
        <p:nvSpPr>
          <p:cNvPr id="12" name="Rectangle 11"/>
          <p:cNvSpPr/>
          <p:nvPr/>
        </p:nvSpPr>
        <p:spPr>
          <a:xfrm>
            <a:off x="5097862" y="2203636"/>
            <a:ext cx="525555" cy="49766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 smtClean="0"/>
              <a:t>P</a:t>
            </a:r>
            <a:r>
              <a:rPr lang="el-GR" sz="3200" baseline="-25000" dirty="0" smtClean="0">
                <a:latin typeface="Cambria Math"/>
                <a:ea typeface="Cambria Math"/>
              </a:rPr>
              <a:t>ε</a:t>
            </a:r>
            <a:endParaRPr lang="en-US" sz="3200" baseline="-25000" dirty="0"/>
          </a:p>
        </p:txBody>
      </p:sp>
      <p:sp>
        <p:nvSpPr>
          <p:cNvPr id="13" name="Chevron 12"/>
          <p:cNvSpPr/>
          <p:nvPr/>
        </p:nvSpPr>
        <p:spPr>
          <a:xfrm>
            <a:off x="3765278" y="3328863"/>
            <a:ext cx="1077076" cy="497670"/>
          </a:xfrm>
          <a:prstGeom prst="chevron">
            <a:avLst>
              <a:gd name="adj" fmla="val 1868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join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90203" y="3328865"/>
            <a:ext cx="525555" cy="49766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 smtClean="0"/>
              <a:t>P</a:t>
            </a:r>
            <a:r>
              <a:rPr lang="el-GR" sz="3200" baseline="-25000" dirty="0" smtClean="0">
                <a:latin typeface="Cambria Math"/>
                <a:ea typeface="Cambria Math"/>
              </a:rPr>
              <a:t>ε</a:t>
            </a:r>
            <a:r>
              <a:rPr lang="en-US" sz="3200" baseline="-25000" dirty="0" smtClean="0">
                <a:latin typeface="Cambria Math"/>
                <a:ea typeface="Cambria Math"/>
              </a:rPr>
              <a:t>’’</a:t>
            </a:r>
            <a:endParaRPr lang="en-US" sz="3200" baseline="-25000" dirty="0"/>
          </a:p>
        </p:txBody>
      </p:sp>
      <p:sp>
        <p:nvSpPr>
          <p:cNvPr id="15" name="Pentagon 14"/>
          <p:cNvSpPr/>
          <p:nvPr/>
        </p:nvSpPr>
        <p:spPr>
          <a:xfrm>
            <a:off x="3260910" y="3328858"/>
            <a:ext cx="527842" cy="497670"/>
          </a:xfrm>
          <a:prstGeom prst="homePlate">
            <a:avLst>
              <a:gd name="adj" fmla="val 3000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>
                <a:latin typeface="Cambria Math"/>
                <a:ea typeface="Cambria Math"/>
              </a:rPr>
              <a:t>τ</a:t>
            </a:r>
            <a:endParaRPr lang="en-US" sz="3200" dirty="0"/>
          </a:p>
        </p:txBody>
      </p:sp>
      <p:sp>
        <p:nvSpPr>
          <p:cNvPr id="16" name="Pentagon 15"/>
          <p:cNvSpPr/>
          <p:nvPr/>
        </p:nvSpPr>
        <p:spPr>
          <a:xfrm>
            <a:off x="5415758" y="3328857"/>
            <a:ext cx="527842" cy="497670"/>
          </a:xfrm>
          <a:prstGeom prst="homePlate">
            <a:avLst>
              <a:gd name="adj" fmla="val 3000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>
                <a:latin typeface="Cambria Math"/>
                <a:ea typeface="Cambria Math"/>
              </a:rPr>
              <a:t>τ</a:t>
            </a:r>
            <a:endParaRPr lang="en-US" sz="3200" dirty="0"/>
          </a:p>
        </p:txBody>
      </p:sp>
      <p:sp>
        <p:nvSpPr>
          <p:cNvPr id="17" name="Rectangle 16"/>
          <p:cNvSpPr/>
          <p:nvPr/>
        </p:nvSpPr>
        <p:spPr>
          <a:xfrm>
            <a:off x="2735355" y="3328855"/>
            <a:ext cx="525555" cy="49766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 smtClean="0"/>
              <a:t>P</a:t>
            </a:r>
            <a:r>
              <a:rPr lang="el-GR" sz="3200" baseline="-25000" dirty="0" smtClean="0">
                <a:latin typeface="Cambria Math"/>
                <a:ea typeface="Cambria Math"/>
              </a:rPr>
              <a:t>ε</a:t>
            </a:r>
            <a:r>
              <a:rPr lang="en-US" sz="3200" baseline="-25000" dirty="0" smtClean="0">
                <a:latin typeface="Cambria Math"/>
                <a:ea typeface="Cambria Math"/>
              </a:rPr>
              <a:t>’</a:t>
            </a:r>
            <a:endParaRPr lang="en-US" sz="3200" baseline="-25000" dirty="0"/>
          </a:p>
        </p:txBody>
      </p:sp>
      <p:sp>
        <p:nvSpPr>
          <p:cNvPr id="18" name="Rectangle 17"/>
          <p:cNvSpPr/>
          <p:nvPr/>
        </p:nvSpPr>
        <p:spPr>
          <a:xfrm>
            <a:off x="2209800" y="3328865"/>
            <a:ext cx="525555" cy="49766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 smtClean="0"/>
              <a:t>P</a:t>
            </a:r>
            <a:r>
              <a:rPr lang="el-GR" sz="3200" baseline="-25000" dirty="0" smtClean="0">
                <a:latin typeface="Cambria Math"/>
                <a:ea typeface="Cambria Math"/>
              </a:rPr>
              <a:t>ε</a:t>
            </a:r>
            <a:endParaRPr lang="en-US" sz="3200" baseline="-25000" dirty="0"/>
          </a:p>
        </p:txBody>
      </p:sp>
      <p:sp>
        <p:nvSpPr>
          <p:cNvPr id="19" name="Chevron 18"/>
          <p:cNvSpPr/>
          <p:nvPr/>
        </p:nvSpPr>
        <p:spPr>
          <a:xfrm>
            <a:off x="3765278" y="4458892"/>
            <a:ext cx="1077076" cy="497670"/>
          </a:xfrm>
          <a:prstGeom prst="chevron">
            <a:avLst>
              <a:gd name="adj" fmla="val 1868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coerce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890203" y="4458894"/>
            <a:ext cx="525555" cy="49766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 smtClean="0"/>
              <a:t>P</a:t>
            </a:r>
            <a:r>
              <a:rPr lang="el-GR" sz="3200" baseline="-25000" dirty="0" smtClean="0">
                <a:latin typeface="Cambria Math"/>
                <a:ea typeface="Cambria Math"/>
              </a:rPr>
              <a:t>ε</a:t>
            </a:r>
            <a:r>
              <a:rPr lang="en-US" sz="3200" baseline="-25000" dirty="0" smtClean="0">
                <a:latin typeface="Cambria Math"/>
                <a:ea typeface="Cambria Math"/>
              </a:rPr>
              <a:t>’</a:t>
            </a:r>
            <a:endParaRPr lang="en-US" sz="3200" baseline="-25000" dirty="0"/>
          </a:p>
        </p:txBody>
      </p:sp>
      <p:sp>
        <p:nvSpPr>
          <p:cNvPr id="21" name="Pentagon 20"/>
          <p:cNvSpPr/>
          <p:nvPr/>
        </p:nvSpPr>
        <p:spPr>
          <a:xfrm>
            <a:off x="3260910" y="4458887"/>
            <a:ext cx="527842" cy="497670"/>
          </a:xfrm>
          <a:prstGeom prst="homePlate">
            <a:avLst>
              <a:gd name="adj" fmla="val 3000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>
                <a:latin typeface="Cambria Math"/>
                <a:ea typeface="Cambria Math"/>
              </a:rPr>
              <a:t>τ</a:t>
            </a:r>
            <a:endParaRPr lang="en-US" sz="3200" dirty="0"/>
          </a:p>
        </p:txBody>
      </p:sp>
      <p:sp>
        <p:nvSpPr>
          <p:cNvPr id="22" name="Pentagon 21"/>
          <p:cNvSpPr/>
          <p:nvPr/>
        </p:nvSpPr>
        <p:spPr>
          <a:xfrm>
            <a:off x="5415758" y="4458886"/>
            <a:ext cx="527842" cy="497670"/>
          </a:xfrm>
          <a:prstGeom prst="homePlate">
            <a:avLst>
              <a:gd name="adj" fmla="val 3000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>
                <a:latin typeface="Cambria Math"/>
                <a:ea typeface="Cambria Math"/>
              </a:rPr>
              <a:t>τ</a:t>
            </a:r>
            <a:endParaRPr lang="en-US" sz="3200" dirty="0"/>
          </a:p>
        </p:txBody>
      </p:sp>
      <p:sp>
        <p:nvSpPr>
          <p:cNvPr id="23" name="Rectangle 22"/>
          <p:cNvSpPr/>
          <p:nvPr/>
        </p:nvSpPr>
        <p:spPr>
          <a:xfrm>
            <a:off x="2735355" y="4458884"/>
            <a:ext cx="525555" cy="49766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 smtClean="0"/>
              <a:t>P</a:t>
            </a:r>
            <a:r>
              <a:rPr lang="el-GR" sz="3200" baseline="-25000" dirty="0" smtClean="0">
                <a:latin typeface="Cambria Math"/>
                <a:ea typeface="Cambria Math"/>
              </a:rPr>
              <a:t>ε</a:t>
            </a:r>
            <a:endParaRPr lang="en-US" sz="3200" baseline="-25000" dirty="0"/>
          </a:p>
        </p:txBody>
      </p:sp>
      <p:sp>
        <p:nvSpPr>
          <p:cNvPr id="25" name="Chevron 24"/>
          <p:cNvSpPr/>
          <p:nvPr/>
        </p:nvSpPr>
        <p:spPr>
          <a:xfrm>
            <a:off x="3765278" y="5559045"/>
            <a:ext cx="1077076" cy="497670"/>
          </a:xfrm>
          <a:prstGeom prst="chevron">
            <a:avLst>
              <a:gd name="adj" fmla="val 1868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unit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890203" y="5559047"/>
            <a:ext cx="525555" cy="49766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 smtClean="0"/>
              <a:t>P</a:t>
            </a:r>
            <a:r>
              <a:rPr lang="el-GR" sz="3200" baseline="-25000" dirty="0" smtClean="0">
                <a:latin typeface="Cambria Math"/>
                <a:ea typeface="Cambria Math"/>
              </a:rPr>
              <a:t>ε</a:t>
            </a:r>
            <a:endParaRPr lang="en-US" sz="3200" baseline="-25000" dirty="0"/>
          </a:p>
        </p:txBody>
      </p:sp>
      <p:sp>
        <p:nvSpPr>
          <p:cNvPr id="27" name="Pentagon 26"/>
          <p:cNvSpPr/>
          <p:nvPr/>
        </p:nvSpPr>
        <p:spPr>
          <a:xfrm>
            <a:off x="3260910" y="5559040"/>
            <a:ext cx="527842" cy="497670"/>
          </a:xfrm>
          <a:prstGeom prst="homePlate">
            <a:avLst>
              <a:gd name="adj" fmla="val 3000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>
                <a:latin typeface="Cambria Math"/>
                <a:ea typeface="Cambria Math"/>
              </a:rPr>
              <a:t>τ</a:t>
            </a:r>
            <a:endParaRPr lang="en-US" sz="3200" dirty="0"/>
          </a:p>
        </p:txBody>
      </p:sp>
      <p:sp>
        <p:nvSpPr>
          <p:cNvPr id="28" name="Pentagon 27"/>
          <p:cNvSpPr/>
          <p:nvPr/>
        </p:nvSpPr>
        <p:spPr>
          <a:xfrm>
            <a:off x="5415758" y="5559039"/>
            <a:ext cx="527842" cy="497670"/>
          </a:xfrm>
          <a:prstGeom prst="homePlate">
            <a:avLst>
              <a:gd name="adj" fmla="val 3000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>
                <a:latin typeface="Cambria Math"/>
                <a:ea typeface="Cambria Math"/>
              </a:rPr>
              <a:t>τ</a:t>
            </a:r>
            <a:endParaRPr lang="en-US" sz="3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82106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7231"/>
    </mc:Choice>
    <mc:Fallback xmlns="">
      <p:transition spd="slow" advTm="5723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</a:t>
            </a:r>
            <a:r>
              <a:rPr lang="en-US" dirty="0" err="1" smtClean="0"/>
              <a:t>Productor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smtClean="0"/>
              <a:t>For each </a:t>
            </a:r>
            <a:r>
              <a:rPr lang="el-GR" dirty="0" smtClean="0">
                <a:latin typeface="Cambria Math"/>
                <a:ea typeface="Cambria Math"/>
              </a:rPr>
              <a:t>ε</a:t>
            </a:r>
            <a:r>
              <a:rPr lang="en-US" baseline="-25000" dirty="0" smtClean="0"/>
              <a:t>1</a:t>
            </a:r>
            <a:r>
              <a:rPr lang="en-US" dirty="0" smtClean="0"/>
              <a:t> </a:t>
            </a:r>
            <a:r>
              <a:rPr lang="en-US" dirty="0">
                <a:ln>
                  <a:solidFill>
                    <a:schemeClr val="tx1"/>
                  </a:solidFill>
                </a:ln>
                <a:latin typeface="rossbb" pitchFamily="82" charset="0"/>
              </a:rPr>
              <a:t>;</a:t>
            </a:r>
            <a:r>
              <a:rPr lang="en-US" dirty="0" smtClean="0"/>
              <a:t> … </a:t>
            </a:r>
            <a:r>
              <a:rPr lang="en-US" dirty="0" smtClean="0">
                <a:ln>
                  <a:solidFill>
                    <a:schemeClr val="tx1"/>
                  </a:solidFill>
                </a:ln>
                <a:latin typeface="rossbb" pitchFamily="82" charset="0"/>
              </a:rPr>
              <a:t>;</a:t>
            </a:r>
            <a:r>
              <a:rPr lang="en-US" dirty="0" smtClean="0"/>
              <a:t> </a:t>
            </a:r>
            <a:r>
              <a:rPr lang="el-GR" dirty="0" smtClean="0">
                <a:latin typeface="Cambria Math"/>
                <a:ea typeface="Cambria Math"/>
              </a:rPr>
              <a:t>ε</a:t>
            </a:r>
            <a:r>
              <a:rPr lang="en-US" baseline="-25000" dirty="0" smtClean="0"/>
              <a:t>n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↦</a:t>
            </a:r>
            <a:r>
              <a:rPr lang="en-US" dirty="0" smtClean="0"/>
              <a:t> </a:t>
            </a:r>
            <a:r>
              <a:rPr lang="el-GR" dirty="0" smtClean="0">
                <a:latin typeface="Cambria Math"/>
                <a:ea typeface="Cambria Math"/>
              </a:rPr>
              <a:t>ε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r>
              <a:rPr lang="en-US" dirty="0" smtClean="0"/>
              <a:t> For each </a:t>
            </a:r>
            <a:r>
              <a:rPr lang="el-GR" dirty="0" smtClean="0">
                <a:latin typeface="Cambria Math"/>
                <a:ea typeface="Cambria Math"/>
              </a:rPr>
              <a:t>ε</a:t>
            </a:r>
            <a:r>
              <a:rPr lang="en-US" dirty="0" smtClean="0"/>
              <a:t> </a:t>
            </a:r>
            <a:r>
              <a:rPr lang="en-US" dirty="0" smtClean="0">
                <a:ln>
                  <a:solidFill>
                    <a:schemeClr val="tx1"/>
                  </a:solidFill>
                </a:ln>
                <a:latin typeface="rossbb" pitchFamily="82" charset="0"/>
              </a:rPr>
              <a:t>;</a:t>
            </a:r>
            <a:r>
              <a:rPr lang="en-US" dirty="0" smtClean="0"/>
              <a:t> </a:t>
            </a:r>
            <a:r>
              <a:rPr lang="el-GR" dirty="0" smtClean="0">
                <a:latin typeface="Cambria Math"/>
                <a:ea typeface="Cambria Math"/>
              </a:rPr>
              <a:t>ε</a:t>
            </a:r>
            <a:r>
              <a:rPr lang="en-US" dirty="0" smtClean="0"/>
              <a:t>’ </a:t>
            </a:r>
            <a:r>
              <a:rPr lang="en-US" dirty="0" smtClean="0">
                <a:latin typeface="Cambria Math"/>
                <a:ea typeface="Cambria Math"/>
              </a:rPr>
              <a:t>↦</a:t>
            </a:r>
            <a:r>
              <a:rPr lang="en-US" dirty="0" smtClean="0"/>
              <a:t> </a:t>
            </a:r>
            <a:r>
              <a:rPr lang="el-GR" dirty="0" smtClean="0">
                <a:latin typeface="Cambria Math"/>
                <a:ea typeface="Cambria Math"/>
              </a:rPr>
              <a:t>ε</a:t>
            </a:r>
            <a:r>
              <a:rPr lang="en-US" dirty="0" smtClean="0"/>
              <a:t>’’:</a:t>
            </a:r>
          </a:p>
          <a:p>
            <a:endParaRPr lang="en-US" dirty="0"/>
          </a:p>
          <a:p>
            <a:r>
              <a:rPr lang="en-US" dirty="0" smtClean="0"/>
              <a:t> For each </a:t>
            </a:r>
            <a:r>
              <a:rPr lang="el-GR" dirty="0" smtClean="0">
                <a:latin typeface="Cambria Math"/>
                <a:ea typeface="Cambria Math"/>
              </a:rPr>
              <a:t>ε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≤</a:t>
            </a:r>
            <a:r>
              <a:rPr lang="en-US" dirty="0" smtClean="0"/>
              <a:t> </a:t>
            </a:r>
            <a:r>
              <a:rPr lang="el-GR" dirty="0" smtClean="0">
                <a:latin typeface="Cambria Math"/>
                <a:ea typeface="Cambria Math"/>
              </a:rPr>
              <a:t>ε</a:t>
            </a:r>
            <a:r>
              <a:rPr lang="en-US" dirty="0" smtClean="0"/>
              <a:t>’:</a:t>
            </a:r>
          </a:p>
          <a:p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For each </a:t>
            </a:r>
            <a:r>
              <a:rPr lang="en-US" dirty="0" smtClean="0">
                <a:ln>
                  <a:solidFill>
                    <a:schemeClr val="tx1"/>
                  </a:solidFill>
                </a:ln>
                <a:latin typeface="rossbb" pitchFamily="82" charset="0"/>
              </a:rPr>
              <a:t>e</a:t>
            </a:r>
            <a:r>
              <a:rPr lang="en-US" dirty="0" smtClean="0"/>
              <a:t> </a:t>
            </a:r>
            <a:r>
              <a:rPr lang="en-US" dirty="0" smtClean="0">
                <a:latin typeface="Cambria Math"/>
                <a:ea typeface="Cambria Math"/>
              </a:rPr>
              <a:t>↦</a:t>
            </a:r>
            <a:r>
              <a:rPr lang="en-US" dirty="0" smtClean="0"/>
              <a:t> </a:t>
            </a:r>
            <a:r>
              <a:rPr lang="el-GR" dirty="0" smtClean="0">
                <a:latin typeface="Cambria Math"/>
                <a:ea typeface="Cambria Math"/>
              </a:rPr>
              <a:t>ε</a:t>
            </a:r>
            <a:r>
              <a:rPr lang="en-US" dirty="0" smtClean="0"/>
              <a:t>:</a:t>
            </a:r>
          </a:p>
        </p:txBody>
      </p:sp>
      <p:sp>
        <p:nvSpPr>
          <p:cNvPr id="13" name="Chevron 12"/>
          <p:cNvSpPr/>
          <p:nvPr/>
        </p:nvSpPr>
        <p:spPr>
          <a:xfrm>
            <a:off x="3765278" y="3328863"/>
            <a:ext cx="1077076" cy="497670"/>
          </a:xfrm>
          <a:prstGeom prst="chevron">
            <a:avLst>
              <a:gd name="adj" fmla="val 1868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join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90203" y="3328865"/>
            <a:ext cx="525555" cy="49766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 smtClean="0"/>
              <a:t>P</a:t>
            </a:r>
            <a:r>
              <a:rPr lang="el-GR" sz="3200" baseline="-25000" dirty="0" smtClean="0">
                <a:latin typeface="Cambria Math"/>
                <a:ea typeface="Cambria Math"/>
              </a:rPr>
              <a:t>ε</a:t>
            </a:r>
            <a:r>
              <a:rPr lang="en-US" sz="3200" baseline="-25000" dirty="0" smtClean="0">
                <a:latin typeface="Cambria Math"/>
                <a:ea typeface="Cambria Math"/>
              </a:rPr>
              <a:t>’’</a:t>
            </a:r>
            <a:endParaRPr lang="en-US" sz="3200" baseline="-25000" dirty="0"/>
          </a:p>
        </p:txBody>
      </p:sp>
      <p:sp>
        <p:nvSpPr>
          <p:cNvPr id="15" name="Pentagon 14"/>
          <p:cNvSpPr/>
          <p:nvPr/>
        </p:nvSpPr>
        <p:spPr>
          <a:xfrm>
            <a:off x="3260910" y="3328858"/>
            <a:ext cx="527842" cy="497670"/>
          </a:xfrm>
          <a:prstGeom prst="homePlate">
            <a:avLst>
              <a:gd name="adj" fmla="val 3000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>
                <a:latin typeface="Cambria Math"/>
                <a:ea typeface="Cambria Math"/>
              </a:rPr>
              <a:t>τ</a:t>
            </a:r>
            <a:endParaRPr lang="en-US" sz="3200" dirty="0"/>
          </a:p>
        </p:txBody>
      </p:sp>
      <p:sp>
        <p:nvSpPr>
          <p:cNvPr id="16" name="Pentagon 15"/>
          <p:cNvSpPr/>
          <p:nvPr/>
        </p:nvSpPr>
        <p:spPr>
          <a:xfrm>
            <a:off x="5415758" y="3328857"/>
            <a:ext cx="527842" cy="497670"/>
          </a:xfrm>
          <a:prstGeom prst="homePlate">
            <a:avLst>
              <a:gd name="adj" fmla="val 3000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>
                <a:latin typeface="Cambria Math"/>
                <a:ea typeface="Cambria Math"/>
              </a:rPr>
              <a:t>τ</a:t>
            </a:r>
            <a:endParaRPr lang="en-US" sz="3200" dirty="0"/>
          </a:p>
        </p:txBody>
      </p:sp>
      <p:sp>
        <p:nvSpPr>
          <p:cNvPr id="17" name="Rectangle 16"/>
          <p:cNvSpPr/>
          <p:nvPr/>
        </p:nvSpPr>
        <p:spPr>
          <a:xfrm>
            <a:off x="2735355" y="3328855"/>
            <a:ext cx="525555" cy="49766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 smtClean="0"/>
              <a:t>P</a:t>
            </a:r>
            <a:r>
              <a:rPr lang="el-GR" sz="3200" baseline="-25000" dirty="0" smtClean="0">
                <a:latin typeface="Cambria Math"/>
                <a:ea typeface="Cambria Math"/>
              </a:rPr>
              <a:t>ε</a:t>
            </a:r>
            <a:r>
              <a:rPr lang="en-US" sz="3200" baseline="-25000" dirty="0" smtClean="0">
                <a:latin typeface="Cambria Math"/>
                <a:ea typeface="Cambria Math"/>
              </a:rPr>
              <a:t>’</a:t>
            </a:r>
            <a:endParaRPr lang="en-US" sz="3200" baseline="-25000" dirty="0"/>
          </a:p>
        </p:txBody>
      </p:sp>
      <p:sp>
        <p:nvSpPr>
          <p:cNvPr id="18" name="Rectangle 17"/>
          <p:cNvSpPr/>
          <p:nvPr/>
        </p:nvSpPr>
        <p:spPr>
          <a:xfrm>
            <a:off x="2209800" y="3328865"/>
            <a:ext cx="525555" cy="49766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 smtClean="0"/>
              <a:t>P</a:t>
            </a:r>
            <a:r>
              <a:rPr lang="el-GR" sz="3200" baseline="-25000" dirty="0" smtClean="0">
                <a:latin typeface="Cambria Math"/>
                <a:ea typeface="Cambria Math"/>
              </a:rPr>
              <a:t>ε</a:t>
            </a:r>
            <a:endParaRPr lang="en-US" sz="3200" baseline="-25000" dirty="0"/>
          </a:p>
        </p:txBody>
      </p:sp>
      <p:sp>
        <p:nvSpPr>
          <p:cNvPr id="19" name="Chevron 18"/>
          <p:cNvSpPr/>
          <p:nvPr/>
        </p:nvSpPr>
        <p:spPr>
          <a:xfrm>
            <a:off x="3765278" y="4458892"/>
            <a:ext cx="1077076" cy="497670"/>
          </a:xfrm>
          <a:prstGeom prst="chevron">
            <a:avLst>
              <a:gd name="adj" fmla="val 1868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coerce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890203" y="4458894"/>
            <a:ext cx="525555" cy="49766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 smtClean="0"/>
              <a:t>P</a:t>
            </a:r>
            <a:r>
              <a:rPr lang="el-GR" sz="3200" baseline="-25000" dirty="0" smtClean="0">
                <a:latin typeface="Cambria Math"/>
                <a:ea typeface="Cambria Math"/>
              </a:rPr>
              <a:t>ε</a:t>
            </a:r>
            <a:r>
              <a:rPr lang="en-US" sz="3200" baseline="-25000" dirty="0" smtClean="0">
                <a:latin typeface="Cambria Math"/>
                <a:ea typeface="Cambria Math"/>
              </a:rPr>
              <a:t>’</a:t>
            </a:r>
            <a:endParaRPr lang="en-US" sz="3200" baseline="-25000" dirty="0"/>
          </a:p>
        </p:txBody>
      </p:sp>
      <p:sp>
        <p:nvSpPr>
          <p:cNvPr id="21" name="Pentagon 20"/>
          <p:cNvSpPr/>
          <p:nvPr/>
        </p:nvSpPr>
        <p:spPr>
          <a:xfrm>
            <a:off x="3260910" y="4458887"/>
            <a:ext cx="527842" cy="497670"/>
          </a:xfrm>
          <a:prstGeom prst="homePlate">
            <a:avLst>
              <a:gd name="adj" fmla="val 3000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>
                <a:latin typeface="Cambria Math"/>
                <a:ea typeface="Cambria Math"/>
              </a:rPr>
              <a:t>τ</a:t>
            </a:r>
            <a:endParaRPr lang="en-US" sz="3200" dirty="0"/>
          </a:p>
        </p:txBody>
      </p:sp>
      <p:sp>
        <p:nvSpPr>
          <p:cNvPr id="22" name="Pentagon 21"/>
          <p:cNvSpPr/>
          <p:nvPr/>
        </p:nvSpPr>
        <p:spPr>
          <a:xfrm>
            <a:off x="5415758" y="4458886"/>
            <a:ext cx="527842" cy="497670"/>
          </a:xfrm>
          <a:prstGeom prst="homePlate">
            <a:avLst>
              <a:gd name="adj" fmla="val 3000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>
                <a:latin typeface="Cambria Math"/>
                <a:ea typeface="Cambria Math"/>
              </a:rPr>
              <a:t>τ</a:t>
            </a:r>
            <a:endParaRPr lang="en-US" sz="3200" dirty="0"/>
          </a:p>
        </p:txBody>
      </p:sp>
      <p:sp>
        <p:nvSpPr>
          <p:cNvPr id="23" name="Rectangle 22"/>
          <p:cNvSpPr/>
          <p:nvPr/>
        </p:nvSpPr>
        <p:spPr>
          <a:xfrm>
            <a:off x="2735355" y="4458884"/>
            <a:ext cx="525555" cy="49766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 smtClean="0"/>
              <a:t>P</a:t>
            </a:r>
            <a:r>
              <a:rPr lang="el-GR" sz="3200" baseline="-25000" dirty="0" smtClean="0">
                <a:latin typeface="Cambria Math"/>
                <a:ea typeface="Cambria Math"/>
              </a:rPr>
              <a:t>ε</a:t>
            </a:r>
            <a:endParaRPr lang="en-US" sz="3200" baseline="-25000" dirty="0"/>
          </a:p>
        </p:txBody>
      </p:sp>
      <p:sp>
        <p:nvSpPr>
          <p:cNvPr id="25" name="Chevron 24"/>
          <p:cNvSpPr/>
          <p:nvPr/>
        </p:nvSpPr>
        <p:spPr>
          <a:xfrm>
            <a:off x="3765278" y="5559045"/>
            <a:ext cx="1077076" cy="497670"/>
          </a:xfrm>
          <a:prstGeom prst="chevron">
            <a:avLst>
              <a:gd name="adj" fmla="val 1868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unit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890203" y="5559047"/>
            <a:ext cx="525555" cy="49766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 smtClean="0"/>
              <a:t>P</a:t>
            </a:r>
            <a:r>
              <a:rPr lang="el-GR" sz="3200" baseline="-25000" dirty="0" smtClean="0">
                <a:latin typeface="Cambria Math"/>
                <a:ea typeface="Cambria Math"/>
              </a:rPr>
              <a:t>ε</a:t>
            </a:r>
            <a:endParaRPr lang="en-US" sz="3200" baseline="-25000" dirty="0"/>
          </a:p>
        </p:txBody>
      </p:sp>
      <p:sp>
        <p:nvSpPr>
          <p:cNvPr id="27" name="Pentagon 26"/>
          <p:cNvSpPr/>
          <p:nvPr/>
        </p:nvSpPr>
        <p:spPr>
          <a:xfrm>
            <a:off x="3260910" y="5559040"/>
            <a:ext cx="527842" cy="497670"/>
          </a:xfrm>
          <a:prstGeom prst="homePlate">
            <a:avLst>
              <a:gd name="adj" fmla="val 3000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>
                <a:latin typeface="Cambria Math"/>
                <a:ea typeface="Cambria Math"/>
              </a:rPr>
              <a:t>τ</a:t>
            </a:r>
            <a:endParaRPr lang="en-US" sz="3200" dirty="0"/>
          </a:p>
        </p:txBody>
      </p:sp>
      <p:sp>
        <p:nvSpPr>
          <p:cNvPr id="28" name="Pentagon 27"/>
          <p:cNvSpPr/>
          <p:nvPr/>
        </p:nvSpPr>
        <p:spPr>
          <a:xfrm>
            <a:off x="5415758" y="5559039"/>
            <a:ext cx="527842" cy="497670"/>
          </a:xfrm>
          <a:prstGeom prst="homePlate">
            <a:avLst>
              <a:gd name="adj" fmla="val 3000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>
                <a:latin typeface="Cambria Math"/>
                <a:ea typeface="Cambria Math"/>
              </a:rPr>
              <a:t>τ</a:t>
            </a:r>
            <a:endParaRPr lang="en-US" sz="3200" dirty="0"/>
          </a:p>
        </p:txBody>
      </p:sp>
      <p:sp>
        <p:nvSpPr>
          <p:cNvPr id="29" name="Chevron 28"/>
          <p:cNvSpPr/>
          <p:nvPr/>
        </p:nvSpPr>
        <p:spPr>
          <a:xfrm>
            <a:off x="3765278" y="2209800"/>
            <a:ext cx="1077076" cy="497670"/>
          </a:xfrm>
          <a:prstGeom prst="chevron">
            <a:avLst>
              <a:gd name="adj" fmla="val 1868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join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890203" y="2209802"/>
            <a:ext cx="525555" cy="49766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 smtClean="0"/>
              <a:t>P</a:t>
            </a:r>
            <a:r>
              <a:rPr lang="el-GR" sz="3200" baseline="-25000" dirty="0" smtClean="0">
                <a:latin typeface="Cambria Math"/>
                <a:ea typeface="Cambria Math"/>
              </a:rPr>
              <a:t>ε</a:t>
            </a:r>
            <a:endParaRPr lang="en-US" sz="3200" baseline="-25000" dirty="0"/>
          </a:p>
        </p:txBody>
      </p:sp>
      <p:sp>
        <p:nvSpPr>
          <p:cNvPr id="31" name="Pentagon 30"/>
          <p:cNvSpPr/>
          <p:nvPr/>
        </p:nvSpPr>
        <p:spPr>
          <a:xfrm>
            <a:off x="3260910" y="2209795"/>
            <a:ext cx="527842" cy="497670"/>
          </a:xfrm>
          <a:prstGeom prst="homePlate">
            <a:avLst>
              <a:gd name="adj" fmla="val 3000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>
                <a:latin typeface="Cambria Math"/>
                <a:ea typeface="Cambria Math"/>
              </a:rPr>
              <a:t>τ</a:t>
            </a:r>
            <a:endParaRPr lang="en-US" sz="3200" dirty="0"/>
          </a:p>
        </p:txBody>
      </p:sp>
      <p:sp>
        <p:nvSpPr>
          <p:cNvPr id="32" name="Pentagon 31"/>
          <p:cNvSpPr/>
          <p:nvPr/>
        </p:nvSpPr>
        <p:spPr>
          <a:xfrm>
            <a:off x="5415758" y="2209794"/>
            <a:ext cx="527842" cy="497670"/>
          </a:xfrm>
          <a:prstGeom prst="homePlate">
            <a:avLst>
              <a:gd name="adj" fmla="val 3000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>
                <a:latin typeface="Cambria Math"/>
                <a:ea typeface="Cambria Math"/>
              </a:rPr>
              <a:t>τ</a:t>
            </a:r>
            <a:endParaRPr lang="en-US" sz="3200" dirty="0"/>
          </a:p>
        </p:txBody>
      </p:sp>
      <p:sp>
        <p:nvSpPr>
          <p:cNvPr id="33" name="Rectangle 32"/>
          <p:cNvSpPr/>
          <p:nvPr/>
        </p:nvSpPr>
        <p:spPr>
          <a:xfrm>
            <a:off x="2735355" y="2209792"/>
            <a:ext cx="525555" cy="49766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 err="1" smtClean="0"/>
              <a:t>P</a:t>
            </a:r>
            <a:r>
              <a:rPr lang="en-US" sz="3200" baseline="-25000" dirty="0" err="1" smtClean="0">
                <a:latin typeface="Cambria Math"/>
                <a:ea typeface="Cambria Math"/>
              </a:rPr>
              <a:t>n</a:t>
            </a:r>
            <a:endParaRPr lang="en-US" sz="3200" baseline="-25000" dirty="0"/>
          </a:p>
        </p:txBody>
      </p:sp>
      <p:sp>
        <p:nvSpPr>
          <p:cNvPr id="34" name="Rectangle 33"/>
          <p:cNvSpPr/>
          <p:nvPr/>
        </p:nvSpPr>
        <p:spPr>
          <a:xfrm>
            <a:off x="1684245" y="2209792"/>
            <a:ext cx="525555" cy="49766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 smtClean="0"/>
              <a:t>P</a:t>
            </a:r>
            <a:r>
              <a:rPr lang="en-US" sz="3200" baseline="-25000" dirty="0" smtClean="0">
                <a:latin typeface="Cambria Math"/>
                <a:ea typeface="Cambria Math"/>
              </a:rPr>
              <a:t>1</a:t>
            </a:r>
            <a:endParaRPr lang="en-US" sz="3200" baseline="-25000" dirty="0"/>
          </a:p>
        </p:txBody>
      </p:sp>
      <p:sp>
        <p:nvSpPr>
          <p:cNvPr id="35" name="Rectangle 34"/>
          <p:cNvSpPr/>
          <p:nvPr/>
        </p:nvSpPr>
        <p:spPr>
          <a:xfrm>
            <a:off x="2209799" y="2209802"/>
            <a:ext cx="525555" cy="49766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rIns="0" bIns="91440" rtlCol="0" anchor="ctr"/>
          <a:lstStyle/>
          <a:p>
            <a:pPr algn="ctr"/>
            <a:r>
              <a:rPr lang="en-US" sz="3200" dirty="0" smtClean="0"/>
              <a:t>…</a:t>
            </a:r>
            <a:endParaRPr lang="en-US" sz="3200" baseline="-25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80213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92138"/>
    </mc:Choice>
    <mc:Fallback xmlns="">
      <p:transition advTm="9213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</a:t>
            </a:r>
            <a:r>
              <a:rPr lang="en-US" dirty="0" err="1" smtClean="0"/>
              <a:t>Productor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2914274"/>
            <a:ext cx="525555" cy="49766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tIns="0" rIns="0" bIns="91440" rtlCol="0" anchor="ctr"/>
          <a:lstStyle/>
          <a:p>
            <a:pPr algn="ctr"/>
            <a:r>
              <a:rPr lang="en-US" sz="3200" dirty="0" smtClean="0"/>
              <a:t>P</a:t>
            </a:r>
            <a:r>
              <a:rPr lang="el-GR" sz="3200" baseline="-25000" dirty="0" smtClean="0">
                <a:latin typeface="Cambria Math"/>
                <a:ea typeface="Cambria Math"/>
              </a:rPr>
              <a:t>ε</a:t>
            </a:r>
            <a:r>
              <a:rPr lang="en-US" sz="1400" baseline="-25000" dirty="0" smtClean="0">
                <a:latin typeface="Cambria Math"/>
                <a:ea typeface="Cambria Math"/>
              </a:rPr>
              <a:t>1</a:t>
            </a:r>
            <a:endParaRPr lang="en-US" sz="3200" baseline="-25000" dirty="0"/>
          </a:p>
        </p:txBody>
      </p:sp>
      <p:sp>
        <p:nvSpPr>
          <p:cNvPr id="5" name="Rectangle 4"/>
          <p:cNvSpPr/>
          <p:nvPr/>
        </p:nvSpPr>
        <p:spPr>
          <a:xfrm>
            <a:off x="1453812" y="2914274"/>
            <a:ext cx="525555" cy="49766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tIns="0" rIns="0" bIns="91440" rtlCol="0" anchor="ctr"/>
          <a:lstStyle/>
          <a:p>
            <a:pPr algn="ctr"/>
            <a:r>
              <a:rPr lang="en-US" sz="3200" dirty="0" smtClean="0"/>
              <a:t>P</a:t>
            </a:r>
            <a:r>
              <a:rPr lang="el-GR" sz="3200" baseline="-25000" dirty="0" smtClean="0">
                <a:latin typeface="Cambria Math"/>
                <a:ea typeface="Cambria Math"/>
              </a:rPr>
              <a:t>ε</a:t>
            </a:r>
            <a:r>
              <a:rPr lang="en-US" sz="1400" baseline="-25000" dirty="0" err="1" smtClean="0">
                <a:latin typeface="Cambria Math"/>
                <a:ea typeface="Cambria Math"/>
              </a:rPr>
              <a:t>i</a:t>
            </a:r>
            <a:endParaRPr lang="en-US" sz="3200" baseline="-25000" dirty="0"/>
          </a:p>
        </p:txBody>
      </p:sp>
      <p:sp>
        <p:nvSpPr>
          <p:cNvPr id="8" name="Rectangle 7"/>
          <p:cNvSpPr/>
          <p:nvPr/>
        </p:nvSpPr>
        <p:spPr>
          <a:xfrm>
            <a:off x="3803988" y="2914274"/>
            <a:ext cx="525555" cy="49766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tIns="0" rIns="0" bIns="91440" rtlCol="0" anchor="ctr"/>
          <a:lstStyle/>
          <a:p>
            <a:pPr algn="ctr"/>
            <a:r>
              <a:rPr lang="en-US" sz="3200" dirty="0" smtClean="0"/>
              <a:t>P</a:t>
            </a:r>
            <a:r>
              <a:rPr lang="el-GR" sz="3200" baseline="-25000" dirty="0" smtClean="0">
                <a:latin typeface="Cambria Math"/>
                <a:ea typeface="Cambria Math"/>
              </a:rPr>
              <a:t>ε</a:t>
            </a:r>
            <a:r>
              <a:rPr lang="en-US" sz="1400" baseline="-25000" dirty="0" smtClean="0">
                <a:latin typeface="Cambria Math"/>
                <a:ea typeface="Cambria Math"/>
              </a:rPr>
              <a:t>m</a:t>
            </a:r>
            <a:endParaRPr lang="en-US" sz="3200" baseline="-25000" dirty="0"/>
          </a:p>
        </p:txBody>
      </p:sp>
      <p:sp>
        <p:nvSpPr>
          <p:cNvPr id="9" name="Rectangle 8"/>
          <p:cNvSpPr/>
          <p:nvPr/>
        </p:nvSpPr>
        <p:spPr>
          <a:xfrm>
            <a:off x="4724400" y="2914274"/>
            <a:ext cx="525555" cy="49766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tIns="0" rIns="0" bIns="91440" rtlCol="0" anchor="ctr"/>
          <a:lstStyle/>
          <a:p>
            <a:pPr algn="ctr"/>
            <a:r>
              <a:rPr lang="en-US" sz="3200" dirty="0" smtClean="0"/>
              <a:t>P</a:t>
            </a:r>
            <a:r>
              <a:rPr lang="el-GR" sz="3200" baseline="-25000" dirty="0" smtClean="0">
                <a:latin typeface="Cambria Math"/>
                <a:ea typeface="Cambria Math"/>
              </a:rPr>
              <a:t>ε</a:t>
            </a:r>
            <a:r>
              <a:rPr lang="en-US" sz="1400" baseline="-25000" dirty="0" smtClean="0">
                <a:latin typeface="Cambria Math"/>
                <a:ea typeface="Cambria Math"/>
              </a:rPr>
              <a:t>n</a:t>
            </a:r>
            <a:endParaRPr lang="en-US" sz="3200" baseline="-25000" dirty="0"/>
          </a:p>
        </p:txBody>
      </p:sp>
      <p:sp>
        <p:nvSpPr>
          <p:cNvPr id="10" name="Rectangle 9"/>
          <p:cNvSpPr/>
          <p:nvPr/>
        </p:nvSpPr>
        <p:spPr>
          <a:xfrm>
            <a:off x="1058955" y="2914274"/>
            <a:ext cx="394857" cy="49766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45720" tIns="0" rIns="0" bIns="91440" rtlCol="0" anchor="ctr"/>
          <a:lstStyle/>
          <a:p>
            <a:pPr algn="ctr"/>
            <a:r>
              <a:rPr lang="en-US" sz="3200" dirty="0" smtClean="0"/>
              <a:t>…</a:t>
            </a:r>
            <a:endParaRPr lang="en-US" sz="3200" baseline="-25000" dirty="0"/>
          </a:p>
        </p:txBody>
      </p:sp>
      <p:sp>
        <p:nvSpPr>
          <p:cNvPr id="11" name="Rectangle 10"/>
          <p:cNvSpPr/>
          <p:nvPr/>
        </p:nvSpPr>
        <p:spPr>
          <a:xfrm>
            <a:off x="1979367" y="2914274"/>
            <a:ext cx="1824621" cy="49766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45720" tIns="0" rIns="0" bIns="91440" rtlCol="0" anchor="ctr"/>
          <a:lstStyle/>
          <a:p>
            <a:pPr algn="ctr"/>
            <a:r>
              <a:rPr lang="en-US" sz="3200" dirty="0" smtClean="0"/>
              <a:t>…</a:t>
            </a:r>
            <a:endParaRPr lang="en-US" sz="3200" baseline="-25000" dirty="0"/>
          </a:p>
        </p:txBody>
      </p:sp>
      <p:sp>
        <p:nvSpPr>
          <p:cNvPr id="12" name="Rectangle 11"/>
          <p:cNvSpPr/>
          <p:nvPr/>
        </p:nvSpPr>
        <p:spPr>
          <a:xfrm>
            <a:off x="4329543" y="2914274"/>
            <a:ext cx="394857" cy="49766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45720" tIns="0" rIns="0" bIns="91440" rtlCol="0" anchor="ctr"/>
          <a:lstStyle/>
          <a:p>
            <a:pPr algn="ctr"/>
            <a:r>
              <a:rPr lang="en-US" sz="3200" dirty="0" smtClean="0"/>
              <a:t>…</a:t>
            </a:r>
            <a:endParaRPr lang="en-US" sz="3200" baseline="-25000" dirty="0"/>
          </a:p>
        </p:txBody>
      </p:sp>
      <p:sp>
        <p:nvSpPr>
          <p:cNvPr id="13" name="Pentagon 12"/>
          <p:cNvSpPr/>
          <p:nvPr/>
        </p:nvSpPr>
        <p:spPr>
          <a:xfrm>
            <a:off x="5249955" y="2914266"/>
            <a:ext cx="527842" cy="497670"/>
          </a:xfrm>
          <a:prstGeom prst="homePlate">
            <a:avLst>
              <a:gd name="adj" fmla="val 3000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tIns="0" rIns="0" bIns="91440" rtlCol="0" anchor="ctr"/>
          <a:lstStyle/>
          <a:p>
            <a:pPr algn="ctr"/>
            <a:r>
              <a:rPr lang="en-US" sz="3200" dirty="0">
                <a:latin typeface="Cambria Math"/>
                <a:ea typeface="Cambria Math"/>
              </a:rPr>
              <a:t>τ</a:t>
            </a:r>
            <a:endParaRPr lang="en-US" sz="3200" dirty="0"/>
          </a:p>
        </p:txBody>
      </p:sp>
      <p:sp>
        <p:nvSpPr>
          <p:cNvPr id="14" name="Flowchart: Manual Operation 13"/>
          <p:cNvSpPr/>
          <p:nvPr/>
        </p:nvSpPr>
        <p:spPr>
          <a:xfrm>
            <a:off x="533399" y="3411942"/>
            <a:ext cx="1445967" cy="1217626"/>
          </a:xfrm>
          <a:prstGeom prst="flowChartManualOperation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join</a:t>
            </a:r>
            <a:endParaRPr lang="en-US" sz="3200" dirty="0"/>
          </a:p>
        </p:txBody>
      </p:sp>
      <p:sp>
        <p:nvSpPr>
          <p:cNvPr id="15" name="Flowchart: Manual Operation 14"/>
          <p:cNvSpPr/>
          <p:nvPr/>
        </p:nvSpPr>
        <p:spPr>
          <a:xfrm>
            <a:off x="3803987" y="3411936"/>
            <a:ext cx="1445967" cy="1217632"/>
          </a:xfrm>
          <a:prstGeom prst="flowChartManualOperation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join</a:t>
            </a:r>
            <a:endParaRPr lang="en-US" sz="3200" dirty="0"/>
          </a:p>
        </p:txBody>
      </p:sp>
      <p:sp>
        <p:nvSpPr>
          <p:cNvPr id="16" name="Flowchart: Manual Operation 15"/>
          <p:cNvSpPr/>
          <p:nvPr/>
        </p:nvSpPr>
        <p:spPr>
          <a:xfrm>
            <a:off x="1979367" y="3411936"/>
            <a:ext cx="1824621" cy="1217632"/>
          </a:xfrm>
          <a:prstGeom prst="flowChartManualOperation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45720" rIns="0" rtlCol="0" anchor="ctr"/>
          <a:lstStyle/>
          <a:p>
            <a:pPr algn="ctr"/>
            <a:r>
              <a:rPr lang="en-US" sz="3200" dirty="0" smtClean="0"/>
              <a:t>…</a:t>
            </a:r>
            <a:endParaRPr lang="en-US" sz="3200" dirty="0"/>
          </a:p>
        </p:txBody>
      </p:sp>
      <p:sp>
        <p:nvSpPr>
          <p:cNvPr id="21" name="Flowchart: Manual Operation 20"/>
          <p:cNvSpPr/>
          <p:nvPr/>
        </p:nvSpPr>
        <p:spPr>
          <a:xfrm>
            <a:off x="837126" y="4636394"/>
            <a:ext cx="4108361" cy="1210806"/>
          </a:xfrm>
          <a:prstGeom prst="flowChartManualOperation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join</a:t>
            </a:r>
            <a:endParaRPr lang="en-US" sz="3200" dirty="0"/>
          </a:p>
        </p:txBody>
      </p:sp>
      <p:sp>
        <p:nvSpPr>
          <p:cNvPr id="17" name="Rectangle 16"/>
          <p:cNvSpPr/>
          <p:nvPr/>
        </p:nvSpPr>
        <p:spPr>
          <a:xfrm>
            <a:off x="1979367" y="4380734"/>
            <a:ext cx="1824621" cy="49766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45720" tIns="0" rIns="0" bIns="91440" rtlCol="0" anchor="ctr"/>
          <a:lstStyle/>
          <a:p>
            <a:pPr algn="ctr"/>
            <a:r>
              <a:rPr lang="en-US" sz="3200" dirty="0" smtClean="0"/>
              <a:t>…</a:t>
            </a:r>
            <a:endParaRPr lang="en-US" sz="3200" baseline="-25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533399" y="4380740"/>
                <a:ext cx="1445968" cy="497668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vert="horz" lIns="45720" tIns="0" rIns="0" bIns="91440"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/>
                            </a:rPr>
                            <m:t>P</m:t>
                          </m:r>
                        </m:e>
                        <m:sub>
                          <m:acc>
                            <m:accPr>
                              <m:chr m:val="̂"/>
                              <m:ctrlPr>
                                <a:rPr lang="en-US" sz="3200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200" i="1" smtClean="0">
                                  <a:latin typeface="Cambria Math"/>
                                  <a:ea typeface="Cambria Math"/>
                                </a:rPr>
                                <m:t>𝜀</m:t>
                              </m:r>
                            </m:e>
                          </m:acc>
                        </m:sub>
                      </m:sSub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399" y="4380740"/>
                <a:ext cx="1445968" cy="49766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3803988" y="4380740"/>
                <a:ext cx="1445968" cy="497668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vert="horz" lIns="45720" tIns="0" rIns="0" bIns="91440"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lang="en-US" sz="3200">
                              <a:latin typeface="Cambria Math"/>
                            </a:rPr>
                            <m:t>P</m:t>
                          </m:r>
                        </m:e>
                        <m:sub>
                          <m:acc>
                            <m:accPr>
                              <m:chr m:val="̃"/>
                              <m:ctrlPr>
                                <a:rPr lang="en-US" sz="3200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en-US" sz="3200" i="1" smtClean="0">
                                  <a:latin typeface="Cambria Math"/>
                                  <a:ea typeface="Cambria Math"/>
                                </a:rPr>
                                <m:t>𝜀</m:t>
                              </m:r>
                            </m:e>
                          </m:acc>
                        </m:sub>
                      </m:sSub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3988" y="4380740"/>
                <a:ext cx="1445968" cy="49766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Pentagon 19"/>
          <p:cNvSpPr/>
          <p:nvPr/>
        </p:nvSpPr>
        <p:spPr>
          <a:xfrm>
            <a:off x="5249956" y="4380740"/>
            <a:ext cx="527842" cy="497670"/>
          </a:xfrm>
          <a:prstGeom prst="homePlate">
            <a:avLst>
              <a:gd name="adj" fmla="val 3000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tIns="0" rIns="0" bIns="91440" rtlCol="0" anchor="ctr"/>
          <a:lstStyle/>
          <a:p>
            <a:pPr algn="ctr"/>
            <a:r>
              <a:rPr lang="en-US" sz="3200" dirty="0">
                <a:latin typeface="Cambria Math"/>
                <a:ea typeface="Cambria Math"/>
              </a:rPr>
              <a:t>τ</a:t>
            </a:r>
            <a:endParaRPr lang="en-US" sz="3200" dirty="0"/>
          </a:p>
        </p:txBody>
      </p:sp>
      <p:sp>
        <p:nvSpPr>
          <p:cNvPr id="22" name="Rectangle 21"/>
          <p:cNvSpPr/>
          <p:nvPr/>
        </p:nvSpPr>
        <p:spPr>
          <a:xfrm>
            <a:off x="533400" y="5847200"/>
            <a:ext cx="4716554" cy="49766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45720" tIns="0" rIns="0" bIns="91440" rtlCol="0" anchor="ctr"/>
          <a:lstStyle/>
          <a:p>
            <a:pPr algn="ctr"/>
            <a:r>
              <a:rPr lang="en-US" sz="3200" dirty="0"/>
              <a:t>P</a:t>
            </a:r>
            <a:r>
              <a:rPr lang="el-GR" sz="3200" baseline="-25000" dirty="0" smtClean="0">
                <a:latin typeface="Cambria Math"/>
                <a:ea typeface="Cambria Math"/>
              </a:rPr>
              <a:t>ε</a:t>
            </a:r>
            <a:endParaRPr lang="en-US" sz="3200" baseline="-25000" dirty="0"/>
          </a:p>
        </p:txBody>
      </p:sp>
      <p:sp>
        <p:nvSpPr>
          <p:cNvPr id="23" name="Pentagon 22"/>
          <p:cNvSpPr/>
          <p:nvPr/>
        </p:nvSpPr>
        <p:spPr>
          <a:xfrm>
            <a:off x="5249956" y="5847200"/>
            <a:ext cx="527842" cy="497670"/>
          </a:xfrm>
          <a:prstGeom prst="homePlate">
            <a:avLst>
              <a:gd name="adj" fmla="val 3000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tIns="0" rIns="0" bIns="91440" rtlCol="0" anchor="ctr"/>
          <a:lstStyle/>
          <a:p>
            <a:pPr algn="ctr"/>
            <a:r>
              <a:rPr lang="en-US" sz="3200" dirty="0">
                <a:latin typeface="Cambria Math"/>
                <a:ea typeface="Cambria Math"/>
              </a:rPr>
              <a:t>τ</a:t>
            </a:r>
            <a:endParaRPr lang="en-US" sz="3200" dirty="0"/>
          </a:p>
        </p:txBody>
      </p:sp>
      <p:sp>
        <p:nvSpPr>
          <p:cNvPr id="24" name="Trapezoid 23"/>
          <p:cNvSpPr/>
          <p:nvPr/>
        </p:nvSpPr>
        <p:spPr>
          <a:xfrm>
            <a:off x="533398" y="1945468"/>
            <a:ext cx="4716556" cy="968798"/>
          </a:xfrm>
          <a:prstGeom prst="trapezoid">
            <a:avLst>
              <a:gd name="adj" fmla="val 10411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join</a:t>
            </a:r>
            <a:endParaRPr lang="en-US" sz="3200" dirty="0"/>
          </a:p>
        </p:txBody>
      </p:sp>
      <p:sp>
        <p:nvSpPr>
          <p:cNvPr id="25" name="Rectangle 24"/>
          <p:cNvSpPr/>
          <p:nvPr/>
        </p:nvSpPr>
        <p:spPr>
          <a:xfrm>
            <a:off x="533402" y="1447800"/>
            <a:ext cx="4716554" cy="49766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45720" tIns="0" rIns="0" bIns="91440" rtlCol="0" anchor="ctr"/>
          <a:lstStyle/>
          <a:p>
            <a:pPr algn="ctr"/>
            <a:r>
              <a:rPr lang="en-US" sz="3200" dirty="0"/>
              <a:t>P</a:t>
            </a:r>
            <a:r>
              <a:rPr lang="el-GR" sz="3200" baseline="-25000" dirty="0" smtClean="0">
                <a:latin typeface="Cambria Math"/>
                <a:ea typeface="Cambria Math"/>
              </a:rPr>
              <a:t>ε</a:t>
            </a:r>
            <a:endParaRPr lang="en-US" sz="3200" baseline="-25000" dirty="0"/>
          </a:p>
        </p:txBody>
      </p:sp>
      <p:sp>
        <p:nvSpPr>
          <p:cNvPr id="26" name="Pentagon 25"/>
          <p:cNvSpPr/>
          <p:nvPr/>
        </p:nvSpPr>
        <p:spPr>
          <a:xfrm>
            <a:off x="5249958" y="1447800"/>
            <a:ext cx="527842" cy="497670"/>
          </a:xfrm>
          <a:prstGeom prst="homePlate">
            <a:avLst>
              <a:gd name="adj" fmla="val 3000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lIns="0" tIns="0" rIns="0" bIns="91440" rtlCol="0" anchor="ctr"/>
          <a:lstStyle/>
          <a:p>
            <a:pPr algn="ctr"/>
            <a:r>
              <a:rPr lang="en-US" sz="3200" dirty="0">
                <a:latin typeface="Cambria Math"/>
                <a:ea typeface="Cambria Math"/>
              </a:rPr>
              <a:t>τ</a:t>
            </a:r>
            <a:endParaRPr lang="en-US" sz="3200" dirty="0"/>
          </a:p>
        </p:txBody>
      </p:sp>
      <p:sp>
        <p:nvSpPr>
          <p:cNvPr id="31" name="Bent Arrow 30"/>
          <p:cNvSpPr/>
          <p:nvPr/>
        </p:nvSpPr>
        <p:spPr>
          <a:xfrm rot="10800000">
            <a:off x="4219219" y="3998501"/>
            <a:ext cx="3240772" cy="1030699"/>
          </a:xfrm>
          <a:prstGeom prst="bentArrow">
            <a:avLst>
              <a:gd name="adj1" fmla="val 22339"/>
              <a:gd name="adj2" fmla="val 38047"/>
              <a:gd name="adj3" fmla="val 50000"/>
              <a:gd name="adj4" fmla="val 43750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2" name="Bent Arrow 31"/>
          <p:cNvSpPr/>
          <p:nvPr/>
        </p:nvSpPr>
        <p:spPr>
          <a:xfrm flipH="1">
            <a:off x="4219217" y="2057400"/>
            <a:ext cx="3240772" cy="1030699"/>
          </a:xfrm>
          <a:prstGeom prst="bentArrow">
            <a:avLst>
              <a:gd name="adj1" fmla="val 19729"/>
              <a:gd name="adj2" fmla="val 38047"/>
              <a:gd name="adj3" fmla="val 50000"/>
              <a:gd name="adj4" fmla="val 43750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6" name="Equal 35"/>
          <p:cNvSpPr/>
          <p:nvPr/>
        </p:nvSpPr>
        <p:spPr>
          <a:xfrm>
            <a:off x="6934200" y="3124200"/>
            <a:ext cx="838200" cy="838200"/>
          </a:xfrm>
          <a:prstGeom prst="mathEqual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03484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15722">
        <p:fade/>
      </p:transition>
    </mc:Choice>
    <mc:Fallback xmlns="">
      <p:transition spd="med" advTm="115722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21" grpId="0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2" grpId="0" animBg="1"/>
      <p:bldP spid="23" grpId="0" animBg="1"/>
      <p:bldP spid="24" grpId="0" animBg="1"/>
      <p:bldP spid="25" grpId="0" animBg="1"/>
      <p:bldP spid="26" grpId="0" animBg="1"/>
      <p:bldP spid="31" grpId="0" animBg="1"/>
      <p:bldP spid="32" grpId="0" animBg="1"/>
      <p:bldP spid="3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 Effect?</a:t>
            </a:r>
            <a:endParaRPr lang="en-US" dirty="0"/>
          </a:p>
        </p:txBody>
      </p:sp>
      <p:sp>
        <p:nvSpPr>
          <p:cNvPr id="6" name="Pentagon 5"/>
          <p:cNvSpPr/>
          <p:nvPr/>
        </p:nvSpPr>
        <p:spPr>
          <a:xfrm>
            <a:off x="7022013" y="3227017"/>
            <a:ext cx="646325" cy="1419911"/>
          </a:xfrm>
          <a:prstGeom prst="homePlat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2800" dirty="0" smtClean="0"/>
              <a:t>Outputs</a:t>
            </a:r>
            <a:endParaRPr lang="en-US" sz="2800" dirty="0"/>
          </a:p>
        </p:txBody>
      </p:sp>
      <p:sp>
        <p:nvSpPr>
          <p:cNvPr id="8" name="Pentagon 7"/>
          <p:cNvSpPr/>
          <p:nvPr/>
        </p:nvSpPr>
        <p:spPr>
          <a:xfrm>
            <a:off x="1475687" y="3227018"/>
            <a:ext cx="646325" cy="1419911"/>
          </a:xfrm>
          <a:prstGeom prst="homePlat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sz="2800" dirty="0" smtClean="0"/>
              <a:t>Inputs</a:t>
            </a:r>
            <a:endParaRPr lang="en-US" sz="2800" dirty="0"/>
          </a:p>
        </p:txBody>
      </p:sp>
      <p:sp>
        <p:nvSpPr>
          <p:cNvPr id="11" name="Chevron 10"/>
          <p:cNvSpPr/>
          <p:nvPr/>
        </p:nvSpPr>
        <p:spPr>
          <a:xfrm>
            <a:off x="2069014" y="3227017"/>
            <a:ext cx="4800600" cy="1419911"/>
          </a:xfrm>
          <a:prstGeom prst="chevron">
            <a:avLst>
              <a:gd name="adj" fmla="val 1868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chemeClr val="bg1"/>
                </a:solidFill>
              </a:rPr>
              <a:t>Computation</a:t>
            </a:r>
            <a:endParaRPr lang="en-US" sz="4400" dirty="0">
              <a:solidFill>
                <a:schemeClr val="bg1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355505" y="4719934"/>
            <a:ext cx="6151419" cy="1528466"/>
            <a:chOff x="1355505" y="4719934"/>
            <a:chExt cx="6151419" cy="1528466"/>
          </a:xfrm>
        </p:grpSpPr>
        <p:sp>
          <p:nvSpPr>
            <p:cNvPr id="12" name="TextBox 11"/>
            <p:cNvSpPr txBox="1"/>
            <p:nvPr/>
          </p:nvSpPr>
          <p:spPr>
            <a:xfrm>
              <a:off x="3482293" y="5325070"/>
              <a:ext cx="1863202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5400" dirty="0" smtClean="0"/>
                <a:t>Types</a:t>
              </a:r>
              <a:endParaRPr lang="en-US" sz="5400" dirty="0"/>
            </a:p>
          </p:txBody>
        </p:sp>
        <p:sp>
          <p:nvSpPr>
            <p:cNvPr id="13" name="Bent Arrow 12"/>
            <p:cNvSpPr/>
            <p:nvPr/>
          </p:nvSpPr>
          <p:spPr>
            <a:xfrm rot="16200000">
              <a:off x="1837009" y="4238430"/>
              <a:ext cx="1219200" cy="2182208"/>
            </a:xfrm>
            <a:prstGeom prst="bentArrow">
              <a:avLst>
                <a:gd name="adj1" fmla="val 13206"/>
                <a:gd name="adj2" fmla="val 25000"/>
                <a:gd name="adj3" fmla="val 25000"/>
                <a:gd name="adj4" fmla="val 43750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4" name="Bent Arrow 13"/>
            <p:cNvSpPr/>
            <p:nvPr/>
          </p:nvSpPr>
          <p:spPr>
            <a:xfrm rot="5400000" flipH="1">
              <a:off x="5806220" y="4238430"/>
              <a:ext cx="1219200" cy="2182208"/>
            </a:xfrm>
            <a:prstGeom prst="bentArrow">
              <a:avLst>
                <a:gd name="adj1" fmla="val 13206"/>
                <a:gd name="adj2" fmla="val 25000"/>
                <a:gd name="adj3" fmla="val 25000"/>
                <a:gd name="adj4" fmla="val 43750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5" name="Oval Callout 14"/>
          <p:cNvSpPr/>
          <p:nvPr/>
        </p:nvSpPr>
        <p:spPr>
          <a:xfrm>
            <a:off x="457200" y="1974258"/>
            <a:ext cx="2781668" cy="1221677"/>
          </a:xfrm>
          <a:prstGeom prst="wedgeEllipseCallout">
            <a:avLst>
              <a:gd name="adj1" fmla="val 52440"/>
              <a:gd name="adj2" fmla="val 6267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 dirty="0" smtClean="0"/>
              <a:t>Ignores</a:t>
            </a:r>
          </a:p>
          <a:p>
            <a:pPr algn="ctr"/>
            <a:r>
              <a:rPr lang="en-US" sz="2800" dirty="0" smtClean="0"/>
              <a:t>Inputs</a:t>
            </a:r>
            <a:endParaRPr lang="en-US" sz="2800" dirty="0"/>
          </a:p>
        </p:txBody>
      </p:sp>
      <p:sp>
        <p:nvSpPr>
          <p:cNvPr id="16" name="Oval Callout 15"/>
          <p:cNvSpPr/>
          <p:nvPr/>
        </p:nvSpPr>
        <p:spPr>
          <a:xfrm>
            <a:off x="3059614" y="1443335"/>
            <a:ext cx="2781668" cy="1221677"/>
          </a:xfrm>
          <a:prstGeom prst="wedgeEllipseCallout">
            <a:avLst>
              <a:gd name="adj1" fmla="val -1185"/>
              <a:gd name="adj2" fmla="val 107282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 dirty="0" smtClean="0"/>
              <a:t>Leaks</a:t>
            </a:r>
          </a:p>
          <a:p>
            <a:pPr algn="ctr"/>
            <a:r>
              <a:rPr lang="en-US" sz="2800" dirty="0" smtClean="0"/>
              <a:t>Information</a:t>
            </a:r>
            <a:endParaRPr lang="en-US" sz="2800" dirty="0"/>
          </a:p>
        </p:txBody>
      </p:sp>
      <p:sp>
        <p:nvSpPr>
          <p:cNvPr id="17" name="Oval Callout 16"/>
          <p:cNvSpPr/>
          <p:nvPr/>
        </p:nvSpPr>
        <p:spPr>
          <a:xfrm>
            <a:off x="5650414" y="1976735"/>
            <a:ext cx="2781668" cy="1221677"/>
          </a:xfrm>
          <a:prstGeom prst="wedgeEllipseCallout">
            <a:avLst>
              <a:gd name="adj1" fmla="val -57790"/>
              <a:gd name="adj2" fmla="val 6040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800" dirty="0" smtClean="0"/>
              <a:t>Throws</a:t>
            </a:r>
          </a:p>
          <a:p>
            <a:pPr algn="ctr"/>
            <a:r>
              <a:rPr lang="en-US" sz="2800" dirty="0" smtClean="0"/>
              <a:t>Exception</a:t>
            </a:r>
            <a:endParaRPr lang="en-US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669935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63125">
        <p:fade/>
      </p:transition>
    </mc:Choice>
    <mc:Fallback>
      <p:transition spd="med" advTm="63125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1" grpId="0" animBg="1"/>
      <p:bldP spid="15" grpId="0" animBg="1"/>
      <p:bldP spid="16" grpId="0" animBg="1"/>
      <p:bldP spid="17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305800" cy="4873752"/>
          </a:xfrm>
        </p:spPr>
        <p:txBody>
          <a:bodyPr/>
          <a:lstStyle/>
          <a:p>
            <a:r>
              <a:rPr lang="en-US" dirty="0" smtClean="0"/>
              <a:t> Formalized sequential structure of</a:t>
            </a:r>
          </a:p>
          <a:p>
            <a:pPr lvl="1"/>
            <a:r>
              <a:rPr lang="en-US" dirty="0" smtClean="0"/>
              <a:t>Effects:		effectors</a:t>
            </a:r>
          </a:p>
          <a:p>
            <a:pPr lvl="1"/>
            <a:r>
              <a:rPr lang="en-US" dirty="0" smtClean="0"/>
              <a:t>Semantics:	</a:t>
            </a:r>
            <a:r>
              <a:rPr lang="en-US" dirty="0" err="1" smtClean="0"/>
              <a:t>productors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Proved generality/applicability of </a:t>
            </a:r>
            <a:r>
              <a:rPr lang="en-US" dirty="0" err="1" smtClean="0"/>
              <a:t>productors</a:t>
            </a:r>
            <a:endParaRPr lang="en-US" dirty="0" smtClean="0"/>
          </a:p>
          <a:p>
            <a:pPr lvl="1"/>
            <a:r>
              <a:rPr lang="en-US" dirty="0" smtClean="0"/>
              <a:t>All producer effect systems</a:t>
            </a:r>
          </a:p>
          <a:p>
            <a:pPr lvl="1"/>
            <a:r>
              <a:rPr lang="en-US" dirty="0" err="1" smtClean="0"/>
              <a:t>Thunking</a:t>
            </a:r>
            <a:r>
              <a:rPr lang="en-US" dirty="0" smtClean="0"/>
              <a:t> guarantees producer effects</a:t>
            </a:r>
          </a:p>
          <a:p>
            <a:r>
              <a:rPr lang="en-US" dirty="0"/>
              <a:t> </a:t>
            </a:r>
            <a:r>
              <a:rPr lang="en-US" dirty="0" smtClean="0"/>
              <a:t>Opportunities for future research</a:t>
            </a:r>
          </a:p>
          <a:p>
            <a:pPr lvl="1"/>
            <a:r>
              <a:rPr lang="en-US" dirty="0" smtClean="0"/>
              <a:t>Consumer effects: how are inputs used?</a:t>
            </a:r>
          </a:p>
          <a:p>
            <a:pPr lvl="1"/>
            <a:r>
              <a:rPr lang="en-US" dirty="0" err="1" smtClean="0"/>
              <a:t>Consumptors</a:t>
            </a:r>
            <a:r>
              <a:rPr lang="en-US" dirty="0" smtClean="0"/>
              <a:t>: </a:t>
            </a:r>
            <a:r>
              <a:rPr lang="en-US" dirty="0" err="1" smtClean="0"/>
              <a:t>dualize</a:t>
            </a:r>
            <a:r>
              <a:rPr lang="en-US" dirty="0" smtClean="0"/>
              <a:t> </a:t>
            </a:r>
            <a:r>
              <a:rPr lang="en-US" dirty="0" err="1" smtClean="0"/>
              <a:t>productors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811699" y="2806273"/>
            <a:ext cx="1484701" cy="45089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700" dirty="0" smtClean="0">
                <a:solidFill>
                  <a:schemeClr val="accent1"/>
                </a:solidFill>
              </a:rPr>
              <a:t>?</a:t>
            </a:r>
            <a:endParaRPr lang="en-US" sz="28700" dirty="0">
              <a:solidFill>
                <a:schemeClr val="accent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282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7542"/>
    </mc:Choice>
    <mc:Fallback xmlns="">
      <p:transition spd="slow" advTm="13754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ruina.tam.cornell.edu/research/topics/locomotion_and_robotics/ranger/Ranger2010/Cornell_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4648200"/>
            <a:ext cx="1828800" cy="1834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1991838"/>
            <a:ext cx="7962900" cy="1894362"/>
          </a:xfrm>
        </p:spPr>
        <p:txBody>
          <a:bodyPr rIns="0">
            <a:noAutofit/>
          </a:bodyPr>
          <a:lstStyle/>
          <a:p>
            <a:r>
              <a:rPr lang="en-US" sz="5400" dirty="0" smtClean="0"/>
              <a:t>The</a:t>
            </a:r>
            <a:br>
              <a:rPr lang="en-US" sz="5400" dirty="0" smtClean="0"/>
            </a:br>
            <a:r>
              <a:rPr lang="en-US" sz="5400" dirty="0" smtClean="0"/>
              <a:t>Sequential Semantics </a:t>
            </a:r>
            <a:br>
              <a:rPr lang="en-US" sz="5400" dirty="0" smtClean="0"/>
            </a:br>
            <a:r>
              <a:rPr lang="en-US" sz="5400" dirty="0" smtClean="0"/>
              <a:t>of</a:t>
            </a:r>
            <a:r>
              <a:rPr lang="en-US" sz="5400" dirty="0"/>
              <a:t/>
            </a:r>
            <a:br>
              <a:rPr lang="en-US" sz="5400" dirty="0"/>
            </a:br>
            <a:r>
              <a:rPr lang="en-US" sz="5400" dirty="0" smtClean="0"/>
              <a:t>Producer Effect Systems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4419600"/>
            <a:ext cx="6172200" cy="13716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Ross Tate</a:t>
            </a:r>
            <a:endParaRPr lang="en-US" sz="3200" dirty="0"/>
          </a:p>
        </p:txBody>
      </p:sp>
      <p:sp>
        <p:nvSpPr>
          <p:cNvPr id="5" name="Rectangle 4"/>
          <p:cNvSpPr/>
          <p:nvPr/>
        </p:nvSpPr>
        <p:spPr>
          <a:xfrm>
            <a:off x="1778358" y="685800"/>
            <a:ext cx="6553200" cy="228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891284" y="3175662"/>
            <a:ext cx="2770632" cy="5442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573982" y="3175661"/>
            <a:ext cx="2493818" cy="5442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49562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18237">
        <p:fade/>
      </p:transition>
    </mc:Choice>
    <mc:Fallback xmlns="">
      <p:transition spd="med" advTm="18237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 System for Locking</a:t>
            </a:r>
            <a:endParaRPr lang="en-US" dirty="0"/>
          </a:p>
        </p:txBody>
      </p:sp>
      <p:sp>
        <p:nvSpPr>
          <p:cNvPr id="3" name="Chevron 2"/>
          <p:cNvSpPr/>
          <p:nvPr/>
        </p:nvSpPr>
        <p:spPr>
          <a:xfrm>
            <a:off x="1861306" y="2159927"/>
            <a:ext cx="2313278" cy="728639"/>
          </a:xfrm>
          <a:prstGeom prst="chevron">
            <a:avLst>
              <a:gd name="adj" fmla="val 1868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rIns="0" rtlCol="0" anchor="ctr"/>
          <a:lstStyle/>
          <a:p>
            <a:pPr algn="ctr"/>
            <a:r>
              <a:rPr lang="en-US" sz="4400" dirty="0" smtClean="0">
                <a:solidFill>
                  <a:schemeClr val="bg1"/>
                </a:solidFill>
              </a:rPr>
              <a:t>acquire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4" name="Chevron 3"/>
          <p:cNvSpPr/>
          <p:nvPr/>
        </p:nvSpPr>
        <p:spPr>
          <a:xfrm>
            <a:off x="4144405" y="2159926"/>
            <a:ext cx="2313278" cy="728639"/>
          </a:xfrm>
          <a:prstGeom prst="chevron">
            <a:avLst>
              <a:gd name="adj" fmla="val 1868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rIns="0" rtlCol="0" anchor="ctr"/>
          <a:lstStyle/>
          <a:p>
            <a:pPr algn="ctr"/>
            <a:r>
              <a:rPr lang="en-US" sz="4400" dirty="0" smtClean="0">
                <a:solidFill>
                  <a:schemeClr val="bg1"/>
                </a:solidFill>
              </a:rPr>
              <a:t>acquire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5" name="Oval Callout 4"/>
          <p:cNvSpPr/>
          <p:nvPr/>
        </p:nvSpPr>
        <p:spPr>
          <a:xfrm>
            <a:off x="4756906" y="1447800"/>
            <a:ext cx="2024894" cy="762000"/>
          </a:xfrm>
          <a:prstGeom prst="wedgeEllipseCallo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3600" dirty="0" smtClean="0">
                <a:latin typeface="Cambria Math"/>
                <a:ea typeface="Cambria Math"/>
              </a:rPr>
              <a:t>locking</a:t>
            </a:r>
            <a:endParaRPr lang="en-US" sz="3600" dirty="0"/>
          </a:p>
        </p:txBody>
      </p:sp>
      <p:sp>
        <p:nvSpPr>
          <p:cNvPr id="6" name="&quot;No&quot; Symbol 5"/>
          <p:cNvSpPr/>
          <p:nvPr/>
        </p:nvSpPr>
        <p:spPr>
          <a:xfrm>
            <a:off x="3704175" y="2064435"/>
            <a:ext cx="900331" cy="900331"/>
          </a:xfrm>
          <a:prstGeom prst="noSmoking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Oval Callout 6"/>
          <p:cNvSpPr/>
          <p:nvPr/>
        </p:nvSpPr>
        <p:spPr>
          <a:xfrm>
            <a:off x="2470906" y="1447800"/>
            <a:ext cx="2024894" cy="762000"/>
          </a:xfrm>
          <a:prstGeom prst="wedgeEllipseCallo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3600" dirty="0" smtClean="0">
                <a:latin typeface="Cambria Math"/>
                <a:ea typeface="Cambria Math"/>
              </a:rPr>
              <a:t>locking</a:t>
            </a:r>
            <a:endParaRPr lang="en-US" sz="3600" dirty="0"/>
          </a:p>
        </p:txBody>
      </p:sp>
      <p:sp>
        <p:nvSpPr>
          <p:cNvPr id="8" name="Chevron 7"/>
          <p:cNvSpPr/>
          <p:nvPr/>
        </p:nvSpPr>
        <p:spPr>
          <a:xfrm>
            <a:off x="3156706" y="5595961"/>
            <a:ext cx="2313278" cy="728639"/>
          </a:xfrm>
          <a:prstGeom prst="chevron">
            <a:avLst>
              <a:gd name="adj" fmla="val 1868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rIns="0" rtlCol="0" anchor="ctr"/>
          <a:lstStyle/>
          <a:p>
            <a:pPr algn="ctr"/>
            <a:r>
              <a:rPr lang="en-US" sz="4400" dirty="0" smtClean="0">
                <a:solidFill>
                  <a:schemeClr val="bg1"/>
                </a:solidFill>
              </a:rPr>
              <a:t>get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9" name="Chevron 8"/>
          <p:cNvSpPr/>
          <p:nvPr/>
        </p:nvSpPr>
        <p:spPr>
          <a:xfrm>
            <a:off x="5439805" y="5595960"/>
            <a:ext cx="2313278" cy="728639"/>
          </a:xfrm>
          <a:prstGeom prst="chevron">
            <a:avLst>
              <a:gd name="adj" fmla="val 1868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rIns="0" rtlCol="0" anchor="ctr"/>
          <a:lstStyle/>
          <a:p>
            <a:pPr algn="ctr"/>
            <a:r>
              <a:rPr lang="en-US" sz="4400" dirty="0" smtClean="0">
                <a:solidFill>
                  <a:schemeClr val="bg1"/>
                </a:solidFill>
              </a:rPr>
              <a:t>release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10" name="Oval Callout 9"/>
          <p:cNvSpPr/>
          <p:nvPr/>
        </p:nvSpPr>
        <p:spPr>
          <a:xfrm>
            <a:off x="5434577" y="4883834"/>
            <a:ext cx="2272154" cy="762000"/>
          </a:xfrm>
          <a:prstGeom prst="wedgeEllipseCallo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3000" dirty="0" smtClean="0">
                <a:latin typeface="Cambria Math"/>
                <a:ea typeface="Cambria Math"/>
              </a:rPr>
              <a:t>unlocking</a:t>
            </a:r>
            <a:endParaRPr lang="en-US" sz="3000" dirty="0"/>
          </a:p>
        </p:txBody>
      </p:sp>
      <p:sp>
        <p:nvSpPr>
          <p:cNvPr id="12" name="Oval Callout 11"/>
          <p:cNvSpPr/>
          <p:nvPr/>
        </p:nvSpPr>
        <p:spPr>
          <a:xfrm>
            <a:off x="3135698" y="4883834"/>
            <a:ext cx="2272154" cy="762000"/>
          </a:xfrm>
          <a:prstGeom prst="wedgeEllipseCallo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3000" dirty="0" smtClean="0">
                <a:latin typeface="Cambria Math"/>
                <a:ea typeface="Cambria Math"/>
              </a:rPr>
              <a:t>critical</a:t>
            </a:r>
            <a:endParaRPr lang="en-US" sz="3000" dirty="0"/>
          </a:p>
        </p:txBody>
      </p:sp>
      <p:sp>
        <p:nvSpPr>
          <p:cNvPr id="13" name="Chevron 12"/>
          <p:cNvSpPr/>
          <p:nvPr/>
        </p:nvSpPr>
        <p:spPr>
          <a:xfrm>
            <a:off x="843428" y="5595959"/>
            <a:ext cx="2313278" cy="728639"/>
          </a:xfrm>
          <a:prstGeom prst="chevron">
            <a:avLst>
              <a:gd name="adj" fmla="val 1868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rIns="0" rtlCol="0" anchor="ctr"/>
          <a:lstStyle/>
          <a:p>
            <a:pPr algn="ctr"/>
            <a:r>
              <a:rPr lang="en-US" sz="4400" dirty="0" smtClean="0">
                <a:solidFill>
                  <a:schemeClr val="bg1"/>
                </a:solidFill>
              </a:rPr>
              <a:t>acquire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14" name="Oval Callout 13"/>
          <p:cNvSpPr/>
          <p:nvPr/>
        </p:nvSpPr>
        <p:spPr>
          <a:xfrm>
            <a:off x="838200" y="4883833"/>
            <a:ext cx="2272154" cy="762000"/>
          </a:xfrm>
          <a:prstGeom prst="wedgeEllipseCallo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3000" dirty="0" smtClean="0">
                <a:latin typeface="Cambria Math"/>
                <a:ea typeface="Cambria Math"/>
              </a:rPr>
              <a:t>locking</a:t>
            </a:r>
            <a:endParaRPr lang="en-US" sz="3000" dirty="0"/>
          </a:p>
        </p:txBody>
      </p:sp>
      <p:sp>
        <p:nvSpPr>
          <p:cNvPr id="15" name="TextBox 14"/>
          <p:cNvSpPr txBox="1"/>
          <p:nvPr/>
        </p:nvSpPr>
        <p:spPr>
          <a:xfrm rot="16200000">
            <a:off x="1910150" y="-173357"/>
            <a:ext cx="3999813" cy="92486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9500" dirty="0" smtClean="0">
                <a:latin typeface="DFKai-SB" pitchFamily="65" charset="-120"/>
                <a:ea typeface="DFKai-SB" pitchFamily="65" charset="-120"/>
              </a:rPr>
              <a:t>}</a:t>
            </a:r>
            <a:endParaRPr lang="en-US" sz="59500" dirty="0"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16" name="Oval Callout 15"/>
          <p:cNvSpPr/>
          <p:nvPr/>
        </p:nvSpPr>
        <p:spPr>
          <a:xfrm>
            <a:off x="3684297" y="3200400"/>
            <a:ext cx="2024894" cy="762000"/>
          </a:xfrm>
          <a:prstGeom prst="wedgeEllipseCallo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3200" dirty="0" smtClean="0">
                <a:latin typeface="Cambria Math"/>
                <a:ea typeface="Cambria Math"/>
              </a:rPr>
              <a:t>entrant</a:t>
            </a:r>
            <a:endParaRPr lang="en-US" sz="3200" dirty="0"/>
          </a:p>
        </p:txBody>
      </p:sp>
      <p:sp>
        <p:nvSpPr>
          <p:cNvPr id="17" name="&quot;No&quot; Symbol 16"/>
          <p:cNvSpPr/>
          <p:nvPr/>
        </p:nvSpPr>
        <p:spPr>
          <a:xfrm>
            <a:off x="4356652" y="1555631"/>
            <a:ext cx="546337" cy="546337"/>
          </a:xfrm>
          <a:prstGeom prst="noSmoking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270461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Tm="133496">
        <p:fade/>
      </p:transition>
    </mc:Choice>
    <mc:Fallback>
      <p:transition spd="med" advTm="133496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5" grpId="0"/>
      <p:bldP spid="16" grpId="0" animBg="1"/>
      <p:bldP spid="17" grpId="2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 Effect System?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1633192" y="1550129"/>
            <a:ext cx="1395072" cy="454819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b="1" dirty="0" smtClean="0"/>
              <a:t>lockless</a:t>
            </a:r>
            <a:endParaRPr lang="en-US" sz="2400" b="1" dirty="0"/>
          </a:p>
        </p:txBody>
      </p:sp>
      <p:grpSp>
        <p:nvGrpSpPr>
          <p:cNvPr id="52" name="Group 51"/>
          <p:cNvGrpSpPr/>
          <p:nvPr/>
        </p:nvGrpSpPr>
        <p:grpSpPr>
          <a:xfrm>
            <a:off x="3028264" y="1550129"/>
            <a:ext cx="5580288" cy="454819"/>
            <a:chOff x="3028264" y="1550129"/>
            <a:chExt cx="5580288" cy="454819"/>
          </a:xfrm>
        </p:grpSpPr>
        <p:sp>
          <p:nvSpPr>
            <p:cNvPr id="18" name="Rectangle 17"/>
            <p:cNvSpPr/>
            <p:nvPr/>
          </p:nvSpPr>
          <p:spPr>
            <a:xfrm>
              <a:off x="3028264" y="1550129"/>
              <a:ext cx="1395072" cy="454819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400" b="1" dirty="0" smtClean="0"/>
                <a:t>locking</a:t>
              </a:r>
              <a:endParaRPr lang="en-US" sz="2400" b="1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423336" y="1550129"/>
              <a:ext cx="1395072" cy="454819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400" b="1" dirty="0" smtClean="0"/>
                <a:t>unlocking</a:t>
              </a:r>
              <a:endParaRPr lang="en-US" sz="2400" b="1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818408" y="1550129"/>
              <a:ext cx="1395072" cy="454819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400" b="1" dirty="0" smtClean="0"/>
                <a:t>critical</a:t>
              </a:r>
              <a:endParaRPr lang="en-US" sz="2400" b="1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7213480" y="1550129"/>
              <a:ext cx="1395072" cy="454819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400" b="1" dirty="0" smtClean="0"/>
                <a:t>entrant</a:t>
              </a:r>
              <a:endParaRPr lang="en-US" sz="2400" b="1" dirty="0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238120" y="1550129"/>
            <a:ext cx="1395072" cy="2728914"/>
            <a:chOff x="238120" y="1550129"/>
            <a:chExt cx="1395072" cy="2728914"/>
          </a:xfrm>
        </p:grpSpPr>
        <p:sp>
          <p:nvSpPr>
            <p:cNvPr id="8" name="Rectangle 7"/>
            <p:cNvSpPr/>
            <p:nvPr/>
          </p:nvSpPr>
          <p:spPr>
            <a:xfrm>
              <a:off x="238120" y="1550129"/>
              <a:ext cx="1395072" cy="454819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91440" rtlCol="0" anchor="ctr"/>
            <a:lstStyle/>
            <a:p>
              <a:pPr algn="r"/>
              <a:r>
                <a:rPr lang="en-US" sz="2800" b="1" dirty="0" smtClean="0">
                  <a:latin typeface="Cambria Math"/>
                  <a:ea typeface="Cambria Math"/>
                </a:rPr>
                <a:t>↓</a:t>
              </a:r>
              <a:r>
                <a:rPr lang="en-US" sz="2800" b="1" dirty="0" smtClean="0"/>
                <a:t> </a:t>
              </a:r>
              <a:r>
                <a:rPr lang="en-US" sz="2800" b="1" dirty="0" smtClean="0">
                  <a:latin typeface="rossbb" pitchFamily="82" charset="0"/>
                </a:rPr>
                <a:t>;</a:t>
              </a:r>
              <a:r>
                <a:rPr lang="en-US" sz="2800" b="1" dirty="0" smtClean="0"/>
                <a:t> </a:t>
              </a:r>
              <a:r>
                <a:rPr lang="en-US" sz="2800" b="1" dirty="0" smtClean="0">
                  <a:latin typeface="Cambria Math"/>
                  <a:ea typeface="Cambria Math"/>
                </a:rPr>
                <a:t>→</a:t>
              </a:r>
              <a:endParaRPr lang="en-US" sz="2800" b="1" dirty="0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238120" y="2004948"/>
              <a:ext cx="1395072" cy="454819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91440" rtlCol="0" anchor="ctr"/>
            <a:lstStyle/>
            <a:p>
              <a:pPr algn="r"/>
              <a:r>
                <a:rPr lang="en-US" sz="2400" b="1" dirty="0" smtClean="0">
                  <a:ea typeface="Cambria Math"/>
                </a:rPr>
                <a:t>lockless</a:t>
              </a:r>
              <a:endParaRPr lang="en-US" sz="2400" b="1" dirty="0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238120" y="2459767"/>
              <a:ext cx="1395072" cy="454819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91440" rtlCol="0" anchor="ctr"/>
            <a:lstStyle/>
            <a:p>
              <a:pPr algn="r"/>
              <a:r>
                <a:rPr lang="en-US" sz="2400" b="1" dirty="0" smtClean="0">
                  <a:ea typeface="Cambria Math"/>
                </a:rPr>
                <a:t>locking</a:t>
              </a:r>
              <a:endParaRPr lang="en-US" sz="2400" b="1" dirty="0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238120" y="2914586"/>
              <a:ext cx="1395072" cy="454819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91440" rtlCol="0" anchor="ctr"/>
            <a:lstStyle/>
            <a:p>
              <a:pPr algn="r"/>
              <a:r>
                <a:rPr lang="en-US" sz="2400" b="1" dirty="0" smtClean="0">
                  <a:ea typeface="Cambria Math"/>
                </a:rPr>
                <a:t>unlocking</a:t>
              </a:r>
              <a:endParaRPr lang="en-US" sz="2400" b="1" dirty="0"/>
            </a:p>
          </p:txBody>
        </p:sp>
        <p:sp>
          <p:nvSpPr>
            <p:cNvPr id="107" name="Rectangle 106"/>
            <p:cNvSpPr/>
            <p:nvPr/>
          </p:nvSpPr>
          <p:spPr>
            <a:xfrm>
              <a:off x="238120" y="3369405"/>
              <a:ext cx="1395072" cy="454819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91440" rtlCol="0" anchor="ctr"/>
            <a:lstStyle/>
            <a:p>
              <a:pPr algn="r"/>
              <a:r>
                <a:rPr lang="en-US" sz="2400" b="1" dirty="0" smtClean="0">
                  <a:ea typeface="Cambria Math"/>
                </a:rPr>
                <a:t>critical</a:t>
              </a:r>
              <a:endParaRPr lang="en-US" sz="2400" b="1" dirty="0"/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238120" y="3824224"/>
              <a:ext cx="1395072" cy="454819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91440" rtlCol="0" anchor="ctr"/>
            <a:lstStyle/>
            <a:p>
              <a:pPr algn="r"/>
              <a:r>
                <a:rPr lang="en-US" sz="2400" b="1" dirty="0" smtClean="0">
                  <a:ea typeface="Cambria Math"/>
                </a:rPr>
                <a:t>entrant</a:t>
              </a:r>
              <a:endParaRPr lang="en-US" sz="2400" b="1" dirty="0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1633192" y="2004948"/>
            <a:ext cx="6975360" cy="2274095"/>
            <a:chOff x="1633192" y="2004948"/>
            <a:chExt cx="6975360" cy="2274095"/>
          </a:xfrm>
        </p:grpSpPr>
        <p:sp>
          <p:nvSpPr>
            <p:cNvPr id="63" name="Rectangle 62"/>
            <p:cNvSpPr/>
            <p:nvPr/>
          </p:nvSpPr>
          <p:spPr>
            <a:xfrm>
              <a:off x="1633192" y="2004948"/>
              <a:ext cx="1395072" cy="454819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400" dirty="0" smtClean="0">
                  <a:solidFill>
                    <a:sysClr val="windowText" lastClr="000000"/>
                  </a:solidFill>
                </a:rPr>
                <a:t>lockless</a:t>
              </a:r>
              <a:endParaRPr lang="en-US" sz="2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3028264" y="2004948"/>
              <a:ext cx="1395072" cy="454819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400" dirty="0" smtClean="0">
                  <a:solidFill>
                    <a:sysClr val="windowText" lastClr="000000"/>
                  </a:solidFill>
                </a:rPr>
                <a:t>locking</a:t>
              </a:r>
              <a:endParaRPr lang="en-US" sz="2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4423336" y="2004948"/>
              <a:ext cx="1395072" cy="454819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400" dirty="0" smtClean="0">
                  <a:solidFill>
                    <a:sysClr val="windowText" lastClr="000000"/>
                  </a:solidFill>
                </a:rPr>
                <a:t>unlocking</a:t>
              </a:r>
              <a:endParaRPr lang="en-US" sz="2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18408" y="2004948"/>
              <a:ext cx="1395072" cy="454819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400" dirty="0" smtClean="0">
                  <a:solidFill>
                    <a:sysClr val="windowText" lastClr="000000"/>
                  </a:solidFill>
                </a:rPr>
                <a:t>critical</a:t>
              </a:r>
              <a:endParaRPr lang="en-US" sz="2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7213480" y="2004948"/>
              <a:ext cx="1395072" cy="454819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400" dirty="0" smtClean="0">
                  <a:solidFill>
                    <a:sysClr val="windowText" lastClr="000000"/>
                  </a:solidFill>
                </a:rPr>
                <a:t>entrant</a:t>
              </a:r>
              <a:endParaRPr lang="en-US" sz="2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1633192" y="2459767"/>
              <a:ext cx="1395072" cy="454819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400" dirty="0" smtClean="0">
                  <a:solidFill>
                    <a:sysClr val="windowText" lastClr="000000"/>
                  </a:solidFill>
                </a:rPr>
                <a:t>locking</a:t>
              </a:r>
              <a:endParaRPr lang="en-US" sz="2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3028264" y="2459767"/>
              <a:ext cx="1395072" cy="454819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2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4423336" y="2459767"/>
              <a:ext cx="1395072" cy="454819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400" dirty="0" smtClean="0">
                  <a:solidFill>
                    <a:sysClr val="windowText" lastClr="000000"/>
                  </a:solidFill>
                </a:rPr>
                <a:t>entrant</a:t>
              </a:r>
              <a:endParaRPr lang="en-US" sz="2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5818408" y="2459767"/>
              <a:ext cx="1395072" cy="454819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400" dirty="0" smtClean="0">
                  <a:solidFill>
                    <a:sysClr val="windowText" lastClr="000000"/>
                  </a:solidFill>
                </a:rPr>
                <a:t>locking</a:t>
              </a:r>
              <a:endParaRPr lang="en-US" sz="2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7213480" y="2459767"/>
              <a:ext cx="1395072" cy="454819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2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1633192" y="2914586"/>
              <a:ext cx="1395072" cy="454819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400" dirty="0" smtClean="0">
                  <a:solidFill>
                    <a:sysClr val="windowText" lastClr="000000"/>
                  </a:solidFill>
                </a:rPr>
                <a:t>unlocking</a:t>
              </a:r>
              <a:endParaRPr lang="en-US" sz="2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3028264" y="2914586"/>
              <a:ext cx="1395072" cy="454819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400" dirty="0" smtClean="0">
                  <a:solidFill>
                    <a:sysClr val="windowText" lastClr="000000"/>
                  </a:solidFill>
                </a:rPr>
                <a:t>critical</a:t>
              </a:r>
              <a:endParaRPr lang="en-US" sz="2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4423336" y="2914586"/>
              <a:ext cx="1395072" cy="454819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2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78" name="Rectangle 77"/>
            <p:cNvSpPr/>
            <p:nvPr/>
          </p:nvSpPr>
          <p:spPr>
            <a:xfrm>
              <a:off x="5818408" y="2914586"/>
              <a:ext cx="1395072" cy="454819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2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79" name="Rectangle 78"/>
            <p:cNvSpPr/>
            <p:nvPr/>
          </p:nvSpPr>
          <p:spPr>
            <a:xfrm>
              <a:off x="7213480" y="2914586"/>
              <a:ext cx="1395072" cy="454819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400" dirty="0" smtClean="0">
                  <a:solidFill>
                    <a:sysClr val="windowText" lastClr="000000"/>
                  </a:solidFill>
                </a:rPr>
                <a:t>unlocking</a:t>
              </a:r>
              <a:endParaRPr lang="en-US" sz="2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87" name="&quot;No&quot; Symbol 86"/>
            <p:cNvSpPr/>
            <p:nvPr/>
          </p:nvSpPr>
          <p:spPr>
            <a:xfrm>
              <a:off x="3547266" y="2508642"/>
              <a:ext cx="357067" cy="357067"/>
            </a:xfrm>
            <a:prstGeom prst="noSmoking">
              <a:avLst/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7" name="&quot;No&quot; Symbol 96"/>
            <p:cNvSpPr/>
            <p:nvPr/>
          </p:nvSpPr>
          <p:spPr>
            <a:xfrm>
              <a:off x="7732482" y="2508641"/>
              <a:ext cx="357067" cy="357067"/>
            </a:xfrm>
            <a:prstGeom prst="noSmoking">
              <a:avLst/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8" name="&quot;No&quot; Symbol 97"/>
            <p:cNvSpPr/>
            <p:nvPr/>
          </p:nvSpPr>
          <p:spPr>
            <a:xfrm>
              <a:off x="4942338" y="2963461"/>
              <a:ext cx="357067" cy="357067"/>
            </a:xfrm>
            <a:prstGeom prst="noSmoking">
              <a:avLst/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9" name="&quot;No&quot; Symbol 98"/>
            <p:cNvSpPr/>
            <p:nvPr/>
          </p:nvSpPr>
          <p:spPr>
            <a:xfrm>
              <a:off x="6337410" y="2963461"/>
              <a:ext cx="357067" cy="357067"/>
            </a:xfrm>
            <a:prstGeom prst="noSmoking">
              <a:avLst/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1633192" y="3369405"/>
              <a:ext cx="1395072" cy="454819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400" dirty="0" smtClean="0">
                  <a:solidFill>
                    <a:sysClr val="windowText" lastClr="000000"/>
                  </a:solidFill>
                </a:rPr>
                <a:t>critical</a:t>
              </a:r>
              <a:endParaRPr lang="en-US" sz="2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3028264" y="3369405"/>
              <a:ext cx="1395072" cy="454819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2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4423336" y="3369405"/>
              <a:ext cx="1395072" cy="454819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400" dirty="0" smtClean="0">
                  <a:solidFill>
                    <a:sysClr val="windowText" lastClr="000000"/>
                  </a:solidFill>
                </a:rPr>
                <a:t>unlocking</a:t>
              </a:r>
              <a:endParaRPr lang="en-US" sz="2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5818408" y="3369405"/>
              <a:ext cx="1395072" cy="454819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400" dirty="0" smtClean="0">
                  <a:solidFill>
                    <a:sysClr val="windowText" lastClr="000000"/>
                  </a:solidFill>
                </a:rPr>
                <a:t>critical</a:t>
              </a:r>
              <a:endParaRPr lang="en-US" sz="2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7213480" y="3369405"/>
              <a:ext cx="1395072" cy="454819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2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08" name="Rectangle 107"/>
            <p:cNvSpPr/>
            <p:nvPr/>
          </p:nvSpPr>
          <p:spPr>
            <a:xfrm>
              <a:off x="1633192" y="3824224"/>
              <a:ext cx="1395072" cy="454819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400" dirty="0" smtClean="0">
                  <a:solidFill>
                    <a:sysClr val="windowText" lastClr="000000"/>
                  </a:solidFill>
                </a:rPr>
                <a:t>entrant</a:t>
              </a:r>
              <a:endParaRPr lang="en-US" sz="2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3028264" y="3824224"/>
              <a:ext cx="1395072" cy="454819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400" dirty="0" smtClean="0">
                  <a:solidFill>
                    <a:sysClr val="windowText" lastClr="000000"/>
                  </a:solidFill>
                </a:rPr>
                <a:t>locking</a:t>
              </a:r>
              <a:endParaRPr lang="en-US" sz="2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4423336" y="3824224"/>
              <a:ext cx="1395072" cy="454819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2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5818408" y="3824224"/>
              <a:ext cx="1395072" cy="454819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2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7213480" y="3824224"/>
              <a:ext cx="1395072" cy="454819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400" dirty="0" smtClean="0">
                  <a:solidFill>
                    <a:sysClr val="windowText" lastClr="000000"/>
                  </a:solidFill>
                </a:rPr>
                <a:t>entrant</a:t>
              </a:r>
              <a:endParaRPr lang="en-US" sz="24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14" name="&quot;No&quot; Symbol 113"/>
            <p:cNvSpPr/>
            <p:nvPr/>
          </p:nvSpPr>
          <p:spPr>
            <a:xfrm>
              <a:off x="3547266" y="3418280"/>
              <a:ext cx="357067" cy="357067"/>
            </a:xfrm>
            <a:prstGeom prst="noSmoking">
              <a:avLst/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5" name="&quot;No&quot; Symbol 114"/>
            <p:cNvSpPr/>
            <p:nvPr/>
          </p:nvSpPr>
          <p:spPr>
            <a:xfrm>
              <a:off x="7732482" y="3418279"/>
              <a:ext cx="357067" cy="357067"/>
            </a:xfrm>
            <a:prstGeom prst="noSmoking">
              <a:avLst/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6" name="&quot;No&quot; Symbol 115"/>
            <p:cNvSpPr/>
            <p:nvPr/>
          </p:nvSpPr>
          <p:spPr>
            <a:xfrm>
              <a:off x="4942338" y="3873099"/>
              <a:ext cx="357067" cy="357067"/>
            </a:xfrm>
            <a:prstGeom prst="noSmoking">
              <a:avLst/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7" name="&quot;No&quot; Symbol 116"/>
            <p:cNvSpPr/>
            <p:nvPr/>
          </p:nvSpPr>
          <p:spPr>
            <a:xfrm>
              <a:off x="6337410" y="3873099"/>
              <a:ext cx="357067" cy="357067"/>
            </a:xfrm>
            <a:prstGeom prst="noSmoking">
              <a:avLst/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4233248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5316"/>
    </mc:Choice>
    <mc:Fallback xmlns="">
      <p:transition spd="slow" advTm="7531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Effects for Pure code</a:t>
            </a:r>
            <a:endParaRPr lang="en-US" dirty="0"/>
          </a:p>
        </p:txBody>
      </p:sp>
      <p:sp>
        <p:nvSpPr>
          <p:cNvPr id="3" name="Chevron 2"/>
          <p:cNvSpPr/>
          <p:nvPr/>
        </p:nvSpPr>
        <p:spPr>
          <a:xfrm>
            <a:off x="3276600" y="3538561"/>
            <a:ext cx="2313278" cy="728639"/>
          </a:xfrm>
          <a:prstGeom prst="chevron">
            <a:avLst>
              <a:gd name="adj" fmla="val 1868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rIns="0" rtlCol="0" anchor="ctr"/>
          <a:lstStyle/>
          <a:p>
            <a:pPr algn="ctr"/>
            <a:r>
              <a:rPr lang="en-US" sz="4400" dirty="0" smtClean="0">
                <a:solidFill>
                  <a:schemeClr val="bg1"/>
                </a:solidFill>
                <a:latin typeface="Cambria Math"/>
                <a:ea typeface="Cambria Math"/>
              </a:rPr>
              <a:t>÷</a:t>
            </a:r>
            <a:r>
              <a:rPr lang="en-US" sz="4400" dirty="0" smtClean="0">
                <a:solidFill>
                  <a:schemeClr val="bg1"/>
                </a:solidFill>
              </a:rPr>
              <a:t> 2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4" name="Oval Callout 3"/>
          <p:cNvSpPr/>
          <p:nvPr/>
        </p:nvSpPr>
        <p:spPr>
          <a:xfrm>
            <a:off x="3319548" y="2590800"/>
            <a:ext cx="2227383" cy="762000"/>
          </a:xfrm>
          <a:prstGeom prst="wedgeEllipseCallout">
            <a:avLst>
              <a:gd name="adj1" fmla="val -1752"/>
              <a:gd name="adj2" fmla="val 6419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3600" dirty="0" smtClean="0">
                <a:latin typeface="Cambria Math"/>
                <a:ea typeface="Cambria Math"/>
              </a:rPr>
              <a:t>lockless</a:t>
            </a:r>
            <a:endParaRPr lang="en-US" sz="3600" dirty="0"/>
          </a:p>
        </p:txBody>
      </p:sp>
      <p:sp>
        <p:nvSpPr>
          <p:cNvPr id="5" name="Oval Callout 4"/>
          <p:cNvSpPr/>
          <p:nvPr/>
        </p:nvSpPr>
        <p:spPr>
          <a:xfrm>
            <a:off x="1049217" y="2590800"/>
            <a:ext cx="2227383" cy="762000"/>
          </a:xfrm>
          <a:prstGeom prst="wedgeEllipseCallout">
            <a:avLst>
              <a:gd name="adj1" fmla="val 49130"/>
              <a:gd name="adj2" fmla="val 625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3600" dirty="0" smtClean="0"/>
              <a:t>critical</a:t>
            </a:r>
            <a:endParaRPr lang="en-US" sz="3600" dirty="0"/>
          </a:p>
        </p:txBody>
      </p:sp>
      <p:sp>
        <p:nvSpPr>
          <p:cNvPr id="6" name="Oval Callout 5"/>
          <p:cNvSpPr/>
          <p:nvPr/>
        </p:nvSpPr>
        <p:spPr>
          <a:xfrm>
            <a:off x="5621217" y="2590800"/>
            <a:ext cx="2227383" cy="762000"/>
          </a:xfrm>
          <a:prstGeom prst="wedgeEllipseCallout">
            <a:avLst>
              <a:gd name="adj1" fmla="val -52634"/>
              <a:gd name="adj2" fmla="val 6419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3600" dirty="0" smtClean="0"/>
              <a:t>entrant</a:t>
            </a:r>
            <a:endParaRPr lang="en-US" sz="3600" dirty="0"/>
          </a:p>
        </p:txBody>
      </p:sp>
      <p:sp>
        <p:nvSpPr>
          <p:cNvPr id="7" name="Left Arrow 6"/>
          <p:cNvSpPr/>
          <p:nvPr/>
        </p:nvSpPr>
        <p:spPr>
          <a:xfrm>
            <a:off x="2971800" y="2829608"/>
            <a:ext cx="533400" cy="284384"/>
          </a:xfrm>
          <a:prstGeom prst="lef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 Arrow 7"/>
          <p:cNvSpPr/>
          <p:nvPr/>
        </p:nvSpPr>
        <p:spPr>
          <a:xfrm flipH="1">
            <a:off x="5372637" y="2829608"/>
            <a:ext cx="533400" cy="284384"/>
          </a:xfrm>
          <a:prstGeom prst="lef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Callout 8"/>
          <p:cNvSpPr/>
          <p:nvPr/>
        </p:nvSpPr>
        <p:spPr>
          <a:xfrm>
            <a:off x="1600200" y="4419600"/>
            <a:ext cx="2737800" cy="762000"/>
          </a:xfrm>
          <a:prstGeom prst="wedgeEllipseCallout">
            <a:avLst>
              <a:gd name="adj1" fmla="val 31206"/>
              <a:gd name="adj2" fmla="val -6088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3600" dirty="0" smtClean="0">
                <a:latin typeface="Cambria Math"/>
                <a:ea typeface="Cambria Math"/>
              </a:rPr>
              <a:t>locking</a:t>
            </a:r>
            <a:endParaRPr lang="en-US" sz="3600" dirty="0"/>
          </a:p>
        </p:txBody>
      </p:sp>
      <p:sp>
        <p:nvSpPr>
          <p:cNvPr id="10" name="Oval Callout 9"/>
          <p:cNvSpPr/>
          <p:nvPr/>
        </p:nvSpPr>
        <p:spPr>
          <a:xfrm>
            <a:off x="4490400" y="4419600"/>
            <a:ext cx="2737800" cy="762000"/>
          </a:xfrm>
          <a:prstGeom prst="wedgeEllipseCallout">
            <a:avLst>
              <a:gd name="adj1" fmla="val -29947"/>
              <a:gd name="adj2" fmla="val -6257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3600" dirty="0" smtClean="0">
                <a:latin typeface="Cambria Math"/>
                <a:ea typeface="Cambria Math"/>
              </a:rPr>
              <a:t>unlocking</a:t>
            </a:r>
            <a:endParaRPr lang="en-US" sz="3600" dirty="0"/>
          </a:p>
        </p:txBody>
      </p:sp>
      <p:sp>
        <p:nvSpPr>
          <p:cNvPr id="13" name="&quot;No&quot; Symbol 12"/>
          <p:cNvSpPr/>
          <p:nvPr/>
        </p:nvSpPr>
        <p:spPr>
          <a:xfrm>
            <a:off x="3605333" y="4191000"/>
            <a:ext cx="357067" cy="357067"/>
          </a:xfrm>
          <a:prstGeom prst="noSmoking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&quot;No&quot; Symbol 13"/>
          <p:cNvSpPr/>
          <p:nvPr/>
        </p:nvSpPr>
        <p:spPr>
          <a:xfrm>
            <a:off x="4876800" y="4190999"/>
            <a:ext cx="357067" cy="357067"/>
          </a:xfrm>
          <a:prstGeom prst="noSmoking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3373909" y="1347178"/>
            <a:ext cx="2118660" cy="1115644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“May” Properties</a:t>
            </a:r>
            <a:endParaRPr lang="en-US" sz="3200" dirty="0"/>
          </a:p>
        </p:txBody>
      </p:sp>
      <p:sp>
        <p:nvSpPr>
          <p:cNvPr id="16" name="Rounded Rectangle 15"/>
          <p:cNvSpPr/>
          <p:nvPr/>
        </p:nvSpPr>
        <p:spPr>
          <a:xfrm>
            <a:off x="3373909" y="5257800"/>
            <a:ext cx="2118660" cy="1115644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“Must” Properties</a:t>
            </a:r>
            <a:endParaRPr lang="en-US" sz="3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61016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2624"/>
    </mc:Choice>
    <mc:Fallback xmlns="">
      <p:transition spd="slow" advTm="10262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 Effect System?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39283" y="5446776"/>
            <a:ext cx="6243412" cy="110642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accent1"/>
                </a:solidFill>
              </a:rPr>
              <a:t>Cannot</a:t>
            </a:r>
            <a:r>
              <a:rPr lang="en-US" sz="3200" dirty="0" smtClean="0"/>
              <a:t> be formalized semantically</a:t>
            </a:r>
          </a:p>
          <a:p>
            <a:pPr algn="ctr"/>
            <a:r>
              <a:rPr lang="en-US" sz="3200" dirty="0" smtClean="0"/>
              <a:t>by </a:t>
            </a:r>
            <a:r>
              <a:rPr lang="en-US" sz="3200" dirty="0" smtClean="0">
                <a:solidFill>
                  <a:schemeClr val="accent1"/>
                </a:solidFill>
              </a:rPr>
              <a:t>any</a:t>
            </a:r>
            <a:r>
              <a:rPr lang="en-US" sz="3200" dirty="0" smtClean="0"/>
              <a:t> preexisting framework</a:t>
            </a:r>
            <a:endParaRPr lang="en-US" sz="3200" dirty="0"/>
          </a:p>
        </p:txBody>
      </p:sp>
      <p:sp>
        <p:nvSpPr>
          <p:cNvPr id="61" name="TextBox 60"/>
          <p:cNvSpPr txBox="1"/>
          <p:nvPr/>
        </p:nvSpPr>
        <p:spPr>
          <a:xfrm>
            <a:off x="1807017" y="4702314"/>
            <a:ext cx="51331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>
                <a:ln>
                  <a:solidFill>
                    <a:schemeClr val="accent2"/>
                  </a:solidFill>
                </a:ln>
                <a:solidFill>
                  <a:schemeClr val="accent2"/>
                </a:solidFill>
                <a:latin typeface="rossbb" pitchFamily="82" charset="0"/>
              </a:rPr>
              <a:t>e</a:t>
            </a:r>
            <a:r>
              <a:rPr lang="en-US" sz="3200" dirty="0" smtClean="0"/>
              <a:t> </a:t>
            </a:r>
            <a:r>
              <a:rPr lang="en-US" sz="3200" dirty="0" smtClean="0">
                <a:latin typeface="Cambria Math"/>
                <a:ea typeface="Cambria Math"/>
              </a:rPr>
              <a:t>↦</a:t>
            </a:r>
            <a:r>
              <a:rPr lang="en-US" sz="3200" dirty="0" smtClean="0"/>
              <a:t> lockless, critical, entrant</a:t>
            </a:r>
            <a:endParaRPr lang="en-US" sz="3200" dirty="0"/>
          </a:p>
        </p:txBody>
      </p:sp>
      <p:sp>
        <p:nvSpPr>
          <p:cNvPr id="62" name="TextBox 61"/>
          <p:cNvSpPr txBox="1"/>
          <p:nvPr/>
        </p:nvSpPr>
        <p:spPr>
          <a:xfrm>
            <a:off x="2041855" y="4321314"/>
            <a:ext cx="46634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/>
              <a:t>lockless </a:t>
            </a:r>
            <a:r>
              <a:rPr lang="en-US" sz="3200" dirty="0" smtClean="0">
                <a:ln>
                  <a:solidFill>
                    <a:schemeClr val="accent2"/>
                  </a:solidFill>
                </a:ln>
                <a:solidFill>
                  <a:schemeClr val="accent2"/>
                </a:solidFill>
                <a:latin typeface="Cambria Math"/>
                <a:ea typeface="Cambria Math"/>
              </a:rPr>
              <a:t>≤</a:t>
            </a:r>
            <a:r>
              <a:rPr lang="en-US" sz="3200" dirty="0" smtClean="0"/>
              <a:t> critical, entrant</a:t>
            </a:r>
            <a:endParaRPr lang="en-US" sz="3200" dirty="0"/>
          </a:p>
        </p:txBody>
      </p:sp>
      <p:sp>
        <p:nvSpPr>
          <p:cNvPr id="63" name="Rectangle 62"/>
          <p:cNvSpPr/>
          <p:nvPr/>
        </p:nvSpPr>
        <p:spPr>
          <a:xfrm>
            <a:off x="1633192" y="1550129"/>
            <a:ext cx="1395072" cy="454819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b="1" dirty="0" smtClean="0"/>
              <a:t>lockless</a:t>
            </a:r>
            <a:endParaRPr lang="en-US" sz="2400" b="1" dirty="0"/>
          </a:p>
        </p:txBody>
      </p:sp>
      <p:sp>
        <p:nvSpPr>
          <p:cNvPr id="64" name="Rectangle 63"/>
          <p:cNvSpPr/>
          <p:nvPr/>
        </p:nvSpPr>
        <p:spPr>
          <a:xfrm>
            <a:off x="3028264" y="1550129"/>
            <a:ext cx="1395072" cy="454819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b="1" dirty="0" smtClean="0"/>
              <a:t>locking</a:t>
            </a:r>
            <a:endParaRPr lang="en-US" sz="2400" b="1" dirty="0"/>
          </a:p>
        </p:txBody>
      </p:sp>
      <p:sp>
        <p:nvSpPr>
          <p:cNvPr id="65" name="Rectangle 64"/>
          <p:cNvSpPr/>
          <p:nvPr/>
        </p:nvSpPr>
        <p:spPr>
          <a:xfrm>
            <a:off x="4423336" y="1550129"/>
            <a:ext cx="1395072" cy="454819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b="1" dirty="0" smtClean="0"/>
              <a:t>unlocking</a:t>
            </a:r>
            <a:endParaRPr lang="en-US" sz="2400" b="1" dirty="0"/>
          </a:p>
        </p:txBody>
      </p:sp>
      <p:sp>
        <p:nvSpPr>
          <p:cNvPr id="66" name="Rectangle 65"/>
          <p:cNvSpPr/>
          <p:nvPr/>
        </p:nvSpPr>
        <p:spPr>
          <a:xfrm>
            <a:off x="5818408" y="1550129"/>
            <a:ext cx="1395072" cy="454819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b="1" dirty="0" smtClean="0"/>
              <a:t>critical</a:t>
            </a:r>
            <a:endParaRPr lang="en-US" sz="2400" b="1" dirty="0"/>
          </a:p>
        </p:txBody>
      </p:sp>
      <p:sp>
        <p:nvSpPr>
          <p:cNvPr id="67" name="Rectangle 66"/>
          <p:cNvSpPr/>
          <p:nvPr/>
        </p:nvSpPr>
        <p:spPr>
          <a:xfrm>
            <a:off x="7213480" y="1550129"/>
            <a:ext cx="1395072" cy="454819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b="1" dirty="0" smtClean="0"/>
              <a:t>entrant</a:t>
            </a:r>
            <a:endParaRPr lang="en-US" sz="2400" b="1" dirty="0"/>
          </a:p>
        </p:txBody>
      </p:sp>
      <p:sp>
        <p:nvSpPr>
          <p:cNvPr id="68" name="Rectangle 67"/>
          <p:cNvSpPr/>
          <p:nvPr/>
        </p:nvSpPr>
        <p:spPr>
          <a:xfrm>
            <a:off x="238120" y="1550129"/>
            <a:ext cx="1395072" cy="454819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91440" rtlCol="0" anchor="ctr"/>
          <a:lstStyle/>
          <a:p>
            <a:pPr algn="r"/>
            <a:r>
              <a:rPr lang="en-US" sz="2800" b="1" dirty="0" smtClean="0">
                <a:latin typeface="Cambria Math"/>
                <a:ea typeface="Cambria Math"/>
              </a:rPr>
              <a:t>↓</a:t>
            </a:r>
            <a:r>
              <a:rPr lang="en-US" sz="2800" b="1" dirty="0" smtClean="0"/>
              <a:t> </a:t>
            </a:r>
            <a:r>
              <a:rPr lang="en-US" sz="2800" b="1" dirty="0" smtClean="0">
                <a:latin typeface="rossbb" pitchFamily="82" charset="0"/>
              </a:rPr>
              <a:t>;</a:t>
            </a:r>
            <a:r>
              <a:rPr lang="en-US" sz="2800" b="1" dirty="0" smtClean="0"/>
              <a:t> </a:t>
            </a:r>
            <a:r>
              <a:rPr lang="en-US" sz="2800" b="1" dirty="0" smtClean="0">
                <a:latin typeface="Cambria Math"/>
                <a:ea typeface="Cambria Math"/>
              </a:rPr>
              <a:t>→</a:t>
            </a:r>
            <a:endParaRPr lang="en-US" sz="2800" b="1" dirty="0"/>
          </a:p>
        </p:txBody>
      </p:sp>
      <p:sp>
        <p:nvSpPr>
          <p:cNvPr id="69" name="Rectangle 68"/>
          <p:cNvSpPr/>
          <p:nvPr/>
        </p:nvSpPr>
        <p:spPr>
          <a:xfrm>
            <a:off x="1633192" y="2004948"/>
            <a:ext cx="1395072" cy="4548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lockless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3028264" y="2004948"/>
            <a:ext cx="1395072" cy="4548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locking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423336" y="2004948"/>
            <a:ext cx="1395072" cy="4548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unlocking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818408" y="2004948"/>
            <a:ext cx="1395072" cy="4548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critical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7213480" y="2004948"/>
            <a:ext cx="1395072" cy="4548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entrant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238120" y="2004948"/>
            <a:ext cx="1395072" cy="454819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91440" rtlCol="0" anchor="ctr"/>
          <a:lstStyle/>
          <a:p>
            <a:pPr algn="r"/>
            <a:r>
              <a:rPr lang="en-US" sz="2400" b="1" dirty="0" smtClean="0">
                <a:ea typeface="Cambria Math"/>
              </a:rPr>
              <a:t>lockless</a:t>
            </a:r>
            <a:endParaRPr lang="en-US" sz="2400" b="1" dirty="0"/>
          </a:p>
        </p:txBody>
      </p:sp>
      <p:sp>
        <p:nvSpPr>
          <p:cNvPr id="75" name="Rectangle 74"/>
          <p:cNvSpPr/>
          <p:nvPr/>
        </p:nvSpPr>
        <p:spPr>
          <a:xfrm>
            <a:off x="1633192" y="2459767"/>
            <a:ext cx="1395072" cy="45481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locking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3028264" y="2459767"/>
            <a:ext cx="1395072" cy="45481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4423336" y="2459767"/>
            <a:ext cx="1395072" cy="45481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entrant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5818408" y="2459767"/>
            <a:ext cx="1395072" cy="45481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locking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7213480" y="2459767"/>
            <a:ext cx="1395072" cy="45481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238120" y="2459767"/>
            <a:ext cx="1395072" cy="454819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91440" rtlCol="0" anchor="ctr"/>
          <a:lstStyle/>
          <a:p>
            <a:pPr algn="r"/>
            <a:r>
              <a:rPr lang="en-US" sz="2400" b="1" dirty="0" smtClean="0">
                <a:ea typeface="Cambria Math"/>
              </a:rPr>
              <a:t>locking</a:t>
            </a:r>
            <a:endParaRPr lang="en-US" sz="2400" b="1" dirty="0"/>
          </a:p>
        </p:txBody>
      </p:sp>
      <p:sp>
        <p:nvSpPr>
          <p:cNvPr id="81" name="Rectangle 80"/>
          <p:cNvSpPr/>
          <p:nvPr/>
        </p:nvSpPr>
        <p:spPr>
          <a:xfrm>
            <a:off x="1633192" y="2914586"/>
            <a:ext cx="1395072" cy="4548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unlocking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3028264" y="2914586"/>
            <a:ext cx="1395072" cy="4548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critical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4423336" y="2914586"/>
            <a:ext cx="1395072" cy="4548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5818408" y="2914586"/>
            <a:ext cx="1395072" cy="4548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7213480" y="2914586"/>
            <a:ext cx="1395072" cy="4548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unlocking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238120" y="2914586"/>
            <a:ext cx="1395072" cy="454819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91440" rtlCol="0" anchor="ctr"/>
          <a:lstStyle/>
          <a:p>
            <a:pPr algn="r"/>
            <a:r>
              <a:rPr lang="en-US" sz="2400" b="1" dirty="0" smtClean="0">
                <a:ea typeface="Cambria Math"/>
              </a:rPr>
              <a:t>unlocking</a:t>
            </a:r>
            <a:endParaRPr lang="en-US" sz="2400" b="1" dirty="0"/>
          </a:p>
        </p:txBody>
      </p:sp>
      <p:sp>
        <p:nvSpPr>
          <p:cNvPr id="87" name="&quot;No&quot; Symbol 86"/>
          <p:cNvSpPr/>
          <p:nvPr/>
        </p:nvSpPr>
        <p:spPr>
          <a:xfrm>
            <a:off x="3547266" y="2508642"/>
            <a:ext cx="357067" cy="357067"/>
          </a:xfrm>
          <a:prstGeom prst="noSmoking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7" name="&quot;No&quot; Symbol 96"/>
          <p:cNvSpPr/>
          <p:nvPr/>
        </p:nvSpPr>
        <p:spPr>
          <a:xfrm>
            <a:off x="7732482" y="2508641"/>
            <a:ext cx="357067" cy="357067"/>
          </a:xfrm>
          <a:prstGeom prst="noSmoking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8" name="&quot;No&quot; Symbol 97"/>
          <p:cNvSpPr/>
          <p:nvPr/>
        </p:nvSpPr>
        <p:spPr>
          <a:xfrm>
            <a:off x="4942338" y="2963461"/>
            <a:ext cx="357067" cy="357067"/>
          </a:xfrm>
          <a:prstGeom prst="noSmoking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9" name="&quot;No&quot; Symbol 98"/>
          <p:cNvSpPr/>
          <p:nvPr/>
        </p:nvSpPr>
        <p:spPr>
          <a:xfrm>
            <a:off x="6337410" y="2963461"/>
            <a:ext cx="357067" cy="357067"/>
          </a:xfrm>
          <a:prstGeom prst="noSmoking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1633192" y="3369405"/>
            <a:ext cx="1395072" cy="45481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critical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3028264" y="3369405"/>
            <a:ext cx="1395072" cy="45481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4423336" y="3369405"/>
            <a:ext cx="1395072" cy="45481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unlocking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5818408" y="3369405"/>
            <a:ext cx="1395072" cy="45481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critical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7213480" y="3369405"/>
            <a:ext cx="1395072" cy="45481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238120" y="3369405"/>
            <a:ext cx="1395072" cy="454819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91440" rtlCol="0" anchor="ctr"/>
          <a:lstStyle/>
          <a:p>
            <a:pPr algn="r"/>
            <a:r>
              <a:rPr lang="en-US" sz="2400" b="1" dirty="0" smtClean="0">
                <a:ea typeface="Cambria Math"/>
              </a:rPr>
              <a:t>critical</a:t>
            </a:r>
            <a:endParaRPr lang="en-US" sz="2400" b="1" dirty="0"/>
          </a:p>
        </p:txBody>
      </p:sp>
      <p:sp>
        <p:nvSpPr>
          <p:cNvPr id="108" name="Rectangle 107"/>
          <p:cNvSpPr/>
          <p:nvPr/>
        </p:nvSpPr>
        <p:spPr>
          <a:xfrm>
            <a:off x="1633192" y="3824224"/>
            <a:ext cx="1395072" cy="4548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entrant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3028264" y="3824224"/>
            <a:ext cx="1395072" cy="4548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locking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4423336" y="3824224"/>
            <a:ext cx="1395072" cy="4548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5818408" y="3824224"/>
            <a:ext cx="1395072" cy="4548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7213480" y="3824224"/>
            <a:ext cx="1395072" cy="4548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entrant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238120" y="3824224"/>
            <a:ext cx="1395072" cy="454819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91440" rtlCol="0" anchor="ctr"/>
          <a:lstStyle/>
          <a:p>
            <a:pPr algn="r"/>
            <a:r>
              <a:rPr lang="en-US" sz="2400" b="1" dirty="0" smtClean="0">
                <a:ea typeface="Cambria Math"/>
              </a:rPr>
              <a:t>entrant</a:t>
            </a:r>
            <a:endParaRPr lang="en-US" sz="2400" b="1" dirty="0"/>
          </a:p>
        </p:txBody>
      </p:sp>
      <p:sp>
        <p:nvSpPr>
          <p:cNvPr id="114" name="&quot;No&quot; Symbol 113"/>
          <p:cNvSpPr/>
          <p:nvPr/>
        </p:nvSpPr>
        <p:spPr>
          <a:xfrm>
            <a:off x="3547266" y="3418280"/>
            <a:ext cx="357067" cy="357067"/>
          </a:xfrm>
          <a:prstGeom prst="noSmoking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5" name="&quot;No&quot; Symbol 114"/>
          <p:cNvSpPr/>
          <p:nvPr/>
        </p:nvSpPr>
        <p:spPr>
          <a:xfrm>
            <a:off x="7732482" y="3418279"/>
            <a:ext cx="357067" cy="357067"/>
          </a:xfrm>
          <a:prstGeom prst="noSmoking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6" name="&quot;No&quot; Symbol 115"/>
          <p:cNvSpPr/>
          <p:nvPr/>
        </p:nvSpPr>
        <p:spPr>
          <a:xfrm>
            <a:off x="4942338" y="3873099"/>
            <a:ext cx="357067" cy="357067"/>
          </a:xfrm>
          <a:prstGeom prst="noSmoking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7" name="&quot;No&quot; Symbol 116"/>
          <p:cNvSpPr/>
          <p:nvPr/>
        </p:nvSpPr>
        <p:spPr>
          <a:xfrm>
            <a:off x="6337410" y="3873099"/>
            <a:ext cx="357067" cy="357067"/>
          </a:xfrm>
          <a:prstGeom prst="noSmoking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20284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778"/>
    </mc:Choice>
    <mc:Fallback xmlns="">
      <p:transition spd="slow" advTm="487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1" grpId="0"/>
      <p:bldP spid="6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 Effect System?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015605" y="5466588"/>
            <a:ext cx="4690769" cy="914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Monad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807017" y="4702314"/>
            <a:ext cx="51331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smtClean="0">
                <a:ln>
                  <a:solidFill>
                    <a:schemeClr val="accent2"/>
                  </a:solidFill>
                </a:ln>
                <a:solidFill>
                  <a:schemeClr val="accent2"/>
                </a:solidFill>
                <a:latin typeface="rossbb" pitchFamily="82" charset="0"/>
              </a:rPr>
              <a:t>e</a:t>
            </a:r>
            <a:r>
              <a:rPr lang="en-US" sz="3200" dirty="0" smtClean="0"/>
              <a:t> </a:t>
            </a:r>
            <a:r>
              <a:rPr lang="en-US" sz="3200" dirty="0" smtClean="0">
                <a:latin typeface="Cambria Math"/>
                <a:ea typeface="Cambria Math"/>
              </a:rPr>
              <a:t>↦</a:t>
            </a:r>
            <a:r>
              <a:rPr lang="en-US" sz="3200" dirty="0" smtClean="0"/>
              <a:t> lockless</a:t>
            </a:r>
            <a:r>
              <a:rPr lang="en-US" sz="3200" dirty="0" smtClean="0">
                <a:solidFill>
                  <a:schemeClr val="bg1"/>
                </a:solidFill>
              </a:rPr>
              <a:t>, critical, entrant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1633192" y="1550129"/>
            <a:ext cx="1395072" cy="454819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b="1" dirty="0" smtClean="0"/>
              <a:t>lockless</a:t>
            </a:r>
            <a:endParaRPr lang="en-US" sz="2400" b="1" dirty="0"/>
          </a:p>
        </p:txBody>
      </p:sp>
      <p:sp>
        <p:nvSpPr>
          <p:cNvPr id="68" name="Rectangle 67"/>
          <p:cNvSpPr/>
          <p:nvPr/>
        </p:nvSpPr>
        <p:spPr>
          <a:xfrm>
            <a:off x="238120" y="1550129"/>
            <a:ext cx="1395072" cy="454819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91440" rtlCol="0" anchor="ctr"/>
          <a:lstStyle/>
          <a:p>
            <a:pPr algn="r"/>
            <a:r>
              <a:rPr lang="en-US" sz="2800" b="1" dirty="0" smtClean="0">
                <a:latin typeface="Cambria Math"/>
                <a:ea typeface="Cambria Math"/>
              </a:rPr>
              <a:t>↓</a:t>
            </a:r>
            <a:r>
              <a:rPr lang="en-US" sz="2800" b="1" dirty="0" smtClean="0"/>
              <a:t> </a:t>
            </a:r>
            <a:r>
              <a:rPr lang="en-US" sz="2800" b="1" dirty="0" smtClean="0">
                <a:latin typeface="rossbb" pitchFamily="82" charset="0"/>
              </a:rPr>
              <a:t>;</a:t>
            </a:r>
            <a:r>
              <a:rPr lang="en-US" sz="2800" b="1" dirty="0" smtClean="0"/>
              <a:t> </a:t>
            </a:r>
            <a:r>
              <a:rPr lang="en-US" sz="2800" b="1" dirty="0" smtClean="0">
                <a:latin typeface="Cambria Math"/>
                <a:ea typeface="Cambria Math"/>
              </a:rPr>
              <a:t>→</a:t>
            </a:r>
            <a:endParaRPr lang="en-US" sz="2800" b="1" dirty="0"/>
          </a:p>
        </p:txBody>
      </p:sp>
      <p:sp>
        <p:nvSpPr>
          <p:cNvPr id="69" name="Rectangle 68"/>
          <p:cNvSpPr/>
          <p:nvPr/>
        </p:nvSpPr>
        <p:spPr>
          <a:xfrm>
            <a:off x="1633192" y="2004948"/>
            <a:ext cx="1395072" cy="4548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400" dirty="0" smtClean="0">
                <a:solidFill>
                  <a:sysClr val="windowText" lastClr="000000"/>
                </a:solidFill>
              </a:rPr>
              <a:t>lockless</a:t>
            </a:r>
            <a:endParaRPr lang="en-US" sz="2400" dirty="0">
              <a:solidFill>
                <a:sysClr val="windowText" lastClr="000000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238120" y="2004948"/>
            <a:ext cx="1395072" cy="454819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91440" rtlCol="0" anchor="ctr"/>
          <a:lstStyle/>
          <a:p>
            <a:pPr algn="r"/>
            <a:r>
              <a:rPr lang="en-US" sz="2400" b="1" dirty="0" smtClean="0">
                <a:ea typeface="Cambria Math"/>
              </a:rPr>
              <a:t>lockless</a:t>
            </a:r>
            <a:endParaRPr lang="en-US" sz="24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86492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5484">
        <p:fade/>
      </p:transition>
    </mc:Choice>
    <mc:Fallback xmlns="">
      <p:transition spd="med" advTm="5484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2|2.5|18.2|3.7|8.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2|13.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2|10.8|9.7|7.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7|13.4|35.6|9.3|14.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5|9.6|44.8|9.7|16.3|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6|5.6|11.9|15.8|18.9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2|4.1|17.6|19.4|16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7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4|6|17|8.2|20.9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7.9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|4.7|8.4|10|7.3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9|1.6|3.1|4.5|6.6|5.1|4.3|3.8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5|26.9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0.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1|26.5|24.4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9|15.2|38.3|13.6|2.2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|13.2|51.3|62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8|19.3|16.4|13.3|29.3|10.5|9.6|8.4|7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2|5.8|25.4|20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9|8.1|13.1|8.7|6.3|21.2|11.5|7.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19.2|15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|1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82945</TotalTime>
  <Words>935</Words>
  <Application>Microsoft Office PowerPoint</Application>
  <PresentationFormat>On-screen Show (4:3)</PresentationFormat>
  <Paragraphs>444</Paragraphs>
  <Slides>30</Slides>
  <Notes>0</Notes>
  <HiddenSlides>2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8" baseType="lpstr">
      <vt:lpstr>Arial</vt:lpstr>
      <vt:lpstr>rossbb</vt:lpstr>
      <vt:lpstr>Wingdings</vt:lpstr>
      <vt:lpstr>Wingdings 2</vt:lpstr>
      <vt:lpstr>Cambria Math</vt:lpstr>
      <vt:lpstr>Candara</vt:lpstr>
      <vt:lpstr>DFKai-SB</vt:lpstr>
      <vt:lpstr>Oriel</vt:lpstr>
      <vt:lpstr>The Sequential Semantics  of Producer Effect Systems</vt:lpstr>
      <vt:lpstr>The Sequential Semantics  of Producer Effect Systems</vt:lpstr>
      <vt:lpstr>What is an Effect?</vt:lpstr>
      <vt:lpstr>The Sequential Semantics  of Producer Effect Systems</vt:lpstr>
      <vt:lpstr>Effect System for Locking</vt:lpstr>
      <vt:lpstr>What is an Effect System?</vt:lpstr>
      <vt:lpstr>Effects for Pure code</vt:lpstr>
      <vt:lpstr>What is an Effect System?</vt:lpstr>
      <vt:lpstr>What is an Effect System?</vt:lpstr>
      <vt:lpstr>What is an Effect System?</vt:lpstr>
      <vt:lpstr>What is an Effect System?</vt:lpstr>
      <vt:lpstr>What is an Effect System?</vt:lpstr>
      <vt:lpstr>What is an Effect System?</vt:lpstr>
      <vt:lpstr>The Sequential Semantics  of Producer Effect Systems</vt:lpstr>
      <vt:lpstr>What is a Producer Effect?</vt:lpstr>
      <vt:lpstr>Locking-Effect Productions</vt:lpstr>
      <vt:lpstr>The Sequential Semantics  of Producer Effect Systems</vt:lpstr>
      <vt:lpstr>Sequencing Effectful with Pure</vt:lpstr>
      <vt:lpstr>Sequcencing Effectful Together</vt:lpstr>
      <vt:lpstr>Coercing Effects</vt:lpstr>
      <vt:lpstr>Impurifying Code</vt:lpstr>
      <vt:lpstr>What is a Productoid?</vt:lpstr>
      <vt:lpstr>Generality</vt:lpstr>
      <vt:lpstr>Productors built from …</vt:lpstr>
      <vt:lpstr>Applying Productors</vt:lpstr>
      <vt:lpstr>Lockless Effects</vt:lpstr>
      <vt:lpstr>What is a Productoid?</vt:lpstr>
      <vt:lpstr>What is a Productor?</vt:lpstr>
      <vt:lpstr>What is a Productor?</vt:lpstr>
      <vt:lpstr>Conclusion</vt:lpstr>
    </vt:vector>
  </TitlesOfParts>
  <Company>Cornell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Sequential Semantics  of Producer Effect Systems</dc:title>
  <dc:creator>ross</dc:creator>
  <cp:lastModifiedBy>Ross Tate</cp:lastModifiedBy>
  <cp:revision>349</cp:revision>
  <dcterms:created xsi:type="dcterms:W3CDTF">2012-12-18T05:34:41Z</dcterms:created>
  <dcterms:modified xsi:type="dcterms:W3CDTF">2013-04-22T18:27:46Z</dcterms:modified>
</cp:coreProperties>
</file>