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60" r:id="rId3"/>
    <p:sldId id="280" r:id="rId4"/>
    <p:sldId id="261" r:id="rId5"/>
    <p:sldId id="259" r:id="rId6"/>
    <p:sldId id="258" r:id="rId7"/>
    <p:sldId id="286" r:id="rId8"/>
    <p:sldId id="287" r:id="rId9"/>
    <p:sldId id="281" r:id="rId10"/>
    <p:sldId id="288" r:id="rId11"/>
    <p:sldId id="289" r:id="rId12"/>
    <p:sldId id="283" r:id="rId13"/>
    <p:sldId id="282" r:id="rId14"/>
    <p:sldId id="290" r:id="rId15"/>
    <p:sldId id="263" r:id="rId16"/>
    <p:sldId id="262" r:id="rId17"/>
    <p:sldId id="284" r:id="rId18"/>
    <p:sldId id="285" r:id="rId19"/>
    <p:sldId id="264" r:id="rId20"/>
    <p:sldId id="268" r:id="rId21"/>
    <p:sldId id="269" r:id="rId22"/>
    <p:sldId id="271" r:id="rId23"/>
    <p:sldId id="272" r:id="rId24"/>
    <p:sldId id="270" r:id="rId25"/>
    <p:sldId id="273" r:id="rId26"/>
    <p:sldId id="274" r:id="rId27"/>
    <p:sldId id="275" r:id="rId28"/>
    <p:sldId id="276" r:id="rId29"/>
    <p:sldId id="277" r:id="rId30"/>
    <p:sldId id="278" r:id="rId31"/>
    <p:sldId id="279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rthik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DC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099" autoAdjust="0"/>
  </p:normalViewPr>
  <p:slideViewPr>
    <p:cSldViewPr>
      <p:cViewPr>
        <p:scale>
          <a:sx n="70" d="100"/>
          <a:sy n="70" d="100"/>
        </p:scale>
        <p:origin x="-82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7ACC3-6B03-4ED0-9E56-DD8DBD80C189}" type="datetimeFigureOut">
              <a:rPr lang="en-US" smtClean="0"/>
              <a:pPr/>
              <a:t>2/12/2012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398B3-33A4-4657-B0D3-DEDD4DEA95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379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baseline="0" dirty="0" smtClean="0"/>
              <a:t>4 </a:t>
            </a:r>
            <a:r>
              <a:rPr lang="en-US" baseline="0" dirty="0" err="1" smtClean="0"/>
              <a:t>mins</a:t>
            </a:r>
            <a:r>
              <a:rPr lang="en-US" baseline="0" dirty="0" smtClean="0"/>
              <a:t> motivation</a:t>
            </a:r>
          </a:p>
          <a:p>
            <a:pPr>
              <a:buFontTx/>
              <a:buNone/>
            </a:pPr>
            <a:r>
              <a:rPr lang="en-US" baseline="0" dirty="0" smtClean="0"/>
              <a:t>5 </a:t>
            </a:r>
            <a:r>
              <a:rPr lang="en-US" baseline="0" dirty="0" err="1" smtClean="0"/>
              <a:t>mins</a:t>
            </a:r>
            <a:r>
              <a:rPr lang="en-US" baseline="0" dirty="0" smtClean="0"/>
              <a:t>: Model, learning</a:t>
            </a:r>
          </a:p>
          <a:p>
            <a:pPr>
              <a:buFontTx/>
              <a:buNone/>
            </a:pPr>
            <a:r>
              <a:rPr lang="en-US" baseline="0" dirty="0" smtClean="0"/>
              <a:t>3: Online </a:t>
            </a:r>
            <a:r>
              <a:rPr lang="en-US" baseline="0" dirty="0" err="1" smtClean="0"/>
              <a:t>Algo</a:t>
            </a:r>
            <a:endParaRPr lang="en-US" baseline="0" dirty="0" smtClean="0"/>
          </a:p>
          <a:p>
            <a:pPr>
              <a:buFontTx/>
              <a:buNone/>
            </a:pPr>
            <a:r>
              <a:rPr lang="en-US" baseline="0" dirty="0" smtClean="0"/>
              <a:t>1.5: Regret bound</a:t>
            </a:r>
          </a:p>
          <a:p>
            <a:pPr>
              <a:buFontTx/>
              <a:buNone/>
            </a:pPr>
            <a:r>
              <a:rPr lang="en-US" baseline="0" dirty="0" smtClean="0"/>
              <a:t>6 </a:t>
            </a:r>
            <a:r>
              <a:rPr lang="en-US" baseline="0" dirty="0" err="1" smtClean="0"/>
              <a:t>mins</a:t>
            </a:r>
            <a:r>
              <a:rPr lang="en-US" baseline="0" dirty="0" smtClean="0"/>
              <a:t> diff experiment</a:t>
            </a:r>
          </a:p>
          <a:p>
            <a:pPr>
              <a:buFontTx/>
              <a:buNone/>
            </a:pPr>
            <a:r>
              <a:rPr lang="en-US" baseline="0" dirty="0" smtClean="0"/>
              <a:t>1 min summarize</a:t>
            </a:r>
          </a:p>
          <a:p>
            <a:pPr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 &gt; Say that it means you cover</a:t>
            </a:r>
            <a:r>
              <a:rPr lang="en-US" baseline="0" dirty="0" smtClean="0"/>
              <a:t> more intents in the set returned (and able to learn it better)</a:t>
            </a:r>
          </a:p>
          <a:p>
            <a:r>
              <a:rPr lang="en-US" dirty="0" smtClean="0"/>
              <a:t>-&gt; However you could do this by learning only say the (easier)</a:t>
            </a:r>
            <a:r>
              <a:rPr lang="en-US" baseline="0" dirty="0" smtClean="0"/>
              <a:t> </a:t>
            </a:r>
            <a:r>
              <a:rPr lang="en-US" dirty="0" smtClean="0"/>
              <a:t>4 of the 5</a:t>
            </a:r>
            <a:r>
              <a:rPr lang="en-US" baseline="0" dirty="0" smtClean="0"/>
              <a:t> intents. Next shows that </a:t>
            </a:r>
            <a:r>
              <a:rPr lang="en-US" baseline="0" dirty="0" err="1" smtClean="0"/>
              <a:t>infact</a:t>
            </a:r>
            <a:r>
              <a:rPr lang="en-US" baseline="0" dirty="0" smtClean="0"/>
              <a:t> you do learn all.</a:t>
            </a:r>
          </a:p>
          <a:p>
            <a:r>
              <a:rPr lang="en-US" baseline="0" dirty="0" smtClean="0"/>
              <a:t>-&gt; Black lines are error bars.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1800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Describe what median search length 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9283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Theoretically we showed</a:t>
            </a:r>
            <a:r>
              <a:rPr lang="en-US" baseline="0" dirty="0" smtClean="0"/>
              <a:t> that performance scales rather well with alpha.</a:t>
            </a:r>
          </a:p>
          <a:p>
            <a:r>
              <a:rPr lang="en-US" baseline="0" dirty="0" smtClean="0"/>
              <a:t>What do we so empirically?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Able to learn even at very low values of alpha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3493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Further pushed the limits on feedback: What if users are confused about both diversity and relevance.</a:t>
            </a:r>
          </a:p>
          <a:p>
            <a:r>
              <a:rPr lang="en-US" dirty="0" smtClean="0"/>
              <a:t>Correspond to</a:t>
            </a:r>
            <a:r>
              <a:rPr lang="en-US" baseline="0" dirty="0" smtClean="0"/>
              <a:t> that expected alpha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IMPLICATION: What this allows is for us to utilize feedback (even from non-experts) in the training of these models.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3493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smtClean="0"/>
              <a:t>So far</a:t>
            </a:r>
            <a:r>
              <a:rPr lang="en-US" baseline="0" dirty="0" smtClean="0"/>
              <a:t> we talked about what happens for different users. They have different feature mappings.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Related to work on extrinsic diversity by MacDonald et. 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8225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smtClean="0"/>
              <a:t>Able</a:t>
            </a:r>
            <a:r>
              <a:rPr lang="en-US" baseline="0" dirty="0" smtClean="0"/>
              <a:t> to learn as if mapping was known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Due to learning the relative importance can figure out how much diversity is needed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8225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smtClean="0"/>
              <a:t>First online learning method for diversification. Hence will compare to existing</a:t>
            </a:r>
            <a:r>
              <a:rPr lang="en-US" baseline="0" dirty="0" smtClean="0"/>
              <a:t> supervised learning method.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(Includes </a:t>
            </a:r>
            <a:r>
              <a:rPr lang="en-US" baseline="0" dirty="0" err="1" smtClean="0"/>
              <a:t>Yisong</a:t>
            </a:r>
            <a:r>
              <a:rPr lang="en-US" baseline="0" dirty="0" smtClean="0"/>
              <a:t> and CIKM </a:t>
            </a:r>
            <a:r>
              <a:rPr lang="en-US" baseline="0" dirty="0" err="1" smtClean="0"/>
              <a:t>worl</a:t>
            </a:r>
            <a:r>
              <a:rPr lang="en-US" baseline="0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4389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smtClean="0"/>
              <a:t>Our feedback is far</a:t>
            </a:r>
            <a:r>
              <a:rPr lang="en-US" baseline="0" dirty="0" smtClean="0"/>
              <a:t> worse. Explain how.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438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Talk in terms of news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414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 all intents need to take</a:t>
            </a:r>
            <a:r>
              <a:rPr lang="en-US" baseline="0" dirty="0" smtClean="0"/>
              <a:t> </a:t>
            </a:r>
            <a:r>
              <a:rPr lang="en-US" baseline="0" smtClean="0"/>
              <a:t>exprectation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Slightly</a:t>
            </a:r>
            <a:r>
              <a:rPr lang="en-US" baseline="0" dirty="0" smtClean="0"/>
              <a:t> broader definition of </a:t>
            </a:r>
            <a:r>
              <a:rPr lang="en-US" baseline="0" dirty="0" err="1" smtClean="0"/>
              <a:t>submod</a:t>
            </a:r>
            <a:r>
              <a:rPr lang="en-US" baseline="0" dirty="0" smtClean="0"/>
              <a:t> utility than presented before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4154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Slightly</a:t>
            </a:r>
            <a:r>
              <a:rPr lang="en-US" baseline="0" dirty="0" smtClean="0"/>
              <a:t> broader definition of </a:t>
            </a:r>
            <a:r>
              <a:rPr lang="en-US" baseline="0" dirty="0" err="1" smtClean="0"/>
              <a:t>submod</a:t>
            </a:r>
            <a:r>
              <a:rPr lang="en-US" baseline="0" dirty="0" smtClean="0"/>
              <a:t> utility than presented before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4154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5897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Where beta is the approximation factor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8643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why TREC datasets</a:t>
            </a:r>
            <a:r>
              <a:rPr lang="en-US" baseline="0" dirty="0" smtClean="0"/>
              <a:t> cannot be used.</a:t>
            </a:r>
            <a:endParaRPr lang="en-US" dirty="0" smtClean="0"/>
          </a:p>
          <a:p>
            <a:r>
              <a:rPr lang="en-US" dirty="0" smtClean="0"/>
              <a:t>Talk about performance</a:t>
            </a:r>
            <a:r>
              <a:rPr lang="en-US" baseline="0" dirty="0" smtClean="0"/>
              <a:t> measure more in detail.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9609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Feedback setting : Perfect Feedback.</a:t>
            </a:r>
          </a:p>
          <a:p>
            <a:r>
              <a:rPr lang="en-US" dirty="0" smtClean="0"/>
              <a:t>5 documents returned</a:t>
            </a:r>
          </a:p>
          <a:p>
            <a:r>
              <a:rPr lang="en-US" dirty="0" smtClean="0"/>
              <a:t>Purely diversity seeking users : Minimize </a:t>
            </a:r>
            <a:r>
              <a:rPr lang="en-US" dirty="0" err="1" smtClean="0"/>
              <a:t>redundance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398B3-33A4-4657-B0D3-DEDD4DEA95A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719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A90A3F9-E8E6-4F20-973D-732BF301466A}" type="datetime1">
              <a:rPr lang="en-US" smtClean="0"/>
              <a:pPr/>
              <a:t>2/12/2012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8534400" y="0"/>
            <a:ext cx="609600" cy="517524"/>
          </a:xfrm>
        </p:spPr>
        <p:txBody>
          <a:bodyPr/>
          <a:lstStyle/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12602-C31C-4024-9EBF-843E1A3AAA72}" type="datetime1">
              <a:rPr lang="en-US" smtClean="0"/>
              <a:pPr/>
              <a:t>2/12/2012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AE146-C711-445A-9631-889F47347982}" type="datetime1">
              <a:rPr lang="en-US" smtClean="0"/>
              <a:pPr/>
              <a:t>2/12/2012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2495494-BA16-4AB3-B0D1-EC16E71289FE}" type="datetime1">
              <a:rPr lang="en-US" smtClean="0"/>
              <a:pPr/>
              <a:t>2/12/2012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517E4BA-5980-48E3-A4E7-82BE6F248D2E}" type="datetime1">
              <a:rPr lang="en-US" smtClean="0"/>
              <a:pPr/>
              <a:t>2/12/2012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39C97-F43D-4F29-BDEC-EB4DE35CD648}" type="datetime1">
              <a:rPr lang="en-US" smtClean="0"/>
              <a:pPr/>
              <a:t>2/12/2012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2312A-D346-4451-A67D-D656FB0880CF}" type="datetime1">
              <a:rPr lang="en-US" smtClean="0"/>
              <a:pPr/>
              <a:t>2/12/2012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50F28B2-DE9B-4BB6-AD4D-13B428B04B39}" type="datetime1">
              <a:rPr lang="en-US" smtClean="0"/>
              <a:pPr/>
              <a:t>2/12/2012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AA97-A9F0-4DFC-B34A-E269CE766BCB}" type="datetime1">
              <a:rPr lang="en-US" smtClean="0"/>
              <a:pPr/>
              <a:t>2/12/2012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AE71311-3A92-4025-8675-2BDD7C4888DE}" type="datetime1">
              <a:rPr lang="en-US" smtClean="0"/>
              <a:pPr/>
              <a:t>2/12/2012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1062403-1B1C-41DC-99EC-229335C519B1}" type="datetime1">
              <a:rPr lang="en-US" smtClean="0"/>
              <a:pPr/>
              <a:t>2/12/2012</a:t>
            </a:fld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01DCB97-E913-4F8F-92C9-EA8520A8E93F}" type="datetime1">
              <a:rPr lang="en-US" smtClean="0"/>
              <a:pPr/>
              <a:t>2/12/2012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0"/>
            <a:ext cx="533400" cy="4572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 baseline="0">
                <a:solidFill>
                  <a:schemeClr val="tx1"/>
                </a:solidFill>
                <a:latin typeface="MS Reference Sans Serif" pitchFamily="34" charset="0"/>
              </a:defRPr>
            </a:lvl1pPr>
          </a:lstStyle>
          <a:p>
            <a:fld id="{4E5BABDC-5BD2-406B-BC93-3252273272D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3710" y="0"/>
            <a:ext cx="606890" cy="6096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ornell.edu/~karthik/code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2.bin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1077438"/>
            <a:ext cx="6172200" cy="1894362"/>
          </a:xfrm>
        </p:spPr>
        <p:txBody>
          <a:bodyPr/>
          <a:lstStyle/>
          <a:p>
            <a:r>
              <a:rPr lang="en-US" dirty="0" smtClean="0"/>
              <a:t>Learning to Diversify using implicit feedback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190999"/>
            <a:ext cx="7696200" cy="2143125"/>
          </a:xfrm>
        </p:spPr>
        <p:txBody>
          <a:bodyPr/>
          <a:lstStyle/>
          <a:p>
            <a:r>
              <a:rPr lang="en-US" sz="2000" u="sng" dirty="0" smtClean="0"/>
              <a:t>Karthik Raman</a:t>
            </a:r>
            <a:r>
              <a:rPr lang="en-US" sz="2000" dirty="0" smtClean="0"/>
              <a:t>,  </a:t>
            </a:r>
            <a:r>
              <a:rPr lang="en-US" sz="2000" dirty="0" err="1" smtClean="0"/>
              <a:t>Pannaga</a:t>
            </a:r>
            <a:r>
              <a:rPr lang="en-US" sz="2000" dirty="0" smtClean="0"/>
              <a:t> </a:t>
            </a:r>
            <a:r>
              <a:rPr lang="en-US" sz="2000" dirty="0" err="1"/>
              <a:t>Shivaswamy</a:t>
            </a:r>
            <a:r>
              <a:rPr lang="en-US" sz="2000" dirty="0"/>
              <a:t> </a:t>
            </a:r>
            <a:r>
              <a:rPr lang="en-US" sz="2000" dirty="0" smtClean="0"/>
              <a:t> &amp; Thorsten </a:t>
            </a:r>
            <a:r>
              <a:rPr lang="en-US" sz="2000" dirty="0" err="1" smtClean="0"/>
              <a:t>Joachims</a:t>
            </a:r>
            <a:endParaRPr lang="en-US" sz="2000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				Cornell University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181600"/>
            <a:ext cx="1447800" cy="145426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38"/>
    </mc:Choice>
    <mc:Fallback xmlns="">
      <p:transition spd="slow" advTm="8038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this Utility – 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101246"/>
            <a:ext cx="8382000" cy="4070954"/>
          </a:xfrm>
        </p:spPr>
        <p:txBody>
          <a:bodyPr>
            <a:normAutofit/>
          </a:bodyPr>
          <a:lstStyle/>
          <a:p>
            <a:r>
              <a:rPr lang="en-US" dirty="0" smtClean="0"/>
              <a:t>Though linear in its’ parameters, the </a:t>
            </a:r>
            <a:r>
              <a:rPr lang="en-US" dirty="0" err="1" smtClean="0"/>
              <a:t>submodularity</a:t>
            </a:r>
            <a:r>
              <a:rPr lang="en-US" dirty="0" smtClean="0"/>
              <a:t> is captured by the non-linear feature map </a:t>
            </a:r>
            <a:r>
              <a:rPr lang="el-GR" i="1" dirty="0" smtClean="0">
                <a:latin typeface="Times New Roman"/>
                <a:cs typeface="Times New Roman"/>
              </a:rPr>
              <a:t>Φ</a:t>
            </a:r>
            <a:r>
              <a:rPr lang="en-US" i="1" dirty="0" smtClean="0">
                <a:latin typeface="Times New Roman"/>
                <a:cs typeface="Times New Roman"/>
              </a:rPr>
              <a:t>(</a:t>
            </a:r>
            <a:r>
              <a:rPr lang="en-US" b="1" i="1" dirty="0" err="1" smtClean="0">
                <a:latin typeface="Times New Roman"/>
                <a:cs typeface="Times New Roman"/>
              </a:rPr>
              <a:t>x,y</a:t>
            </a:r>
            <a:r>
              <a:rPr lang="en-US" dirty="0">
                <a:latin typeface="Times New Roman"/>
                <a:cs typeface="Times New Roman"/>
              </a:rPr>
              <a:t>)</a:t>
            </a:r>
            <a:r>
              <a:rPr lang="en-US" i="1" dirty="0" smtClean="0">
                <a:latin typeface="Times New Roman"/>
                <a:cs typeface="Times New Roman"/>
              </a:rPr>
              <a:t>.</a:t>
            </a:r>
          </a:p>
          <a:p>
            <a:endParaRPr lang="en-US" i="1" dirty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For                                                 with each document </a:t>
            </a:r>
            <a:r>
              <a:rPr lang="en-US" b="1" i="1" dirty="0" smtClean="0">
                <a:latin typeface="Times New Roman"/>
                <a:cs typeface="Times New Roman"/>
              </a:rPr>
              <a:t>d</a:t>
            </a:r>
            <a:r>
              <a:rPr lang="en-US" dirty="0" smtClean="0">
                <a:latin typeface="Times New Roman"/>
                <a:cs typeface="Times New Roman"/>
              </a:rPr>
              <a:t> has feature vector </a:t>
            </a:r>
            <a:r>
              <a:rPr lang="el-GR" i="1" dirty="0" smtClean="0">
                <a:latin typeface="Times New Roman"/>
                <a:cs typeface="Times New Roman"/>
              </a:rPr>
              <a:t>Φ</a:t>
            </a:r>
            <a:r>
              <a:rPr lang="en-US" i="1" dirty="0" smtClean="0">
                <a:latin typeface="Times New Roman"/>
                <a:cs typeface="Times New Roman"/>
              </a:rPr>
              <a:t>(</a:t>
            </a:r>
            <a:r>
              <a:rPr lang="en-US" b="1" i="1" dirty="0" smtClean="0">
                <a:latin typeface="Times New Roman"/>
                <a:cs typeface="Times New Roman"/>
              </a:rPr>
              <a:t>d</a:t>
            </a:r>
            <a:r>
              <a:rPr lang="en-US" dirty="0" smtClean="0">
                <a:latin typeface="Times New Roman"/>
                <a:cs typeface="Times New Roman"/>
              </a:rPr>
              <a:t>) = {</a:t>
            </a:r>
            <a:r>
              <a:rPr lang="el-GR" i="1" dirty="0" smtClean="0">
                <a:latin typeface="Times New Roman"/>
                <a:cs typeface="Times New Roman"/>
              </a:rPr>
              <a:t>Φ</a:t>
            </a:r>
            <a:r>
              <a:rPr lang="en-US" i="1" baseline="30000" dirty="0" smtClean="0">
                <a:latin typeface="Times New Roman"/>
                <a:cs typeface="Times New Roman"/>
              </a:rPr>
              <a:t>1</a:t>
            </a:r>
            <a:r>
              <a:rPr lang="en-US" i="1" dirty="0" smtClean="0">
                <a:latin typeface="Times New Roman"/>
                <a:cs typeface="Times New Roman"/>
              </a:rPr>
              <a:t>(</a:t>
            </a:r>
            <a:r>
              <a:rPr lang="en-US" b="1" i="1" dirty="0" smtClean="0">
                <a:latin typeface="Times New Roman"/>
                <a:cs typeface="Times New Roman"/>
              </a:rPr>
              <a:t>d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i="1" dirty="0" smtClean="0">
                <a:latin typeface="Times New Roman"/>
                <a:cs typeface="Times New Roman"/>
              </a:rPr>
              <a:t>,</a:t>
            </a:r>
            <a:r>
              <a:rPr lang="el-GR" i="1" dirty="0">
                <a:latin typeface="Times New Roman"/>
                <a:cs typeface="Times New Roman"/>
              </a:rPr>
              <a:t> </a:t>
            </a:r>
            <a:r>
              <a:rPr lang="el-GR" i="1" dirty="0" smtClean="0">
                <a:latin typeface="Times New Roman"/>
                <a:cs typeface="Times New Roman"/>
              </a:rPr>
              <a:t>Φ</a:t>
            </a:r>
            <a:r>
              <a:rPr lang="en-US" i="1" baseline="30000" dirty="0" smtClean="0">
                <a:latin typeface="Times New Roman"/>
                <a:cs typeface="Times New Roman"/>
              </a:rPr>
              <a:t>2</a:t>
            </a:r>
            <a:r>
              <a:rPr lang="en-US" i="1" dirty="0" smtClean="0">
                <a:latin typeface="Times New Roman"/>
                <a:cs typeface="Times New Roman"/>
              </a:rPr>
              <a:t>(</a:t>
            </a:r>
            <a:r>
              <a:rPr lang="en-US" b="1" i="1" dirty="0" smtClean="0">
                <a:latin typeface="Times New Roman"/>
                <a:cs typeface="Times New Roman"/>
              </a:rPr>
              <a:t>d</a:t>
            </a:r>
            <a:r>
              <a:rPr lang="en-US" dirty="0" smtClean="0">
                <a:latin typeface="Times New Roman"/>
                <a:cs typeface="Times New Roman"/>
              </a:rPr>
              <a:t>)….</a:t>
            </a:r>
            <a:r>
              <a:rPr lang="en-US" i="1" dirty="0" smtClean="0">
                <a:latin typeface="Times New Roman"/>
                <a:cs typeface="Times New Roman"/>
              </a:rPr>
              <a:t>} </a:t>
            </a:r>
            <a:r>
              <a:rPr lang="en-US" dirty="0" smtClean="0">
                <a:latin typeface="Times New Roman"/>
                <a:cs typeface="Times New Roman"/>
              </a:rPr>
              <a:t>and </a:t>
            </a:r>
            <a:r>
              <a:rPr lang="el-GR" i="1" dirty="0" smtClean="0">
                <a:latin typeface="Times New Roman"/>
                <a:cs typeface="Times New Roman"/>
              </a:rPr>
              <a:t>Φ</a:t>
            </a:r>
            <a:r>
              <a:rPr lang="en-US" i="1" dirty="0" smtClean="0">
                <a:latin typeface="Times New Roman"/>
                <a:cs typeface="Times New Roman"/>
              </a:rPr>
              <a:t>(</a:t>
            </a:r>
            <a:r>
              <a:rPr lang="en-US" b="1" i="1" dirty="0" err="1" smtClean="0">
                <a:latin typeface="Times New Roman"/>
                <a:cs typeface="Times New Roman"/>
              </a:rPr>
              <a:t>x,y</a:t>
            </a:r>
            <a:r>
              <a:rPr lang="en-US" dirty="0" smtClean="0">
                <a:latin typeface="Times New Roman"/>
                <a:cs typeface="Times New Roman"/>
              </a:rPr>
              <a:t>) ={</a:t>
            </a:r>
            <a:r>
              <a:rPr lang="el-GR" i="1" dirty="0" smtClean="0">
                <a:latin typeface="Times New Roman"/>
                <a:cs typeface="Times New Roman"/>
              </a:rPr>
              <a:t>Φ</a:t>
            </a:r>
            <a:r>
              <a:rPr lang="en-US" i="1" baseline="30000" dirty="0" smtClean="0">
                <a:latin typeface="Times New Roman"/>
                <a:cs typeface="Times New Roman"/>
              </a:rPr>
              <a:t>1</a:t>
            </a:r>
            <a:r>
              <a:rPr lang="en-US" i="1" dirty="0" smtClean="0">
                <a:latin typeface="Times New Roman"/>
                <a:cs typeface="Times New Roman"/>
              </a:rPr>
              <a:t>(</a:t>
            </a:r>
            <a:r>
              <a:rPr lang="en-US" b="1" i="1" dirty="0" err="1" smtClean="0">
                <a:latin typeface="Times New Roman"/>
                <a:cs typeface="Times New Roman"/>
              </a:rPr>
              <a:t>x,y</a:t>
            </a:r>
            <a:r>
              <a:rPr lang="en-US" dirty="0" smtClean="0">
                <a:latin typeface="Times New Roman"/>
                <a:cs typeface="Times New Roman"/>
              </a:rPr>
              <a:t>), </a:t>
            </a:r>
            <a:r>
              <a:rPr lang="el-GR" i="1" dirty="0" smtClean="0">
                <a:latin typeface="Times New Roman"/>
                <a:cs typeface="Times New Roman"/>
              </a:rPr>
              <a:t>Φ</a:t>
            </a:r>
            <a:r>
              <a:rPr lang="en-US" i="1" baseline="30000" dirty="0" smtClean="0">
                <a:latin typeface="Times New Roman"/>
                <a:cs typeface="Times New Roman"/>
              </a:rPr>
              <a:t>2</a:t>
            </a:r>
            <a:r>
              <a:rPr lang="en-US" i="1" dirty="0" smtClean="0">
                <a:latin typeface="Times New Roman"/>
                <a:cs typeface="Times New Roman"/>
              </a:rPr>
              <a:t>(</a:t>
            </a:r>
            <a:r>
              <a:rPr lang="en-US" b="1" i="1" dirty="0" err="1" smtClean="0">
                <a:latin typeface="Times New Roman"/>
                <a:cs typeface="Times New Roman"/>
              </a:rPr>
              <a:t>x,y</a:t>
            </a:r>
            <a:r>
              <a:rPr lang="en-US" dirty="0" smtClean="0">
                <a:latin typeface="Times New Roman"/>
                <a:cs typeface="Times New Roman"/>
              </a:rPr>
              <a:t>)….}, we aggregated features using a </a:t>
            </a:r>
            <a:r>
              <a:rPr lang="en-US" dirty="0" err="1" smtClean="0">
                <a:latin typeface="Times New Roman"/>
                <a:cs typeface="Times New Roman"/>
              </a:rPr>
              <a:t>submodular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fncn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b="1" i="1" dirty="0" smtClean="0">
                <a:latin typeface="Times New Roman"/>
                <a:cs typeface="Times New Roman"/>
              </a:rPr>
              <a:t>F</a:t>
            </a:r>
            <a:r>
              <a:rPr lang="en-US" dirty="0" smtClean="0">
                <a:latin typeface="Times New Roman"/>
                <a:cs typeface="Times New Roman"/>
              </a:rPr>
              <a:t>:</a:t>
            </a:r>
          </a:p>
          <a:p>
            <a:endParaRPr lang="en-US" dirty="0">
              <a:latin typeface="Times New Roman"/>
              <a:cs typeface="Times New Roman"/>
            </a:endParaRPr>
          </a:p>
          <a:p>
            <a:endParaRPr lang="en-US" dirty="0" smtClean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Examples: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488743"/>
            <a:ext cx="3138283" cy="726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389186"/>
            <a:ext cx="3340033" cy="4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8151" y="4660772"/>
            <a:ext cx="5198449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2663" y="5334001"/>
            <a:ext cx="5900737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3210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 Via  Preference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0"/>
            <a:ext cx="7467600" cy="4187952"/>
          </a:xfrm>
        </p:spPr>
        <p:txBody>
          <a:bodyPr/>
          <a:lstStyle/>
          <a:p>
            <a:r>
              <a:rPr lang="en-US" dirty="0" smtClean="0"/>
              <a:t>Getting document-interest labels is not feasible for large-scale problems.</a:t>
            </a:r>
          </a:p>
          <a:p>
            <a:endParaRPr lang="en-US" dirty="0"/>
          </a:p>
          <a:p>
            <a:r>
              <a:rPr lang="en-US" dirty="0" smtClean="0"/>
              <a:t>Imperative to be able to use weaker signals/information source.</a:t>
            </a:r>
          </a:p>
          <a:p>
            <a:endParaRPr lang="en-US" dirty="0"/>
          </a:p>
          <a:p>
            <a:r>
              <a:rPr lang="en-US" i="1" dirty="0" smtClean="0"/>
              <a:t>Our Approach:</a:t>
            </a:r>
            <a:r>
              <a:rPr lang="en-US" dirty="0" smtClean="0"/>
              <a:t> </a:t>
            </a:r>
          </a:p>
          <a:p>
            <a:pPr lvl="1"/>
            <a:r>
              <a:rPr lang="en-US" sz="2400" b="1" dirty="0" smtClean="0"/>
              <a:t>Implicit Feedback from Users </a:t>
            </a:r>
            <a:r>
              <a:rPr lang="en-US" sz="2400" dirty="0" smtClean="0"/>
              <a:t>(</a:t>
            </a:r>
            <a:r>
              <a:rPr lang="en-US" sz="2400" i="1" dirty="0" smtClean="0"/>
              <a:t>i.e., clicks)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79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Feedback From User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2890421"/>
            <a:ext cx="4264095" cy="136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04" y="1981200"/>
            <a:ext cx="4337191" cy="84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92" y="4343399"/>
            <a:ext cx="4243901" cy="87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5257800"/>
            <a:ext cx="4264093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ight Arrow 7"/>
          <p:cNvSpPr/>
          <p:nvPr/>
        </p:nvSpPr>
        <p:spPr>
          <a:xfrm rot="10800000">
            <a:off x="4572000" y="2405690"/>
            <a:ext cx="5334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10800000">
            <a:off x="4495801" y="4678680"/>
            <a:ext cx="5334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10800000">
            <a:off x="4495801" y="5593080"/>
            <a:ext cx="5334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2102" y="4823091"/>
            <a:ext cx="4264095" cy="136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9006" y="1981199"/>
            <a:ext cx="4337191" cy="84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4593" y="2819399"/>
            <a:ext cx="4243901" cy="87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733800"/>
            <a:ext cx="4264093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8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Feedback From User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362200"/>
            <a:ext cx="8077200" cy="4111752"/>
          </a:xfrm>
        </p:spPr>
        <p:txBody>
          <a:bodyPr/>
          <a:lstStyle/>
          <a:p>
            <a:r>
              <a:rPr lang="en-US" dirty="0" smtClean="0"/>
              <a:t>Present ranking to user: </a:t>
            </a:r>
            <a:r>
              <a:rPr lang="en-US" i="1" dirty="0" smtClean="0"/>
              <a:t>e.g. </a:t>
            </a:r>
            <a:r>
              <a:rPr lang="en-US" dirty="0" smtClean="0"/>
              <a:t>y = (</a:t>
            </a:r>
            <a:r>
              <a:rPr lang="en-US" dirty="0"/>
              <a:t>d1; d2; d3; d4; d5; </a:t>
            </a:r>
            <a:r>
              <a:rPr lang="en-US" dirty="0" smtClean="0"/>
              <a:t>…)</a:t>
            </a:r>
          </a:p>
          <a:p>
            <a:endParaRPr lang="en-US" dirty="0"/>
          </a:p>
          <a:p>
            <a:r>
              <a:rPr lang="en-US" dirty="0" smtClean="0"/>
              <a:t>Observe clicks of user. (e.g. {d3</a:t>
            </a:r>
            <a:r>
              <a:rPr lang="en-US" dirty="0"/>
              <a:t>; </a:t>
            </a:r>
            <a:r>
              <a:rPr lang="en-US" dirty="0" smtClean="0"/>
              <a:t>d5})</a:t>
            </a:r>
          </a:p>
          <a:p>
            <a:endParaRPr lang="en-US" dirty="0"/>
          </a:p>
          <a:p>
            <a:r>
              <a:rPr lang="en-US" dirty="0" smtClean="0"/>
              <a:t>Create feedback ranking by: </a:t>
            </a:r>
          </a:p>
          <a:p>
            <a:pPr lvl="1"/>
            <a:r>
              <a:rPr lang="en-US" dirty="0" smtClean="0"/>
              <a:t>Pulling documents clicked on, to the top of the list.</a:t>
            </a:r>
          </a:p>
          <a:p>
            <a:pPr lvl="1"/>
            <a:r>
              <a:rPr lang="nn-NO" b="1" strike="sngStrike" dirty="0" smtClean="0"/>
              <a:t>y'</a:t>
            </a:r>
            <a:r>
              <a:rPr lang="nn-NO" dirty="0" smtClean="0"/>
              <a:t> </a:t>
            </a:r>
            <a:r>
              <a:rPr lang="nn-NO" dirty="0"/>
              <a:t>= (d3; d5; d1; d2; d4; </a:t>
            </a:r>
            <a:r>
              <a:rPr lang="nn-NO" dirty="0" smtClean="0"/>
              <a:t>....)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71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276600"/>
            <a:ext cx="7467600" cy="1143000"/>
          </a:xfrm>
        </p:spPr>
        <p:txBody>
          <a:bodyPr/>
          <a:lstStyle/>
          <a:p>
            <a:r>
              <a:rPr lang="en-US" dirty="0" smtClean="0"/>
              <a:t>The Algorithm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93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Learning method: Diversifying Perceptron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07" y="2133600"/>
            <a:ext cx="7722097" cy="2819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601420" y="4191000"/>
            <a:ext cx="8178803" cy="7619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23030" y="5297185"/>
            <a:ext cx="307297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Simple Perceptron Update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070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Regret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2133600"/>
            <a:ext cx="7467600" cy="1600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We would like to obtain (</a:t>
            </a:r>
            <a:r>
              <a:rPr lang="en-US" i="1" dirty="0" smtClean="0"/>
              <a:t>user</a:t>
            </a:r>
            <a:r>
              <a:rPr lang="en-US" dirty="0" smtClean="0"/>
              <a:t>) utility as close to the optimal.</a:t>
            </a:r>
          </a:p>
          <a:p>
            <a:endParaRPr lang="en-US" dirty="0" smtClean="0"/>
          </a:p>
          <a:p>
            <a:r>
              <a:rPr lang="en-US" dirty="0" smtClean="0"/>
              <a:t>Define regret as :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572000"/>
            <a:ext cx="671051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38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Alpha-Informative Feedback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142" y="3048000"/>
            <a:ext cx="671864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667000" y="41148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PRESENTED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 smtClean="0"/>
              <a:t>RANKING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934200" y="40386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PRESENTED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 smtClean="0"/>
              <a:t>RANKING</a:t>
            </a:r>
            <a:endParaRPr lang="en-US" b="1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4267200"/>
            <a:ext cx="592667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4038600"/>
            <a:ext cx="438150" cy="751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4114800"/>
            <a:ext cx="438150" cy="751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5105400" y="40386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OPTIMAL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 smtClean="0"/>
              <a:t>RANKING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09600" y="410587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FEEDBACK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 smtClean="0"/>
              <a:t>RANKING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69838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6" grpId="0"/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Alpha-Informative Feedback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486400"/>
            <a:ext cx="8001000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743200"/>
            <a:ext cx="671864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608463" y="3886200"/>
            <a:ext cx="7252045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Let’s allow for noise: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86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Regret Bound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997" y="2362200"/>
            <a:ext cx="7837711" cy="2057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Oval 2"/>
          <p:cNvSpPr/>
          <p:nvPr/>
        </p:nvSpPr>
        <p:spPr>
          <a:xfrm>
            <a:off x="507997" y="3505200"/>
            <a:ext cx="8178803" cy="1295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07997" y="5105400"/>
            <a:ext cx="2311403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Independent of Number of Dimensions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096000" y="3200400"/>
            <a:ext cx="16002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994397" y="5020270"/>
            <a:ext cx="215900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Converges to constant as T -&gt; </a:t>
            </a:r>
            <a:r>
              <a:rPr lang="en-US" dirty="0" smtClean="0">
                <a:latin typeface="Times New Roman"/>
                <a:cs typeface="Times New Roman"/>
              </a:rPr>
              <a:t>∞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819400" y="3657600"/>
            <a:ext cx="685800" cy="7619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124201" y="5172670"/>
            <a:ext cx="1981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Noise component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057400" y="3810000"/>
            <a:ext cx="5638800" cy="7619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276600" y="5791200"/>
            <a:ext cx="24383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Increases gracefully as alpha decreases.</a:t>
            </a:r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9518" y="4953000"/>
            <a:ext cx="5306082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391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5" grpId="0" animBg="1"/>
      <p:bldP spid="5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News </a:t>
            </a:r>
            <a:r>
              <a:rPr lang="en-US" dirty="0" smtClean="0"/>
              <a:t>Recommendation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2290" name="Picture 2" descr="http://www.austinkleon.com/wp-content/uploads/2008/02/stick_figur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895600"/>
            <a:ext cx="2381250" cy="239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loud Callout 7"/>
          <p:cNvSpPr/>
          <p:nvPr/>
        </p:nvSpPr>
        <p:spPr>
          <a:xfrm>
            <a:off x="2438400" y="1905000"/>
            <a:ext cx="3276600" cy="990600"/>
          </a:xfrm>
          <a:prstGeom prst="cloudCallout">
            <a:avLst>
              <a:gd name="adj1" fmla="val -47907"/>
              <a:gd name="adj2" fmla="val 693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048000" y="22098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U.S. Economy</a:t>
            </a:r>
            <a:endParaRPr lang="en-US" dirty="0"/>
          </a:p>
        </p:txBody>
      </p:sp>
      <p:sp>
        <p:nvSpPr>
          <p:cNvPr id="11" name="Cloud Callout 10"/>
          <p:cNvSpPr/>
          <p:nvPr/>
        </p:nvSpPr>
        <p:spPr>
          <a:xfrm>
            <a:off x="4800600" y="2895600"/>
            <a:ext cx="3276600" cy="990600"/>
          </a:xfrm>
          <a:prstGeom prst="cloudCallout">
            <a:avLst>
              <a:gd name="adj1" fmla="val -122048"/>
              <a:gd name="adj2" fmla="val -105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410200" y="3200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Soccer</a:t>
            </a:r>
            <a:endParaRPr lang="en-US" dirty="0"/>
          </a:p>
        </p:txBody>
      </p:sp>
      <p:sp>
        <p:nvSpPr>
          <p:cNvPr id="13" name="Cloud Callout 12"/>
          <p:cNvSpPr/>
          <p:nvPr/>
        </p:nvSpPr>
        <p:spPr>
          <a:xfrm>
            <a:off x="4724400" y="4114800"/>
            <a:ext cx="3276600" cy="990600"/>
          </a:xfrm>
          <a:prstGeom prst="cloudCallout">
            <a:avLst>
              <a:gd name="adj1" fmla="val -114967"/>
              <a:gd name="adj2" fmla="val -1097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34000" y="44196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Tech Gadgets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30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dirty="0" smtClean="0"/>
              <a:t>Experiments  (Setting)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5334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Large dataset with </a:t>
            </a:r>
            <a:r>
              <a:rPr lang="en-US" sz="2800" i="1" dirty="0" smtClean="0"/>
              <a:t>intrinsic</a:t>
            </a:r>
            <a:r>
              <a:rPr lang="en-US" sz="2800" dirty="0" smtClean="0"/>
              <a:t> diversity judgments?</a:t>
            </a:r>
          </a:p>
          <a:p>
            <a:endParaRPr lang="en-US" sz="2800" dirty="0"/>
          </a:p>
          <a:p>
            <a:r>
              <a:rPr lang="en-US" sz="2800" dirty="0" smtClean="0"/>
              <a:t>Artificially created using the RCV1 news corpus:</a:t>
            </a:r>
            <a:endParaRPr lang="en-US" sz="2500" dirty="0" smtClean="0"/>
          </a:p>
          <a:p>
            <a:pPr lvl="1"/>
            <a:r>
              <a:rPr lang="en-US" sz="2200" dirty="0" smtClean="0"/>
              <a:t>800k documents (1000 per iteration)</a:t>
            </a:r>
          </a:p>
          <a:p>
            <a:pPr lvl="1"/>
            <a:r>
              <a:rPr lang="en-US" sz="2200" dirty="0" smtClean="0"/>
              <a:t>Each document belongs to 1 or more of 100+ topics.</a:t>
            </a:r>
          </a:p>
          <a:p>
            <a:endParaRPr lang="en-US" sz="2500" dirty="0" smtClean="0"/>
          </a:p>
          <a:p>
            <a:r>
              <a:rPr lang="en-US" sz="2800" dirty="0" smtClean="0"/>
              <a:t>Obtain </a:t>
            </a:r>
            <a:r>
              <a:rPr lang="en-US" sz="2800" i="1" dirty="0" smtClean="0"/>
              <a:t>intrinsically diverse </a:t>
            </a:r>
            <a:r>
              <a:rPr lang="en-US" sz="2800" dirty="0" smtClean="0"/>
              <a:t>users by merging judgments from 5 random topics.</a:t>
            </a:r>
          </a:p>
          <a:p>
            <a:endParaRPr lang="en-US" sz="2800" dirty="0" smtClean="0"/>
          </a:p>
          <a:p>
            <a:r>
              <a:rPr lang="en-US" sz="2800" dirty="0" smtClean="0"/>
              <a:t>Performance: Averaged </a:t>
            </a:r>
            <a:r>
              <a:rPr lang="en-US" sz="2800" dirty="0"/>
              <a:t>over </a:t>
            </a:r>
            <a:r>
              <a:rPr lang="en-US" sz="2800" dirty="0" smtClean="0"/>
              <a:t>50 </a:t>
            </a:r>
            <a:r>
              <a:rPr lang="en-US" sz="2800" dirty="0"/>
              <a:t>diverse users.</a:t>
            </a:r>
          </a:p>
          <a:p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299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r>
              <a:rPr lang="en-US" dirty="0" smtClean="0"/>
              <a:t>Can we </a:t>
            </a:r>
            <a:r>
              <a:rPr lang="en-US" i="1" dirty="0" smtClean="0"/>
              <a:t>Learn to Diversify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7620000" cy="487375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Can the algorithm learn to cover </a:t>
            </a:r>
            <a:r>
              <a:rPr lang="en-US" sz="2800" i="1" dirty="0" smtClean="0"/>
              <a:t>different</a:t>
            </a:r>
            <a:r>
              <a:rPr lang="en-US" sz="2800" dirty="0" smtClean="0"/>
              <a:t> interests (</a:t>
            </a:r>
            <a:r>
              <a:rPr lang="en-US" sz="2800" i="1" dirty="0" smtClean="0"/>
              <a:t>i.e., </a:t>
            </a:r>
            <a:r>
              <a:rPr lang="en-US" sz="2800" dirty="0" smtClean="0"/>
              <a:t>beyond just relevance)?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 smtClean="0"/>
              <a:t>Consider </a:t>
            </a:r>
            <a:r>
              <a:rPr lang="en-US" sz="2800" i="1" dirty="0" smtClean="0"/>
              <a:t>purely-diversity</a:t>
            </a:r>
            <a:r>
              <a:rPr lang="en-US" sz="2800" dirty="0" smtClean="0"/>
              <a:t> seeking user (MAX)</a:t>
            </a:r>
          </a:p>
          <a:p>
            <a:pPr lvl="1"/>
            <a:r>
              <a:rPr lang="en-US" sz="2500" dirty="0"/>
              <a:t>Would like as many intents covered as </a:t>
            </a:r>
            <a:r>
              <a:rPr lang="en-US" sz="2500" dirty="0" smtClean="0"/>
              <a:t>possible</a:t>
            </a:r>
          </a:p>
          <a:p>
            <a:pPr lvl="1"/>
            <a:endParaRPr lang="en-US" sz="2500" dirty="0" smtClean="0"/>
          </a:p>
          <a:p>
            <a:pPr marL="365760" lvl="1" indent="0">
              <a:buNone/>
            </a:pPr>
            <a:endParaRPr lang="en-US" sz="2500" dirty="0" smtClean="0"/>
          </a:p>
          <a:p>
            <a:r>
              <a:rPr lang="en-US" sz="2800" dirty="0" smtClean="0"/>
              <a:t>Every iteration: Returns feedback set of 5 documents with </a:t>
            </a:r>
            <a:r>
              <a:rPr lang="el-GR" sz="2800" i="1" dirty="0" smtClean="0"/>
              <a:t>α</a:t>
            </a:r>
            <a:r>
              <a:rPr lang="en-US" sz="2800" dirty="0" smtClean="0"/>
              <a:t> =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56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r>
              <a:rPr lang="en-US" dirty="0" smtClean="0"/>
              <a:t>Can we </a:t>
            </a:r>
            <a:r>
              <a:rPr lang="en-US" i="1" dirty="0" smtClean="0"/>
              <a:t>Learn to Diversify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71600"/>
            <a:ext cx="83820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6096000"/>
            <a:ext cx="7772400" cy="762000"/>
          </a:xfrm>
        </p:spPr>
        <p:txBody>
          <a:bodyPr/>
          <a:lstStyle/>
          <a:p>
            <a:r>
              <a:rPr lang="en-US" i="1" dirty="0" smtClean="0"/>
              <a:t>Submodularity </a:t>
            </a:r>
            <a:r>
              <a:rPr lang="en-US" dirty="0" smtClean="0"/>
              <a:t>helps cover more intents.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1267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r>
              <a:rPr lang="en-US" dirty="0" smtClean="0"/>
              <a:t>Can we </a:t>
            </a:r>
            <a:r>
              <a:rPr lang="en-US" i="1" dirty="0" smtClean="0"/>
              <a:t>Learn to Diversify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6096000"/>
            <a:ext cx="7772400" cy="762000"/>
          </a:xfrm>
        </p:spPr>
        <p:txBody>
          <a:bodyPr/>
          <a:lstStyle/>
          <a:p>
            <a:r>
              <a:rPr lang="en-US" dirty="0" smtClean="0"/>
              <a:t>Able to find </a:t>
            </a:r>
            <a:r>
              <a:rPr lang="en-US" i="1" dirty="0" smtClean="0"/>
              <a:t>all</a:t>
            </a:r>
            <a:r>
              <a:rPr lang="en-US" dirty="0" smtClean="0"/>
              <a:t> intents faster.</a:t>
            </a:r>
            <a:endParaRPr lang="en-US" i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752599"/>
            <a:ext cx="8458200" cy="4202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857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r>
              <a:rPr lang="en-US" dirty="0" smtClean="0"/>
              <a:t>Effect of Feedback Quality (</a:t>
            </a:r>
            <a:r>
              <a:rPr lang="en-US" sz="3200" i="1" dirty="0" smtClean="0"/>
              <a:t>a</a:t>
            </a:r>
            <a:r>
              <a:rPr lang="en-US" i="1" dirty="0" smtClean="0"/>
              <a:t>lpha)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52600"/>
            <a:ext cx="7467600" cy="4953000"/>
          </a:xfrm>
        </p:spPr>
        <p:txBody>
          <a:bodyPr/>
          <a:lstStyle/>
          <a:p>
            <a:r>
              <a:rPr lang="en-US" dirty="0" smtClean="0"/>
              <a:t>Can we still learn with </a:t>
            </a:r>
            <a:r>
              <a:rPr lang="en-US" i="1" dirty="0" smtClean="0"/>
              <a:t>suboptimal</a:t>
            </a:r>
            <a:r>
              <a:rPr lang="en-US" dirty="0" smtClean="0"/>
              <a:t> feedback?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122" y="2438400"/>
            <a:ext cx="829847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329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Effect of Noisy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52600"/>
            <a:ext cx="8153400" cy="4953000"/>
          </a:xfrm>
        </p:spPr>
        <p:txBody>
          <a:bodyPr/>
          <a:lstStyle/>
          <a:p>
            <a:r>
              <a:rPr lang="en-US" dirty="0" smtClean="0"/>
              <a:t>What if feedback can be worse than presented ranking?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121" y="2416044"/>
            <a:ext cx="8298479" cy="4213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493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r>
              <a:rPr lang="en-US" dirty="0" smtClean="0"/>
              <a:t>Learning the Desired Diversity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Users want differing amounts of diversity.</a:t>
            </a:r>
          </a:p>
          <a:p>
            <a:endParaRPr lang="en-US" dirty="0"/>
          </a:p>
          <a:p>
            <a:r>
              <a:rPr lang="en-US" dirty="0" smtClean="0"/>
              <a:t>Would like the algorithm to learn this amount on a per-user level.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Consider the DP algorithm using a concatenation of MAX and LIN features (called </a:t>
            </a:r>
            <a:r>
              <a:rPr lang="en-US" i="1" dirty="0" smtClean="0"/>
              <a:t>MAX + LIN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Experiment with 2 completely different users: purely relevance and purely-diversity seeking.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399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r>
              <a:rPr lang="en-US" dirty="0" smtClean="0"/>
              <a:t>Learning the Desired Diversity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191000"/>
            <a:ext cx="7467600" cy="2282952"/>
          </a:xfrm>
        </p:spPr>
        <p:txBody>
          <a:bodyPr>
            <a:normAutofit/>
          </a:bodyPr>
          <a:lstStyle/>
          <a:p>
            <a:r>
              <a:rPr lang="en-US" dirty="0" smtClean="0"/>
              <a:t>Regret is comparable to case where user’s true utility is known.</a:t>
            </a:r>
          </a:p>
          <a:p>
            <a:endParaRPr lang="en-US" dirty="0"/>
          </a:p>
          <a:p>
            <a:r>
              <a:rPr lang="en-US" dirty="0" smtClean="0"/>
              <a:t>Algorithm is able to learn relative importance of the two feature sets.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27</a:t>
            </a:fld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752600"/>
            <a:ext cx="7884197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4128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r>
              <a:rPr lang="en-US" dirty="0" smtClean="0"/>
              <a:t>Comparison with Supervised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1000" cy="4873752"/>
          </a:xfrm>
        </p:spPr>
        <p:txBody>
          <a:bodyPr/>
          <a:lstStyle/>
          <a:p>
            <a:r>
              <a:rPr lang="en-US" dirty="0" smtClean="0"/>
              <a:t>No suitable online learning baseline.</a:t>
            </a:r>
          </a:p>
          <a:p>
            <a:r>
              <a:rPr lang="en-US" dirty="0" smtClean="0"/>
              <a:t>Instead compare against existing supervised methods.</a:t>
            </a:r>
          </a:p>
          <a:p>
            <a:endParaRPr lang="en-US" i="1" dirty="0"/>
          </a:p>
          <a:p>
            <a:r>
              <a:rPr lang="en-US" dirty="0" smtClean="0"/>
              <a:t>Supervised and Online Methods trained on first 50 iterations.</a:t>
            </a:r>
          </a:p>
          <a:p>
            <a:r>
              <a:rPr lang="en-US" dirty="0" smtClean="0"/>
              <a:t>Both methods then tested on next 100 iterations and measure average regret: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28</a:t>
            </a:fld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105400"/>
            <a:ext cx="4929261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3357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r>
              <a:rPr lang="en-US" dirty="0" smtClean="0"/>
              <a:t>Comparison with Supervised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4648200"/>
            <a:ext cx="8001000" cy="2057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Significantly outperforms the method despite receiving </a:t>
            </a:r>
            <a:r>
              <a:rPr lang="en-US" b="1" u="sng" dirty="0" smtClean="0"/>
              <a:t>far less information</a:t>
            </a:r>
            <a:r>
              <a:rPr lang="en-US" dirty="0" smtClean="0"/>
              <a:t>: </a:t>
            </a:r>
            <a:r>
              <a:rPr lang="en-US" i="1" dirty="0" smtClean="0"/>
              <a:t>complete relevance labels</a:t>
            </a:r>
            <a:r>
              <a:rPr lang="en-US" dirty="0" smtClean="0"/>
              <a:t> vs. </a:t>
            </a:r>
            <a:r>
              <a:rPr lang="en-US" i="1" dirty="0" smtClean="0"/>
              <a:t>preference feedback.</a:t>
            </a:r>
          </a:p>
          <a:p>
            <a:endParaRPr lang="en-US" i="1" dirty="0" smtClean="0"/>
          </a:p>
          <a:p>
            <a:r>
              <a:rPr lang="en-US" dirty="0" smtClean="0"/>
              <a:t>Orders of magnitude faster for training: 1000 vs. 0.1 sec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29</a:t>
            </a:fld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371600"/>
            <a:ext cx="75438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08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News </a:t>
            </a:r>
            <a:r>
              <a:rPr lang="en-US" dirty="0" smtClean="0"/>
              <a:t>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257800" cy="533400"/>
          </a:xfrm>
        </p:spPr>
        <p:txBody>
          <a:bodyPr/>
          <a:lstStyle/>
          <a:p>
            <a:r>
              <a:rPr lang="en-US" dirty="0" smtClean="0"/>
              <a:t>Relevance-Based?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81000" y="6019800"/>
            <a:ext cx="8686800" cy="914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Becomes too </a:t>
            </a:r>
            <a:r>
              <a:rPr lang="en-US" dirty="0" smtClean="0"/>
              <a:t>redundant, ignoring </a:t>
            </a:r>
            <a:r>
              <a:rPr lang="en-US" dirty="0" smtClean="0"/>
              <a:t>some interests of the user.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000250"/>
            <a:ext cx="6000750" cy="379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370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7375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Presented an online learning algorithm for learning diverse rankings using implicit feedback.</a:t>
            </a:r>
          </a:p>
          <a:p>
            <a:endParaRPr lang="en-US" sz="2800" dirty="0"/>
          </a:p>
          <a:p>
            <a:r>
              <a:rPr lang="en-US" sz="2800" dirty="0" smtClean="0"/>
              <a:t>Relevance-Diversity balance by modeling utility as </a:t>
            </a:r>
            <a:r>
              <a:rPr lang="en-US" sz="2800" dirty="0" err="1" smtClean="0"/>
              <a:t>submodular</a:t>
            </a:r>
            <a:r>
              <a:rPr lang="en-US" sz="2800" dirty="0" smtClean="0"/>
              <a:t> function.</a:t>
            </a:r>
          </a:p>
          <a:p>
            <a:endParaRPr lang="en-US" sz="2800" dirty="0"/>
          </a:p>
          <a:p>
            <a:r>
              <a:rPr lang="en-US" sz="2800" dirty="0" smtClean="0"/>
              <a:t>Theoretically and empirically shown to be robust to noise and weak feedback.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25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7375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Deploy in real-world setting (</a:t>
            </a:r>
            <a:r>
              <a:rPr lang="en-US" sz="2800" i="1" dirty="0" err="1" smtClean="0"/>
              <a:t>arXiv</a:t>
            </a:r>
            <a:r>
              <a:rPr lang="en-US" sz="2800" dirty="0" smtClean="0"/>
              <a:t>).</a:t>
            </a:r>
          </a:p>
          <a:p>
            <a:pPr marL="0" indent="0">
              <a:buNone/>
            </a:pPr>
            <a:endParaRPr lang="en-US" sz="800" dirty="0" smtClean="0"/>
          </a:p>
          <a:p>
            <a:pPr lvl="1"/>
            <a:r>
              <a:rPr lang="en-US" sz="2400" dirty="0" smtClean="0"/>
              <a:t>Detailed </a:t>
            </a:r>
            <a:r>
              <a:rPr lang="en-US" sz="2400" i="1" dirty="0" smtClean="0"/>
              <a:t>User </a:t>
            </a:r>
            <a:r>
              <a:rPr lang="en-US" sz="2400" i="1" dirty="0"/>
              <a:t>feedback </a:t>
            </a:r>
            <a:r>
              <a:rPr lang="en-US" sz="2400" i="1" dirty="0" smtClean="0"/>
              <a:t>model</a:t>
            </a:r>
            <a:r>
              <a:rPr lang="en-US" sz="2400" dirty="0" smtClean="0"/>
              <a:t> study.</a:t>
            </a:r>
            <a:endParaRPr lang="en-US" sz="2400" i="1" dirty="0"/>
          </a:p>
          <a:p>
            <a:pPr lvl="1"/>
            <a:endParaRPr lang="en-US" sz="2500" dirty="0" smtClean="0"/>
          </a:p>
          <a:p>
            <a:r>
              <a:rPr lang="en-US" sz="2800" dirty="0" smtClean="0"/>
              <a:t>Application to extrinsic diversity within unifying framework.</a:t>
            </a:r>
          </a:p>
          <a:p>
            <a:endParaRPr lang="en-US" sz="2800" dirty="0"/>
          </a:p>
          <a:p>
            <a:r>
              <a:rPr lang="en-US" sz="2800" dirty="0" smtClean="0"/>
              <a:t>General Framework to learn required diversity.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90600" y="6172200"/>
            <a:ext cx="8077200" cy="514350"/>
          </a:xfrm>
          <a:prstGeom prst="rect">
            <a:avLst/>
          </a:prstGeom>
        </p:spPr>
        <p:txBody>
          <a:bodyPr vert="horz">
            <a:normAutofit fontScale="400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i="1" dirty="0" smtClean="0"/>
          </a:p>
          <a:p>
            <a:pPr marL="0" indent="0">
              <a:buNone/>
            </a:pPr>
            <a:r>
              <a:rPr lang="en-US" sz="4400" dirty="0" smtClean="0"/>
              <a:t>Related Code to be made available on : </a:t>
            </a:r>
            <a:r>
              <a:rPr lang="en-US" sz="4000" dirty="0" smtClean="0">
                <a:hlinkClick r:id="rId2"/>
              </a:rPr>
              <a:t>www.cs.cornell.edu</a:t>
            </a:r>
            <a:r>
              <a:rPr lang="en-US" sz="4000" dirty="0">
                <a:hlinkClick r:id="rId2"/>
              </a:rPr>
              <a:t>/~karthik/code.html</a:t>
            </a:r>
            <a:endParaRPr lang="en-US" sz="4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79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229600" cy="1173162"/>
          </a:xfrm>
        </p:spPr>
        <p:txBody>
          <a:bodyPr/>
          <a:lstStyle/>
          <a:p>
            <a:r>
              <a:rPr lang="en-US" i="1" dirty="0" smtClean="0"/>
              <a:t>Diversified </a:t>
            </a:r>
            <a:r>
              <a:rPr lang="en-US" dirty="0" smtClean="0"/>
              <a:t>News </a:t>
            </a:r>
            <a:r>
              <a:rPr lang="en-US" dirty="0" smtClean="0"/>
              <a:t>Recommendation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81000" y="5486400"/>
            <a:ext cx="8534400" cy="1219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Different </a:t>
            </a:r>
            <a:r>
              <a:rPr lang="en-US" i="1" dirty="0" smtClean="0"/>
              <a:t>interests </a:t>
            </a:r>
            <a:r>
              <a:rPr lang="en-US" dirty="0" smtClean="0"/>
              <a:t>of a user addressed.</a:t>
            </a:r>
          </a:p>
          <a:p>
            <a:r>
              <a:rPr lang="en-US" dirty="0" smtClean="0"/>
              <a:t>Need to have right balance with </a:t>
            </a:r>
            <a:r>
              <a:rPr lang="en-US" i="1" dirty="0" smtClean="0"/>
              <a:t>relevance.</a:t>
            </a:r>
          </a:p>
          <a:p>
            <a:endParaRPr lang="en-US" i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209800"/>
            <a:ext cx="5953125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687" y="3050275"/>
            <a:ext cx="607695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975" y="3924300"/>
            <a:ext cx="5991225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339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Intrinsic </a:t>
            </a:r>
            <a:r>
              <a:rPr lang="en-US" dirty="0"/>
              <a:t>vs. Extrinsic </a:t>
            </a:r>
            <a:r>
              <a:rPr lang="en-US" dirty="0" smtClean="0"/>
              <a:t> Diversity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62715440"/>
              </p:ext>
            </p:extLst>
          </p:nvPr>
        </p:nvGraphicFramePr>
        <p:xfrm>
          <a:off x="990600" y="2209800"/>
          <a:ext cx="7467600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49220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INTRINSIC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EXTRINSIC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9220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Diversity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amongst the interests of a </a:t>
                      </a:r>
                      <a:r>
                        <a:rPr lang="en-US" i="1" baseline="0" dirty="0" smtClean="0">
                          <a:solidFill>
                            <a:schemeClr val="tx1"/>
                          </a:solidFill>
                        </a:rPr>
                        <a:t>single</a:t>
                      </a:r>
                      <a:r>
                        <a:rPr lang="en-US" i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i="0" baseline="0" dirty="0" smtClean="0">
                          <a:solidFill>
                            <a:schemeClr val="tx1"/>
                          </a:solidFill>
                        </a:rPr>
                        <a:t>user</a:t>
                      </a:r>
                    </a:p>
                    <a:p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Avoid redundancy and cover different aspects of a information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need.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Diversity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among interests/information need of </a:t>
                      </a:r>
                      <a:r>
                        <a:rPr lang="en-US" i="1" baseline="0" dirty="0" smtClean="0">
                          <a:solidFill>
                            <a:schemeClr val="tx1"/>
                          </a:solidFill>
                        </a:rPr>
                        <a:t>different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i="0" dirty="0" smtClean="0">
                          <a:solidFill>
                            <a:schemeClr val="tx1"/>
                          </a:solidFill>
                        </a:rPr>
                        <a:t>users.</a:t>
                      </a:r>
                    </a:p>
                    <a:p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Balancing interests of different users and provide </a:t>
                      </a:r>
                      <a:r>
                        <a:rPr lang="en-US" i="1" dirty="0" smtClean="0">
                          <a:solidFill>
                            <a:schemeClr val="tx1"/>
                          </a:solidFill>
                        </a:rPr>
                        <a:t>some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information to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all users.</a:t>
                      </a:r>
                      <a:endParaRPr lang="en-US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792">
                <a:tc>
                  <a:txBody>
                    <a:bodyPr/>
                    <a:lstStyle/>
                    <a:p>
                      <a:r>
                        <a:rPr lang="en-US" dirty="0" smtClean="0"/>
                        <a:t>Less-studied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Well-studied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76400" y="59436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Radlinski</a:t>
            </a:r>
            <a:r>
              <a:rPr lang="en-US" dirty="0" smtClean="0"/>
              <a:t>, Bennett, </a:t>
            </a:r>
            <a:r>
              <a:rPr lang="en-US" dirty="0" err="1" smtClean="0"/>
              <a:t>Carterette</a:t>
            </a:r>
            <a:r>
              <a:rPr lang="en-US" dirty="0" smtClean="0"/>
              <a:t> and </a:t>
            </a:r>
            <a:r>
              <a:rPr lang="en-US" dirty="0" err="1" smtClean="0"/>
              <a:t>Joachims</a:t>
            </a:r>
            <a:r>
              <a:rPr lang="en-US" dirty="0" smtClean="0"/>
              <a:t>, </a:t>
            </a:r>
            <a:r>
              <a:rPr lang="en-US" dirty="0"/>
              <a:t>Redundancy, diversity and </a:t>
            </a:r>
            <a:r>
              <a:rPr lang="en-US" dirty="0" smtClean="0"/>
              <a:t>interdependent </a:t>
            </a:r>
            <a:r>
              <a:rPr lang="en-US" dirty="0"/>
              <a:t>document </a:t>
            </a:r>
            <a:r>
              <a:rPr lang="en-US" dirty="0" smtClean="0"/>
              <a:t>relevance; </a:t>
            </a:r>
            <a:r>
              <a:rPr lang="en-US" i="1" dirty="0" smtClean="0"/>
              <a:t>SIGIR Forum ‘09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531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dirty="0" smtClean="0"/>
              <a:t>Key Takeaways</a:t>
            </a:r>
            <a:endParaRPr lang="en-US" dirty="0"/>
          </a:p>
        </p:txBody>
      </p:sp>
      <p:sp>
        <p:nvSpPr>
          <p:cNvPr id="70" name="Slide Number Placeholder 6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7" name="Content Placeholder 66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Modeling relevance-diversity trade-off using </a:t>
            </a:r>
            <a:r>
              <a:rPr lang="en-US" sz="3200" i="1" dirty="0" err="1" smtClean="0"/>
              <a:t>submodular</a:t>
            </a:r>
            <a:r>
              <a:rPr lang="en-US" sz="3200" dirty="0" smtClean="0"/>
              <a:t> utilities.</a:t>
            </a:r>
          </a:p>
          <a:p>
            <a:endParaRPr lang="en-US" sz="3200" dirty="0"/>
          </a:p>
          <a:p>
            <a:r>
              <a:rPr lang="en-US" sz="3200" dirty="0" smtClean="0"/>
              <a:t>Online Learning using implicit </a:t>
            </a:r>
            <a:r>
              <a:rPr lang="en-US" sz="3200" dirty="0" smtClean="0"/>
              <a:t>feedback.</a:t>
            </a:r>
            <a:endParaRPr lang="en-US" sz="3200" dirty="0" smtClean="0"/>
          </a:p>
          <a:p>
            <a:endParaRPr lang="en-US" sz="3200" dirty="0"/>
          </a:p>
          <a:p>
            <a:r>
              <a:rPr lang="en-US" sz="3200" dirty="0" smtClean="0"/>
              <a:t>Robustness of the model</a:t>
            </a:r>
          </a:p>
          <a:p>
            <a:endParaRPr lang="en-US" sz="3200" dirty="0"/>
          </a:p>
          <a:p>
            <a:r>
              <a:rPr lang="en-US" sz="3200" dirty="0" smtClean="0"/>
              <a:t>Ability to learn diversity</a:t>
            </a:r>
            <a:endParaRPr lang="en-US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3674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587"/>
    </mc:Choice>
    <mc:Fallback xmlns="">
      <p:transition spd="slow" advTm="63587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2400" cy="1143000"/>
          </a:xfrm>
        </p:spPr>
        <p:txBody>
          <a:bodyPr/>
          <a:lstStyle/>
          <a:p>
            <a:r>
              <a:rPr lang="en-US" dirty="0" smtClean="0"/>
              <a:t>General </a:t>
            </a:r>
            <a:r>
              <a:rPr lang="en-US" dirty="0" smtClean="0"/>
              <a:t>Submodular Utility </a:t>
            </a:r>
            <a:r>
              <a:rPr lang="en-US" i="1" dirty="0" smtClean="0"/>
              <a:t>(CIKM’11)</a:t>
            </a:r>
            <a:endParaRPr lang="en-US" i="1" dirty="0"/>
          </a:p>
        </p:txBody>
      </p:sp>
      <p:sp>
        <p:nvSpPr>
          <p:cNvPr id="4" name="Oval 3"/>
          <p:cNvSpPr/>
          <p:nvPr/>
        </p:nvSpPr>
        <p:spPr bwMode="auto">
          <a:xfrm>
            <a:off x="2057400" y="3200400"/>
            <a:ext cx="395785" cy="368489"/>
          </a:xfrm>
          <a:prstGeom prst="ellipse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</a:rPr>
              <a:t>d</a:t>
            </a:r>
            <a:r>
              <a:rPr lang="en-US" sz="2000" baseline="-25000" dirty="0" smtClean="0">
                <a:solidFill>
                  <a:prstClr val="black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2057400" y="3733800"/>
            <a:ext cx="395785" cy="368489"/>
          </a:xfrm>
          <a:prstGeom prst="ellipse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</a:rPr>
              <a:t>d</a:t>
            </a:r>
            <a:r>
              <a:rPr lang="en-US" sz="2000" baseline="-25000" dirty="0" smtClean="0">
                <a:solidFill>
                  <a:prstClr val="black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2057400" y="4267200"/>
            <a:ext cx="395785" cy="368489"/>
          </a:xfrm>
          <a:prstGeom prst="ellipse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</a:rPr>
              <a:t>d</a:t>
            </a:r>
            <a:r>
              <a:rPr lang="en-US" sz="2000" baseline="-25000" dirty="0" smtClean="0">
                <a:solidFill>
                  <a:prstClr val="black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25" name="Oval 24"/>
          <p:cNvSpPr/>
          <p:nvPr/>
        </p:nvSpPr>
        <p:spPr bwMode="auto">
          <a:xfrm>
            <a:off x="2057400" y="4800600"/>
            <a:ext cx="395785" cy="368489"/>
          </a:xfrm>
          <a:prstGeom prst="ellipse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</a:rPr>
              <a:t>d</a:t>
            </a:r>
            <a:r>
              <a:rPr lang="en-US" sz="2000" baseline="-25000" dirty="0" smtClean="0">
                <a:solidFill>
                  <a:prstClr val="black"/>
                </a:solidFill>
                <a:latin typeface="Times New Roman" pitchFamily="18" charset="0"/>
              </a:rPr>
              <a:t>4</a:t>
            </a:r>
          </a:p>
        </p:txBody>
      </p:sp>
      <p:cxnSp>
        <p:nvCxnSpPr>
          <p:cNvPr id="32" name="Straight Arrow Connector 31"/>
          <p:cNvCxnSpPr>
            <a:stCxn id="4" idx="4"/>
            <a:endCxn id="11" idx="0"/>
          </p:cNvCxnSpPr>
          <p:nvPr/>
        </p:nvCxnSpPr>
        <p:spPr bwMode="auto">
          <a:xfrm rot="5400000">
            <a:off x="2172838" y="3651344"/>
            <a:ext cx="164911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11" idx="4"/>
            <a:endCxn id="18" idx="0"/>
          </p:cNvCxnSpPr>
          <p:nvPr/>
        </p:nvCxnSpPr>
        <p:spPr bwMode="auto">
          <a:xfrm rot="5400000">
            <a:off x="2172838" y="4184744"/>
            <a:ext cx="164911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>
            <a:stCxn id="18" idx="4"/>
            <a:endCxn id="25" idx="0"/>
          </p:cNvCxnSpPr>
          <p:nvPr/>
        </p:nvCxnSpPr>
        <p:spPr bwMode="auto">
          <a:xfrm rot="5400000">
            <a:off x="2172838" y="4718144"/>
            <a:ext cx="164911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534400" cy="609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Given ranking </a:t>
            </a:r>
            <a:r>
              <a:rPr lang="el-GR" b="1" i="1" dirty="0" smtClean="0"/>
              <a:t>θ</a:t>
            </a:r>
            <a:r>
              <a:rPr lang="en-US" dirty="0" smtClean="0"/>
              <a:t> = </a:t>
            </a:r>
            <a:r>
              <a:rPr lang="en-US" i="1" dirty="0" smtClean="0"/>
              <a:t>(d</a:t>
            </a:r>
            <a:r>
              <a:rPr lang="en-US" i="1" baseline="-25000" dirty="0" smtClean="0"/>
              <a:t>1</a:t>
            </a:r>
            <a:r>
              <a:rPr lang="en-US" i="1" dirty="0" smtClean="0"/>
              <a:t>, d</a:t>
            </a:r>
            <a:r>
              <a:rPr lang="en-US" i="1" baseline="-25000" dirty="0" smtClean="0"/>
              <a:t>2</a:t>
            </a:r>
            <a:r>
              <a:rPr lang="en-US" i="1" dirty="0" smtClean="0"/>
              <a:t>,…. </a:t>
            </a:r>
            <a:r>
              <a:rPr lang="en-US" i="1" dirty="0" err="1" smtClean="0"/>
              <a:t>d</a:t>
            </a:r>
            <a:r>
              <a:rPr lang="en-US" i="1" baseline="-25000" dirty="0" err="1" smtClean="0"/>
              <a:t>k</a:t>
            </a:r>
            <a:r>
              <a:rPr lang="en-US" i="1" dirty="0" smtClean="0"/>
              <a:t>)</a:t>
            </a:r>
            <a:r>
              <a:rPr lang="en-US" dirty="0"/>
              <a:t> </a:t>
            </a:r>
            <a:r>
              <a:rPr lang="en-US" dirty="0" smtClean="0"/>
              <a:t>and concave function </a:t>
            </a:r>
            <a:r>
              <a:rPr lang="en-US" i="1" dirty="0" smtClean="0"/>
              <a:t>g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685899"/>
              </p:ext>
            </p:extLst>
          </p:nvPr>
        </p:nvGraphicFramePr>
        <p:xfrm>
          <a:off x="2667000" y="2362200"/>
          <a:ext cx="1752600" cy="3204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/>
                <a:gridCol w="584200"/>
                <a:gridCol w="584200"/>
              </a:tblGrid>
              <a:tr h="39040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en-US" sz="18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en-US" sz="18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en-US" sz="18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9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baseline="0" dirty="0" smtClean="0">
                          <a:solidFill>
                            <a:schemeClr val="tx2"/>
                          </a:solidFill>
                        </a:rPr>
                        <a:t>P(</a:t>
                      </a:r>
                      <a:r>
                        <a:rPr kumimoji="0" lang="en-US" sz="11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en-US" sz="11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 =1/2</a:t>
                      </a:r>
                      <a:endParaRPr lang="en-US" sz="1100" dirty="0" smtClean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baseline="0" dirty="0" smtClean="0">
                          <a:solidFill>
                            <a:schemeClr val="tx2"/>
                          </a:solidFill>
                        </a:rPr>
                        <a:t>P(</a:t>
                      </a:r>
                      <a:r>
                        <a:rPr kumimoji="0" lang="en-US" sz="11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en-US" sz="11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 =1/3</a:t>
                      </a:r>
                      <a:endParaRPr lang="en-US" sz="1100" dirty="0" smtClean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baseline="0" dirty="0" smtClean="0">
                          <a:solidFill>
                            <a:schemeClr val="tx2"/>
                          </a:solidFill>
                        </a:rPr>
                        <a:t>P(</a:t>
                      </a:r>
                      <a:r>
                        <a:rPr kumimoji="0" lang="en-US" sz="11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en-US" sz="11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 =1/6</a:t>
                      </a:r>
                      <a:endParaRPr lang="en-US" sz="1100" dirty="0" smtClean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5642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4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3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0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642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4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0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0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642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0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3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0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642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0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0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3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3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813280"/>
              </p:ext>
            </p:extLst>
          </p:nvPr>
        </p:nvGraphicFramePr>
        <p:xfrm>
          <a:off x="2667000" y="5638800"/>
          <a:ext cx="18288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7415"/>
                <a:gridCol w="611785"/>
              </a:tblGrid>
              <a:tr h="457200"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Content Placeholder 2"/>
          <p:cNvSpPr txBox="1">
            <a:spLocks/>
          </p:cNvSpPr>
          <p:nvPr/>
        </p:nvSpPr>
        <p:spPr>
          <a:xfrm>
            <a:off x="2209800" y="6400800"/>
            <a:ext cx="2599900" cy="3810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85000" lnSpcReduction="10000"/>
          </a:bodyPr>
          <a:lstStyle/>
          <a:p>
            <a:pPr marL="274320" indent="-274320" algn="ctr">
              <a:spcBef>
                <a:spcPts val="600"/>
              </a:spcBef>
              <a:buClr>
                <a:srgbClr val="DDDDDD"/>
              </a:buClr>
              <a:buSzPct val="70000"/>
              <a:defRPr/>
            </a:pPr>
            <a:r>
              <a:rPr lang="en-US" sz="2200" i="1" dirty="0">
                <a:solidFill>
                  <a:prstClr val="black"/>
                </a:solidFill>
              </a:rPr>
              <a:t>= </a:t>
            </a:r>
            <a:r>
              <a:rPr lang="en-US" sz="2400" dirty="0" smtClean="0">
                <a:solidFill>
                  <a:prstClr val="black"/>
                </a:solidFill>
              </a:rPr>
              <a:t>√8 </a:t>
            </a:r>
            <a:r>
              <a:rPr lang="en-US" sz="2200" i="1" dirty="0" smtClean="0">
                <a:solidFill>
                  <a:prstClr val="black"/>
                </a:solidFill>
              </a:rPr>
              <a:t>/2 </a:t>
            </a:r>
            <a:r>
              <a:rPr lang="en-US" sz="2200" i="1" dirty="0">
                <a:solidFill>
                  <a:prstClr val="black"/>
                </a:solidFill>
              </a:rPr>
              <a:t>+ </a:t>
            </a:r>
            <a:r>
              <a:rPr lang="en-US" sz="2400" dirty="0" smtClean="0">
                <a:solidFill>
                  <a:prstClr val="black"/>
                </a:solidFill>
              </a:rPr>
              <a:t>√6</a:t>
            </a:r>
            <a:r>
              <a:rPr lang="en-US" sz="2200" i="1" dirty="0" smtClean="0">
                <a:solidFill>
                  <a:prstClr val="black"/>
                </a:solidFill>
              </a:rPr>
              <a:t>/3 </a:t>
            </a:r>
            <a:r>
              <a:rPr lang="en-US" sz="2200" i="1" dirty="0">
                <a:solidFill>
                  <a:prstClr val="black"/>
                </a:solidFill>
              </a:rPr>
              <a:t>+ </a:t>
            </a:r>
            <a:r>
              <a:rPr lang="en-US" sz="2400" dirty="0" smtClean="0">
                <a:solidFill>
                  <a:prstClr val="black"/>
                </a:solidFill>
              </a:rPr>
              <a:t>√3</a:t>
            </a:r>
            <a:r>
              <a:rPr lang="en-US" sz="2200" i="1" dirty="0" smtClean="0">
                <a:solidFill>
                  <a:prstClr val="black"/>
                </a:solidFill>
              </a:rPr>
              <a:t>/6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38" name="Content Placeholder 2"/>
          <p:cNvSpPr txBox="1">
            <a:spLocks/>
          </p:cNvSpPr>
          <p:nvPr/>
        </p:nvSpPr>
        <p:spPr>
          <a:xfrm>
            <a:off x="5181600" y="4504554"/>
            <a:ext cx="1828800" cy="3810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92500" lnSpcReduction="20000"/>
          </a:bodyPr>
          <a:lstStyle/>
          <a:p>
            <a:pPr marL="274320" indent="-274320" algn="ctr">
              <a:spcBef>
                <a:spcPts val="600"/>
              </a:spcBef>
              <a:buClr>
                <a:srgbClr val="DDDDDD"/>
              </a:buClr>
              <a:buSzPct val="70000"/>
              <a:defRPr/>
            </a:pPr>
            <a:r>
              <a:rPr lang="en-US" sz="2200" i="1" dirty="0" smtClean="0">
                <a:solidFill>
                  <a:prstClr val="black"/>
                </a:solidFill>
              </a:rPr>
              <a:t>g(x) = </a:t>
            </a:r>
            <a:r>
              <a:rPr lang="en-US" sz="2400" dirty="0" smtClean="0">
                <a:solidFill>
                  <a:prstClr val="black"/>
                </a:solidFill>
              </a:rPr>
              <a:t>√</a:t>
            </a:r>
            <a:r>
              <a:rPr lang="en-US" sz="2200" i="1" dirty="0" smtClean="0">
                <a:solidFill>
                  <a:prstClr val="black"/>
                </a:solidFill>
              </a:rPr>
              <a:t>x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4729281"/>
              </p:ext>
            </p:extLst>
          </p:nvPr>
        </p:nvGraphicFramePr>
        <p:xfrm>
          <a:off x="5148618" y="5245289"/>
          <a:ext cx="1828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8" name="Equation" r:id="rId5" imgW="914400" imgH="393480" progId="Equation.3">
                  <p:embed/>
                </p:oleObj>
              </mc:Choice>
              <mc:Fallback>
                <p:oleObj name="Equation" r:id="rId5" imgW="914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618" y="5245289"/>
                        <a:ext cx="18288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7261506"/>
              </p:ext>
            </p:extLst>
          </p:nvPr>
        </p:nvGraphicFramePr>
        <p:xfrm>
          <a:off x="5334000" y="2809969"/>
          <a:ext cx="3402013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9" name="Equation" r:id="rId7" imgW="1866600" imgH="457200" progId="Equation.3">
                  <p:embed/>
                </p:oleObj>
              </mc:Choice>
              <mc:Fallback>
                <p:oleObj name="Equation" r:id="rId7" imgW="18666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334000" y="2809969"/>
                        <a:ext cx="3402013" cy="955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229503"/>
              </p:ext>
            </p:extLst>
          </p:nvPr>
        </p:nvGraphicFramePr>
        <p:xfrm>
          <a:off x="1143000" y="3200400"/>
          <a:ext cx="685800" cy="2254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</a:tblGrid>
              <a:tr h="563702">
                <a:tc>
                  <a:txBody>
                    <a:bodyPr/>
                    <a:lstStyle/>
                    <a:p>
                      <a:r>
                        <a:rPr kumimoji="0" lang="en-US" sz="13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U(d</a:t>
                      </a:r>
                      <a:r>
                        <a:rPr kumimoji="0" lang="en-US" sz="13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sz="13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|t</a:t>
                      </a:r>
                      <a:r>
                        <a:rPr lang="en-US" sz="1300" b="0" i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</a:tr>
              <a:tr h="5637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U(d</a:t>
                      </a:r>
                      <a:r>
                        <a:rPr kumimoji="0" lang="en-US" sz="13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3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|t</a:t>
                      </a:r>
                      <a:r>
                        <a:rPr lang="en-US" sz="1300" b="0" i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1300" dirty="0" smtClean="0"/>
                    </a:p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637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U(d</a:t>
                      </a:r>
                      <a:r>
                        <a:rPr kumimoji="0" lang="en-US" sz="13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en-US" sz="13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|t</a:t>
                      </a:r>
                      <a:r>
                        <a:rPr lang="en-US" sz="1300" b="0" i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1300" dirty="0" smtClean="0"/>
                    </a:p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637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U(d</a:t>
                      </a:r>
                      <a:r>
                        <a:rPr kumimoji="0" lang="en-US" sz="1300" b="0" i="1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en-US" sz="1300" b="0" i="1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|t</a:t>
                      </a:r>
                      <a:r>
                        <a:rPr lang="en-US" sz="1300" b="0" i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1300" dirty="0" smtClean="0"/>
                    </a:p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848650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57"/>
    </mc:Choice>
    <mc:Fallback xmlns="">
      <p:transition spd="slow" advTm="125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Maximizin</a:t>
            </a:r>
            <a:r>
              <a:rPr lang="en-US" dirty="0" smtClean="0"/>
              <a:t>g Submodular Utility:    Greedy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057400"/>
            <a:ext cx="7467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Given </a:t>
            </a:r>
            <a:r>
              <a:rPr lang="en-US" dirty="0" smtClean="0"/>
              <a:t>the utility function, can find ranking that optimizes it using a </a:t>
            </a:r>
            <a:r>
              <a:rPr lang="en-US" i="1" dirty="0" smtClean="0"/>
              <a:t>greedy</a:t>
            </a:r>
            <a:r>
              <a:rPr lang="en-US" dirty="0" smtClean="0"/>
              <a:t> algorithm:</a:t>
            </a:r>
          </a:p>
          <a:p>
            <a:pPr lvl="1"/>
            <a:r>
              <a:rPr lang="en-US" dirty="0" smtClean="0"/>
              <a:t>At each iteration: Choose Document that Maximizes Marginal Benefit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Algorithm has (1 – 1/</a:t>
            </a:r>
            <a:r>
              <a:rPr lang="en-US" i="1" dirty="0" smtClean="0"/>
              <a:t>e)</a:t>
            </a:r>
            <a:r>
              <a:rPr lang="en-US" dirty="0" smtClean="0"/>
              <a:t> approximation bound.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1219200" y="4063622"/>
            <a:ext cx="395785" cy="368489"/>
          </a:xfrm>
          <a:prstGeom prst="ellipse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</a:rPr>
              <a:t>d</a:t>
            </a:r>
            <a:r>
              <a:rPr lang="en-US" sz="2000" baseline="-25000" dirty="0" smtClean="0">
                <a:solidFill>
                  <a:prstClr val="black"/>
                </a:solidFill>
                <a:latin typeface="Times New Roman" pitchFamily="18" charset="0"/>
              </a:rPr>
              <a:t>1</a:t>
            </a:r>
          </a:p>
        </p:txBody>
      </p:sp>
      <p:cxnSp>
        <p:nvCxnSpPr>
          <p:cNvPr id="5" name="Straight Arrow Connector 4"/>
          <p:cNvCxnSpPr>
            <a:stCxn id="4" idx="4"/>
            <a:endCxn id="15" idx="0"/>
          </p:cNvCxnSpPr>
          <p:nvPr/>
        </p:nvCxnSpPr>
        <p:spPr bwMode="auto">
          <a:xfrm rot="5400000">
            <a:off x="1305353" y="4536459"/>
            <a:ext cx="216089" cy="739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Content Placeholder 2"/>
          <p:cNvSpPr txBox="1">
            <a:spLocks/>
          </p:cNvSpPr>
          <p:nvPr/>
        </p:nvSpPr>
        <p:spPr>
          <a:xfrm>
            <a:off x="2286000" y="4114800"/>
            <a:ext cx="2819400" cy="3048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77500" lnSpcReduction="20000"/>
          </a:bodyPr>
          <a:lstStyle/>
          <a:p>
            <a:pPr marL="274320" indent="-274320" algn="ctr">
              <a:spcBef>
                <a:spcPts val="600"/>
              </a:spcBef>
              <a:buClr>
                <a:srgbClr val="DDDDDD"/>
              </a:buClr>
              <a:buSzPct val="70000"/>
              <a:buFont typeface="Wingdings"/>
              <a:buNone/>
              <a:defRPr/>
            </a:pPr>
            <a:r>
              <a:rPr lang="en-US" sz="2200" dirty="0" smtClean="0">
                <a:solidFill>
                  <a:prstClr val="black"/>
                </a:solidFill>
              </a:rPr>
              <a:t>Look at Marginal Benefits</a:t>
            </a:r>
            <a:endParaRPr lang="en-US" sz="2400" dirty="0">
              <a:solidFill>
                <a:prstClr val="black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257800" y="3843967"/>
          <a:ext cx="3505200" cy="2429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400"/>
                <a:gridCol w="1168400"/>
                <a:gridCol w="1168400"/>
              </a:tblGrid>
              <a:tr h="6189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</a:rPr>
                        <a:t>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6189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</a:rPr>
                        <a:t>1.7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1.4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5748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</a:rPr>
                        <a:t>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5748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</a:rPr>
                        <a:t>1.9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1.7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Oval 8"/>
          <p:cNvSpPr/>
          <p:nvPr/>
        </p:nvSpPr>
        <p:spPr bwMode="auto">
          <a:xfrm>
            <a:off x="1219200" y="4660711"/>
            <a:ext cx="395785" cy="368489"/>
          </a:xfrm>
          <a:prstGeom prst="ellipse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</a:rPr>
              <a:t>d</a:t>
            </a:r>
            <a:r>
              <a:rPr lang="en-US" sz="2000" baseline="-25000" dirty="0" smtClean="0">
                <a:solidFill>
                  <a:prstClr val="black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1066800" y="4648200"/>
            <a:ext cx="685800" cy="3048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77500" lnSpcReduction="20000"/>
          </a:bodyPr>
          <a:lstStyle/>
          <a:p>
            <a:pPr marL="274320" indent="-274320" algn="ctr">
              <a:spcBef>
                <a:spcPts val="600"/>
              </a:spcBef>
              <a:buClr>
                <a:srgbClr val="DDDDDD"/>
              </a:buClr>
              <a:buSzPct val="70000"/>
              <a:buFont typeface="Wingdings"/>
              <a:buNone/>
              <a:defRPr/>
            </a:pPr>
            <a:r>
              <a:rPr lang="en-US" sz="2200" dirty="0" smtClean="0">
                <a:solidFill>
                  <a:prstClr val="black"/>
                </a:solidFill>
              </a:rPr>
              <a:t>?</a:t>
            </a:r>
            <a:endParaRPr lang="en-US" sz="2400" dirty="0">
              <a:solidFill>
                <a:prstClr val="black"/>
              </a:solidFill>
            </a:endParaRPr>
          </a:p>
        </p:txBody>
      </p:sp>
      <p:cxnSp>
        <p:nvCxnSpPr>
          <p:cNvPr id="17" name="Straight Arrow Connector 16"/>
          <p:cNvCxnSpPr>
            <a:endCxn id="19" idx="0"/>
          </p:cNvCxnSpPr>
          <p:nvPr/>
        </p:nvCxnSpPr>
        <p:spPr bwMode="auto">
          <a:xfrm rot="5400000">
            <a:off x="1305353" y="5146059"/>
            <a:ext cx="216089" cy="739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Oval 17"/>
          <p:cNvSpPr/>
          <p:nvPr/>
        </p:nvSpPr>
        <p:spPr bwMode="auto">
          <a:xfrm>
            <a:off x="1219200" y="5270311"/>
            <a:ext cx="395785" cy="368489"/>
          </a:xfrm>
          <a:prstGeom prst="ellipse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</a:rPr>
              <a:t>d</a:t>
            </a:r>
            <a:r>
              <a:rPr lang="en-US" sz="2000" baseline="-25000" dirty="0" smtClean="0">
                <a:solidFill>
                  <a:prstClr val="black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1066800" y="5257800"/>
            <a:ext cx="685800" cy="3048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77500" lnSpcReduction="20000"/>
          </a:bodyPr>
          <a:lstStyle/>
          <a:p>
            <a:pPr marL="274320" indent="-274320" algn="ctr">
              <a:spcBef>
                <a:spcPts val="600"/>
              </a:spcBef>
              <a:buClr>
                <a:srgbClr val="DDDDDD"/>
              </a:buClr>
              <a:buSzPct val="70000"/>
              <a:buFont typeface="Wingdings"/>
              <a:buNone/>
              <a:defRPr/>
            </a:pPr>
            <a:r>
              <a:rPr lang="en-US" sz="2200" dirty="0" smtClean="0">
                <a:solidFill>
                  <a:prstClr val="black"/>
                </a:solidFill>
              </a:rPr>
              <a:t>?</a:t>
            </a:r>
            <a:endParaRPr lang="en-US" sz="2400" dirty="0">
              <a:solidFill>
                <a:prstClr val="black"/>
              </a:solidFill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5257800" y="3886201"/>
          <a:ext cx="3505200" cy="238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6300"/>
                <a:gridCol w="876300"/>
                <a:gridCol w="876300"/>
                <a:gridCol w="876300"/>
              </a:tblGrid>
              <a:tr h="6411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</a:rPr>
                        <a:t>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6411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</a:rPr>
                        <a:t>1.7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</a:rPr>
                        <a:t>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6411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</a:rPr>
                        <a:t>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</a:rPr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1.3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4642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</a:rPr>
                        <a:t>1.9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</a:rPr>
                        <a:t>1.7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" name="Content Placeholder 2"/>
          <p:cNvSpPr txBox="1">
            <a:spLocks/>
          </p:cNvSpPr>
          <p:nvPr/>
        </p:nvSpPr>
        <p:spPr>
          <a:xfrm>
            <a:off x="1066800" y="4114800"/>
            <a:ext cx="685800" cy="3048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77500" lnSpcReduction="20000"/>
          </a:bodyPr>
          <a:lstStyle/>
          <a:p>
            <a:pPr marL="274320" indent="-274320" algn="ctr">
              <a:spcBef>
                <a:spcPts val="600"/>
              </a:spcBef>
              <a:buClr>
                <a:srgbClr val="DDDDDD"/>
              </a:buClr>
              <a:buSzPct val="70000"/>
              <a:buFont typeface="Wingdings"/>
              <a:buNone/>
              <a:defRPr/>
            </a:pPr>
            <a:r>
              <a:rPr lang="en-US" sz="2200" dirty="0" smtClean="0">
                <a:solidFill>
                  <a:prstClr val="black"/>
                </a:solidFill>
              </a:rPr>
              <a:t>?</a:t>
            </a:r>
            <a:endParaRPr lang="en-US" sz="2400" dirty="0">
              <a:solidFill>
                <a:prstClr val="black"/>
              </a:solidFill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5257800" y="3810000"/>
          <a:ext cx="3505200" cy="2471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752600"/>
              </a:tblGrid>
              <a:tr h="6604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2.2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6604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1.7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5752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0.4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  <a:tr h="5752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1.9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Slide Number Placeholder 1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26888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160"/>
    </mc:Choice>
    <mc:Fallback xmlns="">
      <p:transition spd="slow" advTm="3816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7" grpId="0" animBg="1"/>
      <p:bldP spid="9" grpId="0" animBg="1"/>
      <p:bldP spid="15" grpId="0" animBg="1"/>
      <p:bldP spid="15" grpId="1" animBg="1"/>
      <p:bldP spid="18" grpId="0" animBg="1"/>
      <p:bldP spid="19" grpId="0" animBg="1"/>
      <p:bldP spid="19" grpId="1" animBg="1"/>
      <p:bldP spid="21" grpId="0" animBg="1"/>
      <p:bldP spid="2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this Utility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7467600" cy="4492752"/>
          </a:xfrm>
        </p:spPr>
        <p:txBody>
          <a:bodyPr/>
          <a:lstStyle/>
          <a:p>
            <a:r>
              <a:rPr lang="en-US" dirty="0"/>
              <a:t>What if we do not have the document-intent labels?</a:t>
            </a:r>
          </a:p>
          <a:p>
            <a:r>
              <a:rPr lang="en-US" b="1" u="sng" dirty="0"/>
              <a:t>Solution:</a:t>
            </a:r>
            <a:r>
              <a:rPr lang="en-US" dirty="0"/>
              <a:t> </a:t>
            </a:r>
            <a:r>
              <a:rPr lang="en-US" i="1" dirty="0"/>
              <a:t> Use TERMS as a substitute for intents.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 smtClean="0"/>
              <a:t>x: </a:t>
            </a:r>
            <a:r>
              <a:rPr lang="en-US" dirty="0" smtClean="0"/>
              <a:t>Context </a:t>
            </a:r>
            <a:r>
              <a:rPr lang="en-US" i="1" dirty="0" smtClean="0"/>
              <a:t>i.e., </a:t>
            </a:r>
            <a:r>
              <a:rPr lang="en-US" dirty="0" smtClean="0"/>
              <a:t>Set of documents to rank.</a:t>
            </a:r>
          </a:p>
          <a:p>
            <a:r>
              <a:rPr lang="en-US" b="1" dirty="0" smtClean="0"/>
              <a:t>y:</a:t>
            </a:r>
            <a:r>
              <a:rPr lang="en-US" dirty="0" smtClean="0"/>
              <a:t> Ranking of those documents</a:t>
            </a:r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dirty="0" smtClean="0"/>
              <a:t>where               is the feature map of the ranking </a:t>
            </a:r>
            <a:r>
              <a:rPr lang="en-US" b="1" dirty="0" smtClean="0"/>
              <a:t>y </a:t>
            </a:r>
            <a:r>
              <a:rPr lang="en-US" dirty="0" smtClean="0"/>
              <a:t>over documents from </a:t>
            </a:r>
            <a:r>
              <a:rPr lang="en-US" b="1" dirty="0" smtClean="0"/>
              <a:t>x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5BABDC-5BD2-406B-BC93-3252273272D6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419600"/>
            <a:ext cx="3138283" cy="726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730" y="5191125"/>
            <a:ext cx="103367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5156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4.8|3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|1.2|1.5|1.3|1.6|26.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6044</TotalTime>
  <Words>1370</Words>
  <Application>Microsoft Office PowerPoint</Application>
  <PresentationFormat>On-screen Show (4:3)</PresentationFormat>
  <Paragraphs>340</Paragraphs>
  <Slides>31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Oriel</vt:lpstr>
      <vt:lpstr>Equation</vt:lpstr>
      <vt:lpstr>Learning to Diversify using implicit feedback</vt:lpstr>
      <vt:lpstr>News Recommendation</vt:lpstr>
      <vt:lpstr>News Recommendation</vt:lpstr>
      <vt:lpstr>Diversified News Recommendation</vt:lpstr>
      <vt:lpstr>Intrinsic vs. Extrinsic  Diversity</vt:lpstr>
      <vt:lpstr>Key Takeaways</vt:lpstr>
      <vt:lpstr>General Submodular Utility (CIKM’11)</vt:lpstr>
      <vt:lpstr>Maximizing Submodular Utility:    Greedy Algorithm</vt:lpstr>
      <vt:lpstr>Modeling this Utility</vt:lpstr>
      <vt:lpstr>Modeling this Utility – Contd.</vt:lpstr>
      <vt:lpstr>Learn Via  Preference Feedback</vt:lpstr>
      <vt:lpstr>Implicit Feedback From User</vt:lpstr>
      <vt:lpstr>Implicit Feedback From User</vt:lpstr>
      <vt:lpstr>The Algorithm</vt:lpstr>
      <vt:lpstr>Online Learning method: Diversifying Perceptron</vt:lpstr>
      <vt:lpstr>Regret</vt:lpstr>
      <vt:lpstr>Alpha-Informative Feedback</vt:lpstr>
      <vt:lpstr>Alpha-Informative Feedback</vt:lpstr>
      <vt:lpstr>Regret Bound</vt:lpstr>
      <vt:lpstr>Experiments  (Setting)</vt:lpstr>
      <vt:lpstr>Can we Learn to Diversify?</vt:lpstr>
      <vt:lpstr>Can we Learn to Diversify?</vt:lpstr>
      <vt:lpstr>Can we Learn to Diversify?</vt:lpstr>
      <vt:lpstr>Effect of Feedback Quality (alpha)</vt:lpstr>
      <vt:lpstr>Effect of Noisy Feedback</vt:lpstr>
      <vt:lpstr>Learning the Desired Diversity</vt:lpstr>
      <vt:lpstr>Learning the Desired Diversity</vt:lpstr>
      <vt:lpstr>Comparison with Supervised Learning</vt:lpstr>
      <vt:lpstr>Comparison with Supervised Learning</vt:lpstr>
      <vt:lpstr>Conclusions</vt:lpstr>
      <vt:lpstr>Future Work</vt:lpstr>
    </vt:vector>
  </TitlesOfParts>
  <Company>Cornell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Structured Learning of Two-Level Dynamic Rankings</dc:title>
  <dc:creator>Karthik Raman</dc:creator>
  <cp:lastModifiedBy>Karthik</cp:lastModifiedBy>
  <cp:revision>353</cp:revision>
  <dcterms:created xsi:type="dcterms:W3CDTF">2011-10-13T13:02:55Z</dcterms:created>
  <dcterms:modified xsi:type="dcterms:W3CDTF">2012-02-12T19:14:17Z</dcterms:modified>
</cp:coreProperties>
</file>