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6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7.xml" ContentType="application/vnd.openxmlformats-officedocument.presentationml.notesSlide+xml"/>
  <Override PartName="/ppt/tags/tag13.xml" ContentType="application/vnd.openxmlformats-officedocument.presentationml.tags+xml"/>
  <Override PartName="/ppt/notesSlides/notesSlide8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9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10.xml" ContentType="application/vnd.openxmlformats-officedocument.presentationml.notesSlide+xml"/>
  <Override PartName="/ppt/tags/tag24.xml" ContentType="application/vnd.openxmlformats-officedocument.presentationml.tags+xml"/>
  <Override PartName="/ppt/notesSlides/notesSlide11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4"/>
  </p:notesMasterIdLst>
  <p:sldIdLst>
    <p:sldId id="256" r:id="rId2"/>
    <p:sldId id="257" r:id="rId3"/>
    <p:sldId id="275" r:id="rId4"/>
    <p:sldId id="277" r:id="rId5"/>
    <p:sldId id="259" r:id="rId6"/>
    <p:sldId id="260" r:id="rId7"/>
    <p:sldId id="261" r:id="rId8"/>
    <p:sldId id="262" r:id="rId9"/>
    <p:sldId id="263" r:id="rId10"/>
    <p:sldId id="280" r:id="rId11"/>
    <p:sldId id="264" r:id="rId12"/>
    <p:sldId id="283" r:id="rId13"/>
    <p:sldId id="284" r:id="rId14"/>
    <p:sldId id="285" r:id="rId15"/>
    <p:sldId id="286" r:id="rId16"/>
    <p:sldId id="291" r:id="rId17"/>
    <p:sldId id="265" r:id="rId18"/>
    <p:sldId id="282" r:id="rId19"/>
    <p:sldId id="266" r:id="rId20"/>
    <p:sldId id="267" r:id="rId21"/>
    <p:sldId id="294" r:id="rId22"/>
    <p:sldId id="293" r:id="rId23"/>
    <p:sldId id="269" r:id="rId24"/>
    <p:sldId id="281" r:id="rId25"/>
    <p:sldId id="270" r:id="rId26"/>
    <p:sldId id="296" r:id="rId27"/>
    <p:sldId id="299" r:id="rId28"/>
    <p:sldId id="300" r:id="rId29"/>
    <p:sldId id="301" r:id="rId30"/>
    <p:sldId id="272" r:id="rId31"/>
    <p:sldId id="289" r:id="rId32"/>
    <p:sldId id="273" r:id="rId33"/>
    <p:sldId id="274" r:id="rId34"/>
    <p:sldId id="295" r:id="rId35"/>
    <p:sldId id="278" r:id="rId36"/>
    <p:sldId id="302" r:id="rId37"/>
    <p:sldId id="279" r:id="rId38"/>
    <p:sldId id="304" r:id="rId39"/>
    <p:sldId id="292" r:id="rId40"/>
    <p:sldId id="306" r:id="rId41"/>
    <p:sldId id="307" r:id="rId42"/>
    <p:sldId id="310" r:id="rId43"/>
    <p:sldId id="309" r:id="rId44"/>
    <p:sldId id="311" r:id="rId45"/>
    <p:sldId id="312" r:id="rId46"/>
    <p:sldId id="308" r:id="rId47"/>
    <p:sldId id="287" r:id="rId48"/>
    <p:sldId id="288" r:id="rId49"/>
    <p:sldId id="313" r:id="rId50"/>
    <p:sldId id="271" r:id="rId51"/>
    <p:sldId id="303" r:id="rId52"/>
    <p:sldId id="305" r:id="rId5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99FF"/>
    <a:srgbClr val="FFAA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343" autoAdjust="0"/>
  </p:normalViewPr>
  <p:slideViewPr>
    <p:cSldViewPr>
      <p:cViewPr>
        <p:scale>
          <a:sx n="68" d="100"/>
          <a:sy n="6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2F6AA-A5A7-4B39-9964-4DCFF5051266}" type="datetimeFigureOut">
              <a:rPr lang="en-US" smtClean="0"/>
              <a:t>7/31/2013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7706B-6C7C-4D08-B3B4-E714F990C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14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Unlike past work on</a:t>
            </a:r>
            <a:r>
              <a:rPr lang="en-US" baseline="0" dirty="0" smtClean="0"/>
              <a:t> using past context.</a:t>
            </a:r>
            <a:endParaRPr lang="en-US" dirty="0" smtClean="0"/>
          </a:p>
          <a:p>
            <a:r>
              <a:rPr lang="en-US" dirty="0" smtClean="0"/>
              <a:t>New search paradigm: savings</a:t>
            </a:r>
            <a:r>
              <a:rPr lang="en-US" baseline="0" dirty="0" smtClean="0"/>
              <a:t> in terms of joint relevance</a:t>
            </a:r>
          </a:p>
          <a:p>
            <a:r>
              <a:rPr lang="en-US" baseline="0" dirty="0" smtClean="0"/>
              <a:t>Reduced search time (</a:t>
            </a:r>
            <a:r>
              <a:rPr lang="en-US" baseline="0" dirty="0" err="1" smtClean="0"/>
              <a:t>Smucker</a:t>
            </a:r>
            <a:r>
              <a:rPr lang="en-US" baseline="0" dirty="0" smtClean="0"/>
              <a:t> et al last year). Minimize </a:t>
            </a:r>
            <a:r>
              <a:rPr lang="en-US" baseline="0" smtClean="0"/>
              <a:t>user effort.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7706B-6C7C-4D08-B3B4-E714F990C6A5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Either able</a:t>
            </a:r>
            <a:r>
              <a:rPr lang="en-US" baseline="0" dirty="0" smtClean="0"/>
              <a:t> to provide relevant information or not.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5110E-087B-4739-B1E4-450FD6D47C52}" type="slidenum">
              <a:rPr lang="en-US" smtClean="0">
                <a:solidFill>
                  <a:prstClr val="black"/>
                </a:solidFill>
              </a:rPr>
              <a:pPr/>
              <a:t>47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4135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Either able</a:t>
            </a:r>
            <a:r>
              <a:rPr lang="en-US" baseline="0" dirty="0" smtClean="0"/>
              <a:t> to provide relevant information or not.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5110E-087B-4739-B1E4-450FD6D47C52}" type="slidenum">
              <a:rPr lang="en-US" smtClean="0">
                <a:solidFill>
                  <a:prstClr val="black"/>
                </a:solidFill>
              </a:rPr>
              <a:pPr/>
              <a:t>48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4135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Relation to other query types: exploratory, anticipatory, task tours and trails, faceted.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7706B-6C7C-4D08-B3B4-E714F990C6A5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442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Unlike past work on</a:t>
            </a:r>
            <a:r>
              <a:rPr lang="en-US" baseline="0" dirty="0" smtClean="0"/>
              <a:t> using past context.</a:t>
            </a:r>
            <a:endParaRPr lang="en-US" dirty="0" smtClean="0"/>
          </a:p>
          <a:p>
            <a:r>
              <a:rPr lang="en-US" dirty="0" smtClean="0"/>
              <a:t>New search paradigm: savings</a:t>
            </a:r>
            <a:r>
              <a:rPr lang="en-US" baseline="0" dirty="0" smtClean="0"/>
              <a:t> in terms of joint relevance</a:t>
            </a:r>
          </a:p>
          <a:p>
            <a:r>
              <a:rPr lang="en-US" baseline="0" dirty="0" smtClean="0"/>
              <a:t>Reduced search time (</a:t>
            </a:r>
            <a:r>
              <a:rPr lang="en-US" baseline="0" dirty="0" err="1" smtClean="0"/>
              <a:t>Smucker</a:t>
            </a:r>
            <a:r>
              <a:rPr lang="en-US" baseline="0" dirty="0" smtClean="0"/>
              <a:t> et al last year). Minimize </a:t>
            </a:r>
            <a:r>
              <a:rPr lang="en-US" baseline="0" smtClean="0"/>
              <a:t>user effort.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7706B-6C7C-4D08-B3B4-E714F990C6A5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Unlike past work on</a:t>
            </a:r>
            <a:r>
              <a:rPr lang="en-US" baseline="0" dirty="0" smtClean="0"/>
              <a:t> using past context.</a:t>
            </a:r>
            <a:endParaRPr lang="en-US" dirty="0" smtClean="0"/>
          </a:p>
          <a:p>
            <a:r>
              <a:rPr lang="en-US" dirty="0" smtClean="0"/>
              <a:t>New search paradigm: savings</a:t>
            </a:r>
            <a:r>
              <a:rPr lang="en-US" baseline="0" dirty="0" smtClean="0"/>
              <a:t> in terms of joint relevance</a:t>
            </a:r>
          </a:p>
          <a:p>
            <a:r>
              <a:rPr lang="en-US" baseline="0" dirty="0" smtClean="0"/>
              <a:t>Reduced search time (</a:t>
            </a:r>
            <a:r>
              <a:rPr lang="en-US" baseline="0" dirty="0" err="1" smtClean="0"/>
              <a:t>Smucker</a:t>
            </a:r>
            <a:r>
              <a:rPr lang="en-US" baseline="0" dirty="0" smtClean="0"/>
              <a:t> et al last year). Minimize </a:t>
            </a:r>
            <a:r>
              <a:rPr lang="en-US" baseline="0" smtClean="0"/>
              <a:t>user effort.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7706B-6C7C-4D08-B3B4-E714F990C6A5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Snow leopard was example of information discovery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7706B-6C7C-4D08-B3B4-E714F990C6A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298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Relation to other query types: exploratory, anticipatory, task tours and trails, faceted.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7706B-6C7C-4D08-B3B4-E714F990C6A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4421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Motivation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Extraction process (Key Steps)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7706B-6C7C-4D08-B3B4-E714F990C6A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9879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Novel</a:t>
            </a:r>
            <a:r>
              <a:rPr lang="en-US" baseline="0" dirty="0" smtClean="0"/>
              <a:t> analysis task.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7706B-6C7C-4D08-B3B4-E714F990C6A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1738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Non</a:t>
            </a:r>
            <a:r>
              <a:rPr lang="en-US" baseline="0" dirty="0" smtClean="0"/>
              <a:t> ID sessions referred to as Regular.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7706B-6C7C-4D08-B3B4-E714F990C6A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800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7706B-6C7C-4D08-B3B4-E714F990C6A5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477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DB94-E4E2-4FC8-B131-07775E9348E3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E2EF-3AF4-46CC-9A50-8A36E08D66C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168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DB94-E4E2-4FC8-B131-07775E9348E3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E2EF-3AF4-46CC-9A50-8A36E08D66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929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DB94-E4E2-4FC8-B131-07775E9348E3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E2EF-3AF4-46CC-9A50-8A36E08D66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936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DB94-E4E2-4FC8-B131-07775E9348E3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37CE2EF-3AF4-46CC-9A50-8A36E08D66C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8264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DB94-E4E2-4FC8-B131-07775E9348E3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E2EF-3AF4-46CC-9A50-8A36E08D66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872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DB94-E4E2-4FC8-B131-07775E9348E3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E2EF-3AF4-46CC-9A50-8A36E08D66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92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DB94-E4E2-4FC8-B131-07775E9348E3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E2EF-3AF4-46CC-9A50-8A36E08D66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00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DB94-E4E2-4FC8-B131-07775E9348E3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E2EF-3AF4-46CC-9A50-8A36E08D66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837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DB94-E4E2-4FC8-B131-07775E9348E3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E2EF-3AF4-46CC-9A50-8A36E08D66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193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DB94-E4E2-4FC8-B131-07775E9348E3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E2EF-3AF4-46CC-9A50-8A36E08D66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929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DB94-E4E2-4FC8-B131-07775E9348E3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E2EF-3AF4-46CC-9A50-8A36E08D66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613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FDB94-E4E2-4FC8-B131-07775E9348E3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CE2EF-3AF4-46CC-9A50-8A36E08D66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294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wmf"/><Relationship Id="rId9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8458200" cy="2667000"/>
          </a:xfrm>
        </p:spPr>
        <p:txBody>
          <a:bodyPr>
            <a:noAutofit/>
          </a:bodyPr>
          <a:lstStyle/>
          <a:p>
            <a:r>
              <a:rPr lang="en-US" sz="3600" dirty="0"/>
              <a:t>Toward Whole-Session Relevance: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Exploring </a:t>
            </a:r>
            <a:r>
              <a:rPr lang="en-US" sz="3600" dirty="0"/>
              <a:t>Intrinsic Diversity </a:t>
            </a:r>
            <a:r>
              <a:rPr lang="en-US" sz="3600" dirty="0" smtClean="0"/>
              <a:t>in </a:t>
            </a:r>
            <a:r>
              <a:rPr lang="en-US" sz="3600" dirty="0"/>
              <a:t>Web Search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800600"/>
            <a:ext cx="6781800" cy="1752600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Karthik Raman (Cornell University)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Paul N. Bennett (MSR, Redmond)</a:t>
            </a:r>
          </a:p>
          <a:p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Kevyn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Collins-Thompson (MSR, Redmond)</a:t>
            </a:r>
          </a:p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750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0"/>
    </mc:Choice>
    <mc:Fallback xmlns="">
      <p:transition spd="slow" advTm="26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876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Mining ID sessions from post-hoc behavioral analysis in search logs.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Learning to predict initiator queries of ID sessions.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Given initiator query, rank results targeting whole-session relevance and also predict which content to pre-fetch.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169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2"/>
    </mc:Choice>
    <mc:Fallback xmlns="">
      <p:transition spd="slow" advTm="672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Mining ID sessions from logs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839200" cy="5638800"/>
          </a:xfrm>
        </p:spPr>
        <p:txBody>
          <a:bodyPr>
            <a:normAutofit/>
          </a:bodyPr>
          <a:lstStyle/>
          <a:p>
            <a:r>
              <a:rPr lang="en-US" dirty="0" smtClean="0"/>
              <a:t>Would like authentic ID session instances.</a:t>
            </a:r>
          </a:p>
          <a:p>
            <a:r>
              <a:rPr lang="en-US" dirty="0" smtClean="0"/>
              <a:t>Mine from query logs of a search engine.</a:t>
            </a:r>
          </a:p>
          <a:p>
            <a:r>
              <a:rPr lang="en-US" dirty="0" smtClean="0"/>
              <a:t>Hypothesize ID Sessions to be: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u="sng" dirty="0" smtClean="0"/>
              <a:t>Longer:</a:t>
            </a:r>
            <a:r>
              <a:rPr lang="en-US" b="1" dirty="0" smtClean="0"/>
              <a:t> </a:t>
            </a:r>
            <a:r>
              <a:rPr lang="en-US" dirty="0" smtClean="0"/>
              <a:t>User explores multiple aspects.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u="sng" dirty="0" smtClean="0"/>
              <a:t>Topically Coherent:</a:t>
            </a:r>
            <a:r>
              <a:rPr lang="en-US" dirty="0" smtClean="0"/>
              <a:t> Aspects should be topically related.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u="sng" dirty="0" smtClean="0"/>
              <a:t>Diverse in Aspects:</a:t>
            </a:r>
            <a:r>
              <a:rPr lang="en-US" dirty="0" smtClean="0"/>
              <a:t> Not just simple reformulations.</a:t>
            </a:r>
          </a:p>
          <a:p>
            <a:pPr marL="571500" indent="-514350"/>
            <a:endParaRPr lang="en-US" sz="1600" b="1" u="sng" dirty="0"/>
          </a:p>
          <a:p>
            <a:pPr marL="571500" indent="-514350"/>
            <a:r>
              <a:rPr lang="en-US" dirty="0" smtClean="0"/>
              <a:t>Proposed algorithm is a series of filters.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5203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00"/>
    </mc:Choice>
    <mc:Fallback xmlns="">
      <p:transition spd="slow" advTm="49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 Extraction Algorithm: Key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2586" y="5715000"/>
            <a:ext cx="8153400" cy="914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Remove common queries, auto-generated queries, long queries. Collapse duplicates.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0" y="1143000"/>
            <a:ext cx="45720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u="sng" dirty="0" smtClean="0"/>
              <a:t>1. Query Filtering</a:t>
            </a:r>
            <a:endParaRPr lang="en-US" b="1" u="sng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85800" y="1905000"/>
            <a:ext cx="3200400" cy="350520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cs typeface="Times New Roman" pitchFamily="18" charset="0"/>
              </a:rPr>
              <a:t>facebook</a:t>
            </a:r>
            <a:endParaRPr lang="en-US" dirty="0" smtClean="0">
              <a:cs typeface="Times New Roman" pitchFamily="18" charset="0"/>
            </a:endParaRPr>
          </a:p>
          <a:p>
            <a:r>
              <a:rPr lang="en-US" dirty="0" smtClean="0"/>
              <a:t>remodeling ideas</a:t>
            </a:r>
          </a:p>
          <a:p>
            <a:r>
              <a:rPr lang="en-US" dirty="0" smtClean="0"/>
              <a:t>ideas for remodeling</a:t>
            </a:r>
          </a:p>
          <a:p>
            <a:r>
              <a:rPr lang="en-US" dirty="0" smtClean="0"/>
              <a:t>cost of typical remodel</a:t>
            </a:r>
          </a:p>
          <a:p>
            <a:r>
              <a:rPr lang="en-US" dirty="0" smtClean="0"/>
              <a:t>hardwood flooring</a:t>
            </a:r>
          </a:p>
          <a:p>
            <a:r>
              <a:rPr lang="en-US" dirty="0" err="1" smtClean="0">
                <a:cs typeface="Times New Roman" pitchFamily="18" charset="0"/>
              </a:rPr>
              <a:t>cnn</a:t>
            </a:r>
            <a:r>
              <a:rPr lang="en-US" dirty="0" smtClean="0">
                <a:cs typeface="Times New Roman" pitchFamily="18" charset="0"/>
              </a:rPr>
              <a:t> news</a:t>
            </a:r>
          </a:p>
          <a:p>
            <a:r>
              <a:rPr lang="en-US" dirty="0" smtClean="0"/>
              <a:t>earthquake retrofit</a:t>
            </a:r>
          </a:p>
          <a:p>
            <a:r>
              <a:rPr lang="en-US" dirty="0" smtClean="0"/>
              <a:t>paint colors</a:t>
            </a:r>
          </a:p>
          <a:p>
            <a:r>
              <a:rPr lang="en-US" dirty="0" err="1" smtClean="0"/>
              <a:t>dublin</a:t>
            </a:r>
            <a:r>
              <a:rPr lang="en-US" dirty="0" smtClean="0"/>
              <a:t> tourism</a:t>
            </a:r>
          </a:p>
          <a:p>
            <a:r>
              <a:rPr lang="en-US" dirty="0" smtClean="0"/>
              <a:t>kitchen remodel</a:t>
            </a:r>
          </a:p>
          <a:p>
            <a:r>
              <a:rPr lang="en-US" dirty="0" err="1" smtClean="0">
                <a:cs typeface="Times New Roman" pitchFamily="18" charset="0"/>
              </a:rPr>
              <a:t>nfl</a:t>
            </a:r>
            <a:r>
              <a:rPr lang="en-US" dirty="0" smtClean="0">
                <a:cs typeface="Times New Roman" pitchFamily="18" charset="0"/>
              </a:rPr>
              <a:t> scores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562600" y="1902372"/>
            <a:ext cx="3124200" cy="3507828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 smtClean="0"/>
          </a:p>
          <a:p>
            <a:r>
              <a:rPr lang="en-US" sz="2000" dirty="0" smtClean="0"/>
              <a:t>remodeling ideas</a:t>
            </a:r>
          </a:p>
          <a:p>
            <a:r>
              <a:rPr lang="en-US" sz="2000" dirty="0"/>
              <a:t>ideas for </a:t>
            </a:r>
            <a:r>
              <a:rPr lang="en-US" sz="2000" dirty="0" smtClean="0"/>
              <a:t>remodeling</a:t>
            </a:r>
          </a:p>
          <a:p>
            <a:r>
              <a:rPr lang="en-US" sz="2000" dirty="0" smtClean="0"/>
              <a:t>cost of typical remodel</a:t>
            </a:r>
          </a:p>
          <a:p>
            <a:r>
              <a:rPr lang="en-US" sz="2000" dirty="0" smtClean="0"/>
              <a:t>hardwood flooring</a:t>
            </a:r>
          </a:p>
          <a:p>
            <a:endParaRPr lang="en-US" sz="2000" dirty="0" smtClean="0"/>
          </a:p>
          <a:p>
            <a:r>
              <a:rPr lang="en-US" sz="2000" dirty="0" smtClean="0"/>
              <a:t>earthquake retrofit</a:t>
            </a:r>
          </a:p>
          <a:p>
            <a:r>
              <a:rPr lang="en-US" sz="2000" dirty="0" smtClean="0"/>
              <a:t>paint colors</a:t>
            </a:r>
          </a:p>
          <a:p>
            <a:r>
              <a:rPr lang="en-US" sz="2000" dirty="0" err="1"/>
              <a:t>dublin</a:t>
            </a:r>
            <a:r>
              <a:rPr lang="en-US" sz="2000" dirty="0"/>
              <a:t> tourism</a:t>
            </a:r>
            <a:endParaRPr lang="en-US" sz="2000" dirty="0" smtClean="0"/>
          </a:p>
          <a:p>
            <a:r>
              <a:rPr lang="en-US" sz="2000" dirty="0" smtClean="0"/>
              <a:t>kitchen remodel</a:t>
            </a:r>
          </a:p>
          <a:p>
            <a:endParaRPr lang="en-US" sz="2000" dirty="0" smtClean="0"/>
          </a:p>
        </p:txBody>
      </p:sp>
      <p:sp>
        <p:nvSpPr>
          <p:cNvPr id="7" name="Right Arrow 6"/>
          <p:cNvSpPr/>
          <p:nvPr/>
        </p:nvSpPr>
        <p:spPr>
          <a:xfrm>
            <a:off x="4038600" y="3581400"/>
            <a:ext cx="1371600" cy="457200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827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0"/>
    </mc:Choice>
    <mc:Fallback xmlns="">
      <p:transition spd="slow" advTm="71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 Extraction Algorithm: Key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6" y="5257800"/>
            <a:ext cx="9041524" cy="1524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Remove successor queries topically unrelated to initiator. </a:t>
            </a:r>
          </a:p>
          <a:p>
            <a:r>
              <a:rPr lang="en-US" dirty="0" smtClean="0"/>
              <a:t>&gt;= 1 common result in top 10 (ensures semantic relatedness w/o requiring  ontology).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0" y="1143000"/>
            <a:ext cx="49530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u="sng" dirty="0" smtClean="0"/>
              <a:t>2. Ensure topical coherence</a:t>
            </a:r>
            <a:endParaRPr lang="en-US" b="1" u="sng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486400" y="1889234"/>
            <a:ext cx="3276600" cy="312420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200" dirty="0" smtClean="0"/>
              <a:t>remodeling ideas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ideas for remodeling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cost of typical remodel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hardwood flooring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earthquake retrofit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paint colors</a:t>
            </a:r>
          </a:p>
          <a:p>
            <a:pPr>
              <a:lnSpc>
                <a:spcPct val="80000"/>
              </a:lnSpc>
            </a:pPr>
            <a:endParaRPr lang="en-US" sz="2200" dirty="0" smtClean="0"/>
          </a:p>
          <a:p>
            <a:pPr>
              <a:lnSpc>
                <a:spcPct val="80000"/>
              </a:lnSpc>
            </a:pPr>
            <a:r>
              <a:rPr lang="en-US" sz="2200" dirty="0" smtClean="0"/>
              <a:t>kitchen remodel </a:t>
            </a:r>
          </a:p>
        </p:txBody>
      </p:sp>
      <p:sp>
        <p:nvSpPr>
          <p:cNvPr id="7" name="Right Arrow 6"/>
          <p:cNvSpPr/>
          <p:nvPr/>
        </p:nvSpPr>
        <p:spPr>
          <a:xfrm>
            <a:off x="4038600" y="3581400"/>
            <a:ext cx="1371600" cy="457200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85800" y="1944414"/>
            <a:ext cx="3200400" cy="3084786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remodeling ideas</a:t>
            </a:r>
          </a:p>
          <a:p>
            <a:r>
              <a:rPr lang="en-US" dirty="0" smtClean="0"/>
              <a:t>ideas for remodeling</a:t>
            </a:r>
          </a:p>
          <a:p>
            <a:r>
              <a:rPr lang="en-US" dirty="0" smtClean="0"/>
              <a:t>cost of typical remodel</a:t>
            </a:r>
          </a:p>
          <a:p>
            <a:r>
              <a:rPr lang="en-US" dirty="0" smtClean="0"/>
              <a:t>hardwood flooring</a:t>
            </a:r>
          </a:p>
          <a:p>
            <a:r>
              <a:rPr lang="en-US" dirty="0" smtClean="0"/>
              <a:t>earthquake retrofit</a:t>
            </a:r>
          </a:p>
          <a:p>
            <a:r>
              <a:rPr lang="en-US" dirty="0" smtClean="0"/>
              <a:t>paint colors</a:t>
            </a:r>
          </a:p>
          <a:p>
            <a:r>
              <a:rPr lang="en-US" dirty="0" err="1"/>
              <a:t>dublin</a:t>
            </a:r>
            <a:r>
              <a:rPr lang="en-US" dirty="0"/>
              <a:t> tourism</a:t>
            </a:r>
            <a:endParaRPr lang="en-US" dirty="0" smtClean="0"/>
          </a:p>
          <a:p>
            <a:r>
              <a:rPr lang="en-US" dirty="0" smtClean="0"/>
              <a:t>kitchen remodel</a:t>
            </a:r>
          </a:p>
        </p:txBody>
      </p:sp>
      <p:sp>
        <p:nvSpPr>
          <p:cNvPr id="5" name="Cloud Callout 4"/>
          <p:cNvSpPr/>
          <p:nvPr/>
        </p:nvSpPr>
        <p:spPr>
          <a:xfrm>
            <a:off x="3581400" y="1889234"/>
            <a:ext cx="4572000" cy="1905000"/>
          </a:xfrm>
          <a:prstGeom prst="cloudCallout">
            <a:avLst>
              <a:gd name="adj1" fmla="val -59799"/>
              <a:gd name="adj2" fmla="val 63327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025462" y="2232612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 common top-10 results between “</a:t>
            </a:r>
            <a:r>
              <a:rPr lang="en-US" sz="2400" dirty="0" err="1" smtClean="0"/>
              <a:t>dublin</a:t>
            </a:r>
            <a:r>
              <a:rPr lang="en-US" sz="2400" dirty="0" smtClean="0"/>
              <a:t> tourism”   and “remodeling ideas”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28816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1"/>
    </mc:Choice>
    <mc:Fallback xmlns="">
      <p:transition spd="slow" advTm="73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7" grpId="0" animBg="1"/>
      <p:bldP spid="5" grpId="0" animBg="1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 Extraction Algorithm: Key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6" y="5257800"/>
            <a:ext cx="9041524" cy="1524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Restrict syntactic similarity with initiator and among successor queries.</a:t>
            </a:r>
          </a:p>
          <a:p>
            <a:r>
              <a:rPr lang="en-US" dirty="0" smtClean="0"/>
              <a:t>Used character-based trigram cosine similarity.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0" y="1143000"/>
            <a:ext cx="5181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u="sng" dirty="0"/>
              <a:t>3</a:t>
            </a:r>
            <a:r>
              <a:rPr lang="en-US" b="1" u="sng" dirty="0" smtClean="0"/>
              <a:t>. Ensure diversity in aspects</a:t>
            </a:r>
            <a:endParaRPr lang="en-US" b="1" u="sng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486400" y="1905000"/>
            <a:ext cx="3200400" cy="312420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500" dirty="0" smtClean="0"/>
              <a:t>remodeling ideas</a:t>
            </a:r>
          </a:p>
          <a:p>
            <a:pPr>
              <a:lnSpc>
                <a:spcPct val="80000"/>
              </a:lnSpc>
            </a:pPr>
            <a:endParaRPr lang="en-US" sz="2500" dirty="0" smtClean="0"/>
          </a:p>
          <a:p>
            <a:pPr>
              <a:lnSpc>
                <a:spcPct val="80000"/>
              </a:lnSpc>
            </a:pPr>
            <a:r>
              <a:rPr lang="en-US" sz="2500" dirty="0" smtClean="0"/>
              <a:t>cost of typical remodel</a:t>
            </a:r>
          </a:p>
          <a:p>
            <a:pPr>
              <a:lnSpc>
                <a:spcPct val="80000"/>
              </a:lnSpc>
            </a:pPr>
            <a:r>
              <a:rPr lang="en-US" sz="2500" dirty="0" smtClean="0"/>
              <a:t>hardwood flooring</a:t>
            </a:r>
          </a:p>
          <a:p>
            <a:pPr>
              <a:lnSpc>
                <a:spcPct val="80000"/>
              </a:lnSpc>
            </a:pPr>
            <a:r>
              <a:rPr lang="en-US" sz="2500" dirty="0" smtClean="0"/>
              <a:t>earthquake retrofit</a:t>
            </a:r>
          </a:p>
          <a:p>
            <a:pPr>
              <a:lnSpc>
                <a:spcPct val="80000"/>
              </a:lnSpc>
            </a:pPr>
            <a:r>
              <a:rPr lang="en-US" sz="2500" dirty="0" smtClean="0"/>
              <a:t>paint colors</a:t>
            </a:r>
          </a:p>
          <a:p>
            <a:pPr>
              <a:lnSpc>
                <a:spcPct val="80000"/>
              </a:lnSpc>
            </a:pPr>
            <a:r>
              <a:rPr lang="en-US" sz="2500" dirty="0" smtClean="0"/>
              <a:t>kitchen remodel</a:t>
            </a:r>
          </a:p>
        </p:txBody>
      </p:sp>
      <p:sp>
        <p:nvSpPr>
          <p:cNvPr id="7" name="Right Arrow 6"/>
          <p:cNvSpPr/>
          <p:nvPr/>
        </p:nvSpPr>
        <p:spPr>
          <a:xfrm>
            <a:off x="4038600" y="3581400"/>
            <a:ext cx="1371600" cy="457200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85800" y="1944414"/>
            <a:ext cx="3200400" cy="3084786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remodeling ideas</a:t>
            </a:r>
          </a:p>
          <a:p>
            <a:r>
              <a:rPr lang="en-US" dirty="0"/>
              <a:t>ideas for </a:t>
            </a:r>
            <a:r>
              <a:rPr lang="en-US" dirty="0" smtClean="0"/>
              <a:t>remodeling</a:t>
            </a:r>
          </a:p>
          <a:p>
            <a:r>
              <a:rPr lang="en-US" dirty="0" smtClean="0"/>
              <a:t>cost of typical remodel</a:t>
            </a:r>
          </a:p>
          <a:p>
            <a:r>
              <a:rPr lang="en-US" dirty="0" smtClean="0"/>
              <a:t>hardwood flooring</a:t>
            </a:r>
          </a:p>
          <a:p>
            <a:r>
              <a:rPr lang="en-US" dirty="0" smtClean="0"/>
              <a:t>earthquake retrofit</a:t>
            </a:r>
          </a:p>
          <a:p>
            <a:r>
              <a:rPr lang="en-US" dirty="0" smtClean="0"/>
              <a:t>paint colors</a:t>
            </a:r>
          </a:p>
          <a:p>
            <a:r>
              <a:rPr lang="en-US" dirty="0" smtClean="0"/>
              <a:t>kitchen remodel</a:t>
            </a:r>
          </a:p>
        </p:txBody>
      </p:sp>
      <p:sp>
        <p:nvSpPr>
          <p:cNvPr id="9" name="Cloud Callout 8"/>
          <p:cNvSpPr/>
          <p:nvPr/>
        </p:nvSpPr>
        <p:spPr>
          <a:xfrm>
            <a:off x="2895600" y="3200400"/>
            <a:ext cx="6248400" cy="3657600"/>
          </a:xfrm>
          <a:prstGeom prst="cloudCallout">
            <a:avLst>
              <a:gd name="adj1" fmla="val -41019"/>
              <a:gd name="adj2" fmla="val -51329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810000" y="3581400"/>
            <a:ext cx="47244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Trigram-Cosine Similarity with “remodeling ideas”: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/>
              <a:t>“ideas for </a:t>
            </a:r>
            <a:r>
              <a:rPr lang="en-US" sz="2200" dirty="0" smtClean="0"/>
              <a:t>remodeling”     .693     </a:t>
            </a:r>
            <a:r>
              <a:rPr lang="en-US" sz="22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en-US" sz="2200" dirty="0" smtClean="0">
              <a:solidFill>
                <a:srgbClr val="FF000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/>
              <a:t>“cost of typical </a:t>
            </a:r>
            <a:r>
              <a:rPr lang="en-US" sz="2200" dirty="0" smtClean="0"/>
              <a:t>remodel”  .292     </a:t>
            </a:r>
            <a:r>
              <a:rPr lang="en-US" sz="2200" dirty="0" smtClean="0">
                <a:solidFill>
                  <a:srgbClr val="00B050"/>
                </a:solidFill>
                <a:sym typeface="Wingdings"/>
              </a:rPr>
              <a:t></a:t>
            </a:r>
            <a:endParaRPr lang="en-US" sz="2200" dirty="0" smtClean="0">
              <a:sym typeface="Wingdings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>
                <a:sym typeface="Wingdings"/>
              </a:rPr>
              <a:t>“hardwood </a:t>
            </a:r>
            <a:r>
              <a:rPr lang="en-US" sz="2200" dirty="0" smtClean="0">
                <a:sym typeface="Wingdings"/>
              </a:rPr>
              <a:t>flooring”         .000     </a:t>
            </a:r>
            <a:r>
              <a:rPr lang="en-US" sz="2200" dirty="0" smtClean="0">
                <a:solidFill>
                  <a:srgbClr val="00B050"/>
                </a:solidFill>
                <a:sym typeface="Wingdings"/>
              </a:rPr>
              <a:t></a:t>
            </a:r>
            <a:endParaRPr lang="en-US" sz="2200" dirty="0" smtClean="0">
              <a:sym typeface="Wingdings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>
                <a:sym typeface="Wingdings"/>
              </a:rPr>
              <a:t>“earthquake </a:t>
            </a:r>
            <a:r>
              <a:rPr lang="en-US" sz="2200" dirty="0" smtClean="0">
                <a:sym typeface="Wingdings"/>
              </a:rPr>
              <a:t>retrofit”</a:t>
            </a:r>
            <a:r>
              <a:rPr lang="en-US" sz="2200" dirty="0">
                <a:sym typeface="Wingdings"/>
              </a:rPr>
              <a:t> </a:t>
            </a:r>
            <a:r>
              <a:rPr lang="en-US" sz="2200" dirty="0" smtClean="0">
                <a:sym typeface="Wingdings"/>
              </a:rPr>
              <a:t>       .</a:t>
            </a:r>
            <a:r>
              <a:rPr lang="en-US" sz="2200" dirty="0">
                <a:sym typeface="Wingdings"/>
              </a:rPr>
              <a:t>000     </a:t>
            </a:r>
            <a:r>
              <a:rPr lang="en-US" sz="2200" dirty="0">
                <a:solidFill>
                  <a:srgbClr val="00B050"/>
                </a:solidFill>
                <a:sym typeface="Wingdings"/>
              </a:rPr>
              <a:t></a:t>
            </a:r>
            <a:endParaRPr lang="en-US" sz="2200" dirty="0" smtClean="0">
              <a:sym typeface="Wingdings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>
                <a:sym typeface="Wingdings"/>
              </a:rPr>
              <a:t>“paint </a:t>
            </a:r>
            <a:r>
              <a:rPr lang="en-US" sz="2200" dirty="0" smtClean="0">
                <a:sym typeface="Wingdings"/>
              </a:rPr>
              <a:t>colors”</a:t>
            </a:r>
            <a:r>
              <a:rPr lang="en-US" sz="2200" dirty="0">
                <a:sym typeface="Wingdings"/>
              </a:rPr>
              <a:t> </a:t>
            </a:r>
            <a:r>
              <a:rPr lang="en-US" sz="2200" dirty="0" smtClean="0">
                <a:sym typeface="Wingdings"/>
              </a:rPr>
              <a:t>                    .</a:t>
            </a:r>
            <a:r>
              <a:rPr lang="en-US" sz="2200" dirty="0">
                <a:sym typeface="Wingdings"/>
              </a:rPr>
              <a:t>000     </a:t>
            </a:r>
            <a:r>
              <a:rPr lang="en-US" sz="2200" dirty="0">
                <a:solidFill>
                  <a:srgbClr val="00B050"/>
                </a:solidFill>
                <a:sym typeface="Wingdings"/>
              </a:rPr>
              <a:t></a:t>
            </a:r>
            <a:endParaRPr lang="en-US" sz="2200" dirty="0" smtClean="0">
              <a:sym typeface="Wingdings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>
                <a:sym typeface="Wingdings"/>
              </a:rPr>
              <a:t>“kitchen </a:t>
            </a:r>
            <a:r>
              <a:rPr lang="en-US" sz="2200" dirty="0" smtClean="0">
                <a:sym typeface="Wingdings"/>
              </a:rPr>
              <a:t>remodel”</a:t>
            </a:r>
            <a:r>
              <a:rPr lang="en-US" sz="2200" dirty="0">
                <a:sym typeface="Wingdings"/>
              </a:rPr>
              <a:t> </a:t>
            </a:r>
            <a:r>
              <a:rPr lang="en-US" sz="2200" dirty="0" smtClean="0">
                <a:sym typeface="Wingdings"/>
              </a:rPr>
              <a:t>           .371     </a:t>
            </a:r>
            <a:r>
              <a:rPr lang="en-US" sz="2200" dirty="0">
                <a:solidFill>
                  <a:srgbClr val="00B050"/>
                </a:solidFill>
                <a:sym typeface="Wingdings"/>
              </a:rPr>
              <a:t></a:t>
            </a:r>
            <a:endParaRPr lang="en-US" sz="2200" dirty="0" smtClean="0">
              <a:sym typeface="Wingdings"/>
            </a:endParaRPr>
          </a:p>
          <a:p>
            <a:pPr algn="ctr"/>
            <a:r>
              <a:rPr lang="en-US" sz="2200" dirty="0" smtClean="0"/>
              <a:t>….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200" dirty="0" smtClean="0"/>
          </a:p>
          <a:p>
            <a:endParaRPr lang="en-US" sz="2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7667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0"/>
    </mc:Choice>
    <mc:Fallback xmlns="">
      <p:transition spd="slow" advTm="159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7" grpId="0" animBg="1"/>
      <p:bldP spid="9" grpId="0" animBg="1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 Extraction Algorithm: Key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6" y="5334000"/>
            <a:ext cx="9041524" cy="1447800"/>
          </a:xfrm>
        </p:spPr>
        <p:txBody>
          <a:bodyPr>
            <a:normAutofit/>
          </a:bodyPr>
          <a:lstStyle/>
          <a:p>
            <a:r>
              <a:rPr lang="en-US" dirty="0" smtClean="0"/>
              <a:t>Ensure minimum number of (syntactically) distinct successor queries </a:t>
            </a:r>
            <a:r>
              <a:rPr lang="en-US" i="1" dirty="0" smtClean="0"/>
              <a:t>i.e., </a:t>
            </a:r>
            <a:r>
              <a:rPr lang="en-US" u="sng" dirty="0" smtClean="0"/>
              <a:t>aspect threshold</a:t>
            </a:r>
            <a:r>
              <a:rPr lang="en-US" dirty="0" smtClean="0"/>
              <a:t>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0" y="1143000"/>
            <a:ext cx="5181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u="sng" dirty="0" smtClean="0"/>
              <a:t>4. Ensure minimum length</a:t>
            </a:r>
            <a:endParaRPr lang="en-US" b="1" u="sng" dirty="0"/>
          </a:p>
        </p:txBody>
      </p:sp>
      <p:sp>
        <p:nvSpPr>
          <p:cNvPr id="7" name="Right Arrow 6"/>
          <p:cNvSpPr/>
          <p:nvPr/>
        </p:nvSpPr>
        <p:spPr>
          <a:xfrm>
            <a:off x="4038600" y="3581400"/>
            <a:ext cx="1371600" cy="457200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85800" y="1944414"/>
            <a:ext cx="3200400" cy="3084786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remodeling ideas</a:t>
            </a:r>
          </a:p>
          <a:p>
            <a:r>
              <a:rPr lang="en-US" dirty="0" smtClean="0"/>
              <a:t>cost of typical remodel</a:t>
            </a:r>
          </a:p>
          <a:p>
            <a:r>
              <a:rPr lang="en-US" dirty="0" smtClean="0"/>
              <a:t>hardwood flooring</a:t>
            </a:r>
          </a:p>
          <a:p>
            <a:r>
              <a:rPr lang="en-US" dirty="0" smtClean="0"/>
              <a:t>earthquake retrofit</a:t>
            </a:r>
          </a:p>
          <a:p>
            <a:r>
              <a:rPr lang="en-US" dirty="0" smtClean="0"/>
              <a:t>paint colors</a:t>
            </a:r>
          </a:p>
          <a:p>
            <a:r>
              <a:rPr lang="en-US" dirty="0" smtClean="0"/>
              <a:t>kitchen remodel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38600" y="2623127"/>
            <a:ext cx="121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&gt;= 2 distinct aspects?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943600" y="2026890"/>
            <a:ext cx="23622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dirty="0">
                <a:solidFill>
                  <a:srgbClr val="00B050"/>
                </a:solidFill>
                <a:sym typeface="Wingdings"/>
              </a:rPr>
              <a:t></a:t>
            </a:r>
            <a:endParaRPr lang="en-US" sz="199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476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6"/>
    </mc:Choice>
    <mc:Fallback xmlns="">
      <p:transition spd="slow" advTm="676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Extraction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296400" cy="2285999"/>
          </a:xfrm>
        </p:spPr>
        <p:txBody>
          <a:bodyPr/>
          <a:lstStyle/>
          <a:p>
            <a:r>
              <a:rPr lang="en-US" dirty="0" smtClean="0"/>
              <a:t>Previously unstudied problem.</a:t>
            </a:r>
          </a:p>
          <a:p>
            <a:pPr lvl="1"/>
            <a:r>
              <a:rPr lang="en-US" dirty="0" smtClean="0"/>
              <a:t>Thus quantitatively evaluated by 2 annotators.</a:t>
            </a:r>
          </a:p>
          <a:p>
            <a:r>
              <a:rPr lang="en-US" dirty="0" smtClean="0"/>
              <a:t>Annotated </a:t>
            </a:r>
            <a:r>
              <a:rPr lang="en-US" dirty="0"/>
              <a:t>150 random </a:t>
            </a:r>
            <a:r>
              <a:rPr lang="en-US" dirty="0" smtClean="0"/>
              <a:t>sessions:</a:t>
            </a:r>
          </a:p>
          <a:p>
            <a:pPr lvl="1"/>
            <a:r>
              <a:rPr lang="en-US" dirty="0" smtClean="0"/>
              <a:t>75 selected by algorithm (as ID) + 75 unselected sessions.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722652"/>
              </p:ext>
            </p:extLst>
          </p:nvPr>
        </p:nvGraphicFramePr>
        <p:xfrm>
          <a:off x="914400" y="3581400"/>
          <a:ext cx="7543800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/>
                <a:gridCol w="37719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Annotator Agreement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Algorithm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dirty="0" smtClean="0"/>
                        <a:t>Accuracy</a:t>
                      </a:r>
                      <a:endParaRPr lang="en-US" sz="2800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79%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73.7%  (Prec:73.9%)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0" y="4648200"/>
            <a:ext cx="8686800" cy="2285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Use this as (noisy) supervision:</a:t>
            </a:r>
          </a:p>
          <a:p>
            <a:pPr lvl="1"/>
            <a:r>
              <a:rPr lang="en-US" dirty="0" smtClean="0"/>
              <a:t>Sessions selected called </a:t>
            </a:r>
            <a:r>
              <a:rPr lang="en-US" u="sng" dirty="0" smtClean="0"/>
              <a:t>ID</a:t>
            </a:r>
            <a:r>
              <a:rPr lang="en-US" dirty="0" smtClean="0"/>
              <a:t>. Others called </a:t>
            </a:r>
            <a:r>
              <a:rPr lang="en-US" u="sng" dirty="0" smtClean="0"/>
              <a:t>regular</a:t>
            </a:r>
            <a:r>
              <a:rPr lang="en-US" dirty="0" smtClean="0"/>
              <a:t>.</a:t>
            </a:r>
          </a:p>
          <a:p>
            <a:r>
              <a:rPr lang="en-US" dirty="0" smtClean="0"/>
              <a:t>Given enough data, learner can overcome label noise (if unbiased) </a:t>
            </a:r>
            <a:r>
              <a:rPr lang="en-US" sz="2000" dirty="0" smtClean="0"/>
              <a:t>[Bartlett </a:t>
            </a:r>
            <a:r>
              <a:rPr lang="en-US" sz="2000" dirty="0"/>
              <a:t>et al </a:t>
            </a:r>
            <a:r>
              <a:rPr lang="en-US" sz="2000" dirty="0" smtClean="0"/>
              <a:t>’04]</a:t>
            </a:r>
            <a:r>
              <a:rPr lang="en-US" dirty="0" smtClean="0"/>
              <a:t>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79211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55"/>
    </mc:Choice>
    <mc:Fallback xmlns="">
      <p:transition spd="slow" advTm="205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Statistics of Extraction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Started with 2 months log data: </a:t>
            </a:r>
          </a:p>
          <a:p>
            <a:pPr lvl="1"/>
            <a:r>
              <a:rPr lang="en-US" dirty="0" smtClean="0"/>
              <a:t>51.2 M sessions (comprising 134M queries)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Running the extraction algorithm leads to 497K  sessions (comprising 7M queries)</a:t>
            </a:r>
          </a:p>
          <a:p>
            <a:endParaRPr lang="en-US" dirty="0" smtClean="0"/>
          </a:p>
          <a:p>
            <a:r>
              <a:rPr lang="en-US" dirty="0" smtClean="0"/>
              <a:t>Accounts for 1% of sessions but 4.3% of time spent searching.</a:t>
            </a:r>
          </a:p>
          <a:p>
            <a:endParaRPr lang="en-US" sz="1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8374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3"/>
    </mc:Choice>
    <mc:Fallback xmlns="">
      <p:transition spd="slow" advTm="50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876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Mining ID sessions from post-hoc behavioral analysis in search logs.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Learning to predict initiator queries of ID sessions.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Given initiator query, rank results targeting whole-session relevance and also predict which content to pre-fetch.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663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"/>
    </mc:Choice>
    <mc:Fallback xmlns="">
      <p:transition spd="slow" advTm="664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Predicting ID Initiation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029200"/>
          </a:xfrm>
        </p:spPr>
        <p:txBody>
          <a:bodyPr/>
          <a:lstStyle/>
          <a:p>
            <a:r>
              <a:rPr lang="en-US" dirty="0" smtClean="0"/>
              <a:t>Can alter retrieval for ID sessions:</a:t>
            </a:r>
          </a:p>
          <a:p>
            <a:pPr lvl="1"/>
            <a:r>
              <a:rPr lang="en-US" dirty="0" smtClean="0"/>
              <a:t> Example: </a:t>
            </a:r>
            <a:r>
              <a:rPr lang="en-US" i="1" dirty="0" err="1"/>
              <a:t>P</a:t>
            </a:r>
            <a:r>
              <a:rPr lang="en-US" i="1" dirty="0" err="1" smtClean="0"/>
              <a:t>refetch</a:t>
            </a:r>
            <a:r>
              <a:rPr lang="en-US" i="1" dirty="0" smtClean="0"/>
              <a:t> content/use different ranker</a:t>
            </a:r>
            <a:r>
              <a:rPr lang="en-US" dirty="0" smtClean="0"/>
              <a:t> </a:t>
            </a:r>
            <a:r>
              <a:rPr lang="en-US" i="1" dirty="0" smtClean="0"/>
              <a:t>..</a:t>
            </a:r>
            <a:endParaRPr lang="en-US" dirty="0"/>
          </a:p>
          <a:p>
            <a:pPr lvl="1"/>
            <a:r>
              <a:rPr lang="en-US" dirty="0" smtClean="0"/>
              <a:t> Hence </a:t>
            </a:r>
            <a:r>
              <a:rPr lang="en-US" b="1" u="sng" dirty="0" smtClean="0"/>
              <a:t>need to identify ID initiation</a:t>
            </a:r>
            <a:r>
              <a:rPr lang="en-US" dirty="0" smtClean="0"/>
              <a:t>.</a:t>
            </a:r>
          </a:p>
          <a:p>
            <a:endParaRPr lang="en-US" sz="800" dirty="0"/>
          </a:p>
          <a:p>
            <a:r>
              <a:rPr lang="en-US" dirty="0" smtClean="0"/>
              <a:t>Given (initiator) query, binary classification problem: Is the session </a:t>
            </a:r>
            <a:r>
              <a:rPr lang="en-US" u="sng" dirty="0" smtClean="0"/>
              <a:t>ID</a:t>
            </a:r>
            <a:r>
              <a:rPr lang="en-US" dirty="0" smtClean="0"/>
              <a:t> or </a:t>
            </a:r>
            <a:r>
              <a:rPr lang="en-US" u="sng" dirty="0" smtClean="0"/>
              <a:t>Regular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dirty="0" smtClean="0"/>
              <a:t>Novel prediction task:</a:t>
            </a:r>
          </a:p>
          <a:p>
            <a:pPr lvl="1"/>
            <a:r>
              <a:rPr lang="en-US" dirty="0" smtClean="0"/>
              <a:t>New type of query and session being analyzed.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56958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09"/>
    </mc:Choice>
    <mc:Fallback xmlns="">
      <p:transition spd="slow" advTm="1020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44562"/>
          </a:xfrm>
        </p:spPr>
        <p:txBody>
          <a:bodyPr/>
          <a:lstStyle/>
          <a:p>
            <a:r>
              <a:rPr lang="en-US" dirty="0" smtClean="0"/>
              <a:t>Whole-Session Relevance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1524000"/>
            <a:ext cx="4648200" cy="4648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Typical search model : 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u="sng" dirty="0" smtClean="0"/>
              <a:t>Present results maximizing relevance to current query</a:t>
            </a:r>
          </a:p>
          <a:p>
            <a:endParaRPr lang="en-US" sz="2800" dirty="0"/>
          </a:p>
        </p:txBody>
      </p:sp>
      <p:pic>
        <p:nvPicPr>
          <p:cNvPr id="1026" name="Picture 2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782" y="1219200"/>
            <a:ext cx="1110018" cy="1053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loud Callout 3"/>
          <p:cNvSpPr/>
          <p:nvPr/>
        </p:nvSpPr>
        <p:spPr>
          <a:xfrm>
            <a:off x="2133600" y="1459731"/>
            <a:ext cx="2438400" cy="673870"/>
          </a:xfrm>
          <a:prstGeom prst="cloudCallout">
            <a:avLst>
              <a:gd name="adj1" fmla="val -72253"/>
              <a:gd name="adj2" fmla="val 1444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38400" y="16002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“snow leopards”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2438400"/>
            <a:ext cx="4010025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843887" y="3200400"/>
            <a:ext cx="3450609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92791" y="3200400"/>
            <a:ext cx="3450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NatGeo</a:t>
            </a:r>
            <a:r>
              <a:rPr lang="en-US" dirty="0" smtClean="0"/>
              <a:t> page on snow leopards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843887" y="3745468"/>
            <a:ext cx="3450609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43887" y="3745468"/>
            <a:ext cx="3450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Snowleopard.org new article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843887" y="4288423"/>
            <a:ext cx="3450609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16589" y="4309646"/>
            <a:ext cx="36030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News about snow leopards in Cape May</a:t>
            </a:r>
            <a:endParaRPr lang="en-US" sz="1600" dirty="0"/>
          </a:p>
        </p:txBody>
      </p:sp>
      <p:sp>
        <p:nvSpPr>
          <p:cNvPr id="15" name="Rounded Rectangle 14"/>
          <p:cNvSpPr/>
          <p:nvPr/>
        </p:nvSpPr>
        <p:spPr>
          <a:xfrm>
            <a:off x="843887" y="4812268"/>
            <a:ext cx="3450609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834788" y="4812268"/>
            <a:ext cx="3450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Snow leopard babies at Boise Zoo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843887" y="5334000"/>
            <a:ext cx="3450609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843887" y="5334000"/>
            <a:ext cx="3603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BBC video on snow leopards triplets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578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8"/>
    </mc:Choice>
    <mc:Fallback xmlns="">
      <p:transition spd="slow" advTm="6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11" grpId="0" animBg="1"/>
      <p:bldP spid="12" grpId="0"/>
      <p:bldP spid="13" grpId="0" animBg="1"/>
      <p:bldP spid="14" grpId="0"/>
      <p:bldP spid="15" grpId="0" animBg="1"/>
      <p:bldP spid="16" grpId="0"/>
      <p:bldP spid="17" grpId="0" animBg="1"/>
      <p:bldP spid="1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 Initiation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991600" cy="1905000"/>
          </a:xfrm>
        </p:spPr>
        <p:txBody>
          <a:bodyPr/>
          <a:lstStyle/>
          <a:p>
            <a:r>
              <a:rPr lang="en-US" dirty="0" smtClean="0"/>
              <a:t>Labels </a:t>
            </a:r>
            <a:r>
              <a:rPr lang="en-US" dirty="0"/>
              <a:t>produced by extraction algorithm.</a:t>
            </a:r>
          </a:p>
          <a:p>
            <a:r>
              <a:rPr lang="en-US" dirty="0" smtClean="0"/>
              <a:t>Balanced dataset: 61K unique queries (50K train)</a:t>
            </a:r>
          </a:p>
          <a:p>
            <a:r>
              <a:rPr lang="en-US" dirty="0" smtClean="0"/>
              <a:t>Used linear SVMs for classification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62484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3200" dirty="0" smtClean="0"/>
              <a:t>Can </a:t>
            </a:r>
            <a:r>
              <a:rPr lang="en-US" sz="3200" dirty="0"/>
              <a:t>achieve 80% precision@20% recall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040163"/>
            <a:ext cx="7477125" cy="328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23856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371"/>
    </mc:Choice>
    <mc:Fallback xmlns="">
      <p:transition spd="slow" advTm="4637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Digging Deeper: ID Initiation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5181600"/>
          </a:xfrm>
        </p:spPr>
        <p:txBody>
          <a:bodyPr/>
          <a:lstStyle/>
          <a:p>
            <a:r>
              <a:rPr lang="en-US" dirty="0" smtClean="0"/>
              <a:t>5 types of features: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727748"/>
              </p:ext>
            </p:extLst>
          </p:nvPr>
        </p:nvGraphicFramePr>
        <p:xfrm>
          <a:off x="533400" y="2514600"/>
          <a:ext cx="8382000" cy="388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0311"/>
                <a:gridCol w="4231689"/>
              </a:tblGrid>
              <a:tr h="6477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TYPE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Description</a:t>
                      </a:r>
                      <a:endParaRPr lang="en-US" sz="2400" dirty="0"/>
                    </a:p>
                  </a:txBody>
                  <a:tcPr/>
                </a:tc>
              </a:tr>
              <a:tr h="6477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Textual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B.O.W.</a:t>
                      </a:r>
                      <a:r>
                        <a:rPr lang="en-US" sz="2400" baseline="0" dirty="0" smtClean="0"/>
                        <a:t> (</a:t>
                      </a:r>
                      <a:r>
                        <a:rPr lang="en-US" sz="2400" dirty="0" smtClean="0"/>
                        <a:t>Unigram) counts</a:t>
                      </a:r>
                      <a:endParaRPr lang="en-US" sz="2400" dirty="0"/>
                    </a:p>
                  </a:txBody>
                  <a:tcPr/>
                </a:tc>
              </a:tr>
              <a:tr h="6477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Query-Statistics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e.g. # Words</a:t>
                      </a:r>
                      <a:endParaRPr lang="en-US" sz="2400" dirty="0"/>
                    </a:p>
                  </a:txBody>
                  <a:tcPr/>
                </a:tc>
              </a:tr>
              <a:tr h="6477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POS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Part-of-speec</a:t>
                      </a:r>
                      <a:r>
                        <a:rPr lang="en-US" sz="2400" baseline="0" dirty="0" smtClean="0"/>
                        <a:t>h tag counts</a:t>
                      </a:r>
                      <a:endParaRPr lang="en-US" sz="2400" dirty="0"/>
                    </a:p>
                  </a:txBody>
                  <a:tcPr/>
                </a:tc>
              </a:tr>
              <a:tr h="6477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ODP Categories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 Most probable</a:t>
                      </a:r>
                      <a:r>
                        <a:rPr lang="en-US" sz="2400" baseline="0" dirty="0" smtClean="0"/>
                        <a:t> ODP classes</a:t>
                      </a:r>
                      <a:endParaRPr lang="en-US" sz="2400" dirty="0"/>
                    </a:p>
                  </a:txBody>
                  <a:tcPr/>
                </a:tc>
              </a:tr>
              <a:tr h="6477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Query-Log</a:t>
                      </a:r>
                      <a:r>
                        <a:rPr lang="en-US" sz="2400" baseline="0" dirty="0" smtClean="0"/>
                        <a:t> Based Statistics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e.g. Avg. session length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8127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974"/>
    </mc:Choice>
    <mc:Fallback xmlns="">
      <p:transition spd="slow" advTm="25974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ID Initiation Feature Importance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867400"/>
            <a:ext cx="88392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Text, Stats and Query-Log features most useful.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14399"/>
            <a:ext cx="8305800" cy="4609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9445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257"/>
    </mc:Choice>
    <mc:Fallback xmlns="">
      <p:transition spd="slow" advTm="27257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Linguistic Characterization of ID </a:t>
            </a:r>
            <a:r>
              <a:rPr lang="en-US" dirty="0"/>
              <a:t>Q</a:t>
            </a:r>
            <a:r>
              <a:rPr lang="en-US" dirty="0" smtClean="0"/>
              <a:t>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0" y="1295400"/>
            <a:ext cx="6705600" cy="54102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Measured Log-Odds-Ratio (LOR) of linguistic features:</a:t>
            </a:r>
          </a:p>
          <a:p>
            <a:pPr marL="0" indent="0">
              <a:buNone/>
            </a:pPr>
            <a:endParaRPr lang="en-US" sz="300" dirty="0" smtClean="0"/>
          </a:p>
          <a:p>
            <a:pPr lvl="1"/>
            <a:r>
              <a:rPr lang="en-US" dirty="0" smtClean="0"/>
              <a:t>Higher LOR = more pronounced in ID queries.</a:t>
            </a:r>
          </a:p>
          <a:p>
            <a:pPr lvl="1"/>
            <a:r>
              <a:rPr lang="en-US" dirty="0" smtClean="0"/>
              <a:t>List-like </a:t>
            </a:r>
            <a:r>
              <a:rPr lang="en-US" dirty="0"/>
              <a:t>nouns </a:t>
            </a:r>
            <a:r>
              <a:rPr lang="en-US" dirty="0" smtClean="0"/>
              <a:t>appear more commonly.</a:t>
            </a:r>
          </a:p>
          <a:p>
            <a:pPr lvl="1"/>
            <a:r>
              <a:rPr lang="en-US" dirty="0" smtClean="0"/>
              <a:t>Broad information-need terms as well.</a:t>
            </a:r>
          </a:p>
          <a:p>
            <a:pPr lvl="1"/>
            <a:r>
              <a:rPr lang="en-US" dirty="0" smtClean="0"/>
              <a:t>Question words (e.g. </a:t>
            </a:r>
            <a:r>
              <a:rPr lang="en-US" i="1" dirty="0" smtClean="0"/>
              <a:t>who, what, where</a:t>
            </a:r>
            <a:r>
              <a:rPr lang="en-US" dirty="0" smtClean="0"/>
              <a:t>) and proper nouns (e.g. </a:t>
            </a:r>
            <a:r>
              <a:rPr lang="en-US" i="1" dirty="0" smtClean="0"/>
              <a:t>Kelly Clarkson, Kindle</a:t>
            </a:r>
            <a:r>
              <a:rPr lang="en-US" dirty="0" smtClean="0"/>
              <a:t>) quite indicative of being ID.</a:t>
            </a:r>
          </a:p>
          <a:p>
            <a:pPr lvl="1"/>
            <a:r>
              <a:rPr lang="en-US" dirty="0" smtClean="0"/>
              <a:t>Plural </a:t>
            </a:r>
            <a:r>
              <a:rPr lang="en-US" dirty="0"/>
              <a:t>nouns (e.g. </a:t>
            </a:r>
            <a:r>
              <a:rPr lang="en-US" i="1" dirty="0" smtClean="0"/>
              <a:t>facets, people</a:t>
            </a:r>
            <a:r>
              <a:rPr lang="en-US" dirty="0" smtClean="0"/>
              <a:t>) favored to singular </a:t>
            </a:r>
            <a:r>
              <a:rPr lang="en-US" dirty="0"/>
              <a:t>nouns (e.g</a:t>
            </a:r>
            <a:r>
              <a:rPr lang="en-US" dirty="0" smtClean="0"/>
              <a:t>. </a:t>
            </a:r>
            <a:r>
              <a:rPr lang="en-US" i="1" dirty="0" smtClean="0"/>
              <a:t>table</a:t>
            </a:r>
            <a:r>
              <a:rPr lang="en-US" dirty="0" smtClean="0"/>
              <a:t>).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313648"/>
              </p:ext>
            </p:extLst>
          </p:nvPr>
        </p:nvGraphicFramePr>
        <p:xfrm>
          <a:off x="6629400" y="1219200"/>
          <a:ext cx="25146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3034"/>
                <a:gridCol w="771566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dirty="0" smtClean="0">
                          <a:solidFill>
                            <a:schemeClr val="tx1"/>
                          </a:solidFill>
                        </a:rPr>
                        <a:t>forms</a:t>
                      </a:r>
                      <a:endParaRPr lang="en-US" sz="24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1.59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dirty="0" smtClean="0">
                          <a:solidFill>
                            <a:schemeClr val="tx1"/>
                          </a:solidFill>
                        </a:rPr>
                        <a:t>facts</a:t>
                      </a:r>
                      <a:endParaRPr lang="en-US" sz="24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1.45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dirty="0" smtClean="0">
                          <a:solidFill>
                            <a:schemeClr val="tx1"/>
                          </a:solidFill>
                        </a:rPr>
                        <a:t>types</a:t>
                      </a:r>
                      <a:endParaRPr lang="en-US" sz="24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1.25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dirty="0" smtClean="0">
                          <a:solidFill>
                            <a:schemeClr val="tx1"/>
                          </a:solidFill>
                        </a:rPr>
                        <a:t>ideas</a:t>
                      </a:r>
                      <a:endParaRPr lang="en-US" sz="24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0.92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413572"/>
              </p:ext>
            </p:extLst>
          </p:nvPr>
        </p:nvGraphicFramePr>
        <p:xfrm>
          <a:off x="6629400" y="3276600"/>
          <a:ext cx="2514600" cy="9522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3034"/>
                <a:gridCol w="771566"/>
              </a:tblGrid>
              <a:tr h="495013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dirty="0" smtClean="0">
                          <a:solidFill>
                            <a:schemeClr val="tx2"/>
                          </a:solidFill>
                        </a:rPr>
                        <a:t>information</a:t>
                      </a:r>
                      <a:endParaRPr lang="en-US" sz="2400" b="1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2"/>
                          </a:solidFill>
                        </a:rPr>
                        <a:t>1.64</a:t>
                      </a:r>
                      <a:endParaRPr lang="en-US" sz="24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9386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dirty="0" smtClean="0">
                          <a:solidFill>
                            <a:schemeClr val="tx2"/>
                          </a:solidFill>
                        </a:rPr>
                        <a:t>manual</a:t>
                      </a:r>
                      <a:endParaRPr lang="en-US" sz="2400" b="1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2"/>
                          </a:solidFill>
                        </a:rPr>
                        <a:t>1.18</a:t>
                      </a:r>
                      <a:endParaRPr lang="en-US" sz="24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4677"/>
              </p:ext>
            </p:extLst>
          </p:nvPr>
        </p:nvGraphicFramePr>
        <p:xfrm>
          <a:off x="6629400" y="4495800"/>
          <a:ext cx="2514600" cy="9522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3034"/>
                <a:gridCol w="771566"/>
              </a:tblGrid>
              <a:tr h="495013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dirty="0" smtClean="0">
                          <a:solidFill>
                            <a:srgbClr val="00B050"/>
                          </a:solidFill>
                        </a:rPr>
                        <a:t>Question W</a:t>
                      </a:r>
                      <a:endParaRPr lang="en-US" sz="2400" b="1" i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>0.41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19386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dirty="0" smtClean="0">
                          <a:solidFill>
                            <a:srgbClr val="00B050"/>
                          </a:solidFill>
                        </a:rPr>
                        <a:t>Proper N</a:t>
                      </a:r>
                      <a:endParaRPr lang="en-US" sz="2400" b="1" i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>0.4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596048"/>
              </p:ext>
            </p:extLst>
          </p:nvPr>
        </p:nvGraphicFramePr>
        <p:xfrm>
          <a:off x="6629400" y="5715000"/>
          <a:ext cx="2514600" cy="1013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3135"/>
                <a:gridCol w="961465"/>
              </a:tblGrid>
              <a:tr h="396007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dirty="0" smtClean="0">
                          <a:solidFill>
                            <a:schemeClr val="accent2"/>
                          </a:solidFill>
                        </a:rPr>
                        <a:t>Plural</a:t>
                      </a:r>
                      <a:r>
                        <a:rPr lang="en-US" sz="2400" b="1" i="1" baseline="0" dirty="0" smtClean="0">
                          <a:solidFill>
                            <a:schemeClr val="accent2"/>
                          </a:solidFill>
                        </a:rPr>
                        <a:t> N</a:t>
                      </a:r>
                      <a:endParaRPr lang="en-US" sz="2400" b="1" i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2"/>
                          </a:solidFill>
                        </a:rPr>
                        <a:t>0.13</a:t>
                      </a:r>
                      <a:endParaRPr lang="en-US" sz="24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56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dirty="0" smtClean="0">
                          <a:solidFill>
                            <a:schemeClr val="accent2"/>
                          </a:solidFill>
                        </a:rPr>
                        <a:t>Singular N</a:t>
                      </a:r>
                      <a:endParaRPr lang="en-US" sz="2400" b="1" i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2"/>
                          </a:solidFill>
                        </a:rPr>
                        <a:t>-0.05</a:t>
                      </a:r>
                      <a:endParaRPr lang="en-US" sz="24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853872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569"/>
    </mc:Choice>
    <mc:Fallback xmlns="">
      <p:transition spd="slow" advTm="7656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876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Mining ID sessions from post-hoc behavioral analysis in search logs.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Learning to predict initiator queries of ID sessions.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Given initiator query, rank results targeting whole-session relevance and also predict which content to pre-fetch.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620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62"/>
    </mc:Choice>
    <mc:Fallback xmlns="">
      <p:transition spd="slow" advTm="11662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Ranking for ID sessions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Problem: Given initiator query, </a:t>
            </a:r>
            <a:r>
              <a:rPr lang="en-US" dirty="0" err="1" smtClean="0"/>
              <a:t>rerank</a:t>
            </a:r>
            <a:r>
              <a:rPr lang="en-US" dirty="0" smtClean="0"/>
              <a:t> to maximize whole-session relevance.</a:t>
            </a:r>
          </a:p>
          <a:p>
            <a:endParaRPr lang="en-US" dirty="0" smtClean="0"/>
          </a:p>
          <a:p>
            <a:r>
              <a:rPr lang="en-US" dirty="0" smtClean="0"/>
              <a:t>First to jointly satisfy current and future queries.</a:t>
            </a:r>
          </a:p>
          <a:p>
            <a:r>
              <a:rPr lang="en-US" dirty="0" smtClean="0"/>
              <a:t>Need to identify content to pre-fetch.</a:t>
            </a:r>
          </a:p>
          <a:p>
            <a:endParaRPr lang="en-US" dirty="0"/>
          </a:p>
          <a:p>
            <a:r>
              <a:rPr lang="en-US" dirty="0" smtClean="0"/>
              <a:t>Rank results by associating each with an aspect.</a:t>
            </a:r>
          </a:p>
          <a:p>
            <a:r>
              <a:rPr lang="en-US" dirty="0" smtClean="0"/>
              <a:t>Candidate pool of aspects generated using related queries.</a:t>
            </a:r>
          </a:p>
          <a:p>
            <a:pPr marL="0" indent="0">
              <a:buNone/>
            </a:pPr>
            <a:endParaRPr lang="en-US" sz="2800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8486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944"/>
    </mc:Choice>
    <mc:Fallback xmlns="">
      <p:transition spd="slow" advTm="4894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Ranking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296400" cy="5562600"/>
          </a:xfrm>
        </p:spPr>
        <p:txBody>
          <a:bodyPr>
            <a:normAutofit/>
          </a:bodyPr>
          <a:lstStyle/>
          <a:p>
            <a:r>
              <a:rPr lang="en-US" dirty="0" smtClean="0"/>
              <a:t>Given query </a:t>
            </a:r>
            <a:r>
              <a:rPr lang="en-US" i="1" dirty="0" smtClean="0"/>
              <a:t>q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sz="3100" dirty="0" smtClean="0"/>
              <a:t> </a:t>
            </a:r>
            <a:r>
              <a:rPr lang="en-US" sz="3100" u="sng" dirty="0" smtClean="0"/>
              <a:t>Produce ranking</a:t>
            </a:r>
            <a:r>
              <a:rPr lang="en-US" sz="3100" dirty="0" smtClean="0"/>
              <a:t> </a:t>
            </a:r>
            <a:r>
              <a:rPr lang="en-US" sz="3100" i="1" dirty="0" smtClean="0"/>
              <a:t>d</a:t>
            </a:r>
            <a:r>
              <a:rPr lang="en-US" sz="3100" i="1" baseline="-25000" dirty="0" smtClean="0"/>
              <a:t>1</a:t>
            </a:r>
            <a:r>
              <a:rPr lang="en-US" sz="3100" i="1" dirty="0" smtClean="0"/>
              <a:t>,d</a:t>
            </a:r>
            <a:r>
              <a:rPr lang="en-US" sz="3100" i="1" baseline="-25000" dirty="0" smtClean="0"/>
              <a:t>2</a:t>
            </a:r>
            <a:r>
              <a:rPr lang="en-US" sz="3100" dirty="0" smtClean="0"/>
              <a:t>.. (</a:t>
            </a:r>
            <a:r>
              <a:rPr lang="en-US" sz="3100" u="sng" dirty="0" smtClean="0"/>
              <a:t>with </a:t>
            </a:r>
            <a:r>
              <a:rPr lang="en-US" sz="3100" u="sng" dirty="0"/>
              <a:t>associated </a:t>
            </a:r>
            <a:r>
              <a:rPr lang="en-US" sz="3100" u="sng" dirty="0" smtClean="0"/>
              <a:t>aspects</a:t>
            </a:r>
            <a:r>
              <a:rPr lang="en-US" sz="3100" dirty="0" smtClean="0"/>
              <a:t> </a:t>
            </a:r>
            <a:r>
              <a:rPr lang="en-US" sz="3100" i="1" dirty="0" smtClean="0"/>
              <a:t>q</a:t>
            </a:r>
            <a:r>
              <a:rPr lang="en-US" sz="3100" i="1" baseline="-25000" dirty="0" smtClean="0"/>
              <a:t>1</a:t>
            </a:r>
            <a:r>
              <a:rPr lang="en-US" sz="3100" i="1" dirty="0" smtClean="0"/>
              <a:t>,q</a:t>
            </a:r>
            <a:r>
              <a:rPr lang="en-US" sz="3100" i="1" baseline="-25000" dirty="0" smtClean="0"/>
              <a:t>2</a:t>
            </a:r>
            <a:r>
              <a:rPr lang="en-US" sz="3100" dirty="0" smtClean="0"/>
              <a:t>..)</a:t>
            </a:r>
          </a:p>
          <a:p>
            <a:pPr marL="971550" lvl="1" indent="-514350">
              <a:buFont typeface="+mj-lt"/>
              <a:buAutoNum type="arabicPeriod"/>
            </a:pPr>
            <a:endParaRPr lang="en-US" sz="8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Documents should be relevant to query </a:t>
            </a:r>
            <a:r>
              <a:rPr lang="en-US" i="1" dirty="0" smtClean="0"/>
              <a:t>q.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Document </a:t>
            </a:r>
            <a:r>
              <a:rPr lang="en-US" i="1" dirty="0" smtClean="0"/>
              <a:t>d</a:t>
            </a:r>
            <a:r>
              <a:rPr lang="en-US" i="1" baseline="-25000" dirty="0" smtClean="0"/>
              <a:t>i</a:t>
            </a:r>
            <a:r>
              <a:rPr lang="en-US" dirty="0" smtClean="0"/>
              <a:t> should be relevant to </a:t>
            </a:r>
            <a:r>
              <a:rPr lang="en-US" dirty="0"/>
              <a:t>associated </a:t>
            </a:r>
            <a:r>
              <a:rPr lang="en-US" dirty="0" smtClean="0"/>
              <a:t>aspect </a:t>
            </a:r>
            <a:r>
              <a:rPr lang="en-US" i="1" dirty="0" smtClean="0"/>
              <a:t>q</a:t>
            </a:r>
            <a:r>
              <a:rPr lang="en-US" i="1" baseline="-25000" dirty="0" smtClean="0"/>
              <a:t>i </a:t>
            </a:r>
            <a:r>
              <a:rPr lang="en-US" dirty="0" smtClean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Aspects should be relevant to ID task initiated by </a:t>
            </a:r>
            <a:r>
              <a:rPr lang="en-US" i="1" dirty="0" smtClean="0"/>
              <a:t>q</a:t>
            </a:r>
            <a:r>
              <a:rPr lang="en-US" dirty="0" smtClean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Aspects should be diverse.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 smtClean="0"/>
          </a:p>
          <a:p>
            <a:r>
              <a:rPr lang="en-US" dirty="0" smtClean="0"/>
              <a:t>Objective :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715000"/>
            <a:ext cx="811314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09339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776"/>
    </mc:Choice>
    <mc:Fallback xmlns="">
      <p:transition spd="slow" advTm="487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Breaking Down </a:t>
            </a:r>
            <a:r>
              <a:rPr lang="en-US" dirty="0"/>
              <a:t>the Objective - 1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971800"/>
            <a:ext cx="8991600" cy="3886200"/>
          </a:xfrm>
        </p:spPr>
        <p:txBody>
          <a:bodyPr>
            <a:normAutofit/>
          </a:bodyPr>
          <a:lstStyle/>
          <a:p>
            <a:r>
              <a:rPr lang="en-US" dirty="0" smtClean="0"/>
              <a:t>Document relevance to query.</a:t>
            </a:r>
          </a:p>
          <a:p>
            <a:endParaRPr lang="en-US" dirty="0"/>
          </a:p>
          <a:p>
            <a:r>
              <a:rPr lang="en-US" dirty="0"/>
              <a:t>Trained Relevance model </a:t>
            </a:r>
            <a:r>
              <a:rPr lang="en-US" dirty="0" smtClean="0"/>
              <a:t>(with </a:t>
            </a:r>
            <a:r>
              <a:rPr lang="en-US" dirty="0"/>
              <a:t>21 simple features) using Boosted Trees.</a:t>
            </a:r>
          </a:p>
          <a:p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76400"/>
            <a:ext cx="811314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Oval 12"/>
          <p:cNvSpPr/>
          <p:nvPr/>
        </p:nvSpPr>
        <p:spPr>
          <a:xfrm>
            <a:off x="4495800" y="1600200"/>
            <a:ext cx="1143000" cy="106680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006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388"/>
    </mc:Choice>
    <mc:Fallback xmlns="">
      <p:transition spd="slow" advTm="15388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Breaking Down </a:t>
            </a:r>
            <a:r>
              <a:rPr lang="en-US" dirty="0"/>
              <a:t>the Objective -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971800"/>
            <a:ext cx="8839200" cy="3276600"/>
          </a:xfrm>
        </p:spPr>
        <p:txBody>
          <a:bodyPr>
            <a:normAutofit/>
          </a:bodyPr>
          <a:lstStyle/>
          <a:p>
            <a:r>
              <a:rPr lang="en-US" dirty="0" smtClean="0"/>
              <a:t>Document relevance to aspect.</a:t>
            </a:r>
            <a:endParaRPr lang="en-US" dirty="0"/>
          </a:p>
          <a:p>
            <a:pPr lvl="1"/>
            <a:r>
              <a:rPr lang="en-US" i="1" dirty="0" smtClean="0"/>
              <a:t>Represents/Summarizes</a:t>
            </a:r>
            <a:r>
              <a:rPr lang="en-US" dirty="0" smtClean="0"/>
              <a:t> the aspect.</a:t>
            </a:r>
          </a:p>
          <a:p>
            <a:endParaRPr lang="en-US" dirty="0"/>
          </a:p>
          <a:p>
            <a:r>
              <a:rPr lang="en-US" dirty="0" smtClean="0"/>
              <a:t>Can be estimated with same relevance model </a:t>
            </a:r>
            <a:r>
              <a:rPr lang="en-US" i="1" dirty="0" smtClean="0"/>
              <a:t>R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76400"/>
            <a:ext cx="811314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Oval 12"/>
          <p:cNvSpPr/>
          <p:nvPr/>
        </p:nvSpPr>
        <p:spPr>
          <a:xfrm>
            <a:off x="5791200" y="1600200"/>
            <a:ext cx="1143000" cy="106680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347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673"/>
    </mc:Choice>
    <mc:Fallback xmlns="">
      <p:transition spd="slow" advTm="17673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Breaking Down </a:t>
            </a:r>
            <a:r>
              <a:rPr lang="en-US" dirty="0"/>
              <a:t>the Objective - 3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667000"/>
            <a:ext cx="9143999" cy="405149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Aspect Diversity + Topical Relevance.</a:t>
            </a:r>
          </a:p>
          <a:p>
            <a:r>
              <a:rPr lang="en-US" dirty="0" smtClean="0"/>
              <a:t>MMR-like objective</a:t>
            </a:r>
          </a:p>
          <a:p>
            <a:endParaRPr lang="en-US" dirty="0" smtClean="0"/>
          </a:p>
          <a:p>
            <a:endParaRPr lang="en-US" dirty="0"/>
          </a:p>
          <a:p>
            <a:endParaRPr lang="en-US" sz="1000" dirty="0" smtClean="0"/>
          </a:p>
          <a:p>
            <a:r>
              <a:rPr lang="en-US" dirty="0" smtClean="0"/>
              <a:t>Submodular </a:t>
            </a:r>
            <a:r>
              <a:rPr lang="en-US" dirty="0"/>
              <a:t>Objective: </a:t>
            </a:r>
            <a:endParaRPr lang="en-US" dirty="0" smtClean="0"/>
          </a:p>
          <a:p>
            <a:pPr lvl="1"/>
            <a:r>
              <a:rPr lang="en-US" dirty="0" smtClean="0"/>
              <a:t>Optimize </a:t>
            </a:r>
            <a:r>
              <a:rPr lang="en-US" dirty="0"/>
              <a:t>using </a:t>
            </a:r>
            <a:r>
              <a:rPr lang="en-US" dirty="0" smtClean="0"/>
              <a:t>efficient greedy algorithm.</a:t>
            </a:r>
          </a:p>
          <a:p>
            <a:pPr lvl="1"/>
            <a:r>
              <a:rPr lang="en-US" dirty="0" smtClean="0"/>
              <a:t>Constant-factor approximation.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0"/>
            <a:ext cx="811314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Oval 12"/>
          <p:cNvSpPr/>
          <p:nvPr/>
        </p:nvSpPr>
        <p:spPr>
          <a:xfrm>
            <a:off x="7162799" y="1447800"/>
            <a:ext cx="1483743" cy="106680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810000"/>
            <a:ext cx="6122344" cy="92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09106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540"/>
    </mc:Choice>
    <mc:Fallback xmlns="">
      <p:transition spd="slow" advTm="2354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44562"/>
          </a:xfrm>
        </p:spPr>
        <p:txBody>
          <a:bodyPr/>
          <a:lstStyle/>
          <a:p>
            <a:r>
              <a:rPr lang="en-US" dirty="0" smtClean="0"/>
              <a:t>Whole-Session Relevance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1524000"/>
            <a:ext cx="4648200" cy="4648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Typical search model : 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u="sng" dirty="0" smtClean="0"/>
              <a:t>Present results maximizing relevance to current query</a:t>
            </a:r>
          </a:p>
          <a:p>
            <a:r>
              <a:rPr lang="en-US" sz="2800" dirty="0" smtClean="0"/>
              <a:t>Context can improve search.</a:t>
            </a:r>
          </a:p>
          <a:p>
            <a:r>
              <a:rPr lang="en-US" sz="2800" b="1" dirty="0" smtClean="0"/>
              <a:t>Time</a:t>
            </a:r>
            <a:r>
              <a:rPr lang="en-US" sz="2800" dirty="0" smtClean="0"/>
              <a:t> and </a:t>
            </a:r>
            <a:r>
              <a:rPr lang="en-US" sz="2800" b="1" dirty="0" smtClean="0"/>
              <a:t>user effort </a:t>
            </a:r>
            <a:r>
              <a:rPr lang="en-US" sz="2800" dirty="0" smtClean="0"/>
              <a:t>matter!  </a:t>
            </a:r>
            <a:r>
              <a:rPr lang="en-US" sz="2000" dirty="0" smtClean="0"/>
              <a:t>[Smucker&amp;Clarke,2012]</a:t>
            </a:r>
          </a:p>
          <a:p>
            <a:r>
              <a:rPr lang="en-US" sz="2800" dirty="0" smtClean="0"/>
              <a:t>Instead :</a:t>
            </a:r>
          </a:p>
          <a:p>
            <a:pPr marL="342900" lvl="1" indent="-342900">
              <a:buNone/>
            </a:pPr>
            <a:r>
              <a:rPr lang="en-US" sz="2000" dirty="0" smtClean="0"/>
              <a:t>	</a:t>
            </a:r>
            <a:r>
              <a:rPr lang="en-US" sz="2000" u="sng" dirty="0" smtClean="0"/>
              <a:t>Present results maximizing relevance to current and future (in-session) queries </a:t>
            </a:r>
          </a:p>
        </p:txBody>
      </p:sp>
      <p:pic>
        <p:nvPicPr>
          <p:cNvPr id="1026" name="Picture 2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782" y="1219200"/>
            <a:ext cx="1110018" cy="1053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loud Callout 3"/>
          <p:cNvSpPr/>
          <p:nvPr/>
        </p:nvSpPr>
        <p:spPr>
          <a:xfrm>
            <a:off x="2133600" y="1459731"/>
            <a:ext cx="2438400" cy="673870"/>
          </a:xfrm>
          <a:prstGeom prst="cloudCallout">
            <a:avLst>
              <a:gd name="adj1" fmla="val -72253"/>
              <a:gd name="adj2" fmla="val 1444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38400" y="16002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“snow leopards”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2438400"/>
            <a:ext cx="4010025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96" y="3048000"/>
            <a:ext cx="417195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>
            <a:off x="2667000" y="2743200"/>
            <a:ext cx="0" cy="3048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846" y="3676650"/>
            <a:ext cx="40957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2" name="Straight Arrow Connector 21"/>
          <p:cNvCxnSpPr/>
          <p:nvPr/>
        </p:nvCxnSpPr>
        <p:spPr>
          <a:xfrm>
            <a:off x="2667000" y="3352800"/>
            <a:ext cx="0" cy="3048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96" y="4267200"/>
            <a:ext cx="413385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4" name="Straight Arrow Connector 23"/>
          <p:cNvCxnSpPr/>
          <p:nvPr/>
        </p:nvCxnSpPr>
        <p:spPr>
          <a:xfrm>
            <a:off x="2667000" y="3962400"/>
            <a:ext cx="0" cy="3048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4876800"/>
            <a:ext cx="4076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6" name="Straight Arrow Connector 25"/>
          <p:cNvCxnSpPr/>
          <p:nvPr/>
        </p:nvCxnSpPr>
        <p:spPr>
          <a:xfrm>
            <a:off x="2667000" y="4572000"/>
            <a:ext cx="0" cy="3048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970748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70"/>
    </mc:Choice>
    <mc:Fallback xmlns="">
      <p:transition spd="slow" advTm="87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on Search Log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2819400"/>
          </a:xfrm>
        </p:spPr>
        <p:txBody>
          <a:bodyPr>
            <a:normAutofit/>
          </a:bodyPr>
          <a:lstStyle/>
          <a:p>
            <a:r>
              <a:rPr lang="en-US" dirty="0" smtClean="0"/>
              <a:t>Measured performance as ratio (to baseline ranker)</a:t>
            </a:r>
          </a:p>
          <a:p>
            <a:r>
              <a:rPr lang="en-US" dirty="0" smtClean="0"/>
              <a:t>Baseline is the commercial search engine service.</a:t>
            </a:r>
          </a:p>
          <a:p>
            <a:r>
              <a:rPr lang="en-US" dirty="0" smtClean="0"/>
              <a:t>Relevance-based: ranking with </a:t>
            </a:r>
            <a:r>
              <a:rPr lang="en-US" i="1" dirty="0" smtClean="0"/>
              <a:t>R</a:t>
            </a:r>
            <a:r>
              <a:rPr lang="en-US" dirty="0" smtClean="0"/>
              <a:t>(</a:t>
            </a:r>
            <a:r>
              <a:rPr lang="en-US" i="1" dirty="0" err="1" smtClean="0"/>
              <a:t>d</a:t>
            </a:r>
            <a:r>
              <a:rPr lang="en-US" dirty="0" err="1" smtClean="0"/>
              <a:t>|</a:t>
            </a:r>
            <a:r>
              <a:rPr lang="en-US" i="1" dirty="0" err="1" smtClean="0"/>
              <a:t>q</a:t>
            </a:r>
            <a:r>
              <a:rPr lang="en-US" dirty="0" smtClean="0"/>
              <a:t>).</a:t>
            </a:r>
          </a:p>
          <a:p>
            <a:r>
              <a:rPr lang="en-US" dirty="0" smtClean="0"/>
              <a:t>ID Session SAT clicks used as relevant docs.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186197"/>
              </p:ext>
            </p:extLst>
          </p:nvPr>
        </p:nvGraphicFramePr>
        <p:xfrm>
          <a:off x="152399" y="4191000"/>
          <a:ext cx="8915401" cy="2591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4422"/>
                <a:gridCol w="755543"/>
                <a:gridCol w="906651"/>
                <a:gridCol w="982205"/>
                <a:gridCol w="906651"/>
                <a:gridCol w="755543"/>
                <a:gridCol w="831096"/>
                <a:gridCol w="906651"/>
                <a:gridCol w="695099"/>
                <a:gridCol w="891540"/>
              </a:tblGrid>
              <a:tr h="7262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Method</a:t>
                      </a:r>
                      <a:endParaRPr lang="en-US" sz="2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PREC</a:t>
                      </a:r>
                      <a:endParaRPr lang="en-US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MAP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NDCG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4646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@1</a:t>
                      </a:r>
                      <a:endParaRPr lang="en-US" sz="200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@3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@10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@1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@3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@10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@1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@3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@10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47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Relevance-Based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1.00</a:t>
                      </a:r>
                      <a:endParaRPr lang="en-US" sz="200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0.94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0.97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1.00</a:t>
                      </a:r>
                      <a:endParaRPr lang="en-US" sz="200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0.97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0.98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1.00</a:t>
                      </a:r>
                      <a:endParaRPr lang="en-US" sz="200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0.97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0.99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47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Proposed 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1.10</a:t>
                      </a:r>
                      <a:endParaRPr lang="en-US" sz="2000" b="1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1.09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1.09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1.10</a:t>
                      </a:r>
                      <a:endParaRPr lang="en-US" sz="2000" b="1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1.10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1.10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1.09</a:t>
                      </a:r>
                      <a:endParaRPr lang="en-US" sz="2000" b="1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1.10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1.11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101392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045"/>
    </mc:Choice>
    <mc:Fallback xmlns="">
      <p:transition spd="slow" advTm="4504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 Findings on Search Log Data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90678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Robust: Very few sessions drastically hurt.</a:t>
            </a:r>
          </a:p>
          <a:p>
            <a:endParaRPr lang="en-US" dirty="0" smtClean="0"/>
          </a:p>
          <a:p>
            <a:r>
              <a:rPr lang="en-US" dirty="0" smtClean="0"/>
              <a:t>Similar performance on using sessions </a:t>
            </a:r>
            <a:r>
              <a:rPr lang="en-US" i="1" dirty="0" smtClean="0"/>
              <a:t>classified</a:t>
            </a:r>
            <a:r>
              <a:rPr lang="en-US" dirty="0" smtClean="0"/>
              <a:t> as ID (by the SVM)</a:t>
            </a:r>
          </a:p>
          <a:p>
            <a:endParaRPr lang="en-US" dirty="0"/>
          </a:p>
          <a:p>
            <a:r>
              <a:rPr lang="en-US" dirty="0" smtClean="0"/>
              <a:t>Even more improvements (30-40%) on using interactivity (based on simple user model).</a:t>
            </a:r>
          </a:p>
          <a:p>
            <a:endParaRPr lang="en-US" dirty="0"/>
          </a:p>
          <a:p>
            <a:r>
              <a:rPr lang="en-US" dirty="0" smtClean="0"/>
              <a:t>A good set of aspects can greatly help: 40-50% increase w/o interactivity; 80-120% with it.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5381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221"/>
    </mc:Choice>
    <mc:Fallback xmlns="">
      <p:transition spd="slow" advTm="3822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on TREC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9220200" cy="5029200"/>
          </a:xfrm>
        </p:spPr>
        <p:txBody>
          <a:bodyPr/>
          <a:lstStyle/>
          <a:p>
            <a:r>
              <a:rPr lang="en-US" dirty="0" smtClean="0"/>
              <a:t>Also ran experiments using public dataset: </a:t>
            </a:r>
          </a:p>
          <a:p>
            <a:pPr lvl="1"/>
            <a:r>
              <a:rPr lang="en-US" dirty="0" smtClean="0"/>
              <a:t>TREC 2011 Session data </a:t>
            </a:r>
          </a:p>
          <a:p>
            <a:pPr lvl="1"/>
            <a:r>
              <a:rPr lang="en-US" dirty="0" smtClean="0"/>
              <a:t>63/76 annotated as ID.</a:t>
            </a:r>
          </a:p>
          <a:p>
            <a:pPr lvl="1"/>
            <a:r>
              <a:rPr lang="en-US" dirty="0" smtClean="0"/>
              <a:t>Absolute (not relative) performance values reported.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83352"/>
              </p:ext>
            </p:extLst>
          </p:nvPr>
        </p:nvGraphicFramePr>
        <p:xfrm>
          <a:off x="1524000" y="4343400"/>
          <a:ext cx="603504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8760"/>
                <a:gridCol w="1508760"/>
                <a:gridCol w="1508760"/>
                <a:gridCol w="1508760"/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METHOD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Pr@1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DCG@1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DCG@3</a:t>
                      </a:r>
                      <a:endParaRPr lang="en-US" sz="2400" dirty="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Baseline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0.58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0.84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2.13</a:t>
                      </a:r>
                      <a:endParaRPr lang="en-US" sz="2400" dirty="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Proposed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0.71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1.39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2.41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6108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43"/>
    </mc:Choice>
    <mc:Fallback xmlns="">
      <p:transition spd="slow" advTm="11643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Contributions 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915400" cy="4876800"/>
          </a:xfrm>
        </p:spPr>
        <p:txBody>
          <a:bodyPr/>
          <a:lstStyle/>
          <a:p>
            <a:r>
              <a:rPr lang="en-US" dirty="0" smtClean="0"/>
              <a:t>First study of Intrinsic Diversity for Web Search.</a:t>
            </a:r>
          </a:p>
          <a:p>
            <a:endParaRPr lang="en-US" dirty="0" smtClean="0"/>
          </a:p>
          <a:p>
            <a:r>
              <a:rPr lang="en-US" dirty="0"/>
              <a:t>M</a:t>
            </a:r>
            <a:r>
              <a:rPr lang="en-US" dirty="0" smtClean="0"/>
              <a:t>ethod to mine ID examples from logs.</a:t>
            </a:r>
          </a:p>
          <a:p>
            <a:endParaRPr lang="en-US" dirty="0" smtClean="0"/>
          </a:p>
          <a:p>
            <a:r>
              <a:rPr lang="en-US" dirty="0" smtClean="0"/>
              <a:t>Characterized and predicted ID initiation.</a:t>
            </a:r>
          </a:p>
          <a:p>
            <a:endParaRPr lang="en-US" dirty="0" smtClean="0"/>
          </a:p>
          <a:p>
            <a:r>
              <a:rPr lang="en-US" dirty="0" smtClean="0"/>
              <a:t>Presented ranking algorithm for ID sessions maximizing </a:t>
            </a:r>
            <a:r>
              <a:rPr lang="en-US" dirty="0"/>
              <a:t>whole-session relevance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528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570"/>
    </mc:Choice>
    <mc:Fallback xmlns="">
      <p:transition spd="slow" advTm="31570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0"/>
            <a:ext cx="9601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Toward Whole-Session Relevance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9154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Retrieval quality can be directly improved to reduce time spent manually querying aspects.</a:t>
            </a:r>
          </a:p>
          <a:p>
            <a:endParaRPr lang="en-US" dirty="0" smtClean="0"/>
          </a:p>
          <a:p>
            <a:r>
              <a:rPr lang="en-US" dirty="0" smtClean="0"/>
              <a:t>Presented results can serve as an easy way of summarizing aspects.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Structuring results to enable users to interactively explore aspects is a step towards this goal.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533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950"/>
    </mc:Choice>
    <mc:Fallback xmlns="">
      <p:transition spd="slow" advTm="21950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219200"/>
            <a:ext cx="5019822" cy="2209800"/>
          </a:xfrm>
        </p:spPr>
        <p:txBody>
          <a:bodyPr>
            <a:normAutofit fontScale="90000"/>
          </a:bodyPr>
          <a:lstStyle/>
          <a:p>
            <a:r>
              <a:rPr lang="en-US" sz="6000" dirty="0" smtClean="0"/>
              <a:t>T</a:t>
            </a:r>
            <a:r>
              <a:rPr lang="en-US" dirty="0" smtClean="0"/>
              <a:t>HANK </a:t>
            </a:r>
            <a:r>
              <a:rPr lang="en-US" sz="6000" dirty="0" smtClean="0"/>
              <a:t>Y</a:t>
            </a:r>
            <a:r>
              <a:rPr lang="en-US" dirty="0" smtClean="0"/>
              <a:t>OU!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6000" dirty="0" smtClean="0"/>
              <a:t>Q</a:t>
            </a:r>
            <a:r>
              <a:rPr lang="en-US" dirty="0" smtClean="0"/>
              <a:t>UESTIONS?</a:t>
            </a:r>
            <a:endParaRPr lang="en-US" sz="4800" dirty="0"/>
          </a:p>
        </p:txBody>
      </p:sp>
      <p:sp>
        <p:nvSpPr>
          <p:cNvPr id="3" name="TextBox 2"/>
          <p:cNvSpPr txBox="1"/>
          <p:nvPr/>
        </p:nvSpPr>
        <p:spPr>
          <a:xfrm>
            <a:off x="4419600" y="5791200"/>
            <a:ext cx="46904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Thanks to SIGIR for their generous SIGIR Travel Grant.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358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01"/>
    </mc:Choice>
    <mc:Fallback xmlns="">
      <p:transition spd="slow" advTm="11201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219200"/>
            <a:ext cx="5019822" cy="2209800"/>
          </a:xfrm>
        </p:spPr>
        <p:txBody>
          <a:bodyPr>
            <a:normAutofit fontScale="90000"/>
          </a:bodyPr>
          <a:lstStyle/>
          <a:p>
            <a:r>
              <a:rPr lang="en-US" sz="6000" dirty="0" smtClean="0"/>
              <a:t>T</a:t>
            </a:r>
            <a:r>
              <a:rPr lang="en-US" dirty="0" smtClean="0"/>
              <a:t>HANK </a:t>
            </a:r>
            <a:r>
              <a:rPr lang="en-US" sz="6000" dirty="0" smtClean="0"/>
              <a:t>Y</a:t>
            </a:r>
            <a:r>
              <a:rPr lang="en-US" dirty="0" smtClean="0"/>
              <a:t>OU!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6000" dirty="0" smtClean="0"/>
              <a:t>Q</a:t>
            </a:r>
            <a:r>
              <a:rPr lang="en-US" dirty="0" smtClean="0"/>
              <a:t>UESTIONS?</a:t>
            </a:r>
            <a:endParaRPr lang="en-US" sz="4800" dirty="0"/>
          </a:p>
        </p:txBody>
      </p:sp>
      <p:sp>
        <p:nvSpPr>
          <p:cNvPr id="3" name="TextBox 2"/>
          <p:cNvSpPr txBox="1"/>
          <p:nvPr/>
        </p:nvSpPr>
        <p:spPr>
          <a:xfrm>
            <a:off x="4419600" y="5791200"/>
            <a:ext cx="46904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Thanks to SIGIR for their generous SIGIR Travel Grant.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58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1"/>
    </mc:Choice>
    <mc:Fallback xmlns="">
      <p:transition spd="slow" advTm="1151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305800" cy="2209800"/>
          </a:xfrm>
        </p:spPr>
        <p:txBody>
          <a:bodyPr>
            <a:normAutofit/>
          </a:bodyPr>
          <a:lstStyle/>
          <a:p>
            <a:r>
              <a:rPr lang="en-US" sz="6000" dirty="0" smtClean="0"/>
              <a:t>B</a:t>
            </a:r>
            <a:r>
              <a:rPr lang="en-US" dirty="0" smtClean="0"/>
              <a:t>ACKUP </a:t>
            </a:r>
            <a:r>
              <a:rPr lang="en-US" sz="6000" dirty="0" smtClean="0"/>
              <a:t>S</a:t>
            </a:r>
            <a:r>
              <a:rPr lang="en-US" dirty="0" smtClean="0"/>
              <a:t>LIDES</a:t>
            </a:r>
            <a:br>
              <a:rPr lang="en-US" dirty="0" smtClean="0"/>
            </a:b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684453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71"/>
    </mc:Choice>
    <mc:Fallback xmlns="">
      <p:transition spd="slow" advTm="1271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and Applicability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Clearly not feasible for all kinds of sessions!</a:t>
            </a:r>
          </a:p>
          <a:p>
            <a:endParaRPr lang="en-US" dirty="0"/>
          </a:p>
          <a:p>
            <a:r>
              <a:rPr lang="en-US" dirty="0" smtClean="0"/>
              <a:t>So what can we handle?</a:t>
            </a:r>
          </a:p>
          <a:p>
            <a:pPr lvl="1"/>
            <a:r>
              <a:rPr lang="en-US" dirty="0" smtClean="0"/>
              <a:t>Breadth-oriented sessions.</a:t>
            </a:r>
          </a:p>
          <a:p>
            <a:pPr lvl="1"/>
            <a:r>
              <a:rPr lang="en-US" dirty="0" smtClean="0"/>
              <a:t>Exploratory sessions.</a:t>
            </a:r>
          </a:p>
          <a:p>
            <a:pPr lvl="1"/>
            <a:r>
              <a:rPr lang="en-US" dirty="0" smtClean="0"/>
              <a:t>Comparative sessions.</a:t>
            </a:r>
          </a:p>
          <a:p>
            <a:pPr lvl="1"/>
            <a:endParaRPr lang="en-US" dirty="0"/>
          </a:p>
          <a:p>
            <a:r>
              <a:rPr lang="en-US" b="1" u="sng" dirty="0" smtClean="0"/>
              <a:t>Intrinsic Diversity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Underlying information need tends to be of one of the above forms.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61077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8"/>
    </mc:Choice>
    <mc:Fallback xmlns="">
      <p:transition spd="slow" advTm="5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 Initiation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5181600"/>
          </a:xfrm>
        </p:spPr>
        <p:txBody>
          <a:bodyPr/>
          <a:lstStyle/>
          <a:p>
            <a:r>
              <a:rPr lang="en-US" dirty="0" smtClean="0"/>
              <a:t>Balanced dataset: 61K unique queries (50K train)</a:t>
            </a:r>
          </a:p>
          <a:p>
            <a:r>
              <a:rPr lang="en-US" dirty="0" smtClean="0"/>
              <a:t>Used linear SVMs for classification</a:t>
            </a:r>
          </a:p>
          <a:p>
            <a:r>
              <a:rPr lang="en-US" dirty="0" smtClean="0"/>
              <a:t>5 types of features: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284493"/>
              </p:ext>
            </p:extLst>
          </p:nvPr>
        </p:nvGraphicFramePr>
        <p:xfrm>
          <a:off x="228600" y="3581400"/>
          <a:ext cx="8763000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750"/>
                <a:gridCol w="3829050"/>
                <a:gridCol w="1371600"/>
                <a:gridCol w="1371600"/>
              </a:tblGrid>
              <a:tr h="5207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TYPE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Description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# of Feat.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Coverage</a:t>
                      </a:r>
                      <a:endParaRPr lang="en-US" sz="2400" dirty="0"/>
                    </a:p>
                  </a:txBody>
                  <a:tcPr/>
                </a:tc>
              </a:tr>
              <a:tr h="5207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Text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B.O.W.</a:t>
                      </a:r>
                      <a:r>
                        <a:rPr lang="en-US" sz="2400" baseline="0" dirty="0" smtClean="0"/>
                        <a:t> (</a:t>
                      </a:r>
                      <a:r>
                        <a:rPr lang="en-US" sz="2400" dirty="0" smtClean="0"/>
                        <a:t>Unigram) counts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44k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100%</a:t>
                      </a:r>
                      <a:endParaRPr lang="en-US" sz="2400" dirty="0"/>
                    </a:p>
                  </a:txBody>
                  <a:tcPr/>
                </a:tc>
              </a:tr>
              <a:tr h="5207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Stats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e.g. # Words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81%</a:t>
                      </a:r>
                      <a:endParaRPr lang="en-US" sz="2400" dirty="0"/>
                    </a:p>
                  </a:txBody>
                  <a:tcPr/>
                </a:tc>
              </a:tr>
              <a:tr h="5207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POS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Part-of-speec</a:t>
                      </a:r>
                      <a:r>
                        <a:rPr lang="en-US" sz="2400" baseline="0" dirty="0" smtClean="0"/>
                        <a:t>h tag counts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100%</a:t>
                      </a:r>
                      <a:endParaRPr lang="en-US" sz="2400" dirty="0"/>
                    </a:p>
                  </a:txBody>
                  <a:tcPr/>
                </a:tc>
              </a:tr>
              <a:tr h="5207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ODP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 Most probable</a:t>
                      </a:r>
                      <a:r>
                        <a:rPr lang="en-US" sz="2400" baseline="0" dirty="0" smtClean="0"/>
                        <a:t> ODP classes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219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25%</a:t>
                      </a:r>
                      <a:endParaRPr lang="en-US" sz="2400" dirty="0"/>
                    </a:p>
                  </a:txBody>
                  <a:tcPr/>
                </a:tc>
              </a:tr>
              <a:tr h="5207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QLOG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e.g. Avg. session length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44%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5357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44562"/>
          </a:xfrm>
        </p:spPr>
        <p:txBody>
          <a:bodyPr/>
          <a:lstStyle/>
          <a:p>
            <a:r>
              <a:rPr lang="en-US" dirty="0" smtClean="0"/>
              <a:t>Whole-Session Relevance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1524000"/>
            <a:ext cx="4800600" cy="5410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Typical </a:t>
            </a:r>
            <a:r>
              <a:rPr lang="en-US" sz="2800" dirty="0"/>
              <a:t>search </a:t>
            </a:r>
            <a:r>
              <a:rPr lang="en-US" sz="2800" dirty="0" smtClean="0"/>
              <a:t>model : 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u="sng" dirty="0" smtClean="0"/>
              <a:t>Present results maximizing relevance to current query</a:t>
            </a:r>
          </a:p>
          <a:p>
            <a:r>
              <a:rPr lang="en-US" sz="2800" dirty="0" smtClean="0"/>
              <a:t>Context can improve search.</a:t>
            </a:r>
          </a:p>
          <a:p>
            <a:r>
              <a:rPr lang="en-US" sz="2800" b="1" dirty="0" smtClean="0"/>
              <a:t>Time</a:t>
            </a:r>
            <a:r>
              <a:rPr lang="en-US" sz="2800" dirty="0" smtClean="0"/>
              <a:t> and </a:t>
            </a:r>
            <a:r>
              <a:rPr lang="en-US" sz="2800" b="1" dirty="0" smtClean="0"/>
              <a:t>user effort 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dirty="0" smtClean="0"/>
              <a:t>matter!  </a:t>
            </a:r>
            <a:r>
              <a:rPr lang="en-US" sz="2000" dirty="0" smtClean="0"/>
              <a:t>[Smucker&amp;Clarke,2012]</a:t>
            </a:r>
          </a:p>
          <a:p>
            <a:r>
              <a:rPr lang="en-US" sz="2800" dirty="0" smtClean="0"/>
              <a:t>Instead :</a:t>
            </a:r>
          </a:p>
          <a:p>
            <a:pPr marL="342900" lvl="1" indent="-342900">
              <a:buNone/>
            </a:pPr>
            <a:r>
              <a:rPr lang="en-US" sz="2000" dirty="0" smtClean="0"/>
              <a:t>	</a:t>
            </a:r>
            <a:r>
              <a:rPr lang="en-US" sz="2000" u="sng" dirty="0" smtClean="0"/>
              <a:t>Present results maximizing relevance to current and future (in-session) queries </a:t>
            </a:r>
          </a:p>
          <a:p>
            <a:r>
              <a:rPr lang="en-US" sz="2800" dirty="0" smtClean="0"/>
              <a:t>Satisfy users up-front!</a:t>
            </a:r>
          </a:p>
          <a:p>
            <a:r>
              <a:rPr lang="en-US" sz="2800" dirty="0" smtClean="0"/>
              <a:t>Pre-fetch apropos content</a:t>
            </a:r>
          </a:p>
        </p:txBody>
      </p:sp>
      <p:pic>
        <p:nvPicPr>
          <p:cNvPr id="1026" name="Picture 2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782" y="1219200"/>
            <a:ext cx="1110018" cy="1053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loud Callout 3"/>
          <p:cNvSpPr/>
          <p:nvPr/>
        </p:nvSpPr>
        <p:spPr>
          <a:xfrm>
            <a:off x="2133600" y="1459731"/>
            <a:ext cx="2438400" cy="673870"/>
          </a:xfrm>
          <a:prstGeom prst="cloudCallout">
            <a:avLst>
              <a:gd name="adj1" fmla="val -72253"/>
              <a:gd name="adj2" fmla="val 1444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38400" y="16002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“snow leopards”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2438400"/>
            <a:ext cx="4010025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Rounded Rectangle 15"/>
          <p:cNvSpPr/>
          <p:nvPr/>
        </p:nvSpPr>
        <p:spPr>
          <a:xfrm>
            <a:off x="484498" y="3200400"/>
            <a:ext cx="3858902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33402" y="3200400"/>
            <a:ext cx="3858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NatGeo</a:t>
            </a:r>
            <a:r>
              <a:rPr lang="en-US" dirty="0" smtClean="0"/>
              <a:t> page on snow leopards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484498" y="3745468"/>
            <a:ext cx="3858902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84498" y="3745468"/>
            <a:ext cx="3858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Snow Leopard Habitats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484498" y="4288423"/>
            <a:ext cx="3858902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57200" y="4309646"/>
            <a:ext cx="4029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Snow leopards Life Cycle</a:t>
            </a:r>
            <a:endParaRPr lang="en-US" dirty="0"/>
          </a:p>
        </p:txBody>
      </p:sp>
      <p:sp>
        <p:nvSpPr>
          <p:cNvPr id="23" name="Rounded Rectangle 22"/>
          <p:cNvSpPr/>
          <p:nvPr/>
        </p:nvSpPr>
        <p:spPr>
          <a:xfrm>
            <a:off x="484498" y="4812268"/>
            <a:ext cx="3858902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475399" y="4812268"/>
            <a:ext cx="3858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Snow Leopards in the Wild</a:t>
            </a:r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484498" y="5334000"/>
            <a:ext cx="3858902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84498" y="5334000"/>
            <a:ext cx="4029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Snow Leopards in </a:t>
            </a:r>
            <a:r>
              <a:rPr lang="en-US" dirty="0" smtClean="0"/>
              <a:t>Zoos.</a:t>
            </a:r>
            <a:endParaRPr lang="en-US" dirty="0"/>
          </a:p>
        </p:txBody>
      </p:sp>
      <p:sp>
        <p:nvSpPr>
          <p:cNvPr id="29" name="Rounded Rectangle 28"/>
          <p:cNvSpPr/>
          <p:nvPr/>
        </p:nvSpPr>
        <p:spPr>
          <a:xfrm>
            <a:off x="487878" y="5791200"/>
            <a:ext cx="3858902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487878" y="5791200"/>
            <a:ext cx="4029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Snow Leopards </a:t>
            </a:r>
            <a:r>
              <a:rPr lang="en-US" dirty="0" smtClean="0"/>
              <a:t>Pictures and Videos.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442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"/>
    </mc:Choice>
    <mc:Fallback xmlns="">
      <p:transition spd="slow" advTm="80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Examples: Misclassified as 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66800"/>
          </a:xfrm>
        </p:spPr>
        <p:txBody>
          <a:bodyPr/>
          <a:lstStyle/>
          <a:p>
            <a:r>
              <a:rPr lang="en-US" dirty="0" smtClean="0"/>
              <a:t>Precision Level indicates where on the spectrum it lies.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276600"/>
            <a:ext cx="6745432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88250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Examples: Misclassified as Regular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66800"/>
          </a:xfrm>
        </p:spPr>
        <p:txBody>
          <a:bodyPr/>
          <a:lstStyle/>
          <a:p>
            <a:r>
              <a:rPr lang="en-US" dirty="0" smtClean="0"/>
              <a:t>Precision Level indicates where on the spectrum it lies.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819400"/>
            <a:ext cx="7741424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846394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Feature-Wise Errors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438400"/>
            <a:ext cx="790332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66800"/>
          </a:xfrm>
        </p:spPr>
        <p:txBody>
          <a:bodyPr/>
          <a:lstStyle/>
          <a:p>
            <a:r>
              <a:rPr lang="en-US" dirty="0" smtClean="0"/>
              <a:t>Misclassifications for different feature sets.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1085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Training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38200"/>
          </a:xfrm>
        </p:spPr>
        <p:txBody>
          <a:bodyPr/>
          <a:lstStyle/>
          <a:p>
            <a:r>
              <a:rPr lang="en-US" dirty="0" smtClean="0"/>
              <a:t>More the data, the better.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133600"/>
            <a:ext cx="6324600" cy="4433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982426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class bias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/>
          <a:lstStyle/>
          <a:p>
            <a:r>
              <a:rPr lang="en-US" dirty="0" smtClean="0"/>
              <a:t>No longer balanced dataset.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514600"/>
            <a:ext cx="5795962" cy="4012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050996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effect of class bias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10667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No longer balanced dataset.</a:t>
            </a:r>
          </a:p>
          <a:p>
            <a:r>
              <a:rPr lang="en-US" dirty="0" smtClean="0"/>
              <a:t>Train and Test have different class ratios.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682977"/>
            <a:ext cx="6019800" cy="4175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534901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All-Query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2209800"/>
          </a:xfrm>
        </p:spPr>
        <p:txBody>
          <a:bodyPr/>
          <a:lstStyle/>
          <a:p>
            <a:r>
              <a:rPr lang="en-US" dirty="0" smtClean="0"/>
              <a:t>Learning to classify if ANY query in a session is part of ID session or not.</a:t>
            </a:r>
          </a:p>
          <a:p>
            <a:r>
              <a:rPr lang="en-US" dirty="0" smtClean="0"/>
              <a:t>Can be used for identifying when ID is over (or off-topic query).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5386" y="3581400"/>
            <a:ext cx="4805014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914392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8686800" cy="6529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335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374"/>
    </mc:Choice>
    <mc:Fallback xmlns="">
      <p:transition spd="slow" advTm="21374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8686800" cy="6529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762000"/>
            <a:ext cx="22098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25" y="6219796"/>
            <a:ext cx="1895475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6096000"/>
            <a:ext cx="4953000" cy="580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25" y="2971800"/>
            <a:ext cx="1800225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303" y="2971800"/>
            <a:ext cx="4924697" cy="445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25" y="3733800"/>
            <a:ext cx="1724025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303" y="3505200"/>
            <a:ext cx="4924697" cy="533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Flowchart: Alternate Process 7"/>
          <p:cNvSpPr/>
          <p:nvPr/>
        </p:nvSpPr>
        <p:spPr>
          <a:xfrm>
            <a:off x="1066800" y="2971800"/>
            <a:ext cx="5105400" cy="445103"/>
          </a:xfrm>
          <a:prstGeom prst="flowChartAlternateProcess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Alternate Process 21"/>
          <p:cNvSpPr/>
          <p:nvPr/>
        </p:nvSpPr>
        <p:spPr>
          <a:xfrm>
            <a:off x="1066800" y="3505200"/>
            <a:ext cx="5105400" cy="533400"/>
          </a:xfrm>
          <a:prstGeom prst="flowChartAlternateProcess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Alternate Process 22"/>
          <p:cNvSpPr/>
          <p:nvPr/>
        </p:nvSpPr>
        <p:spPr>
          <a:xfrm>
            <a:off x="1066800" y="6096000"/>
            <a:ext cx="5105400" cy="533400"/>
          </a:xfrm>
          <a:prstGeom prst="flowChartAlternateProcess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Alternate Process 23"/>
          <p:cNvSpPr/>
          <p:nvPr/>
        </p:nvSpPr>
        <p:spPr>
          <a:xfrm>
            <a:off x="6248400" y="3048000"/>
            <a:ext cx="1981200" cy="287940"/>
          </a:xfrm>
          <a:prstGeom prst="flowChartAlternateProcess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Alternate Process 24"/>
          <p:cNvSpPr/>
          <p:nvPr/>
        </p:nvSpPr>
        <p:spPr>
          <a:xfrm>
            <a:off x="6248400" y="3674460"/>
            <a:ext cx="1981200" cy="287940"/>
          </a:xfrm>
          <a:prstGeom prst="flowChartAlternateProcess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Alternate Process 25"/>
          <p:cNvSpPr/>
          <p:nvPr/>
        </p:nvSpPr>
        <p:spPr>
          <a:xfrm>
            <a:off x="6248400" y="6265260"/>
            <a:ext cx="1981200" cy="287940"/>
          </a:xfrm>
          <a:prstGeom prst="flowChartAlternateProcess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36446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849"/>
    </mc:Choice>
    <mc:Fallback xmlns="">
      <p:transition spd="slow" advTm="2384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Relevance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733800" cy="4495800"/>
          </a:xfrm>
        </p:spPr>
        <p:txBody>
          <a:bodyPr/>
          <a:lstStyle/>
          <a:p>
            <a:r>
              <a:rPr lang="en-US" dirty="0" smtClean="0"/>
              <a:t>Used 20k queries.</a:t>
            </a:r>
          </a:p>
          <a:p>
            <a:endParaRPr lang="en-US" dirty="0"/>
          </a:p>
          <a:p>
            <a:r>
              <a:rPr lang="en-US" dirty="0" smtClean="0"/>
              <a:t>Optimized for NDCG@5.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966" y="1905000"/>
            <a:ext cx="431482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5837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Intrinsic Diversity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715000"/>
          </a:xfrm>
        </p:spPr>
        <p:txBody>
          <a:bodyPr>
            <a:normAutofit/>
          </a:bodyPr>
          <a:lstStyle/>
          <a:p>
            <a:r>
              <a:rPr lang="en-US" dirty="0" smtClean="0"/>
              <a:t>Traditional </a:t>
            </a:r>
            <a:r>
              <a:rPr lang="en-US" dirty="0"/>
              <a:t>(</a:t>
            </a:r>
            <a:r>
              <a:rPr lang="en-US" i="1" dirty="0"/>
              <a:t>extrinsic</a:t>
            </a:r>
            <a:r>
              <a:rPr lang="en-US" dirty="0"/>
              <a:t>) </a:t>
            </a:r>
            <a:r>
              <a:rPr lang="en-US" dirty="0" smtClean="0"/>
              <a:t>diversity: </a:t>
            </a:r>
          </a:p>
          <a:p>
            <a:pPr lvl="1"/>
            <a:r>
              <a:rPr lang="en-US" dirty="0" smtClean="0"/>
              <a:t>Ambiguity in user intent.</a:t>
            </a:r>
          </a:p>
          <a:p>
            <a:pPr marL="457200" lvl="1" indent="0">
              <a:buNone/>
            </a:pPr>
            <a:endParaRPr lang="en-US" sz="800" dirty="0" smtClean="0"/>
          </a:p>
          <a:p>
            <a:r>
              <a:rPr lang="en-US" i="1" dirty="0" smtClean="0"/>
              <a:t>Intrinsic</a:t>
            </a:r>
            <a:r>
              <a:rPr lang="en-US" dirty="0" smtClean="0"/>
              <a:t> Diversity  </a:t>
            </a:r>
            <a:r>
              <a:rPr lang="en-US" sz="2000" dirty="0" smtClean="0"/>
              <a:t>[</a:t>
            </a:r>
            <a:r>
              <a:rPr lang="en-US" sz="2000" dirty="0" err="1" smtClean="0"/>
              <a:t>Radlinski</a:t>
            </a:r>
            <a:r>
              <a:rPr lang="en-US" sz="2000" dirty="0" smtClean="0"/>
              <a:t> et al ’09]</a:t>
            </a:r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User wants diverse results </a:t>
            </a:r>
            <a:r>
              <a:rPr lang="en-US" i="1" dirty="0" smtClean="0"/>
              <a:t>i.e., </a:t>
            </a:r>
            <a:r>
              <a:rPr lang="en-US" dirty="0" smtClean="0"/>
              <a:t>diversity intrinsic to need.</a:t>
            </a:r>
          </a:p>
          <a:p>
            <a:pPr lvl="1"/>
            <a:r>
              <a:rPr lang="en-US" dirty="0" smtClean="0"/>
              <a:t>Single topical intent but diverse across different aspects.</a:t>
            </a:r>
          </a:p>
          <a:p>
            <a:pPr lvl="1"/>
            <a:r>
              <a:rPr lang="en-US" dirty="0" smtClean="0"/>
              <a:t>Seen in previous example.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dirty="0" smtClean="0"/>
              <a:t>Traditional diversification methods not well-suited:</a:t>
            </a:r>
          </a:p>
          <a:p>
            <a:pPr lvl="1"/>
            <a:r>
              <a:rPr lang="en-US" dirty="0" smtClean="0"/>
              <a:t>Need to diversify across aspects of a </a:t>
            </a:r>
            <a:r>
              <a:rPr lang="en-US" b="1" i="1" dirty="0" smtClean="0"/>
              <a:t>single</a:t>
            </a:r>
            <a:r>
              <a:rPr lang="en-US" dirty="0" smtClean="0"/>
              <a:t> intent</a:t>
            </a:r>
            <a:br>
              <a:rPr lang="en-US" dirty="0" smtClean="0"/>
            </a:br>
            <a:r>
              <a:rPr lang="en-US" b="1" i="1" dirty="0" smtClean="0"/>
              <a:t>not</a:t>
            </a:r>
            <a:r>
              <a:rPr lang="en-US" dirty="0" smtClean="0"/>
              <a:t> user intents.</a:t>
            </a:r>
          </a:p>
          <a:p>
            <a:pPr lvl="1"/>
            <a:r>
              <a:rPr lang="en-US" dirty="0" smtClean="0"/>
              <a:t>Observed empirically as well.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6205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1"/>
    </mc:Choice>
    <mc:Fallback xmlns="">
      <p:transition spd="slow" advTm="49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Reranking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991600" cy="5562600"/>
          </a:xfrm>
        </p:spPr>
        <p:txBody>
          <a:bodyPr>
            <a:normAutofit/>
          </a:bodyPr>
          <a:lstStyle/>
          <a:p>
            <a:r>
              <a:rPr lang="en-US" dirty="0" smtClean="0"/>
              <a:t>Given query </a:t>
            </a:r>
            <a:r>
              <a:rPr lang="en-US" i="1" dirty="0" smtClean="0"/>
              <a:t>q</a:t>
            </a:r>
            <a:r>
              <a:rPr lang="en-US" dirty="0" smtClean="0"/>
              <a:t>: Produce ranking </a:t>
            </a:r>
            <a:r>
              <a:rPr lang="en-US" i="1" dirty="0" smtClean="0"/>
              <a:t>d</a:t>
            </a:r>
            <a:r>
              <a:rPr lang="en-US" i="1" baseline="-25000" dirty="0" smtClean="0"/>
              <a:t>1</a:t>
            </a:r>
            <a:r>
              <a:rPr lang="en-US" i="1" dirty="0" smtClean="0"/>
              <a:t>,d</a:t>
            </a:r>
            <a:r>
              <a:rPr lang="en-US" i="1" baseline="-25000" dirty="0" smtClean="0"/>
              <a:t>2</a:t>
            </a:r>
            <a:r>
              <a:rPr lang="en-US" dirty="0" smtClean="0"/>
              <a:t>,… with </a:t>
            </a:r>
            <a:r>
              <a:rPr lang="en-US" dirty="0"/>
              <a:t>associated queries </a:t>
            </a:r>
            <a:r>
              <a:rPr lang="en-US" i="1" dirty="0" smtClean="0"/>
              <a:t>q</a:t>
            </a:r>
            <a:r>
              <a:rPr lang="en-US" i="1" baseline="-25000" dirty="0" smtClean="0"/>
              <a:t>1</a:t>
            </a:r>
            <a:r>
              <a:rPr lang="en-US" i="1" dirty="0" smtClean="0"/>
              <a:t>,q</a:t>
            </a:r>
            <a:r>
              <a:rPr lang="en-US" i="1" baseline="-25000" dirty="0" smtClean="0"/>
              <a:t>2</a:t>
            </a:r>
            <a:r>
              <a:rPr lang="en-US" dirty="0"/>
              <a:t>,… </a:t>
            </a:r>
            <a:r>
              <a:rPr lang="en-US" dirty="0" smtClean="0"/>
              <a:t>(representing aspects)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Documents should be relevant to query </a:t>
            </a:r>
            <a:r>
              <a:rPr lang="en-US" i="1" dirty="0" smtClean="0"/>
              <a:t>q.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Doc. </a:t>
            </a:r>
            <a:r>
              <a:rPr lang="en-US" i="1" dirty="0" smtClean="0"/>
              <a:t>d</a:t>
            </a:r>
            <a:r>
              <a:rPr lang="en-US" i="1" baseline="-25000" dirty="0" smtClean="0"/>
              <a:t>i</a:t>
            </a:r>
            <a:r>
              <a:rPr lang="en-US" dirty="0" smtClean="0"/>
              <a:t> should be relevant to </a:t>
            </a:r>
            <a:r>
              <a:rPr lang="en-US" dirty="0"/>
              <a:t>associated query </a:t>
            </a:r>
            <a:r>
              <a:rPr lang="en-US" dirty="0" smtClean="0"/>
              <a:t>q</a:t>
            </a:r>
            <a:r>
              <a:rPr lang="en-US" i="1" baseline="-25000" dirty="0" smtClean="0"/>
              <a:t>i </a:t>
            </a:r>
            <a:r>
              <a:rPr lang="en-US" dirty="0" smtClean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Aspects should be relevant to ID task initiated by </a:t>
            </a:r>
            <a:r>
              <a:rPr lang="en-US" i="1" dirty="0" smtClean="0"/>
              <a:t>q</a:t>
            </a:r>
            <a:r>
              <a:rPr lang="en-US" dirty="0" smtClean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Aspects should be diverse.</a:t>
            </a:r>
            <a:endParaRPr lang="en-US" dirty="0"/>
          </a:p>
          <a:p>
            <a:r>
              <a:rPr lang="en-US" dirty="0" smtClean="0"/>
              <a:t>Objective :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Submodular Objective: Optimize using greedy </a:t>
            </a:r>
            <a:r>
              <a:rPr lang="en-US" dirty="0" err="1" smtClean="0"/>
              <a:t>algo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105400"/>
            <a:ext cx="811314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urved Connector 4"/>
          <p:cNvCxnSpPr/>
          <p:nvPr/>
        </p:nvCxnSpPr>
        <p:spPr>
          <a:xfrm>
            <a:off x="1066800" y="2819400"/>
            <a:ext cx="3810000" cy="2286000"/>
          </a:xfrm>
          <a:prstGeom prst="curvedConnector3">
            <a:avLst>
              <a:gd name="adj1" fmla="val 99241"/>
            </a:avLst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4495800" y="5105400"/>
            <a:ext cx="972629" cy="83820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Curved Connector 14"/>
          <p:cNvCxnSpPr/>
          <p:nvPr/>
        </p:nvCxnSpPr>
        <p:spPr>
          <a:xfrm>
            <a:off x="1066800" y="3276600"/>
            <a:ext cx="5257800" cy="1828800"/>
          </a:xfrm>
          <a:prstGeom prst="curvedConnector3">
            <a:avLst>
              <a:gd name="adj1" fmla="val 99775"/>
            </a:avLst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5791200" y="5105400"/>
            <a:ext cx="972629" cy="83820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Curved Connector 18"/>
          <p:cNvCxnSpPr/>
          <p:nvPr/>
        </p:nvCxnSpPr>
        <p:spPr>
          <a:xfrm rot="5400000">
            <a:off x="7364445" y="4334416"/>
            <a:ext cx="1142999" cy="94171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7355457" y="4953000"/>
            <a:ext cx="1255143" cy="83820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Curved Connector 23"/>
          <p:cNvCxnSpPr>
            <a:endCxn id="20" idx="1"/>
          </p:cNvCxnSpPr>
          <p:nvPr/>
        </p:nvCxnSpPr>
        <p:spPr>
          <a:xfrm>
            <a:off x="5334000" y="4191002"/>
            <a:ext cx="2205268" cy="884750"/>
          </a:xfrm>
          <a:prstGeom prst="curvedConnector2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983031" y="4191002"/>
            <a:ext cx="1008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MMR-Like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52475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6" grpId="0" animBg="1"/>
      <p:bldP spid="16" grpId="1" animBg="1"/>
      <p:bldP spid="20" grpId="0" animBg="1"/>
      <p:bldP spid="20" grpId="1" animBg="1"/>
      <p:bldP spid="27" grpId="0"/>
      <p:bldP spid="27" grpId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Re-ranking for ID sessions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Problem: Given initiator query, re-rank to maximize whole-session relevance.</a:t>
            </a:r>
          </a:p>
          <a:p>
            <a:r>
              <a:rPr lang="en-US" dirty="0" smtClean="0"/>
              <a:t>First to jointly satisfy current and future queries.</a:t>
            </a:r>
          </a:p>
          <a:p>
            <a:r>
              <a:rPr lang="en-US" dirty="0" smtClean="0"/>
              <a:t>Thus also need to identify content to pre-fetch.</a:t>
            </a:r>
          </a:p>
          <a:p>
            <a:endParaRPr lang="en-US" dirty="0" smtClean="0"/>
          </a:p>
          <a:p>
            <a:r>
              <a:rPr lang="en-US" dirty="0" smtClean="0"/>
              <a:t>Goal: </a:t>
            </a:r>
            <a:r>
              <a:rPr lang="en-US" sz="2800" i="1" dirty="0" smtClean="0"/>
              <a:t>Produce intelligible (and interactive) ranking.</a:t>
            </a:r>
          </a:p>
          <a:p>
            <a:r>
              <a:rPr lang="en-US" dirty="0" smtClean="0"/>
              <a:t>Provide aspect (</a:t>
            </a:r>
            <a:r>
              <a:rPr lang="en-US" i="1" dirty="0" smtClean="0"/>
              <a:t>i.e. </a:t>
            </a:r>
            <a:r>
              <a:rPr lang="en-US" dirty="0" smtClean="0"/>
              <a:t>related  query) with result as an exemplar to facilitate user-driven exploration of aspects.</a:t>
            </a:r>
            <a:endParaRPr lang="en-US" dirty="0"/>
          </a:p>
          <a:p>
            <a:endParaRPr lang="en-US" sz="2800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8694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944"/>
    </mc:Choice>
    <mc:Fallback xmlns="">
      <p:transition spd="slow" advTm="4894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362200"/>
          </a:xfrm>
        </p:spPr>
        <p:txBody>
          <a:bodyPr/>
          <a:lstStyle/>
          <a:p>
            <a:r>
              <a:rPr lang="en-US" dirty="0" smtClean="0"/>
              <a:t>Most work focuses on extrinsic diversity.</a:t>
            </a:r>
          </a:p>
          <a:p>
            <a:r>
              <a:rPr lang="en-US" dirty="0" smtClean="0"/>
              <a:t>Related to previous TREC tracks: Interactive, Novelty, QA and (most recently) Session.</a:t>
            </a:r>
          </a:p>
          <a:p>
            <a:r>
              <a:rPr lang="en-US" dirty="0"/>
              <a:t>Nothing on ID in context of web search.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</p:txBody>
      </p:sp>
      <p:sp>
        <p:nvSpPr>
          <p:cNvPr id="5" name="Oval 4"/>
          <p:cNvSpPr/>
          <p:nvPr/>
        </p:nvSpPr>
        <p:spPr>
          <a:xfrm>
            <a:off x="2401614" y="4122683"/>
            <a:ext cx="4114800" cy="22860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577875" y="5356344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ID</a:t>
            </a:r>
            <a:endParaRPr lang="en-US" sz="2800" b="1" dirty="0"/>
          </a:p>
        </p:txBody>
      </p:sp>
      <p:sp>
        <p:nvSpPr>
          <p:cNvPr id="7" name="Oval 6"/>
          <p:cNvSpPr/>
          <p:nvPr/>
        </p:nvSpPr>
        <p:spPr>
          <a:xfrm>
            <a:off x="4953001" y="3723620"/>
            <a:ext cx="2590800" cy="1381780"/>
          </a:xfrm>
          <a:prstGeom prst="ellipse">
            <a:avLst/>
          </a:prstGeom>
          <a:solidFill>
            <a:schemeClr val="accent3">
              <a:lumMod val="40000"/>
              <a:lumOff val="60000"/>
              <a:alpha val="6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298015" y="3810000"/>
            <a:ext cx="19409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Task-Based Retrieval</a:t>
            </a:r>
            <a:endParaRPr lang="en-US" sz="2400" b="1" dirty="0"/>
          </a:p>
        </p:txBody>
      </p:sp>
      <p:sp>
        <p:nvSpPr>
          <p:cNvPr id="9" name="Oval 8"/>
          <p:cNvSpPr/>
          <p:nvPr/>
        </p:nvSpPr>
        <p:spPr>
          <a:xfrm>
            <a:off x="5181600" y="4561820"/>
            <a:ext cx="2743200" cy="1076980"/>
          </a:xfrm>
          <a:prstGeom prst="ellipse">
            <a:avLst/>
          </a:prstGeom>
          <a:solidFill>
            <a:schemeClr val="accent4">
              <a:lumMod val="40000"/>
              <a:lumOff val="60000"/>
              <a:alpha val="65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400800" y="46482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Trail-Finding</a:t>
            </a:r>
            <a:endParaRPr lang="en-US" sz="2400" b="1" dirty="0"/>
          </a:p>
        </p:txBody>
      </p:sp>
      <p:sp>
        <p:nvSpPr>
          <p:cNvPr id="11" name="Oval 10"/>
          <p:cNvSpPr/>
          <p:nvPr/>
        </p:nvSpPr>
        <p:spPr>
          <a:xfrm rot="3800056">
            <a:off x="4754931" y="4901264"/>
            <a:ext cx="2489521" cy="1433381"/>
          </a:xfrm>
          <a:prstGeom prst="ellipse">
            <a:avLst/>
          </a:prstGeom>
          <a:solidFill>
            <a:schemeClr val="accent6">
              <a:lumMod val="40000"/>
              <a:lumOff val="60000"/>
              <a:alpha val="6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257800" y="5867399"/>
            <a:ext cx="19409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Faceted Search</a:t>
            </a:r>
            <a:endParaRPr lang="en-US" sz="2400" b="1" dirty="0"/>
          </a:p>
        </p:txBody>
      </p:sp>
      <p:sp>
        <p:nvSpPr>
          <p:cNvPr id="13" name="Oval 12"/>
          <p:cNvSpPr/>
          <p:nvPr/>
        </p:nvSpPr>
        <p:spPr>
          <a:xfrm>
            <a:off x="533400" y="3876020"/>
            <a:ext cx="4953000" cy="1381780"/>
          </a:xfrm>
          <a:prstGeom prst="ellipse">
            <a:avLst/>
          </a:prstGeom>
          <a:solidFill>
            <a:schemeClr val="bg2">
              <a:lumMod val="90000"/>
              <a:alpha val="6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143001" y="4149850"/>
            <a:ext cx="3234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Exploratory Search</a:t>
            </a:r>
            <a:endParaRPr lang="en-US" sz="2400" b="1" dirty="0"/>
          </a:p>
        </p:txBody>
      </p:sp>
      <p:sp>
        <p:nvSpPr>
          <p:cNvPr id="15" name="Oval 14"/>
          <p:cNvSpPr/>
          <p:nvPr/>
        </p:nvSpPr>
        <p:spPr>
          <a:xfrm>
            <a:off x="1295400" y="5476220"/>
            <a:ext cx="2209801" cy="1222176"/>
          </a:xfrm>
          <a:prstGeom prst="ellipse">
            <a:avLst/>
          </a:prstGeom>
          <a:solidFill>
            <a:srgbClr val="FFAAA3">
              <a:alpha val="6470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335615" y="5750050"/>
            <a:ext cx="19409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Anticipatory search</a:t>
            </a:r>
            <a:endParaRPr lang="en-US" sz="2400" b="1" dirty="0"/>
          </a:p>
        </p:txBody>
      </p:sp>
      <p:sp>
        <p:nvSpPr>
          <p:cNvPr id="18" name="Cloud Callout 17"/>
          <p:cNvSpPr/>
          <p:nvPr/>
        </p:nvSpPr>
        <p:spPr>
          <a:xfrm>
            <a:off x="3771900" y="1981200"/>
            <a:ext cx="5257800" cy="2819400"/>
          </a:xfrm>
          <a:prstGeom prst="cloudCallout">
            <a:avLst>
              <a:gd name="adj1" fmla="val -14836"/>
              <a:gd name="adj2" fmla="val 82631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876800" y="2209800"/>
            <a:ext cx="441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smtClean="0"/>
              <a:t>red </a:t>
            </a:r>
            <a:r>
              <a:rPr lang="en-US" sz="2400" dirty="0"/>
              <a:t>w</a:t>
            </a:r>
            <a:r>
              <a:rPr lang="en-US" sz="2400" dirty="0" smtClean="0"/>
              <a:t>ine</a:t>
            </a:r>
          </a:p>
          <a:p>
            <a:pPr marL="342900" indent="-342900">
              <a:buFontTx/>
              <a:buChar char="-"/>
            </a:pPr>
            <a:r>
              <a:rPr lang="en-US" sz="2400" dirty="0"/>
              <a:t>r</a:t>
            </a:r>
            <a:r>
              <a:rPr lang="en-US" sz="2400" dirty="0" smtClean="0"/>
              <a:t>ed wine varieties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red wine regions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red wine grape type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red wine ratings</a:t>
            </a:r>
          </a:p>
          <a:p>
            <a:pPr marL="342900" indent="-342900">
              <a:buFontTx/>
              <a:buChar char="-"/>
            </a:pPr>
            <a:r>
              <a:rPr lang="en-US" sz="2400" dirty="0"/>
              <a:t>red wine </a:t>
            </a:r>
            <a:r>
              <a:rPr lang="en-US" sz="2400" dirty="0" smtClean="0"/>
              <a:t>prices</a:t>
            </a:r>
            <a:endParaRPr lang="en-US" sz="2400" dirty="0"/>
          </a:p>
        </p:txBody>
      </p:sp>
      <p:sp>
        <p:nvSpPr>
          <p:cNvPr id="20" name="Cloud Callout 19"/>
          <p:cNvSpPr/>
          <p:nvPr/>
        </p:nvSpPr>
        <p:spPr>
          <a:xfrm>
            <a:off x="1600200" y="1066800"/>
            <a:ext cx="5257800" cy="2819400"/>
          </a:xfrm>
          <a:prstGeom prst="cloudCallout">
            <a:avLst>
              <a:gd name="adj1" fmla="val -14836"/>
              <a:gd name="adj2" fmla="val 82631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171700" y="1425476"/>
            <a:ext cx="441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smtClean="0"/>
              <a:t>neural networks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machine learning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machine learning usage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text classification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support vector machines</a:t>
            </a:r>
          </a:p>
          <a:p>
            <a:pPr marL="342900" indent="-342900">
              <a:buFontTx/>
              <a:buChar char="-"/>
            </a:pPr>
            <a:endParaRPr lang="en-US" sz="2400" dirty="0" smtClean="0"/>
          </a:p>
        </p:txBody>
      </p:sp>
      <p:sp>
        <p:nvSpPr>
          <p:cNvPr id="22" name="Cloud Callout 21"/>
          <p:cNvSpPr/>
          <p:nvPr/>
        </p:nvSpPr>
        <p:spPr>
          <a:xfrm>
            <a:off x="2819400" y="2057400"/>
            <a:ext cx="5257800" cy="2819400"/>
          </a:xfrm>
          <a:prstGeom prst="cloudCallout">
            <a:avLst>
              <a:gd name="adj1" fmla="val -32227"/>
              <a:gd name="adj2" fmla="val 68092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657600" y="2362200"/>
            <a:ext cx="374431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smtClean="0"/>
              <a:t>remodeling ideas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cost of typical remodel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hardwood flooring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earthquake retrofit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paint colors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kitchen remodel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316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27"/>
    </mc:Choice>
    <mc:Fallback xmlns="">
      <p:transition spd="slow" advTm="17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/>
      <p:bldP spid="9" grpId="0" animBg="1"/>
      <p:bldP spid="10" grpId="0"/>
      <p:bldP spid="11" grpId="0" animBg="1"/>
      <p:bldP spid="12" grpId="0"/>
      <p:bldP spid="13" grpId="0" animBg="1"/>
      <p:bldP spid="14" grpId="0"/>
      <p:bldP spid="15" grpId="0" animBg="1"/>
      <p:bldP spid="16" grpId="0"/>
      <p:bldP spid="18" grpId="0" animBg="1"/>
      <p:bldP spid="18" grpId="1" animBg="1"/>
      <p:bldP spid="19" grpId="0"/>
      <p:bldP spid="19" grpId="1"/>
      <p:bldP spid="20" grpId="0" animBg="1"/>
      <p:bldP spid="20" grpId="1" animBg="1"/>
      <p:bldP spid="21" grpId="0"/>
      <p:bldP spid="21" grpId="1"/>
      <p:bldP spid="22" grpId="0" animBg="1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Significance of Intrinsic Diversity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990" y="1371600"/>
            <a:ext cx="8610600" cy="2362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Bailey et. al. (2012</a:t>
            </a:r>
            <a:r>
              <a:rPr lang="en-US" dirty="0"/>
              <a:t>) studied prevalence of different real </a:t>
            </a:r>
            <a:r>
              <a:rPr lang="en-US" dirty="0" smtClean="0"/>
              <a:t>world search tasks</a:t>
            </a:r>
            <a:r>
              <a:rPr lang="en-US" dirty="0"/>
              <a:t>, </a:t>
            </a:r>
            <a:r>
              <a:rPr lang="en-US" dirty="0" smtClean="0"/>
              <a:t>some </a:t>
            </a:r>
            <a:r>
              <a:rPr lang="en-US" dirty="0"/>
              <a:t>of which can be characterized as ID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Require multiple user interactions under paradigm.</a:t>
            </a:r>
          </a:p>
          <a:p>
            <a:r>
              <a:rPr lang="en-US" dirty="0" smtClean="0"/>
              <a:t>For example: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278610"/>
              </p:ext>
            </p:extLst>
          </p:nvPr>
        </p:nvGraphicFramePr>
        <p:xfrm>
          <a:off x="152399" y="3810000"/>
          <a:ext cx="8839201" cy="29565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876801"/>
                <a:gridCol w="1066800"/>
                <a:gridCol w="1676400"/>
                <a:gridCol w="1219200"/>
              </a:tblGrid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Query Type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Avg. # of Queries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Search Time (in mins)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Prevalence (of session)</a:t>
                      </a:r>
                      <a:endParaRPr lang="en-US" sz="1700" dirty="0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/>
                        <a:t>Information</a:t>
                      </a:r>
                      <a:r>
                        <a:rPr lang="en-US" sz="2300" baseline="0" dirty="0" smtClean="0"/>
                        <a:t> Discovery on specific topic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6.8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13.5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14%</a:t>
                      </a:r>
                      <a:endParaRPr lang="en-US" sz="2400" dirty="0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/>
                        <a:t>Comparing</a:t>
                      </a:r>
                      <a:r>
                        <a:rPr lang="en-US" sz="2300" baseline="0" dirty="0" smtClean="0"/>
                        <a:t> Products or Services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6.8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24.8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12%</a:t>
                      </a:r>
                      <a:endParaRPr lang="en-US" sz="2400" dirty="0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/>
                        <a:t>Finding Facts about a person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6.9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4.8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3.5%</a:t>
                      </a:r>
                      <a:endParaRPr lang="en-US" sz="2400" dirty="0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/>
                        <a:t>Learning to perform a task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8.5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2.5%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loud Callout 5"/>
          <p:cNvSpPr/>
          <p:nvPr/>
        </p:nvSpPr>
        <p:spPr>
          <a:xfrm>
            <a:off x="3581400" y="1143000"/>
            <a:ext cx="5257800" cy="2819400"/>
          </a:xfrm>
          <a:prstGeom prst="cloudCallout">
            <a:avLst>
              <a:gd name="adj1" fmla="val -32227"/>
              <a:gd name="adj2" fmla="val 68092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485290" y="2135832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Snow Leopard Example</a:t>
            </a:r>
            <a:endParaRPr lang="en-US" sz="2400" dirty="0"/>
          </a:p>
        </p:txBody>
      </p:sp>
      <p:sp>
        <p:nvSpPr>
          <p:cNvPr id="9" name="Cloud Callout 8"/>
          <p:cNvSpPr/>
          <p:nvPr/>
        </p:nvSpPr>
        <p:spPr>
          <a:xfrm>
            <a:off x="1981200" y="1676400"/>
            <a:ext cx="5257800" cy="2819400"/>
          </a:xfrm>
          <a:prstGeom prst="cloudCallout">
            <a:avLst>
              <a:gd name="adj1" fmla="val -32227"/>
              <a:gd name="adj2" fmla="val 68092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743200" y="2116604"/>
            <a:ext cx="34671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smtClean="0"/>
              <a:t>Best Tablet Readers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Kindle Fire vs. Nook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Fire </a:t>
            </a:r>
            <a:r>
              <a:rPr lang="en-US" sz="2400" dirty="0" err="1" smtClean="0"/>
              <a:t>vs</a:t>
            </a:r>
            <a:r>
              <a:rPr lang="en-US" sz="2400" dirty="0" smtClean="0"/>
              <a:t> Nook specs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Fire vs. Nook apps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Fire vs. Nook screen</a:t>
            </a:r>
            <a:endParaRPr lang="en-US" sz="2400" dirty="0"/>
          </a:p>
        </p:txBody>
      </p:sp>
      <p:sp>
        <p:nvSpPr>
          <p:cNvPr id="11" name="Cloud Callout 10"/>
          <p:cNvSpPr/>
          <p:nvPr/>
        </p:nvSpPr>
        <p:spPr>
          <a:xfrm>
            <a:off x="2133600" y="2286000"/>
            <a:ext cx="5715000" cy="3048000"/>
          </a:xfrm>
          <a:prstGeom prst="cloudCallout">
            <a:avLst>
              <a:gd name="adj1" fmla="val -33055"/>
              <a:gd name="adj2" fmla="val 60851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814145" y="2590800"/>
            <a:ext cx="412005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 smtClean="0"/>
              <a:t>kelly clarkson superbowl performance</a:t>
            </a:r>
          </a:p>
          <a:p>
            <a:pPr marL="342900" indent="-342900">
              <a:buFontTx/>
              <a:buChar char="-"/>
            </a:pPr>
            <a:r>
              <a:rPr lang="en-US" sz="2000" dirty="0" smtClean="0"/>
              <a:t>How many times has kelly clarkson performed at a game</a:t>
            </a:r>
          </a:p>
          <a:p>
            <a:pPr marL="342900" indent="-342900">
              <a:buFontTx/>
              <a:buChar char="-"/>
            </a:pPr>
            <a:r>
              <a:rPr lang="en-US" sz="2000" dirty="0" smtClean="0"/>
              <a:t>How many games has kelly clarkson sung the national anthem</a:t>
            </a:r>
          </a:p>
          <a:p>
            <a:pPr marL="342900" indent="-342900">
              <a:buFontTx/>
              <a:buChar char="-"/>
            </a:pPr>
            <a:r>
              <a:rPr lang="en-US" sz="2000" dirty="0" smtClean="0"/>
              <a:t>How many awards has kelly clarkson won?</a:t>
            </a:r>
            <a:endParaRPr lang="en-US" sz="2000" dirty="0"/>
          </a:p>
        </p:txBody>
      </p:sp>
      <p:sp>
        <p:nvSpPr>
          <p:cNvPr id="13" name="Cloud Callout 12"/>
          <p:cNvSpPr/>
          <p:nvPr/>
        </p:nvSpPr>
        <p:spPr>
          <a:xfrm>
            <a:off x="2667000" y="2895600"/>
            <a:ext cx="5638800" cy="2895600"/>
          </a:xfrm>
          <a:prstGeom prst="cloudCallout">
            <a:avLst>
              <a:gd name="adj1" fmla="val -32227"/>
              <a:gd name="adj2" fmla="val 68092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581400" y="3124200"/>
            <a:ext cx="3886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smtClean="0"/>
              <a:t>remodeling kitchen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installing kitchen cabinets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Installing base cabinets</a:t>
            </a:r>
          </a:p>
          <a:p>
            <a:pPr marL="342900" indent="-342900">
              <a:buFontTx/>
              <a:buChar char="-"/>
            </a:pPr>
            <a:r>
              <a:rPr lang="en-US" sz="2400" dirty="0"/>
              <a:t>h</a:t>
            </a:r>
            <a:r>
              <a:rPr lang="en-US" sz="2400" dirty="0" smtClean="0"/>
              <a:t>ow to attach countertop to base cabinets?</a:t>
            </a:r>
          </a:p>
          <a:p>
            <a:pPr marL="342900" indent="-342900">
              <a:buFontTx/>
              <a:buChar char="-"/>
            </a:pPr>
            <a:r>
              <a:rPr lang="en-US" sz="2400" dirty="0"/>
              <a:t>h</a:t>
            </a:r>
            <a:r>
              <a:rPr lang="en-US" sz="2400" dirty="0" smtClean="0"/>
              <a:t>anging wall cabinets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31400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8"/>
    </mc:Choice>
    <mc:Fallback xmlns="">
      <p:transition spd="slow" advTm="82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/>
      <p:bldP spid="7" grpId="1"/>
      <p:bldP spid="9" grpId="0" animBg="1"/>
      <p:bldP spid="9" grpId="1" animBg="1"/>
      <p:bldP spid="10" grpId="0"/>
      <p:bldP spid="10" grpId="1"/>
      <p:bldP spid="11" grpId="0" animBg="1"/>
      <p:bldP spid="11" grpId="1" animBg="1"/>
      <p:bldP spid="12" grpId="0"/>
      <p:bldP spid="12" grpId="1"/>
      <p:bldP spid="13" grpId="0" animBg="1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362200"/>
          </a:xfrm>
        </p:spPr>
        <p:txBody>
          <a:bodyPr/>
          <a:lstStyle/>
          <a:p>
            <a:r>
              <a:rPr lang="en-US" dirty="0" smtClean="0"/>
              <a:t>Most work focuses on extrinsic diversity.</a:t>
            </a:r>
          </a:p>
          <a:p>
            <a:r>
              <a:rPr lang="en-US" dirty="0" smtClean="0"/>
              <a:t>Related to previous TREC tracks: Interactive, Novelty, QA and (most recently) Session.</a:t>
            </a:r>
          </a:p>
          <a:p>
            <a:r>
              <a:rPr lang="en-US" dirty="0"/>
              <a:t>Nothing on ID in context of web search.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</p:txBody>
      </p:sp>
      <p:sp>
        <p:nvSpPr>
          <p:cNvPr id="5" name="Oval 4"/>
          <p:cNvSpPr/>
          <p:nvPr/>
        </p:nvSpPr>
        <p:spPr>
          <a:xfrm>
            <a:off x="2401614" y="4122683"/>
            <a:ext cx="4114800" cy="22860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577875" y="5356344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ID</a:t>
            </a:r>
            <a:endParaRPr lang="en-US" sz="2800" b="1" dirty="0"/>
          </a:p>
        </p:txBody>
      </p:sp>
      <p:sp>
        <p:nvSpPr>
          <p:cNvPr id="7" name="Oval 6"/>
          <p:cNvSpPr/>
          <p:nvPr/>
        </p:nvSpPr>
        <p:spPr>
          <a:xfrm>
            <a:off x="4953001" y="3723620"/>
            <a:ext cx="2590800" cy="1381780"/>
          </a:xfrm>
          <a:prstGeom prst="ellipse">
            <a:avLst/>
          </a:prstGeom>
          <a:solidFill>
            <a:schemeClr val="accent3">
              <a:lumMod val="40000"/>
              <a:lumOff val="60000"/>
              <a:alpha val="6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298015" y="3810000"/>
            <a:ext cx="19409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Task-Based Retrieval</a:t>
            </a:r>
            <a:endParaRPr lang="en-US" sz="2400" b="1" dirty="0"/>
          </a:p>
        </p:txBody>
      </p:sp>
      <p:sp>
        <p:nvSpPr>
          <p:cNvPr id="9" name="Oval 8"/>
          <p:cNvSpPr/>
          <p:nvPr/>
        </p:nvSpPr>
        <p:spPr>
          <a:xfrm>
            <a:off x="5181600" y="4561820"/>
            <a:ext cx="2743200" cy="1076980"/>
          </a:xfrm>
          <a:prstGeom prst="ellipse">
            <a:avLst/>
          </a:prstGeom>
          <a:solidFill>
            <a:schemeClr val="accent4">
              <a:lumMod val="40000"/>
              <a:lumOff val="60000"/>
              <a:alpha val="65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400800" y="46482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Trail-Finding</a:t>
            </a:r>
            <a:endParaRPr lang="en-US" sz="2400" b="1" dirty="0"/>
          </a:p>
        </p:txBody>
      </p:sp>
      <p:sp>
        <p:nvSpPr>
          <p:cNvPr id="11" name="Oval 10"/>
          <p:cNvSpPr/>
          <p:nvPr/>
        </p:nvSpPr>
        <p:spPr>
          <a:xfrm rot="3800056">
            <a:off x="4754931" y="4901264"/>
            <a:ext cx="2489521" cy="1433381"/>
          </a:xfrm>
          <a:prstGeom prst="ellipse">
            <a:avLst/>
          </a:prstGeom>
          <a:solidFill>
            <a:schemeClr val="accent6">
              <a:lumMod val="40000"/>
              <a:lumOff val="60000"/>
              <a:alpha val="6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257800" y="5867399"/>
            <a:ext cx="19409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Faceted Search</a:t>
            </a:r>
            <a:endParaRPr lang="en-US" sz="2400" b="1" dirty="0"/>
          </a:p>
        </p:txBody>
      </p:sp>
      <p:sp>
        <p:nvSpPr>
          <p:cNvPr id="13" name="Oval 12"/>
          <p:cNvSpPr/>
          <p:nvPr/>
        </p:nvSpPr>
        <p:spPr>
          <a:xfrm>
            <a:off x="533400" y="3876020"/>
            <a:ext cx="4953000" cy="1381780"/>
          </a:xfrm>
          <a:prstGeom prst="ellipse">
            <a:avLst/>
          </a:prstGeom>
          <a:solidFill>
            <a:schemeClr val="bg2">
              <a:lumMod val="90000"/>
              <a:alpha val="6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143001" y="4149850"/>
            <a:ext cx="3234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Exploratory Search</a:t>
            </a:r>
            <a:endParaRPr lang="en-US" sz="2400" b="1" dirty="0"/>
          </a:p>
        </p:txBody>
      </p:sp>
      <p:sp>
        <p:nvSpPr>
          <p:cNvPr id="15" name="Oval 14"/>
          <p:cNvSpPr/>
          <p:nvPr/>
        </p:nvSpPr>
        <p:spPr>
          <a:xfrm>
            <a:off x="1295400" y="5476220"/>
            <a:ext cx="2209801" cy="1222176"/>
          </a:xfrm>
          <a:prstGeom prst="ellipse">
            <a:avLst/>
          </a:prstGeom>
          <a:solidFill>
            <a:srgbClr val="FFAAA3">
              <a:alpha val="6470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335615" y="5750050"/>
            <a:ext cx="19409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Anticipatory search</a:t>
            </a:r>
            <a:endParaRPr lang="en-US" sz="2400" b="1" dirty="0"/>
          </a:p>
        </p:txBody>
      </p:sp>
      <p:sp>
        <p:nvSpPr>
          <p:cNvPr id="18" name="Cloud Callout 17"/>
          <p:cNvSpPr/>
          <p:nvPr/>
        </p:nvSpPr>
        <p:spPr>
          <a:xfrm>
            <a:off x="3771900" y="1981200"/>
            <a:ext cx="5257800" cy="2819400"/>
          </a:xfrm>
          <a:prstGeom prst="cloudCallout">
            <a:avLst>
              <a:gd name="adj1" fmla="val -14836"/>
              <a:gd name="adj2" fmla="val 82631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876800" y="2209800"/>
            <a:ext cx="441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smtClean="0"/>
              <a:t>red </a:t>
            </a:r>
            <a:r>
              <a:rPr lang="en-US" sz="2400" dirty="0"/>
              <a:t>w</a:t>
            </a:r>
            <a:r>
              <a:rPr lang="en-US" sz="2400" dirty="0" smtClean="0"/>
              <a:t>ine</a:t>
            </a:r>
          </a:p>
          <a:p>
            <a:pPr marL="342900" indent="-342900">
              <a:buFontTx/>
              <a:buChar char="-"/>
            </a:pPr>
            <a:r>
              <a:rPr lang="en-US" sz="2400" dirty="0"/>
              <a:t>r</a:t>
            </a:r>
            <a:r>
              <a:rPr lang="en-US" sz="2400" dirty="0" smtClean="0"/>
              <a:t>ed wine varieties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red wine regions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red wine grape type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red wine ratings</a:t>
            </a:r>
          </a:p>
          <a:p>
            <a:pPr marL="342900" indent="-342900">
              <a:buFontTx/>
              <a:buChar char="-"/>
            </a:pPr>
            <a:r>
              <a:rPr lang="en-US" sz="2400" dirty="0"/>
              <a:t>red wine </a:t>
            </a:r>
            <a:r>
              <a:rPr lang="en-US" sz="2400" dirty="0" smtClean="0"/>
              <a:t>prices</a:t>
            </a:r>
            <a:endParaRPr lang="en-US" sz="2400" dirty="0"/>
          </a:p>
        </p:txBody>
      </p:sp>
      <p:sp>
        <p:nvSpPr>
          <p:cNvPr id="20" name="Cloud Callout 19"/>
          <p:cNvSpPr/>
          <p:nvPr/>
        </p:nvSpPr>
        <p:spPr>
          <a:xfrm>
            <a:off x="1600200" y="1066800"/>
            <a:ext cx="5257800" cy="2819400"/>
          </a:xfrm>
          <a:prstGeom prst="cloudCallout">
            <a:avLst>
              <a:gd name="adj1" fmla="val -14836"/>
              <a:gd name="adj2" fmla="val 82631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171700" y="1425476"/>
            <a:ext cx="441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smtClean="0"/>
              <a:t>neural networks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machine learning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machine learning usage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text classification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support vector machines</a:t>
            </a:r>
          </a:p>
          <a:p>
            <a:pPr marL="342900" indent="-342900">
              <a:buFontTx/>
              <a:buChar char="-"/>
            </a:pPr>
            <a:endParaRPr lang="en-US" sz="2400" dirty="0" smtClean="0"/>
          </a:p>
        </p:txBody>
      </p:sp>
      <p:sp>
        <p:nvSpPr>
          <p:cNvPr id="22" name="Cloud Callout 21"/>
          <p:cNvSpPr/>
          <p:nvPr/>
        </p:nvSpPr>
        <p:spPr>
          <a:xfrm>
            <a:off x="2819400" y="2057400"/>
            <a:ext cx="5257800" cy="2819400"/>
          </a:xfrm>
          <a:prstGeom prst="cloudCallout">
            <a:avLst>
              <a:gd name="adj1" fmla="val -32227"/>
              <a:gd name="adj2" fmla="val 68092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657600" y="2362200"/>
            <a:ext cx="374431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smtClean="0"/>
              <a:t>remodeling ideas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cost of typical remodel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hardwood flooring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earthquake retrofit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paint colors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kitchen remodel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467600" y="3189982"/>
            <a:ext cx="17907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Singla</a:t>
            </a:r>
            <a:r>
              <a:rPr lang="en-US" sz="1600" dirty="0" smtClean="0">
                <a:solidFill>
                  <a:srgbClr val="FF0000"/>
                </a:solidFill>
              </a:rPr>
              <a:t> et. al. 2010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Yuan &amp; White 2012</a:t>
            </a:r>
          </a:p>
          <a:p>
            <a:r>
              <a:rPr lang="en-US" sz="1600" dirty="0" err="1" smtClean="0">
                <a:solidFill>
                  <a:srgbClr val="FF0000"/>
                </a:solidFill>
              </a:rPr>
              <a:t>Kotov</a:t>
            </a:r>
            <a:r>
              <a:rPr lang="en-US" sz="1600" dirty="0" smtClean="0">
                <a:solidFill>
                  <a:srgbClr val="FF0000"/>
                </a:solidFill>
              </a:rPr>
              <a:t> et. al. 2011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White et. al. 2010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124700" y="5791200"/>
            <a:ext cx="19240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Dakka</a:t>
            </a:r>
            <a:r>
              <a:rPr lang="en-US" sz="1600" dirty="0" smtClean="0">
                <a:solidFill>
                  <a:srgbClr val="FF0000"/>
                </a:solidFill>
              </a:rPr>
              <a:t> et al 2006</a:t>
            </a:r>
          </a:p>
          <a:p>
            <a:r>
              <a:rPr lang="en-US" sz="1600" dirty="0" err="1" smtClean="0">
                <a:solidFill>
                  <a:srgbClr val="FF0000"/>
                </a:solidFill>
              </a:rPr>
              <a:t>Tunkelag</a:t>
            </a:r>
            <a:r>
              <a:rPr lang="en-US" sz="1600" dirty="0" smtClean="0">
                <a:solidFill>
                  <a:srgbClr val="FF0000"/>
                </a:solidFill>
              </a:rPr>
              <a:t> 2009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Zhang &amp; Zhang 2010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Pound et. al. 2011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52400" y="5257800"/>
            <a:ext cx="19240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Marchionini</a:t>
            </a:r>
            <a:r>
              <a:rPr lang="en-US" sz="1600" dirty="0" smtClean="0">
                <a:solidFill>
                  <a:srgbClr val="FF0000"/>
                </a:solidFill>
              </a:rPr>
              <a:t> 2006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White et. al. 2006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White et. al. 2008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0" y="6273225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Liebling</a:t>
            </a:r>
            <a:r>
              <a:rPr lang="en-US" sz="1600" dirty="0" smtClean="0">
                <a:solidFill>
                  <a:srgbClr val="FF0000"/>
                </a:solidFill>
              </a:rPr>
              <a:t> et. al. 2012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3757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27"/>
    </mc:Choice>
    <mc:Fallback xmlns="">
      <p:transition spd="slow" advTm="17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/>
      <p:bldP spid="9" grpId="0" animBg="1"/>
      <p:bldP spid="10" grpId="0"/>
      <p:bldP spid="11" grpId="0" animBg="1"/>
      <p:bldP spid="12" grpId="0"/>
      <p:bldP spid="13" grpId="0" animBg="1"/>
      <p:bldP spid="14" grpId="0"/>
      <p:bldP spid="15" grpId="0" animBg="1"/>
      <p:bldP spid="16" grpId="0"/>
      <p:bldP spid="18" grpId="0" animBg="1"/>
      <p:bldP spid="18" grpId="1" animBg="1"/>
      <p:bldP spid="19" grpId="0"/>
      <p:bldP spid="19" grpId="1"/>
      <p:bldP spid="20" grpId="0" animBg="1"/>
      <p:bldP spid="20" grpId="1" animBg="1"/>
      <p:bldP spid="21" grpId="0"/>
      <p:bldP spid="21" grpId="1"/>
      <p:bldP spid="22" grpId="0" animBg="1"/>
      <p:bldP spid="23" grpId="0"/>
      <p:bldP spid="4" grpId="0"/>
      <p:bldP spid="4" grpId="1"/>
      <p:bldP spid="24" grpId="0"/>
      <p:bldP spid="24" grpId="1"/>
      <p:bldP spid="25" grpId="0"/>
      <p:bldP spid="25" grpId="1"/>
      <p:bldP spid="26" grpId="0"/>
      <p:bldP spid="2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ID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1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facebook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u="sng" dirty="0" smtClean="0">
                <a:solidFill>
                  <a:srgbClr val="002060"/>
                </a:solidFill>
              </a:rPr>
              <a:t>remodeling ideas</a:t>
            </a:r>
          </a:p>
          <a:p>
            <a:r>
              <a:rPr lang="en-US" i="1" dirty="0" smtClean="0">
                <a:solidFill>
                  <a:srgbClr val="0070C0"/>
                </a:solidFill>
              </a:rPr>
              <a:t>cost of typical remodel</a:t>
            </a:r>
          </a:p>
          <a:p>
            <a:r>
              <a:rPr lang="en-US" i="1" dirty="0" smtClean="0">
                <a:solidFill>
                  <a:srgbClr val="0070C0"/>
                </a:solidFill>
              </a:rPr>
              <a:t>hardwood flooring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cnn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news</a:t>
            </a:r>
          </a:p>
          <a:p>
            <a:r>
              <a:rPr lang="en-US" i="1" dirty="0" smtClean="0">
                <a:solidFill>
                  <a:srgbClr val="0070C0"/>
                </a:solidFill>
              </a:rPr>
              <a:t>earthquake retrofit</a:t>
            </a:r>
          </a:p>
          <a:p>
            <a:r>
              <a:rPr lang="en-US" i="1" dirty="0" smtClean="0">
                <a:solidFill>
                  <a:srgbClr val="0070C0"/>
                </a:solidFill>
              </a:rPr>
              <a:t>paint colors</a:t>
            </a:r>
          </a:p>
          <a:p>
            <a:r>
              <a:rPr lang="en-US" i="1" dirty="0">
                <a:solidFill>
                  <a:srgbClr val="0070C0"/>
                </a:solidFill>
              </a:rPr>
              <a:t>k</a:t>
            </a:r>
            <a:r>
              <a:rPr lang="en-US" i="1" dirty="0" smtClean="0">
                <a:solidFill>
                  <a:srgbClr val="0070C0"/>
                </a:solidFill>
              </a:rPr>
              <a:t>itchen remodel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nfl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scores</a:t>
            </a:r>
          </a:p>
          <a:p>
            <a:r>
              <a:rPr lang="en-US" dirty="0" smtClean="0"/>
              <a:t>----</a:t>
            </a:r>
          </a:p>
          <a:p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4648200" y="2133600"/>
            <a:ext cx="381000" cy="3505200"/>
          </a:xfrm>
          <a:prstGeom prst="rightBrace">
            <a:avLst/>
          </a:prstGeom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81600" y="3689866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ID Session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3886200" y="1524000"/>
            <a:ext cx="2590800" cy="685800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834352" y="1293167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Initiator Query</a:t>
            </a:r>
            <a:endParaRPr lang="en-US" sz="2400" b="1" dirty="0">
              <a:solidFill>
                <a:srgbClr val="00206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4038600" y="3162300"/>
            <a:ext cx="1981200" cy="20193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3543300" y="3505200"/>
            <a:ext cx="2476500" cy="19050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3859924" y="4514850"/>
            <a:ext cx="2159876" cy="112395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 flipV="1">
            <a:off x="2971800" y="4857750"/>
            <a:ext cx="3048000" cy="93345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3400097" y="5518588"/>
            <a:ext cx="2590800" cy="501212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148552" y="5329535"/>
            <a:ext cx="2843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Successor Queries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4343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9"/>
    </mc:Choice>
    <mc:Fallback xmlns="">
      <p:transition spd="slow" advTm="73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876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Mining ID sessions from post-hoc behavioral analysis in search logs.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Learning to predict initiator queries of ID sessions.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Given initiator query, rank results targeting whole-session relevance and also predict which content to pre-fetch.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14233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0"/>
    </mc:Choice>
    <mc:Fallback xmlns="">
      <p:transition spd="slow" advTm="59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1|0.1|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0.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0.2|0.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1.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0.1|0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2|15.6|10.9|1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15.1|10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1|10|4.9|8.7|4.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|0.1|0.1|0.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|5.4|8.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11.4|10.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7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|0.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15.1|10.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|0.2|0.4|0.1|0.1|0.2|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1|0.1|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|0.2|0.4|0.1|0.1|0.2|0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2|0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4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14649</TotalTime>
  <Words>2529</Words>
  <Application>Microsoft Office PowerPoint</Application>
  <PresentationFormat>On-screen Show (4:3)</PresentationFormat>
  <Paragraphs>584</Paragraphs>
  <Slides>52</Slides>
  <Notes>12</Notes>
  <HiddenSlides>3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Office Theme</vt:lpstr>
      <vt:lpstr>Toward Whole-Session Relevance:  Exploring Intrinsic Diversity in Web Search </vt:lpstr>
      <vt:lpstr>Whole-Session Relevance</vt:lpstr>
      <vt:lpstr>Whole-Session Relevance</vt:lpstr>
      <vt:lpstr>Whole-Session Relevance</vt:lpstr>
      <vt:lpstr>Intrinsic Diversity</vt:lpstr>
      <vt:lpstr>Significance of Intrinsic Diversity</vt:lpstr>
      <vt:lpstr>Related Problems</vt:lpstr>
      <vt:lpstr>Example ID session</vt:lpstr>
      <vt:lpstr>Our Contributions</vt:lpstr>
      <vt:lpstr>Our Contributions</vt:lpstr>
      <vt:lpstr>Mining ID sessions from logs</vt:lpstr>
      <vt:lpstr>ID Extraction Algorithm: Key Steps</vt:lpstr>
      <vt:lpstr>ID Extraction Algorithm: Key Steps</vt:lpstr>
      <vt:lpstr>ID Extraction Algorithm: Key Steps</vt:lpstr>
      <vt:lpstr>ID Extraction Algorithm: Key Steps</vt:lpstr>
      <vt:lpstr>Evaluating Extraction</vt:lpstr>
      <vt:lpstr>Statistics of Extraction Process</vt:lpstr>
      <vt:lpstr>Our Contributions</vt:lpstr>
      <vt:lpstr>Predicting ID Initiation </vt:lpstr>
      <vt:lpstr>ID Initiation Classification</vt:lpstr>
      <vt:lpstr>Digging Deeper: ID Initiation Features</vt:lpstr>
      <vt:lpstr>ID Initiation Feature Importance</vt:lpstr>
      <vt:lpstr>Linguistic Characterization of ID Queries</vt:lpstr>
      <vt:lpstr>Our Contributions</vt:lpstr>
      <vt:lpstr>Ranking for ID sessions</vt:lpstr>
      <vt:lpstr>Ranking Algorithm</vt:lpstr>
      <vt:lpstr>Breaking Down the Objective - 1</vt:lpstr>
      <vt:lpstr>Breaking Down the Objective - 2</vt:lpstr>
      <vt:lpstr>Breaking Down the Objective - 3</vt:lpstr>
      <vt:lpstr>Performance on Search Log Data</vt:lpstr>
      <vt:lpstr>Other Findings on Search Log Data </vt:lpstr>
      <vt:lpstr>Performance on TREC data</vt:lpstr>
      <vt:lpstr>Contributions Recap</vt:lpstr>
      <vt:lpstr>Toward Whole-Session Relevance</vt:lpstr>
      <vt:lpstr>THANK YOU!  QUESTIONS?</vt:lpstr>
      <vt:lpstr>THANK YOU!  QUESTIONS?</vt:lpstr>
      <vt:lpstr>BACKUP SLIDES </vt:lpstr>
      <vt:lpstr>Scope and Applicability</vt:lpstr>
      <vt:lpstr>ID Initiation Classification</vt:lpstr>
      <vt:lpstr>Examples: Misclassified as ID</vt:lpstr>
      <vt:lpstr>Examples: Misclassified as Regular</vt:lpstr>
      <vt:lpstr>Feature-Wise Errors</vt:lpstr>
      <vt:lpstr>Effect of Training Size</vt:lpstr>
      <vt:lpstr>Effect of class bias</vt:lpstr>
      <vt:lpstr>Training effect of class bias</vt:lpstr>
      <vt:lpstr>All-Query Classification</vt:lpstr>
      <vt:lpstr>PowerPoint Presentation</vt:lpstr>
      <vt:lpstr>PowerPoint Presentation</vt:lpstr>
      <vt:lpstr>Training Relevance Function</vt:lpstr>
      <vt:lpstr>Reranking Algorithm</vt:lpstr>
      <vt:lpstr>Re-ranking for ID sessions</vt:lpstr>
      <vt:lpstr>Related Problems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 Whole-Session Relevance: Exploring Intrinsic Diversity  in Web Search</dc:title>
  <dc:creator>Karthik</dc:creator>
  <cp:lastModifiedBy>Karthik</cp:lastModifiedBy>
  <cp:revision>432</cp:revision>
  <dcterms:created xsi:type="dcterms:W3CDTF">2013-07-13T22:25:03Z</dcterms:created>
  <dcterms:modified xsi:type="dcterms:W3CDTF">2013-07-31T07:44:57Z</dcterms:modified>
</cp:coreProperties>
</file>