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3"/>
  </p:notesMasterIdLst>
  <p:sldIdLst>
    <p:sldId id="256" r:id="rId2"/>
    <p:sldId id="280" r:id="rId3"/>
    <p:sldId id="281" r:id="rId4"/>
    <p:sldId id="261" r:id="rId5"/>
    <p:sldId id="262" r:id="rId6"/>
    <p:sldId id="263" r:id="rId7"/>
    <p:sldId id="285" r:id="rId8"/>
    <p:sldId id="286" r:id="rId9"/>
    <p:sldId id="267" r:id="rId10"/>
    <p:sldId id="269" r:id="rId11"/>
    <p:sldId id="272" r:id="rId12"/>
    <p:sldId id="284" r:id="rId13"/>
    <p:sldId id="279" r:id="rId14"/>
    <p:sldId id="274" r:id="rId15"/>
    <p:sldId id="283" r:id="rId16"/>
    <p:sldId id="275" r:id="rId17"/>
    <p:sldId id="271" r:id="rId18"/>
    <p:sldId id="277" r:id="rId19"/>
    <p:sldId id="260" r:id="rId20"/>
    <p:sldId id="26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099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26208511177662E-2"/>
          <c:y val="2.543397757473433E-2"/>
          <c:w val="0.84972476418428833"/>
          <c:h val="0.90636484646310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SCAVG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rgbClr val="00B0F0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Sheet1!$J$2:$J$8</c:f>
                <c:numCache>
                  <c:formatCode>General</c:formatCode>
                  <c:ptCount val="7"/>
                  <c:pt idx="0">
                    <c:v>6.8389999999999995</c:v>
                  </c:pt>
                  <c:pt idx="1">
                    <c:v>7.0409999999999995</c:v>
                  </c:pt>
                  <c:pt idx="3">
                    <c:v>0</c:v>
                  </c:pt>
                  <c:pt idx="4">
                    <c:v>20.050799999999999</c:v>
                  </c:pt>
                  <c:pt idx="5">
                    <c:v>29.198499999999999</c:v>
                  </c:pt>
                </c:numCache>
              </c:numRef>
            </c:plus>
            <c:minus>
              <c:numRef>
                <c:f>Sheet1!$J$2:$J$9</c:f>
                <c:numCache>
                  <c:formatCode>General</c:formatCode>
                  <c:ptCount val="8"/>
                  <c:pt idx="0">
                    <c:v>6.8389999999999995</c:v>
                  </c:pt>
                  <c:pt idx="1">
                    <c:v>7.0409999999999995</c:v>
                  </c:pt>
                  <c:pt idx="3">
                    <c:v>0</c:v>
                  </c:pt>
                  <c:pt idx="4">
                    <c:v>20.050799999999999</c:v>
                  </c:pt>
                  <c:pt idx="5">
                    <c:v>29.198499999999999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20.634399999999999</c:v>
                </c:pt>
                <c:pt idx="1">
                  <c:v>23.297799999999999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NCS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F43B1C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8889040779641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Sheet1!$K$2:$K$8</c:f>
                <c:numCache>
                  <c:formatCode>General</c:formatCode>
                  <c:ptCount val="7"/>
                  <c:pt idx="0">
                    <c:v>4.1859999999999999</c:v>
                  </c:pt>
                  <c:pt idx="1">
                    <c:v>3.9550000000000001</c:v>
                  </c:pt>
                  <c:pt idx="3">
                    <c:v>0</c:v>
                  </c:pt>
                  <c:pt idx="4">
                    <c:v>16.184200000000001</c:v>
                  </c:pt>
                  <c:pt idx="5">
                    <c:v>29.671700000000001</c:v>
                  </c:pt>
                </c:numCache>
              </c:numRef>
            </c:plus>
            <c:minus>
              <c:numRef>
                <c:f>Sheet1!$K$2:$K$8</c:f>
                <c:numCache>
                  <c:formatCode>General</c:formatCode>
                  <c:ptCount val="7"/>
                  <c:pt idx="0">
                    <c:v>4.1859999999999999</c:v>
                  </c:pt>
                  <c:pt idx="1">
                    <c:v>3.9550000000000001</c:v>
                  </c:pt>
                  <c:pt idx="3">
                    <c:v>0</c:v>
                  </c:pt>
                  <c:pt idx="4">
                    <c:v>16.184200000000001</c:v>
                  </c:pt>
                  <c:pt idx="5">
                    <c:v>29.671700000000001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20.794699999999999</c:v>
                </c:pt>
                <c:pt idx="1">
                  <c:v>31.862200000000001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Sheet1!$L$2:$L$8</c:f>
                <c:numCache>
                  <c:formatCode>General</c:formatCode>
                  <c:ptCount val="7"/>
                  <c:pt idx="0">
                    <c:v>4.4660000000000002</c:v>
                  </c:pt>
                  <c:pt idx="1">
                    <c:v>4.2489999999999997</c:v>
                  </c:pt>
                  <c:pt idx="3">
                    <c:v>0</c:v>
                  </c:pt>
                  <c:pt idx="4">
                    <c:v>6.8389999999999995</c:v>
                  </c:pt>
                  <c:pt idx="5">
                    <c:v>7.0409999999999995</c:v>
                  </c:pt>
                </c:numCache>
              </c:numRef>
            </c:plus>
            <c:minus>
              <c:numRef>
                <c:f>Sheet1!$L$2:$L$8</c:f>
                <c:numCache>
                  <c:formatCode>General</c:formatCode>
                  <c:ptCount val="7"/>
                  <c:pt idx="0">
                    <c:v>4.4660000000000002</c:v>
                  </c:pt>
                  <c:pt idx="1">
                    <c:v>4.2489999999999997</c:v>
                  </c:pt>
                  <c:pt idx="3">
                    <c:v>0</c:v>
                  </c:pt>
                  <c:pt idx="4">
                    <c:v>6.8389999999999995</c:v>
                  </c:pt>
                  <c:pt idx="5">
                    <c:v>7.0409999999999995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21.7638</c:v>
                </c:pt>
                <c:pt idx="1">
                  <c:v>21.3858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MALBC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Sheet1!$M$2:$M$8</c:f>
                <c:numCache>
                  <c:formatCode>General</c:formatCode>
                  <c:ptCount val="7"/>
                  <c:pt idx="0">
                    <c:v>3.2679999999999998</c:v>
                  </c:pt>
                  <c:pt idx="1">
                    <c:v>3.081</c:v>
                  </c:pt>
                  <c:pt idx="3">
                    <c:v>0</c:v>
                  </c:pt>
                  <c:pt idx="4">
                    <c:v>4.1859999999999999</c:v>
                  </c:pt>
                  <c:pt idx="5">
                    <c:v>3.9550000000000001</c:v>
                  </c:pt>
                </c:numCache>
              </c:numRef>
            </c:plus>
            <c:minus>
              <c:numRef>
                <c:f>Sheet1!$M$2:$M$8</c:f>
                <c:numCache>
                  <c:formatCode>General</c:formatCode>
                  <c:ptCount val="7"/>
                  <c:pt idx="0">
                    <c:v>3.2679999999999998</c:v>
                  </c:pt>
                  <c:pt idx="1">
                    <c:v>3.081</c:v>
                  </c:pt>
                  <c:pt idx="3">
                    <c:v>0</c:v>
                  </c:pt>
                  <c:pt idx="4">
                    <c:v>4.1859999999999999</c:v>
                  </c:pt>
                  <c:pt idx="5">
                    <c:v>3.9550000000000001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20.584800000000001</c:v>
                </c:pt>
                <c:pt idx="1">
                  <c:v>23.719100000000001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Sheet1!$N$2:$N$8</c:f>
                <c:numCache>
                  <c:formatCode>General</c:formatCode>
                  <c:ptCount val="7"/>
                  <c:pt idx="0">
                    <c:v>7.0999630421573325</c:v>
                  </c:pt>
                  <c:pt idx="1">
                    <c:v>4.3044308566870955</c:v>
                  </c:pt>
                  <c:pt idx="3">
                    <c:v>0</c:v>
                  </c:pt>
                  <c:pt idx="4">
                    <c:v>4.4660000000000002</c:v>
                  </c:pt>
                  <c:pt idx="5">
                    <c:v>4.2489999999999997</c:v>
                  </c:pt>
                </c:numCache>
              </c:numRef>
            </c:plus>
            <c:minus>
              <c:numRef>
                <c:f>Sheet1!$N$2:$N$8</c:f>
                <c:numCache>
                  <c:formatCode>General</c:formatCode>
                  <c:ptCount val="7"/>
                  <c:pt idx="0">
                    <c:v>7.0999630421573325</c:v>
                  </c:pt>
                  <c:pt idx="1">
                    <c:v>4.3044308566870955</c:v>
                  </c:pt>
                  <c:pt idx="3">
                    <c:v>0</c:v>
                  </c:pt>
                  <c:pt idx="4">
                    <c:v>4.4660000000000002</c:v>
                  </c:pt>
                  <c:pt idx="5">
                    <c:v>4.2489999999999997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16.184200000000001</c:v>
                </c:pt>
                <c:pt idx="1">
                  <c:v>29.671700000000001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Sheet1!$O$2:$O$8</c:f>
                <c:numCache>
                  <c:formatCode>General</c:formatCode>
                  <c:ptCount val="7"/>
                  <c:pt idx="0">
                    <c:v>3.69</c:v>
                  </c:pt>
                  <c:pt idx="1">
                    <c:v>3.3420000000000001</c:v>
                  </c:pt>
                  <c:pt idx="3">
                    <c:v>0</c:v>
                  </c:pt>
                  <c:pt idx="4">
                    <c:v>3.2679999999999998</c:v>
                  </c:pt>
                  <c:pt idx="5">
                    <c:v>3.081</c:v>
                  </c:pt>
                </c:numCache>
              </c:numRef>
            </c:plus>
            <c:minus>
              <c:numRef>
                <c:f>Sheet1!$O$2:$O$8</c:f>
                <c:numCache>
                  <c:formatCode>General</c:formatCode>
                  <c:ptCount val="7"/>
                  <c:pt idx="0">
                    <c:v>3.69</c:v>
                  </c:pt>
                  <c:pt idx="1">
                    <c:v>3.3420000000000001</c:v>
                  </c:pt>
                  <c:pt idx="3">
                    <c:v>0</c:v>
                  </c:pt>
                  <c:pt idx="4">
                    <c:v>3.2679999999999998</c:v>
                  </c:pt>
                  <c:pt idx="5">
                    <c:v>3.081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19.767099999999999</c:v>
                </c:pt>
                <c:pt idx="1">
                  <c:v>31.9086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THUR</c:v>
                </c:pt>
              </c:strCache>
            </c:strRef>
          </c:tx>
          <c:spPr>
            <a:solidFill>
              <a:srgbClr val="B381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Sheet1!$P$2:$P$8</c:f>
                <c:numCache>
                  <c:formatCode>General</c:formatCode>
                  <c:ptCount val="7"/>
                  <c:pt idx="0">
                    <c:v>3.9198271645571312</c:v>
                  </c:pt>
                  <c:pt idx="1">
                    <c:v>3.2812061501831917</c:v>
                  </c:pt>
                  <c:pt idx="3">
                    <c:v>0</c:v>
                  </c:pt>
                  <c:pt idx="4">
                    <c:v>3.69</c:v>
                  </c:pt>
                  <c:pt idx="5">
                    <c:v>3.3420000000000001</c:v>
                  </c:pt>
                </c:numCache>
              </c:numRef>
            </c:plus>
            <c:minus>
              <c:numRef>
                <c:f>Sheet1!$P$2:$P$8</c:f>
                <c:numCache>
                  <c:formatCode>General</c:formatCode>
                  <c:ptCount val="7"/>
                  <c:pt idx="0">
                    <c:v>3.9198271645571312</c:v>
                  </c:pt>
                  <c:pt idx="1">
                    <c:v>3.2812061501831917</c:v>
                  </c:pt>
                  <c:pt idx="3">
                    <c:v>0</c:v>
                  </c:pt>
                  <c:pt idx="4">
                    <c:v>3.69</c:v>
                  </c:pt>
                  <c:pt idx="5">
                    <c:v>3.3420000000000001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>
                  <c:v>19.767099999999999</c:v>
                </c:pt>
                <c:pt idx="1">
                  <c:v>33.03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Sheet1!$Q$2:$Q$8</c:f>
                <c:numCache>
                  <c:formatCode>General</c:formatCode>
                  <c:ptCount val="7"/>
                  <c:pt idx="0">
                    <c:v>3.6850000000000001</c:v>
                  </c:pt>
                  <c:pt idx="1">
                    <c:v>3.8959999999999999</c:v>
                  </c:pt>
                  <c:pt idx="3">
                    <c:v>0</c:v>
                  </c:pt>
                  <c:pt idx="4">
                    <c:v>4.1459999999999999</c:v>
                  </c:pt>
                  <c:pt idx="5">
                    <c:v>4.0749999999999993</c:v>
                  </c:pt>
                </c:numCache>
              </c:numRef>
            </c:plus>
            <c:minus>
              <c:numRef>
                <c:f>Sheet1!$Q$2:$Q$8</c:f>
                <c:numCache>
                  <c:formatCode>General</c:formatCode>
                  <c:ptCount val="7"/>
                  <c:pt idx="0">
                    <c:v>3.6850000000000001</c:v>
                  </c:pt>
                  <c:pt idx="1">
                    <c:v>3.8959999999999999</c:v>
                  </c:pt>
                  <c:pt idx="3">
                    <c:v>0</c:v>
                  </c:pt>
                  <c:pt idx="4">
                    <c:v>4.1459999999999999</c:v>
                  </c:pt>
                  <c:pt idx="5">
                    <c:v>4.0749999999999993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Sheet1!$I$2:$I$3</c:f>
              <c:numCache>
                <c:formatCode>0.0</c:formatCode>
                <c:ptCount val="2"/>
                <c:pt idx="0">
                  <c:v>25.549099999999999</c:v>
                </c:pt>
                <c:pt idx="1">
                  <c:v>30.190300000000001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368101016"/>
        <c:axId val="368101408"/>
      </c:barChart>
      <c:catAx>
        <c:axId val="368101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01408"/>
        <c:crosses val="autoZero"/>
        <c:auto val="1"/>
        <c:lblAlgn val="ctr"/>
        <c:lblOffset val="1"/>
        <c:noMultiLvlLbl val="0"/>
      </c:catAx>
      <c:valAx>
        <c:axId val="368101408"/>
        <c:scaling>
          <c:orientation val="minMax"/>
          <c:max val="37"/>
          <c:min val="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01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459695305843"/>
          <c:y val="1.9505396675920578E-2"/>
          <c:w val="0.12015137719895189"/>
          <c:h val="0.87972570725326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81442177629667E-2"/>
          <c:y val="2.543397757473433E-2"/>
          <c:w val="0.77915302892363603"/>
          <c:h val="0.865964905857754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NCS+G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F43B1C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Sheet1!$K$2:$K$5</c:f>
                <c:numCache>
                  <c:formatCode>General</c:formatCode>
                  <c:ptCount val="4"/>
                  <c:pt idx="0">
                    <c:v>0.72050000000000003</c:v>
                  </c:pt>
                  <c:pt idx="1">
                    <c:v>0.84030000000000005</c:v>
                  </c:pt>
                </c:numCache>
              </c:numRef>
            </c:plus>
            <c:minus>
              <c:numRef>
                <c:f>Sheet1!$K$2:$K$5</c:f>
                <c:numCache>
                  <c:formatCode>General</c:formatCode>
                  <c:ptCount val="4"/>
                  <c:pt idx="0">
                    <c:v>0.72050000000000003</c:v>
                  </c:pt>
                  <c:pt idx="1">
                    <c:v>0.84030000000000005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36.56</c:v>
                </c:pt>
                <c:pt idx="1">
                  <c:v>40.693899999999999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MAL+G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Sheet1!$L$2:$L$5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0.97619999999999996</c:v>
                  </c:pt>
                </c:numCache>
              </c:numRef>
            </c:plus>
            <c:minus>
              <c:numRef>
                <c:f>Sheet1!$L$2:$L$5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0.97619999999999996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 formatCode="General">
                  <c:v>100</c:v>
                </c:pt>
                <c:pt idx="1">
                  <c:v>72.400000000000006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MALBC+G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Sheet1!$M$2:$M$5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0.77439999999999998</c:v>
                  </c:pt>
                </c:numCache>
              </c:numRef>
            </c:plus>
            <c:minus>
              <c:numRef>
                <c:f>Sheet1!$M$2:$M$5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0.77439999999999998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 formatCode="General">
                  <c:v>100</c:v>
                </c:pt>
                <c:pt idx="1">
                  <c:v>80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MALS+G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Sheet1!$N$2:$N$5</c:f>
                <c:numCache>
                  <c:formatCode>General</c:formatCode>
                  <c:ptCount val="4"/>
                  <c:pt idx="0">
                    <c:v>2.1579999999999999</c:v>
                  </c:pt>
                  <c:pt idx="1">
                    <c:v>2.161</c:v>
                  </c:pt>
                </c:numCache>
              </c:numRef>
            </c:plus>
            <c:minus>
              <c:numRef>
                <c:f>Sheet1!$N$2:$N$5</c:f>
                <c:numCache>
                  <c:formatCode>General</c:formatCode>
                  <c:ptCount val="4"/>
                  <c:pt idx="0">
                    <c:v>2.1579999999999999</c:v>
                  </c:pt>
                  <c:pt idx="1">
                    <c:v>2.161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 formatCode="General">
                  <c:v>54.6</c:v>
                </c:pt>
                <c:pt idx="1">
                  <c:v>55.510199999999998</c:v>
                </c:pt>
              </c:numCache>
            </c:numRef>
          </c:val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BT+G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Sheet1!$O$2:$O$5</c:f>
                <c:numCache>
                  <c:formatCode>General</c:formatCode>
                  <c:ptCount val="4"/>
                  <c:pt idx="0">
                    <c:v>0.97289999999999999</c:v>
                  </c:pt>
                  <c:pt idx="1">
                    <c:v>0.86819999999999997</c:v>
                  </c:pt>
                </c:numCache>
              </c:numRef>
            </c:plus>
            <c:minus>
              <c:numRef>
                <c:f>Sheet1!$O$2:$O$5</c:f>
                <c:numCache>
                  <c:formatCode>General</c:formatCode>
                  <c:ptCount val="4"/>
                  <c:pt idx="0">
                    <c:v>0.97289999999999999</c:v>
                  </c:pt>
                  <c:pt idx="1">
                    <c:v>0.86819999999999997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51.72</c:v>
                </c:pt>
                <c:pt idx="1">
                  <c:v>46.898000000000003</c:v>
                </c:pt>
              </c:numCache>
            </c:numRef>
          </c:val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THUR+G</c:v>
                </c:pt>
              </c:strCache>
            </c:strRef>
          </c:tx>
          <c:spPr>
            <a:solidFill>
              <a:srgbClr val="B381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Sheet1!$P$2:$P$5</c:f>
                <c:numCache>
                  <c:formatCode>General</c:formatCode>
                  <c:ptCount val="4"/>
                  <c:pt idx="0">
                    <c:v>2.1431</c:v>
                  </c:pt>
                  <c:pt idx="1">
                    <c:v>2.1333000000000002</c:v>
                  </c:pt>
                </c:numCache>
              </c:numRef>
            </c:plus>
            <c:minus>
              <c:numRef>
                <c:f>Sheet1!$P$2:$P$5</c:f>
                <c:numCache>
                  <c:formatCode>General</c:formatCode>
                  <c:ptCount val="4"/>
                  <c:pt idx="0">
                    <c:v>2.1431</c:v>
                  </c:pt>
                  <c:pt idx="1">
                    <c:v>2.1333000000000002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 formatCode="General">
                  <c:v>49.4</c:v>
                </c:pt>
                <c:pt idx="1">
                  <c:v>48.775500000000001</c:v>
                </c:pt>
              </c:numCache>
            </c:numRef>
          </c:val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PL+G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Sheet1!$Q$2:$Q$5</c:f>
                <c:numCache>
                  <c:formatCode>General</c:formatCode>
                  <c:ptCount val="4"/>
                  <c:pt idx="0">
                    <c:v>0.75700000000000001</c:v>
                  </c:pt>
                  <c:pt idx="1">
                    <c:v>0.9093</c:v>
                  </c:pt>
                </c:numCache>
              </c:numRef>
            </c:plus>
            <c:minus>
              <c:numRef>
                <c:f>Sheet1!$Q$2:$Q$5</c:f>
                <c:numCache>
                  <c:formatCode>General</c:formatCode>
                  <c:ptCount val="4"/>
                  <c:pt idx="0">
                    <c:v>0.75700000000000001</c:v>
                  </c:pt>
                  <c:pt idx="1">
                    <c:v>0.9093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Sheet1!$I$2:$I$3</c:f>
              <c:numCache>
                <c:formatCode>0.0</c:formatCode>
                <c:ptCount val="2"/>
                <c:pt idx="0">
                  <c:v>37.56</c:v>
                </c:pt>
                <c:pt idx="1">
                  <c:v>49.4694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312360392"/>
        <c:axId val="368101800"/>
      </c:barChart>
      <c:catAx>
        <c:axId val="312360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01800"/>
        <c:crosses val="autoZero"/>
        <c:auto val="1"/>
        <c:lblAlgn val="ctr"/>
        <c:lblOffset val="1"/>
        <c:noMultiLvlLbl val="0"/>
      </c:catAx>
      <c:valAx>
        <c:axId val="368101800"/>
        <c:scaling>
          <c:orientation val="minMax"/>
          <c:max val="100"/>
          <c:min val="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/>
                  <a:t>ACCURACY OF IDENTIFICATION</a:t>
                </a:r>
                <a:endParaRPr lang="en-US" sz="12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3603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79563207079211"/>
          <c:y val="0"/>
          <c:w val="0.15481545967245511"/>
          <c:h val="0.87972570725326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Did students</a:t>
            </a:r>
            <a:r>
              <a:rPr lang="en-US" sz="3200" baseline="0" dirty="0" smtClean="0">
                <a:solidFill>
                  <a:schemeClr val="tx1"/>
                </a:solidFill>
              </a:rPr>
              <a:t> find the peer feedback helpful?</a:t>
            </a:r>
            <a:endParaRPr lang="en-US" sz="3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4606525911708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401700027419798E-2"/>
          <c:y val="0.13989565250750477"/>
          <c:w val="0.94380038387715925"/>
          <c:h val="0.594616465420506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Helpfulness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but could be better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Helpfulness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Helpfulness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19.170000000000002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Helpfulness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26.67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Helpfulness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8102584"/>
        <c:axId val="368102976"/>
      </c:barChart>
      <c:catAx>
        <c:axId val="368102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8102976"/>
        <c:crosses val="autoZero"/>
        <c:auto val="1"/>
        <c:lblAlgn val="ctr"/>
        <c:lblOffset val="100"/>
        <c:noMultiLvlLbl val="0"/>
      </c:catAx>
      <c:valAx>
        <c:axId val="36810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0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>
                <a:solidFill>
                  <a:schemeClr val="tx1"/>
                </a:solidFill>
              </a:rPr>
              <a:t>Did students</a:t>
            </a:r>
            <a:r>
              <a:rPr lang="en-US" sz="3200" baseline="0" dirty="0" smtClean="0">
                <a:solidFill>
                  <a:schemeClr val="tx1"/>
                </a:solidFill>
              </a:rPr>
              <a:t> find peer grading valuable?</a:t>
            </a:r>
            <a:endParaRPr lang="en-US" sz="3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907590965716618"/>
          <c:y val="3.0450669914738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401700027419798E-2"/>
          <c:y val="0.1018005249343832"/>
          <c:w val="0.94392988720446647"/>
          <c:h val="0.592110986126734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Helpfulness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54.17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but could be better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Helpfulness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Helpfulness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8.33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Helpfulness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14.17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Helpfulness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8103760"/>
        <c:axId val="369418296"/>
      </c:barChart>
      <c:catAx>
        <c:axId val="368103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9418296"/>
        <c:crosses val="autoZero"/>
        <c:auto val="1"/>
        <c:lblAlgn val="ctr"/>
        <c:lblOffset val="100"/>
        <c:noMultiLvlLbl val="0"/>
      </c:catAx>
      <c:valAx>
        <c:axId val="369418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10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26208511177662E-2"/>
          <c:y val="2.543397757473433E-2"/>
          <c:w val="0.83064338284758477"/>
          <c:h val="0.90636484646310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SCAVG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rgbClr val="00B0F0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33334244677860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Sheet1!$J$2:$J$5</c:f>
                <c:numCache>
                  <c:formatCode>General</c:formatCode>
                  <c:ptCount val="4"/>
                  <c:pt idx="0">
                    <c:v>5.7450000000000001</c:v>
                  </c:pt>
                  <c:pt idx="1">
                    <c:v>6.734</c:v>
                  </c:pt>
                </c:numCache>
              </c:numRef>
            </c:plus>
            <c:minus>
              <c:numRef>
                <c:f>Sheet1!$J$2:$J$6</c:f>
                <c:numCache>
                  <c:formatCode>General</c:formatCode>
                  <c:ptCount val="5"/>
                  <c:pt idx="0">
                    <c:v>5.7450000000000001</c:v>
                  </c:pt>
                  <c:pt idx="1">
                    <c:v>6.734</c:v>
                  </c:pt>
                  <c:pt idx="4">
                    <c:v>0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23.582999999999998</c:v>
                </c:pt>
                <c:pt idx="1">
                  <c:v>29.985299999999999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NCS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F43B1C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8889040779641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Sheet1!$K$2:$K$5</c:f>
                <c:numCache>
                  <c:formatCode>General</c:formatCode>
                  <c:ptCount val="4"/>
                  <c:pt idx="0">
                    <c:v>2.7600000000000002</c:v>
                  </c:pt>
                  <c:pt idx="1">
                    <c:v>2.6579999999999999</c:v>
                  </c:pt>
                </c:numCache>
              </c:numRef>
            </c:plus>
            <c:minus>
              <c:numRef>
                <c:f>Sheet1!$K$2:$K$5</c:f>
                <c:numCache>
                  <c:formatCode>General</c:formatCode>
                  <c:ptCount val="4"/>
                  <c:pt idx="0">
                    <c:v>2.7600000000000002</c:v>
                  </c:pt>
                  <c:pt idx="1">
                    <c:v>2.6579999999999999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23.515499999999999</c:v>
                </c:pt>
                <c:pt idx="1">
                  <c:v>31.310700000000001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Sheet1!$L$2:$L$5</c:f>
                <c:numCache>
                  <c:formatCode>General</c:formatCode>
                  <c:ptCount val="4"/>
                  <c:pt idx="0">
                    <c:v>3.8179999999999996</c:v>
                  </c:pt>
                  <c:pt idx="1">
                    <c:v>3.117</c:v>
                  </c:pt>
                </c:numCache>
              </c:numRef>
            </c:plus>
            <c:minus>
              <c:numRef>
                <c:f>Sheet1!$L$2:$L$5</c:f>
                <c:numCache>
                  <c:formatCode>General</c:formatCode>
                  <c:ptCount val="4"/>
                  <c:pt idx="0">
                    <c:v>3.8179999999999996</c:v>
                  </c:pt>
                  <c:pt idx="1">
                    <c:v>3.117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27.492599999999999</c:v>
                </c:pt>
                <c:pt idx="1">
                  <c:v>29.281300000000002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MALBC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Sheet1!$M$2:$M$5</c:f>
                <c:numCache>
                  <c:formatCode>General</c:formatCode>
                  <c:ptCount val="4"/>
                  <c:pt idx="0">
                    <c:v>2.5110000000000001</c:v>
                  </c:pt>
                  <c:pt idx="1">
                    <c:v>2.157</c:v>
                  </c:pt>
                </c:numCache>
              </c:numRef>
            </c:plus>
            <c:minus>
              <c:numRef>
                <c:f>Sheet1!$M$2:$M$5</c:f>
                <c:numCache>
                  <c:formatCode>General</c:formatCode>
                  <c:ptCount val="4"/>
                  <c:pt idx="0">
                    <c:v>2.5110000000000001</c:v>
                  </c:pt>
                  <c:pt idx="1">
                    <c:v>2.157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25.160499999999999</c:v>
                </c:pt>
                <c:pt idx="1">
                  <c:v>30.7089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Sheet1!$N$2:$N$5</c:f>
                <c:numCache>
                  <c:formatCode>General</c:formatCode>
                  <c:ptCount val="4"/>
                  <c:pt idx="0">
                    <c:v>4.5204350233135751</c:v>
                  </c:pt>
                  <c:pt idx="1">
                    <c:v>4.3527299250010909</c:v>
                  </c:pt>
                </c:numCache>
              </c:numRef>
            </c:plus>
            <c:minus>
              <c:numRef>
                <c:f>Sheet1!$N$2:$N$5</c:f>
                <c:numCache>
                  <c:formatCode>General</c:formatCode>
                  <c:ptCount val="4"/>
                  <c:pt idx="0">
                    <c:v>4.5204350233135751</c:v>
                  </c:pt>
                  <c:pt idx="1">
                    <c:v>4.3527299250010909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22.200700000000001</c:v>
                </c:pt>
                <c:pt idx="1">
                  <c:v>34.257599999999996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Sheet1!$O$2:$O$5</c:f>
                <c:numCache>
                  <c:formatCode>General</c:formatCode>
                  <c:ptCount val="4"/>
                  <c:pt idx="0">
                    <c:v>3.2790000000000004</c:v>
                  </c:pt>
                  <c:pt idx="1">
                    <c:v>2.206</c:v>
                  </c:pt>
                </c:numCache>
              </c:numRef>
            </c:plus>
            <c:minus>
              <c:numRef>
                <c:f>Sheet1!$O$2:$O$5</c:f>
                <c:numCache>
                  <c:formatCode>General</c:formatCode>
                  <c:ptCount val="4"/>
                  <c:pt idx="0">
                    <c:v>3.2790000000000004</c:v>
                  </c:pt>
                  <c:pt idx="1">
                    <c:v>2.206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23.923999999999999</c:v>
                </c:pt>
                <c:pt idx="1">
                  <c:v>31.4255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THUR</c:v>
                </c:pt>
              </c:strCache>
            </c:strRef>
          </c:tx>
          <c:spPr>
            <a:solidFill>
              <a:srgbClr val="B381D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Sheet1!$P$2:$P$5</c:f>
                <c:numCache>
                  <c:formatCode>General</c:formatCode>
                  <c:ptCount val="4"/>
                  <c:pt idx="0">
                    <c:v>3.3111694610816884</c:v>
                  </c:pt>
                  <c:pt idx="1">
                    <c:v>2.4708551151372675</c:v>
                  </c:pt>
                </c:numCache>
              </c:numRef>
            </c:plus>
            <c:minus>
              <c:numRef>
                <c:f>Sheet1!$P$2:$P$5</c:f>
                <c:numCache>
                  <c:formatCode>General</c:formatCode>
                  <c:ptCount val="4"/>
                  <c:pt idx="0">
                    <c:v>3.3111694610816884</c:v>
                  </c:pt>
                  <c:pt idx="1">
                    <c:v>2.4708551151372675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>
                  <c:v>24.188500000000001</c:v>
                </c:pt>
                <c:pt idx="1">
                  <c:v>31.485600000000002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Sheet1!$Q$2:$Q$5</c:f>
                <c:numCache>
                  <c:formatCode>General</c:formatCode>
                  <c:ptCount val="4"/>
                  <c:pt idx="0">
                    <c:v>2.6819999999999999</c:v>
                  </c:pt>
                  <c:pt idx="1">
                    <c:v>2.5130000000000003</c:v>
                  </c:pt>
                </c:numCache>
              </c:numRef>
            </c:plus>
            <c:minus>
              <c:numRef>
                <c:f>Sheet1!$Q$2:$Q$5</c:f>
                <c:numCache>
                  <c:formatCode>General</c:formatCode>
                  <c:ptCount val="4"/>
                  <c:pt idx="0">
                    <c:v>2.6819999999999999</c:v>
                  </c:pt>
                  <c:pt idx="1">
                    <c:v>2.5130000000000003</c:v>
                  </c:pt>
                </c:numCache>
              </c:numRef>
            </c:minus>
            <c:spPr>
              <a:noFill/>
              <a:ln w="9525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Poster</c:v>
                </c:pt>
                <c:pt idx="1">
                  <c:v>Report</c:v>
                </c:pt>
              </c:strCache>
            </c:strRef>
          </c:cat>
          <c:val>
            <c:numRef>
              <c:f>Sheet1!$I$2:$I$3</c:f>
              <c:numCache>
                <c:formatCode>0.0</c:formatCode>
                <c:ptCount val="2"/>
                <c:pt idx="0">
                  <c:v>27.254100000000001</c:v>
                </c:pt>
                <c:pt idx="1">
                  <c:v>31.856999999999999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369419472"/>
        <c:axId val="369419864"/>
      </c:barChart>
      <c:catAx>
        <c:axId val="36941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419864"/>
        <c:crosses val="autoZero"/>
        <c:auto val="1"/>
        <c:lblAlgn val="ctr"/>
        <c:lblOffset val="1"/>
        <c:noMultiLvlLbl val="0"/>
      </c:catAx>
      <c:valAx>
        <c:axId val="369419864"/>
        <c:scaling>
          <c:orientation val="minMax"/>
          <c:max val="41"/>
          <c:min val="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41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3669391309673"/>
          <c:y val="0"/>
          <c:w val="0.12324412286534034"/>
          <c:h val="0.87972570725326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897F2-000F-4A03-BDD3-654CD50A095C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28E93-DC0B-48DE-B521-82961DC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1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E93-DC0B-48DE-B521-82961DCE0D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6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E93-DC0B-48DE-B521-82961DCE0D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5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E93-DC0B-48DE-B521-82961DCE0D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9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E93-DC0B-48DE-B521-82961DCE0D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E93-DC0B-48DE-B521-82961DCE0D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E93-DC0B-48DE-B521-82961DCE0D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8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28E93-DC0B-48DE-B521-82961DCE0D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E6B9-27BA-4420-A19F-FFA1BE68D3C9}" type="datetime1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63A2-2FC7-4D9B-9B13-3D88E9764CF4}" type="datetime1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0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CC76-534E-4382-AAE5-90A4715750DD}" type="datetime1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8833-BDAB-4377-ABC6-840C54DBF5E9}" type="datetime1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C568B5F-32BE-4665-9F34-9B42E46C8AE4}" type="datetime1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9577-7923-4C5C-B6B5-E20D9B565722}" type="datetime1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1629-D9AF-4FD2-BB8B-F0ED505B10E2}" type="datetime1">
              <a:rPr lang="en-US" smtClean="0"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7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90-7AFD-4041-9BFA-28C112D13B32}" type="datetime1">
              <a:rPr lang="en-US" smtClean="0"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9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6A5F-54DE-4727-9C9B-E3FBD60CAB4A}" type="datetime1">
              <a:rPr lang="en-US" smtClean="0"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8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96D9-3B5E-4540-BC62-ECFFDD719C4B}" type="datetime1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0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7936B03-6752-467F-A617-F2D7A696825E}" type="datetime1">
              <a:rPr lang="en-US" smtClean="0"/>
              <a:t>12/22/2014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4D9802C-C091-4A43-BD8E-58AD091DDDC0}" type="datetime1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997F75B-8AB6-4BC3-B29F-34CC0D273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3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Methods for Ordinal Peer Grading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5007306"/>
            <a:ext cx="7950772" cy="14836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Karthik Raman, Thorsten Joachims</a:t>
            </a:r>
            <a:endParaRPr lang="en-US" sz="2800" dirty="0"/>
          </a:p>
          <a:p>
            <a:r>
              <a:rPr lang="en-US" sz="2800" dirty="0" smtClean="0"/>
              <a:t>Cornell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3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70299"/>
            <a:ext cx="10058400" cy="1609344"/>
          </a:xfrm>
        </p:spPr>
        <p:txBody>
          <a:bodyPr/>
          <a:lstStyle/>
          <a:p>
            <a:r>
              <a:rPr lang="en-US" dirty="0" smtClean="0"/>
              <a:t>How well do OPG methods do w.r.t. Instructor Grades?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348" y="5640324"/>
            <a:ext cx="10253472" cy="1264920"/>
          </a:xfrm>
        </p:spPr>
        <p:txBody>
          <a:bodyPr>
            <a:normAutofit/>
          </a:bodyPr>
          <a:lstStyle/>
          <a:p>
            <a:r>
              <a:rPr lang="en-US" dirty="0" smtClean="0"/>
              <a:t>Kendall-Tau error </a:t>
            </a:r>
            <a:r>
              <a:rPr lang="en-US" dirty="0"/>
              <a:t>measure </a:t>
            </a:r>
            <a:r>
              <a:rPr lang="en-US" dirty="0" smtClean="0"/>
              <a:t>(</a:t>
            </a:r>
            <a:r>
              <a:rPr lang="en-US" dirty="0"/>
              <a:t>lower is better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As good as cardinal methods (despite using less information).</a:t>
            </a:r>
          </a:p>
          <a:p>
            <a:r>
              <a:rPr lang="en-US" dirty="0" smtClean="0"/>
              <a:t>TAs had error of 22.0 ± 16.0 (Posters) and 22.2 </a:t>
            </a:r>
            <a:r>
              <a:rPr lang="en-US" dirty="0"/>
              <a:t>± </a:t>
            </a:r>
            <a:r>
              <a:rPr lang="en-US" dirty="0" smtClean="0"/>
              <a:t>6.8 (Report).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10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0855635" y="1632578"/>
            <a:ext cx="226885" cy="700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82520" y="1732590"/>
            <a:ext cx="129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Cardinal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55368515"/>
              </p:ext>
            </p:extLst>
          </p:nvPr>
        </p:nvGraphicFramePr>
        <p:xfrm>
          <a:off x="549592" y="1451611"/>
          <a:ext cx="10456735" cy="420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9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228"/>
            <a:ext cx="10058400" cy="1609344"/>
          </a:xfrm>
        </p:spPr>
        <p:txBody>
          <a:bodyPr/>
          <a:lstStyle/>
          <a:p>
            <a:r>
              <a:rPr lang="en-US" dirty="0" smtClean="0"/>
              <a:t>Benefit of grader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51572"/>
            <a:ext cx="10058400" cy="5206428"/>
          </a:xfrm>
        </p:spPr>
        <p:txBody>
          <a:bodyPr>
            <a:normAutofit/>
          </a:bodyPr>
          <a:lstStyle/>
          <a:p>
            <a:r>
              <a:rPr lang="en-US" dirty="0" smtClean="0"/>
              <a:t>Added </a:t>
            </a:r>
            <a:r>
              <a:rPr lang="en-US" i="1" u="sng" dirty="0" smtClean="0"/>
              <a:t>lazy graders</a:t>
            </a:r>
            <a:r>
              <a:rPr lang="en-US" u="sng" dirty="0" smtClean="0"/>
              <a:t>.</a:t>
            </a:r>
            <a:r>
              <a:rPr lang="en-US" dirty="0" smtClean="0"/>
              <a:t> Can we identify them?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significantly better than cardinal methods and simple heuristics.</a:t>
            </a:r>
          </a:p>
          <a:p>
            <a:r>
              <a:rPr lang="en-US" dirty="0" smtClean="0"/>
              <a:t>Better for posters due to more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85342461"/>
              </p:ext>
            </p:extLst>
          </p:nvPr>
        </p:nvGraphicFramePr>
        <p:xfrm>
          <a:off x="1271588" y="2214561"/>
          <a:ext cx="10039540" cy="371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ight Brace 5"/>
          <p:cNvSpPr/>
          <p:nvPr/>
        </p:nvSpPr>
        <p:spPr>
          <a:xfrm>
            <a:off x="10850880" y="2144070"/>
            <a:ext cx="216400" cy="6000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82520" y="2144070"/>
            <a:ext cx="129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68" y="362712"/>
            <a:ext cx="10058400" cy="1609344"/>
          </a:xfrm>
        </p:spPr>
        <p:txBody>
          <a:bodyPr/>
          <a:lstStyle/>
          <a:p>
            <a:r>
              <a:rPr lang="en-US" dirty="0" smtClean="0"/>
              <a:t>What did Students think about it?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097524"/>
              </p:ext>
            </p:extLst>
          </p:nvPr>
        </p:nvGraphicFramePr>
        <p:xfrm>
          <a:off x="0" y="1972056"/>
          <a:ext cx="11579225" cy="250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1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684555"/>
              </p:ext>
            </p:extLst>
          </p:nvPr>
        </p:nvGraphicFramePr>
        <p:xfrm>
          <a:off x="0" y="4191000"/>
          <a:ext cx="1162812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66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558272" cy="4050792"/>
          </a:xfrm>
        </p:spPr>
        <p:txBody>
          <a:bodyPr>
            <a:no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enefits of ordinal peer grading for large classes.</a:t>
            </a:r>
          </a:p>
          <a:p>
            <a:endParaRPr lang="en-US" sz="1400" dirty="0"/>
          </a:p>
          <a:p>
            <a:r>
              <a:rPr lang="en-US" sz="3200" dirty="0" smtClean="0"/>
              <a:t>Adapted rank aggregation methods for performing ordinal peer grading.</a:t>
            </a:r>
          </a:p>
          <a:p>
            <a:endParaRPr lang="en-US" sz="1400" dirty="0"/>
          </a:p>
          <a:p>
            <a:r>
              <a:rPr lang="en-US" sz="3200" dirty="0" smtClean="0"/>
              <a:t>Using data from an actual classroom, peer grading found to be a viable alternate to TA grading.</a:t>
            </a:r>
          </a:p>
          <a:p>
            <a:endParaRPr lang="en-US" sz="1400" dirty="0" smtClean="0"/>
          </a:p>
          <a:p>
            <a:r>
              <a:rPr lang="en-US" sz="3200" dirty="0" smtClean="0"/>
              <a:t>Students found it helpful and valuable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147" y="0"/>
            <a:ext cx="4788027" cy="1609344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9" t="3555" r="4283" b="12070"/>
          <a:stretch/>
        </p:blipFill>
        <p:spPr>
          <a:xfrm>
            <a:off x="1" y="1500484"/>
            <a:ext cx="10640568" cy="51374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528" y="4572000"/>
            <a:ext cx="7254240" cy="217258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CODE found at peergrading.org where a Peer Evaluation Web SERVICE is available.</a:t>
            </a:r>
          </a:p>
          <a:p>
            <a:r>
              <a:rPr lang="en-US" sz="3200" b="1" dirty="0" smtClean="0"/>
              <a:t>DATA is also available</a:t>
            </a:r>
          </a:p>
        </p:txBody>
      </p:sp>
    </p:spTree>
    <p:extLst>
      <p:ext uri="{BB962C8B-B14F-4D97-AF65-F5344CB8AC3E}">
        <p14:creationId xmlns:p14="http://schemas.microsoft.com/office/powerpoint/2010/main" val="41121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9" t="3555" r="4283" b="12070"/>
          <a:stretch/>
        </p:blipFill>
        <p:spPr>
          <a:xfrm>
            <a:off x="1" y="1500484"/>
            <a:ext cx="10640568" cy="51374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15568" y="34747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of Grades provided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541" y="2301435"/>
            <a:ext cx="5894092" cy="35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5666359"/>
            <a:ext cx="10058400" cy="971550"/>
          </a:xfrm>
        </p:spPr>
        <p:txBody>
          <a:bodyPr/>
          <a:lstStyle/>
          <a:p>
            <a:r>
              <a:rPr lang="en-US" dirty="0" smtClean="0"/>
              <a:t>Self-consistent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9" y="1766499"/>
            <a:ext cx="7011937" cy="38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417302" cy="4050792"/>
          </a:xfrm>
        </p:spPr>
        <p:txBody>
          <a:bodyPr/>
          <a:lstStyle/>
          <a:p>
            <a:r>
              <a:rPr lang="en-US" dirty="0" smtClean="0"/>
              <a:t>Consistent results even on sampling graders.</a:t>
            </a:r>
          </a:p>
          <a:p>
            <a:endParaRPr lang="en-US" dirty="0" smtClean="0"/>
          </a:p>
          <a:p>
            <a:r>
              <a:rPr lang="en-US" dirty="0" smtClean="0"/>
              <a:t>Scales well (performance and time) with number of reviewers and ordering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 Peer Grading  </a:t>
            </a:r>
            <a:r>
              <a:rPr lang="en-US" sz="2400" dirty="0" smtClean="0"/>
              <a:t>[</a:t>
            </a:r>
            <a:r>
              <a:rPr lang="en-US" sz="2400" dirty="0" err="1" smtClean="0"/>
              <a:t>Piech</a:t>
            </a:r>
            <a:r>
              <a:rPr lang="en-US" sz="2400" dirty="0" smtClean="0"/>
              <a:t> et. al. 2013]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823090"/>
            <a:ext cx="10241280" cy="521783"/>
          </a:xfrm>
        </p:spPr>
        <p:txBody>
          <a:bodyPr/>
          <a:lstStyle/>
          <a:p>
            <a:r>
              <a:rPr lang="en-US" dirty="0" smtClean="0"/>
              <a:t>Assume generative model (NCS) for graders: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836" y="3996309"/>
            <a:ext cx="4091840" cy="286169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543175" y="4457700"/>
            <a:ext cx="1314450" cy="385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2259" y="4619242"/>
            <a:ext cx="227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Score of assignment </a:t>
            </a:r>
            <a:r>
              <a:rPr lang="en-US" i="1" dirty="0" smtClean="0"/>
              <a:t>d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7429500" y="4457988"/>
            <a:ext cx="1235880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65380" y="4134822"/>
            <a:ext cx="309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Grader </a:t>
            </a:r>
            <a:r>
              <a:rPr lang="en-US" i="1" dirty="0" smtClean="0"/>
              <a:t>g</a:t>
            </a:r>
            <a:r>
              <a:rPr lang="en-US" dirty="0" smtClean="0"/>
              <a:t>’s reliability (precision)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 flipV="1">
            <a:off x="6786564" y="5265573"/>
            <a:ext cx="1688316" cy="21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74880" y="5102179"/>
            <a:ext cx="309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Grader </a:t>
            </a:r>
            <a:r>
              <a:rPr lang="en-US" i="1" dirty="0" smtClean="0"/>
              <a:t>g</a:t>
            </a:r>
            <a:r>
              <a:rPr lang="en-US" dirty="0" smtClean="0"/>
              <a:t>’s bias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16132" y="5871210"/>
            <a:ext cx="1241493" cy="286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7176" y="5859930"/>
            <a:ext cx="274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Grader g’s grade for assignment </a:t>
            </a:r>
            <a:r>
              <a:rPr lang="en-US" i="1" dirty="0" smtClean="0"/>
              <a:t>d</a:t>
            </a:r>
            <a:r>
              <a:rPr lang="en-US" dirty="0" smtClean="0"/>
              <a:t>: Normally distributed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45826" y="5934670"/>
            <a:ext cx="309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use MLE/Gibbs sampling/Variational inference ..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7759411" y="6396335"/>
            <a:ext cx="386415" cy="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398904"/>
            <a:ext cx="10562537" cy="1609344"/>
          </a:xfrm>
        </p:spPr>
        <p:txBody>
          <a:bodyPr/>
          <a:lstStyle/>
          <a:p>
            <a:r>
              <a:rPr lang="en-US" b="1" dirty="0" smtClean="0"/>
              <a:t>Evaluation at Scale is challenging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6039" y="5315723"/>
            <a:ext cx="11399921" cy="1222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MCQs &amp; Other Auto-graded questions are not a good test of understanding and fall short of conventional testing. </a:t>
            </a:r>
            <a:endParaRPr lang="en-US" sz="2400" dirty="0" smtClean="0"/>
          </a:p>
          <a:p>
            <a:pPr lvl="1"/>
            <a:r>
              <a:rPr lang="en-US" sz="2400" dirty="0" smtClean="0"/>
              <a:t>Limits kinds of courses offered.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91" y="1653740"/>
            <a:ext cx="2195617" cy="34479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96039" y="1828801"/>
            <a:ext cx="9040728" cy="32728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MOOCs</a:t>
            </a:r>
            <a:r>
              <a:rPr lang="en-US" dirty="0"/>
              <a:t>: Promise to revolutionize education with unprecedented </a:t>
            </a:r>
            <a:r>
              <a:rPr lang="en-US" dirty="0" smtClean="0"/>
              <a:t>access</a:t>
            </a:r>
          </a:p>
          <a:p>
            <a:endParaRPr lang="en-US" sz="400" dirty="0" smtClean="0"/>
          </a:p>
          <a:p>
            <a:r>
              <a:rPr lang="en-US" dirty="0"/>
              <a:t>Need to rethink c</a:t>
            </a:r>
            <a:r>
              <a:rPr lang="en-US" dirty="0" smtClean="0"/>
              <a:t>onventional evaluation logistics:</a:t>
            </a:r>
          </a:p>
          <a:p>
            <a:pPr lvl="1"/>
            <a:r>
              <a:rPr lang="en-US" dirty="0" smtClean="0"/>
              <a:t>Small-scale classes (10-15 students) : Instructors evaluate students themselves</a:t>
            </a:r>
          </a:p>
          <a:p>
            <a:pPr lvl="1"/>
            <a:r>
              <a:rPr lang="en-US" dirty="0" smtClean="0"/>
              <a:t>Medium-scale classes (20-200 students) :  TAs take over grading process.</a:t>
            </a:r>
          </a:p>
          <a:p>
            <a:pPr lvl="1"/>
            <a:r>
              <a:rPr lang="en-US" dirty="0" smtClean="0"/>
              <a:t>MOOCs (10000+ students) : 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84213" y="6538162"/>
            <a:ext cx="2546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Courtesy: </a:t>
            </a:r>
            <a:r>
              <a:rPr lang="en-US" sz="1200" dirty="0" err="1" smtClean="0"/>
              <a:t>PHDComics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47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to </a:t>
            </a:r>
            <a:r>
              <a:rPr lang="en-US" dirty="0"/>
              <a:t>O</a:t>
            </a:r>
            <a:r>
              <a:rPr lang="en-US" dirty="0" smtClean="0"/>
              <a:t>rdinal Peer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Proposed/Adapted different rank-aggregation methods for the OPG problem:</a:t>
            </a:r>
          </a:p>
          <a:p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Mallows model (MAL).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Score-weighted Mallows (MALS).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Bradley-Terry model (BT).</a:t>
            </a:r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Thurstone</a:t>
            </a:r>
            <a:r>
              <a:rPr lang="en-US" sz="2400" dirty="0" smtClean="0"/>
              <a:t> model (THUR).</a:t>
            </a:r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Plackett</a:t>
            </a:r>
            <a:r>
              <a:rPr lang="en-US" sz="2400" dirty="0" smtClean="0"/>
              <a:t>-Luce model (PL).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20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615107" y="2986088"/>
            <a:ext cx="442913" cy="11287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5165" y="3300414"/>
            <a:ext cx="460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Ordering-based distributions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5610222" y="4241440"/>
            <a:ext cx="442913" cy="11287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72177" y="4555766"/>
            <a:ext cx="611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Pairwise-Preference based distributions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>
            <a:off x="5610222" y="5514972"/>
            <a:ext cx="366709" cy="56926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72177" y="5498737"/>
            <a:ext cx="611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Extension of BT for orderings.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84603"/>
            <a:ext cx="10058400" cy="1609344"/>
          </a:xfrm>
        </p:spPr>
        <p:txBody>
          <a:bodyPr/>
          <a:lstStyle/>
          <a:p>
            <a:r>
              <a:rPr lang="en-US" dirty="0" smtClean="0"/>
              <a:t>How well do OPG methods do w.r.t. TA Grades?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152" y="6215632"/>
            <a:ext cx="10058400" cy="585216"/>
          </a:xfrm>
        </p:spPr>
        <p:txBody>
          <a:bodyPr>
            <a:normAutofit/>
          </a:bodyPr>
          <a:lstStyle/>
          <a:p>
            <a:r>
              <a:rPr lang="en-US" dirty="0" smtClean="0"/>
              <a:t>Inter-TA Kendall-Tau:  47.5 ± 21.0 (Posters) and 34.0 </a:t>
            </a:r>
            <a:r>
              <a:rPr lang="en-US" dirty="0"/>
              <a:t>± </a:t>
            </a:r>
            <a:r>
              <a:rPr lang="en-US" dirty="0" smtClean="0"/>
              <a:t>13.8 (Report).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04670385"/>
              </p:ext>
            </p:extLst>
          </p:nvPr>
        </p:nvGraphicFramePr>
        <p:xfrm>
          <a:off x="1069848" y="1964813"/>
          <a:ext cx="9660065" cy="405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e 6"/>
          <p:cNvSpPr/>
          <p:nvPr/>
        </p:nvSpPr>
        <p:spPr>
          <a:xfrm>
            <a:off x="10672755" y="2043113"/>
            <a:ext cx="226885" cy="700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99640" y="2143125"/>
            <a:ext cx="129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Peer Grading to the Rescue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32" y="5130799"/>
            <a:ext cx="11921606" cy="1727201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Cardinal Peer Grading</a:t>
            </a:r>
            <a:r>
              <a:rPr lang="en-US" sz="2600" dirty="0" smtClean="0"/>
              <a:t> [</a:t>
            </a:r>
            <a:r>
              <a:rPr lang="en-US" sz="2600" dirty="0" err="1" smtClean="0"/>
              <a:t>Piech</a:t>
            </a:r>
            <a:r>
              <a:rPr lang="en-US" sz="2600" dirty="0" smtClean="0"/>
              <a:t> et. al. 13] require cardinal labels for each assignment.</a:t>
            </a:r>
          </a:p>
          <a:p>
            <a:r>
              <a:rPr lang="en-US" sz="2600" dirty="0" smtClean="0"/>
              <a:t>Each peer grader </a:t>
            </a:r>
            <a:r>
              <a:rPr lang="en-US" sz="2600" i="1" dirty="0" smtClean="0"/>
              <a:t>g</a:t>
            </a:r>
            <a:r>
              <a:rPr lang="en-US" sz="2600" dirty="0" smtClean="0"/>
              <a:t> provides cardinal score for every assignment </a:t>
            </a:r>
            <a:r>
              <a:rPr lang="en-US" sz="2600" i="1" dirty="0" smtClean="0"/>
              <a:t>d</a:t>
            </a:r>
            <a:r>
              <a:rPr lang="en-US" sz="2600" dirty="0" smtClean="0"/>
              <a:t> they grade.</a:t>
            </a:r>
          </a:p>
          <a:p>
            <a:pPr lvl="1"/>
            <a:r>
              <a:rPr lang="en-US" sz="2300" dirty="0" smtClean="0"/>
              <a:t>E.g.: Likert Scale, Letter grade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0598" y="1878881"/>
            <a:ext cx="7890935" cy="1558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Students grade each other (anonymously)!</a:t>
            </a:r>
          </a:p>
          <a:p>
            <a:r>
              <a:rPr lang="en-US" dirty="0" smtClean="0"/>
              <a:t>Overcomes limitations of instructor/TA evaluation:</a:t>
            </a:r>
          </a:p>
          <a:p>
            <a:pPr lvl="1"/>
            <a:r>
              <a:rPr lang="en-US" sz="2500" dirty="0" smtClean="0"/>
              <a:t>Number of </a:t>
            </a:r>
            <a:r>
              <a:rPr lang="en-US" sz="2500" i="1" dirty="0" smtClean="0"/>
              <a:t>“graders”</a:t>
            </a:r>
            <a:r>
              <a:rPr lang="en-US" sz="2500" dirty="0" smtClean="0"/>
              <a:t> scales with number of students!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2" y="1878881"/>
            <a:ext cx="4014579" cy="2695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57" y="3912316"/>
            <a:ext cx="721216" cy="108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47" y="3989408"/>
            <a:ext cx="931529" cy="1045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051148">
            <a:off x="11043682" y="4190436"/>
            <a:ext cx="107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8/10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536358" y="4282415"/>
            <a:ext cx="46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77952"/>
            <a:ext cx="10680192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Challenge: Cardinal Feedback is difficult to provide and less reliable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87130"/>
            <a:ext cx="10058400" cy="4050792"/>
          </a:xfrm>
        </p:spPr>
        <p:txBody>
          <a:bodyPr/>
          <a:lstStyle/>
          <a:p>
            <a:r>
              <a:rPr lang="en-US" dirty="0" smtClean="0"/>
              <a:t>Students are not trained graders:</a:t>
            </a:r>
          </a:p>
          <a:p>
            <a:pPr lvl="1"/>
            <a:r>
              <a:rPr lang="en-US" dirty="0" smtClean="0"/>
              <a:t>Need to make feedback process simple!</a:t>
            </a:r>
          </a:p>
          <a:p>
            <a:pPr lvl="1"/>
            <a:endParaRPr lang="en-US" dirty="0"/>
          </a:p>
          <a:p>
            <a:r>
              <a:rPr lang="en-US" dirty="0" smtClean="0"/>
              <a:t>Broad evidence showing </a:t>
            </a:r>
            <a:r>
              <a:rPr lang="en-US" i="1" dirty="0" smtClean="0"/>
              <a:t>ordinal feedback</a:t>
            </a:r>
            <a:r>
              <a:rPr lang="en-US" dirty="0" smtClean="0"/>
              <a:t> is easier to provide and more reliable than </a:t>
            </a:r>
            <a:r>
              <a:rPr lang="en-US" i="1" dirty="0" smtClean="0"/>
              <a:t>cardinal feedback:</a:t>
            </a:r>
          </a:p>
          <a:p>
            <a:pPr lvl="1"/>
            <a:r>
              <a:rPr lang="en-US" dirty="0" smtClean="0"/>
              <a:t>Project </a:t>
            </a:r>
            <a:r>
              <a:rPr lang="en-US" i="1" dirty="0" smtClean="0"/>
              <a:t>X </a:t>
            </a:r>
            <a:r>
              <a:rPr lang="en-US" dirty="0" smtClean="0"/>
              <a:t>is </a:t>
            </a:r>
            <a:r>
              <a:rPr lang="en-US" b="1" dirty="0" smtClean="0"/>
              <a:t>better</a:t>
            </a:r>
            <a:r>
              <a:rPr lang="en-US" dirty="0" smtClean="0"/>
              <a:t> than Project </a:t>
            </a:r>
            <a:r>
              <a:rPr lang="en-US" i="1" dirty="0" smtClean="0"/>
              <a:t>Y    </a:t>
            </a:r>
            <a:r>
              <a:rPr lang="en-US" b="1" u="sng" dirty="0" smtClean="0"/>
              <a:t>vs.</a:t>
            </a:r>
            <a:r>
              <a:rPr lang="en-US" dirty="0"/>
              <a:t> </a:t>
            </a:r>
            <a:r>
              <a:rPr lang="en-US" dirty="0" smtClean="0"/>
              <a:t>    Project </a:t>
            </a:r>
            <a:r>
              <a:rPr lang="en-US" i="1" dirty="0" smtClean="0"/>
              <a:t>X</a:t>
            </a:r>
            <a:r>
              <a:rPr lang="en-US" dirty="0" smtClean="0"/>
              <a:t> is a </a:t>
            </a:r>
            <a:r>
              <a:rPr lang="en-US" b="1" dirty="0" smtClean="0"/>
              <a:t>B+</a:t>
            </a:r>
            <a:r>
              <a:rPr lang="en-US" b="1" i="1" dirty="0" smtClean="0"/>
              <a:t>.</a:t>
            </a:r>
          </a:p>
          <a:p>
            <a:pPr lvl="1"/>
            <a:r>
              <a:rPr lang="en-US" dirty="0" smtClean="0"/>
              <a:t>Grading scales may be non-linear: Problematic for cardinal 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84" t="24594" r="2023" b="21481"/>
          <a:stretch/>
        </p:blipFill>
        <p:spPr>
          <a:xfrm>
            <a:off x="1914525" y="4849188"/>
            <a:ext cx="4386263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" y="5255017"/>
            <a:ext cx="152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dirty="0" smtClean="0"/>
              <a:t>0000$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45000$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90000$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100000$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162" y="4806535"/>
            <a:ext cx="4040100" cy="17857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2238" y="5255017"/>
            <a:ext cx="47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/>
              <a:t>&lt;</a:t>
            </a:r>
          </a:p>
        </p:txBody>
      </p:sp>
      <p:sp>
        <p:nvSpPr>
          <p:cNvPr id="6" name="TextBox 5"/>
          <p:cNvSpPr txBox="1"/>
          <p:nvPr/>
        </p:nvSpPr>
        <p:spPr>
          <a:xfrm rot="20527305">
            <a:off x="1579912" y="5345455"/>
            <a:ext cx="75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527305">
            <a:off x="6666200" y="4812615"/>
            <a:ext cx="75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6" grpId="0"/>
      <p:bldP spid="6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Ordinal Peer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2121408"/>
            <a:ext cx="11450008" cy="1901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Each </a:t>
            </a:r>
            <a:r>
              <a:rPr lang="en-US" sz="2800" dirty="0"/>
              <a:t>grader </a:t>
            </a:r>
            <a:r>
              <a:rPr lang="en-US" sz="2800" i="1" dirty="0"/>
              <a:t>g</a:t>
            </a:r>
            <a:r>
              <a:rPr lang="en-US" sz="2800" dirty="0"/>
              <a:t> provides </a:t>
            </a:r>
            <a:r>
              <a:rPr lang="en-US" sz="2800" dirty="0" smtClean="0"/>
              <a:t>ordering of assignments they grade: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(g)</a:t>
            </a:r>
            <a:r>
              <a:rPr lang="en-US" sz="2800" dirty="0" smtClean="0"/>
              <a:t>.</a:t>
            </a:r>
          </a:p>
          <a:p>
            <a:endParaRPr lang="en-US" sz="1100" dirty="0" smtClean="0"/>
          </a:p>
          <a:p>
            <a:r>
              <a:rPr lang="en-US" sz="2800" dirty="0" smtClean="0"/>
              <a:t>GOAL: Determine true ordering      and grader reliabilities    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362" y="2977094"/>
            <a:ext cx="564943" cy="390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952" y="2967967"/>
            <a:ext cx="438216" cy="39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0" y="4282484"/>
            <a:ext cx="721216" cy="1081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2" y="5944164"/>
            <a:ext cx="938248" cy="842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80" y="4243847"/>
            <a:ext cx="931529" cy="1045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95" y="5743402"/>
            <a:ext cx="976647" cy="1096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86715" y="4437846"/>
            <a:ext cx="655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&gt;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1281" y="5903469"/>
            <a:ext cx="655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&gt;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3329" y="5298074"/>
            <a:ext cx="65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..</a:t>
            </a:r>
          </a:p>
          <a:p>
            <a:r>
              <a:rPr lang="en-US" sz="1400" dirty="0" smtClean="0"/>
              <a:t>..</a:t>
            </a:r>
            <a:endParaRPr lang="en-US" sz="1400" dirty="0"/>
          </a:p>
        </p:txBody>
      </p:sp>
      <p:sp>
        <p:nvSpPr>
          <p:cNvPr id="16" name="Right Arrow 15"/>
          <p:cNvSpPr/>
          <p:nvPr/>
        </p:nvSpPr>
        <p:spPr>
          <a:xfrm>
            <a:off x="5999254" y="5088854"/>
            <a:ext cx="1386698" cy="92620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01986" y="5054055"/>
            <a:ext cx="655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&gt;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216" y="4841319"/>
            <a:ext cx="931529" cy="10459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48214" y="5019260"/>
            <a:ext cx="655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&gt;</a:t>
            </a:r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13" y="4198201"/>
            <a:ext cx="931529" cy="10459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71" y="5746426"/>
            <a:ext cx="931529" cy="10459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33" y="4850214"/>
            <a:ext cx="931529" cy="10459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47" y="4823396"/>
            <a:ext cx="931529" cy="10459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66151" y="4576956"/>
            <a:ext cx="413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9768" y="6118887"/>
            <a:ext cx="413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73505" y="5244179"/>
            <a:ext cx="413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79242" y="5192496"/>
            <a:ext cx="413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68913" y="4715456"/>
            <a:ext cx="274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34528" y="5382679"/>
            <a:ext cx="274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3586" y="4741078"/>
            <a:ext cx="27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60844" y="6253819"/>
            <a:ext cx="27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37784" y="5332861"/>
            <a:ext cx="27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4735" y="6241998"/>
            <a:ext cx="27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45126" y="5305659"/>
            <a:ext cx="27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7583" y="4637900"/>
            <a:ext cx="413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68874" y="6137832"/>
            <a:ext cx="413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4121" y="5332861"/>
            <a:ext cx="65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..</a:t>
            </a:r>
          </a:p>
          <a:p>
            <a:r>
              <a:rPr lang="en-US" sz="1400" dirty="0" smtClean="0"/>
              <a:t>..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15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07094"/>
            <a:ext cx="10058400" cy="4950906"/>
          </a:xfrm>
        </p:spPr>
        <p:txBody>
          <a:bodyPr>
            <a:normAutofit/>
          </a:bodyPr>
          <a:lstStyle/>
          <a:p>
            <a:r>
              <a:rPr lang="en-US" dirty="0" smtClean="0"/>
              <a:t>Rank Aggregation/</a:t>
            </a:r>
            <a:r>
              <a:rPr lang="en-US" dirty="0" err="1" smtClean="0"/>
              <a:t>Metasearch</a:t>
            </a:r>
            <a:r>
              <a:rPr lang="en-US" dirty="0" smtClean="0"/>
              <a:t> Problem:</a:t>
            </a:r>
          </a:p>
          <a:p>
            <a:pPr lvl="1"/>
            <a:r>
              <a:rPr lang="en-US" dirty="0" smtClean="0"/>
              <a:t>Given input rankings, determine overall ranking.</a:t>
            </a:r>
          </a:p>
          <a:p>
            <a:pPr lvl="1"/>
            <a:r>
              <a:rPr lang="en-US" i="1" dirty="0" smtClean="0"/>
              <a:t>Performance is usually top-heavy (optimize top k results).</a:t>
            </a:r>
          </a:p>
          <a:p>
            <a:pPr lvl="1"/>
            <a:r>
              <a:rPr lang="en-US" i="1" dirty="0" smtClean="0"/>
              <a:t>Estimating grader reliability is not a goal.</a:t>
            </a:r>
          </a:p>
          <a:p>
            <a:pPr lvl="1"/>
            <a:r>
              <a:rPr lang="en-US" i="1" dirty="0" smtClean="0"/>
              <a:t>Ties and data </a:t>
            </a:r>
            <a:r>
              <a:rPr lang="en-US" i="1" dirty="0" err="1" smtClean="0"/>
              <a:t>sparsity</a:t>
            </a:r>
            <a:r>
              <a:rPr lang="en-US" i="1" dirty="0" smtClean="0"/>
              <a:t> are not an issue.</a:t>
            </a:r>
          </a:p>
          <a:p>
            <a:pPr lvl="1"/>
            <a:endParaRPr lang="en-US" sz="800" dirty="0"/>
          </a:p>
          <a:p>
            <a:r>
              <a:rPr lang="en-US" dirty="0" smtClean="0"/>
              <a:t>Social choice/Voting systems:</a:t>
            </a:r>
          </a:p>
          <a:p>
            <a:pPr lvl="1"/>
            <a:r>
              <a:rPr lang="en-US" dirty="0" smtClean="0"/>
              <a:t>Aggregate preferences from individuals.</a:t>
            </a:r>
          </a:p>
          <a:p>
            <a:pPr lvl="1"/>
            <a:r>
              <a:rPr lang="en-US" i="1" dirty="0" smtClean="0"/>
              <a:t>Do not model reliabilities and are again top-heavy.</a:t>
            </a:r>
          </a:p>
          <a:p>
            <a:pPr lvl="1"/>
            <a:r>
              <a:rPr lang="en-US" i="1" dirty="0" smtClean="0"/>
              <a:t>Also typically assume complete rankings.</a:t>
            </a:r>
          </a:p>
          <a:p>
            <a:pPr lvl="1"/>
            <a:endParaRPr lang="en-US" sz="900" dirty="0"/>
          </a:p>
          <a:p>
            <a:r>
              <a:rPr lang="en-US" dirty="0" smtClean="0"/>
              <a:t>Crowdsourcing:</a:t>
            </a:r>
          </a:p>
          <a:p>
            <a:pPr lvl="1"/>
            <a:r>
              <a:rPr lang="en-US" dirty="0" smtClean="0"/>
              <a:t>Estimating worker (grader) reliability is key component.</a:t>
            </a:r>
          </a:p>
          <a:p>
            <a:pPr lvl="1"/>
            <a:r>
              <a:rPr lang="en-US" i="1" dirty="0" smtClean="0"/>
              <a:t>Scale of items (assignments) much larger than typical Crowdsourcing task.</a:t>
            </a:r>
          </a:p>
          <a:p>
            <a:pPr lvl="1"/>
            <a:r>
              <a:rPr lang="en-US" i="1" dirty="0" smtClean="0"/>
              <a:t>Also tends to be top-heavy.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85" y="95451"/>
            <a:ext cx="10515600" cy="1325563"/>
          </a:xfrm>
        </p:spPr>
        <p:txBody>
          <a:bodyPr/>
          <a:lstStyle/>
          <a:p>
            <a:r>
              <a:rPr lang="en-US" b="1" dirty="0" smtClean="0"/>
              <a:t>Mallows Model and Variants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43" y="1721853"/>
            <a:ext cx="11683466" cy="5136147"/>
          </a:xfrm>
        </p:spPr>
        <p:txBody>
          <a:bodyPr>
            <a:normAutofit/>
          </a:bodyPr>
          <a:lstStyle/>
          <a:p>
            <a:r>
              <a:rPr lang="en-US" dirty="0" smtClean="0"/>
              <a:t>GENERATIVE MODEL:</a:t>
            </a:r>
          </a:p>
          <a:p>
            <a:endParaRPr lang="en-US" sz="1400" dirty="0" smtClean="0"/>
          </a:p>
          <a:p>
            <a:pPr marL="0" indent="0">
              <a:buNone/>
            </a:pPr>
            <a:endParaRPr lang="en-US" sz="1100" dirty="0" smtClean="0"/>
          </a:p>
          <a:p>
            <a:pPr lvl="2">
              <a:lnSpc>
                <a:spcPct val="110000"/>
              </a:lnSpc>
            </a:pPr>
            <a:r>
              <a:rPr lang="en-US" sz="2400" dirty="0" smtClean="0"/>
              <a:t>                     is the Kendall-Tau distance between orderings (</a:t>
            </a:r>
            <a:r>
              <a:rPr lang="en-US" sz="2400" i="1" dirty="0" smtClean="0"/>
              <a:t>#</a:t>
            </a:r>
            <a:r>
              <a:rPr lang="en-US" sz="2400" dirty="0" smtClean="0"/>
              <a:t> of differing pairs).</a:t>
            </a:r>
            <a:endParaRPr lang="en-US" sz="2400" dirty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OPTIMIZATION: </a:t>
            </a:r>
            <a:r>
              <a:rPr lang="en-US" sz="2600" dirty="0" smtClean="0"/>
              <a:t>NP-hard. Greedy algorithm provides good approximation.</a:t>
            </a:r>
          </a:p>
          <a:p>
            <a:r>
              <a:rPr lang="en-US" dirty="0" smtClean="0"/>
              <a:t>WITH GRADER RELIABILITY: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Variant with score-weighted objective (MALS) also used.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111" y="1293026"/>
            <a:ext cx="5345239" cy="1320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93" y="2579275"/>
            <a:ext cx="2043063" cy="597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155" y="4289926"/>
            <a:ext cx="5815013" cy="13976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7</a:t>
            </a:fld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55227" y="3054773"/>
            <a:ext cx="948266" cy="897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83827" y="3180340"/>
            <a:ext cx="49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041227" y="3054773"/>
            <a:ext cx="948266" cy="897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269827" y="3180340"/>
            <a:ext cx="49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45" name="Oval 44"/>
          <p:cNvSpPr/>
          <p:nvPr/>
        </p:nvSpPr>
        <p:spPr>
          <a:xfrm>
            <a:off x="5835227" y="3054773"/>
            <a:ext cx="948266" cy="897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063827" y="3180340"/>
            <a:ext cx="49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47" name="Oval 46"/>
          <p:cNvSpPr/>
          <p:nvPr/>
        </p:nvSpPr>
        <p:spPr>
          <a:xfrm>
            <a:off x="8629227" y="3054773"/>
            <a:ext cx="948266" cy="897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857827" y="3180340"/>
            <a:ext cx="49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9" name="Oval 48"/>
          <p:cNvSpPr/>
          <p:nvPr/>
        </p:nvSpPr>
        <p:spPr>
          <a:xfrm>
            <a:off x="10949094" y="3054773"/>
            <a:ext cx="948266" cy="897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1177694" y="3180340"/>
            <a:ext cx="49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Z</a:t>
            </a:r>
          </a:p>
        </p:txBody>
      </p:sp>
      <p:cxnSp>
        <p:nvCxnSpPr>
          <p:cNvPr id="51" name="Straight Arrow Connector 50"/>
          <p:cNvCxnSpPr>
            <a:stCxn id="41" idx="6"/>
          </p:cNvCxnSpPr>
          <p:nvPr/>
        </p:nvCxnSpPr>
        <p:spPr>
          <a:xfrm flipV="1">
            <a:off x="1703493" y="3495040"/>
            <a:ext cx="457200" cy="84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584027" y="3495040"/>
            <a:ext cx="457200" cy="84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60693" y="3359573"/>
            <a:ext cx="4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3989493" y="3486573"/>
            <a:ext cx="457200" cy="84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378027" y="3503505"/>
            <a:ext cx="457200" cy="84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6693" y="3351105"/>
            <a:ext cx="880534" cy="37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834293" y="3495040"/>
            <a:ext cx="457200" cy="84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8172027" y="3511972"/>
            <a:ext cx="457200" cy="84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91493" y="3359573"/>
            <a:ext cx="8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……..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9602894" y="3495040"/>
            <a:ext cx="457200" cy="84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0483428" y="3495040"/>
            <a:ext cx="457200" cy="84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060094" y="3359573"/>
            <a:ext cx="4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1" y="4636978"/>
            <a:ext cx="721216" cy="1081824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2516367" y="4821335"/>
            <a:ext cx="948266" cy="897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744967" y="4946902"/>
            <a:ext cx="49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66" name="Oval 65"/>
          <p:cNvSpPr/>
          <p:nvPr/>
        </p:nvSpPr>
        <p:spPr>
          <a:xfrm>
            <a:off x="1278540" y="4821335"/>
            <a:ext cx="948266" cy="897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507140" y="4946902"/>
            <a:ext cx="49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68" name="Oval 67"/>
          <p:cNvSpPr/>
          <p:nvPr/>
        </p:nvSpPr>
        <p:spPr>
          <a:xfrm>
            <a:off x="3703394" y="4821335"/>
            <a:ext cx="948266" cy="897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931994" y="4946902"/>
            <a:ext cx="49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</a:t>
            </a: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128388"/>
              </p:ext>
            </p:extLst>
          </p:nvPr>
        </p:nvGraphicFramePr>
        <p:xfrm>
          <a:off x="5034350" y="4138549"/>
          <a:ext cx="6247059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2850"/>
                <a:gridCol w="3204209"/>
              </a:tblGrid>
              <a:tr h="44184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ORDERINGS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PROBABILITY</a:t>
                      </a:r>
                      <a:endParaRPr lang="en-US" sz="2800" dirty="0"/>
                    </a:p>
                  </a:txBody>
                  <a:tcPr/>
                </a:tc>
              </a:tr>
              <a:tr h="44184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(P,Q,R)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</a:tr>
              <a:tr h="44184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(P,R,Q);</a:t>
                      </a:r>
                      <a:r>
                        <a:rPr lang="en-US" sz="2800" b="1" baseline="0" dirty="0" smtClean="0"/>
                        <a:t> (Q,P,R)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x/e</a:t>
                      </a:r>
                      <a:endParaRPr lang="en-US" sz="2800" dirty="0"/>
                    </a:p>
                  </a:txBody>
                  <a:tcPr/>
                </a:tc>
              </a:tr>
              <a:tr h="44184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(R,P,Q); (Q,R,P)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x/e</a:t>
                      </a:r>
                      <a:r>
                        <a:rPr lang="en-US" sz="2800" baseline="30000" dirty="0" smtClean="0"/>
                        <a:t>2</a:t>
                      </a:r>
                      <a:endParaRPr lang="en-US" sz="2800" baseline="30000" dirty="0"/>
                    </a:p>
                  </a:txBody>
                  <a:tcPr/>
                </a:tc>
              </a:tr>
              <a:tr h="441846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(R,Q,P)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x/e</a:t>
                      </a:r>
                      <a:r>
                        <a:rPr lang="en-US" sz="2800" baseline="30000" dirty="0" smtClean="0"/>
                        <a:t>3</a:t>
                      </a:r>
                      <a:endParaRPr lang="en-US" sz="2800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6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1" grpId="0" animBg="1"/>
      <p:bldP spid="41" grpId="1" animBg="1"/>
      <p:bldP spid="42" grpId="0"/>
      <p:bldP spid="42" grpId="1"/>
      <p:bldP spid="43" grpId="0" animBg="1"/>
      <p:bldP spid="43" grpId="1" animBg="1"/>
      <p:bldP spid="44" grpId="0"/>
      <p:bldP spid="44" grpId="1"/>
      <p:bldP spid="45" grpId="0" animBg="1"/>
      <p:bldP spid="45" grpId="1" animBg="1"/>
      <p:bldP spid="46" grpId="0"/>
      <p:bldP spid="46" grpId="1"/>
      <p:bldP spid="47" grpId="0" animBg="1"/>
      <p:bldP spid="47" grpId="1" animBg="1"/>
      <p:bldP spid="48" grpId="0"/>
      <p:bldP spid="48" grpId="1"/>
      <p:bldP spid="49" grpId="0" animBg="1"/>
      <p:bldP spid="49" grpId="1" animBg="1"/>
      <p:bldP spid="50" grpId="0"/>
      <p:bldP spid="50" grpId="1"/>
      <p:bldP spid="53" grpId="0"/>
      <p:bldP spid="53" grpId="1"/>
      <p:bldP spid="56" grpId="0"/>
      <p:bldP spid="56" grpId="1"/>
      <p:bldP spid="59" grpId="0"/>
      <p:bldP spid="59" grpId="1"/>
      <p:bldP spid="62" grpId="0"/>
      <p:bldP spid="62" grpId="1"/>
      <p:bldP spid="64" grpId="0" animBg="1"/>
      <p:bldP spid="64" grpId="1" animBg="1"/>
      <p:bldP spid="65" grpId="0"/>
      <p:bldP spid="65" grpId="1"/>
      <p:bldP spid="66" grpId="0" animBg="1"/>
      <p:bldP spid="66" grpId="1" animBg="1"/>
      <p:bldP spid="67" grpId="0"/>
      <p:bldP spid="67" grpId="1"/>
      <p:bldP spid="68" grpId="0" animBg="1"/>
      <p:bldP spid="68" grpId="1" animBg="1"/>
      <p:bldP spid="69" grpId="0"/>
      <p:bldP spid="6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531"/>
            <a:ext cx="10515600" cy="1325563"/>
          </a:xfrm>
        </p:spPr>
        <p:txBody>
          <a:bodyPr/>
          <a:lstStyle/>
          <a:p>
            <a:r>
              <a:rPr lang="en-US" b="1" dirty="0"/>
              <a:t>Bradley-Terry </a:t>
            </a:r>
            <a:r>
              <a:rPr lang="en-US" b="1" dirty="0" smtClean="0"/>
              <a:t>Model &amp; Variants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58" y="1609558"/>
            <a:ext cx="11956342" cy="5248441"/>
          </a:xfrm>
        </p:spPr>
        <p:txBody>
          <a:bodyPr>
            <a:normAutofit/>
          </a:bodyPr>
          <a:lstStyle/>
          <a:p>
            <a:r>
              <a:rPr lang="en-US" dirty="0" smtClean="0"/>
              <a:t>GENERATIVE MODEL: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400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Decomposes as pairwise preferences using logistic distribution of (true) score differences.</a:t>
            </a:r>
            <a:endParaRPr lang="en-US" dirty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OPTIMIZATION: </a:t>
            </a:r>
            <a:r>
              <a:rPr lang="en-US" sz="2600" dirty="0" smtClean="0"/>
              <a:t>Alternating minimization to compute MLE scores (and grader reliabilities) using SGD subroutine.</a:t>
            </a:r>
          </a:p>
          <a:p>
            <a:endParaRPr lang="en-US" sz="1600" dirty="0"/>
          </a:p>
          <a:p>
            <a:r>
              <a:rPr lang="en-US" dirty="0" smtClean="0"/>
              <a:t>GRADER RELIABILITY: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Variants studied include </a:t>
            </a:r>
            <a:r>
              <a:rPr lang="en-US" dirty="0" err="1" smtClean="0"/>
              <a:t>Plackett-Luce</a:t>
            </a:r>
            <a:r>
              <a:rPr lang="en-US" dirty="0" smtClean="0"/>
              <a:t> model (PL) and </a:t>
            </a:r>
            <a:r>
              <a:rPr lang="en-US" dirty="0" err="1" smtClean="0"/>
              <a:t>Thurstone</a:t>
            </a:r>
            <a:r>
              <a:rPr lang="en-US" dirty="0" smtClean="0"/>
              <a:t> model (THUR).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2" y="1209465"/>
            <a:ext cx="6302274" cy="1422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422" y="4242247"/>
            <a:ext cx="6686320" cy="14351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048" y="340614"/>
            <a:ext cx="9835219" cy="1609344"/>
          </a:xfrm>
        </p:spPr>
        <p:txBody>
          <a:bodyPr/>
          <a:lstStyle/>
          <a:p>
            <a:r>
              <a:rPr lang="en-US" dirty="0" smtClean="0"/>
              <a:t>Experimental Validation</a:t>
            </a:r>
            <a:r>
              <a:rPr lang="en-US" dirty="0"/>
              <a:t>: New Peer Grading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916092"/>
            <a:ext cx="11477625" cy="20971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collected in classroom during Fall 2013:</a:t>
            </a:r>
          </a:p>
          <a:p>
            <a:pPr lvl="1"/>
            <a:r>
              <a:rPr lang="en-US" dirty="0" smtClean="0"/>
              <a:t>First real </a:t>
            </a:r>
            <a:r>
              <a:rPr lang="en-US" i="1" u="sng" dirty="0" smtClean="0"/>
              <a:t>large</a:t>
            </a:r>
            <a:r>
              <a:rPr lang="en-US" dirty="0" smtClean="0"/>
              <a:t> evaluation of  machine-learning based peer-grading techniques.</a:t>
            </a:r>
            <a:endParaRPr lang="en-US" sz="1000" dirty="0"/>
          </a:p>
          <a:p>
            <a:r>
              <a:rPr lang="en-US" sz="2400" dirty="0" smtClean="0"/>
              <a:t>Used two-stages: Project Posters (PO) and Final-Reports (FR)</a:t>
            </a:r>
          </a:p>
          <a:p>
            <a:pPr lvl="1"/>
            <a:r>
              <a:rPr lang="en-US" dirty="0" smtClean="0"/>
              <a:t>Students provided cardinal grades (10-point scale): 10-Perfect,8-Good,5-Borderline,3-Deficient</a:t>
            </a:r>
            <a:endParaRPr lang="en-US" sz="800" dirty="0"/>
          </a:p>
          <a:p>
            <a:r>
              <a:rPr lang="en-US" sz="2400" dirty="0"/>
              <a:t>Also performed conventional grading: </a:t>
            </a:r>
            <a:r>
              <a:rPr lang="en-US" sz="2400" b="1" u="sng" dirty="0"/>
              <a:t>TA and instructor </a:t>
            </a:r>
            <a:r>
              <a:rPr lang="en-US" sz="2400" b="1" u="sng" dirty="0" smtClean="0"/>
              <a:t>grading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F75B-8AB6-4BC3-B29F-34CC0D273F5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562845"/>
              </p:ext>
            </p:extLst>
          </p:nvPr>
        </p:nvGraphicFramePr>
        <p:xfrm>
          <a:off x="1354667" y="3965827"/>
          <a:ext cx="9499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250"/>
                <a:gridCol w="2091970"/>
                <a:gridCol w="2023380"/>
              </a:tblGrid>
              <a:tr h="41199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Statistic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Poster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Report</a:t>
                      </a:r>
                      <a:endParaRPr lang="en-US" sz="2600" dirty="0"/>
                    </a:p>
                  </a:txBody>
                  <a:tcPr/>
                </a:tc>
              </a:tr>
              <a:tr h="44718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 Assignments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44</a:t>
                      </a:r>
                      <a:endParaRPr lang="en-US" sz="2400" dirty="0"/>
                    </a:p>
                  </a:txBody>
                  <a:tcPr/>
                </a:tc>
              </a:tr>
              <a:tr h="4119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 Peer Reviewers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153</a:t>
                      </a:r>
                      <a:endParaRPr lang="en-US" sz="2400" dirty="0"/>
                    </a:p>
                  </a:txBody>
                  <a:tcPr/>
                </a:tc>
              </a:tr>
              <a:tr h="4119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Peer Reviews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586</a:t>
                      </a:r>
                      <a:endParaRPr lang="en-US" sz="2400" dirty="0"/>
                    </a:p>
                  </a:txBody>
                  <a:tcPr/>
                </a:tc>
              </a:tr>
              <a:tr h="4119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 TA</a:t>
                      </a:r>
                      <a:r>
                        <a:rPr lang="en-US" sz="2400" baseline="0" dirty="0" smtClean="0"/>
                        <a:t> Reviewers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4119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TA Reviews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1906</TotalTime>
  <Words>965</Words>
  <Application>Microsoft Office PowerPoint</Application>
  <PresentationFormat>Widescreen</PresentationFormat>
  <Paragraphs>244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Cambria</vt:lpstr>
      <vt:lpstr>Century Gothic</vt:lpstr>
      <vt:lpstr>Wingdings</vt:lpstr>
      <vt:lpstr>Wood Type</vt:lpstr>
      <vt:lpstr>Methods for Ordinal Peer Grading</vt:lpstr>
      <vt:lpstr>Evaluation at Scale is challenging</vt:lpstr>
      <vt:lpstr>Peer Grading to the Rescue</vt:lpstr>
      <vt:lpstr>Challenge: Cardinal Feedback is difficult to provide and less reliable</vt:lpstr>
      <vt:lpstr>Ordinal Peer Grading</vt:lpstr>
      <vt:lpstr>Related Problems</vt:lpstr>
      <vt:lpstr>Mallows Model and Variants</vt:lpstr>
      <vt:lpstr>Bradley-Terry Model &amp; Variants</vt:lpstr>
      <vt:lpstr>Experimental Validation: New Peer Grading Dataset</vt:lpstr>
      <vt:lpstr>How well do OPG methods do w.r.t. Instructor Grades?</vt:lpstr>
      <vt:lpstr>Benefit of grader reliability</vt:lpstr>
      <vt:lpstr>What did Students think about it?</vt:lpstr>
      <vt:lpstr>Summary</vt:lpstr>
      <vt:lpstr>Thank you!</vt:lpstr>
      <vt:lpstr>PowerPoint Presentation</vt:lpstr>
      <vt:lpstr>Statistics of Grades provided</vt:lpstr>
      <vt:lpstr>Self-consistency</vt:lpstr>
      <vt:lpstr>Other Results</vt:lpstr>
      <vt:lpstr>Cardinal Peer Grading  [Piech et. al. 2013]</vt:lpstr>
      <vt:lpstr>Our Approach to Ordinal Peer Grading</vt:lpstr>
      <vt:lpstr>How well do OPG methods do w.r.t. TA Grades?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</dc:creator>
  <cp:lastModifiedBy>karthik</cp:lastModifiedBy>
  <cp:revision>249</cp:revision>
  <dcterms:created xsi:type="dcterms:W3CDTF">2014-04-27T22:43:16Z</dcterms:created>
  <dcterms:modified xsi:type="dcterms:W3CDTF">2014-12-22T18:48:43Z</dcterms:modified>
</cp:coreProperties>
</file>