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5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6.xml" ContentType="application/vnd.openxmlformats-officedocument.presentationml.notesSlide+xml"/>
  <Override PartName="/ppt/tags/tag10.xml" ContentType="application/vnd.openxmlformats-officedocument.presentationml.tags+xml"/>
  <Override PartName="/ppt/notesSlides/notesSlide7.xml" ContentType="application/vnd.openxmlformats-officedocument.presentationml.notesSlide+xml"/>
  <Override PartName="/ppt/tags/tag11.xml" ContentType="application/vnd.openxmlformats-officedocument.presentationml.tag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tags/tag12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8"/>
  </p:notesMasterIdLst>
  <p:sldIdLst>
    <p:sldId id="256" r:id="rId2"/>
    <p:sldId id="260" r:id="rId3"/>
    <p:sldId id="280" r:id="rId4"/>
    <p:sldId id="261" r:id="rId5"/>
    <p:sldId id="319" r:id="rId6"/>
    <p:sldId id="258" r:id="rId7"/>
    <p:sldId id="299" r:id="rId8"/>
    <p:sldId id="310" r:id="rId9"/>
    <p:sldId id="281" r:id="rId10"/>
    <p:sldId id="312" r:id="rId11"/>
    <p:sldId id="313" r:id="rId12"/>
    <p:sldId id="287" r:id="rId13"/>
    <p:sldId id="289" r:id="rId14"/>
    <p:sldId id="283" r:id="rId15"/>
    <p:sldId id="304" r:id="rId16"/>
    <p:sldId id="316" r:id="rId17"/>
    <p:sldId id="262" r:id="rId18"/>
    <p:sldId id="268" r:id="rId19"/>
    <p:sldId id="269" r:id="rId20"/>
    <p:sldId id="271" r:id="rId21"/>
    <p:sldId id="272" r:id="rId22"/>
    <p:sldId id="270" r:id="rId23"/>
    <p:sldId id="317" r:id="rId24"/>
    <p:sldId id="278" r:id="rId25"/>
    <p:sldId id="314" r:id="rId26"/>
    <p:sldId id="274" r:id="rId27"/>
    <p:sldId id="315" r:id="rId28"/>
    <p:sldId id="308" r:id="rId29"/>
    <p:sldId id="284" r:id="rId30"/>
    <p:sldId id="285" r:id="rId31"/>
    <p:sldId id="293" r:id="rId32"/>
    <p:sldId id="273" r:id="rId33"/>
    <p:sldId id="275" r:id="rId34"/>
    <p:sldId id="292" r:id="rId35"/>
    <p:sldId id="295" r:id="rId36"/>
    <p:sldId id="276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arthik" initials="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44DC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37" autoAdjust="0"/>
    <p:restoredTop sz="95915" autoAdjust="0"/>
  </p:normalViewPr>
  <p:slideViewPr>
    <p:cSldViewPr>
      <p:cViewPr varScale="1">
        <p:scale>
          <a:sx n="71" d="100"/>
          <a:sy n="71" d="100"/>
        </p:scale>
        <p:origin x="-118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19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915204678362565E-2"/>
          <c:y val="3.3911873303972606E-2"/>
          <c:w val="0.85467410323709536"/>
          <c:h val="0.74142448103078029"/>
        </c:manualLayout>
      </c:layout>
      <c:lineChart>
        <c:grouping val="standard"/>
        <c:varyColors val="0"/>
        <c:ser>
          <c:idx val="1"/>
          <c:order val="0"/>
          <c:tx>
            <c:strRef>
              <c:f>Sheet1!$C$1</c:f>
              <c:strCache>
                <c:ptCount val="1"/>
                <c:pt idx="0">
                  <c:v>g(x)=log(1+x)</c:v>
                </c:pt>
              </c:strCache>
            </c:strRef>
          </c:tx>
          <c:spPr>
            <a:ln w="38100">
              <a:solidFill>
                <a:srgbClr val="C00000"/>
              </a:solidFill>
            </a:ln>
          </c:spPr>
          <c:marker>
            <c:spPr>
              <a:solidFill>
                <a:srgbClr val="C00000"/>
              </a:solidFill>
              <a:ln w="38100">
                <a:solidFill>
                  <a:srgbClr val="C00000"/>
                </a:solidFill>
              </a:ln>
            </c:spPr>
          </c:marker>
          <c:cat>
            <c:numRef>
              <c:f>Sheet1!$A$2:$A$12</c:f>
              <c:numCache>
                <c:formatCode>General</c:formatCod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</c:numCache>
            </c:numRef>
          </c:cat>
          <c:val>
            <c:numRef>
              <c:f>Sheet1!$C$2:$C$12</c:f>
              <c:numCache>
                <c:formatCode>General</c:formatCode>
                <c:ptCount val="11"/>
                <c:pt idx="0">
                  <c:v>0</c:v>
                </c:pt>
                <c:pt idx="1">
                  <c:v>1</c:v>
                </c:pt>
                <c:pt idx="2">
                  <c:v>1.5849625007211561</c:v>
                </c:pt>
                <c:pt idx="3">
                  <c:v>2</c:v>
                </c:pt>
                <c:pt idx="4">
                  <c:v>2.3219280948873626</c:v>
                </c:pt>
                <c:pt idx="5">
                  <c:v>2.5849625007211583</c:v>
                </c:pt>
                <c:pt idx="6">
                  <c:v>2.8073549220576042</c:v>
                </c:pt>
                <c:pt idx="7">
                  <c:v>3</c:v>
                </c:pt>
                <c:pt idx="8">
                  <c:v>3.1699250014423166</c:v>
                </c:pt>
                <c:pt idx="9">
                  <c:v>3.3219280948873622</c:v>
                </c:pt>
                <c:pt idx="10">
                  <c:v>3.4594316186372982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69248"/>
        <c:axId val="112133248"/>
      </c:lineChart>
      <c:catAx>
        <c:axId val="11206924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#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Rel</a:t>
                </a:r>
                <a:r>
                  <a:rPr lang="en-US" baseline="0" dirty="0" smtClean="0"/>
                  <a:t> Docs.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0.34168128654970759"/>
              <c:y val="0.91888888888888887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crossAx val="112133248"/>
        <c:crosses val="autoZero"/>
        <c:auto val="1"/>
        <c:lblAlgn val="ctr"/>
        <c:lblOffset val="20"/>
        <c:noMultiLvlLbl val="0"/>
      </c:catAx>
      <c:valAx>
        <c:axId val="112133248"/>
        <c:scaling>
          <c:orientation val="minMax"/>
          <c:max val="5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2400" dirty="0" smtClean="0"/>
                  <a:t>Utility</a:t>
                </a:r>
                <a:endParaRPr lang="en-US" sz="2400" dirty="0"/>
              </a:p>
            </c:rich>
          </c:tx>
          <c:layout>
            <c:manualLayout>
              <c:xMode val="edge"/>
              <c:yMode val="edge"/>
              <c:x val="0"/>
              <c:y val="0.33364996042161399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crossAx val="112069248"/>
        <c:crosses val="autoZero"/>
        <c:crossBetween val="midCat"/>
        <c:majorUnit val="1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F7ACC3-6B03-4ED0-9E56-DD8DBD80C189}" type="datetimeFigureOut">
              <a:rPr lang="en-US" smtClean="0"/>
              <a:pPr/>
              <a:t>8/14/2012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398B3-33A4-4657-B0D3-DEDD4DEA95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379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indent="-171450">
              <a:buFontTx/>
              <a:buChar char="-"/>
            </a:pPr>
            <a:r>
              <a:rPr lang="en-US" baseline="0" dirty="0" smtClean="0"/>
              <a:t>Upfront </a:t>
            </a:r>
            <a:r>
              <a:rPr lang="en-US" baseline="0" dirty="0" err="1" smtClean="0"/>
              <a:t>Util</a:t>
            </a:r>
            <a:r>
              <a:rPr lang="en-US" baseline="0" dirty="0" smtClean="0"/>
              <a:t> = relevance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Structured Predictions-Simplify what the regret bounds mean.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- Learning from existing data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Why interesting/sound/relevant?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D398B3-33A4-4657-B0D3-DEDD4DEA95A5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- &gt; Say that it means you cover</a:t>
            </a:r>
            <a:r>
              <a:rPr lang="en-US" baseline="0" dirty="0" smtClean="0"/>
              <a:t> more intents in the set returned (and able to learn it better)</a:t>
            </a:r>
          </a:p>
          <a:p>
            <a:r>
              <a:rPr lang="en-US" dirty="0" smtClean="0"/>
              <a:t>-&gt; However you could do this by learning only say the (easier)</a:t>
            </a:r>
            <a:r>
              <a:rPr lang="en-US" baseline="0" dirty="0" smtClean="0"/>
              <a:t> </a:t>
            </a:r>
            <a:r>
              <a:rPr lang="en-US" dirty="0" smtClean="0"/>
              <a:t>4 of the 5</a:t>
            </a:r>
            <a:r>
              <a:rPr lang="en-US" baseline="0" dirty="0" smtClean="0"/>
              <a:t> intents. Next shows that </a:t>
            </a:r>
            <a:r>
              <a:rPr lang="en-US" baseline="0" dirty="0" err="1" smtClean="0"/>
              <a:t>infact</a:t>
            </a:r>
            <a:r>
              <a:rPr lang="en-US" baseline="0" dirty="0" smtClean="0"/>
              <a:t> you do learn all.</a:t>
            </a:r>
          </a:p>
          <a:p>
            <a:r>
              <a:rPr lang="en-US" baseline="0" dirty="0" smtClean="0"/>
              <a:t>-&gt; Black lines are error bars.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D398B3-33A4-4657-B0D3-DEDD4DEA95A5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1800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Describe what median search length 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D398B3-33A4-4657-B0D3-DEDD4DEA95A5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9283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Theoretically we showed</a:t>
            </a:r>
            <a:r>
              <a:rPr lang="en-US" baseline="0" dirty="0" smtClean="0"/>
              <a:t> that performance scales rather well with alpha.</a:t>
            </a:r>
          </a:p>
          <a:p>
            <a:r>
              <a:rPr lang="en-US" baseline="0" dirty="0" smtClean="0"/>
              <a:t>What do we so empirically?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Able to learn even at very low values of alpha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D398B3-33A4-4657-B0D3-DEDD4DEA95A5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3493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 smtClean="0"/>
              <a:t>So far</a:t>
            </a:r>
            <a:r>
              <a:rPr lang="en-US" baseline="0" dirty="0" smtClean="0"/>
              <a:t> we talked about what happens for different users. They have different feature mappings.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Related to work on extrinsic diversity by MacDonald et. 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D398B3-33A4-4657-B0D3-DEDD4DEA95A5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8225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Talk in terms of news example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Coarse</a:t>
            </a:r>
            <a:r>
              <a:rPr lang="en-US" baseline="0" dirty="0" smtClean="0"/>
              <a:t> grained vs. fine grained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Key difference for our purposes is that a single user’s feedback </a:t>
            </a:r>
            <a:r>
              <a:rPr lang="en-US" i="1" u="sng" baseline="0" dirty="0" smtClean="0"/>
              <a:t>will</a:t>
            </a:r>
            <a:r>
              <a:rPr lang="en-US" i="0" u="none" baseline="0" dirty="0" smtClean="0"/>
              <a:t> improve overall utility for intrinsic but can </a:t>
            </a:r>
            <a:r>
              <a:rPr lang="en-US" i="1" u="sng" baseline="0" dirty="0" smtClean="0"/>
              <a:t>hurt</a:t>
            </a:r>
            <a:r>
              <a:rPr lang="en-US" i="0" u="none" baseline="0" dirty="0" smtClean="0"/>
              <a:t> for extrinsic.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D398B3-33A4-4657-B0D3-DEDD4DEA95A5}" type="slidenum">
              <a:rPr lang="en-US" smtClean="0">
                <a:solidFill>
                  <a:prstClr val="black"/>
                </a:solidFill>
              </a:rPr>
              <a:pPr/>
              <a:t>27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441492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Further pushed the limits on feedback: What if users are confused about both diversity and relevance.</a:t>
            </a:r>
          </a:p>
          <a:p>
            <a:r>
              <a:rPr lang="en-US" dirty="0" smtClean="0"/>
              <a:t>Correspond to</a:t>
            </a:r>
            <a:r>
              <a:rPr lang="en-US" baseline="0" dirty="0" smtClean="0"/>
              <a:t> that expected alpha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IMPLICATION: What this allows is for us to utilize feedback (even from non-experts) in the training of these models.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D398B3-33A4-4657-B0D3-DEDD4DEA95A5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34938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 smtClean="0"/>
              <a:t>Able</a:t>
            </a:r>
            <a:r>
              <a:rPr lang="en-US" baseline="0" dirty="0" smtClean="0"/>
              <a:t> to learn as if mapping was known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Due to learning the relative importance can figure out how much diversity is needed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D398B3-33A4-4657-B0D3-DEDD4DEA95A5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82250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Is L1 vs.</a:t>
            </a:r>
            <a:r>
              <a:rPr lang="en-US" baseline="0" dirty="0" smtClean="0"/>
              <a:t> L2 for others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D398B3-33A4-4657-B0D3-DEDD4DEA95A5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99052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 smtClean="0"/>
              <a:t>First online learning method for diversification. Hence will compare to existing</a:t>
            </a:r>
            <a:r>
              <a:rPr lang="en-US" baseline="0" dirty="0" smtClean="0"/>
              <a:t> supervised learning method.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(Includes </a:t>
            </a:r>
            <a:r>
              <a:rPr lang="en-US" baseline="0" dirty="0" err="1" smtClean="0"/>
              <a:t>Yisong</a:t>
            </a:r>
            <a:r>
              <a:rPr lang="en-US" baseline="0" dirty="0" smtClean="0"/>
              <a:t> and CIKM work)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D398B3-33A4-4657-B0D3-DEDD4DEA95A5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14389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Highlight what difference from previous work.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D398B3-33A4-4657-B0D3-DEDD4DEA95A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55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 all intents need to take</a:t>
            </a:r>
            <a:r>
              <a:rPr lang="en-US" baseline="0" dirty="0" smtClean="0"/>
              <a:t> expectation</a:t>
            </a:r>
          </a:p>
          <a:p>
            <a:r>
              <a:rPr lang="en-US" baseline="0" dirty="0" smtClean="0"/>
              <a:t>Will use utilities and relevance to mean the same at times.</a:t>
            </a:r>
          </a:p>
          <a:p>
            <a:r>
              <a:rPr lang="en-US" baseline="0" dirty="0" smtClean="0"/>
              <a:t>Similarly intents and topics.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D398B3-33A4-4657-B0D3-DEDD4DEA95A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Mention</a:t>
            </a:r>
            <a:r>
              <a:rPr lang="en-US" baseline="0" dirty="0" smtClean="0"/>
              <a:t> submodular allows to get the non-linearity to model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D398B3-33A4-4657-B0D3-DEDD4DEA95A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4154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Mention use text to go from intents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D398B3-33A4-4657-B0D3-DEDD4DEA95A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2259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D398B3-33A4-4657-B0D3-DEDD4DEA95A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0169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D398B3-33A4-4657-B0D3-DEDD4DEA95A5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15897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Explain why TREC datasets</a:t>
            </a:r>
            <a:r>
              <a:rPr lang="en-US" baseline="0" dirty="0" smtClean="0"/>
              <a:t> cannot be used.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D398B3-33A4-4657-B0D3-DEDD4DEA95A5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9609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Feedback setting : Perfect Feedback.</a:t>
            </a:r>
          </a:p>
          <a:p>
            <a:r>
              <a:rPr lang="en-US" dirty="0" smtClean="0"/>
              <a:t>5 documents returned</a:t>
            </a:r>
          </a:p>
          <a:p>
            <a:r>
              <a:rPr lang="en-US" dirty="0" smtClean="0"/>
              <a:t>Purely diversity seeking users : Minimize </a:t>
            </a:r>
            <a:r>
              <a:rPr lang="en-US" dirty="0" err="1" smtClean="0"/>
              <a:t>redundance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D398B3-33A4-4657-B0D3-DEDD4DEA95A5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719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A90A3F9-E8E6-4F20-973D-732BF301466A}" type="datetime1">
              <a:rPr lang="en-US" smtClean="0"/>
              <a:pPr/>
              <a:t>8/14/2012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E5BABDC-5BD2-406B-BC93-3252273272D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F12602-C31C-4024-9EBF-843E1A3AAA72}" type="datetime1">
              <a:rPr lang="en-US" smtClean="0"/>
              <a:pPr/>
              <a:t>8/14/2012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5BABDC-5BD2-406B-BC93-3252273272D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AAE146-C711-445A-9631-889F47347982}" type="datetime1">
              <a:rPr lang="en-US" smtClean="0"/>
              <a:pPr/>
              <a:t>8/14/2012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5BABDC-5BD2-406B-BC93-3252273272D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495494-BA16-4AB3-B0D1-EC16E71289FE}" type="datetime1">
              <a:rPr lang="en-US" smtClean="0"/>
              <a:pPr/>
              <a:t>8/14/2012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5BABDC-5BD2-406B-BC93-3252273272D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17E4BA-5980-48E3-A4E7-82BE6F248D2E}" type="datetime1">
              <a:rPr lang="en-US" smtClean="0"/>
              <a:pPr/>
              <a:t>8/14/2012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5BABDC-5BD2-406B-BC93-3252273272D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839C97-F43D-4F29-BDEC-EB4DE35CD648}" type="datetime1">
              <a:rPr lang="en-US" smtClean="0"/>
              <a:pPr/>
              <a:t>8/14/2012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5BABDC-5BD2-406B-BC93-3252273272D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42312A-D346-4451-A67D-D656FB0880CF}" type="datetime1">
              <a:rPr lang="en-US" smtClean="0"/>
              <a:pPr/>
              <a:t>8/14/2012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5BABDC-5BD2-406B-BC93-3252273272D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0F28B2-DE9B-4BB6-AD4D-13B428B04B39}" type="datetime1">
              <a:rPr lang="en-US" smtClean="0"/>
              <a:pPr/>
              <a:t>8/14/2012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5BABDC-5BD2-406B-BC93-3252273272D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29AA97-A9F0-4DFC-B34A-E269CE766BCB}" type="datetime1">
              <a:rPr lang="en-US" smtClean="0"/>
              <a:pPr/>
              <a:t>8/14/2012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5BABDC-5BD2-406B-BC93-3252273272D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AE71311-3A92-4025-8675-2BDD7C4888DE}" type="datetime1">
              <a:rPr lang="en-US" smtClean="0"/>
              <a:pPr/>
              <a:t>8/14/2012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5BABDC-5BD2-406B-BC93-3252273272D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1062403-1B1C-41DC-99EC-229335C519B1}" type="datetime1">
              <a:rPr lang="en-US" smtClean="0"/>
              <a:pPr/>
              <a:t>8/14/2012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E5BABDC-5BD2-406B-BC93-3252273272D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01DCB97-E913-4F8F-92C9-EA8520A8E93F}" type="datetime1">
              <a:rPr lang="en-US" smtClean="0"/>
              <a:pPr/>
              <a:t>8/14/2012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E5BABDC-5BD2-406B-BC93-3252273272D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7110" y="0"/>
            <a:ext cx="606890" cy="6096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image" Target="../media/image16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2.bin"/><Relationship Id="rId2" Type="http://schemas.openxmlformats.org/officeDocument/2006/relationships/tags" Target="../tags/tag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1.bin"/><Relationship Id="rId4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1066800"/>
            <a:ext cx="7658100" cy="18943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Online Learning to Diversify using Implicit Feedback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9603" y="3886200"/>
            <a:ext cx="7696200" cy="1524001"/>
          </a:xfrm>
        </p:spPr>
        <p:txBody>
          <a:bodyPr>
            <a:normAutofit/>
          </a:bodyPr>
          <a:lstStyle/>
          <a:p>
            <a:r>
              <a:rPr lang="en-US" sz="2000" u="sng" dirty="0" smtClean="0"/>
              <a:t>Karthik Raman</a:t>
            </a:r>
            <a:r>
              <a:rPr lang="en-US" sz="2000" dirty="0" smtClean="0"/>
              <a:t>,  Pannaga </a:t>
            </a:r>
            <a:r>
              <a:rPr lang="en-US" sz="2000" dirty="0"/>
              <a:t>Shivaswamy </a:t>
            </a:r>
            <a:r>
              <a:rPr lang="en-US" sz="2000" dirty="0" smtClean="0"/>
              <a:t> &amp; Thorsten Joachims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				</a:t>
            </a:r>
            <a:r>
              <a:rPr lang="en-US" sz="2200" dirty="0" smtClean="0"/>
              <a:t>Cornell University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1804" y="76200"/>
            <a:ext cx="981669" cy="98605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876"/>
    </mc:Choice>
    <mc:Fallback xmlns="">
      <p:transition spd="slow" advTm="14876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639652" y="6340262"/>
            <a:ext cx="373380" cy="432808"/>
          </a:xfrm>
        </p:spPr>
        <p:txBody>
          <a:bodyPr/>
          <a:lstStyle/>
          <a:p>
            <a:fld id="{4E5BABDC-5BD2-406B-BC93-3252273272D6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Feature Aggregation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9958151"/>
              </p:ext>
            </p:extLst>
          </p:nvPr>
        </p:nvGraphicFramePr>
        <p:xfrm>
          <a:off x="685799" y="1523998"/>
          <a:ext cx="7467606" cy="43854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3449"/>
                <a:gridCol w="1330861"/>
                <a:gridCol w="1734432"/>
                <a:gridCol w="1734432"/>
                <a:gridCol w="1734432"/>
              </a:tblGrid>
              <a:tr h="7553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Economy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USA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Soccer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Technology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75873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  <a:p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75873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</a:t>
                      </a: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</a:tr>
              <a:tr h="61421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</a:tr>
              <a:tr h="7492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</a:tr>
              <a:tr h="7492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i="1" dirty="0" smtClean="0">
                          <a:latin typeface="Times New Roman"/>
                          <a:cs typeface="Times New Roman"/>
                        </a:rPr>
                        <a:t>Φ</a:t>
                      </a:r>
                      <a:r>
                        <a:rPr lang="en-US" i="1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en-US" b="1" i="1" dirty="0" smtClean="0">
                          <a:latin typeface="Times New Roman"/>
                          <a:cs typeface="Times New Roman"/>
                        </a:rPr>
                        <a:t>y</a:t>
                      </a: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9071719"/>
              </p:ext>
            </p:extLst>
          </p:nvPr>
        </p:nvGraphicFramePr>
        <p:xfrm>
          <a:off x="762000" y="1524000"/>
          <a:ext cx="7467606" cy="43854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3449"/>
                <a:gridCol w="1330861"/>
                <a:gridCol w="1734432"/>
                <a:gridCol w="1734432"/>
                <a:gridCol w="1734432"/>
              </a:tblGrid>
              <a:tr h="7553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Economy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USA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Soccer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Technology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75873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  <a:p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75873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</a:t>
                      </a: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</a:tr>
              <a:tr h="61421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</a:tr>
              <a:tr h="7492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</a:tr>
              <a:tr h="7492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i="1" dirty="0" smtClean="0">
                          <a:latin typeface="Times New Roman"/>
                          <a:cs typeface="Times New Roman"/>
                        </a:rPr>
                        <a:t>Φ</a:t>
                      </a:r>
                      <a:r>
                        <a:rPr lang="en-US" i="1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en-US" b="1" i="1" dirty="0" smtClean="0">
                          <a:latin typeface="Times New Roman"/>
                          <a:cs typeface="Times New Roman"/>
                        </a:rPr>
                        <a:t>y</a:t>
                      </a: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8657047"/>
              </p:ext>
            </p:extLst>
          </p:nvPr>
        </p:nvGraphicFramePr>
        <p:xfrm>
          <a:off x="762000" y="1524000"/>
          <a:ext cx="7467606" cy="4311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3449"/>
                <a:gridCol w="1330861"/>
                <a:gridCol w="1734432"/>
                <a:gridCol w="1734432"/>
                <a:gridCol w="1734432"/>
              </a:tblGrid>
              <a:tr h="7553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Economy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USA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Soccer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Technology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75873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  <a:p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75873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</a:t>
                      </a: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</a:tr>
              <a:tr h="5401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</a:tr>
              <a:tr h="7492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</a:tr>
              <a:tr h="7492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i="1" dirty="0" smtClean="0">
                          <a:latin typeface="Times New Roman"/>
                          <a:cs typeface="Times New Roman"/>
                        </a:rPr>
                        <a:t>Φ</a:t>
                      </a:r>
                      <a:r>
                        <a:rPr lang="en-US" i="1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en-US" b="1" i="1" dirty="0" smtClean="0">
                          <a:latin typeface="Times New Roman"/>
                          <a:cs typeface="Times New Roman"/>
                        </a:rPr>
                        <a:t>y</a:t>
                      </a: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6712065"/>
              </p:ext>
            </p:extLst>
          </p:nvPr>
        </p:nvGraphicFramePr>
        <p:xfrm>
          <a:off x="762000" y="1600200"/>
          <a:ext cx="7467606" cy="43080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3449"/>
                <a:gridCol w="1330861"/>
                <a:gridCol w="1734432"/>
                <a:gridCol w="1734432"/>
                <a:gridCol w="1734432"/>
              </a:tblGrid>
              <a:tr h="7553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Economy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USA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Soccer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Technology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75873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  <a:p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7553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</a:tr>
              <a:tr h="5401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</a:tr>
              <a:tr h="7492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</a:tr>
              <a:tr h="7492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i="1" dirty="0" smtClean="0">
                          <a:latin typeface="Times New Roman"/>
                          <a:cs typeface="Times New Roman"/>
                        </a:rPr>
                        <a:t>Φ</a:t>
                      </a:r>
                      <a:r>
                        <a:rPr lang="en-US" i="1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en-US" b="1" i="1" dirty="0" smtClean="0">
                          <a:latin typeface="Times New Roman"/>
                          <a:cs typeface="Times New Roman"/>
                        </a:rPr>
                        <a:t>y</a:t>
                      </a: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507217"/>
              </p:ext>
            </p:extLst>
          </p:nvPr>
        </p:nvGraphicFramePr>
        <p:xfrm>
          <a:off x="762000" y="1524000"/>
          <a:ext cx="7467606" cy="43046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3449"/>
                <a:gridCol w="1330861"/>
                <a:gridCol w="1734432"/>
                <a:gridCol w="1734432"/>
                <a:gridCol w="1734432"/>
              </a:tblGrid>
              <a:tr h="7553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Economy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USA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Soccer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Technology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7553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7553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</a:tr>
              <a:tr h="5401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</a:tr>
              <a:tr h="7492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</a:tr>
              <a:tr h="7492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i="1" dirty="0" smtClean="0">
                          <a:latin typeface="Times New Roman"/>
                          <a:cs typeface="Times New Roman"/>
                        </a:rPr>
                        <a:t>Φ</a:t>
                      </a:r>
                      <a:r>
                        <a:rPr lang="en-US" i="1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en-US" b="1" i="1" dirty="0" smtClean="0">
                          <a:latin typeface="Times New Roman"/>
                          <a:cs typeface="Times New Roman"/>
                        </a:rPr>
                        <a:t>y</a:t>
                      </a: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318988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0217"/>
    </mc:Choice>
    <mc:Fallback xmlns="">
      <p:transition spd="slow" advTm="6021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534400" y="6248400"/>
            <a:ext cx="365760" cy="365125"/>
          </a:xfrm>
        </p:spPr>
        <p:txBody>
          <a:bodyPr/>
          <a:lstStyle/>
          <a:p>
            <a:fld id="{4E5BABDC-5BD2-406B-BC93-3252273272D6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 Feature Aggregation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5663115"/>
              </p:ext>
            </p:extLst>
          </p:nvPr>
        </p:nvGraphicFramePr>
        <p:xfrm>
          <a:off x="685800" y="1513523"/>
          <a:ext cx="7848604" cy="43197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1074"/>
                <a:gridCol w="1398761"/>
                <a:gridCol w="1822923"/>
                <a:gridCol w="1822923"/>
                <a:gridCol w="1822923"/>
              </a:tblGrid>
              <a:tr h="74406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Economy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USA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Soccer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Technology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7473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  <a:p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7473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</a:t>
                      </a: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</a:tr>
              <a:tr h="6050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</a:tr>
              <a:tr h="73797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</a:tr>
              <a:tr h="73797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i="1" dirty="0" smtClean="0">
                          <a:latin typeface="Times New Roman"/>
                          <a:cs typeface="Times New Roman"/>
                        </a:rPr>
                        <a:t>Φ</a:t>
                      </a:r>
                      <a:r>
                        <a:rPr lang="en-US" i="1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en-US" b="1" i="1" dirty="0" smtClean="0">
                          <a:latin typeface="Times New Roman"/>
                          <a:cs typeface="Times New Roman"/>
                        </a:rPr>
                        <a:t>y</a:t>
                      </a: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2693910"/>
              </p:ext>
            </p:extLst>
          </p:nvPr>
        </p:nvGraphicFramePr>
        <p:xfrm>
          <a:off x="685800" y="1524000"/>
          <a:ext cx="7848604" cy="43197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1074"/>
                <a:gridCol w="1398761"/>
                <a:gridCol w="1822923"/>
                <a:gridCol w="1822923"/>
                <a:gridCol w="1822923"/>
              </a:tblGrid>
              <a:tr h="74406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Economy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USA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Soccer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Technology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7473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  <a:p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7473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</a:t>
                      </a: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</a:tr>
              <a:tr h="6050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</a:tr>
              <a:tr h="73797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</a:tr>
              <a:tr h="73797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i="1" dirty="0" smtClean="0">
                          <a:latin typeface="Times New Roman"/>
                          <a:cs typeface="Times New Roman"/>
                        </a:rPr>
                        <a:t>Φ</a:t>
                      </a:r>
                      <a:r>
                        <a:rPr lang="en-US" i="1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en-US" b="1" i="1" dirty="0" smtClean="0">
                          <a:latin typeface="Times New Roman"/>
                          <a:cs typeface="Times New Roman"/>
                        </a:rPr>
                        <a:t>y</a:t>
                      </a: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4484000"/>
              </p:ext>
            </p:extLst>
          </p:nvPr>
        </p:nvGraphicFramePr>
        <p:xfrm>
          <a:off x="762000" y="1524000"/>
          <a:ext cx="7848604" cy="42467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1074"/>
                <a:gridCol w="1398761"/>
                <a:gridCol w="1822923"/>
                <a:gridCol w="1822923"/>
                <a:gridCol w="1822923"/>
              </a:tblGrid>
              <a:tr h="74406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Economy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USA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Soccer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Technology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7473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  <a:p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7473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</a:t>
                      </a: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</a:tr>
              <a:tr h="5320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</a:tr>
              <a:tr h="73797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</a:tr>
              <a:tr h="73797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i="1" dirty="0" smtClean="0">
                          <a:latin typeface="Times New Roman"/>
                          <a:cs typeface="Times New Roman"/>
                        </a:rPr>
                        <a:t>Φ</a:t>
                      </a:r>
                      <a:r>
                        <a:rPr lang="en-US" i="1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en-US" b="1" i="1" dirty="0" smtClean="0">
                          <a:latin typeface="Times New Roman"/>
                          <a:cs typeface="Times New Roman"/>
                        </a:rPr>
                        <a:t>y</a:t>
                      </a: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2437725"/>
              </p:ext>
            </p:extLst>
          </p:nvPr>
        </p:nvGraphicFramePr>
        <p:xfrm>
          <a:off x="685800" y="1524000"/>
          <a:ext cx="7848604" cy="42434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1074"/>
                <a:gridCol w="1398761"/>
                <a:gridCol w="1822923"/>
                <a:gridCol w="1822923"/>
                <a:gridCol w="1822923"/>
              </a:tblGrid>
              <a:tr h="74406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Economy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USA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Soccer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Technology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7473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  <a:p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7440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</a:tr>
              <a:tr h="5320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</a:tr>
              <a:tr h="73797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</a:tr>
              <a:tr h="73797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i="1" dirty="0" smtClean="0">
                          <a:latin typeface="Times New Roman"/>
                          <a:cs typeface="Times New Roman"/>
                        </a:rPr>
                        <a:t>Φ</a:t>
                      </a:r>
                      <a:r>
                        <a:rPr lang="en-US" i="1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en-US" b="1" i="1" dirty="0" smtClean="0">
                          <a:latin typeface="Times New Roman"/>
                          <a:cs typeface="Times New Roman"/>
                        </a:rPr>
                        <a:t>y</a:t>
                      </a: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3884336"/>
              </p:ext>
            </p:extLst>
          </p:nvPr>
        </p:nvGraphicFramePr>
        <p:xfrm>
          <a:off x="685800" y="1524000"/>
          <a:ext cx="7848604" cy="42401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1074"/>
                <a:gridCol w="1398761"/>
                <a:gridCol w="1822923"/>
                <a:gridCol w="1822923"/>
                <a:gridCol w="1822923"/>
              </a:tblGrid>
              <a:tr h="74406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Economy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USA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Soccer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Technology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74406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74406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</a:tr>
              <a:tr h="5320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</a:tr>
              <a:tr h="73797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</a:tr>
              <a:tr h="73797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i="1" dirty="0" smtClean="0">
                          <a:latin typeface="Times New Roman"/>
                          <a:cs typeface="Times New Roman"/>
                        </a:rPr>
                        <a:t>Φ</a:t>
                      </a:r>
                      <a:r>
                        <a:rPr lang="en-US" i="1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en-US" b="1" i="1" dirty="0" smtClean="0">
                          <a:latin typeface="Times New Roman"/>
                          <a:cs typeface="Times New Roman"/>
                        </a:rPr>
                        <a:t>y</a:t>
                      </a: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375898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1040"/>
    </mc:Choice>
    <mc:Fallback xmlns="">
      <p:transition spd="slow" advTm="9104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 smtClean="0"/>
              <a:t>Given the utility function, can find ranking that optimizes it using a </a:t>
            </a:r>
            <a:r>
              <a:rPr lang="en-US" i="1" dirty="0" smtClean="0"/>
              <a:t>greedy</a:t>
            </a:r>
            <a:r>
              <a:rPr lang="en-US" dirty="0" smtClean="0"/>
              <a:t> algorithm:</a:t>
            </a:r>
          </a:p>
          <a:p>
            <a:pPr lvl="1"/>
            <a:r>
              <a:rPr lang="en-US" dirty="0" smtClean="0"/>
              <a:t>At each iteration: Choose Document that Maximizes Marginal Benefit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567759" y="6407944"/>
            <a:ext cx="445273" cy="364143"/>
          </a:xfrm>
        </p:spPr>
        <p:txBody>
          <a:bodyPr/>
          <a:lstStyle/>
          <a:p>
            <a:fld id="{4E5BABDC-5BD2-406B-BC93-3252273272D6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Maximizing Submodular Utility:    Greedy Algorithm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 bwMode="auto">
          <a:xfrm>
            <a:off x="5638800" y="4063622"/>
            <a:ext cx="395785" cy="368489"/>
          </a:xfrm>
          <a:prstGeom prst="ellipse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prstClr val="black"/>
                </a:solidFill>
                <a:latin typeface="Times New Roman" pitchFamily="18" charset="0"/>
              </a:rPr>
              <a:t>d</a:t>
            </a:r>
            <a:r>
              <a:rPr lang="en-US" sz="2000" baseline="-25000" dirty="0" smtClean="0">
                <a:solidFill>
                  <a:prstClr val="black"/>
                </a:solidFill>
                <a:latin typeface="Times New Roman" pitchFamily="18" charset="0"/>
              </a:rPr>
              <a:t>1</a:t>
            </a:r>
          </a:p>
        </p:txBody>
      </p:sp>
      <p:cxnSp>
        <p:nvCxnSpPr>
          <p:cNvPr id="5" name="Straight Arrow Connector 4"/>
          <p:cNvCxnSpPr>
            <a:stCxn id="4" idx="4"/>
            <a:endCxn id="15" idx="0"/>
          </p:cNvCxnSpPr>
          <p:nvPr/>
        </p:nvCxnSpPr>
        <p:spPr bwMode="auto">
          <a:xfrm rot="5400000">
            <a:off x="5724953" y="4536459"/>
            <a:ext cx="216089" cy="739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Content Placeholder 2"/>
          <p:cNvSpPr txBox="1">
            <a:spLocks/>
          </p:cNvSpPr>
          <p:nvPr/>
        </p:nvSpPr>
        <p:spPr>
          <a:xfrm>
            <a:off x="6172200" y="3200400"/>
            <a:ext cx="2819400" cy="3048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>
            <a:normAutofit fontScale="70000" lnSpcReduction="20000"/>
          </a:bodyPr>
          <a:lstStyle/>
          <a:p>
            <a:pPr marL="274320" indent="-274320" algn="ctr">
              <a:spcBef>
                <a:spcPts val="600"/>
              </a:spcBef>
              <a:buClr>
                <a:srgbClr val="DDDDDD"/>
              </a:buClr>
              <a:buSzPct val="70000"/>
              <a:buFont typeface="Wingdings"/>
              <a:buNone/>
              <a:defRPr/>
            </a:pPr>
            <a:r>
              <a:rPr lang="en-US" sz="2200" dirty="0" smtClean="0">
                <a:solidFill>
                  <a:prstClr val="black"/>
                </a:solidFill>
              </a:rPr>
              <a:t>Look at Marginal Benefits</a:t>
            </a:r>
            <a:endParaRPr lang="en-US" sz="2400" dirty="0">
              <a:solidFill>
                <a:prstClr val="black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2572651"/>
              </p:ext>
            </p:extLst>
          </p:nvPr>
        </p:nvGraphicFramePr>
        <p:xfrm>
          <a:off x="6781800" y="3887085"/>
          <a:ext cx="2133600" cy="25084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1200"/>
                <a:gridCol w="711200"/>
                <a:gridCol w="711200"/>
              </a:tblGrid>
              <a:tr h="66078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</a:rPr>
                        <a:t>2.2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</a:tr>
              <a:tr h="66078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</a:rPr>
                        <a:t>1.7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1.4</a:t>
                      </a: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</a:tr>
              <a:tr h="59343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</a:rPr>
                        <a:t>0.4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0.2</a:t>
                      </a: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</a:tr>
              <a:tr h="59343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</a:rPr>
                        <a:t>1.9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1.7</a:t>
                      </a: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Oval 8"/>
          <p:cNvSpPr/>
          <p:nvPr/>
        </p:nvSpPr>
        <p:spPr bwMode="auto">
          <a:xfrm>
            <a:off x="5638800" y="4660711"/>
            <a:ext cx="395785" cy="368489"/>
          </a:xfrm>
          <a:prstGeom prst="ellipse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prstClr val="black"/>
                </a:solidFill>
                <a:latin typeface="Times New Roman" pitchFamily="18" charset="0"/>
              </a:rPr>
              <a:t>d</a:t>
            </a:r>
            <a:r>
              <a:rPr lang="en-US" sz="2000" baseline="-25000" dirty="0" smtClean="0">
                <a:solidFill>
                  <a:prstClr val="black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5486400" y="4648200"/>
            <a:ext cx="685800" cy="3048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>
            <a:normAutofit fontScale="77500" lnSpcReduction="20000"/>
          </a:bodyPr>
          <a:lstStyle/>
          <a:p>
            <a:pPr marL="274320" indent="-274320" algn="ctr">
              <a:spcBef>
                <a:spcPts val="600"/>
              </a:spcBef>
              <a:buClr>
                <a:srgbClr val="DDDDDD"/>
              </a:buClr>
              <a:buSzPct val="70000"/>
              <a:buFont typeface="Wingdings"/>
              <a:buNone/>
              <a:defRPr/>
            </a:pPr>
            <a:r>
              <a:rPr lang="en-US" sz="2200" dirty="0" smtClean="0">
                <a:solidFill>
                  <a:prstClr val="black"/>
                </a:solidFill>
              </a:rPr>
              <a:t>?</a:t>
            </a:r>
            <a:endParaRPr lang="en-US" sz="2400" dirty="0">
              <a:solidFill>
                <a:prstClr val="black"/>
              </a:solidFill>
            </a:endParaRPr>
          </a:p>
        </p:txBody>
      </p:sp>
      <p:cxnSp>
        <p:nvCxnSpPr>
          <p:cNvPr id="17" name="Straight Arrow Connector 16"/>
          <p:cNvCxnSpPr>
            <a:endCxn id="19" idx="0"/>
          </p:cNvCxnSpPr>
          <p:nvPr/>
        </p:nvCxnSpPr>
        <p:spPr bwMode="auto">
          <a:xfrm rot="5400000">
            <a:off x="5724953" y="5146059"/>
            <a:ext cx="216089" cy="739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Oval 17"/>
          <p:cNvSpPr/>
          <p:nvPr/>
        </p:nvSpPr>
        <p:spPr bwMode="auto">
          <a:xfrm>
            <a:off x="5638800" y="5270311"/>
            <a:ext cx="395785" cy="368489"/>
          </a:xfrm>
          <a:prstGeom prst="ellipse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prstClr val="black"/>
                </a:solidFill>
                <a:latin typeface="Times New Roman" pitchFamily="18" charset="0"/>
              </a:rPr>
              <a:t>d</a:t>
            </a:r>
            <a:r>
              <a:rPr lang="en-US" sz="2000" baseline="-25000" dirty="0" smtClean="0">
                <a:solidFill>
                  <a:prstClr val="black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5486400" y="5257800"/>
            <a:ext cx="685800" cy="3048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>
            <a:normAutofit fontScale="77500" lnSpcReduction="20000"/>
          </a:bodyPr>
          <a:lstStyle/>
          <a:p>
            <a:pPr marL="274320" indent="-274320" algn="ctr">
              <a:spcBef>
                <a:spcPts val="600"/>
              </a:spcBef>
              <a:buClr>
                <a:srgbClr val="DDDDDD"/>
              </a:buClr>
              <a:buSzPct val="70000"/>
              <a:buFont typeface="Wingdings"/>
              <a:buNone/>
              <a:defRPr/>
            </a:pPr>
            <a:r>
              <a:rPr lang="en-US" sz="2200" dirty="0" smtClean="0">
                <a:solidFill>
                  <a:prstClr val="black"/>
                </a:solidFill>
              </a:rPr>
              <a:t>?</a:t>
            </a:r>
            <a:endParaRPr lang="en-US" sz="2400" dirty="0">
              <a:solidFill>
                <a:prstClr val="black"/>
              </a:solidFill>
            </a:endParaRP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6798756"/>
              </p:ext>
            </p:extLst>
          </p:nvPr>
        </p:nvGraphicFramePr>
        <p:xfrm>
          <a:off x="6834448" y="3837814"/>
          <a:ext cx="2133600" cy="26238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00"/>
                <a:gridCol w="533400"/>
                <a:gridCol w="533400"/>
                <a:gridCol w="533400"/>
              </a:tblGrid>
              <a:tr h="6618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</a:rPr>
                        <a:t>2.2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</a:tr>
              <a:tr h="6618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</a:rPr>
                        <a:t>1.7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</a:rPr>
                        <a:t>1.4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1.3</a:t>
                      </a: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</a:tr>
              <a:tr h="6618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</a:rPr>
                        <a:t>0.4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</a:rPr>
                        <a:t>0.2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</a:t>
                      </a: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</a:tr>
              <a:tr h="63835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</a:rPr>
                        <a:t>1.9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</a:rPr>
                        <a:t>1.7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1" name="Content Placeholder 2"/>
          <p:cNvSpPr txBox="1">
            <a:spLocks/>
          </p:cNvSpPr>
          <p:nvPr/>
        </p:nvSpPr>
        <p:spPr>
          <a:xfrm>
            <a:off x="5486400" y="4114800"/>
            <a:ext cx="685800" cy="3048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>
            <a:normAutofit fontScale="77500" lnSpcReduction="20000"/>
          </a:bodyPr>
          <a:lstStyle/>
          <a:p>
            <a:pPr marL="274320" indent="-274320" algn="ctr">
              <a:spcBef>
                <a:spcPts val="600"/>
              </a:spcBef>
              <a:buClr>
                <a:srgbClr val="DDDDDD"/>
              </a:buClr>
              <a:buSzPct val="70000"/>
              <a:buFont typeface="Wingdings"/>
              <a:buNone/>
              <a:defRPr/>
            </a:pPr>
            <a:r>
              <a:rPr lang="en-US" sz="2200" dirty="0" smtClean="0">
                <a:solidFill>
                  <a:prstClr val="black"/>
                </a:solidFill>
              </a:rPr>
              <a:t>?</a:t>
            </a:r>
            <a:endParaRPr lang="en-US" sz="2400" dirty="0">
              <a:solidFill>
                <a:prstClr val="black"/>
              </a:solidFill>
            </a:endParaRPr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3627810"/>
              </p:ext>
            </p:extLst>
          </p:nvPr>
        </p:nvGraphicFramePr>
        <p:xfrm>
          <a:off x="6856615" y="3874041"/>
          <a:ext cx="2133600" cy="25514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  <a:gridCol w="1066800"/>
              </a:tblGrid>
              <a:tr h="68180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2.2</a:t>
                      </a: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</a:tr>
              <a:tr h="68180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1.7</a:t>
                      </a: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</a:tr>
              <a:tr h="59390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0.4</a:t>
                      </a: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</a:tr>
              <a:tr h="59390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1.9</a:t>
                      </a: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8467316"/>
              </p:ext>
            </p:extLst>
          </p:nvPr>
        </p:nvGraphicFramePr>
        <p:xfrm>
          <a:off x="685800" y="3505200"/>
          <a:ext cx="3962400" cy="23726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3331"/>
                <a:gridCol w="3259069"/>
              </a:tblGrid>
              <a:tr h="6348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  <a:p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economy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:3, </a:t>
                      </a: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usa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:4, </a:t>
                      </a: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finance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:2 ..</a:t>
                      </a: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6348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usa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:3, </a:t>
                      </a: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soccer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:2,world cup:2..</a:t>
                      </a: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</a:tr>
              <a:tr h="4576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usa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:2, politics:3, president:5 …</a:t>
                      </a: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</a:tr>
              <a:tr h="6348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gadgets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:2, </a:t>
                      </a: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technology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:4, </a:t>
                      </a: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usa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:2 ..</a:t>
                      </a: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026888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9788"/>
    </mc:Choice>
    <mc:Fallback xmlns="">
      <p:transition spd="slow" advTm="6978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7" grpId="0" animBg="1"/>
      <p:bldP spid="9" grpId="0" animBg="1"/>
      <p:bldP spid="15" grpId="0" animBg="1"/>
      <p:bldP spid="15" grpId="1" animBg="1"/>
      <p:bldP spid="18" grpId="0" animBg="1"/>
      <p:bldP spid="19" grpId="0" animBg="1"/>
      <p:bldP spid="19" grpId="1" animBg="1"/>
      <p:bldP spid="21" grpId="0" animBg="1"/>
      <p:bldP spid="21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534400" cy="4495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Hand-labeling document-intent for documents is difficult.</a:t>
            </a:r>
          </a:p>
          <a:p>
            <a:endParaRPr lang="en-US" dirty="0" smtClean="0"/>
          </a:p>
          <a:p>
            <a:r>
              <a:rPr lang="en-US" dirty="0" smtClean="0"/>
              <a:t>LETOR research has shown large datasets required to perform well.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Imperative to be able to use weaker signals/information source.</a:t>
            </a:r>
          </a:p>
          <a:p>
            <a:endParaRPr lang="en-US" dirty="0"/>
          </a:p>
          <a:p>
            <a:r>
              <a:rPr lang="en-US" i="1" dirty="0" smtClean="0"/>
              <a:t>Our Approach:</a:t>
            </a:r>
            <a:r>
              <a:rPr lang="en-US" dirty="0" smtClean="0"/>
              <a:t> </a:t>
            </a:r>
          </a:p>
          <a:p>
            <a:pPr lvl="1"/>
            <a:r>
              <a:rPr lang="en-US" sz="2400" b="1" dirty="0" smtClean="0"/>
              <a:t>Implicit Feedback from Users </a:t>
            </a:r>
            <a:r>
              <a:rPr lang="en-US" sz="2400" dirty="0" smtClean="0"/>
              <a:t>(</a:t>
            </a:r>
            <a:r>
              <a:rPr lang="en-US" sz="2400" i="1" dirty="0" smtClean="0"/>
              <a:t>i.e., clicks)</a:t>
            </a:r>
            <a:endParaRPr lang="en-US" sz="24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 Via  Preference Feedback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797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3062"/>
    </mc:Choice>
    <mc:Fallback xmlns="">
      <p:transition spd="slow" advTm="33062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Implicit Feedback From User</a:t>
            </a:r>
            <a:endParaRPr lang="en-US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9" y="2890421"/>
            <a:ext cx="4264095" cy="136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04" y="1981200"/>
            <a:ext cx="4337191" cy="84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92" y="4343399"/>
            <a:ext cx="4243901" cy="87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9" y="5257800"/>
            <a:ext cx="4264093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ight Arrow 7"/>
          <p:cNvSpPr/>
          <p:nvPr/>
        </p:nvSpPr>
        <p:spPr>
          <a:xfrm rot="10800000">
            <a:off x="4572000" y="2405690"/>
            <a:ext cx="53340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 rot="10800000">
            <a:off x="4495801" y="4678680"/>
            <a:ext cx="53340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 rot="10800000">
            <a:off x="4495801" y="5593080"/>
            <a:ext cx="53340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2102" y="4823091"/>
            <a:ext cx="4264095" cy="136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9006" y="1981199"/>
            <a:ext cx="4337191" cy="84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" name="Picture 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4593" y="2819399"/>
            <a:ext cx="4243901" cy="87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3733800"/>
            <a:ext cx="4264093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 flipV="1">
            <a:off x="4416492" y="3429000"/>
            <a:ext cx="307908" cy="99060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4416492" y="4419600"/>
            <a:ext cx="307908" cy="99060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41383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5189"/>
    </mc:Choice>
    <mc:Fallback xmlns="">
      <p:transition spd="slow" advTm="6518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Alpha-Informative Feedback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667000" y="3115270"/>
            <a:ext cx="16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PRESENTED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 smtClean="0"/>
              <a:t>RANKING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934200" y="3039070"/>
            <a:ext cx="16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PRESENTED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 smtClean="0"/>
              <a:t>RANKING</a:t>
            </a:r>
            <a:endParaRPr lang="en-US" b="1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352800"/>
            <a:ext cx="484056" cy="435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0" y="3039070"/>
            <a:ext cx="438150" cy="7511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8850" y="3115270"/>
            <a:ext cx="438150" cy="7511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5105400" y="3039070"/>
            <a:ext cx="16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OPTIMAL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 smtClean="0"/>
              <a:t>RANKING</a:t>
            </a:r>
            <a:endParaRPr lang="en-US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609600" y="3106340"/>
            <a:ext cx="16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FEEDBACK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 smtClean="0"/>
              <a:t>RANKING</a:t>
            </a:r>
            <a:endParaRPr lang="en-US" b="1" dirty="0"/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077200" cy="4111752"/>
          </a:xfrm>
        </p:spPr>
        <p:txBody>
          <a:bodyPr/>
          <a:lstStyle/>
          <a:p>
            <a:r>
              <a:rPr lang="en-US" dirty="0" smtClean="0"/>
              <a:t>Will assume the feedback is informative: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i="1" dirty="0" smtClean="0"/>
              <a:t>The “Alpha”</a:t>
            </a:r>
            <a:r>
              <a:rPr lang="en-US" dirty="0" smtClean="0"/>
              <a:t> quantifies the quality of the feedback and how noisy it is.</a:t>
            </a:r>
            <a:endParaRPr lang="en-US" i="1" dirty="0" smtClean="0"/>
          </a:p>
        </p:txBody>
      </p:sp>
    </p:spTree>
    <p:extLst>
      <p:ext uri="{BB962C8B-B14F-4D97-AF65-F5344CB8AC3E}">
        <p14:creationId xmlns:p14="http://schemas.microsoft.com/office/powerpoint/2010/main" val="2812617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6846"/>
    </mc:Choice>
    <mc:Fallback xmlns="">
      <p:transition spd="slow" advTm="56846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686800" cy="4767072"/>
          </a:xfrm>
        </p:spPr>
        <p:txBody>
          <a:bodyPr>
            <a:normAutofit/>
          </a:bodyPr>
          <a:lstStyle/>
          <a:p>
            <a:pPr marL="624078" indent="-514350">
              <a:buFont typeface="+mj-lt"/>
              <a:buAutoNum type="arabicPeriod"/>
            </a:pPr>
            <a:r>
              <a:rPr lang="en-US" sz="2800" dirty="0" smtClean="0"/>
              <a:t>Initialize </a:t>
            </a:r>
            <a:r>
              <a:rPr lang="en-US" sz="2800" i="1" dirty="0" smtClean="0"/>
              <a:t>weight vector</a:t>
            </a:r>
            <a:r>
              <a:rPr lang="en-US" sz="2800" b="1" i="1" dirty="0" smtClean="0"/>
              <a:t> </a:t>
            </a:r>
            <a:r>
              <a:rPr lang="en-US" sz="2800" b="1" dirty="0" smtClean="0"/>
              <a:t>w</a:t>
            </a:r>
            <a:r>
              <a:rPr lang="en-US" sz="2800" dirty="0" smtClean="0"/>
              <a:t>.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2800" dirty="0" smtClean="0"/>
              <a:t>Get fresh set of documents/articles.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2800" dirty="0" smtClean="0"/>
              <a:t>Compute ranking using </a:t>
            </a:r>
            <a:r>
              <a:rPr lang="en-US" sz="2800" i="1" dirty="0" smtClean="0"/>
              <a:t>greedy algorithm</a:t>
            </a:r>
            <a:r>
              <a:rPr lang="en-US" sz="2800" dirty="0" smtClean="0"/>
              <a:t>  (using current </a:t>
            </a:r>
            <a:r>
              <a:rPr lang="en-US" sz="2800" b="1" dirty="0" smtClean="0"/>
              <a:t>w</a:t>
            </a:r>
            <a:r>
              <a:rPr lang="en-US" sz="2800" dirty="0" smtClean="0"/>
              <a:t>).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2800" dirty="0" smtClean="0"/>
              <a:t>Present to user and get feedback.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2800" b="1" dirty="0" smtClean="0"/>
              <a:t>Update w ...</a:t>
            </a:r>
          </a:p>
          <a:p>
            <a:pPr marL="880110" lvl="1" indent="-514350"/>
            <a:r>
              <a:rPr lang="en-US" sz="2400" dirty="0" err="1" smtClean="0"/>
              <a:t>E.g</a:t>
            </a:r>
            <a:r>
              <a:rPr lang="en-US" sz="2400" dirty="0" smtClean="0"/>
              <a:t>: </a:t>
            </a:r>
            <a:r>
              <a:rPr lang="en-US" sz="2400" b="1" dirty="0" smtClean="0"/>
              <a:t>w += </a:t>
            </a:r>
            <a:r>
              <a:rPr lang="el-GR" sz="2400" b="1" i="1" dirty="0">
                <a:cs typeface="Times New Roman"/>
              </a:rPr>
              <a:t>Φ</a:t>
            </a:r>
            <a:r>
              <a:rPr lang="en-US" sz="2400" b="1" i="1" dirty="0" smtClean="0">
                <a:cs typeface="Times New Roman"/>
              </a:rPr>
              <a:t>(</a:t>
            </a:r>
            <a:r>
              <a:rPr lang="en-US" sz="2400" b="1" dirty="0">
                <a:cs typeface="Times New Roman"/>
              </a:rPr>
              <a:t> </a:t>
            </a:r>
            <a:r>
              <a:rPr lang="en-US" sz="2400" b="1" dirty="0" smtClean="0">
                <a:cs typeface="Times New Roman"/>
              </a:rPr>
              <a:t>Feedback</a:t>
            </a:r>
            <a:r>
              <a:rPr lang="en-US" sz="2400" b="1" i="1" dirty="0" smtClean="0">
                <a:cs typeface="Times New Roman"/>
              </a:rPr>
              <a:t>)  </a:t>
            </a:r>
            <a:r>
              <a:rPr lang="en-US" sz="2400" b="1" dirty="0" smtClean="0">
                <a:cs typeface="Times New Roman"/>
              </a:rPr>
              <a:t>- </a:t>
            </a:r>
            <a:r>
              <a:rPr lang="el-GR" sz="2400" b="1" i="1" dirty="0">
                <a:cs typeface="Times New Roman"/>
              </a:rPr>
              <a:t>Φ</a:t>
            </a:r>
            <a:r>
              <a:rPr lang="en-US" sz="2400" b="1" i="1" dirty="0">
                <a:cs typeface="Times New Roman"/>
              </a:rPr>
              <a:t>(</a:t>
            </a:r>
            <a:r>
              <a:rPr lang="en-US" sz="2400" b="1" dirty="0">
                <a:cs typeface="Times New Roman"/>
              </a:rPr>
              <a:t> </a:t>
            </a:r>
            <a:r>
              <a:rPr lang="en-US" sz="2400" b="1" dirty="0" smtClean="0">
                <a:cs typeface="Times New Roman"/>
              </a:rPr>
              <a:t>Presented</a:t>
            </a:r>
            <a:r>
              <a:rPr lang="en-US" sz="2400" b="1" i="1" dirty="0" smtClean="0">
                <a:cs typeface="Times New Roman"/>
              </a:rPr>
              <a:t>) </a:t>
            </a:r>
          </a:p>
          <a:p>
            <a:pPr marL="880110" lvl="1" indent="-514350"/>
            <a:r>
              <a:rPr lang="en-US" sz="2400" dirty="0" smtClean="0">
                <a:cs typeface="Times New Roman"/>
              </a:rPr>
              <a:t>Gives the </a:t>
            </a:r>
            <a:r>
              <a:rPr lang="en-US" sz="2400" b="1" dirty="0" smtClean="0">
                <a:cs typeface="Times New Roman"/>
              </a:rPr>
              <a:t>Diversifying Perceptron (DP).</a:t>
            </a:r>
            <a:endParaRPr lang="en-US" sz="2400" b="1" dirty="0" smtClean="0"/>
          </a:p>
          <a:p>
            <a:pPr marL="624078" indent="-514350">
              <a:lnSpc>
                <a:spcPct val="200000"/>
              </a:lnSpc>
              <a:buFont typeface="+mj-lt"/>
              <a:buAutoNum type="arabicPeriod"/>
            </a:pPr>
            <a:r>
              <a:rPr lang="en-US" sz="2800" dirty="0" smtClean="0"/>
              <a:t>Repeat from step </a:t>
            </a:r>
            <a:r>
              <a:rPr lang="en-US" sz="2800" b="1" dirty="0" smtClean="0"/>
              <a:t>2</a:t>
            </a:r>
            <a:r>
              <a:rPr lang="en-US" sz="2800" dirty="0" smtClean="0"/>
              <a:t> for next user interaction.</a:t>
            </a: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Online Learning </a:t>
            </a:r>
            <a:r>
              <a:rPr lang="en-US" dirty="0" err="1" smtClean="0"/>
              <a:t>Algo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01531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9588"/>
    </mc:Choice>
    <mc:Fallback xmlns="">
      <p:transition spd="slow" advTm="8958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8258" y="1600200"/>
            <a:ext cx="8227142" cy="46482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Would like to obtain user utility as close to the optimal.</a:t>
            </a:r>
          </a:p>
          <a:p>
            <a:endParaRPr lang="en-US" dirty="0" smtClean="0"/>
          </a:p>
          <a:p>
            <a:r>
              <a:rPr lang="en-US" dirty="0" smtClean="0"/>
              <a:t>Define regret as the average difference between utility of the optimal  and that of the presented.</a:t>
            </a:r>
          </a:p>
          <a:p>
            <a:endParaRPr lang="en-US" dirty="0"/>
          </a:p>
          <a:p>
            <a:r>
              <a:rPr lang="en-US" dirty="0" smtClean="0"/>
              <a:t>Despite not knowing the optimal, we can theoretically show the regret for the DP:</a:t>
            </a:r>
          </a:p>
          <a:p>
            <a:pPr lvl="1"/>
            <a:r>
              <a:rPr lang="en-US" dirty="0" smtClean="0"/>
              <a:t>Converges </a:t>
            </a:r>
            <a:r>
              <a:rPr lang="en-US" dirty="0"/>
              <a:t>to 0 as T -&gt; </a:t>
            </a:r>
            <a:r>
              <a:rPr lang="en-US" dirty="0">
                <a:latin typeface="Times New Roman"/>
                <a:cs typeface="Times New Roman"/>
              </a:rPr>
              <a:t>∞, at rate of </a:t>
            </a:r>
            <a:r>
              <a:rPr lang="en-US" dirty="0" smtClean="0">
                <a:latin typeface="Times New Roman"/>
                <a:cs typeface="Times New Roman"/>
              </a:rPr>
              <a:t>1/T</a:t>
            </a:r>
            <a:endParaRPr lang="en-US" dirty="0"/>
          </a:p>
          <a:p>
            <a:pPr lvl="1"/>
            <a:r>
              <a:rPr lang="en-US" dirty="0" smtClean="0"/>
              <a:t>Is independent </a:t>
            </a:r>
            <a:r>
              <a:rPr lang="en-US" dirty="0"/>
              <a:t>of the </a:t>
            </a:r>
            <a:r>
              <a:rPr lang="en-US" dirty="0" smtClean="0"/>
              <a:t>feature dimensionality.</a:t>
            </a:r>
            <a:endParaRPr lang="en-US" dirty="0"/>
          </a:p>
          <a:p>
            <a:pPr lvl="1"/>
            <a:r>
              <a:rPr lang="en-US" dirty="0"/>
              <a:t>Changes gracefully as noise </a:t>
            </a:r>
            <a:r>
              <a:rPr lang="en-US" dirty="0" smtClean="0"/>
              <a:t>increases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Regret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0388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7854"/>
    </mc:Choice>
    <mc:Fallback xmlns="">
      <p:transition spd="slow" advTm="6785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153400" cy="5334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No </a:t>
            </a:r>
            <a:r>
              <a:rPr lang="en-US" sz="2800" b="1" dirty="0" smtClean="0"/>
              <a:t>labeled</a:t>
            </a:r>
            <a:r>
              <a:rPr lang="en-US" sz="2800" dirty="0" smtClean="0"/>
              <a:t> </a:t>
            </a:r>
            <a:r>
              <a:rPr lang="en-US" sz="2800" i="1" dirty="0" smtClean="0"/>
              <a:t>intrinsic</a:t>
            </a:r>
            <a:r>
              <a:rPr lang="en-US" sz="2800" dirty="0" smtClean="0"/>
              <a:t> diversity dataset.</a:t>
            </a:r>
            <a:endParaRPr lang="en-US" sz="2800" dirty="0"/>
          </a:p>
          <a:p>
            <a:pPr lvl="1"/>
            <a:r>
              <a:rPr lang="en-US" sz="2400" dirty="0" smtClean="0"/>
              <a:t>Create artificial datasets by simulating users using the RCV1 news corpus.</a:t>
            </a:r>
          </a:p>
          <a:p>
            <a:pPr lvl="1"/>
            <a:r>
              <a:rPr lang="en-US" sz="2400" dirty="0" smtClean="0"/>
              <a:t>Documents relevant to at most 1 topic.</a:t>
            </a:r>
            <a:endParaRPr lang="en-US" sz="2100" dirty="0" smtClean="0"/>
          </a:p>
          <a:p>
            <a:pPr marL="109728" indent="0">
              <a:buNone/>
            </a:pPr>
            <a:endParaRPr lang="en-US" sz="2500" dirty="0" smtClean="0"/>
          </a:p>
          <a:p>
            <a:r>
              <a:rPr lang="en-US" sz="2800" dirty="0" smtClean="0"/>
              <a:t>Each </a:t>
            </a:r>
            <a:r>
              <a:rPr lang="en-US" sz="2800" i="1" dirty="0"/>
              <a:t>intrinsically diverse </a:t>
            </a:r>
            <a:r>
              <a:rPr lang="en-US" sz="2800" dirty="0" smtClean="0"/>
              <a:t>user has 5 randomly chosen topics as interests.</a:t>
            </a:r>
          </a:p>
          <a:p>
            <a:endParaRPr lang="en-US" sz="2800" dirty="0"/>
          </a:p>
          <a:p>
            <a:r>
              <a:rPr lang="en-US" sz="2800" dirty="0" smtClean="0"/>
              <a:t>Results average over 50 different users.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/>
          <a:lstStyle/>
          <a:p>
            <a:r>
              <a:rPr lang="en-US" dirty="0" smtClean="0"/>
              <a:t>Experimental Setting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40299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7310"/>
    </mc:Choice>
    <mc:Fallback xmlns="">
      <p:transition spd="slow" advTm="4731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7772400" cy="4267200"/>
          </a:xfrm>
        </p:spPr>
        <p:txBody>
          <a:bodyPr>
            <a:normAutofit fontScale="92500"/>
          </a:bodyPr>
          <a:lstStyle/>
          <a:p>
            <a:r>
              <a:rPr lang="en-US" sz="2800" dirty="0" smtClean="0"/>
              <a:t>Can the algorithm learn to cover </a:t>
            </a:r>
            <a:r>
              <a:rPr lang="en-US" sz="2800" i="1" dirty="0" smtClean="0"/>
              <a:t>different</a:t>
            </a:r>
            <a:r>
              <a:rPr lang="en-US" sz="2800" dirty="0" smtClean="0"/>
              <a:t> interests (</a:t>
            </a:r>
            <a:r>
              <a:rPr lang="en-US" sz="2800" i="1" dirty="0" smtClean="0"/>
              <a:t>i.e., </a:t>
            </a:r>
            <a:r>
              <a:rPr lang="en-US" sz="2800" dirty="0" smtClean="0"/>
              <a:t>beyond just relevance)?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 smtClean="0"/>
              <a:t>Consider </a:t>
            </a:r>
            <a:r>
              <a:rPr lang="en-US" sz="2800" i="1" dirty="0" smtClean="0"/>
              <a:t>purely-diversity</a:t>
            </a:r>
            <a:r>
              <a:rPr lang="en-US" sz="2800" dirty="0" smtClean="0"/>
              <a:t> seeking user</a:t>
            </a:r>
          </a:p>
          <a:p>
            <a:pPr lvl="1"/>
            <a:r>
              <a:rPr lang="en-US" sz="2500" dirty="0"/>
              <a:t>Would like as many intents covered as </a:t>
            </a:r>
            <a:r>
              <a:rPr lang="en-US" sz="2500" dirty="0" smtClean="0"/>
              <a:t>possible</a:t>
            </a:r>
          </a:p>
          <a:p>
            <a:pPr lvl="1"/>
            <a:endParaRPr lang="en-US" sz="2500" dirty="0" smtClean="0"/>
          </a:p>
          <a:p>
            <a:pPr marL="365760" lvl="1" indent="0">
              <a:buNone/>
            </a:pPr>
            <a:endParaRPr lang="en-US" sz="2500" dirty="0" smtClean="0"/>
          </a:p>
          <a:p>
            <a:r>
              <a:rPr lang="en-US" sz="2800" dirty="0" smtClean="0"/>
              <a:t>Every iteration: </a:t>
            </a:r>
            <a:r>
              <a:rPr lang="en-US" sz="2800" dirty="0" smtClean="0"/>
              <a:t>User returns </a:t>
            </a:r>
            <a:r>
              <a:rPr lang="en-US" sz="2800" dirty="0" smtClean="0"/>
              <a:t>feedback </a:t>
            </a:r>
            <a:r>
              <a:rPr lang="en-US" sz="2800" dirty="0" smtClean="0"/>
              <a:t>of ≤5 </a:t>
            </a:r>
            <a:r>
              <a:rPr lang="en-US" sz="2800" dirty="0" smtClean="0"/>
              <a:t>documents </a:t>
            </a:r>
            <a:r>
              <a:rPr lang="en-US" sz="2800" dirty="0" smtClean="0"/>
              <a:t>(with </a:t>
            </a:r>
            <a:r>
              <a:rPr lang="el-GR" sz="2800" i="1" dirty="0" smtClean="0"/>
              <a:t>α</a:t>
            </a:r>
            <a:r>
              <a:rPr lang="en-US" sz="2800" dirty="0" smtClean="0"/>
              <a:t> = </a:t>
            </a:r>
            <a:r>
              <a:rPr lang="en-US" sz="2800" dirty="0" smtClean="0"/>
              <a:t>1)</a:t>
            </a:r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txBody>
          <a:bodyPr/>
          <a:lstStyle/>
          <a:p>
            <a:r>
              <a:rPr lang="en-US" dirty="0" smtClean="0"/>
              <a:t>Can we </a:t>
            </a:r>
            <a:r>
              <a:rPr lang="en-US" i="1" dirty="0" smtClean="0"/>
              <a:t>Learn to Diversify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9567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1509"/>
    </mc:Choice>
    <mc:Fallback xmlns="">
      <p:transition spd="slow" advTm="41509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Intrinsic Diversity</a:t>
            </a:r>
            <a:endParaRPr lang="en-US" dirty="0"/>
          </a:p>
        </p:txBody>
      </p:sp>
      <p:pic>
        <p:nvPicPr>
          <p:cNvPr id="12290" name="Picture 2" descr="http://www.austinkleon.com/wp-content/uploads/2008/02/stick_figur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895600"/>
            <a:ext cx="2381250" cy="2390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loud Callout 7"/>
          <p:cNvSpPr/>
          <p:nvPr/>
        </p:nvSpPr>
        <p:spPr>
          <a:xfrm>
            <a:off x="2438400" y="1905000"/>
            <a:ext cx="3276600" cy="990600"/>
          </a:xfrm>
          <a:prstGeom prst="cloudCallout">
            <a:avLst>
              <a:gd name="adj1" fmla="val -47907"/>
              <a:gd name="adj2" fmla="val 6938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048000" y="2209800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U.S. Economy</a:t>
            </a:r>
            <a:endParaRPr lang="en-US" dirty="0"/>
          </a:p>
        </p:txBody>
      </p:sp>
      <p:sp>
        <p:nvSpPr>
          <p:cNvPr id="11" name="Cloud Callout 10"/>
          <p:cNvSpPr/>
          <p:nvPr/>
        </p:nvSpPr>
        <p:spPr>
          <a:xfrm>
            <a:off x="4800600" y="2895600"/>
            <a:ext cx="3276600" cy="990600"/>
          </a:xfrm>
          <a:prstGeom prst="cloudCallout">
            <a:avLst>
              <a:gd name="adj1" fmla="val -122048"/>
              <a:gd name="adj2" fmla="val -1051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410200" y="3200400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Soccer</a:t>
            </a:r>
            <a:endParaRPr lang="en-US" dirty="0"/>
          </a:p>
        </p:txBody>
      </p:sp>
      <p:sp>
        <p:nvSpPr>
          <p:cNvPr id="13" name="Cloud Callout 12"/>
          <p:cNvSpPr/>
          <p:nvPr/>
        </p:nvSpPr>
        <p:spPr>
          <a:xfrm>
            <a:off x="4724400" y="4114800"/>
            <a:ext cx="3276600" cy="990600"/>
          </a:xfrm>
          <a:prstGeom prst="cloudCallout">
            <a:avLst>
              <a:gd name="adj1" fmla="val -114967"/>
              <a:gd name="adj2" fmla="val -1097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34000" y="4419600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Tech Gadgets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301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930"/>
    </mc:Choice>
    <mc:Fallback xmlns="">
      <p:transition spd="slow" advTm="1693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905000" y="5943600"/>
            <a:ext cx="7772400" cy="762000"/>
          </a:xfrm>
        </p:spPr>
        <p:txBody>
          <a:bodyPr/>
          <a:lstStyle/>
          <a:p>
            <a:r>
              <a:rPr lang="en-US" i="1" dirty="0" smtClean="0"/>
              <a:t>Submodularity </a:t>
            </a:r>
            <a:r>
              <a:rPr lang="en-US" dirty="0" smtClean="0"/>
              <a:t>helps cover more intents.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txBody>
          <a:bodyPr/>
          <a:lstStyle/>
          <a:p>
            <a:r>
              <a:rPr lang="en-US" dirty="0" smtClean="0"/>
              <a:t>Can we </a:t>
            </a:r>
            <a:r>
              <a:rPr lang="en-US" i="1" dirty="0" smtClean="0"/>
              <a:t>Learn to Diversify</a:t>
            </a:r>
            <a:r>
              <a:rPr lang="en-US" dirty="0" smtClean="0"/>
              <a:t>?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371600"/>
            <a:ext cx="8382000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679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2838"/>
    </mc:Choice>
    <mc:Fallback xmlns="">
      <p:transition spd="slow" advTm="52838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2514600" y="5334000"/>
            <a:ext cx="6400800" cy="1295400"/>
          </a:xfrm>
        </p:spPr>
        <p:txBody>
          <a:bodyPr/>
          <a:lstStyle/>
          <a:p>
            <a:r>
              <a:rPr lang="en-US" dirty="0" smtClean="0"/>
              <a:t>Able to find </a:t>
            </a:r>
            <a:r>
              <a:rPr lang="en-US" i="1" dirty="0" smtClean="0"/>
              <a:t>all</a:t>
            </a:r>
            <a:r>
              <a:rPr lang="en-US" dirty="0" smtClean="0"/>
              <a:t> intents in top 10.</a:t>
            </a:r>
          </a:p>
          <a:p>
            <a:pPr lvl="1"/>
            <a:r>
              <a:rPr lang="en-US" i="1" dirty="0" smtClean="0"/>
              <a:t>Compared </a:t>
            </a:r>
            <a:r>
              <a:rPr lang="en-US" dirty="0"/>
              <a:t> </a:t>
            </a:r>
            <a:r>
              <a:rPr lang="en-US" dirty="0" smtClean="0"/>
              <a:t>to the 20 required for non-diversified algorithm.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txBody>
          <a:bodyPr/>
          <a:lstStyle/>
          <a:p>
            <a:r>
              <a:rPr lang="en-US" dirty="0" smtClean="0"/>
              <a:t>Can we </a:t>
            </a:r>
            <a:r>
              <a:rPr lang="en-US" i="1" dirty="0" smtClean="0"/>
              <a:t>Learn to Diversify</a:t>
            </a:r>
            <a:r>
              <a:rPr lang="en-US" dirty="0" smtClean="0"/>
              <a:t>?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371600"/>
            <a:ext cx="7696200" cy="38234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18570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4656"/>
    </mc:Choice>
    <mc:Fallback xmlns="">
      <p:transition spd="slow" advTm="34656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11088" y="6492875"/>
            <a:ext cx="365760" cy="365125"/>
          </a:xfrm>
        </p:spPr>
        <p:txBody>
          <a:bodyPr/>
          <a:lstStyle/>
          <a:p>
            <a:fld id="{4E5BABDC-5BD2-406B-BC93-3252273272D6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txBody>
          <a:bodyPr>
            <a:normAutofit/>
          </a:bodyPr>
          <a:lstStyle/>
          <a:p>
            <a:r>
              <a:rPr lang="en-US" dirty="0" smtClean="0"/>
              <a:t>Effect of Feedback Quality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290" y="1524000"/>
            <a:ext cx="8298478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Oval 4"/>
          <p:cNvSpPr/>
          <p:nvPr/>
        </p:nvSpPr>
        <p:spPr>
          <a:xfrm rot="20810239">
            <a:off x="5862315" y="3368514"/>
            <a:ext cx="2895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 rot="20810239">
            <a:off x="6014715" y="3520914"/>
            <a:ext cx="2895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400800" y="5638800"/>
            <a:ext cx="2493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Works well even with noisy feedback.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23291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802"/>
    </mc:Choice>
    <mc:Fallback xmlns="">
      <p:transition spd="slow" advTm="4880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Able to outperform supervised learning:</a:t>
            </a:r>
          </a:p>
          <a:p>
            <a:pPr lvl="1"/>
            <a:r>
              <a:rPr lang="en-US" dirty="0" smtClean="0"/>
              <a:t>Despite not being told the true labels and receiving only partial information.</a:t>
            </a:r>
          </a:p>
          <a:p>
            <a:pPr lvl="1"/>
            <a:endParaRPr lang="en-US" dirty="0"/>
          </a:p>
          <a:p>
            <a:r>
              <a:rPr lang="en-US" dirty="0" smtClean="0"/>
              <a:t>Able to learn the required amount of diversity</a:t>
            </a:r>
          </a:p>
          <a:p>
            <a:pPr lvl="1"/>
            <a:r>
              <a:rPr lang="en-US" dirty="0" smtClean="0"/>
              <a:t>By combining relevance and diversity features</a:t>
            </a:r>
          </a:p>
          <a:p>
            <a:pPr lvl="1"/>
            <a:r>
              <a:rPr lang="en-US" dirty="0" smtClean="0"/>
              <a:t>Works as well almost as knowing true user utility.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results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315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3796"/>
    </mc:Choice>
    <mc:Fallback xmlns="">
      <p:transition spd="slow" advTm="53796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229600" cy="487375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Presented an online learning algorithm for learning diverse rankings using implicit feedback.</a:t>
            </a:r>
          </a:p>
          <a:p>
            <a:endParaRPr lang="en-US" sz="2800" dirty="0"/>
          </a:p>
          <a:p>
            <a:r>
              <a:rPr lang="en-US" sz="2800" dirty="0" smtClean="0"/>
              <a:t>Relevance-Diversity balance by modeling utility as submodular function.</a:t>
            </a:r>
          </a:p>
          <a:p>
            <a:endParaRPr lang="en-US" sz="2800" dirty="0"/>
          </a:p>
          <a:p>
            <a:r>
              <a:rPr lang="en-US" sz="2800" dirty="0" smtClean="0"/>
              <a:t>Theoretically and empirically shown to be robust to noisy feedback.</a:t>
            </a:r>
          </a:p>
          <a:p>
            <a:pPr marL="109728" indent="0">
              <a:buNone/>
            </a:pPr>
            <a:endParaRPr lang="en-US" sz="2800" dirty="0" smtClean="0"/>
          </a:p>
          <a:p>
            <a:endParaRPr lang="en-US" sz="2800" dirty="0"/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256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428"/>
    </mc:Choice>
    <mc:Fallback xmlns="">
      <p:transition spd="slow" advTm="29428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981200"/>
            <a:ext cx="8229600" cy="2895600"/>
          </a:xfrm>
        </p:spPr>
        <p:txBody>
          <a:bodyPr>
            <a:normAutofit/>
          </a:bodyPr>
          <a:lstStyle/>
          <a:p>
            <a:r>
              <a:rPr lang="en-US" dirty="0" smtClean="0"/>
              <a:t>THANKS. 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3489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287"/>
    </mc:Choice>
    <mc:Fallback xmlns="">
      <p:transition spd="slow" advTm="7287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305800" cy="3928871"/>
          </a:xfrm>
        </p:spPr>
        <p:txBody>
          <a:bodyPr>
            <a:normAutofit/>
          </a:bodyPr>
          <a:lstStyle/>
          <a:p>
            <a:r>
              <a:rPr lang="en-US" sz="3000" dirty="0" smtClean="0"/>
              <a:t>Users want differing amounts of diversity.</a:t>
            </a:r>
          </a:p>
          <a:p>
            <a:pPr marL="0" indent="0">
              <a:buNone/>
            </a:pPr>
            <a:endParaRPr lang="en-US" sz="3000" dirty="0" smtClean="0"/>
          </a:p>
          <a:p>
            <a:r>
              <a:rPr lang="en-US" sz="3000" dirty="0" smtClean="0"/>
              <a:t>Can learn this on per-user level by:</a:t>
            </a:r>
            <a:endParaRPr lang="en-US" dirty="0" smtClean="0"/>
          </a:p>
          <a:p>
            <a:pPr lvl="1"/>
            <a:r>
              <a:rPr lang="en-US" sz="2400" dirty="0" smtClean="0"/>
              <a:t>Combining relevance and diversity features</a:t>
            </a:r>
          </a:p>
          <a:p>
            <a:pPr lvl="1"/>
            <a:endParaRPr lang="en-US" sz="2400" dirty="0" smtClean="0"/>
          </a:p>
          <a:p>
            <a:pPr lvl="1"/>
            <a:r>
              <a:rPr lang="en-US" sz="2400" dirty="0" smtClean="0"/>
              <a:t>Algorithm learns relative weights.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Learning the Desired Diversity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495800"/>
            <a:ext cx="7884197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23399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5435063"/>
              </p:ext>
            </p:extLst>
          </p:nvPr>
        </p:nvGraphicFramePr>
        <p:xfrm>
          <a:off x="990600" y="1295400"/>
          <a:ext cx="7467600" cy="40797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0"/>
                <a:gridCol w="3733800"/>
              </a:tblGrid>
              <a:tr h="49220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INTRINSIC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EXTRINSIC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92208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Diversity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among the interests of a </a:t>
                      </a:r>
                      <a:r>
                        <a:rPr lang="en-US" i="1" baseline="0" dirty="0" smtClean="0">
                          <a:solidFill>
                            <a:schemeClr val="tx1"/>
                          </a:solidFill>
                        </a:rPr>
                        <a:t>single</a:t>
                      </a:r>
                      <a:r>
                        <a:rPr lang="en-US" i="0" baseline="0" dirty="0" smtClean="0">
                          <a:solidFill>
                            <a:schemeClr val="tx1"/>
                          </a:solidFill>
                        </a:rPr>
                        <a:t> user.</a:t>
                      </a:r>
                    </a:p>
                    <a:p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Avoid redundancy and cover different aspects of a information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need.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Diversity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among interests/ information need of </a:t>
                      </a:r>
                      <a:r>
                        <a:rPr lang="en-US" i="1" baseline="0" dirty="0" smtClean="0">
                          <a:solidFill>
                            <a:schemeClr val="tx1"/>
                          </a:solidFill>
                        </a:rPr>
                        <a:t>different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i="0" dirty="0" smtClean="0">
                          <a:solidFill>
                            <a:schemeClr val="tx1"/>
                          </a:solidFill>
                        </a:rPr>
                        <a:t>users.</a:t>
                      </a:r>
                    </a:p>
                    <a:p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Balancing interests of different users and provide </a:t>
                      </a:r>
                      <a:r>
                        <a:rPr lang="en-US" i="1" dirty="0" smtClean="0">
                          <a:solidFill>
                            <a:schemeClr val="tx1"/>
                          </a:solidFill>
                        </a:rPr>
                        <a:t>some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information to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all users.</a:t>
                      </a:r>
                      <a:endParaRPr lang="en-US" i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0792">
                <a:tc>
                  <a:txBody>
                    <a:bodyPr/>
                    <a:lstStyle/>
                    <a:p>
                      <a:r>
                        <a:rPr lang="en-US" dirty="0" smtClean="0"/>
                        <a:t>Less-studied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Well-studied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0792">
                <a:tc>
                  <a:txBody>
                    <a:bodyPr/>
                    <a:lstStyle/>
                    <a:p>
                      <a:r>
                        <a:rPr lang="en-US" dirty="0" smtClean="0"/>
                        <a:t>Applicable</a:t>
                      </a:r>
                      <a:r>
                        <a:rPr lang="en-US" baseline="0" dirty="0" smtClean="0"/>
                        <a:t> for personalized search/recommendation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General</a:t>
                      </a:r>
                      <a:r>
                        <a:rPr lang="en-US" baseline="0" dirty="0" smtClean="0"/>
                        <a:t> purpose search/ recommendation.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ABDC-5BD2-406B-BC93-3252273272D6}" type="slidenum">
              <a:rPr lang="en-US" smtClean="0">
                <a:solidFill>
                  <a:prstClr val="black"/>
                </a:solidFill>
              </a:rPr>
              <a:pPr/>
              <a:t>27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Intrinsic </a:t>
            </a:r>
            <a:r>
              <a:rPr lang="en-US" dirty="0"/>
              <a:t>vs. Extrinsic </a:t>
            </a:r>
            <a:r>
              <a:rPr lang="en-US" dirty="0" smtClean="0"/>
              <a:t> Diversity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352800" y="5802320"/>
            <a:ext cx="563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prstClr val="black"/>
                </a:solidFill>
              </a:rPr>
              <a:t>Radlinski, Bennett, </a:t>
            </a:r>
            <a:r>
              <a:rPr lang="en-US" b="1" dirty="0" err="1" smtClean="0">
                <a:solidFill>
                  <a:prstClr val="black"/>
                </a:solidFill>
              </a:rPr>
              <a:t>Carterette</a:t>
            </a:r>
            <a:r>
              <a:rPr lang="en-US" b="1" dirty="0" smtClean="0">
                <a:solidFill>
                  <a:prstClr val="black"/>
                </a:solidFill>
              </a:rPr>
              <a:t> and Joachims</a:t>
            </a:r>
            <a:r>
              <a:rPr lang="en-US" dirty="0" smtClean="0">
                <a:solidFill>
                  <a:prstClr val="black"/>
                </a:solidFill>
              </a:rPr>
              <a:t>, </a:t>
            </a:r>
            <a:r>
              <a:rPr lang="en-US" i="1" dirty="0">
                <a:solidFill>
                  <a:prstClr val="black"/>
                </a:solidFill>
              </a:rPr>
              <a:t>Redundancy, diversity and </a:t>
            </a:r>
            <a:r>
              <a:rPr lang="en-US" i="1" dirty="0" smtClean="0">
                <a:solidFill>
                  <a:prstClr val="black"/>
                </a:solidFill>
              </a:rPr>
              <a:t>interdependent </a:t>
            </a:r>
            <a:r>
              <a:rPr lang="en-US" i="1" dirty="0">
                <a:solidFill>
                  <a:prstClr val="black"/>
                </a:solidFill>
              </a:rPr>
              <a:t>document </a:t>
            </a:r>
            <a:r>
              <a:rPr lang="en-US" i="1" dirty="0" smtClean="0">
                <a:solidFill>
                  <a:prstClr val="black"/>
                </a:solidFill>
              </a:rPr>
              <a:t>relevance</a:t>
            </a:r>
            <a:r>
              <a:rPr lang="en-US" dirty="0" smtClean="0">
                <a:solidFill>
                  <a:prstClr val="black"/>
                </a:solidFill>
              </a:rPr>
              <a:t>; SIGIR Forum ‘09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02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Comparing different methods</a:t>
            </a:r>
            <a:endParaRPr lang="en-US" dirty="0"/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399" y="1524000"/>
            <a:ext cx="8488553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27001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Alpha-Informative Feedback</a:t>
            </a:r>
            <a:endParaRPr lang="en-US" dirty="0"/>
          </a:p>
        </p:txBody>
      </p:sp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0142" y="3048000"/>
            <a:ext cx="6718645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667000" y="4114800"/>
            <a:ext cx="16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PRESENTED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 smtClean="0"/>
              <a:t>RANKING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934200" y="4038600"/>
            <a:ext cx="16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PRESENTED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 smtClean="0"/>
              <a:t>RANKING</a:t>
            </a:r>
            <a:endParaRPr lang="en-US" b="1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4267200"/>
            <a:ext cx="592667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0" y="4038600"/>
            <a:ext cx="438150" cy="7511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8850" y="4114800"/>
            <a:ext cx="438150" cy="7511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5105400" y="4038600"/>
            <a:ext cx="16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OPTIMAL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 smtClean="0"/>
              <a:t>RANKING</a:t>
            </a:r>
            <a:endParaRPr lang="en-US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609600" y="4105870"/>
            <a:ext cx="16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FEEDBACK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 smtClean="0"/>
              <a:t>RANKING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69838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" grpId="0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6850"/>
            <a:ext cx="5257800" cy="533400"/>
          </a:xfrm>
        </p:spPr>
        <p:txBody>
          <a:bodyPr/>
          <a:lstStyle/>
          <a:p>
            <a:r>
              <a:rPr lang="en-US" dirty="0" smtClean="0"/>
              <a:t>Relevance-Based?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News Recommendation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29821" y="5530755"/>
            <a:ext cx="8839200" cy="685800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Becomes too redundant, ignoring some interests of the user.</a:t>
            </a:r>
            <a:endParaRPr 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000250"/>
            <a:ext cx="5410200" cy="3417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Oval Callout 5"/>
          <p:cNvSpPr/>
          <p:nvPr/>
        </p:nvSpPr>
        <p:spPr>
          <a:xfrm>
            <a:off x="7123167" y="2895600"/>
            <a:ext cx="2006221" cy="1713344"/>
          </a:xfrm>
          <a:prstGeom prst="wedgeEllipseCallout">
            <a:avLst>
              <a:gd name="adj1" fmla="val -68184"/>
              <a:gd name="adj2" fmla="val -3272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275567" y="3109021"/>
            <a:ext cx="18657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All about the economy. Nothing about sports or tech.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53700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733"/>
    </mc:Choice>
    <mc:Fallback xmlns="">
      <p:transition spd="slow" advTm="3573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08463" y="3886200"/>
            <a:ext cx="7252045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Let’s allow for noise: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Alpha-Informative Feedback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486400"/>
            <a:ext cx="8001000" cy="66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743200"/>
            <a:ext cx="6718645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60868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Online Learning method: Clipped Diversifying Perceptron</a:t>
            </a:r>
            <a:endParaRPr lang="en-US" dirty="0"/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07" y="2847118"/>
            <a:ext cx="7722097" cy="2819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77200" cy="1246918"/>
          </a:xfrm>
        </p:spPr>
        <p:txBody>
          <a:bodyPr>
            <a:normAutofit/>
          </a:bodyPr>
          <a:lstStyle/>
          <a:p>
            <a:r>
              <a:rPr lang="en-US" sz="2800" dirty="0" smtClean="0"/>
              <a:t>Previous algorithm can have negative weights which breaks guarantees.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600200" y="5839682"/>
            <a:ext cx="6400800" cy="62345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sz="2800" dirty="0" smtClean="0"/>
              <a:t>Same regret bound as previous.</a:t>
            </a:r>
          </a:p>
        </p:txBody>
      </p:sp>
    </p:spTree>
    <p:extLst>
      <p:ext uri="{BB962C8B-B14F-4D97-AF65-F5344CB8AC3E}">
        <p14:creationId xmlns:p14="http://schemas.microsoft.com/office/powerpoint/2010/main" val="3783916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153400" cy="4953000"/>
          </a:xfrm>
        </p:spPr>
        <p:txBody>
          <a:bodyPr/>
          <a:lstStyle/>
          <a:p>
            <a:r>
              <a:rPr lang="en-US" dirty="0" smtClean="0"/>
              <a:t>What if feedback can be worse than presented ranking?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txBody>
          <a:bodyPr>
            <a:normAutofit/>
          </a:bodyPr>
          <a:lstStyle/>
          <a:p>
            <a:r>
              <a:rPr lang="en-US" dirty="0" smtClean="0"/>
              <a:t>Effect of Noisy Feedback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121" y="2416044"/>
            <a:ext cx="8298479" cy="42133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24935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4038600"/>
            <a:ext cx="7467600" cy="2282952"/>
          </a:xfrm>
        </p:spPr>
        <p:txBody>
          <a:bodyPr>
            <a:normAutofit/>
          </a:bodyPr>
          <a:lstStyle/>
          <a:p>
            <a:r>
              <a:rPr lang="en-US" dirty="0" smtClean="0"/>
              <a:t>Regret is comparable to case where user’s true utility is known.</a:t>
            </a:r>
          </a:p>
          <a:p>
            <a:endParaRPr lang="en-US" dirty="0"/>
          </a:p>
          <a:p>
            <a:r>
              <a:rPr lang="en-US" dirty="0" smtClean="0"/>
              <a:t>Algorithm is able to learn relative importance of the two feature sets.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Learning the Desired Diversity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752600"/>
            <a:ext cx="7884197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34128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229600" cy="1173162"/>
          </a:xfrm>
        </p:spPr>
        <p:txBody>
          <a:bodyPr>
            <a:normAutofit/>
          </a:bodyPr>
          <a:lstStyle/>
          <a:p>
            <a:r>
              <a:rPr lang="en-US" i="1" dirty="0" smtClean="0"/>
              <a:t>Diversified </a:t>
            </a:r>
            <a:r>
              <a:rPr lang="en-US" dirty="0"/>
              <a:t> </a:t>
            </a:r>
            <a:r>
              <a:rPr lang="en-US" dirty="0" smtClean="0"/>
              <a:t>Retrieval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28600" y="1600200"/>
            <a:ext cx="3810000" cy="480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Different users have different </a:t>
            </a:r>
            <a:r>
              <a:rPr lang="en-US" i="1" dirty="0" smtClean="0"/>
              <a:t>information needs.</a:t>
            </a:r>
            <a:r>
              <a:rPr lang="en-US" dirty="0" smtClean="0"/>
              <a:t> </a:t>
            </a:r>
          </a:p>
          <a:p>
            <a:endParaRPr lang="en-US" dirty="0"/>
          </a:p>
          <a:p>
            <a:r>
              <a:rPr lang="en-US" dirty="0" smtClean="0"/>
              <a:t>Here too balance with </a:t>
            </a:r>
            <a:r>
              <a:rPr lang="en-US" i="1" dirty="0" smtClean="0"/>
              <a:t>relevance is crucial.</a:t>
            </a:r>
          </a:p>
          <a:p>
            <a:endParaRPr lang="en-US" i="1" dirty="0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1219200"/>
            <a:ext cx="4593631" cy="5467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277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Exponentiated</a:t>
            </a:r>
            <a:r>
              <a:rPr lang="en-US" dirty="0" smtClean="0"/>
              <a:t> Diversifying Perceptron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77200" cy="1246918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This method will favor </a:t>
            </a:r>
            <a:r>
              <a:rPr lang="en-US" sz="2800" dirty="0" err="1" smtClean="0"/>
              <a:t>sparsity</a:t>
            </a:r>
            <a:r>
              <a:rPr lang="en-US" sz="2800" dirty="0" smtClean="0"/>
              <a:t> (similar to L1 regularized methods)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590800" y="6064816"/>
            <a:ext cx="5867400" cy="408718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sz="2800" dirty="0" smtClean="0"/>
              <a:t>Similarly can bound regret.</a:t>
            </a:r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986" y="2514600"/>
            <a:ext cx="8061614" cy="3385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56072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19050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Significantly </a:t>
            </a:r>
            <a:r>
              <a:rPr lang="en-US" dirty="0"/>
              <a:t>outperforms the method despite </a:t>
            </a:r>
            <a:r>
              <a:rPr lang="en-US" dirty="0" smtClean="0"/>
              <a:t>using </a:t>
            </a:r>
            <a:r>
              <a:rPr lang="en-US" b="1" u="sng" dirty="0"/>
              <a:t>far less information</a:t>
            </a:r>
            <a:r>
              <a:rPr lang="en-US" dirty="0"/>
              <a:t>: </a:t>
            </a:r>
            <a:r>
              <a:rPr lang="en-US" i="1" dirty="0"/>
              <a:t>complete relevance labels</a:t>
            </a:r>
            <a:r>
              <a:rPr lang="en-US" dirty="0"/>
              <a:t> vs. </a:t>
            </a:r>
            <a:r>
              <a:rPr lang="en-US" i="1" dirty="0"/>
              <a:t>preference feedback.</a:t>
            </a:r>
          </a:p>
          <a:p>
            <a:endParaRPr lang="en-US" i="1" dirty="0"/>
          </a:p>
          <a:p>
            <a:r>
              <a:rPr lang="en-US" dirty="0"/>
              <a:t>Orders of magnitude faster </a:t>
            </a:r>
            <a:r>
              <a:rPr lang="en-US" dirty="0" smtClean="0"/>
              <a:t>training</a:t>
            </a:r>
            <a:r>
              <a:rPr lang="en-US" dirty="0"/>
              <a:t>: 1000 vs. 0.1 sec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Comparison with Supervised Learning</a:t>
            </a:r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05200"/>
            <a:ext cx="8305800" cy="3348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33357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229600" cy="1173162"/>
          </a:xfrm>
        </p:spPr>
        <p:txBody>
          <a:bodyPr>
            <a:normAutofit fontScale="90000"/>
          </a:bodyPr>
          <a:lstStyle/>
          <a:p>
            <a:r>
              <a:rPr lang="en-US" i="1" dirty="0" smtClean="0"/>
              <a:t>Diversified </a:t>
            </a:r>
            <a:r>
              <a:rPr lang="en-US" dirty="0" smtClean="0"/>
              <a:t>News Recommendation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309687" y="4876800"/>
            <a:ext cx="7772400" cy="1219200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Intrinsic Diversity: Different </a:t>
            </a:r>
            <a:r>
              <a:rPr lang="en-US" i="1" dirty="0" smtClean="0"/>
              <a:t>interests </a:t>
            </a:r>
            <a:r>
              <a:rPr lang="en-US" dirty="0" smtClean="0"/>
              <a:t>of a user addressed</a:t>
            </a:r>
            <a:r>
              <a:rPr lang="en-US" dirty="0" smtClean="0"/>
              <a:t>.	[</a:t>
            </a:r>
            <a:r>
              <a:rPr lang="en-US" i="1" dirty="0" smtClean="0"/>
              <a:t>Radlinski et. al</a:t>
            </a:r>
            <a:r>
              <a:rPr lang="en-US" dirty="0" smtClean="0"/>
              <a:t>]</a:t>
            </a:r>
            <a:endParaRPr lang="en-US" dirty="0" smtClean="0"/>
          </a:p>
          <a:p>
            <a:r>
              <a:rPr lang="en-US" dirty="0" smtClean="0"/>
              <a:t>Need to have right balance with </a:t>
            </a:r>
            <a:r>
              <a:rPr lang="en-US" i="1" dirty="0" smtClean="0"/>
              <a:t>relevance.</a:t>
            </a:r>
          </a:p>
          <a:p>
            <a:endParaRPr lang="en-US" i="1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905000"/>
            <a:ext cx="5953125" cy="87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5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9687" y="2745475"/>
            <a:ext cx="607695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3975" y="3619500"/>
            <a:ext cx="5991225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43399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210"/>
    </mc:Choice>
    <mc:Fallback xmlns="">
      <p:transition spd="slow" advTm="2721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305800" cy="4525963"/>
          </a:xfrm>
        </p:spPr>
        <p:txBody>
          <a:bodyPr/>
          <a:lstStyle/>
          <a:p>
            <a:r>
              <a:rPr lang="en-US" dirty="0" smtClean="0"/>
              <a:t>Methods for learning diversity:</a:t>
            </a:r>
          </a:p>
          <a:p>
            <a:pPr lvl="1"/>
            <a:r>
              <a:rPr lang="en-US" dirty="0" smtClean="0"/>
              <a:t>El-</a:t>
            </a:r>
            <a:r>
              <a:rPr lang="en-US" dirty="0" err="1" smtClean="0"/>
              <a:t>Arini</a:t>
            </a:r>
            <a:r>
              <a:rPr lang="en-US" dirty="0" smtClean="0"/>
              <a:t> et. al </a:t>
            </a:r>
            <a:r>
              <a:rPr lang="en-US" dirty="0"/>
              <a:t>propose method for </a:t>
            </a:r>
            <a:r>
              <a:rPr lang="en-US" i="1" dirty="0"/>
              <a:t>diversified </a:t>
            </a:r>
            <a:r>
              <a:rPr lang="en-US" dirty="0"/>
              <a:t>scientific paper </a:t>
            </a:r>
            <a:r>
              <a:rPr lang="en-US" dirty="0" smtClean="0"/>
              <a:t>discovery.</a:t>
            </a:r>
          </a:p>
          <a:p>
            <a:pPr lvl="2"/>
            <a:r>
              <a:rPr lang="en-US" dirty="0"/>
              <a:t>Assume noise-free </a:t>
            </a:r>
            <a:r>
              <a:rPr lang="en-US" dirty="0" smtClean="0"/>
              <a:t>feedback</a:t>
            </a:r>
          </a:p>
          <a:p>
            <a:pPr lvl="1"/>
            <a:r>
              <a:rPr lang="en-US" dirty="0" smtClean="0"/>
              <a:t>Radlinski et. al propose Bandit Learning method</a:t>
            </a:r>
          </a:p>
          <a:p>
            <a:pPr lvl="2"/>
            <a:r>
              <a:rPr lang="en-US" dirty="0" smtClean="0"/>
              <a:t>Does not generalize across queries</a:t>
            </a:r>
          </a:p>
          <a:p>
            <a:pPr lvl="1"/>
            <a:r>
              <a:rPr lang="en-US" dirty="0" err="1" smtClean="0"/>
              <a:t>Yue</a:t>
            </a:r>
            <a:r>
              <a:rPr lang="en-US" dirty="0" smtClean="0"/>
              <a:t> et. al. propose online learning methods to maximize submodular utilities</a:t>
            </a:r>
          </a:p>
          <a:p>
            <a:pPr lvl="2"/>
            <a:r>
              <a:rPr lang="en-US" dirty="0" smtClean="0"/>
              <a:t>Utilize cardinal utilities.</a:t>
            </a:r>
          </a:p>
          <a:p>
            <a:pPr lvl="1"/>
            <a:r>
              <a:rPr lang="en-US" dirty="0" err="1" smtClean="0"/>
              <a:t>Slivkins</a:t>
            </a:r>
            <a:r>
              <a:rPr lang="en-US" dirty="0" smtClean="0"/>
              <a:t> et. al. learn diverse rankings:</a:t>
            </a:r>
          </a:p>
          <a:p>
            <a:pPr lvl="2"/>
            <a:r>
              <a:rPr lang="en-US" dirty="0" smtClean="0"/>
              <a:t>Hard-coded notion of diversity.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Previous 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939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Content Placeholder 6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Utility function to model relevance-diversity trade-off.</a:t>
            </a:r>
          </a:p>
          <a:p>
            <a:endParaRPr lang="en-US" sz="3200" dirty="0"/>
          </a:p>
          <a:p>
            <a:r>
              <a:rPr lang="en-US" sz="3200" dirty="0" smtClean="0"/>
              <a:t>Propose online learning method:</a:t>
            </a:r>
          </a:p>
          <a:p>
            <a:pPr lvl="1"/>
            <a:r>
              <a:rPr lang="en-US" sz="2800" dirty="0" smtClean="0"/>
              <a:t>Simple and easy to implement</a:t>
            </a:r>
          </a:p>
          <a:p>
            <a:pPr lvl="1"/>
            <a:r>
              <a:rPr lang="en-US" sz="2800" dirty="0" smtClean="0"/>
              <a:t>Fast and can learn on the fly.</a:t>
            </a:r>
          </a:p>
          <a:p>
            <a:pPr lvl="1"/>
            <a:r>
              <a:rPr lang="en-US" sz="2800" dirty="0" smtClean="0"/>
              <a:t>Uses implicit feedback to learn</a:t>
            </a:r>
          </a:p>
          <a:p>
            <a:pPr lvl="1"/>
            <a:r>
              <a:rPr lang="en-US" sz="2800" dirty="0" smtClean="0"/>
              <a:t>Solution is robust to noise.</a:t>
            </a:r>
          </a:p>
          <a:p>
            <a:pPr lvl="1"/>
            <a:r>
              <a:rPr lang="en-US" sz="2800" dirty="0" smtClean="0"/>
              <a:t>Learns diverse rankings.</a:t>
            </a:r>
          </a:p>
        </p:txBody>
      </p:sp>
      <p:sp>
        <p:nvSpPr>
          <p:cNvPr id="70" name="Slide Number Placeholder 6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/>
          <a:lstStyle/>
          <a:p>
            <a:r>
              <a:rPr lang="en-US" dirty="0" smtClean="0"/>
              <a:t>Contributions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636745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9931"/>
    </mc:Choice>
    <mc:Fallback>
      <p:transition spd="slow" advTm="3993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lvl="0" indent="-274320">
              <a:spcBef>
                <a:spcPts val="600"/>
              </a:spcBef>
              <a:buSzPct val="70000"/>
              <a:defRPr/>
            </a:pPr>
            <a:r>
              <a:rPr lang="en-US" sz="2800" dirty="0" smtClean="0"/>
              <a:t>KEY: For </a:t>
            </a:r>
            <a:r>
              <a:rPr lang="en-US" sz="2800" dirty="0"/>
              <a:t>a given query and user </a:t>
            </a:r>
            <a:r>
              <a:rPr lang="en-US" sz="2800" dirty="0" smtClean="0"/>
              <a:t>intent, the </a:t>
            </a:r>
            <a:r>
              <a:rPr lang="en-US" sz="2800" i="1" dirty="0" smtClean="0"/>
              <a:t>marginal </a:t>
            </a:r>
            <a:r>
              <a:rPr lang="en-US" sz="2800" i="1" dirty="0"/>
              <a:t>benefit</a:t>
            </a:r>
            <a:r>
              <a:rPr lang="en-US" sz="2800" dirty="0"/>
              <a:t> of seeing additional relevant </a:t>
            </a:r>
            <a:r>
              <a:rPr lang="en-US" sz="2800" dirty="0" smtClean="0"/>
              <a:t>documents diminishes</a:t>
            </a:r>
            <a:r>
              <a:rPr lang="en-US" sz="2800" dirty="0"/>
              <a:t>.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Submodular functions</a:t>
            </a:r>
            <a:endParaRPr lang="en-US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658736461"/>
              </p:ext>
            </p:extLst>
          </p:nvPr>
        </p:nvGraphicFramePr>
        <p:xfrm>
          <a:off x="762000" y="2971800"/>
          <a:ext cx="7772400" cy="335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18441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3501"/>
    </mc:Choice>
    <mc:Fallback xmlns="">
      <p:transition spd="slow" advTm="33501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Content Placeholder 2"/>
          <p:cNvSpPr>
            <a:spLocks noGrp="1"/>
          </p:cNvSpPr>
          <p:nvPr>
            <p:ph idx="1"/>
          </p:nvPr>
        </p:nvSpPr>
        <p:spPr>
          <a:xfrm>
            <a:off x="5257800" y="6019800"/>
            <a:ext cx="3657600" cy="6858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*Can replace intents with terms for prediction.</a:t>
            </a:r>
            <a:endParaRPr lang="en-US" i="1" dirty="0" smtClean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ABDC-5BD2-406B-BC93-3252273272D6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General Submodular Utility </a:t>
            </a:r>
            <a:r>
              <a:rPr lang="en-US" i="1" dirty="0" smtClean="0"/>
              <a:t>(CIKM’11)</a:t>
            </a:r>
            <a:endParaRPr lang="en-US" i="1" dirty="0"/>
          </a:p>
        </p:txBody>
      </p:sp>
      <p:sp>
        <p:nvSpPr>
          <p:cNvPr id="4" name="Oval 3"/>
          <p:cNvSpPr/>
          <p:nvPr/>
        </p:nvSpPr>
        <p:spPr bwMode="auto">
          <a:xfrm>
            <a:off x="2057400" y="3200400"/>
            <a:ext cx="395785" cy="368489"/>
          </a:xfrm>
          <a:prstGeom prst="ellipse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prstClr val="black"/>
                </a:solidFill>
                <a:latin typeface="Times New Roman" pitchFamily="18" charset="0"/>
              </a:rPr>
              <a:t>d</a:t>
            </a:r>
            <a:r>
              <a:rPr lang="en-US" sz="2000" baseline="-25000" dirty="0" smtClean="0">
                <a:solidFill>
                  <a:prstClr val="black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11" name="Oval 10"/>
          <p:cNvSpPr/>
          <p:nvPr/>
        </p:nvSpPr>
        <p:spPr bwMode="auto">
          <a:xfrm>
            <a:off x="2057400" y="3733800"/>
            <a:ext cx="395785" cy="368489"/>
          </a:xfrm>
          <a:prstGeom prst="ellipse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prstClr val="black"/>
                </a:solidFill>
                <a:latin typeface="Times New Roman" pitchFamily="18" charset="0"/>
              </a:rPr>
              <a:t>d</a:t>
            </a:r>
            <a:r>
              <a:rPr lang="en-US" sz="2000" baseline="-25000" dirty="0" smtClean="0">
                <a:solidFill>
                  <a:prstClr val="black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18" name="Oval 17"/>
          <p:cNvSpPr/>
          <p:nvPr/>
        </p:nvSpPr>
        <p:spPr bwMode="auto">
          <a:xfrm>
            <a:off x="2057400" y="4267200"/>
            <a:ext cx="395785" cy="368489"/>
          </a:xfrm>
          <a:prstGeom prst="ellipse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prstClr val="black"/>
                </a:solidFill>
                <a:latin typeface="Times New Roman" pitchFamily="18" charset="0"/>
              </a:rPr>
              <a:t>d</a:t>
            </a:r>
            <a:r>
              <a:rPr lang="en-US" sz="2000" baseline="-25000" dirty="0" smtClean="0">
                <a:solidFill>
                  <a:prstClr val="black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25" name="Oval 24"/>
          <p:cNvSpPr/>
          <p:nvPr/>
        </p:nvSpPr>
        <p:spPr bwMode="auto">
          <a:xfrm>
            <a:off x="2057400" y="4800600"/>
            <a:ext cx="395785" cy="368489"/>
          </a:xfrm>
          <a:prstGeom prst="ellipse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prstClr val="black"/>
                </a:solidFill>
                <a:latin typeface="Times New Roman" pitchFamily="18" charset="0"/>
              </a:rPr>
              <a:t>d</a:t>
            </a:r>
            <a:r>
              <a:rPr lang="en-US" sz="2000" baseline="-25000" dirty="0" smtClean="0">
                <a:solidFill>
                  <a:prstClr val="black"/>
                </a:solidFill>
                <a:latin typeface="Times New Roman" pitchFamily="18" charset="0"/>
              </a:rPr>
              <a:t>4</a:t>
            </a:r>
          </a:p>
        </p:txBody>
      </p:sp>
      <p:cxnSp>
        <p:nvCxnSpPr>
          <p:cNvPr id="32" name="Straight Arrow Connector 31"/>
          <p:cNvCxnSpPr>
            <a:stCxn id="4" idx="4"/>
            <a:endCxn id="11" idx="0"/>
          </p:cNvCxnSpPr>
          <p:nvPr/>
        </p:nvCxnSpPr>
        <p:spPr bwMode="auto">
          <a:xfrm rot="5400000">
            <a:off x="2172838" y="3651344"/>
            <a:ext cx="164911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Straight Arrow Connector 32"/>
          <p:cNvCxnSpPr>
            <a:stCxn id="11" idx="4"/>
            <a:endCxn id="18" idx="0"/>
          </p:cNvCxnSpPr>
          <p:nvPr/>
        </p:nvCxnSpPr>
        <p:spPr bwMode="auto">
          <a:xfrm rot="5400000">
            <a:off x="2172838" y="4184744"/>
            <a:ext cx="164911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Straight Arrow Connector 33"/>
          <p:cNvCxnSpPr>
            <a:stCxn id="18" idx="4"/>
            <a:endCxn id="25" idx="0"/>
          </p:cNvCxnSpPr>
          <p:nvPr/>
        </p:nvCxnSpPr>
        <p:spPr bwMode="auto">
          <a:xfrm rot="5400000">
            <a:off x="2172838" y="4718144"/>
            <a:ext cx="164911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0651187"/>
              </p:ext>
            </p:extLst>
          </p:nvPr>
        </p:nvGraphicFramePr>
        <p:xfrm>
          <a:off x="2667000" y="2546443"/>
          <a:ext cx="2286000" cy="3810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</a:tblGrid>
              <a:tr h="464213"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1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r>
                        <a:rPr kumimoji="0" lang="en-US" sz="1800" b="0" i="1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1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r>
                        <a:rPr kumimoji="0" lang="en-US" sz="1800" b="0" i="1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1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r>
                        <a:rPr kumimoji="0" lang="en-US" sz="1800" b="0" i="1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09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/>
                        <a:t>4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/>
                        <a:t>3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/>
                        <a:t>0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6709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/>
                        <a:t>4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/>
                        <a:t>0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/>
                        <a:t>0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709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/>
                        <a:t>0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/>
                        <a:t>3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/>
                        <a:t>0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709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/>
                        <a:t>0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/>
                        <a:t>0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/>
                        <a:t>3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73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739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baseline="0" dirty="0" smtClean="0">
                          <a:solidFill>
                            <a:schemeClr val="tx2"/>
                          </a:solidFill>
                        </a:rPr>
                        <a:t>P(</a:t>
                      </a:r>
                      <a:r>
                        <a:rPr kumimoji="0" lang="en-US" sz="1100" b="0" i="1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r>
                        <a:rPr kumimoji="0" lang="en-US" sz="1100" b="0" i="1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) =1/2</a:t>
                      </a:r>
                      <a:endParaRPr lang="en-US" sz="1100" dirty="0" smtClean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baseline="0" dirty="0" smtClean="0">
                          <a:solidFill>
                            <a:schemeClr val="tx2"/>
                          </a:solidFill>
                        </a:rPr>
                        <a:t>P(</a:t>
                      </a:r>
                      <a:r>
                        <a:rPr kumimoji="0" lang="en-US" sz="1100" b="0" i="1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r>
                        <a:rPr kumimoji="0" lang="en-US" sz="1100" b="0" i="1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) =1/3</a:t>
                      </a:r>
                      <a:endParaRPr lang="en-US" sz="1100" dirty="0" smtClean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baseline="0" dirty="0" smtClean="0">
                          <a:solidFill>
                            <a:schemeClr val="tx2"/>
                          </a:solidFill>
                        </a:rPr>
                        <a:t>P(</a:t>
                      </a:r>
                      <a:r>
                        <a:rPr kumimoji="0" lang="en-US" sz="1100" b="0" i="1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r>
                        <a:rPr kumimoji="0" lang="en-US" sz="1100" b="0" i="1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) =1/6</a:t>
                      </a:r>
                      <a:endParaRPr lang="en-US" sz="1100" dirty="0" smtClean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9887749"/>
              </p:ext>
            </p:extLst>
          </p:nvPr>
        </p:nvGraphicFramePr>
        <p:xfrm>
          <a:off x="5562600" y="2906806"/>
          <a:ext cx="3402013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14" name="Equation" r:id="rId5" imgW="1866600" imgH="457200" progId="Equation.3">
                  <p:embed/>
                </p:oleObj>
              </mc:Choice>
              <mc:Fallback>
                <p:oleObj name="Equation" r:id="rId5" imgW="1866600" imgH="457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562600" y="2906806"/>
                        <a:ext cx="3402013" cy="955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035402"/>
              </p:ext>
            </p:extLst>
          </p:nvPr>
        </p:nvGraphicFramePr>
        <p:xfrm>
          <a:off x="990601" y="3200400"/>
          <a:ext cx="838200" cy="22548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/>
              </a:tblGrid>
              <a:tr h="563702">
                <a:tc>
                  <a:txBody>
                    <a:bodyPr/>
                    <a:lstStyle/>
                    <a:p>
                      <a:r>
                        <a:rPr kumimoji="0" lang="en-US" sz="1300" b="0" i="1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U(d</a:t>
                      </a:r>
                      <a:r>
                        <a:rPr kumimoji="0" lang="en-US" sz="1300" b="0" i="1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en-US" sz="1300" b="0" i="1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|t</a:t>
                      </a:r>
                      <a:r>
                        <a:rPr lang="en-US" sz="1300" b="0" i="1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/>
                    </a:solidFill>
                  </a:tcPr>
                </a:tc>
              </a:tr>
              <a:tr h="5637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1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U(d</a:t>
                      </a:r>
                      <a:r>
                        <a:rPr kumimoji="0" lang="en-US" sz="1300" b="0" i="1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en-US" sz="1300" b="0" i="1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|t</a:t>
                      </a:r>
                      <a:r>
                        <a:rPr lang="en-US" sz="1300" b="0" i="1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sz="1300" dirty="0" smtClean="0"/>
                    </a:p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637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1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U(d</a:t>
                      </a:r>
                      <a:r>
                        <a:rPr kumimoji="0" lang="en-US" sz="1300" b="0" i="1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en-US" sz="1300" b="0" i="1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|t</a:t>
                      </a:r>
                      <a:r>
                        <a:rPr lang="en-US" sz="1300" b="0" i="1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sz="1300" dirty="0" smtClean="0"/>
                    </a:p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637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1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U(d</a:t>
                      </a:r>
                      <a:r>
                        <a:rPr kumimoji="0" lang="en-US" sz="1300" b="0" i="1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en-US" sz="1300" b="0" i="1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|t</a:t>
                      </a:r>
                      <a:r>
                        <a:rPr lang="en-US" sz="1300" b="0" i="1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sz="1300" dirty="0" smtClean="0"/>
                    </a:p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007118"/>
              </p:ext>
            </p:extLst>
          </p:nvPr>
        </p:nvGraphicFramePr>
        <p:xfrm>
          <a:off x="5181600" y="4451444"/>
          <a:ext cx="3819525" cy="1062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15" name="Equation" r:id="rId7" imgW="2095200" imgH="507960" progId="Equation.3">
                  <p:embed/>
                </p:oleObj>
              </mc:Choice>
              <mc:Fallback>
                <p:oleObj name="Equation" r:id="rId7" imgW="2095200" imgH="5079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4451444"/>
                        <a:ext cx="3819525" cy="1062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2096648"/>
              </p:ext>
            </p:extLst>
          </p:nvPr>
        </p:nvGraphicFramePr>
        <p:xfrm>
          <a:off x="2667000" y="2615899"/>
          <a:ext cx="2286000" cy="3302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</a:tblGrid>
              <a:tr h="464213"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1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r>
                        <a:rPr kumimoji="0" lang="en-US" sz="1800" b="0" i="1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1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r>
                        <a:rPr kumimoji="0" lang="en-US" sz="1800" b="0" i="1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1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r>
                        <a:rPr kumimoji="0" lang="en-US" sz="1800" b="0" i="1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09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/>
                        <a:t>4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6709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/>
                        <a:t>4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709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/>
                        <a:t>0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709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/>
                        <a:t>0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73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1976661"/>
              </p:ext>
            </p:extLst>
          </p:nvPr>
        </p:nvGraphicFramePr>
        <p:xfrm>
          <a:off x="2667000" y="2616693"/>
          <a:ext cx="2286000" cy="3302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</a:tblGrid>
              <a:tr h="464213"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1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r>
                        <a:rPr kumimoji="0" lang="en-US" sz="1800" b="0" i="1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1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r>
                        <a:rPr kumimoji="0" lang="en-US" sz="1800" b="0" i="1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1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r>
                        <a:rPr kumimoji="0" lang="en-US" sz="1800" b="0" i="1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09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6709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709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709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73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3" name="Content Placeholder 2"/>
          <p:cNvSpPr txBox="1">
            <a:spLocks/>
          </p:cNvSpPr>
          <p:nvPr/>
        </p:nvSpPr>
        <p:spPr>
          <a:xfrm>
            <a:off x="609600" y="1752600"/>
            <a:ext cx="8534400" cy="609600"/>
          </a:xfrm>
          <a:prstGeom prst="rect">
            <a:avLst/>
          </a:prstGeom>
        </p:spPr>
        <p:txBody>
          <a:bodyPr vert="horz">
            <a:normAutofit fontScale="85000" lnSpcReduction="1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Font typeface="Wingdings 3"/>
              <a:buNone/>
            </a:pPr>
            <a:r>
              <a:rPr lang="en-US" smtClean="0"/>
              <a:t>Given ranking </a:t>
            </a:r>
            <a:r>
              <a:rPr lang="el-GR" b="1" i="1" smtClean="0"/>
              <a:t>θ</a:t>
            </a:r>
            <a:r>
              <a:rPr lang="en-US" smtClean="0"/>
              <a:t> = </a:t>
            </a:r>
            <a:r>
              <a:rPr lang="en-US" i="1" smtClean="0"/>
              <a:t>(d</a:t>
            </a:r>
            <a:r>
              <a:rPr lang="en-US" i="1" baseline="-25000" smtClean="0"/>
              <a:t>1</a:t>
            </a:r>
            <a:r>
              <a:rPr lang="en-US" i="1" smtClean="0"/>
              <a:t>, d</a:t>
            </a:r>
            <a:r>
              <a:rPr lang="en-US" i="1" baseline="-25000" smtClean="0"/>
              <a:t>2</a:t>
            </a:r>
            <a:r>
              <a:rPr lang="en-US" i="1" smtClean="0"/>
              <a:t>,…. d</a:t>
            </a:r>
            <a:r>
              <a:rPr lang="en-US" i="1" baseline="-25000" smtClean="0"/>
              <a:t>k</a:t>
            </a:r>
            <a:r>
              <a:rPr lang="en-US" i="1" smtClean="0"/>
              <a:t>)</a:t>
            </a:r>
            <a:r>
              <a:rPr lang="en-US" smtClean="0"/>
              <a:t> and concave function </a:t>
            </a:r>
            <a:r>
              <a:rPr lang="en-US" i="1" smtClean="0"/>
              <a:t>g</a:t>
            </a:r>
            <a:endParaRPr lang="en-US" i="1" dirty="0" smtClean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450769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308"/>
    </mc:Choice>
    <mc:Fallback xmlns="">
      <p:transition spd="slow" advTm="10030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build="p"/>
      <p:bldP spid="4" grpId="0" animBg="1"/>
      <p:bldP spid="11" grpId="0" animBg="1"/>
      <p:bldP spid="18" grpId="0" animBg="1"/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382000" cy="47244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800" b="1" dirty="0"/>
          </a:p>
          <a:p>
            <a:pPr marL="109728" indent="0">
              <a:buNone/>
            </a:pPr>
            <a:endParaRPr lang="en-US" sz="2800" b="1" dirty="0" smtClean="0"/>
          </a:p>
          <a:p>
            <a:pPr marL="109728" indent="0">
              <a:buNone/>
            </a:pPr>
            <a:endParaRPr lang="en-US" sz="2800" b="1" dirty="0" smtClean="0"/>
          </a:p>
          <a:p>
            <a:r>
              <a:rPr lang="en-US" sz="2800" dirty="0" smtClean="0"/>
              <a:t>where </a:t>
            </a:r>
            <a:r>
              <a:rPr lang="el-GR" sz="2800" i="1" dirty="0">
                <a:latin typeface="Times New Roman"/>
                <a:cs typeface="Times New Roman"/>
              </a:rPr>
              <a:t>Φ</a:t>
            </a:r>
            <a:r>
              <a:rPr lang="en-US" sz="2800" i="1" dirty="0" smtClean="0">
                <a:latin typeface="Times New Roman"/>
                <a:cs typeface="Times New Roman"/>
              </a:rPr>
              <a:t>(</a:t>
            </a:r>
            <a:r>
              <a:rPr lang="en-US" sz="2800" b="1" i="1" dirty="0" smtClean="0">
                <a:latin typeface="Times New Roman"/>
                <a:cs typeface="Times New Roman"/>
              </a:rPr>
              <a:t>y</a:t>
            </a:r>
            <a:r>
              <a:rPr lang="en-US" sz="2800" dirty="0" smtClean="0">
                <a:latin typeface="Times New Roman"/>
                <a:cs typeface="Times New Roman"/>
              </a:rPr>
              <a:t>)</a:t>
            </a:r>
            <a:r>
              <a:rPr lang="en-US" sz="2800" dirty="0" smtClean="0"/>
              <a:t> is the :</a:t>
            </a:r>
          </a:p>
          <a:p>
            <a:pPr lvl="1"/>
            <a:r>
              <a:rPr lang="en-US" sz="2400" dirty="0"/>
              <a:t>a</a:t>
            </a:r>
            <a:r>
              <a:rPr lang="en-US" sz="2400" dirty="0" smtClean="0"/>
              <a:t>ggregation of (text) features </a:t>
            </a:r>
          </a:p>
          <a:p>
            <a:pPr lvl="1"/>
            <a:r>
              <a:rPr lang="en-US" sz="2400" dirty="0"/>
              <a:t>o</a:t>
            </a:r>
            <a:r>
              <a:rPr lang="en-US" sz="2400" dirty="0" smtClean="0"/>
              <a:t>ver documents of ranking </a:t>
            </a:r>
            <a:r>
              <a:rPr lang="en-US" sz="2400" b="1" dirty="0" smtClean="0"/>
              <a:t>y</a:t>
            </a:r>
            <a:r>
              <a:rPr lang="en-US" sz="2400" dirty="0" smtClean="0"/>
              <a:t>.</a:t>
            </a:r>
          </a:p>
          <a:p>
            <a:pPr lvl="1"/>
            <a:r>
              <a:rPr lang="en-US" sz="2400" dirty="0"/>
              <a:t>u</a:t>
            </a:r>
            <a:r>
              <a:rPr lang="en-US" sz="2400" dirty="0" smtClean="0"/>
              <a:t>sing any submodular function</a:t>
            </a:r>
          </a:p>
          <a:p>
            <a:pPr lvl="2"/>
            <a:r>
              <a:rPr lang="en-US" sz="2400" dirty="0" smtClean="0"/>
              <a:t>Allows to model relevance-diversity tradeoff</a:t>
            </a:r>
          </a:p>
          <a:p>
            <a:pPr lvl="2"/>
            <a:endParaRPr lang="en-US" sz="2400" dirty="0"/>
          </a:p>
          <a:p>
            <a:pPr lvl="2"/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Modeling this Utility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4035642"/>
              </p:ext>
            </p:extLst>
          </p:nvPr>
        </p:nvGraphicFramePr>
        <p:xfrm>
          <a:off x="3048000" y="1905000"/>
          <a:ext cx="2627313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7" name="Equation" r:id="rId5" imgW="965160" imgH="228600" progId="Equation.3">
                  <p:embed/>
                </p:oleObj>
              </mc:Choice>
              <mc:Fallback>
                <p:oleObj name="Equation" r:id="rId5" imgW="96516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1905000"/>
                        <a:ext cx="2627313" cy="615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3165156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204"/>
    </mc:Choice>
    <mc:Fallback xmlns="">
      <p:transition spd="slow" advTm="3520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9|15.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0.2|17.7|12.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8|14.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7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9|11.5|9.4|34.1|12.4|7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17.2|10.9|2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8|7.5|29.3|14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.5|9.3|14.6|10.4|7.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5|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5.4|17.7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7648</TotalTime>
  <Words>1728</Words>
  <Application>Microsoft Office PowerPoint</Application>
  <PresentationFormat>On-screen Show (4:3)</PresentationFormat>
  <Paragraphs>571</Paragraphs>
  <Slides>36</Slides>
  <Notes>18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8" baseType="lpstr">
      <vt:lpstr>Concourse</vt:lpstr>
      <vt:lpstr>Equation</vt:lpstr>
      <vt:lpstr>Online Learning to Diversify using Implicit Feedback</vt:lpstr>
      <vt:lpstr>Intrinsic Diversity</vt:lpstr>
      <vt:lpstr>News Recommendation</vt:lpstr>
      <vt:lpstr>Diversified News Recommendation</vt:lpstr>
      <vt:lpstr>Previous Work</vt:lpstr>
      <vt:lpstr>Contributions</vt:lpstr>
      <vt:lpstr>Submodular functions</vt:lpstr>
      <vt:lpstr>General Submodular Utility (CIKM’11)</vt:lpstr>
      <vt:lpstr>Modeling this Utility</vt:lpstr>
      <vt:lpstr>Linear Feature Aggregation</vt:lpstr>
      <vt:lpstr>MAX Feature Aggregation</vt:lpstr>
      <vt:lpstr>Maximizing Submodular Utility:    Greedy Algorithm</vt:lpstr>
      <vt:lpstr>Learn Via  Preference Feedback</vt:lpstr>
      <vt:lpstr>Implicit Feedback From User</vt:lpstr>
      <vt:lpstr>Alpha-Informative Feedback</vt:lpstr>
      <vt:lpstr>General Online Learning Algo</vt:lpstr>
      <vt:lpstr>Regret</vt:lpstr>
      <vt:lpstr>Experimental Setting</vt:lpstr>
      <vt:lpstr>Can we Learn to Diversify?</vt:lpstr>
      <vt:lpstr>Can we Learn to Diversify?</vt:lpstr>
      <vt:lpstr>Can we Learn to Diversify?</vt:lpstr>
      <vt:lpstr>Effect of Feedback Quality</vt:lpstr>
      <vt:lpstr>Other results</vt:lpstr>
      <vt:lpstr>Conclusions</vt:lpstr>
      <vt:lpstr>THANKS.   QUESTIONS?</vt:lpstr>
      <vt:lpstr>Learning the Desired Diversity</vt:lpstr>
      <vt:lpstr>Intrinsic vs. Extrinsic  Diversity</vt:lpstr>
      <vt:lpstr>Comparing different methods</vt:lpstr>
      <vt:lpstr>Alpha-Informative Feedback</vt:lpstr>
      <vt:lpstr>Alpha-Informative Feedback</vt:lpstr>
      <vt:lpstr>Online Learning method: Clipped Diversifying Perceptron</vt:lpstr>
      <vt:lpstr>Effect of Noisy Feedback</vt:lpstr>
      <vt:lpstr>Learning the Desired Diversity</vt:lpstr>
      <vt:lpstr>Diversified  Retrieval</vt:lpstr>
      <vt:lpstr>Exponentiated Diversifying Perceptron</vt:lpstr>
      <vt:lpstr>Comparison with Supervised Learning</vt:lpstr>
    </vt:vector>
  </TitlesOfParts>
  <Company>Cornell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Structured Learning of Two-Level Dynamic Rankings</dc:title>
  <dc:creator>Karthik Raman</dc:creator>
  <cp:lastModifiedBy>Karthik</cp:lastModifiedBy>
  <cp:revision>607</cp:revision>
  <dcterms:created xsi:type="dcterms:W3CDTF">2011-10-13T13:02:55Z</dcterms:created>
  <dcterms:modified xsi:type="dcterms:W3CDTF">2012-08-14T15:27:35Z</dcterms:modified>
</cp:coreProperties>
</file>