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320" r:id="rId4"/>
    <p:sldId id="314" r:id="rId5"/>
    <p:sldId id="333" r:id="rId6"/>
    <p:sldId id="332" r:id="rId7"/>
    <p:sldId id="318" r:id="rId8"/>
    <p:sldId id="280" r:id="rId9"/>
    <p:sldId id="329" r:id="rId10"/>
    <p:sldId id="309" r:id="rId11"/>
    <p:sldId id="260" r:id="rId12"/>
    <p:sldId id="261" r:id="rId13"/>
    <p:sldId id="331" r:id="rId14"/>
    <p:sldId id="330" r:id="rId15"/>
    <p:sldId id="269" r:id="rId16"/>
    <p:sldId id="275" r:id="rId17"/>
    <p:sldId id="285" r:id="rId18"/>
    <p:sldId id="287" r:id="rId19"/>
    <p:sldId id="289" r:id="rId20"/>
    <p:sldId id="265" r:id="rId21"/>
    <p:sldId id="291" r:id="rId22"/>
    <p:sldId id="307" r:id="rId23"/>
    <p:sldId id="322" r:id="rId24"/>
    <p:sldId id="316" r:id="rId25"/>
    <p:sldId id="313" r:id="rId26"/>
    <p:sldId id="321" r:id="rId27"/>
    <p:sldId id="308" r:id="rId28"/>
    <p:sldId id="284" r:id="rId29"/>
    <p:sldId id="328" r:id="rId30"/>
    <p:sldId id="310" r:id="rId31"/>
    <p:sldId id="277" r:id="rId32"/>
    <p:sldId id="302" r:id="rId33"/>
    <p:sldId id="299" r:id="rId34"/>
    <p:sldId id="273" r:id="rId35"/>
    <p:sldId id="300" r:id="rId36"/>
    <p:sldId id="32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thi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8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95800524934436E-2"/>
          <c:y val="3.3911873303972606E-2"/>
          <c:w val="0.70492424242424245"/>
          <c:h val="0.76332513123359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g(x)=x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g(x)=min(x,1)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05120"/>
        <c:axId val="33606656"/>
      </c:lineChart>
      <c:catAx>
        <c:axId val="3360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of rel. documents for given intent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0925638272488667"/>
              <c:y val="0.914130304024496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3606656"/>
        <c:crosses val="autoZero"/>
        <c:auto val="1"/>
        <c:lblAlgn val="ctr"/>
        <c:lblOffset val="20"/>
        <c:noMultiLvlLbl val="0"/>
      </c:catAx>
      <c:valAx>
        <c:axId val="33606656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605120"/>
        <c:crosses val="autoZero"/>
        <c:crossBetween val="midCat"/>
        <c:majorUnit val="1"/>
      </c:valAx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6309090909090904"/>
          <c:y val="4.2465765148921697E-2"/>
          <c:w val="0.23387878787878788"/>
          <c:h val="0.9146399634828256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LOG</a:t>
            </a:r>
            <a:endParaRPr lang="en-US" sz="1400" u="sng" dirty="0"/>
          </a:p>
        </c:rich>
      </c:tx>
      <c:layout>
        <c:manualLayout>
          <c:xMode val="edge"/>
          <c:yMode val="edge"/>
          <c:x val="0.42983738445737762"/>
          <c:y val="2.77776410761154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63742032267"/>
          <c:y val="3.7565206692913432E-2"/>
          <c:w val="0.82687862106829735"/>
          <c:h val="0.88712106299212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S-P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1.4990000000000001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D-P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1.5820000000000001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54368"/>
        <c:axId val="116155904"/>
      </c:barChart>
      <c:catAx>
        <c:axId val="1161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155904"/>
        <c:crosses val="autoZero"/>
        <c:auto val="1"/>
        <c:lblAlgn val="ctr"/>
        <c:lblOffset val="20"/>
        <c:noMultiLvlLbl val="0"/>
      </c:catAx>
      <c:valAx>
        <c:axId val="116155904"/>
        <c:scaling>
          <c:orientation val="minMax"/>
          <c:max val="1.6400000000000001"/>
          <c:min val="1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615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SAT-2</a:t>
            </a:r>
            <a:endParaRPr lang="en-US" sz="1400" u="sng" dirty="0"/>
          </a:p>
        </c:rich>
      </c:tx>
      <c:layout>
        <c:manualLayout>
          <c:xMode val="edge"/>
          <c:yMode val="edge"/>
          <c:x val="0.30561367329083888"/>
          <c:y val="2.77776410761154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79365079364"/>
          <c:y val="8.9648540026246712E-2"/>
          <c:w val="0.37750249968753935"/>
          <c:h val="0.830681594488189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Static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1.9417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Dynamic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09536"/>
        <c:axId val="116211072"/>
      </c:barChart>
      <c:catAx>
        <c:axId val="1162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211072"/>
        <c:crosses val="autoZero"/>
        <c:auto val="1"/>
        <c:lblAlgn val="ctr"/>
        <c:lblOffset val="20"/>
        <c:noMultiLvlLbl val="0"/>
      </c:catAx>
      <c:valAx>
        <c:axId val="116211072"/>
        <c:scaling>
          <c:orientation val="minMax"/>
          <c:max val="2.09"/>
          <c:min val="1.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620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81608548931351"/>
          <c:y val="9.5692257217847729E-2"/>
          <c:w val="0.40177196600424975"/>
          <c:h val="0.78257381889763755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22653721682849"/>
          <c:y val="4.1197916666666674E-2"/>
          <c:w val="0.82562291364064977"/>
          <c:h val="0.785963541666666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5"/>
              <c:layout>
                <c:manualLayout>
                  <c:x val="3.2362459546926158E-3"/>
                  <c:y val="-3.1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g(x)=x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744336569579325E-2"/>
                  <c:y val="-5.9895833333333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g(x)=log(1+x)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0416666666666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g(x)=</a:t>
                    </a:r>
                    <a:r>
                      <a:rPr lang="en-US" sz="1800" b="0" i="0" u="none" strike="noStrike" baseline="0" dirty="0" smtClean="0"/>
                      <a:t>√x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4271844660194206E-2"/>
                  <c:y val="-2.60416666666666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g(x)=min(x,2)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362459546925572E-3"/>
                  <c:y val="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g(x)=min(x,1)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Sheet1!$A$2:$A$11</c:f>
              <c:numCache>
                <c:formatCode>General</c:formatCode>
                <c:ptCount val="10"/>
                <c:pt idx="0">
                  <c:v>2.75</c:v>
                </c:pt>
                <c:pt idx="1">
                  <c:v>3.07</c:v>
                </c:pt>
                <c:pt idx="2">
                  <c:v>3.11</c:v>
                </c:pt>
                <c:pt idx="3">
                  <c:v>4.1099999999999985</c:v>
                </c:pt>
                <c:pt idx="4">
                  <c:v>4.5</c:v>
                </c:pt>
                <c:pt idx="5">
                  <c:v>5</c:v>
                </c:pt>
                <c:pt idx="6">
                  <c:v>6.88</c:v>
                </c:pt>
                <c:pt idx="7">
                  <c:v>7.4700000000000024</c:v>
                </c:pt>
                <c:pt idx="8">
                  <c:v>7.53</c:v>
                </c:pt>
                <c:pt idx="9">
                  <c:v>9.89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5">
                  <c:v>3.02</c:v>
                </c:pt>
                <c:pt idx="6">
                  <c:v>2.2400000000000002</c:v>
                </c:pt>
                <c:pt idx="7">
                  <c:v>2.0699999999999998</c:v>
                </c:pt>
                <c:pt idx="8">
                  <c:v>1.6600000000000001</c:v>
                </c:pt>
                <c:pt idx="9">
                  <c:v>1.129999999999999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WEB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1.6181229773462801E-3"/>
                  <c:y val="-5.7291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g(x)=x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72491909385117E-3"/>
                  <c:y val="-4.68749999999999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g(x)=log(1+x)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469255663430425E-2"/>
                  <c:y val="5.7291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</a:t>
                    </a:r>
                    <a:r>
                      <a:rPr lang="en-US" baseline="0" dirty="0" smtClean="0"/>
                      <a:t>=</a:t>
                    </a:r>
                    <a:r>
                      <a:rPr lang="en-US" baseline="0" dirty="0" smtClean="0">
                        <a:latin typeface="Calibri"/>
                        <a:cs typeface="Calibri"/>
                      </a:rPr>
                      <a:t>√x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0388349514563123"/>
                  <c:y val="-3.90625000000000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g(x)=min(x,2)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45954692556635"/>
                  <c:y val="4.9479166666666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g(x)=min(x,1)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Sheet1!$A$2:$A$11</c:f>
              <c:numCache>
                <c:formatCode>General</c:formatCode>
                <c:ptCount val="10"/>
                <c:pt idx="0">
                  <c:v>2.75</c:v>
                </c:pt>
                <c:pt idx="1">
                  <c:v>3.07</c:v>
                </c:pt>
                <c:pt idx="2">
                  <c:v>3.11</c:v>
                </c:pt>
                <c:pt idx="3">
                  <c:v>4.1099999999999985</c:v>
                </c:pt>
                <c:pt idx="4">
                  <c:v>4.5</c:v>
                </c:pt>
                <c:pt idx="5">
                  <c:v>5</c:v>
                </c:pt>
                <c:pt idx="6">
                  <c:v>6.88</c:v>
                </c:pt>
                <c:pt idx="7">
                  <c:v>7.4700000000000024</c:v>
                </c:pt>
                <c:pt idx="8">
                  <c:v>7.53</c:v>
                </c:pt>
                <c:pt idx="9">
                  <c:v>9.89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3.9499999999999997</c:v>
                </c:pt>
                <c:pt idx="1">
                  <c:v>3.4699999999999998</c:v>
                </c:pt>
                <c:pt idx="2">
                  <c:v>3.44</c:v>
                </c:pt>
                <c:pt idx="3">
                  <c:v>2.17</c:v>
                </c:pt>
                <c:pt idx="4">
                  <c:v>1.8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46752"/>
        <c:axId val="95148672"/>
      </c:scatterChart>
      <c:valAx>
        <c:axId val="95146752"/>
        <c:scaling>
          <c:orientation val="minMax"/>
          <c:max val="11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of</a:t>
                </a:r>
                <a:r>
                  <a:rPr lang="en-US" baseline="0" dirty="0" smtClean="0"/>
                  <a:t> Intents Covered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148672"/>
        <c:crosses val="autoZero"/>
        <c:crossBetween val="midCat"/>
      </c:valAx>
      <c:valAx>
        <c:axId val="95148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Docs. Per Intent</a:t>
                </a:r>
                <a:r>
                  <a:rPr lang="en-US" baseline="0" dirty="0" smtClean="0"/>
                  <a:t> Covered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763754045307472E-2"/>
              <c:y val="6.587229330708668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1467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151288127818975"/>
          <c:y val="0.11090182086614171"/>
          <c:w val="0.13107611548556428"/>
          <c:h val="0.142779691601049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#</a:t>
            </a:r>
            <a:r>
              <a:rPr lang="en-US" baseline="0" dirty="0" smtClean="0"/>
              <a:t> Docs on Dominant Intent</a:t>
            </a:r>
            <a:endParaRPr lang="en-US" dirty="0"/>
          </a:p>
        </c:rich>
      </c:tx>
      <c:layout>
        <c:manualLayout>
          <c:xMode val="edge"/>
          <c:yMode val="edge"/>
          <c:x val="0.28462392200974918"/>
          <c:y val="5.991613353018383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2704081632653114E-2"/>
          <c:y val="4.1224755700325647E-2"/>
          <c:w val="0.79598279381743886"/>
          <c:h val="0.843228346456693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TREC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PREC</c:v>
                </c:pt>
                <c:pt idx="1">
                  <c:v>LOG</c:v>
                </c:pt>
                <c:pt idx="2">
                  <c:v>SQRT</c:v>
                </c:pt>
                <c:pt idx="3">
                  <c:v>SAT2</c:v>
                </c:pt>
                <c:pt idx="4">
                  <c:v>SAT1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4.53</c:v>
                </c:pt>
                <c:pt idx="1">
                  <c:v>3.65</c:v>
                </c:pt>
                <c:pt idx="2">
                  <c:v>3.3499999999999988</c:v>
                </c:pt>
                <c:pt idx="3">
                  <c:v>2.4699999999999998</c:v>
                </c:pt>
                <c:pt idx="4">
                  <c:v>1.53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WEB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PREC</c:v>
                </c:pt>
                <c:pt idx="1">
                  <c:v>LOG</c:v>
                </c:pt>
                <c:pt idx="2">
                  <c:v>SQRT</c:v>
                </c:pt>
                <c:pt idx="3">
                  <c:v>SAT2</c:v>
                </c:pt>
                <c:pt idx="4">
                  <c:v>SAT1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4.68</c:v>
                </c:pt>
                <c:pt idx="2">
                  <c:v>4.6399999999999997</c:v>
                </c:pt>
                <c:pt idx="3">
                  <c:v>2.82</c:v>
                </c:pt>
                <c:pt idx="4">
                  <c:v>2.96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83648"/>
        <c:axId val="105085568"/>
      </c:lineChart>
      <c:catAx>
        <c:axId val="10508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085568"/>
        <c:crosses val="autoZero"/>
        <c:auto val="1"/>
        <c:lblAlgn val="ctr"/>
        <c:lblOffset val="100"/>
        <c:noMultiLvlLbl val="0"/>
      </c:catAx>
      <c:valAx>
        <c:axId val="10508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083648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85689970571860363"/>
          <c:y val="0.2956865157480319"/>
          <c:w val="0.14310023747031639"/>
          <c:h val="0.205372785433070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595800524934436E-2"/>
          <c:y val="3.3911873303972606E-2"/>
          <c:w val="0.69583333333333408"/>
          <c:h val="0.80846399634828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g(x)=x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g(x)=log(1+x)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1.5849625007211561</c:v>
                </c:pt>
                <c:pt idx="3">
                  <c:v>2</c:v>
                </c:pt>
                <c:pt idx="4">
                  <c:v>2.3219280948873626</c:v>
                </c:pt>
                <c:pt idx="5">
                  <c:v>2.5849625007211583</c:v>
                </c:pt>
                <c:pt idx="6">
                  <c:v>2.8073549220576042</c:v>
                </c:pt>
                <c:pt idx="7">
                  <c:v>3</c:v>
                </c:pt>
                <c:pt idx="8">
                  <c:v>3.1699250014423166</c:v>
                </c:pt>
                <c:pt idx="9">
                  <c:v>3.3219280948873622</c:v>
                </c:pt>
                <c:pt idx="10">
                  <c:v>3.4594316186372982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g(x)=√x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1.4142135623730951</c:v>
                </c:pt>
                <c:pt idx="3">
                  <c:v>1.7320508075688787</c:v>
                </c:pt>
                <c:pt idx="4">
                  <c:v>2</c:v>
                </c:pt>
                <c:pt idx="5">
                  <c:v>2.2360679774997876</c:v>
                </c:pt>
                <c:pt idx="6">
                  <c:v>2.4494897427831792</c:v>
                </c:pt>
                <c:pt idx="7">
                  <c:v>2.6457513110645912</c:v>
                </c:pt>
                <c:pt idx="8">
                  <c:v>2.8284271247461903</c:v>
                </c:pt>
                <c:pt idx="9">
                  <c:v>3</c:v>
                </c:pt>
                <c:pt idx="10">
                  <c:v>3.1622776601683795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g(x)=min(x,2)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g(x)=min(x,1)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52864"/>
        <c:axId val="33254400"/>
      </c:lineChart>
      <c:catAx>
        <c:axId val="332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254400"/>
        <c:crosses val="autoZero"/>
        <c:auto val="1"/>
        <c:lblAlgn val="ctr"/>
        <c:lblOffset val="20"/>
        <c:noMultiLvlLbl val="0"/>
      </c:catAx>
      <c:valAx>
        <c:axId val="33254400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252864"/>
        <c:crosses val="autoZero"/>
        <c:crossBetween val="midCat"/>
        <c:majorUnit val="1"/>
      </c:valAx>
    </c:plotArea>
    <c:legend>
      <c:legendPos val="b"/>
      <c:layout>
        <c:manualLayout>
          <c:xMode val="edge"/>
          <c:yMode val="edge"/>
          <c:x val="0.76309090909090904"/>
          <c:y val="4.2465765148921697E-2"/>
          <c:w val="0.23387878787878788"/>
          <c:h val="0.9146399634828256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22653721682849"/>
          <c:y val="4.1197916666666674E-2"/>
          <c:w val="0.82562291364064977"/>
          <c:h val="0.785963541666666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TREC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Sheet1!$A$2:$A$11</c:f>
              <c:numCache>
                <c:formatCode>General</c:formatCode>
                <c:ptCount val="10"/>
                <c:pt idx="0">
                  <c:v>2.75</c:v>
                </c:pt>
                <c:pt idx="1">
                  <c:v>3.07</c:v>
                </c:pt>
                <c:pt idx="2">
                  <c:v>3.11</c:v>
                </c:pt>
                <c:pt idx="3">
                  <c:v>4.1099999999999985</c:v>
                </c:pt>
                <c:pt idx="4">
                  <c:v>4.5</c:v>
                </c:pt>
                <c:pt idx="5">
                  <c:v>5</c:v>
                </c:pt>
                <c:pt idx="6">
                  <c:v>6.88</c:v>
                </c:pt>
                <c:pt idx="7">
                  <c:v>7.4700000000000024</c:v>
                </c:pt>
                <c:pt idx="8">
                  <c:v>7.53</c:v>
                </c:pt>
                <c:pt idx="9">
                  <c:v>9.89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5">
                  <c:v>3.02</c:v>
                </c:pt>
                <c:pt idx="6">
                  <c:v>2.2400000000000002</c:v>
                </c:pt>
                <c:pt idx="7">
                  <c:v>2.0699999999999998</c:v>
                </c:pt>
                <c:pt idx="8">
                  <c:v>1.6600000000000001</c:v>
                </c:pt>
                <c:pt idx="9">
                  <c:v>1.129999999999999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WEB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2.75</c:v>
                </c:pt>
                <c:pt idx="1">
                  <c:v>3.07</c:v>
                </c:pt>
                <c:pt idx="2">
                  <c:v>3.11</c:v>
                </c:pt>
                <c:pt idx="3">
                  <c:v>4.1099999999999985</c:v>
                </c:pt>
                <c:pt idx="4">
                  <c:v>4.5</c:v>
                </c:pt>
                <c:pt idx="5">
                  <c:v>5</c:v>
                </c:pt>
                <c:pt idx="6">
                  <c:v>6.88</c:v>
                </c:pt>
                <c:pt idx="7">
                  <c:v>7.4700000000000024</c:v>
                </c:pt>
                <c:pt idx="8">
                  <c:v>7.53</c:v>
                </c:pt>
                <c:pt idx="9">
                  <c:v>9.89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3.9499999999999997</c:v>
                </c:pt>
                <c:pt idx="1">
                  <c:v>3.4699999999999998</c:v>
                </c:pt>
                <c:pt idx="2">
                  <c:v>3.44</c:v>
                </c:pt>
                <c:pt idx="3">
                  <c:v>2.17</c:v>
                </c:pt>
                <c:pt idx="4">
                  <c:v>1.8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05824"/>
        <c:axId val="33689600"/>
      </c:scatterChart>
      <c:valAx>
        <c:axId val="33805824"/>
        <c:scaling>
          <c:orientation val="minMax"/>
          <c:max val="11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of</a:t>
                </a:r>
                <a:r>
                  <a:rPr lang="en-US" baseline="0" dirty="0" smtClean="0"/>
                  <a:t> Intents Covered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689600"/>
        <c:crosses val="autoZero"/>
        <c:crossBetween val="midCat"/>
      </c:valAx>
      <c:valAx>
        <c:axId val="3368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Docs. Per Intent</a:t>
                </a:r>
                <a:r>
                  <a:rPr lang="en-US" baseline="0" dirty="0" smtClean="0"/>
                  <a:t> Covered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763754045307472E-2"/>
              <c:y val="6.587229330708668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805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151288127818975"/>
          <c:y val="0.11090182086614171"/>
          <c:w val="0.13107611548556428"/>
          <c:h val="0.142779691601049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PREC</a:t>
            </a:r>
            <a:endParaRPr lang="en-US" sz="1400" u="sng" dirty="0"/>
          </a:p>
        </c:rich>
      </c:tx>
      <c:layout>
        <c:manualLayout>
          <c:xMode val="edge"/>
          <c:yMode val="edge"/>
          <c:x val="0.42983738445737762"/>
          <c:y val="2.77776410761154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63742032256"/>
          <c:y val="3.7565206692913404E-2"/>
          <c:w val="0.8268786210682969"/>
          <c:h val="0.88712106299212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S-P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D-P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0.44600000000000006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973504"/>
        <c:axId val="115975296"/>
      </c:barChart>
      <c:catAx>
        <c:axId val="1159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975296"/>
        <c:crosses val="autoZero"/>
        <c:auto val="1"/>
        <c:lblAlgn val="ctr"/>
        <c:lblOffset val="20"/>
        <c:noMultiLvlLbl val="0"/>
      </c:catAx>
      <c:valAx>
        <c:axId val="115975296"/>
        <c:scaling>
          <c:orientation val="minMax"/>
          <c:max val="0.48000000000000032"/>
          <c:min val="0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97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SQRT</a:t>
            </a:r>
            <a:endParaRPr lang="en-US" sz="1400" u="sng" dirty="0"/>
          </a:p>
        </c:rich>
      </c:tx>
      <c:layout>
        <c:manualLayout>
          <c:xMode val="edge"/>
          <c:yMode val="edge"/>
          <c:x val="0.38635912358781244"/>
          <c:y val="2.777764107611549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63742032261"/>
          <c:y val="3.7565206692913418E-2"/>
          <c:w val="0.82687862106829713"/>
          <c:h val="0.88712106299212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S-P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1.0765878720000004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D-P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1.2329999999999997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18592"/>
        <c:axId val="105520128"/>
      </c:barChart>
      <c:catAx>
        <c:axId val="10551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520128"/>
        <c:crosses val="autoZero"/>
        <c:auto val="1"/>
        <c:lblAlgn val="ctr"/>
        <c:lblOffset val="20"/>
        <c:noMultiLvlLbl val="0"/>
      </c:catAx>
      <c:valAx>
        <c:axId val="105520128"/>
        <c:scaling>
          <c:orientation val="minMax"/>
          <c:max val="1.29"/>
          <c:min val="0.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51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LOG</a:t>
            </a:r>
            <a:endParaRPr lang="en-US" sz="1400" u="sng" dirty="0"/>
          </a:p>
        </c:rich>
      </c:tx>
      <c:layout>
        <c:manualLayout>
          <c:xMode val="edge"/>
          <c:yMode val="edge"/>
          <c:x val="0.42983738445737762"/>
          <c:y val="2.77776410761154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63742032261"/>
          <c:y val="3.7565206692913418E-2"/>
          <c:w val="0.82687862106829713"/>
          <c:h val="0.88712106299212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S-P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0.8369000000000002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D-P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0.98399999999999999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40992"/>
        <c:axId val="115999872"/>
      </c:barChart>
      <c:catAx>
        <c:axId val="10554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999872"/>
        <c:crosses val="autoZero"/>
        <c:auto val="1"/>
        <c:lblAlgn val="ctr"/>
        <c:lblOffset val="20"/>
        <c:noMultiLvlLbl val="0"/>
      </c:catAx>
      <c:valAx>
        <c:axId val="115999872"/>
        <c:scaling>
          <c:orientation val="minMax"/>
          <c:max val="1.0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54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SAT-2</a:t>
            </a:r>
            <a:endParaRPr lang="en-US" sz="1400" u="sng" dirty="0"/>
          </a:p>
        </c:rich>
      </c:tx>
      <c:layout>
        <c:manualLayout>
          <c:xMode val="edge"/>
          <c:yMode val="edge"/>
          <c:x val="0.30561367329083866"/>
          <c:y val="2.77776410761154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79365079364"/>
          <c:y val="8.9648540026246726E-2"/>
          <c:w val="0.37750249968753913"/>
          <c:h val="0.830681594488189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Static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1.238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Dynamic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24832"/>
        <c:axId val="116026368"/>
      </c:barChart>
      <c:catAx>
        <c:axId val="1160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026368"/>
        <c:crosses val="autoZero"/>
        <c:auto val="1"/>
        <c:lblAlgn val="ctr"/>
        <c:lblOffset val="20"/>
        <c:noMultiLvlLbl val="0"/>
      </c:catAx>
      <c:valAx>
        <c:axId val="116026368"/>
        <c:scaling>
          <c:orientation val="minMax"/>
          <c:max val="1.59"/>
          <c:min val="0.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602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881608548931373"/>
          <c:y val="9.5692257217847743E-2"/>
          <c:w val="0.40177196600424947"/>
          <c:h val="0.8711154855643045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PREC</a:t>
            </a:r>
            <a:endParaRPr lang="en-US" sz="1400" u="sng" dirty="0"/>
          </a:p>
        </c:rich>
      </c:tx>
      <c:layout>
        <c:manualLayout>
          <c:xMode val="edge"/>
          <c:yMode val="edge"/>
          <c:x val="0.42983738445737762"/>
          <c:y val="2.77776410761154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63742032261"/>
          <c:y val="3.7565206692913418E-2"/>
          <c:w val="0.82687862106829713"/>
          <c:h val="0.88712106299212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S-P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D-P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0.81299999999999994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09312"/>
        <c:axId val="116110848"/>
      </c:barChart>
      <c:catAx>
        <c:axId val="11610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110848"/>
        <c:crosses val="autoZero"/>
        <c:auto val="1"/>
        <c:lblAlgn val="ctr"/>
        <c:lblOffset val="20"/>
        <c:noMultiLvlLbl val="0"/>
      </c:catAx>
      <c:valAx>
        <c:axId val="116110848"/>
        <c:scaling>
          <c:orientation val="minMax"/>
          <c:max val="0.84000000000000008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610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dirty="0" smtClean="0"/>
              <a:t>SQRT</a:t>
            </a:r>
            <a:endParaRPr lang="en-US" sz="1400" u="sng" dirty="0"/>
          </a:p>
        </c:rich>
      </c:tx>
      <c:layout>
        <c:manualLayout>
          <c:xMode val="edge"/>
          <c:yMode val="edge"/>
          <c:x val="0.38635912358781266"/>
          <c:y val="2.777764107611550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15063742032267"/>
          <c:y val="3.7565206692913432E-2"/>
          <c:w val="0.82687862106829735"/>
          <c:h val="0.88712106299212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S-P</c:v>
                </c:pt>
              </c:strCache>
            </c:strRef>
          </c:tx>
          <c:spPr>
            <a:pattFill prst="solidDmnd">
              <a:fgClr>
                <a:srgbClr val="00B05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1.8831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D-P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1.9710000000000001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23520"/>
        <c:axId val="116125056"/>
      </c:barChart>
      <c:catAx>
        <c:axId val="1161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125056"/>
        <c:crosses val="autoZero"/>
        <c:auto val="1"/>
        <c:lblAlgn val="ctr"/>
        <c:lblOffset val="20"/>
        <c:noMultiLvlLbl val="0"/>
      </c:catAx>
      <c:valAx>
        <c:axId val="116125056"/>
        <c:scaling>
          <c:orientation val="minMax"/>
          <c:max val="2.09"/>
          <c:min val="1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612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7ACC3-6B03-4ED0-9E56-DD8DBD80C189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98B3-33A4-4657-B0D3-DEDD4DEA9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7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all intents need to take</a:t>
            </a:r>
            <a:r>
              <a:rPr lang="en-US" baseline="0" dirty="0" smtClean="0"/>
              <a:t> </a:t>
            </a:r>
            <a:r>
              <a:rPr lang="en-US" baseline="0" smtClean="0"/>
              <a:t>exprectation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all intents need to take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exprectation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metrics for</a:t>
            </a:r>
            <a:r>
              <a:rPr lang="en-US" baseline="0" dirty="0" smtClean="0"/>
              <a:t> extremes. Need to combine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all intents need to take</a:t>
            </a:r>
            <a:r>
              <a:rPr lang="en-US" baseline="0" dirty="0" smtClean="0"/>
              <a:t> </a:t>
            </a:r>
            <a:r>
              <a:rPr lang="en-US" baseline="0" smtClean="0"/>
              <a:t>exprectation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at high-level what these mean</a:t>
            </a:r>
          </a:p>
          <a:p>
            <a:r>
              <a:rPr lang="en-US" baseline="0" dirty="0" smtClean="0"/>
              <a:t>Approximation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all intents need to take</a:t>
            </a:r>
            <a:r>
              <a:rPr lang="en-US" baseline="0" dirty="0" smtClean="0"/>
              <a:t> </a:t>
            </a:r>
            <a:r>
              <a:rPr lang="en-US" baseline="0" smtClean="0"/>
              <a:t>exprectation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all intents need to take</a:t>
            </a:r>
            <a:r>
              <a:rPr lang="en-US" baseline="0" dirty="0" smtClean="0"/>
              <a:t> </a:t>
            </a:r>
            <a:r>
              <a:rPr lang="en-US" baseline="0" smtClean="0"/>
              <a:t>exprectation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Original</a:t>
            </a:r>
            <a:r>
              <a:rPr lang="en-US" baseline="0" dirty="0" smtClean="0"/>
              <a:t> concept from Economics</a:t>
            </a:r>
          </a:p>
          <a:p>
            <a:pPr>
              <a:buFontTx/>
              <a:buChar char="-"/>
            </a:pPr>
            <a:r>
              <a:rPr lang="en-US" baseline="0" dirty="0" smtClean="0"/>
              <a:t>Resembles a concave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Original</a:t>
            </a:r>
            <a:r>
              <a:rPr lang="en-US" baseline="0" dirty="0" smtClean="0"/>
              <a:t> concept from Economics</a:t>
            </a:r>
          </a:p>
          <a:p>
            <a:pPr>
              <a:buFontTx/>
              <a:buChar char="-"/>
            </a:pPr>
            <a:r>
              <a:rPr lang="en-US" baseline="0" dirty="0" smtClean="0"/>
              <a:t>Resembles a concave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all intents need to take</a:t>
            </a:r>
            <a:r>
              <a:rPr lang="en-US" baseline="0" dirty="0" smtClean="0"/>
              <a:t> </a:t>
            </a:r>
            <a:r>
              <a:rPr lang="en-US" baseline="0" smtClean="0"/>
              <a:t>exprectation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Mention important differences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 function that will be maximized</a:t>
            </a:r>
            <a:r>
              <a:rPr lang="en-US" baseline="0" dirty="0" smtClean="0"/>
              <a:t> to produce the dynamic ranking.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overview of talk and how each relates to the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398B3-33A4-4657-B0D3-DEDD4DEA95A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90A3F9-E8E6-4F20-973D-732BF301466A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0"/>
            <a:ext cx="609600" cy="517524"/>
          </a:xfrm>
        </p:spPr>
        <p:txBody>
          <a:bodyPr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2602-C31C-4024-9EBF-843E1A3AAA72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146-C711-445A-9631-889F47347982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495494-BA16-4AB3-B0D1-EC16E71289FE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17E4BA-5980-48E3-A4E7-82BE6F248D2E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9C97-F43D-4F29-BDEC-EB4DE35CD648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312A-D346-4451-A67D-D656FB0880CF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0F28B2-DE9B-4BB6-AD4D-13B428B04B39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AA97-A9F0-4DFC-B34A-E269CE766BCB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71311-3A92-4025-8675-2BDD7C4888DE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062403-1B1C-41DC-99EC-229335C519B1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1DCB97-E913-4F8F-92C9-EA8520A8E93F}" type="datetime1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533400" cy="4572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baseline="0">
                <a:solidFill>
                  <a:schemeClr val="tx1"/>
                </a:solidFill>
                <a:latin typeface="MS Reference Sans Serif" pitchFamily="34" charset="0"/>
              </a:defRPr>
            </a:lvl1pPr>
          </a:lstStyle>
          <a:p>
            <a:fld id="{4E5BABDC-5BD2-406B-BC93-3252273272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10" y="0"/>
            <a:ext cx="60689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077438"/>
            <a:ext cx="6172200" cy="1894362"/>
          </a:xfrm>
        </p:spPr>
        <p:txBody>
          <a:bodyPr/>
          <a:lstStyle/>
          <a:p>
            <a:r>
              <a:rPr lang="en-US" dirty="0" smtClean="0"/>
              <a:t>Structured Learning of       Two-Level Dynamic Rankings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0999"/>
            <a:ext cx="7696200" cy="2143125"/>
          </a:xfrm>
        </p:spPr>
        <p:txBody>
          <a:bodyPr/>
          <a:lstStyle/>
          <a:p>
            <a:r>
              <a:rPr lang="en-US" sz="2000" u="sng" dirty="0" smtClean="0"/>
              <a:t>Karthik Raman</a:t>
            </a:r>
            <a:r>
              <a:rPr lang="en-US" sz="2000" dirty="0" smtClean="0"/>
              <a:t>, Thorsten Joachims  &amp;  </a:t>
            </a:r>
            <a:r>
              <a:rPr lang="en-US" sz="2000" dirty="0" err="1" smtClean="0"/>
              <a:t>Pannaga</a:t>
            </a:r>
            <a:r>
              <a:rPr lang="en-US" sz="2000" dirty="0" smtClean="0"/>
              <a:t> Shivaswamy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Cornell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1447800" cy="1454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8"/>
    </mc:Choice>
    <mc:Fallback xmlns="">
      <p:transition spd="slow" advTm="803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467600" cy="1143000"/>
          </a:xfrm>
        </p:spPr>
        <p:txBody>
          <a:bodyPr/>
          <a:lstStyle/>
          <a:p>
            <a:r>
              <a:rPr lang="en-US" dirty="0" smtClean="0"/>
              <a:t>How Do We break this trade-off?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124200"/>
            <a:ext cx="7467600" cy="3349752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KEY IDEA:</a:t>
            </a:r>
            <a:r>
              <a:rPr lang="en-US" dirty="0" smtClean="0"/>
              <a:t> Using </a:t>
            </a:r>
            <a:r>
              <a:rPr lang="en-US" i="1" dirty="0" smtClean="0"/>
              <a:t>user interaction</a:t>
            </a:r>
            <a:r>
              <a:rPr lang="en-US" dirty="0" smtClean="0"/>
              <a:t> as </a:t>
            </a:r>
            <a:r>
              <a:rPr lang="en-US" i="1" dirty="0" smtClean="0"/>
              <a:t>feedback</a:t>
            </a:r>
            <a:r>
              <a:rPr lang="en-US" dirty="0" smtClean="0"/>
              <a:t> to 		disambiguate the query </a:t>
            </a:r>
            <a:r>
              <a:rPr lang="en-US" i="1" dirty="0" smtClean="0"/>
              <a:t>on-the-fly</a:t>
            </a:r>
            <a:r>
              <a:rPr lang="en-US" dirty="0" smtClean="0"/>
              <a:t>, so 		as to present more results relevant to 		the user.</a:t>
            </a:r>
          </a:p>
          <a:p>
            <a:pPr>
              <a:buNone/>
            </a:pPr>
            <a:endParaRPr lang="en-US" b="1" i="1" u="sng" dirty="0" smtClean="0"/>
          </a:p>
          <a:p>
            <a:pPr>
              <a:buNone/>
            </a:pPr>
            <a:endParaRPr lang="en-US" b="1" i="1" u="sng" dirty="0" smtClean="0"/>
          </a:p>
          <a:p>
            <a:pPr>
              <a:buNone/>
            </a:pPr>
            <a:r>
              <a:rPr lang="en-US" b="1" i="1" dirty="0" smtClean="0"/>
              <a:t>			</a:t>
            </a:r>
            <a:r>
              <a:rPr lang="en-US" dirty="0" smtClean="0"/>
              <a:t> </a:t>
            </a:r>
            <a:r>
              <a:rPr lang="en-US" sz="1800" i="1" dirty="0" smtClean="0"/>
              <a:t>(Brandt et. al. WSDM ‘11)</a:t>
            </a:r>
            <a:endParaRPr lang="en-US" sz="1800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7"/>
    </mc:Choice>
    <mc:Fallback xmlns="">
      <p:transition spd="slow" advTm="14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Two-Level Dynamic Ranking: Example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678" y="1672988"/>
            <a:ext cx="4759031" cy="4377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76400"/>
            <a:ext cx="3276600" cy="76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First-Level: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 with a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048000"/>
            <a:ext cx="32766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interested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lang="en-US" sz="2200" dirty="0" smtClean="0"/>
              <a:t>the</a:t>
            </a:r>
            <a:r>
              <a:rPr lang="en-US" sz="2200" i="1" dirty="0" smtClean="0"/>
              <a:t> ML Method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033690" y="2177955"/>
            <a:ext cx="533400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rot="3220021">
            <a:off x="8255393" y="2971672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4343400"/>
            <a:ext cx="3124200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see more such results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505200" y="3238004"/>
            <a:ext cx="685800" cy="15625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1"/>
    </mc:Choice>
    <mc:Fallback xmlns="">
      <p:transition spd="slow" advTm="7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Dynamic Ranking: Example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779" y="1908601"/>
            <a:ext cx="4758821" cy="4393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828800"/>
            <a:ext cx="3124200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ranking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related to </a:t>
            </a:r>
            <a:r>
              <a:rPr lang="en-US" sz="2200" i="1" dirty="0" smtClean="0"/>
              <a:t>ML Method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124200" y="3886200"/>
            <a:ext cx="1066800" cy="1752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8" idx="2"/>
            <a:endCxn id="9" idx="1"/>
          </p:cNvCxnSpPr>
          <p:nvPr/>
        </p:nvCxnSpPr>
        <p:spPr>
          <a:xfrm rot="16200000" flipH="1">
            <a:off x="1524000" y="3162300"/>
            <a:ext cx="2019300" cy="1181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ent-Up Arrow 11"/>
          <p:cNvSpPr/>
          <p:nvPr/>
        </p:nvSpPr>
        <p:spPr>
          <a:xfrm rot="3220021">
            <a:off x="7874099" y="3925165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4953000"/>
            <a:ext cx="32766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Second-Level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Ranking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 rot="3220021">
            <a:off x="7874099" y="4533771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ent-Up Arrow 14"/>
          <p:cNvSpPr/>
          <p:nvPr/>
        </p:nvSpPr>
        <p:spPr>
          <a:xfrm rot="3220021">
            <a:off x="7874685" y="5143371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ent-Up Arrow 15"/>
          <p:cNvSpPr/>
          <p:nvPr/>
        </p:nvSpPr>
        <p:spPr>
          <a:xfrm rot="3220021">
            <a:off x="7874685" y="3239365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8"/>
    </mc:Choice>
    <mc:Fallback xmlns="">
      <p:transition spd="slow" advTm="543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Dynamic Ranking: Example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560" y="1908601"/>
            <a:ext cx="4727259" cy="4393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Bent-Up Arrow 11"/>
          <p:cNvSpPr/>
          <p:nvPr/>
        </p:nvSpPr>
        <p:spPr>
          <a:xfrm rot="3220021">
            <a:off x="7950299" y="3925165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ent-Up Arrow 12"/>
          <p:cNvSpPr/>
          <p:nvPr/>
        </p:nvSpPr>
        <p:spPr>
          <a:xfrm rot="3220021">
            <a:off x="7950299" y="2629765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 rot="3220021">
            <a:off x="7950299" y="4686171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Bent-Up Arrow 7"/>
          <p:cNvSpPr/>
          <p:nvPr/>
        </p:nvSpPr>
        <p:spPr>
          <a:xfrm rot="3220021">
            <a:off x="7950299" y="3314571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1"/>
    </mc:Choice>
    <mc:Fallback xmlns="">
      <p:transition spd="slow" advTm="309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Dynamic Ranking: Example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779" y="1920314"/>
            <a:ext cx="4758821" cy="4370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Bent-Up Arrow 11"/>
          <p:cNvSpPr/>
          <p:nvPr/>
        </p:nvSpPr>
        <p:spPr>
          <a:xfrm rot="3220021">
            <a:off x="8102699" y="4915765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ent-Up Arrow 12"/>
          <p:cNvSpPr/>
          <p:nvPr/>
        </p:nvSpPr>
        <p:spPr>
          <a:xfrm rot="3220021">
            <a:off x="8102699" y="3620365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 rot="3220021">
            <a:off x="8102699" y="5676771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Bent-Up Arrow 7"/>
          <p:cNvSpPr/>
          <p:nvPr/>
        </p:nvSpPr>
        <p:spPr>
          <a:xfrm rot="3220021">
            <a:off x="8102699" y="4305171"/>
            <a:ext cx="177016" cy="532664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9"/>
    </mc:Choice>
    <mc:Fallback xmlns="">
      <p:transition spd="slow" advTm="1228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dirty="0" smtClean="0"/>
              <a:t>Two-Level Dynamic Ranking : Example</a:t>
            </a:r>
            <a:endParaRPr lang="en-US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779" y="1908601"/>
            <a:ext cx="4758821" cy="4393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8" name="TextBox 97"/>
          <p:cNvSpPr txBox="1"/>
          <p:nvPr/>
        </p:nvSpPr>
        <p:spPr>
          <a:xfrm>
            <a:off x="685800" y="198120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expand</a:t>
            </a:r>
            <a:endParaRPr lang="en-US" sz="1400" dirty="0"/>
          </a:p>
        </p:txBody>
      </p:sp>
      <p:sp>
        <p:nvSpPr>
          <p:cNvPr id="44" name="Oval 43"/>
          <p:cNvSpPr/>
          <p:nvPr/>
        </p:nvSpPr>
        <p:spPr bwMode="auto">
          <a:xfrm>
            <a:off x="348319" y="21336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cxnSp>
        <p:nvCxnSpPr>
          <p:cNvPr id="45" name="Straight Arrow Connector 44"/>
          <p:cNvCxnSpPr>
            <a:stCxn id="44" idx="6"/>
            <a:endCxn id="46" idx="2"/>
          </p:cNvCxnSpPr>
          <p:nvPr/>
        </p:nvCxnSpPr>
        <p:spPr bwMode="auto">
          <a:xfrm>
            <a:off x="744104" y="23178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Oval 45"/>
          <p:cNvSpPr/>
          <p:nvPr/>
        </p:nvSpPr>
        <p:spPr bwMode="auto">
          <a:xfrm>
            <a:off x="1295400" y="21336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1,1</a:t>
            </a:r>
          </a:p>
        </p:txBody>
      </p:sp>
      <p:cxnSp>
        <p:nvCxnSpPr>
          <p:cNvPr id="47" name="Straight Arrow Connector 46"/>
          <p:cNvCxnSpPr>
            <a:endCxn id="48" idx="2"/>
          </p:cNvCxnSpPr>
          <p:nvPr/>
        </p:nvCxnSpPr>
        <p:spPr bwMode="auto">
          <a:xfrm>
            <a:off x="1719919" y="23178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271215" y="21336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1,2</a:t>
            </a:r>
          </a:p>
        </p:txBody>
      </p:sp>
      <p:cxnSp>
        <p:nvCxnSpPr>
          <p:cNvPr id="49" name="Straight Arrow Connector 48"/>
          <p:cNvCxnSpPr>
            <a:endCxn id="50" idx="2"/>
          </p:cNvCxnSpPr>
          <p:nvPr/>
        </p:nvCxnSpPr>
        <p:spPr bwMode="auto">
          <a:xfrm>
            <a:off x="2710519" y="23178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3261815" y="21336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1,3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348319" y="2984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cxnSp>
        <p:nvCxnSpPr>
          <p:cNvPr id="53" name="Straight Arrow Connector 52"/>
          <p:cNvCxnSpPr>
            <a:stCxn id="51" idx="6"/>
            <a:endCxn id="54" idx="2"/>
          </p:cNvCxnSpPr>
          <p:nvPr/>
        </p:nvCxnSpPr>
        <p:spPr bwMode="auto">
          <a:xfrm>
            <a:off x="744104" y="31685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1295400" y="2984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2,1</a:t>
            </a:r>
          </a:p>
        </p:txBody>
      </p:sp>
      <p:cxnSp>
        <p:nvCxnSpPr>
          <p:cNvPr id="61" name="Straight Arrow Connector 60"/>
          <p:cNvCxnSpPr>
            <a:endCxn id="62" idx="2"/>
          </p:cNvCxnSpPr>
          <p:nvPr/>
        </p:nvCxnSpPr>
        <p:spPr bwMode="auto">
          <a:xfrm>
            <a:off x="1719919" y="31685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2271215" y="2984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2,2</a:t>
            </a:r>
          </a:p>
        </p:txBody>
      </p:sp>
      <p:cxnSp>
        <p:nvCxnSpPr>
          <p:cNvPr id="65" name="Straight Arrow Connector 64"/>
          <p:cNvCxnSpPr>
            <a:endCxn id="66" idx="2"/>
          </p:cNvCxnSpPr>
          <p:nvPr/>
        </p:nvCxnSpPr>
        <p:spPr bwMode="auto">
          <a:xfrm>
            <a:off x="2710519" y="31685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3261815" y="2984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2,3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348319" y="38862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cxnSp>
        <p:nvCxnSpPr>
          <p:cNvPr id="71" name="Straight Arrow Connector 70"/>
          <p:cNvCxnSpPr>
            <a:stCxn id="67" idx="6"/>
            <a:endCxn id="83" idx="2"/>
          </p:cNvCxnSpPr>
          <p:nvPr/>
        </p:nvCxnSpPr>
        <p:spPr bwMode="auto">
          <a:xfrm>
            <a:off x="744104" y="40704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1295400" y="38862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3,1</a:t>
            </a:r>
          </a:p>
        </p:txBody>
      </p:sp>
      <p:cxnSp>
        <p:nvCxnSpPr>
          <p:cNvPr id="84" name="Straight Arrow Connector 83"/>
          <p:cNvCxnSpPr>
            <a:endCxn id="85" idx="2"/>
          </p:cNvCxnSpPr>
          <p:nvPr/>
        </p:nvCxnSpPr>
        <p:spPr bwMode="auto">
          <a:xfrm>
            <a:off x="1719919" y="40704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Oval 84"/>
          <p:cNvSpPr/>
          <p:nvPr/>
        </p:nvSpPr>
        <p:spPr bwMode="auto">
          <a:xfrm>
            <a:off x="2271215" y="38862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3,2</a:t>
            </a:r>
          </a:p>
        </p:txBody>
      </p:sp>
      <p:cxnSp>
        <p:nvCxnSpPr>
          <p:cNvPr id="86" name="Straight Arrow Connector 85"/>
          <p:cNvCxnSpPr>
            <a:endCxn id="87" idx="2"/>
          </p:cNvCxnSpPr>
          <p:nvPr/>
        </p:nvCxnSpPr>
        <p:spPr bwMode="auto">
          <a:xfrm>
            <a:off x="2710519" y="40704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3261815" y="38862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3,3</a:t>
            </a:r>
          </a:p>
        </p:txBody>
      </p:sp>
      <p:sp>
        <p:nvSpPr>
          <p:cNvPr id="88" name="Oval 87"/>
          <p:cNvSpPr/>
          <p:nvPr/>
        </p:nvSpPr>
        <p:spPr bwMode="auto">
          <a:xfrm>
            <a:off x="348319" y="48131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94" name="Straight Arrow Connector 93"/>
          <p:cNvCxnSpPr>
            <a:stCxn id="88" idx="6"/>
            <a:endCxn id="102" idx="2"/>
          </p:cNvCxnSpPr>
          <p:nvPr/>
        </p:nvCxnSpPr>
        <p:spPr bwMode="auto">
          <a:xfrm>
            <a:off x="744104" y="49973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" name="Oval 101"/>
          <p:cNvSpPr/>
          <p:nvPr/>
        </p:nvSpPr>
        <p:spPr bwMode="auto">
          <a:xfrm>
            <a:off x="1295400" y="48131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4,1</a:t>
            </a:r>
          </a:p>
        </p:txBody>
      </p:sp>
      <p:cxnSp>
        <p:nvCxnSpPr>
          <p:cNvPr id="103" name="Straight Arrow Connector 102"/>
          <p:cNvCxnSpPr>
            <a:endCxn id="104" idx="2"/>
          </p:cNvCxnSpPr>
          <p:nvPr/>
        </p:nvCxnSpPr>
        <p:spPr bwMode="auto">
          <a:xfrm>
            <a:off x="1719919" y="49973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Oval 103"/>
          <p:cNvSpPr/>
          <p:nvPr/>
        </p:nvSpPr>
        <p:spPr bwMode="auto">
          <a:xfrm>
            <a:off x="2271215" y="48131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lang="en-US" sz="2000" baseline="-25000" dirty="0" smtClean="0">
                <a:latin typeface="Times New Roman" pitchFamily="18" charset="0"/>
              </a:rPr>
              <a:t>4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,2</a:t>
            </a:r>
          </a:p>
        </p:txBody>
      </p:sp>
      <p:cxnSp>
        <p:nvCxnSpPr>
          <p:cNvPr id="105" name="Straight Arrow Connector 104"/>
          <p:cNvCxnSpPr>
            <a:endCxn id="106" idx="2"/>
          </p:cNvCxnSpPr>
          <p:nvPr/>
        </p:nvCxnSpPr>
        <p:spPr bwMode="auto">
          <a:xfrm>
            <a:off x="2710519" y="49973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Oval 105"/>
          <p:cNvSpPr/>
          <p:nvPr/>
        </p:nvSpPr>
        <p:spPr bwMode="auto">
          <a:xfrm>
            <a:off x="3261815" y="48131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4,3</a:t>
            </a:r>
          </a:p>
        </p:txBody>
      </p:sp>
      <p:cxnSp>
        <p:nvCxnSpPr>
          <p:cNvPr id="107" name="Straight Arrow Connector 106"/>
          <p:cNvCxnSpPr>
            <a:stCxn id="44" idx="4"/>
            <a:endCxn id="51" idx="0"/>
          </p:cNvCxnSpPr>
          <p:nvPr/>
        </p:nvCxnSpPr>
        <p:spPr bwMode="auto">
          <a:xfrm rot="5400000">
            <a:off x="305101" y="2743200"/>
            <a:ext cx="4822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51" idx="4"/>
            <a:endCxn id="67" idx="0"/>
          </p:cNvCxnSpPr>
          <p:nvPr/>
        </p:nvCxnSpPr>
        <p:spPr bwMode="auto">
          <a:xfrm rot="5400000">
            <a:off x="279512" y="3619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67" idx="4"/>
            <a:endCxn id="88" idx="0"/>
          </p:cNvCxnSpPr>
          <p:nvPr/>
        </p:nvCxnSpPr>
        <p:spPr bwMode="auto">
          <a:xfrm rot="5400000">
            <a:off x="267001" y="4533900"/>
            <a:ext cx="5584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48972" y="2514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skip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0" y="34290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skip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0" y="4343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skip</a:t>
            </a:r>
            <a:endParaRPr lang="en-US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85800" y="274320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expand</a:t>
            </a:r>
            <a:endParaRPr lang="en-US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85800" y="365462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expand</a:t>
            </a:r>
            <a:endParaRPr lang="en-US" sz="1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85800" y="4569023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expand</a:t>
            </a:r>
            <a:endParaRPr lang="en-US" sz="1400" dirty="0"/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304800" y="5638800"/>
            <a:ext cx="3352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Two-Level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Ranking (</a:t>
            </a:r>
            <a:r>
              <a:rPr kumimoji="0" lang="el-G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914400" y="1524000"/>
            <a:ext cx="7620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9" name="Straight Arrow Connector 118"/>
          <p:cNvCxnSpPr>
            <a:stCxn id="118" idx="1"/>
            <a:endCxn id="44" idx="0"/>
          </p:cNvCxnSpPr>
          <p:nvPr/>
        </p:nvCxnSpPr>
        <p:spPr>
          <a:xfrm rot="10800000" flipV="1">
            <a:off x="546212" y="1676400"/>
            <a:ext cx="368188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ontent Placeholder 2"/>
          <p:cNvSpPr txBox="1">
            <a:spLocks/>
          </p:cNvSpPr>
          <p:nvPr/>
        </p:nvSpPr>
        <p:spPr>
          <a:xfrm>
            <a:off x="1462585" y="2590800"/>
            <a:ext cx="211881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Tail Documents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6"/>
    </mc:Choice>
    <mc:Fallback xmlns="">
      <p:transition spd="slow" advTm="23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Utility of two-level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82000" cy="4873752"/>
          </a:xfrm>
        </p:spPr>
        <p:txBody>
          <a:bodyPr/>
          <a:lstStyle/>
          <a:p>
            <a:r>
              <a:rPr lang="en-US" dirty="0" smtClean="0"/>
              <a:t>Can extend definition of </a:t>
            </a:r>
            <a:r>
              <a:rPr lang="en-US" i="1" dirty="0" smtClean="0"/>
              <a:t>Utility </a:t>
            </a:r>
            <a:r>
              <a:rPr lang="en-US" dirty="0" smtClean="0"/>
              <a:t>for two-level rankings: </a:t>
            </a:r>
          </a:p>
          <a:p>
            <a:pPr lvl="1"/>
            <a:r>
              <a:rPr lang="en-US" dirty="0" smtClean="0"/>
              <a:t>Concave function applied to (weighted) sum over all rows.</a:t>
            </a:r>
          </a:p>
          <a:p>
            <a:pPr lvl="1"/>
            <a:r>
              <a:rPr lang="en-US" dirty="0" smtClean="0"/>
              <a:t>Resulting measure is </a:t>
            </a:r>
            <a:r>
              <a:rPr lang="en-US" i="1" dirty="0" smtClean="0"/>
              <a:t>nested submodular function.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similarly extend the </a:t>
            </a:r>
            <a:r>
              <a:rPr lang="en-US" i="1" dirty="0" smtClean="0"/>
              <a:t>greedy</a:t>
            </a:r>
            <a:r>
              <a:rPr lang="en-US" dirty="0" smtClean="0"/>
              <a:t> algorithm to a </a:t>
            </a:r>
            <a:r>
              <a:rPr lang="en-US" i="1" dirty="0" smtClean="0"/>
              <a:t>nested greedy algorithm </a:t>
            </a:r>
            <a:r>
              <a:rPr lang="en-US" dirty="0" smtClean="0"/>
              <a:t>for Two-Level Rankings:</a:t>
            </a:r>
          </a:p>
          <a:p>
            <a:pPr lvl="1"/>
            <a:r>
              <a:rPr lang="en-US" dirty="0" smtClean="0"/>
              <a:t>(1): Given a head document, can greedily build a </a:t>
            </a:r>
            <a:r>
              <a:rPr lang="en-US" i="1" dirty="0" smtClean="0"/>
              <a:t>row.</a:t>
            </a:r>
            <a:endParaRPr lang="en-US" dirty="0" smtClean="0"/>
          </a:p>
          <a:p>
            <a:pPr lvl="1"/>
            <a:r>
              <a:rPr lang="en-US" dirty="0" smtClean="0"/>
              <a:t>(2): Each iteration, amongst all rows from </a:t>
            </a:r>
            <a:r>
              <a:rPr lang="en-US" i="1" dirty="0" smtClean="0"/>
              <a:t>(1)</a:t>
            </a:r>
            <a:r>
              <a:rPr lang="en-US" dirty="0" smtClean="0"/>
              <a:t>, choose the one with highest marginal benefit. </a:t>
            </a:r>
          </a:p>
          <a:p>
            <a:endParaRPr lang="en-US" dirty="0" smtClean="0"/>
          </a:p>
          <a:p>
            <a:r>
              <a:rPr lang="en-US" dirty="0" smtClean="0"/>
              <a:t>Can still prove an approximation bound:                  ≈ 0.47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338555"/>
              </p:ext>
            </p:extLst>
          </p:nvPr>
        </p:nvGraphicFramePr>
        <p:xfrm>
          <a:off x="6019800" y="5486400"/>
          <a:ext cx="142386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4" imgW="660240" imgH="495000" progId="Equation.3">
                  <p:embed/>
                </p:oleObj>
              </mc:Choice>
              <mc:Fallback>
                <p:oleObj name="Equation" r:id="rId4" imgW="660240" imgH="495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86400"/>
                        <a:ext cx="1423865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0"/>
    </mc:Choice>
    <mc:Fallback xmlns="">
      <p:transition spd="slow" advTm="1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Two-Level Dynamic Rankings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3881834"/>
              </p:ext>
            </p:extLst>
          </p:nvPr>
        </p:nvGraphicFramePr>
        <p:xfrm>
          <a:off x="609600" y="1752600"/>
          <a:ext cx="1752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23881834"/>
              </p:ext>
            </p:extLst>
          </p:nvPr>
        </p:nvGraphicFramePr>
        <p:xfrm>
          <a:off x="2362200" y="1752600"/>
          <a:ext cx="1752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23881834"/>
              </p:ext>
            </p:extLst>
          </p:nvPr>
        </p:nvGraphicFramePr>
        <p:xfrm>
          <a:off x="4114800" y="1752600"/>
          <a:ext cx="1752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80130489"/>
              </p:ext>
            </p:extLst>
          </p:nvPr>
        </p:nvGraphicFramePr>
        <p:xfrm>
          <a:off x="5638800" y="1752600"/>
          <a:ext cx="3200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2209800"/>
            <a:ext cx="38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TREC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23881834"/>
              </p:ext>
            </p:extLst>
          </p:nvPr>
        </p:nvGraphicFramePr>
        <p:xfrm>
          <a:off x="609600" y="4267200"/>
          <a:ext cx="1752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723881834"/>
              </p:ext>
            </p:extLst>
          </p:nvPr>
        </p:nvGraphicFramePr>
        <p:xfrm>
          <a:off x="2362200" y="4267200"/>
          <a:ext cx="1752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51014509"/>
              </p:ext>
            </p:extLst>
          </p:nvPr>
        </p:nvGraphicFramePr>
        <p:xfrm>
          <a:off x="4114800" y="4267200"/>
          <a:ext cx="1752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27390795"/>
              </p:ext>
            </p:extLst>
          </p:nvPr>
        </p:nvGraphicFramePr>
        <p:xfrm>
          <a:off x="5638800" y="4267200"/>
          <a:ext cx="3200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" y="487680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Structural-SVM Based Learning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do not have the document-intent labels?</a:t>
            </a:r>
          </a:p>
          <a:p>
            <a:r>
              <a:rPr lang="en-US" b="1" u="sng" dirty="0" smtClean="0"/>
              <a:t>Solution:</a:t>
            </a:r>
            <a:r>
              <a:rPr lang="en-US" dirty="0" smtClean="0"/>
              <a:t> </a:t>
            </a:r>
            <a:r>
              <a:rPr lang="en-US" i="1" dirty="0" smtClean="0"/>
              <a:t> Use TERMS as a substitute for intents.</a:t>
            </a:r>
          </a:p>
          <a:p>
            <a:endParaRPr lang="en-US" i="1" dirty="0" smtClean="0"/>
          </a:p>
          <a:p>
            <a:r>
              <a:rPr lang="en-US" dirty="0" smtClean="0"/>
              <a:t>Structural SVMs used to predict complex outputs.</a:t>
            </a:r>
          </a:p>
          <a:p>
            <a:endParaRPr lang="en-US" b="1" u="sng" dirty="0" smtClean="0"/>
          </a:p>
          <a:p>
            <a:endParaRPr lang="en-US" b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u="sng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76600"/>
            <a:ext cx="3035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095750"/>
            <a:ext cx="560201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05752" y="5163403"/>
            <a:ext cx="2452048" cy="1084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Utility Measure with Words replacing intents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3600" y="5105400"/>
            <a:ext cx="2438400" cy="11611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200" dirty="0" smtClean="0"/>
              <a:t>Similarity between head and tail documents.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4031776" y="4876800"/>
            <a:ext cx="159224" cy="286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6941024" y="4742598"/>
            <a:ext cx="221776" cy="3628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Compare with different static-learning baselines: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2459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7086600" cy="23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Handling Query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91200" y="1447800"/>
            <a:ext cx="2057400" cy="381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Diversified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05000"/>
            <a:ext cx="3743221" cy="3955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1681" y="1884705"/>
            <a:ext cx="3704229" cy="3982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1447800"/>
            <a:ext cx="2057400" cy="381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Non-Diversified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74083" y="6259493"/>
            <a:ext cx="354717" cy="446107"/>
            <a:chOff x="1192360" y="6093698"/>
            <a:chExt cx="354717" cy="446107"/>
          </a:xfrm>
        </p:grpSpPr>
        <p:sp>
          <p:nvSpPr>
            <p:cNvPr id="8" name="Oval 7"/>
            <p:cNvSpPr/>
            <p:nvPr/>
          </p:nvSpPr>
          <p:spPr>
            <a:xfrm>
              <a:off x="1192360" y="6194160"/>
              <a:ext cx="345645" cy="34564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c 8"/>
            <p:cNvSpPr/>
            <p:nvPr/>
          </p:nvSpPr>
          <p:spPr>
            <a:xfrm rot="8091464">
              <a:off x="1183549" y="6108227"/>
              <a:ext cx="378058" cy="34899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269170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384385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0" y="6259493"/>
            <a:ext cx="354717" cy="446107"/>
            <a:chOff x="1192360" y="6093698"/>
            <a:chExt cx="354717" cy="446107"/>
          </a:xfrm>
        </p:grpSpPr>
        <p:sp>
          <p:nvSpPr>
            <p:cNvPr id="13" name="Oval 12"/>
            <p:cNvSpPr/>
            <p:nvPr/>
          </p:nvSpPr>
          <p:spPr>
            <a:xfrm>
              <a:off x="1192360" y="6194160"/>
              <a:ext cx="345645" cy="34564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8091464">
              <a:off x="1183549" y="6108227"/>
              <a:ext cx="378058" cy="34899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269170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84385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12283" y="6259493"/>
            <a:ext cx="354717" cy="446107"/>
            <a:chOff x="1192360" y="6093698"/>
            <a:chExt cx="354717" cy="446107"/>
          </a:xfrm>
        </p:grpSpPr>
        <p:sp>
          <p:nvSpPr>
            <p:cNvPr id="18" name="Oval 17"/>
            <p:cNvSpPr/>
            <p:nvPr/>
          </p:nvSpPr>
          <p:spPr>
            <a:xfrm>
              <a:off x="1192360" y="6194160"/>
              <a:ext cx="345645" cy="34564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c 18"/>
            <p:cNvSpPr/>
            <p:nvPr/>
          </p:nvSpPr>
          <p:spPr>
            <a:xfrm rot="8091464">
              <a:off x="1183549" y="6108227"/>
              <a:ext cx="378058" cy="34899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269170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384385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43200" y="6363104"/>
            <a:ext cx="378058" cy="571096"/>
            <a:chOff x="2819948" y="6194160"/>
            <a:chExt cx="378058" cy="571096"/>
          </a:xfrm>
        </p:grpSpPr>
        <p:sp>
          <p:nvSpPr>
            <p:cNvPr id="23" name="Oval 22"/>
            <p:cNvSpPr/>
            <p:nvPr/>
          </p:nvSpPr>
          <p:spPr>
            <a:xfrm>
              <a:off x="2828984" y="6194160"/>
              <a:ext cx="345645" cy="34564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c 23"/>
            <p:cNvSpPr/>
            <p:nvPr/>
          </p:nvSpPr>
          <p:spPr>
            <a:xfrm rot="18970228">
              <a:off x="2819948" y="6416257"/>
              <a:ext cx="378058" cy="34899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905794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021009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64920" y="6363104"/>
            <a:ext cx="378058" cy="571096"/>
            <a:chOff x="2819948" y="6194160"/>
            <a:chExt cx="378058" cy="571096"/>
          </a:xfrm>
        </p:grpSpPr>
        <p:sp>
          <p:nvSpPr>
            <p:cNvPr id="28" name="Oval 27"/>
            <p:cNvSpPr/>
            <p:nvPr/>
          </p:nvSpPr>
          <p:spPr>
            <a:xfrm>
              <a:off x="2828984" y="6194160"/>
              <a:ext cx="345645" cy="34564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c 28"/>
            <p:cNvSpPr/>
            <p:nvPr/>
          </p:nvSpPr>
          <p:spPr>
            <a:xfrm rot="18970228">
              <a:off x="2819948" y="6416257"/>
              <a:ext cx="378058" cy="34899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905794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021009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4060" y="6363104"/>
            <a:ext cx="378058" cy="571096"/>
            <a:chOff x="2819948" y="6194160"/>
            <a:chExt cx="378058" cy="571096"/>
          </a:xfrm>
        </p:grpSpPr>
        <p:sp>
          <p:nvSpPr>
            <p:cNvPr id="33" name="Oval 32"/>
            <p:cNvSpPr/>
            <p:nvPr/>
          </p:nvSpPr>
          <p:spPr>
            <a:xfrm>
              <a:off x="2828984" y="6194160"/>
              <a:ext cx="345645" cy="34564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18970228">
              <a:off x="2819948" y="6416257"/>
              <a:ext cx="378058" cy="348999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905794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021009" y="6270970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55355" y="6359955"/>
            <a:ext cx="345645" cy="345645"/>
            <a:chOff x="2037270" y="6232565"/>
            <a:chExt cx="345645" cy="345645"/>
          </a:xfrm>
        </p:grpSpPr>
        <p:sp>
          <p:nvSpPr>
            <p:cNvPr id="38" name="Oval 37"/>
            <p:cNvSpPr/>
            <p:nvPr/>
          </p:nvSpPr>
          <p:spPr>
            <a:xfrm>
              <a:off x="2037270" y="623256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114080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229295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114080" y="6501400"/>
              <a:ext cx="192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194495" y="6359955"/>
            <a:ext cx="345645" cy="345645"/>
            <a:chOff x="2037270" y="6232565"/>
            <a:chExt cx="345645" cy="345645"/>
          </a:xfrm>
        </p:grpSpPr>
        <p:sp>
          <p:nvSpPr>
            <p:cNvPr id="43" name="Oval 42"/>
            <p:cNvSpPr/>
            <p:nvPr/>
          </p:nvSpPr>
          <p:spPr>
            <a:xfrm>
              <a:off x="2037270" y="623256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114080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229295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114080" y="6501400"/>
              <a:ext cx="192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733635" y="6359955"/>
            <a:ext cx="345645" cy="345645"/>
            <a:chOff x="2037270" y="6232565"/>
            <a:chExt cx="345645" cy="345645"/>
          </a:xfrm>
        </p:grpSpPr>
        <p:sp>
          <p:nvSpPr>
            <p:cNvPr id="48" name="Oval 47"/>
            <p:cNvSpPr/>
            <p:nvPr/>
          </p:nvSpPr>
          <p:spPr>
            <a:xfrm>
              <a:off x="2037270" y="623256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114080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229295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114080" y="6501400"/>
              <a:ext cx="192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272775" y="6359955"/>
            <a:ext cx="345645" cy="345645"/>
            <a:chOff x="2037270" y="6232565"/>
            <a:chExt cx="345645" cy="345645"/>
          </a:xfrm>
        </p:grpSpPr>
        <p:sp>
          <p:nvSpPr>
            <p:cNvPr id="53" name="Oval 52"/>
            <p:cNvSpPr/>
            <p:nvPr/>
          </p:nvSpPr>
          <p:spPr>
            <a:xfrm>
              <a:off x="2037270" y="623256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114080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229295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114080" y="6501400"/>
              <a:ext cx="192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811915" y="6359955"/>
            <a:ext cx="345645" cy="345645"/>
            <a:chOff x="2037270" y="6232565"/>
            <a:chExt cx="345645" cy="345645"/>
          </a:xfrm>
        </p:grpSpPr>
        <p:sp>
          <p:nvSpPr>
            <p:cNvPr id="58" name="Oval 57"/>
            <p:cNvSpPr/>
            <p:nvPr/>
          </p:nvSpPr>
          <p:spPr>
            <a:xfrm>
              <a:off x="2037270" y="623256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114080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229295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114080" y="6501400"/>
              <a:ext cx="192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351055" y="6359955"/>
            <a:ext cx="345645" cy="345645"/>
            <a:chOff x="2037270" y="6232565"/>
            <a:chExt cx="345645" cy="345645"/>
          </a:xfrm>
        </p:grpSpPr>
        <p:sp>
          <p:nvSpPr>
            <p:cNvPr id="63" name="Oval 62"/>
            <p:cNvSpPr/>
            <p:nvPr/>
          </p:nvSpPr>
          <p:spPr>
            <a:xfrm>
              <a:off x="2037270" y="6232565"/>
              <a:ext cx="345645" cy="34564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2114080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229295" y="6309375"/>
              <a:ext cx="76810" cy="7681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114080" y="6501400"/>
              <a:ext cx="1920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Slide Number Placeholder 6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87"/>
    </mc:Choice>
    <mc:Fallback xmlns="">
      <p:transition spd="slow" advTm="63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43434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Using </a:t>
            </a:r>
            <a:r>
              <a:rPr lang="en-US" b="1" dirty="0" smtClean="0"/>
              <a:t>Submodular Performance Measures </a:t>
            </a:r>
            <a:r>
              <a:rPr lang="en-US" dirty="0" smtClean="0"/>
              <a:t> to smoothly bridge the gap between depth and diversity.</a:t>
            </a:r>
          </a:p>
          <a:p>
            <a:pPr marL="457200" indent="-457200">
              <a:buClrTx/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Breaking the Trade-off between depth and diversity via user interaction using </a:t>
            </a:r>
            <a:r>
              <a:rPr lang="en-US" b="1" dirty="0" smtClean="0"/>
              <a:t>Two Level Dynamic Rankings.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Given training data, being able to predict dynamic rankings using the </a:t>
            </a:r>
            <a:r>
              <a:rPr lang="en-US" b="1" dirty="0" smtClean="0"/>
              <a:t>Structural SVM-based Learning Algorithm.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up on : </a:t>
            </a:r>
            <a:r>
              <a:rPr lang="en-US" u="sng" dirty="0" smtClean="0"/>
              <a:t>http://www.cs.cornell.edu/~karthik/code/svm-dyn.html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4676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--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knob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09600" y="1600200"/>
          <a:ext cx="784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ultiply 7"/>
          <p:cNvSpPr/>
          <p:nvPr/>
        </p:nvSpPr>
        <p:spPr>
          <a:xfrm>
            <a:off x="7239000" y="1828800"/>
            <a:ext cx="838200" cy="685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0" y="190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Ranking Utility: DCG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86000" y="2971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286000" y="36701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86000" y="4343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286000" y="49530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>
            <a:stCxn id="4" idx="4"/>
            <a:endCxn id="11" idx="0"/>
          </p:cNvCxnSpPr>
          <p:nvPr/>
        </p:nvCxnSpPr>
        <p:spPr bwMode="auto">
          <a:xfrm rot="5400000">
            <a:off x="2318982" y="3505200"/>
            <a:ext cx="3298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4"/>
            <a:endCxn id="18" idx="0"/>
          </p:cNvCxnSpPr>
          <p:nvPr/>
        </p:nvCxnSpPr>
        <p:spPr bwMode="auto">
          <a:xfrm rot="5400000">
            <a:off x="2331493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8" idx="4"/>
            <a:endCxn id="25" idx="0"/>
          </p:cNvCxnSpPr>
          <p:nvPr/>
        </p:nvCxnSpPr>
        <p:spPr bwMode="auto">
          <a:xfrm rot="5400000">
            <a:off x="2363338" y="4832444"/>
            <a:ext cx="2411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1600200" y="30480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600200" y="36576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00200" y="43434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600200" y="49530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953000" y="2895600"/>
            <a:ext cx="35052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(4.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114800" y="3810000"/>
            <a:ext cx="43434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429000" y="4724400"/>
            <a:ext cx="51054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, d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+2.</a:t>
            </a:r>
            <a:r>
              <a:rPr lang="el-GR" sz="2800" i="1" dirty="0" smtClean="0"/>
              <a:t>γ</a:t>
            </a:r>
            <a:r>
              <a:rPr lang="en-US" sz="2800" i="1" baseline="-25000" dirty="0" smtClean="0"/>
              <a:t>3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19200" y="55626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U(d|t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n-US" sz="2200" i="1" dirty="0" smtClean="0"/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 ranking </a:t>
            </a:r>
            <a:r>
              <a:rPr lang="el-GR" b="1" i="1" dirty="0" smtClean="0"/>
              <a:t>θ</a:t>
            </a:r>
            <a:r>
              <a:rPr lang="en-US" dirty="0" smtClean="0"/>
              <a:t> = </a:t>
            </a:r>
            <a:r>
              <a:rPr lang="en-US" i="1" dirty="0" smtClean="0"/>
              <a:t>(d</a:t>
            </a:r>
            <a:r>
              <a:rPr lang="en-US" i="1" baseline="-25000" dirty="0" smtClean="0"/>
              <a:t>1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 </a:t>
            </a:r>
            <a:r>
              <a:rPr lang="en-US" dirty="0" smtClean="0"/>
              <a:t>and (position) discount factors </a:t>
            </a:r>
            <a:r>
              <a:rPr lang="el-GR" i="1" dirty="0" smtClean="0"/>
              <a:t>γ</a:t>
            </a:r>
            <a:r>
              <a:rPr lang="en-US" i="1" baseline="-25000" dirty="0" smtClean="0"/>
              <a:t>1</a:t>
            </a:r>
            <a:r>
              <a:rPr lang="en-US" dirty="0" smtClean="0"/>
              <a:t> ≥ </a:t>
            </a:r>
            <a:r>
              <a:rPr lang="el-GR" i="1" dirty="0" smtClean="0"/>
              <a:t>γ</a:t>
            </a:r>
            <a:r>
              <a:rPr lang="en-US" i="1" baseline="-25000" dirty="0" smtClean="0"/>
              <a:t>2</a:t>
            </a:r>
            <a:r>
              <a:rPr lang="en-US" dirty="0" smtClean="0"/>
              <a:t> ≥  .. </a:t>
            </a:r>
            <a:r>
              <a:rPr lang="el-GR" i="1" dirty="0" smtClean="0"/>
              <a:t>γ</a:t>
            </a:r>
            <a:r>
              <a:rPr lang="en-US" i="1" baseline="-25000" dirty="0" smtClean="0"/>
              <a:t>k</a:t>
            </a:r>
            <a:r>
              <a:rPr lang="en-US" dirty="0" smtClean="0"/>
              <a:t> ≥ 0 </a:t>
            </a:r>
            <a:r>
              <a:rPr lang="en-US" i="1" dirty="0" smtClean="0"/>
              <a:t>: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657600" y="5867400"/>
            <a:ext cx="4953000" cy="76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200" dirty="0" smtClean="0"/>
              <a:t>Overall utility given by expectation over all intents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Ranking Utility: Diversity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286000" y="2971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286000" y="36701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86000" y="4343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286000" y="49530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>
            <a:stCxn id="4" idx="4"/>
            <a:endCxn id="11" idx="0"/>
          </p:cNvCxnSpPr>
          <p:nvPr/>
        </p:nvCxnSpPr>
        <p:spPr bwMode="auto">
          <a:xfrm rot="5400000">
            <a:off x="2318982" y="3505200"/>
            <a:ext cx="3298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4"/>
            <a:endCxn id="18" idx="0"/>
          </p:cNvCxnSpPr>
          <p:nvPr/>
        </p:nvCxnSpPr>
        <p:spPr bwMode="auto">
          <a:xfrm rot="5400000">
            <a:off x="2331493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8" idx="4"/>
            <a:endCxn id="25" idx="0"/>
          </p:cNvCxnSpPr>
          <p:nvPr/>
        </p:nvCxnSpPr>
        <p:spPr bwMode="auto">
          <a:xfrm rot="5400000">
            <a:off x="2363338" y="4832444"/>
            <a:ext cx="2411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1600200" y="30480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600200" y="36576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00200" y="43434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600200" y="49530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953000" y="3124200"/>
            <a:ext cx="35052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lang="en-US" sz="2200" baseline="-25000" dirty="0" smtClean="0"/>
              <a:t>diversity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max(4.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114800" y="3962400"/>
            <a:ext cx="43434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diversity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max(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,1.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429000" y="4724400"/>
            <a:ext cx="51054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1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diversity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, d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max(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,1.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,2.</a:t>
            </a:r>
            <a:r>
              <a:rPr lang="el-GR" sz="2800" i="1" dirty="0" smtClean="0"/>
              <a:t>γ</a:t>
            </a:r>
            <a:r>
              <a:rPr lang="en-US" sz="2800" i="1" baseline="-25000" dirty="0" smtClean="0"/>
              <a:t>3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19200" y="55626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U(d|t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n-US" sz="2200" i="1" dirty="0" smtClean="0"/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 ranking </a:t>
            </a:r>
            <a:r>
              <a:rPr lang="el-GR" b="1" i="1" dirty="0" smtClean="0"/>
              <a:t>θ</a:t>
            </a:r>
            <a:r>
              <a:rPr lang="en-US" dirty="0" smtClean="0"/>
              <a:t> = </a:t>
            </a:r>
            <a:r>
              <a:rPr lang="en-US" i="1" dirty="0" smtClean="0"/>
              <a:t>(d</a:t>
            </a:r>
            <a:r>
              <a:rPr lang="en-US" i="1" baseline="-25000" dirty="0" smtClean="0"/>
              <a:t>1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</a:t>
            </a:r>
            <a:r>
              <a:rPr lang="en-US" dirty="0" smtClean="0"/>
              <a:t> and (position) discount factors </a:t>
            </a:r>
            <a:r>
              <a:rPr lang="el-GR" i="1" dirty="0" smtClean="0"/>
              <a:t>γ</a:t>
            </a:r>
            <a:r>
              <a:rPr lang="en-US" i="1" baseline="-25000" dirty="0" smtClean="0"/>
              <a:t>1</a:t>
            </a:r>
            <a:r>
              <a:rPr lang="en-US" dirty="0" smtClean="0"/>
              <a:t> ≥ </a:t>
            </a:r>
            <a:r>
              <a:rPr lang="el-GR" i="1" dirty="0" smtClean="0"/>
              <a:t>γ</a:t>
            </a:r>
            <a:r>
              <a:rPr lang="en-US" i="1" baseline="-25000" dirty="0" smtClean="0"/>
              <a:t>2</a:t>
            </a:r>
            <a:r>
              <a:rPr lang="en-US" dirty="0" smtClean="0"/>
              <a:t> ≥  .. </a:t>
            </a:r>
            <a:r>
              <a:rPr lang="el-GR" i="1" dirty="0" smtClean="0"/>
              <a:t>γ</a:t>
            </a:r>
            <a:r>
              <a:rPr lang="en-US" i="1" baseline="-25000" dirty="0" smtClean="0"/>
              <a:t>k</a:t>
            </a:r>
            <a:r>
              <a:rPr lang="en-US" dirty="0" smtClean="0"/>
              <a:t> ≥ 0 </a:t>
            </a:r>
            <a:r>
              <a:rPr lang="en-US" i="1" dirty="0" smtClean="0"/>
              <a:t>: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657600" y="5867400"/>
            <a:ext cx="4953000" cy="76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200" dirty="0" smtClean="0"/>
              <a:t>Overall utility given by expectation over all intents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264152"/>
          </a:xfrm>
        </p:spPr>
        <p:txBody>
          <a:bodyPr/>
          <a:lstStyle/>
          <a:p>
            <a:r>
              <a:rPr lang="en-US" dirty="0" smtClean="0"/>
              <a:t>IR has metrics for:</a:t>
            </a:r>
          </a:p>
          <a:p>
            <a:pPr lvl="1"/>
            <a:r>
              <a:rPr lang="en-US" dirty="0" smtClean="0"/>
              <a:t>Only Depth (Relevance)</a:t>
            </a:r>
          </a:p>
          <a:p>
            <a:pPr lvl="1"/>
            <a:r>
              <a:rPr lang="en-US" dirty="0" smtClean="0"/>
              <a:t>Only Diversity</a:t>
            </a:r>
          </a:p>
          <a:p>
            <a:endParaRPr lang="en-US" dirty="0" smtClean="0"/>
          </a:p>
          <a:p>
            <a:r>
              <a:rPr lang="en-US" dirty="0" smtClean="0"/>
              <a:t>Need a metric to combine both together.</a:t>
            </a:r>
          </a:p>
          <a:p>
            <a:endParaRPr lang="en-US" dirty="0" smtClean="0"/>
          </a:p>
          <a:p>
            <a:r>
              <a:rPr lang="en-US" dirty="0" smtClean="0"/>
              <a:t>Model “</a:t>
            </a:r>
            <a:r>
              <a:rPr lang="en-US" i="1" dirty="0" smtClean="0"/>
              <a:t>Diminishing Returns”.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General Ranking Utility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95400" y="2971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295400" y="36701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1295400" y="4343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295400" y="49530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>
            <a:stCxn id="4" idx="4"/>
            <a:endCxn id="11" idx="0"/>
          </p:cNvCxnSpPr>
          <p:nvPr/>
        </p:nvCxnSpPr>
        <p:spPr bwMode="auto">
          <a:xfrm rot="5400000">
            <a:off x="1328382" y="3505200"/>
            <a:ext cx="3298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4"/>
            <a:endCxn id="18" idx="0"/>
          </p:cNvCxnSpPr>
          <p:nvPr/>
        </p:nvCxnSpPr>
        <p:spPr bwMode="auto">
          <a:xfrm rot="5400000">
            <a:off x="1340893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8" idx="4"/>
            <a:endCxn id="25" idx="0"/>
          </p:cNvCxnSpPr>
          <p:nvPr/>
        </p:nvCxnSpPr>
        <p:spPr bwMode="auto">
          <a:xfrm rot="5400000">
            <a:off x="1372738" y="4832444"/>
            <a:ext cx="2411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609600" y="30480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09600" y="36576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09600" y="43434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609600" y="4953000"/>
            <a:ext cx="4572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495800" y="4800600"/>
            <a:ext cx="35052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√(4.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657600" y="5486400"/>
            <a:ext cx="43434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√(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2895600" y="6096000"/>
            <a:ext cx="51054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, d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√(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+2.</a:t>
            </a:r>
            <a:r>
              <a:rPr lang="el-GR" sz="2800" i="1" dirty="0" smtClean="0"/>
              <a:t>γ</a:t>
            </a:r>
            <a:r>
              <a:rPr lang="en-US" sz="2800" i="1" baseline="-25000" dirty="0" smtClean="0"/>
              <a:t>3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8600" y="5562600"/>
            <a:ext cx="12954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U(d|t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n-US" sz="2200" i="1" dirty="0" smtClean="0"/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 ranking </a:t>
            </a:r>
            <a:r>
              <a:rPr lang="el-GR" b="1" i="1" dirty="0" smtClean="0"/>
              <a:t>θ</a:t>
            </a:r>
            <a:r>
              <a:rPr lang="en-US" dirty="0" smtClean="0"/>
              <a:t> = </a:t>
            </a:r>
            <a:r>
              <a:rPr lang="en-US" i="1" dirty="0" smtClean="0"/>
              <a:t>(d</a:t>
            </a:r>
            <a:r>
              <a:rPr lang="en-US" i="1" baseline="-25000" dirty="0" smtClean="0"/>
              <a:t>1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</a:t>
            </a:r>
            <a:r>
              <a:rPr lang="en-US" dirty="0" smtClean="0"/>
              <a:t>, concave function </a:t>
            </a:r>
            <a:r>
              <a:rPr lang="en-US" i="1" dirty="0" smtClean="0"/>
              <a:t>g </a:t>
            </a:r>
            <a:r>
              <a:rPr lang="en-US" dirty="0" smtClean="0"/>
              <a:t> and (position) discount factors </a:t>
            </a:r>
            <a:r>
              <a:rPr lang="el-GR" i="1" dirty="0" smtClean="0"/>
              <a:t>γ</a:t>
            </a:r>
            <a:r>
              <a:rPr lang="en-US" i="1" baseline="-25000" dirty="0" smtClean="0"/>
              <a:t>1</a:t>
            </a:r>
            <a:r>
              <a:rPr lang="en-US" dirty="0" smtClean="0"/>
              <a:t> ≥ </a:t>
            </a:r>
            <a:r>
              <a:rPr lang="el-GR" i="1" dirty="0" smtClean="0"/>
              <a:t>γ</a:t>
            </a:r>
            <a:r>
              <a:rPr lang="en-US" i="1" baseline="-25000" dirty="0" smtClean="0"/>
              <a:t>2</a:t>
            </a:r>
            <a:r>
              <a:rPr lang="en-US" dirty="0" smtClean="0"/>
              <a:t> ≥  .. </a:t>
            </a:r>
            <a:r>
              <a:rPr lang="el-GR" i="1" dirty="0" smtClean="0"/>
              <a:t>γ</a:t>
            </a:r>
            <a:r>
              <a:rPr lang="en-US" i="1" baseline="-25000" dirty="0" smtClean="0"/>
              <a:t>k</a:t>
            </a:r>
            <a:r>
              <a:rPr lang="en-US" dirty="0" smtClean="0"/>
              <a:t> ≥ 0 </a:t>
            </a:r>
            <a:r>
              <a:rPr lang="en-US" i="1" dirty="0" smtClean="0"/>
              <a:t>: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14600"/>
            <a:ext cx="3414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81400"/>
            <a:ext cx="3465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knob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0" y="16764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Two-Level Dynamic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i="1" dirty="0" smtClean="0"/>
              <a:t>dynamic</a:t>
            </a:r>
            <a:r>
              <a:rPr lang="en-US" dirty="0" smtClean="0"/>
              <a:t> rankings really better than </a:t>
            </a:r>
            <a:r>
              <a:rPr lang="en-US" i="1" dirty="0" smtClean="0"/>
              <a:t>static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Compared three different static rankings with dynamic:</a:t>
            </a:r>
          </a:p>
          <a:p>
            <a:pPr lvl="1"/>
            <a:r>
              <a:rPr lang="en-US" dirty="0" smtClean="0"/>
              <a:t>Stat-Div: Maximizes Diversity (</a:t>
            </a:r>
            <a:r>
              <a:rPr lang="en-US" dirty="0" err="1" smtClean="0"/>
              <a:t>Yue</a:t>
            </a:r>
            <a:r>
              <a:rPr lang="en-US" dirty="0" smtClean="0"/>
              <a:t> et. al.)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Stat-Depth: Maximizes Precision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Stat-</a:t>
            </a:r>
            <a:r>
              <a:rPr lang="en-US" dirty="0" err="1" smtClean="0"/>
              <a:t>Util</a:t>
            </a:r>
            <a:r>
              <a:rPr lang="en-US" dirty="0" smtClean="0"/>
              <a:t>: Maximizes the corresponding utility function.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Two-Level Dynamic Rankings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7620000" cy="25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Ranking Metrics: Two Extremes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404815" y="3307792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404815" y="3917392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404815" y="4450792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404815" y="4984192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>
            <a:stCxn id="4" idx="4"/>
            <a:endCxn id="11" idx="0"/>
          </p:cNvCxnSpPr>
          <p:nvPr/>
        </p:nvCxnSpPr>
        <p:spPr bwMode="auto">
          <a:xfrm rot="5400000">
            <a:off x="4482153" y="3796836"/>
            <a:ext cx="2411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4"/>
            <a:endCxn id="18" idx="0"/>
          </p:cNvCxnSpPr>
          <p:nvPr/>
        </p:nvCxnSpPr>
        <p:spPr bwMode="auto">
          <a:xfrm rot="5400000">
            <a:off x="4520253" y="4368336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8" idx="4"/>
            <a:endCxn id="25" idx="0"/>
          </p:cNvCxnSpPr>
          <p:nvPr/>
        </p:nvCxnSpPr>
        <p:spPr bwMode="auto">
          <a:xfrm rot="5400000">
            <a:off x="4520253" y="4901736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24029"/>
              </p:ext>
            </p:extLst>
          </p:nvPr>
        </p:nvGraphicFramePr>
        <p:xfrm>
          <a:off x="2362200" y="3231592"/>
          <a:ext cx="1828800" cy="223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529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529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9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9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51616"/>
              </p:ext>
            </p:extLst>
          </p:nvPr>
        </p:nvGraphicFramePr>
        <p:xfrm>
          <a:off x="2362200" y="5669992"/>
          <a:ext cx="1828799" cy="42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599"/>
              </a:tblGrid>
              <a:tr h="426008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2209800"/>
            <a:ext cx="1905000" cy="4404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Non-Div</a:t>
            </a:r>
            <a:r>
              <a:rPr kumimoji="0" lang="en-US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45248"/>
              </p:ext>
            </p:extLst>
          </p:nvPr>
        </p:nvGraphicFramePr>
        <p:xfrm>
          <a:off x="0" y="5557838"/>
          <a:ext cx="21336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3" name="Equation" r:id="rId5" imgW="749160" imgH="355320" progId="Equation.3">
                  <p:embed/>
                </p:oleObj>
              </mc:Choice>
              <mc:Fallback>
                <p:oleObj name="Equation" r:id="rId5" imgW="7491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557838"/>
                        <a:ext cx="21336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2057400" y="6400800"/>
            <a:ext cx="2209800" cy="38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8/2 + 6/3 + 3/6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64566"/>
              </p:ext>
            </p:extLst>
          </p:nvPr>
        </p:nvGraphicFramePr>
        <p:xfrm>
          <a:off x="5029200" y="2286000"/>
          <a:ext cx="1676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9603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1/3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1/6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1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5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5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5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7277100" y="2209800"/>
            <a:ext cx="1752600" cy="4404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70310"/>
              </p:ext>
            </p:extLst>
          </p:nvPr>
        </p:nvGraphicFramePr>
        <p:xfrm>
          <a:off x="5029200" y="5669992"/>
          <a:ext cx="1638300" cy="42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44"/>
                <a:gridCol w="541860"/>
                <a:gridCol w="526596"/>
              </a:tblGrid>
              <a:tr h="426008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7614"/>
              </p:ext>
            </p:extLst>
          </p:nvPr>
        </p:nvGraphicFramePr>
        <p:xfrm>
          <a:off x="6637361" y="5562600"/>
          <a:ext cx="2582839" cy="53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14" name="Equation" r:id="rId7" imgW="1104840" imgH="241200" progId="Equation.3">
                  <p:embed/>
                </p:oleObj>
              </mc:Choice>
              <mc:Fallback>
                <p:oleObj name="Equation" r:id="rId7" imgW="11048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61" y="5562600"/>
                        <a:ext cx="2582839" cy="532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 txBox="1">
            <a:spLocks/>
          </p:cNvSpPr>
          <p:nvPr/>
        </p:nvSpPr>
        <p:spPr>
          <a:xfrm>
            <a:off x="4800600" y="6400800"/>
            <a:ext cx="2057400" cy="38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4/2 + 3/3 + 3/6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048000" y="5715000"/>
            <a:ext cx="2971800" cy="304800"/>
          </a:xfrm>
          <a:prstGeom prst="rect">
            <a:avLst/>
          </a:prstGeom>
          <a:ln>
            <a:noFill/>
          </a:ln>
        </p:spPr>
        <p:txBody>
          <a:bodyPr vert="horz">
            <a:normAutofit fontScale="77500" lnSpcReduction="2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………………??…….……….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59466"/>
              </p:ext>
            </p:extLst>
          </p:nvPr>
        </p:nvGraphicFramePr>
        <p:xfrm>
          <a:off x="2362200" y="2317192"/>
          <a:ext cx="18288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36515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13229"/>
              </p:ext>
            </p:extLst>
          </p:nvPr>
        </p:nvGraphicFramePr>
        <p:xfrm>
          <a:off x="2362200" y="2698192"/>
          <a:ext cx="1828800" cy="497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497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</a:rPr>
                        <a:t>P(</a:t>
                      </a:r>
                      <a:r>
                        <a:rPr kumimoji="0" lang="en-US" sz="11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1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=1/2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</a:rPr>
                        <a:t>P(</a:t>
                      </a:r>
                      <a:r>
                        <a:rPr kumimoji="0" lang="en-US" sz="11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1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=1/3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</a:rPr>
                        <a:t>P(</a:t>
                      </a:r>
                      <a:r>
                        <a:rPr kumimoji="0" lang="en-US" sz="11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1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=1/6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30907"/>
              </p:ext>
            </p:extLst>
          </p:nvPr>
        </p:nvGraphicFramePr>
        <p:xfrm>
          <a:off x="1524000" y="3231592"/>
          <a:ext cx="685800" cy="225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</a:tblGrid>
              <a:tr h="563702">
                <a:tc>
                  <a:txBody>
                    <a:bodyPr/>
                    <a:lstStyle/>
                    <a:p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U(d</a:t>
                      </a:r>
                      <a:r>
                        <a:rPr kumimoji="0" lang="en-US" sz="13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|t</a:t>
                      </a:r>
                      <a:r>
                        <a:rPr lang="en-US" sz="13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563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U(d</a:t>
                      </a:r>
                      <a:r>
                        <a:rPr kumimoji="0" lang="en-US" sz="13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|t</a:t>
                      </a:r>
                      <a:r>
                        <a:rPr lang="en-US" sz="13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300" dirty="0" smtClean="0"/>
                    </a:p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3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U(d</a:t>
                      </a:r>
                      <a:r>
                        <a:rPr kumimoji="0" lang="en-US" sz="13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|t</a:t>
                      </a:r>
                      <a:r>
                        <a:rPr lang="en-US" sz="13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300" dirty="0" smtClean="0"/>
                    </a:p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3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U(d</a:t>
                      </a:r>
                      <a:r>
                        <a:rPr kumimoji="0" lang="en-US" sz="13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13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|t</a:t>
                      </a:r>
                      <a:r>
                        <a:rPr lang="en-US" sz="1300" b="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300" dirty="0" smtClean="0"/>
                    </a:p>
                    <a:p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Slide Number Placeholder 3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"/>
    </mc:Choice>
    <mc:Fallback xmlns="">
      <p:transition spd="slow" advTm="3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1" grpId="0" animBg="1"/>
      <p:bldP spid="31" grpId="1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two-level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two-level ranking </a:t>
            </a:r>
            <a:r>
              <a:rPr lang="el-GR" dirty="0" smtClean="0"/>
              <a:t>Θ</a:t>
            </a:r>
            <a:r>
              <a:rPr lang="en-US" dirty="0" smtClean="0"/>
              <a:t> can extend definition of </a:t>
            </a:r>
            <a:r>
              <a:rPr lang="en-US" i="1" dirty="0" smtClean="0"/>
              <a:t>Utility </a:t>
            </a:r>
            <a:r>
              <a:rPr lang="en-US" dirty="0" smtClean="0"/>
              <a:t>for two-level rankings as 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Inner sum is over tail documents of a given row.</a:t>
            </a:r>
          </a:p>
          <a:p>
            <a:endParaRPr lang="en-US" dirty="0" smtClean="0"/>
          </a:p>
          <a:p>
            <a:r>
              <a:rPr lang="en-US" dirty="0" smtClean="0"/>
              <a:t>Outer sum is over all rows of the ranking.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120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Two-Level Dynamic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106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Goal: Given a utility function, compute dynamic ranking.</a:t>
            </a:r>
          </a:p>
          <a:p>
            <a:r>
              <a:rPr lang="en-US" dirty="0" smtClean="0"/>
              <a:t>Since submodular, can use (nested) greedy algorithm:</a:t>
            </a:r>
          </a:p>
          <a:p>
            <a:endParaRPr lang="en-US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i="1" dirty="0" smtClean="0"/>
              <a:t> = 1 … # Rows:</a:t>
            </a:r>
          </a:p>
          <a:p>
            <a:pPr marL="822960" lvl="1" indent="-457200">
              <a:buClrTx/>
              <a:buFont typeface="+mj-lt"/>
              <a:buAutoNum type="alphaLcParenR"/>
            </a:pPr>
            <a:r>
              <a:rPr lang="en-US" i="1" dirty="0" smtClean="0"/>
              <a:t>Greedily Build Rows for all possible head documents</a:t>
            </a:r>
          </a:p>
          <a:p>
            <a:pPr marL="822960" lvl="1" indent="-457200">
              <a:buClrTx/>
              <a:buFont typeface="+mj-lt"/>
              <a:buAutoNum type="alphaLcParenR"/>
            </a:pPr>
            <a:r>
              <a:rPr lang="en-US" i="1" dirty="0" smtClean="0"/>
              <a:t>Choose Row with highest marginal benefit.</a:t>
            </a:r>
          </a:p>
          <a:p>
            <a:pPr marL="822960" lvl="1" indent="-457200">
              <a:buClrTx/>
              <a:buFont typeface="+mj-lt"/>
              <a:buAutoNum type="alphaLcParenR"/>
            </a:pPr>
            <a:endParaRPr lang="en-US" dirty="0" smtClean="0"/>
          </a:p>
          <a:p>
            <a:pPr marL="457200" indent="-457200">
              <a:buClrTx/>
              <a:buNone/>
            </a:pPr>
            <a:r>
              <a:rPr lang="en-US" i="1" u="sng" dirty="0" smtClean="0"/>
              <a:t>Building Row with Head Document</a:t>
            </a:r>
            <a:r>
              <a:rPr lang="en-US" u="sng" dirty="0" smtClean="0"/>
              <a:t> </a:t>
            </a:r>
            <a:r>
              <a:rPr lang="en-US" i="1" u="sng" dirty="0" smtClean="0"/>
              <a:t>d:</a:t>
            </a:r>
          </a:p>
          <a:p>
            <a:pPr marL="457200" indent="-457200">
              <a:buClrTx/>
              <a:buNone/>
            </a:pPr>
            <a:endParaRPr lang="en-US" u="sng" dirty="0" smtClean="0"/>
          </a:p>
          <a:p>
            <a:pPr marL="457200" indent="-457200">
              <a:buClrTx/>
              <a:buFont typeface="+mj-lt"/>
              <a:buAutoNum type="arabicParenR"/>
            </a:pPr>
            <a:r>
              <a:rPr lang="en-US" dirty="0" smtClean="0"/>
              <a:t>For </a:t>
            </a:r>
            <a:r>
              <a:rPr lang="en-US" i="1" dirty="0" smtClean="0"/>
              <a:t>j = 1 …  Row-Width:</a:t>
            </a:r>
          </a:p>
          <a:p>
            <a:pPr marL="822960" lvl="1" indent="-457200">
              <a:buClrTx/>
              <a:buFont typeface="+mj-lt"/>
              <a:buAutoNum type="alphaLcParenR"/>
            </a:pPr>
            <a:r>
              <a:rPr lang="en-US" i="1" dirty="0" smtClean="0"/>
              <a:t>Choose Document with highest marginal benefit.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Outer Loop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95400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cxnSp>
        <p:nvCxnSpPr>
          <p:cNvPr id="5" name="Straight Arrow Connector 4"/>
          <p:cNvCxnSpPr>
            <a:stCxn id="4" idx="6"/>
            <a:endCxn id="6" idx="2"/>
          </p:cNvCxnSpPr>
          <p:nvPr/>
        </p:nvCxnSpPr>
        <p:spPr bwMode="auto">
          <a:xfrm>
            <a:off x="1691185" y="23940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2242481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1,1</a:t>
            </a:r>
          </a:p>
        </p:txBody>
      </p:sp>
      <p:cxnSp>
        <p:nvCxnSpPr>
          <p:cNvPr id="7" name="Straight Arrow Connector 6"/>
          <p:cNvCxnSpPr>
            <a:endCxn id="8" idx="2"/>
          </p:cNvCxnSpPr>
          <p:nvPr/>
        </p:nvCxnSpPr>
        <p:spPr bwMode="auto">
          <a:xfrm>
            <a:off x="2667000" y="23940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3218296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1,2</a:t>
            </a:r>
          </a:p>
        </p:txBody>
      </p:sp>
      <p:cxnSp>
        <p:nvCxnSpPr>
          <p:cNvPr id="9" name="Straight Arrow Connector 8"/>
          <p:cNvCxnSpPr>
            <a:endCxn id="10" idx="2"/>
          </p:cNvCxnSpPr>
          <p:nvPr/>
        </p:nvCxnSpPr>
        <p:spPr bwMode="auto">
          <a:xfrm>
            <a:off x="3657600" y="23940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4208896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1,3</a:t>
            </a:r>
          </a:p>
        </p:txBody>
      </p:sp>
      <p:cxnSp>
        <p:nvCxnSpPr>
          <p:cNvPr id="32" name="Straight Arrow Connector 31"/>
          <p:cNvCxnSpPr>
            <a:stCxn id="4" idx="4"/>
          </p:cNvCxnSpPr>
          <p:nvPr/>
        </p:nvCxnSpPr>
        <p:spPr bwMode="auto">
          <a:xfrm rot="5400000">
            <a:off x="1252182" y="2819400"/>
            <a:ext cx="4822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1219200" y="1828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(4,1)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209800" y="1828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(4,0)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200400" y="1828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(1,3)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4191000" y="1828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(3,0)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143000" y="30480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648200" y="2590800"/>
            <a:ext cx="34290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at Marginal Benefits for rows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924432" y="3124200"/>
          <a:ext cx="583856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284"/>
                <a:gridCol w="2919284"/>
              </a:tblGrid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Row with head 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Row with head 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Row with head 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10800000">
            <a:off x="1828800" y="3352800"/>
            <a:ext cx="1143000" cy="76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Single-Level ranking Utility: Example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438400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438400" y="30605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438400" y="3962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438400" y="4889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>
            <a:stCxn id="4" idx="4"/>
            <a:endCxn id="11" idx="0"/>
          </p:cNvCxnSpPr>
          <p:nvPr/>
        </p:nvCxnSpPr>
        <p:spPr bwMode="auto">
          <a:xfrm rot="5400000">
            <a:off x="2395182" y="2819400"/>
            <a:ext cx="4822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4"/>
            <a:endCxn id="18" idx="0"/>
          </p:cNvCxnSpPr>
          <p:nvPr/>
        </p:nvCxnSpPr>
        <p:spPr bwMode="auto">
          <a:xfrm rot="5400000">
            <a:off x="2369593" y="36957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8" idx="4"/>
            <a:endCxn id="25" idx="0"/>
          </p:cNvCxnSpPr>
          <p:nvPr/>
        </p:nvCxnSpPr>
        <p:spPr bwMode="auto">
          <a:xfrm rot="5400000">
            <a:off x="2357082" y="4610100"/>
            <a:ext cx="5584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1524000" y="2209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(4,1)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524000" y="32004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24000" y="40386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(2,2)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524000" y="4876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(2,1)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105400" y="2286000"/>
            <a:ext cx="35052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√(4.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267200" y="3200400"/>
            <a:ext cx="43434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√(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+0.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581400" y="4114800"/>
            <a:ext cx="5105400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400" i="1" dirty="0" smtClean="0"/>
              <a:t>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d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, d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)</a:t>
            </a:r>
            <a:r>
              <a:rPr lang="en-US" sz="2400" b="1" i="1" dirty="0" smtClean="0"/>
              <a:t>|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√(</a:t>
            </a:r>
            <a:r>
              <a:rPr lang="en-US" sz="2000" dirty="0" smtClean="0"/>
              <a:t>4.</a:t>
            </a:r>
            <a:r>
              <a:rPr lang="el-GR" sz="2000" i="1" dirty="0" smtClean="0"/>
              <a:t>γ</a:t>
            </a:r>
            <a:r>
              <a:rPr lang="en-US" sz="2000" i="1" baseline="-25000" dirty="0" smtClean="0"/>
              <a:t>1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+0.</a:t>
            </a:r>
            <a:r>
              <a:rPr lang="el-GR" sz="2400" i="1" dirty="0" smtClean="0"/>
              <a:t>γ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 +2.</a:t>
            </a:r>
            <a:r>
              <a:rPr lang="el-GR" sz="2800" i="1" dirty="0" smtClean="0"/>
              <a:t>γ</a:t>
            </a:r>
            <a:r>
              <a:rPr lang="en-US" sz="2800" i="1" baseline="-25000" dirty="0" smtClean="0"/>
              <a:t>3</a:t>
            </a:r>
            <a:r>
              <a:rPr lang="en-US" sz="2400" i="1" dirty="0" smtClean="0"/>
              <a:t>)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User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448"/>
            <a:ext cx="7467600" cy="4873752"/>
          </a:xfrm>
        </p:spPr>
        <p:txBody>
          <a:bodyPr/>
          <a:lstStyle/>
          <a:p>
            <a:r>
              <a:rPr lang="en-US" dirty="0" smtClean="0"/>
              <a:t>Expand on a document if relevant.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Skip if not relevant.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After finishing a second-level ranking, users return to the first-level.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User Behavior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253319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cxnSp>
        <p:nvCxnSpPr>
          <p:cNvPr id="6" name="Straight Arrow Connector 5"/>
          <p:cNvCxnSpPr>
            <a:stCxn id="5" idx="6"/>
            <a:endCxn id="7" idx="2"/>
          </p:cNvCxnSpPr>
          <p:nvPr/>
        </p:nvCxnSpPr>
        <p:spPr bwMode="auto">
          <a:xfrm>
            <a:off x="2649104" y="23940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3200400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1,1</a:t>
            </a:r>
          </a:p>
        </p:txBody>
      </p:sp>
      <p:cxnSp>
        <p:nvCxnSpPr>
          <p:cNvPr id="8" name="Straight Arrow Connector 7"/>
          <p:cNvCxnSpPr>
            <a:endCxn id="9" idx="2"/>
          </p:cNvCxnSpPr>
          <p:nvPr/>
        </p:nvCxnSpPr>
        <p:spPr bwMode="auto">
          <a:xfrm>
            <a:off x="3624919" y="23940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176215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1,2</a:t>
            </a:r>
          </a:p>
        </p:txBody>
      </p:sp>
      <p:cxnSp>
        <p:nvCxnSpPr>
          <p:cNvPr id="10" name="Straight Arrow Connector 9"/>
          <p:cNvCxnSpPr>
            <a:endCxn id="11" idx="2"/>
          </p:cNvCxnSpPr>
          <p:nvPr/>
        </p:nvCxnSpPr>
        <p:spPr bwMode="auto">
          <a:xfrm>
            <a:off x="4615519" y="23940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5166815" y="2209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1,3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253319" y="30605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cxnSp>
        <p:nvCxnSpPr>
          <p:cNvPr id="13" name="Straight Arrow Connector 12"/>
          <p:cNvCxnSpPr>
            <a:stCxn id="12" idx="6"/>
            <a:endCxn id="14" idx="2"/>
          </p:cNvCxnSpPr>
          <p:nvPr/>
        </p:nvCxnSpPr>
        <p:spPr bwMode="auto">
          <a:xfrm>
            <a:off x="2649104" y="32447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200400" y="30605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2,1</a:t>
            </a:r>
          </a:p>
        </p:txBody>
      </p:sp>
      <p:cxnSp>
        <p:nvCxnSpPr>
          <p:cNvPr id="15" name="Straight Arrow Connector 14"/>
          <p:cNvCxnSpPr>
            <a:endCxn id="16" idx="2"/>
          </p:cNvCxnSpPr>
          <p:nvPr/>
        </p:nvCxnSpPr>
        <p:spPr bwMode="auto">
          <a:xfrm>
            <a:off x="3624919" y="32447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176215" y="30605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2,2</a:t>
            </a:r>
          </a:p>
        </p:txBody>
      </p:sp>
      <p:cxnSp>
        <p:nvCxnSpPr>
          <p:cNvPr id="17" name="Straight Arrow Connector 16"/>
          <p:cNvCxnSpPr>
            <a:endCxn id="18" idx="2"/>
          </p:cNvCxnSpPr>
          <p:nvPr/>
        </p:nvCxnSpPr>
        <p:spPr bwMode="auto">
          <a:xfrm>
            <a:off x="4615519" y="32447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5166815" y="30605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2,3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253319" y="3962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cxnSp>
        <p:nvCxnSpPr>
          <p:cNvPr id="20" name="Straight Arrow Connector 19"/>
          <p:cNvCxnSpPr>
            <a:stCxn id="19" idx="6"/>
            <a:endCxn id="21" idx="2"/>
          </p:cNvCxnSpPr>
          <p:nvPr/>
        </p:nvCxnSpPr>
        <p:spPr bwMode="auto">
          <a:xfrm>
            <a:off x="2649104" y="41466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200400" y="3962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3,1</a:t>
            </a:r>
          </a:p>
        </p:txBody>
      </p:sp>
      <p:cxnSp>
        <p:nvCxnSpPr>
          <p:cNvPr id="22" name="Straight Arrow Connector 21"/>
          <p:cNvCxnSpPr>
            <a:endCxn id="23" idx="2"/>
          </p:cNvCxnSpPr>
          <p:nvPr/>
        </p:nvCxnSpPr>
        <p:spPr bwMode="auto">
          <a:xfrm>
            <a:off x="3624919" y="41466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4176215" y="3962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3,2</a:t>
            </a:r>
          </a:p>
        </p:txBody>
      </p:sp>
      <p:cxnSp>
        <p:nvCxnSpPr>
          <p:cNvPr id="24" name="Straight Arrow Connector 23"/>
          <p:cNvCxnSpPr>
            <a:endCxn id="25" idx="2"/>
          </p:cNvCxnSpPr>
          <p:nvPr/>
        </p:nvCxnSpPr>
        <p:spPr bwMode="auto">
          <a:xfrm>
            <a:off x="4615519" y="4146645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5166815" y="3962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3,3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253319" y="4889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27" name="Straight Arrow Connector 26"/>
          <p:cNvCxnSpPr>
            <a:stCxn id="26" idx="6"/>
            <a:endCxn id="28" idx="2"/>
          </p:cNvCxnSpPr>
          <p:nvPr/>
        </p:nvCxnSpPr>
        <p:spPr bwMode="auto">
          <a:xfrm>
            <a:off x="2649104" y="50735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3200400" y="4889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4,1</a:t>
            </a:r>
          </a:p>
        </p:txBody>
      </p:sp>
      <p:cxnSp>
        <p:nvCxnSpPr>
          <p:cNvPr id="29" name="Straight Arrow Connector 28"/>
          <p:cNvCxnSpPr>
            <a:endCxn id="30" idx="2"/>
          </p:cNvCxnSpPr>
          <p:nvPr/>
        </p:nvCxnSpPr>
        <p:spPr bwMode="auto">
          <a:xfrm>
            <a:off x="3624919" y="50735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4176215" y="4889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lang="en-US" sz="2000" baseline="-25000" dirty="0" smtClean="0">
                <a:latin typeface="Times New Roman" pitchFamily="18" charset="0"/>
              </a:rPr>
              <a:t>4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,2</a:t>
            </a:r>
          </a:p>
        </p:txBody>
      </p:sp>
      <p:cxnSp>
        <p:nvCxnSpPr>
          <p:cNvPr id="31" name="Straight Arrow Connector 30"/>
          <p:cNvCxnSpPr>
            <a:endCxn id="32" idx="2"/>
          </p:cNvCxnSpPr>
          <p:nvPr/>
        </p:nvCxnSpPr>
        <p:spPr bwMode="auto">
          <a:xfrm>
            <a:off x="4615519" y="5073556"/>
            <a:ext cx="5512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5166815" y="4889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4,3</a:t>
            </a:r>
          </a:p>
        </p:txBody>
      </p:sp>
      <p:cxnSp>
        <p:nvCxnSpPr>
          <p:cNvPr id="33" name="Straight Arrow Connector 32"/>
          <p:cNvCxnSpPr>
            <a:stCxn id="5" idx="4"/>
            <a:endCxn id="12" idx="0"/>
          </p:cNvCxnSpPr>
          <p:nvPr/>
        </p:nvCxnSpPr>
        <p:spPr bwMode="auto">
          <a:xfrm rot="5400000">
            <a:off x="2210101" y="2819400"/>
            <a:ext cx="4822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2" idx="4"/>
            <a:endCxn id="19" idx="0"/>
          </p:cNvCxnSpPr>
          <p:nvPr/>
        </p:nvCxnSpPr>
        <p:spPr bwMode="auto">
          <a:xfrm rot="5400000">
            <a:off x="2184512" y="36957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9" idx="4"/>
            <a:endCxn id="26" idx="0"/>
          </p:cNvCxnSpPr>
          <p:nvPr/>
        </p:nvCxnSpPr>
        <p:spPr bwMode="auto">
          <a:xfrm rot="5400000">
            <a:off x="2172001" y="4610100"/>
            <a:ext cx="5584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urved Connector 36"/>
          <p:cNvCxnSpPr>
            <a:stCxn id="11" idx="4"/>
            <a:endCxn id="12" idx="7"/>
          </p:cNvCxnSpPr>
          <p:nvPr/>
        </p:nvCxnSpPr>
        <p:spPr>
          <a:xfrm rot="5400000">
            <a:off x="3709833" y="1459600"/>
            <a:ext cx="536186" cy="277356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8" idx="4"/>
            <a:endCxn id="19" idx="7"/>
          </p:cNvCxnSpPr>
          <p:nvPr/>
        </p:nvCxnSpPr>
        <p:spPr>
          <a:xfrm rot="5400000">
            <a:off x="3684244" y="2335900"/>
            <a:ext cx="587364" cy="277356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General Ranking Metric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633415" y="3581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633415" y="4114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633415" y="46482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4633415" y="51816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>
            <a:stCxn id="4" idx="4"/>
            <a:endCxn id="11" idx="0"/>
          </p:cNvCxnSpPr>
          <p:nvPr/>
        </p:nvCxnSpPr>
        <p:spPr bwMode="auto">
          <a:xfrm rot="5400000">
            <a:off x="4748853" y="4032344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4"/>
            <a:endCxn id="18" idx="0"/>
          </p:cNvCxnSpPr>
          <p:nvPr/>
        </p:nvCxnSpPr>
        <p:spPr bwMode="auto">
          <a:xfrm rot="5400000">
            <a:off x="4748853" y="4565744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8" idx="4"/>
            <a:endCxn id="25" idx="0"/>
          </p:cNvCxnSpPr>
          <p:nvPr/>
        </p:nvCxnSpPr>
        <p:spPr bwMode="auto">
          <a:xfrm rot="5400000">
            <a:off x="4748853" y="5099144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838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Given query </a:t>
            </a:r>
            <a:r>
              <a:rPr lang="en-US" b="1" i="1" dirty="0" smtClean="0"/>
              <a:t>q</a:t>
            </a:r>
            <a:r>
              <a:rPr lang="en-US" dirty="0" smtClean="0"/>
              <a:t> , ranking </a:t>
            </a:r>
            <a:r>
              <a:rPr lang="el-GR" b="1" i="1" dirty="0" smtClean="0"/>
              <a:t>θ</a:t>
            </a:r>
            <a:r>
              <a:rPr lang="en-US" dirty="0" smtClean="0"/>
              <a:t> = </a:t>
            </a:r>
            <a:r>
              <a:rPr lang="en-US" i="1" dirty="0" smtClean="0"/>
              <a:t>(d</a:t>
            </a:r>
            <a:r>
              <a:rPr lang="en-US" i="1" baseline="-25000" dirty="0" smtClean="0"/>
              <a:t>1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</a:t>
            </a:r>
            <a:r>
              <a:rPr lang="en-US" dirty="0" smtClean="0"/>
              <a:t>, concave function </a:t>
            </a:r>
            <a:r>
              <a:rPr lang="en-US" i="1" dirty="0" smtClean="0"/>
              <a:t>g </a:t>
            </a:r>
            <a:r>
              <a:rPr lang="en-US" dirty="0" smtClean="0"/>
              <a:t> and (position) discount factors </a:t>
            </a:r>
            <a:r>
              <a:rPr lang="el-GR" i="1" dirty="0" smtClean="0"/>
              <a:t>γ</a:t>
            </a:r>
            <a:r>
              <a:rPr lang="en-US" i="1" baseline="-25000" dirty="0" smtClean="0"/>
              <a:t>1</a:t>
            </a:r>
            <a:r>
              <a:rPr lang="en-US" dirty="0" smtClean="0"/>
              <a:t> ≥ </a:t>
            </a:r>
            <a:r>
              <a:rPr lang="el-GR" i="1" dirty="0" smtClean="0"/>
              <a:t>γ</a:t>
            </a:r>
            <a:r>
              <a:rPr lang="en-US" i="1" baseline="-25000" dirty="0" smtClean="0"/>
              <a:t>2</a:t>
            </a:r>
            <a:r>
              <a:rPr lang="en-US" dirty="0" smtClean="0"/>
              <a:t> ≥  .. </a:t>
            </a:r>
            <a:r>
              <a:rPr lang="el-GR" i="1" dirty="0" smtClean="0"/>
              <a:t>γ</a:t>
            </a:r>
            <a:r>
              <a:rPr lang="en-US" i="1" baseline="-25000" dirty="0" smtClean="0"/>
              <a:t>k</a:t>
            </a:r>
            <a:r>
              <a:rPr lang="en-US" dirty="0" smtClean="0"/>
              <a:t> ≥ 0 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41924"/>
              </p:ext>
            </p:extLst>
          </p:nvPr>
        </p:nvGraphicFramePr>
        <p:xfrm>
          <a:off x="2438400" y="2743200"/>
          <a:ext cx="2057400" cy="299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5405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1/3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1/6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8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8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84166"/>
              </p:ext>
            </p:extLst>
          </p:nvPr>
        </p:nvGraphicFramePr>
        <p:xfrm>
          <a:off x="2438399" y="5791200"/>
          <a:ext cx="20574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3342"/>
                <a:gridCol w="688258"/>
              </a:tblGrid>
              <a:tr h="38100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3124200" y="6324600"/>
            <a:ext cx="1066800" cy="38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200" i="1" baseline="0" dirty="0" smtClean="0"/>
              <a:t>≈ 2.52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743200"/>
            <a:ext cx="3414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661" y="3733800"/>
            <a:ext cx="346573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4648200" y="5867400"/>
            <a:ext cx="1828800" cy="38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200" i="1" noProof="0" dirty="0" smtClean="0"/>
              <a:t>g(x) = </a:t>
            </a:r>
            <a:r>
              <a:rPr lang="en-US" sz="2400" dirty="0" smtClean="0"/>
              <a:t>√</a:t>
            </a:r>
            <a:r>
              <a:rPr lang="en-US" sz="2200" i="1" noProof="0" dirty="0" smtClean="0"/>
              <a:t>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180183"/>
              </p:ext>
            </p:extLst>
          </p:nvPr>
        </p:nvGraphicFramePr>
        <p:xfrm>
          <a:off x="381000" y="5550089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tion" r:id="rId6" imgW="914400" imgH="393480" progId="Equation.3">
                  <p:embed/>
                </p:oleObj>
              </mc:Choice>
              <mc:Fallback>
                <p:oleObj name="Equation" r:id="rId6" imgW="914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50089"/>
                        <a:ext cx="182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KEY: Diminishing Returns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44935545"/>
              </p:ext>
            </p:extLst>
          </p:nvPr>
        </p:nvGraphicFramePr>
        <p:xfrm>
          <a:off x="228600" y="1371600"/>
          <a:ext cx="838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7642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400" y="1579602"/>
            <a:ext cx="175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Non-Diversified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 flipV="1">
            <a:off x="3848100" y="3810000"/>
            <a:ext cx="1142431" cy="300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0531" y="3926322"/>
            <a:ext cx="1295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Diversified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3"/>
    </mc:Choice>
    <mc:Fallback xmlns="">
      <p:transition spd="slow" advTm="247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KEY: Diminishing Returns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105400"/>
            <a:ext cx="8534400" cy="10668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400" dirty="0" smtClean="0"/>
              <a:t>For a given query and user intent: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i="1" dirty="0" smtClean="0"/>
              <a:t>Marginal benefit</a:t>
            </a:r>
            <a:r>
              <a:rPr lang="en-US" sz="2400" dirty="0" smtClean="0"/>
              <a:t> of seeing additional relevant doc. decreases.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2154528"/>
              </p:ext>
            </p:extLst>
          </p:nvPr>
        </p:nvGraphicFramePr>
        <p:xfrm>
          <a:off x="228600" y="1371600"/>
          <a:ext cx="838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8"/>
    </mc:Choice>
    <mc:Fallback xmlns="">
      <p:transition spd="slow" advTm="4175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General Ranking Metric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2057400" y="32004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057400" y="37338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057400" y="42672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057400" y="4800600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>
            <a:stCxn id="4" idx="4"/>
            <a:endCxn id="11" idx="0"/>
          </p:cNvCxnSpPr>
          <p:nvPr/>
        </p:nvCxnSpPr>
        <p:spPr bwMode="auto">
          <a:xfrm rot="5400000">
            <a:off x="2172838" y="3651344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1" idx="4"/>
            <a:endCxn id="18" idx="0"/>
          </p:cNvCxnSpPr>
          <p:nvPr/>
        </p:nvCxnSpPr>
        <p:spPr bwMode="auto">
          <a:xfrm rot="5400000">
            <a:off x="2172838" y="4184744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8" idx="4"/>
            <a:endCxn id="25" idx="0"/>
          </p:cNvCxnSpPr>
          <p:nvPr/>
        </p:nvCxnSpPr>
        <p:spPr bwMode="auto">
          <a:xfrm rot="5400000">
            <a:off x="2172838" y="4718144"/>
            <a:ext cx="16491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344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Given ranking </a:t>
            </a:r>
            <a:r>
              <a:rPr lang="el-GR" b="1" i="1" dirty="0" smtClean="0"/>
              <a:t>θ</a:t>
            </a:r>
            <a:r>
              <a:rPr lang="en-US" dirty="0" smtClean="0"/>
              <a:t> = </a:t>
            </a:r>
            <a:r>
              <a:rPr lang="en-US" i="1" dirty="0" smtClean="0"/>
              <a:t>(d</a:t>
            </a:r>
            <a:r>
              <a:rPr lang="en-US" i="1" baseline="-25000" dirty="0" smtClean="0"/>
              <a:t>1</a:t>
            </a:r>
            <a:r>
              <a:rPr lang="en-US" i="1" dirty="0" smtClean="0"/>
              <a:t>, d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</a:t>
            </a:r>
            <a:r>
              <a:rPr lang="en-US" dirty="0"/>
              <a:t> </a:t>
            </a:r>
            <a:r>
              <a:rPr lang="en-US" dirty="0" smtClean="0"/>
              <a:t>and concave function </a:t>
            </a:r>
            <a:r>
              <a:rPr lang="en-US" i="1" dirty="0" smtClean="0"/>
              <a:t>g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68047"/>
              </p:ext>
            </p:extLst>
          </p:nvPr>
        </p:nvGraphicFramePr>
        <p:xfrm>
          <a:off x="2667000" y="2362200"/>
          <a:ext cx="1752600" cy="3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</a:tblGrid>
              <a:tr h="3904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1/2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1/3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1/6</a:t>
                      </a: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4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4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4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4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4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0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3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42651"/>
              </p:ext>
            </p:extLst>
          </p:nvPr>
        </p:nvGraphicFramePr>
        <p:xfrm>
          <a:off x="2667000" y="563880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7415"/>
                <a:gridCol w="611785"/>
              </a:tblGrid>
              <a:tr h="45720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2209800" y="6400800"/>
            <a:ext cx="2599900" cy="38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1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200" i="1" dirty="0"/>
              <a:t>= </a:t>
            </a:r>
            <a:r>
              <a:rPr lang="en-US" sz="2400" dirty="0" smtClean="0"/>
              <a:t>√8 </a:t>
            </a:r>
            <a:r>
              <a:rPr lang="en-US" sz="2200" i="1" dirty="0" smtClean="0"/>
              <a:t>/2 </a:t>
            </a:r>
            <a:r>
              <a:rPr lang="en-US" sz="2200" i="1" dirty="0"/>
              <a:t>+ </a:t>
            </a:r>
            <a:r>
              <a:rPr lang="en-US" sz="2400" dirty="0" smtClean="0"/>
              <a:t>√6</a:t>
            </a:r>
            <a:r>
              <a:rPr lang="en-US" sz="2200" i="1" dirty="0" smtClean="0"/>
              <a:t>/3 </a:t>
            </a:r>
            <a:r>
              <a:rPr lang="en-US" sz="2200" i="1" dirty="0"/>
              <a:t>+ </a:t>
            </a:r>
            <a:r>
              <a:rPr lang="en-US" sz="2400" dirty="0" smtClean="0"/>
              <a:t>√3</a:t>
            </a:r>
            <a:r>
              <a:rPr lang="en-US" sz="2200" i="1" dirty="0" smtClean="0"/>
              <a:t>/6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181600" y="4504554"/>
            <a:ext cx="1828800" cy="38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92500" lnSpcReduction="2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200" i="1" noProof="0" dirty="0" smtClean="0"/>
              <a:t>g(x) = </a:t>
            </a:r>
            <a:r>
              <a:rPr lang="en-US" sz="2400" dirty="0" smtClean="0"/>
              <a:t>√</a:t>
            </a:r>
            <a:r>
              <a:rPr lang="en-US" sz="2200" i="1" noProof="0" dirty="0" smtClean="0"/>
              <a:t>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107412"/>
              </p:ext>
            </p:extLst>
          </p:nvPr>
        </p:nvGraphicFramePr>
        <p:xfrm>
          <a:off x="5148618" y="5245289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6" name="Equation" r:id="rId5" imgW="914400" imgH="393480" progId="Equation.3">
                  <p:embed/>
                </p:oleObj>
              </mc:Choice>
              <mc:Fallback>
                <p:oleObj name="Equation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618" y="5245289"/>
                        <a:ext cx="182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16272"/>
              </p:ext>
            </p:extLst>
          </p:nvPr>
        </p:nvGraphicFramePr>
        <p:xfrm>
          <a:off x="5334000" y="2809969"/>
          <a:ext cx="34020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" name="Equation" r:id="rId7" imgW="1866600" imgH="457200" progId="Equation.3">
                  <p:embed/>
                </p:oleObj>
              </mc:Choice>
              <mc:Fallback>
                <p:oleObj name="Equation" r:id="rId7" imgW="186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0" y="2809969"/>
                        <a:ext cx="34020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>
          <a:xfrm>
            <a:off x="6248400" y="6172200"/>
            <a:ext cx="2813713" cy="609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200" i="1" noProof="0" dirty="0" smtClean="0"/>
              <a:t>- Can incorporate position discount also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222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"/>
    </mc:Choice>
    <mc:Fallback xmlns="">
      <p:transition spd="slow" advTm="1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Optimal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utility functions are </a:t>
            </a:r>
            <a:r>
              <a:rPr lang="en-US" i="1" dirty="0" smtClean="0"/>
              <a:t>submodular.</a:t>
            </a:r>
            <a:endParaRPr lang="en-US" dirty="0" smtClean="0"/>
          </a:p>
          <a:p>
            <a:r>
              <a:rPr lang="en-US" dirty="0" smtClean="0"/>
              <a:t>Given the utility function, can find ranking that optimizes it using a </a:t>
            </a:r>
            <a:r>
              <a:rPr lang="en-US" i="1" dirty="0" smtClean="0"/>
              <a:t>greedy</a:t>
            </a:r>
            <a:r>
              <a:rPr lang="en-US" dirty="0" smtClean="0"/>
              <a:t> algorithm:</a:t>
            </a:r>
          </a:p>
          <a:p>
            <a:pPr lvl="1"/>
            <a:r>
              <a:rPr lang="en-US" dirty="0" smtClean="0"/>
              <a:t>At each iteration: Choose Document that Maximizes Marginal Benefit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Algorithm has (1 – 1/</a:t>
            </a:r>
            <a:r>
              <a:rPr lang="en-US" i="1" dirty="0" smtClean="0"/>
              <a:t>e)</a:t>
            </a:r>
            <a:r>
              <a:rPr lang="en-US" dirty="0" smtClean="0"/>
              <a:t> approximation bound.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219200" y="4063622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cxnSp>
        <p:nvCxnSpPr>
          <p:cNvPr id="5" name="Straight Arrow Connector 4"/>
          <p:cNvCxnSpPr>
            <a:stCxn id="4" idx="4"/>
            <a:endCxn id="15" idx="0"/>
          </p:cNvCxnSpPr>
          <p:nvPr/>
        </p:nvCxnSpPr>
        <p:spPr bwMode="auto">
          <a:xfrm rot="5400000">
            <a:off x="1305353" y="4536459"/>
            <a:ext cx="216089" cy="73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86000" y="4114800"/>
            <a:ext cx="28194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at Marginal Benefits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257800" y="3843967"/>
          <a:ext cx="3505200" cy="242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</a:tblGrid>
              <a:tr h="618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18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74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74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1219200" y="46607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66800" y="46482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endCxn id="19" idx="0"/>
          </p:cNvCxnSpPr>
          <p:nvPr/>
        </p:nvCxnSpPr>
        <p:spPr bwMode="auto">
          <a:xfrm rot="5400000">
            <a:off x="1305353" y="5146059"/>
            <a:ext cx="216089" cy="73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1219200" y="5270311"/>
            <a:ext cx="395785" cy="368489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66800" y="5257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57800" y="3886201"/>
          <a:ext cx="350520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</a:tblGrid>
              <a:tr h="641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41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41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64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1066800" y="4114800"/>
            <a:ext cx="685800" cy="304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257800" y="3810000"/>
          <a:ext cx="3505200" cy="2471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</a:tblGrid>
              <a:tr h="660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60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75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75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1.9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0"/>
    </mc:Choice>
    <mc:Fallback xmlns="">
      <p:transition spd="slow" advTm="38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9" grpId="0" animBg="1"/>
      <p:bldP spid="15" grpId="0" animBg="1"/>
      <p:bldP spid="15" grpId="1" animBg="1"/>
      <p:bldP spid="18" grpId="0" animBg="1"/>
      <p:bldP spid="19" grpId="0" animBg="1"/>
      <p:bldP spid="19" grpId="1" animBg="1"/>
      <p:bldP spid="21" grpId="2" animBg="1"/>
      <p:bldP spid="21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Experiments run on TREC and WEB datasets:</a:t>
            </a:r>
          </a:p>
          <a:p>
            <a:pPr lvl="1"/>
            <a:r>
              <a:rPr lang="en-US" dirty="0" smtClean="0"/>
              <a:t>Both datasets have document-intent annotations.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Avg. Intents per Doc: </a:t>
            </a:r>
            <a:r>
              <a:rPr lang="en-US" i="1" u="sng" dirty="0" smtClean="0"/>
              <a:t>20 vs. 4.5</a:t>
            </a:r>
          </a:p>
          <a:p>
            <a:pPr lvl="1"/>
            <a:r>
              <a:rPr lang="en-US" i="1" dirty="0" smtClean="0"/>
              <a:t>Prob</a:t>
            </a:r>
            <a:r>
              <a:rPr lang="en-US" dirty="0" smtClean="0"/>
              <a:t>(Dominant Intent) : </a:t>
            </a:r>
            <a:r>
              <a:rPr lang="en-US" i="1" u="sng" dirty="0" smtClean="0"/>
              <a:t>0.28 vs. 0.52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Utility functions compared:</a:t>
            </a:r>
          </a:p>
          <a:p>
            <a:pPr lvl="1"/>
            <a:r>
              <a:rPr lang="en-US" dirty="0" smtClean="0"/>
              <a:t>PREC : </a:t>
            </a:r>
            <a:r>
              <a:rPr lang="en-US" i="1" dirty="0" smtClean="0"/>
              <a:t>g(x) =x        </a:t>
            </a:r>
            <a:r>
              <a:rPr lang="en-US" dirty="0" smtClean="0"/>
              <a:t>SQRT : </a:t>
            </a:r>
            <a:r>
              <a:rPr lang="en-US" sz="2400" dirty="0" smtClean="0"/>
              <a:t>√</a:t>
            </a:r>
            <a:r>
              <a:rPr lang="en-US" i="1" dirty="0" smtClean="0"/>
              <a:t>x                </a:t>
            </a:r>
            <a:r>
              <a:rPr lang="en-US" dirty="0" smtClean="0"/>
              <a:t>LOG   :</a:t>
            </a:r>
            <a:r>
              <a:rPr lang="en-US" i="1" dirty="0" smtClean="0"/>
              <a:t> log(1+x)</a:t>
            </a:r>
          </a:p>
          <a:p>
            <a:pPr lvl="1"/>
            <a:r>
              <a:rPr lang="en-US" dirty="0" smtClean="0"/>
              <a:t>SAT-2  : </a:t>
            </a:r>
            <a:r>
              <a:rPr lang="en-US" i="1" dirty="0" smtClean="0"/>
              <a:t>min(x,2)      </a:t>
            </a:r>
            <a:r>
              <a:rPr lang="en-US" dirty="0" smtClean="0"/>
              <a:t>SAT-1  : </a:t>
            </a:r>
            <a:r>
              <a:rPr lang="en-US" i="1" dirty="0" smtClean="0"/>
              <a:t>min(x,1)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1"/>
    </mc:Choice>
    <mc:Fallback xmlns="">
      <p:transition spd="slow" advTm="45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knob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47393639"/>
              </p:ext>
            </p:extLst>
          </p:nvPr>
        </p:nvGraphicFramePr>
        <p:xfrm>
          <a:off x="609600" y="1600200"/>
          <a:ext cx="784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ultiply 7"/>
          <p:cNvSpPr/>
          <p:nvPr/>
        </p:nvSpPr>
        <p:spPr>
          <a:xfrm>
            <a:off x="7239000" y="1828800"/>
            <a:ext cx="838200" cy="685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7600" y="1905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5BABDC-5BD2-406B-BC93-3252273272D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362200" y="2025134"/>
            <a:ext cx="990600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8" idx="2"/>
          </p:cNvCxnSpPr>
          <p:nvPr/>
        </p:nvCxnSpPr>
        <p:spPr>
          <a:xfrm flipH="1">
            <a:off x="3962400" y="2209800"/>
            <a:ext cx="486770" cy="773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1840468"/>
            <a:ext cx="21927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Diversification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657600" y="4191000"/>
            <a:ext cx="609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" idx="3"/>
          </p:cNvCxnSpPr>
          <p:nvPr/>
        </p:nvCxnSpPr>
        <p:spPr>
          <a:xfrm flipV="1">
            <a:off x="5562600" y="4800601"/>
            <a:ext cx="1828800" cy="471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67200" y="4948535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Maximum Diversity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86050" y="2385662"/>
            <a:ext cx="742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981200" y="2983468"/>
            <a:ext cx="876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SQRT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47900" y="3593068"/>
            <a:ext cx="876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SAT-2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95900" y="3168134"/>
            <a:ext cx="742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91200" y="3657600"/>
            <a:ext cx="876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SQRT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69240" y="4241779"/>
            <a:ext cx="876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SAT-2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4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3"/>
    </mc:Choice>
    <mc:Fallback xmlns="">
      <p:transition spd="slow" advTm="37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4|0.2|0.1|0.1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2|1.5|1.3|1.6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5620</TotalTime>
  <Words>1652</Words>
  <Application>Microsoft Office PowerPoint</Application>
  <PresentationFormat>On-screen Show (4:3)</PresentationFormat>
  <Paragraphs>514</Paragraphs>
  <Slides>36</Slides>
  <Notes>18</Notes>
  <HiddenSlides>16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Oriel</vt:lpstr>
      <vt:lpstr>Equation</vt:lpstr>
      <vt:lpstr>Structured Learning of       Two-Level Dynamic Rankings</vt:lpstr>
      <vt:lpstr>Handling Query Ambiguity</vt:lpstr>
      <vt:lpstr>Ranking Metrics: Two Extremes</vt:lpstr>
      <vt:lpstr>KEY: Diminishing Returns</vt:lpstr>
      <vt:lpstr>KEY: Diminishing Returns</vt:lpstr>
      <vt:lpstr>General Ranking Metric</vt:lpstr>
      <vt:lpstr>Computing Optimal Rankings</vt:lpstr>
      <vt:lpstr>Experimental Settings</vt:lpstr>
      <vt:lpstr>Turning the knob</vt:lpstr>
      <vt:lpstr>How Do We break this trade-off?</vt:lpstr>
      <vt:lpstr>Two-Level Dynamic Ranking: Example</vt:lpstr>
      <vt:lpstr>Two-Level Dynamic Ranking: Example</vt:lpstr>
      <vt:lpstr>Two-Level Dynamic Ranking: Example</vt:lpstr>
      <vt:lpstr>Two-Level Dynamic Ranking: Example</vt:lpstr>
      <vt:lpstr>Two-Level Dynamic Ranking : Example</vt:lpstr>
      <vt:lpstr>Utility of two-level ranking</vt:lpstr>
      <vt:lpstr>Static vs. Two-Level Dynamic Rankings</vt:lpstr>
      <vt:lpstr>Structural-SVM Based Learning Framework</vt:lpstr>
      <vt:lpstr>Learning Experiments</vt:lpstr>
      <vt:lpstr>Main Take-Aways</vt:lpstr>
      <vt:lpstr>Thank You!  --  Questions? </vt:lpstr>
      <vt:lpstr>Turning the knob</vt:lpstr>
      <vt:lpstr>Ranking Utility: DCG</vt:lpstr>
      <vt:lpstr>Ranking Utility: Diversity</vt:lpstr>
      <vt:lpstr>Performance Metric</vt:lpstr>
      <vt:lpstr>General Ranking Utility</vt:lpstr>
      <vt:lpstr>Turning the knob</vt:lpstr>
      <vt:lpstr>Static vs. Two-Level Dynamic Rankings</vt:lpstr>
      <vt:lpstr>Static vs. Two-Level Dynamic Rankings</vt:lpstr>
      <vt:lpstr>Utility of two-level ranking</vt:lpstr>
      <vt:lpstr>Computing Two-Level Dynamic Rankings</vt:lpstr>
      <vt:lpstr>Example – Outer Loop</vt:lpstr>
      <vt:lpstr>Single-Level ranking Utility: Example</vt:lpstr>
      <vt:lpstr>User Behavior</vt:lpstr>
      <vt:lpstr>User Behavior</vt:lpstr>
      <vt:lpstr>General Ranking Metric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Structured Learning of Two-Level Dynamic Rankings</dc:title>
  <dc:creator>Karthik Raman</dc:creator>
  <cp:lastModifiedBy>Karthik</cp:lastModifiedBy>
  <cp:revision>243</cp:revision>
  <dcterms:created xsi:type="dcterms:W3CDTF">2011-10-13T13:02:55Z</dcterms:created>
  <dcterms:modified xsi:type="dcterms:W3CDTF">2011-10-26T15:49:54Z</dcterms:modified>
</cp:coreProperties>
</file>