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3"/>
  </p:notesMasterIdLst>
  <p:sldIdLst>
    <p:sldId id="256" r:id="rId2"/>
    <p:sldId id="285" r:id="rId3"/>
    <p:sldId id="288" r:id="rId4"/>
    <p:sldId id="289" r:id="rId5"/>
    <p:sldId id="425" r:id="rId6"/>
    <p:sldId id="297" r:id="rId7"/>
    <p:sldId id="301" r:id="rId8"/>
    <p:sldId id="298" r:id="rId9"/>
    <p:sldId id="304" r:id="rId10"/>
    <p:sldId id="432" r:id="rId11"/>
    <p:sldId id="434" r:id="rId12"/>
    <p:sldId id="305" r:id="rId13"/>
    <p:sldId id="314" r:id="rId14"/>
    <p:sldId id="364" r:id="rId15"/>
    <p:sldId id="365" r:id="rId16"/>
    <p:sldId id="315" r:id="rId17"/>
    <p:sldId id="438" r:id="rId18"/>
    <p:sldId id="411" r:id="rId19"/>
    <p:sldId id="454" r:id="rId20"/>
    <p:sldId id="455" r:id="rId21"/>
    <p:sldId id="322" r:id="rId22"/>
    <p:sldId id="428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440" r:id="rId32"/>
    <p:sldId id="337" r:id="rId33"/>
    <p:sldId id="339" r:id="rId34"/>
    <p:sldId id="342" r:id="rId35"/>
    <p:sldId id="456" r:id="rId36"/>
    <p:sldId id="458" r:id="rId37"/>
    <p:sldId id="472" r:id="rId38"/>
    <p:sldId id="473" r:id="rId39"/>
    <p:sldId id="474" r:id="rId40"/>
    <p:sldId id="475" r:id="rId41"/>
    <p:sldId id="457" r:id="rId42"/>
    <p:sldId id="394" r:id="rId43"/>
    <p:sldId id="395" r:id="rId44"/>
    <p:sldId id="406" r:id="rId45"/>
    <p:sldId id="452" r:id="rId46"/>
    <p:sldId id="407" r:id="rId47"/>
    <p:sldId id="453" r:id="rId48"/>
    <p:sldId id="436" r:id="rId49"/>
    <p:sldId id="437" r:id="rId50"/>
    <p:sldId id="443" r:id="rId51"/>
    <p:sldId id="442" r:id="rId52"/>
    <p:sldId id="408" r:id="rId53"/>
    <p:sldId id="283" r:id="rId54"/>
    <p:sldId id="441" r:id="rId55"/>
    <p:sldId id="375" r:id="rId56"/>
    <p:sldId id="439" r:id="rId57"/>
    <p:sldId id="444" r:id="rId58"/>
    <p:sldId id="445" r:id="rId59"/>
    <p:sldId id="446" r:id="rId60"/>
    <p:sldId id="447" r:id="rId61"/>
    <p:sldId id="45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5FF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2" autoAdjust="0"/>
    <p:restoredTop sz="94434" autoAdjust="0"/>
  </p:normalViewPr>
  <p:slideViewPr>
    <p:cSldViewPr>
      <p:cViewPr varScale="1">
        <p:scale>
          <a:sx n="70" d="100"/>
          <a:sy n="70" d="100"/>
        </p:scale>
        <p:origin x="14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95800524934436E-2"/>
          <c:y val="3.3911873303972606E-2"/>
          <c:w val="0.55989344615505154"/>
          <c:h val="0.80846399634828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g(x)=x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38100">
                <a:solidFill>
                  <a:srgbClr val="0070C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g(x)=log(1+x)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1.5849625007211561</c:v>
                </c:pt>
                <c:pt idx="3">
                  <c:v>2</c:v>
                </c:pt>
                <c:pt idx="4">
                  <c:v>2.3219280948873626</c:v>
                </c:pt>
                <c:pt idx="5">
                  <c:v>2.5849625007211583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3.1699250014423166</c:v>
                </c:pt>
                <c:pt idx="9">
                  <c:v>3.3219280948873622</c:v>
                </c:pt>
                <c:pt idx="10">
                  <c:v>3.4594316186372982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g(x)=√x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 w="38100">
                <a:solidFill>
                  <a:srgbClr val="92D05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1.4142135623730951</c:v>
                </c:pt>
                <c:pt idx="3">
                  <c:v>1.7320508075688787</c:v>
                </c:pt>
                <c:pt idx="4">
                  <c:v>2</c:v>
                </c:pt>
                <c:pt idx="5">
                  <c:v>2.2360679774997876</c:v>
                </c:pt>
                <c:pt idx="6">
                  <c:v>2.4494897427831792</c:v>
                </c:pt>
                <c:pt idx="7">
                  <c:v>2.6457513110645912</c:v>
                </c:pt>
                <c:pt idx="8">
                  <c:v>2.8284271247461903</c:v>
                </c:pt>
                <c:pt idx="9">
                  <c:v>3</c:v>
                </c:pt>
                <c:pt idx="10">
                  <c:v>3.1622776601683795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g(x)=min(x,2)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38100">
                <a:solidFill>
                  <a:srgbClr val="7030A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g(x)=min(x,1)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177464"/>
        <c:axId val="314177856"/>
      </c:lineChart>
      <c:catAx>
        <c:axId val="31417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4177856"/>
        <c:crosses val="autoZero"/>
        <c:auto val="1"/>
        <c:lblAlgn val="ctr"/>
        <c:lblOffset val="20"/>
        <c:noMultiLvlLbl val="0"/>
      </c:catAx>
      <c:valAx>
        <c:axId val="314177856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4177464"/>
        <c:crosses val="autoZero"/>
        <c:crossBetween val="midCat"/>
        <c:majorUnit val="1"/>
      </c:valAx>
    </c:plotArea>
    <c:legend>
      <c:legendPos val="b"/>
      <c:layout>
        <c:manualLayout>
          <c:xMode val="edge"/>
          <c:yMode val="edge"/>
          <c:x val="0.68380420730990721"/>
          <c:y val="4.2465765148921697E-2"/>
          <c:w val="0.31316547185333177"/>
          <c:h val="0.957534266550014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2DD03-B63F-41C8-8A95-28EBF3699757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DA899-1CF3-41C9-A9F7-2E94A8A4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0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3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6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6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72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72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72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39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17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9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9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4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55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57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5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5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6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67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16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80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8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1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63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34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14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55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947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0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0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7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1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-152400" y="6353998"/>
            <a:ext cx="609600" cy="52120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8CB49F-E64C-4F57-B97C-1214CD28B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8CB49F-E64C-4F57-B97C-1214CD28B5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8CB49F-E64C-4F57-B97C-1214CD28B5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 userDrawn="1"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7.gif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4.xml"/><Relationship Id="rId9" Type="http://schemas.openxmlformats.org/officeDocument/2006/relationships/chart" Target="../charts/char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7239000" cy="2971800"/>
          </a:xfrm>
        </p:spPr>
        <p:txBody>
          <a:bodyPr>
            <a:noAutofit/>
          </a:bodyPr>
          <a:lstStyle/>
          <a:p>
            <a:r>
              <a:rPr lang="en-US" sz="4000" b="0" dirty="0" smtClean="0"/>
              <a:t>“By </a:t>
            </a:r>
            <a:r>
              <a:rPr lang="en-US" sz="4000" b="0" dirty="0"/>
              <a:t>the User, For the User, With the Learning </a:t>
            </a:r>
            <a:r>
              <a:rPr lang="en-US" sz="4000" b="0" dirty="0" smtClean="0"/>
              <a:t>System”: </a:t>
            </a:r>
            <a:br>
              <a:rPr lang="en-US" sz="4000" b="0" dirty="0" smtClean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4000" b="0" dirty="0" smtClean="0"/>
              <a:t>Learning From User Interactions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267200"/>
            <a:ext cx="61722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Karthik Raman</a:t>
            </a:r>
          </a:p>
          <a:p>
            <a:pPr algn="ctr"/>
            <a:r>
              <a:rPr lang="en-US" sz="2800" dirty="0" smtClean="0"/>
              <a:t>December 12, 2014 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86087" y="5943600"/>
            <a:ext cx="61722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smtClean="0"/>
              <a:t>Joint work with </a:t>
            </a:r>
            <a:r>
              <a:rPr lang="en-US" sz="2000" u="sng" dirty="0" smtClean="0"/>
              <a:t>Thorsten Joachims</a:t>
            </a:r>
            <a:r>
              <a:rPr lang="en-US" sz="2000" dirty="0" smtClean="0"/>
              <a:t>, </a:t>
            </a:r>
          </a:p>
          <a:p>
            <a:pPr algn="r"/>
            <a:r>
              <a:rPr lang="en-US" sz="2000" b="0" dirty="0" smtClean="0"/>
              <a:t>Pannaga Shivaswamy, Tobias Schnabel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0013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5648"/>
            <a:ext cx="8382000" cy="835152"/>
          </a:xfrm>
        </p:spPr>
        <p:txBody>
          <a:bodyPr/>
          <a:lstStyle/>
          <a:p>
            <a:r>
              <a:rPr lang="en-US" dirty="0" smtClean="0"/>
              <a:t>Analyze the algorithm’s </a:t>
            </a:r>
            <a:r>
              <a:rPr lang="en-US" b="1" dirty="0" smtClean="0"/>
              <a:t>regret</a:t>
            </a:r>
            <a:r>
              <a:rPr lang="en-US" dirty="0" smtClean="0"/>
              <a:t> </a:t>
            </a:r>
            <a:r>
              <a:rPr lang="en-US" i="1" dirty="0" smtClean="0"/>
              <a:t>i.e.,</a:t>
            </a:r>
            <a:r>
              <a:rPr lang="en-US" dirty="0" smtClean="0"/>
              <a:t> the total sub-optimality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40000" contrast="40000"/>
          </a:blip>
          <a:stretch>
            <a:fillRect/>
          </a:stretch>
        </p:blipFill>
        <p:spPr>
          <a:xfrm>
            <a:off x="1676400" y="2232749"/>
            <a:ext cx="5638800" cy="104385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3390810"/>
            <a:ext cx="8001000" cy="34671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where y*</a:t>
            </a:r>
            <a:r>
              <a:rPr lang="en-US" baseline="-25000" dirty="0" smtClean="0"/>
              <a:t>t</a:t>
            </a:r>
            <a:r>
              <a:rPr lang="en-US" dirty="0" smtClean="0"/>
              <a:t> is the optimal prediction. </a:t>
            </a:r>
          </a:p>
          <a:p>
            <a:endParaRPr lang="en-US" sz="1600" dirty="0"/>
          </a:p>
          <a:p>
            <a:r>
              <a:rPr lang="en-US" dirty="0" smtClean="0"/>
              <a:t>Characterize feedback as </a:t>
            </a:r>
            <a:r>
              <a:rPr lang="el-GR" dirty="0" smtClean="0"/>
              <a:t>α</a:t>
            </a:r>
            <a:r>
              <a:rPr lang="en-US" dirty="0" smtClean="0"/>
              <a:t>-Informative:</a:t>
            </a:r>
          </a:p>
          <a:p>
            <a:endParaRPr lang="en-US" dirty="0"/>
          </a:p>
          <a:p>
            <a:endParaRPr lang="en-US" sz="1400" dirty="0" smtClean="0"/>
          </a:p>
          <a:p>
            <a:endParaRPr lang="en-US" sz="1050" dirty="0" smtClean="0"/>
          </a:p>
          <a:p>
            <a:r>
              <a:rPr lang="en-US" dirty="0" smtClean="0"/>
              <a:t>Not an assumption: Can characterize all user feedback</a:t>
            </a:r>
          </a:p>
          <a:p>
            <a:pPr lvl="1"/>
            <a:r>
              <a:rPr lang="el-GR" dirty="0" smtClean="0"/>
              <a:t>α</a:t>
            </a:r>
            <a:r>
              <a:rPr lang="en-US" dirty="0" smtClean="0"/>
              <a:t> indicates the quality of feedback, </a:t>
            </a:r>
            <a:r>
              <a:rPr lang="el-GR" dirty="0" smtClean="0"/>
              <a:t>ξ</a:t>
            </a:r>
            <a:r>
              <a:rPr lang="en-US" baseline="-25000" dirty="0" smtClean="0"/>
              <a:t>t</a:t>
            </a:r>
            <a:r>
              <a:rPr lang="en-US" dirty="0" smtClean="0"/>
              <a:t> is the </a:t>
            </a:r>
            <a:r>
              <a:rPr lang="en-US" i="1" dirty="0" smtClean="0"/>
              <a:t>slack</a:t>
            </a:r>
            <a:r>
              <a:rPr lang="en-US" dirty="0" smtClean="0"/>
              <a:t> variable (</a:t>
            </a:r>
            <a:r>
              <a:rPr lang="en-US" i="1" dirty="0" smtClean="0"/>
              <a:t>i.e.</a:t>
            </a:r>
            <a:r>
              <a:rPr lang="en-US" dirty="0" smtClean="0"/>
              <a:t> how much lower is received feedback than 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n-US" dirty="0" smtClean="0"/>
              <a:t>quality).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 bright="-40000" contrast="40000"/>
          </a:blip>
          <a:stretch>
            <a:fillRect/>
          </a:stretch>
        </p:blipFill>
        <p:spPr>
          <a:xfrm>
            <a:off x="120204" y="4724400"/>
            <a:ext cx="8751191" cy="574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0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Bound For Preference Perceptron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7499" y="5824330"/>
            <a:ext cx="23621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Slack component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5639664"/>
            <a:ext cx="28448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Converges as √T </a:t>
            </a:r>
          </a:p>
          <a:p>
            <a:r>
              <a:rPr lang="en-US" dirty="0" smtClean="0"/>
              <a:t>(Same rate as optimal feedback convergence)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85" y="3676747"/>
            <a:ext cx="6764628" cy="1616223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5648"/>
            <a:ext cx="8610600" cy="201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any </a:t>
            </a:r>
            <a:r>
              <a:rPr lang="el-GR" dirty="0" smtClean="0"/>
              <a:t>α</a:t>
            </a:r>
            <a:r>
              <a:rPr lang="en-US" dirty="0" smtClean="0"/>
              <a:t> and  w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s.t.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algorithm has regret: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40000" contrast="40000"/>
          </a:blip>
          <a:stretch>
            <a:fillRect/>
          </a:stretch>
        </p:blipFill>
        <p:spPr>
          <a:xfrm>
            <a:off x="3742691" y="1742604"/>
            <a:ext cx="4097018" cy="5434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1" y="5248870"/>
            <a:ext cx="1752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of Number of Dimensions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33401" y="3561666"/>
            <a:ext cx="8458199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1" y="4860906"/>
            <a:ext cx="24383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Changes gracefully with </a:t>
            </a:r>
            <a:r>
              <a:rPr lang="el-GR" dirty="0"/>
              <a:t>α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917584" y="4524624"/>
            <a:ext cx="5007216" cy="7683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791200" y="3540369"/>
            <a:ext cx="2117484" cy="1966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170885" y="3352800"/>
            <a:ext cx="2277416" cy="2286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53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Do in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Performed user study on </a:t>
            </a:r>
            <a:r>
              <a:rPr lang="en-US" dirty="0"/>
              <a:t>full-text search on arxiv.org</a:t>
            </a:r>
          </a:p>
          <a:p>
            <a:pPr lvl="1"/>
            <a:r>
              <a:rPr lang="en-US" dirty="0" smtClean="0"/>
              <a:t>Goal: Learning a ranking function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666999"/>
            <a:ext cx="3200400" cy="419100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Win Ratio: Interleaved comparison with (non-learning) baseline.</a:t>
            </a:r>
          </a:p>
          <a:p>
            <a:endParaRPr lang="en-US" sz="1400" dirty="0" smtClean="0"/>
          </a:p>
          <a:p>
            <a:r>
              <a:rPr lang="en-US" sz="2000" dirty="0" smtClean="0"/>
              <a:t>Higher ratio is better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(1 indicates similar </a:t>
            </a:r>
            <a:r>
              <a:rPr lang="en-US" sz="2000" dirty="0" err="1" smtClean="0"/>
              <a:t>perf</a:t>
            </a:r>
            <a:r>
              <a:rPr lang="en-US" sz="2000" dirty="0" smtClean="0"/>
              <a:t>.)</a:t>
            </a:r>
          </a:p>
          <a:p>
            <a:pPr marL="365760" lvl="1" indent="0">
              <a:buNone/>
            </a:pPr>
            <a:endParaRPr lang="en-US" sz="1400" dirty="0"/>
          </a:p>
          <a:p>
            <a:r>
              <a:rPr lang="en-US" sz="2000" dirty="0"/>
              <a:t>Preference Perceptron performs poorly and is not stable</a:t>
            </a:r>
            <a:r>
              <a:rPr lang="en-US" sz="2000" dirty="0" smtClean="0"/>
              <a:t>.</a:t>
            </a:r>
          </a:p>
          <a:p>
            <a:endParaRPr lang="en-US" sz="1200" dirty="0" smtClean="0"/>
          </a:p>
          <a:p>
            <a:r>
              <a:rPr lang="en-US" sz="2000" dirty="0" smtClean="0"/>
              <a:t>Feedback received has large slack values (for any reasonably large </a:t>
            </a:r>
            <a:r>
              <a:rPr lang="el-GR" sz="2000" dirty="0" smtClean="0"/>
              <a:t>α</a:t>
            </a:r>
            <a:r>
              <a:rPr lang="en-US" sz="2000" dirty="0" smtClean="0"/>
              <a:t>)</a:t>
            </a:r>
          </a:p>
          <a:p>
            <a:endParaRPr lang="en-US" sz="11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291681"/>
            <a:ext cx="579732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467600" cy="1143000"/>
          </a:xfrm>
        </p:spPr>
        <p:txBody>
          <a:bodyPr/>
          <a:lstStyle/>
          <a:p>
            <a:r>
              <a:rPr lang="en-US" dirty="0" smtClean="0"/>
              <a:t>Illustrative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736483"/>
            <a:ext cx="7467600" cy="35951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cs typeface="Times New Roman"/>
              </a:rPr>
              <a:t>Say </a:t>
            </a:r>
            <a:r>
              <a:rPr lang="en-US" dirty="0" smtClean="0">
                <a:cs typeface="Times New Roman"/>
              </a:rPr>
              <a:t>user </a:t>
            </a:r>
            <a:r>
              <a:rPr lang="en-US" dirty="0">
                <a:cs typeface="Times New Roman"/>
              </a:rPr>
              <a:t>is imperfect judge of relevance: 20% error rate</a:t>
            </a:r>
            <a:r>
              <a:rPr lang="en-US" dirty="0" smtClean="0">
                <a:cs typeface="Times New Roman"/>
              </a:rPr>
              <a:t>.</a:t>
            </a:r>
          </a:p>
          <a:p>
            <a:endParaRPr lang="en-US" dirty="0" smtClean="0"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19050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73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4"/>
            <a:endCxn id="9" idx="0"/>
          </p:cNvCxnSpPr>
          <p:nvPr/>
        </p:nvCxnSpPr>
        <p:spPr>
          <a:xfrm>
            <a:off x="1466850" y="2394466"/>
            <a:ext cx="0" cy="3487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143000" y="27432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1466850" y="3232666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43000" y="4615934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7300" y="4692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7800" y="41910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1253764" y="3844564"/>
            <a:ext cx="62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......</a:t>
            </a: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1600200" y="1676400"/>
            <a:ext cx="457200" cy="47620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184976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Only relevant doc.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934200" y="1633299"/>
            <a:ext cx="762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10400" y="1600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35" name="Rectangle 34"/>
          <p:cNvSpPr/>
          <p:nvPr/>
        </p:nvSpPr>
        <p:spPr>
          <a:xfrm>
            <a:off x="7696200" y="1633299"/>
            <a:ext cx="9144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160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4295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38" name="Right Arrow 37"/>
          <p:cNvSpPr/>
          <p:nvPr/>
        </p:nvSpPr>
        <p:spPr>
          <a:xfrm>
            <a:off x="723900" y="2110991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19800" y="1633299"/>
            <a:ext cx="6858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198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817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51024"/>
              </p:ext>
            </p:extLst>
          </p:nvPr>
        </p:nvGraphicFramePr>
        <p:xfrm>
          <a:off x="5181600" y="3500473"/>
          <a:ext cx="2000250" cy="156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85850"/>
              </a:tblGrid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0" y="298793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Values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172200" y="3614499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172200" y="3581400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45" name="Rectangle 44"/>
          <p:cNvSpPr/>
          <p:nvPr/>
        </p:nvSpPr>
        <p:spPr>
          <a:xfrm>
            <a:off x="6553200" y="3614499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553200" y="3581400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181600" y="3745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172200" y="4401324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172200" y="4368225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50" name="Rectangle 49"/>
          <p:cNvSpPr/>
          <p:nvPr/>
        </p:nvSpPr>
        <p:spPr>
          <a:xfrm>
            <a:off x="6553200" y="4401324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53200" y="4368225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1816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2…N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1633299"/>
            <a:ext cx="990600" cy="3776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33" grpId="0" animBg="1"/>
      <p:bldP spid="34" grpId="0"/>
      <p:bldP spid="35" grpId="0" animBg="1"/>
      <p:bldP spid="36" grpId="0"/>
      <p:bldP spid="38" grpId="0" animBg="1"/>
      <p:bldP spid="42" grpId="0" animBg="1"/>
      <p:bldP spid="43" grpId="0"/>
      <p:bldP spid="12" grpId="0"/>
      <p:bldP spid="40" grpId="0" animBg="1"/>
      <p:bldP spid="41" grpId="0"/>
      <p:bldP spid="45" grpId="0" animBg="1"/>
      <p:bldP spid="46" grpId="0"/>
      <p:bldP spid="47" grpId="0"/>
      <p:bldP spid="48" grpId="0" animBg="1"/>
      <p:bldP spid="49" grpId="0"/>
      <p:bldP spid="50" grpId="0" animBg="1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467600" cy="1143000"/>
          </a:xfrm>
        </p:spPr>
        <p:txBody>
          <a:bodyPr/>
          <a:lstStyle/>
          <a:p>
            <a:r>
              <a:rPr lang="en-US" dirty="0" smtClean="0"/>
              <a:t>Illustrative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736483"/>
            <a:ext cx="7467600" cy="104531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cs typeface="Times New Roman"/>
              </a:rPr>
              <a:t>Say </a:t>
            </a:r>
            <a:r>
              <a:rPr lang="en-US" dirty="0" smtClean="0">
                <a:cs typeface="Times New Roman"/>
              </a:rPr>
              <a:t>user </a:t>
            </a:r>
            <a:r>
              <a:rPr lang="en-US" dirty="0">
                <a:cs typeface="Times New Roman"/>
              </a:rPr>
              <a:t>is imperfect judge of relevance: 20% error rate</a:t>
            </a:r>
            <a:r>
              <a:rPr lang="en-US" dirty="0" smtClean="0">
                <a:cs typeface="Times New Roman"/>
              </a:rPr>
              <a:t>.</a:t>
            </a:r>
          </a:p>
          <a:p>
            <a:r>
              <a:rPr lang="en-US" dirty="0">
                <a:cs typeface="Times New Roman"/>
              </a:rPr>
              <a:t>Algorithm oscillates</a:t>
            </a:r>
            <a:r>
              <a:rPr lang="en-US" dirty="0" smtClean="0">
                <a:cs typeface="Times New Roman"/>
              </a:rPr>
              <a:t>!!</a:t>
            </a:r>
          </a:p>
          <a:p>
            <a:r>
              <a:rPr lang="en-US" dirty="0">
                <a:cs typeface="Times New Roman"/>
              </a:rPr>
              <a:t>Averaging or regularization cannot help either.</a:t>
            </a:r>
          </a:p>
          <a:p>
            <a:endParaRPr lang="en-US" dirty="0">
              <a:cs typeface="Times New Roman"/>
            </a:endParaRPr>
          </a:p>
          <a:p>
            <a:endParaRPr lang="en-US" dirty="0" smtClean="0">
              <a:cs typeface="Times New Roman"/>
            </a:endParaRPr>
          </a:p>
          <a:p>
            <a:endParaRPr lang="en-US" dirty="0" smtClean="0"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19050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73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4"/>
            <a:endCxn id="9" idx="0"/>
          </p:cNvCxnSpPr>
          <p:nvPr/>
        </p:nvCxnSpPr>
        <p:spPr>
          <a:xfrm>
            <a:off x="1466850" y="2394466"/>
            <a:ext cx="0" cy="3487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143000" y="27432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1466850" y="3232666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43000" y="4615934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7300" y="4692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7800" y="41910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1253764" y="3844564"/>
            <a:ext cx="62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......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858000" y="1633299"/>
            <a:ext cx="8382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485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35" name="Rectangle 34"/>
          <p:cNvSpPr/>
          <p:nvPr/>
        </p:nvSpPr>
        <p:spPr>
          <a:xfrm>
            <a:off x="7696200" y="1633299"/>
            <a:ext cx="9144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160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-0.6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4295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38" name="Right Arrow 37"/>
          <p:cNvSpPr/>
          <p:nvPr/>
        </p:nvSpPr>
        <p:spPr>
          <a:xfrm>
            <a:off x="723900" y="2110991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19800" y="1633299"/>
            <a:ext cx="6858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198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817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579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579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198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762000" y="2962454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16002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0.6</a:t>
            </a:r>
            <a:endParaRPr lang="en-US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696200" y="160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</a:t>
            </a:r>
            <a:endParaRPr lang="en-US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943600" y="1600200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981700" y="1600200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17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924550" y="16002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09</a:t>
            </a:r>
            <a:endParaRPr lang="en-US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943600" y="16002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218</a:t>
            </a:r>
            <a:endParaRPr lang="en-US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2192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N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2192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781800" y="1600200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0.2</a:t>
            </a:r>
            <a:endParaRPr lang="en-US" sz="3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772400" y="16002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-0.2</a:t>
            </a:r>
            <a:endParaRPr lang="en-US" sz="3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781800" y="1600200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-0.2</a:t>
            </a:r>
            <a:endParaRPr lang="en-US" sz="3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696200" y="16002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0.2</a:t>
            </a:r>
            <a:endParaRPr lang="en-US" sz="3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781800" y="1600200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0.4</a:t>
            </a:r>
            <a:endParaRPr lang="en-US" sz="3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16002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-0.4</a:t>
            </a:r>
            <a:endParaRPr lang="en-US" sz="3000" b="1" dirty="0"/>
          </a:p>
        </p:txBody>
      </p:sp>
      <p:sp>
        <p:nvSpPr>
          <p:cNvPr id="66" name="Right Arrow 65"/>
          <p:cNvSpPr/>
          <p:nvPr/>
        </p:nvSpPr>
        <p:spPr>
          <a:xfrm>
            <a:off x="723900" y="4867454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ight Arrow 66"/>
          <p:cNvSpPr/>
          <p:nvPr/>
        </p:nvSpPr>
        <p:spPr>
          <a:xfrm>
            <a:off x="685800" y="3876854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943600" y="16002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79</a:t>
            </a:r>
            <a:endParaRPr lang="en-US" sz="3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781800" y="1579602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-0.1</a:t>
            </a:r>
            <a:endParaRPr lang="en-US" sz="3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772400" y="1579602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0.1</a:t>
            </a:r>
            <a:endParaRPr lang="en-US" sz="3000" b="1" dirty="0"/>
          </a:p>
        </p:txBody>
      </p:sp>
      <p:sp>
        <p:nvSpPr>
          <p:cNvPr id="71" name="Right Arrow 70"/>
          <p:cNvSpPr/>
          <p:nvPr/>
        </p:nvSpPr>
        <p:spPr>
          <a:xfrm>
            <a:off x="762000" y="2971800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39149"/>
              </p:ext>
            </p:extLst>
          </p:nvPr>
        </p:nvGraphicFramePr>
        <p:xfrm>
          <a:off x="3993126" y="2848897"/>
          <a:ext cx="4084074" cy="265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575"/>
                <a:gridCol w="1344499"/>
              </a:tblGrid>
              <a:tr h="631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Avg.  Rank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of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Rel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Doc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516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Preference Perceptron</a:t>
                      </a:r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9.36</a:t>
                      </a:r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</a:tr>
              <a:tr h="902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Averaged Preference Perceptron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9.37</a:t>
                      </a:r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</a:tr>
              <a:tr h="5516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3PR (Our Method)</a:t>
                      </a:r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2.08</a:t>
                      </a:r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0" y="2394467"/>
            <a:ext cx="4572000" cy="37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N=10, Averaged over 1000 runs.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90600" y="1633299"/>
            <a:ext cx="990600" cy="3776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98240"/>
              </p:ext>
            </p:extLst>
          </p:nvPr>
        </p:nvGraphicFramePr>
        <p:xfrm>
          <a:off x="5181600" y="3500473"/>
          <a:ext cx="2000250" cy="156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85850"/>
              </a:tblGrid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181600" y="298793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Values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172200" y="3614499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172200" y="3581400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72" name="Rectangle 71"/>
          <p:cNvSpPr/>
          <p:nvPr/>
        </p:nvSpPr>
        <p:spPr>
          <a:xfrm>
            <a:off x="6553200" y="3614499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553200" y="3581400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181600" y="3745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172200" y="4401324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172200" y="4368225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77" name="Rectangle 76"/>
          <p:cNvSpPr/>
          <p:nvPr/>
        </p:nvSpPr>
        <p:spPr>
          <a:xfrm>
            <a:off x="6553200" y="4401324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553200" y="4368225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1816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2…N</a:t>
            </a:r>
            <a:endParaRPr lang="en-US" dirty="0"/>
          </a:p>
        </p:txBody>
      </p:sp>
      <p:sp>
        <p:nvSpPr>
          <p:cNvPr id="12" name="Plus 11"/>
          <p:cNvSpPr/>
          <p:nvPr/>
        </p:nvSpPr>
        <p:spPr>
          <a:xfrm>
            <a:off x="7543800" y="4267200"/>
            <a:ext cx="685800" cy="6858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7467600" y="3581400"/>
            <a:ext cx="762000" cy="63484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4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5" grpId="0"/>
      <p:bldP spid="15" grpId="1"/>
      <p:bldP spid="15" grpId="2"/>
      <p:bldP spid="34" grpId="0"/>
      <p:bldP spid="36" grpId="0"/>
      <p:bldP spid="36" grpId="1"/>
      <p:bldP spid="38" grpId="0" animBg="1"/>
      <p:bldP spid="43" grpId="0"/>
      <p:bldP spid="39" grpId="0"/>
      <p:bldP spid="39" grpId="1"/>
      <p:bldP spid="40" grpId="0"/>
      <p:bldP spid="40" grpId="1"/>
      <p:bldP spid="45" grpId="0"/>
      <p:bldP spid="45" grpId="1"/>
      <p:bldP spid="46" grpId="0" animBg="1"/>
      <p:bldP spid="46" grpId="1" animBg="1"/>
      <p:bldP spid="47" grpId="0"/>
      <p:bldP spid="47" grpId="1"/>
      <p:bldP spid="48" grpId="0"/>
      <p:bldP spid="49" grpId="0"/>
      <p:bldP spid="49" grpId="1"/>
      <p:bldP spid="51" grpId="0"/>
      <p:bldP spid="51" grpId="1"/>
      <p:bldP spid="52" grpId="0"/>
      <p:bldP spid="52" grpId="1"/>
      <p:bldP spid="53" grpId="0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7" grpId="0"/>
      <p:bldP spid="5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 animBg="1"/>
      <p:bldP spid="66" grpId="1" animBg="1"/>
      <p:bldP spid="67" grpId="0" animBg="1"/>
      <p:bldP spid="67" grpId="1" animBg="1"/>
      <p:bldP spid="68" grpId="0"/>
      <p:bldP spid="68" grpId="1"/>
      <p:bldP spid="69" grpId="0"/>
      <p:bldP spid="70" grpId="0"/>
      <p:bldP spid="71" grpId="0" animBg="1"/>
      <p:bldP spid="71" grpId="1" animBg="1"/>
      <p:bldP spid="7" grpId="0"/>
      <p:bldP spid="59" grpId="0"/>
      <p:bldP spid="60" grpId="0" animBg="1"/>
      <p:bldP spid="61" grpId="0"/>
      <p:bldP spid="72" grpId="0" animBg="1"/>
      <p:bldP spid="73" grpId="0"/>
      <p:bldP spid="74" grpId="0"/>
      <p:bldP spid="75" grpId="0" animBg="1"/>
      <p:bldP spid="76" grpId="0"/>
      <p:bldP spid="77" grpId="0" animBg="1"/>
      <p:bldP spid="78" grpId="0"/>
      <p:bldP spid="79" grpId="0"/>
      <p:bldP spid="12" grpId="0" animBg="1"/>
      <p:bldP spid="12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467600" cy="1143000"/>
          </a:xfrm>
        </p:spPr>
        <p:txBody>
          <a:bodyPr/>
          <a:lstStyle/>
          <a:p>
            <a:r>
              <a:rPr lang="en-US" dirty="0" smtClean="0"/>
              <a:t>Key Idea: Perturbation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562600"/>
            <a:ext cx="7467600" cy="123763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Times New Roman"/>
              </a:rPr>
              <a:t>Algorithm is stable!!</a:t>
            </a:r>
          </a:p>
          <a:p>
            <a:r>
              <a:rPr lang="en-US" dirty="0" smtClean="0">
                <a:cs typeface="Times New Roman"/>
              </a:rPr>
              <a:t>Swapping reinforces correct </a:t>
            </a:r>
            <a:r>
              <a:rPr lang="en-US" b="1" dirty="0" smtClean="0">
                <a:cs typeface="Times New Roman"/>
              </a:rPr>
              <a:t>w</a:t>
            </a:r>
            <a:r>
              <a:rPr lang="en-US" dirty="0" smtClean="0">
                <a:cs typeface="Times New Roman"/>
              </a:rPr>
              <a:t> at small cost of presenting sub-optimal object.</a:t>
            </a:r>
          </a:p>
          <a:p>
            <a:endParaRPr lang="en-US" dirty="0" smtClean="0"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19050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73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4"/>
            <a:endCxn id="9" idx="0"/>
          </p:cNvCxnSpPr>
          <p:nvPr/>
        </p:nvCxnSpPr>
        <p:spPr>
          <a:xfrm>
            <a:off x="1466850" y="2394466"/>
            <a:ext cx="0" cy="3487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143000" y="27432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1466850" y="3232666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43000" y="4615934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7300" y="4692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7800" y="41910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1253764" y="3844564"/>
            <a:ext cx="62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......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858000" y="1633299"/>
            <a:ext cx="8382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104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35" name="Rectangle 34"/>
          <p:cNvSpPr/>
          <p:nvPr/>
        </p:nvSpPr>
        <p:spPr>
          <a:xfrm>
            <a:off x="7696200" y="1633299"/>
            <a:ext cx="9906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160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4295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38" name="Right Arrow 37"/>
          <p:cNvSpPr/>
          <p:nvPr/>
        </p:nvSpPr>
        <p:spPr>
          <a:xfrm>
            <a:off x="679040" y="2907060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685800" y="2962454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19800" y="1633299"/>
            <a:ext cx="6858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198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817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2192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2192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019800" y="1590017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</a:t>
            </a:r>
            <a:endParaRPr lang="en-US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858000" y="16002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1.4</a:t>
            </a:r>
            <a:endParaRPr lang="en-US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696200" y="1600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-1.4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858000" y="16002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1.8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696200" y="1600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-1.8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0198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8000" y="16002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1.4</a:t>
            </a:r>
            <a:endParaRPr lang="en-US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696200" y="1600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-1.4</a:t>
            </a:r>
            <a:endParaRPr lang="en-US" sz="3200" b="1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495800" y="2743200"/>
            <a:ext cx="4286250" cy="2895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Times New Roman"/>
              </a:rPr>
              <a:t>What if  we randomly swap adjacent pairs?</a:t>
            </a:r>
          </a:p>
          <a:p>
            <a:pPr lvl="1"/>
            <a:r>
              <a:rPr lang="en-US" dirty="0" smtClean="0">
                <a:cs typeface="Times New Roman"/>
              </a:rPr>
              <a:t>E.g. The first 2 results</a:t>
            </a:r>
          </a:p>
          <a:p>
            <a:pPr lvl="1"/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Update only when lower doc. of pair clicked.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90600" y="1633299"/>
            <a:ext cx="990600" cy="3776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69390"/>
              </p:ext>
            </p:extLst>
          </p:nvPr>
        </p:nvGraphicFramePr>
        <p:xfrm>
          <a:off x="2286000" y="2020406"/>
          <a:ext cx="2000250" cy="156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85850"/>
              </a:tblGrid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286000" y="150786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Values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276600" y="2134432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76600" y="2101333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59" name="Rectangle 58"/>
          <p:cNvSpPr/>
          <p:nvPr/>
        </p:nvSpPr>
        <p:spPr>
          <a:xfrm>
            <a:off x="3657600" y="2134432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657600" y="2101333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286000" y="22654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276600" y="2921257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276600" y="2888158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64" name="Rectangle 63"/>
          <p:cNvSpPr/>
          <p:nvPr/>
        </p:nvSpPr>
        <p:spPr>
          <a:xfrm>
            <a:off x="3657600" y="2921257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657600" y="2888158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286000" y="301573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2…N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3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4" grpId="0"/>
      <p:bldP spid="36" grpId="0"/>
      <p:bldP spid="38" grpId="0" animBg="1"/>
      <p:bldP spid="39" grpId="0" animBg="1"/>
      <p:bldP spid="39" grpId="1" animBg="1"/>
      <p:bldP spid="43" grpId="0"/>
      <p:bldP spid="45" grpId="0"/>
      <p:bldP spid="46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3" grpId="0"/>
      <p:bldP spid="54" grpId="0"/>
      <p:bldP spid="56" grpId="0"/>
      <p:bldP spid="57" grpId="0" animBg="1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Perturbed Preference Perceptron for Ranking(3PR)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5562599"/>
            <a:ext cx="7696201" cy="1292352"/>
          </a:xfrm>
        </p:spPr>
        <p:txBody>
          <a:bodyPr/>
          <a:lstStyle/>
          <a:p>
            <a:r>
              <a:rPr lang="en-US" dirty="0" smtClean="0"/>
              <a:t>Can use constant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= 0.5 or dynamically determine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989708"/>
            <a:ext cx="86868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/>
              <a:t>Initialize </a:t>
            </a:r>
            <a:r>
              <a:rPr lang="en-US" sz="2800" i="1" dirty="0"/>
              <a:t>weight vector</a:t>
            </a:r>
            <a:r>
              <a:rPr lang="en-US" sz="2800" b="1" i="1" dirty="0"/>
              <a:t> </a:t>
            </a:r>
            <a:r>
              <a:rPr lang="en-US" sz="2800" b="1" dirty="0"/>
              <a:t>w</a:t>
            </a:r>
            <a:r>
              <a:rPr lang="en-US" sz="2800" dirty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/>
              <a:t>Get context </a:t>
            </a:r>
            <a:r>
              <a:rPr lang="en-US" sz="2800" b="1" dirty="0"/>
              <a:t>x </a:t>
            </a:r>
            <a:r>
              <a:rPr lang="en-US" sz="2800" dirty="0"/>
              <a:t>and </a:t>
            </a:r>
            <a:r>
              <a:rPr lang="en-US" sz="2800" dirty="0" smtClean="0"/>
              <a:t>find best </a:t>
            </a:r>
            <a:r>
              <a:rPr lang="en-US" sz="2800" b="1" dirty="0"/>
              <a:t>y</a:t>
            </a:r>
            <a:r>
              <a:rPr lang="en-US" sz="2800" dirty="0"/>
              <a:t> (as per current </a:t>
            </a:r>
            <a:r>
              <a:rPr lang="en-US" sz="2800" b="1" dirty="0"/>
              <a:t>w</a:t>
            </a:r>
            <a:r>
              <a:rPr lang="en-US" sz="2800" dirty="0" smtClean="0"/>
              <a:t>).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Perturb </a:t>
            </a:r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 and present slightly different solution </a:t>
            </a:r>
            <a:r>
              <a:rPr lang="en-US" sz="2800" b="1" dirty="0" smtClean="0">
                <a:solidFill>
                  <a:srgbClr val="FF0000"/>
                </a:solidFill>
              </a:rPr>
              <a:t>y’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1081278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Swap adjacent pairs with probability </a:t>
            </a:r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en-US" sz="2800" b="1" baseline="-25000" dirty="0">
                <a:solidFill>
                  <a:srgbClr val="FF0000"/>
                </a:solidFill>
              </a:rPr>
              <a:t>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Observe user feedback. </a:t>
            </a:r>
          </a:p>
          <a:p>
            <a:pPr marL="1081278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Construct pairwise feedback</a:t>
            </a:r>
            <a:r>
              <a:rPr lang="en-US" sz="2800" dirty="0" smtClean="0"/>
              <a:t>.</a:t>
            </a:r>
            <a:endParaRPr lang="en-US" sz="2800" dirty="0"/>
          </a:p>
          <a:p>
            <a:pPr marL="624078" indent="-514350">
              <a:buFont typeface="+mj-lt"/>
              <a:buAutoNum type="arabicPeriod"/>
            </a:pPr>
            <a:r>
              <a:rPr lang="en-US" sz="2800" dirty="0"/>
              <a:t>Perceptron update to</a:t>
            </a:r>
            <a:r>
              <a:rPr lang="en-US" sz="2800" b="1" dirty="0"/>
              <a:t> w : </a:t>
            </a:r>
            <a:r>
              <a:rPr lang="en-US" sz="2400" dirty="0"/>
              <a:t> </a:t>
            </a:r>
          </a:p>
          <a:p>
            <a:pPr marL="989838" lvl="1" indent="-514350"/>
            <a:r>
              <a:rPr lang="en-US" sz="2100" b="1" dirty="0"/>
              <a:t>w +=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Feedback</a:t>
            </a:r>
            <a:r>
              <a:rPr lang="en-US" sz="2100" b="1" i="1" dirty="0">
                <a:cs typeface="Times New Roman"/>
              </a:rPr>
              <a:t>)  </a:t>
            </a:r>
            <a:r>
              <a:rPr lang="en-US" sz="2100" b="1" dirty="0">
                <a:cs typeface="Times New Roman"/>
              </a:rPr>
              <a:t>-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Presented</a:t>
            </a:r>
            <a:r>
              <a:rPr lang="en-US" sz="2100" b="1" i="1" dirty="0">
                <a:cs typeface="Times New Roman"/>
              </a:rPr>
              <a:t>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2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3PR Regret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5105400"/>
            <a:ext cx="7696201" cy="12192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dirty="0" smtClean="0"/>
              <a:t>Better  </a:t>
            </a:r>
            <a:r>
              <a:rPr lang="el-GR" dirty="0"/>
              <a:t>ξ</a:t>
            </a:r>
            <a:r>
              <a:rPr lang="en-US" baseline="-25000" dirty="0"/>
              <a:t>t</a:t>
            </a:r>
            <a:r>
              <a:rPr lang="en-US" dirty="0"/>
              <a:t> </a:t>
            </a:r>
            <a:r>
              <a:rPr lang="en-US" dirty="0" smtClean="0"/>
              <a:t>values (lower slacks) than preference perceptron at cost of a vanishing term.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399" y="1845650"/>
            <a:ext cx="7848601" cy="8989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US" dirty="0" smtClean="0"/>
              <a:t>Under the </a:t>
            </a:r>
            <a:r>
              <a:rPr lang="el-GR" dirty="0" smtClean="0"/>
              <a:t>α</a:t>
            </a:r>
            <a:r>
              <a:rPr lang="en-US" dirty="0" smtClean="0"/>
              <a:t>-Informative feedback characterization, we can bound the regret as: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40000" contrast="40000"/>
          </a:blip>
          <a:stretch>
            <a:fillRect/>
          </a:stretch>
        </p:blipFill>
        <p:spPr>
          <a:xfrm>
            <a:off x="533400" y="2879694"/>
            <a:ext cx="8182976" cy="17685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96302" y="3140066"/>
            <a:ext cx="1220074" cy="1600200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8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it work</a:t>
            </a:r>
            <a:r>
              <a:rPr lang="en-US" sz="3600" dirty="0" smtClean="0"/>
              <a:t>?</a:t>
            </a:r>
            <a:endParaRPr lang="en-US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63687"/>
            <a:ext cx="6248400" cy="388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9" name="Straight Connector 38"/>
          <p:cNvCxnSpPr/>
          <p:nvPr/>
        </p:nvCxnSpPr>
        <p:spPr>
          <a:xfrm>
            <a:off x="1878677" y="5638800"/>
            <a:ext cx="505552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16200000">
            <a:off x="-326748" y="4547861"/>
            <a:ext cx="3361586" cy="269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Cumulative Win Ratio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79454" y="6333977"/>
            <a:ext cx="4854570" cy="329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Number of Feedback</a:t>
            </a:r>
            <a:endParaRPr lang="en-US" sz="2000" dirty="0">
              <a:solidFill>
                <a:schemeClr val="accent6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24399" y="4814851"/>
            <a:ext cx="2248381" cy="808062"/>
            <a:chOff x="7068327" y="5234035"/>
            <a:chExt cx="1803812" cy="537670"/>
          </a:xfrm>
          <a:solidFill>
            <a:schemeClr val="bg1"/>
          </a:solidFill>
        </p:grpSpPr>
        <p:sp>
          <p:nvSpPr>
            <p:cNvPr id="45" name="TextBox 44"/>
            <p:cNvSpPr txBox="1"/>
            <p:nvPr/>
          </p:nvSpPr>
          <p:spPr>
            <a:xfrm>
              <a:off x="7605995" y="5234035"/>
              <a:ext cx="12661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latin typeface="+mn-lt"/>
                </a:rPr>
                <a:t>Baseline</a:t>
              </a:r>
              <a:endParaRPr lang="en-US" sz="2400" b="1" dirty="0">
                <a:solidFill>
                  <a:schemeClr val="accent6"/>
                </a:solidFill>
                <a:latin typeface="+mn-lt"/>
              </a:endParaRPr>
            </a:p>
          </p:txBody>
        </p:sp>
        <p:cxnSp>
          <p:nvCxnSpPr>
            <p:cNvPr id="46" name="Straight Arrow Connector 45"/>
            <p:cNvCxnSpPr>
              <a:stCxn id="45" idx="1"/>
            </p:cNvCxnSpPr>
            <p:nvPr/>
          </p:nvCxnSpPr>
          <p:spPr>
            <a:xfrm flipH="1">
              <a:off x="7068327" y="5418701"/>
              <a:ext cx="537668" cy="353004"/>
            </a:xfrm>
            <a:prstGeom prst="straightConnector1">
              <a:avLst/>
            </a:prstGeom>
            <a:grpFill/>
            <a:ln w="28575">
              <a:solidFill>
                <a:schemeClr val="accent6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3561907" y="3036421"/>
            <a:ext cx="142009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3PR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>
            <a:off x="4271952" y="3436531"/>
            <a:ext cx="19651" cy="367990"/>
          </a:xfrm>
          <a:prstGeom prst="straightConnector1">
            <a:avLst/>
          </a:prstGeom>
          <a:ln w="28575">
            <a:solidFill>
              <a:schemeClr val="accent6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/>
          <p:cNvSpPr>
            <a:spLocks noGrp="1"/>
          </p:cNvSpPr>
          <p:nvPr>
            <p:ph sz="quarter" idx="1"/>
          </p:nvPr>
        </p:nvSpPr>
        <p:spPr>
          <a:xfrm>
            <a:off x="367838" y="1799926"/>
            <a:ext cx="8077200" cy="925534"/>
          </a:xfrm>
        </p:spPr>
        <p:txBody>
          <a:bodyPr/>
          <a:lstStyle/>
          <a:p>
            <a:r>
              <a:rPr lang="en-US" dirty="0" smtClean="0"/>
              <a:t>Repeated </a:t>
            </a:r>
            <a:r>
              <a:rPr lang="en-US" dirty="0" err="1" smtClean="0"/>
              <a:t>arXiv</a:t>
            </a:r>
            <a:r>
              <a:rPr lang="en-US" dirty="0" smtClean="0"/>
              <a:t> study but now with 3PR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925534"/>
          </a:xfrm>
        </p:spPr>
        <p:txBody>
          <a:bodyPr/>
          <a:lstStyle/>
          <a:p>
            <a:r>
              <a:rPr lang="en-US" dirty="0" smtClean="0"/>
              <a:t>Running for more than a year </a:t>
            </a:r>
          </a:p>
          <a:p>
            <a:pPr lvl="1"/>
            <a:r>
              <a:rPr lang="en-US" dirty="0" smtClean="0"/>
              <a:t>No manual intervention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9575" y="2719861"/>
            <a:ext cx="8998225" cy="3643645"/>
            <a:chOff x="0" y="-526715"/>
            <a:chExt cx="8928176" cy="3369643"/>
          </a:xfrm>
        </p:grpSpPr>
        <p:pic>
          <p:nvPicPr>
            <p:cNvPr id="22" name="Picture 4" descr="Y:\doc\ecml13-keynote\plot_perturbedprefperc\arxiv_winratio_lo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526715"/>
              <a:ext cx="8928176" cy="33696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3146418" y="-305506"/>
              <a:ext cx="0" cy="256497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 rot="16200000">
            <a:off x="-1508121" y="4468130"/>
            <a:ext cx="3361586" cy="269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Cumulative Win Ratio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7516" y="6103411"/>
            <a:ext cx="3150518" cy="297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Number of Feedback</a:t>
            </a:r>
            <a:endParaRPr lang="en-US" sz="2000" dirty="0">
              <a:solidFill>
                <a:schemeClr val="accent6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92904" y="4568187"/>
            <a:ext cx="2248381" cy="808062"/>
            <a:chOff x="7068327" y="5234035"/>
            <a:chExt cx="1803812" cy="53767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" name="TextBox 32"/>
            <p:cNvSpPr txBox="1"/>
            <p:nvPr/>
          </p:nvSpPr>
          <p:spPr>
            <a:xfrm>
              <a:off x="7605995" y="5234035"/>
              <a:ext cx="1266144" cy="369332"/>
            </a:xfrm>
            <a:prstGeom prst="rect">
              <a:avLst/>
            </a:prstGeom>
            <a:grpFill/>
            <a:ln w="28575">
              <a:solidFill>
                <a:schemeClr val="accent6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latin typeface="+mn-lt"/>
                </a:rPr>
                <a:t>Baseline</a:t>
              </a:r>
              <a:endParaRPr lang="en-US" sz="2400" b="1" dirty="0">
                <a:solidFill>
                  <a:schemeClr val="accent6"/>
                </a:solidFill>
                <a:latin typeface="+mn-lt"/>
              </a:endParaRPr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>
            <a:xfrm flipH="1">
              <a:off x="7068327" y="5418701"/>
              <a:ext cx="537668" cy="353004"/>
            </a:xfrm>
            <a:prstGeom prst="straightConnector1">
              <a:avLst/>
            </a:prstGeom>
            <a:grpFill/>
            <a:ln w="28575">
              <a:solidFill>
                <a:schemeClr val="accent6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980877" y="3209657"/>
            <a:ext cx="142009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3PR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>
            <a:off x="1690922" y="3609767"/>
            <a:ext cx="19651" cy="367990"/>
          </a:xfrm>
          <a:prstGeom prst="straightConnector1">
            <a:avLst/>
          </a:prstGeom>
          <a:ln w="28575">
            <a:solidFill>
              <a:schemeClr val="accent6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2490127" y="2563028"/>
            <a:ext cx="2427495" cy="36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[Raman et al., 2013]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176040" y="2959058"/>
            <a:ext cx="19651" cy="367990"/>
          </a:xfrm>
          <a:prstGeom prst="straightConnector1">
            <a:avLst/>
          </a:prstGeom>
          <a:ln w="28575">
            <a:solidFill>
              <a:schemeClr val="accent6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 Of the WEB &amp;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4572000" cy="2808486"/>
          </a:xfrm>
        </p:spPr>
        <p:txBody>
          <a:bodyPr>
            <a:normAutofit/>
          </a:bodyPr>
          <a:lstStyle/>
          <a:p>
            <a:r>
              <a:rPr lang="en-US" dirty="0" smtClean="0"/>
              <a:t>Learning is important for today’s Information Systems:</a:t>
            </a:r>
          </a:p>
          <a:p>
            <a:pPr lvl="1"/>
            <a:r>
              <a:rPr lang="en-US" dirty="0" smtClean="0"/>
              <a:t>Search Engines</a:t>
            </a:r>
          </a:p>
          <a:p>
            <a:pPr lvl="1"/>
            <a:r>
              <a:rPr lang="en-US" dirty="0" smtClean="0"/>
              <a:t>Recommendation Systems</a:t>
            </a:r>
          </a:p>
          <a:p>
            <a:pPr lvl="1"/>
            <a:r>
              <a:rPr lang="en-US" dirty="0" smtClean="0"/>
              <a:t>Social Networks, News sites</a:t>
            </a:r>
          </a:p>
          <a:p>
            <a:pPr lvl="1"/>
            <a:r>
              <a:rPr lang="en-US" dirty="0" smtClean="0"/>
              <a:t>Smart Homes, Robots ….</a:t>
            </a:r>
          </a:p>
          <a:p>
            <a:endParaRPr lang="en-US" sz="10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9" t="11459" r="35359" b="8333"/>
          <a:stretch/>
        </p:blipFill>
        <p:spPr>
          <a:xfrm>
            <a:off x="4724400" y="1536990"/>
            <a:ext cx="3911186" cy="2737830"/>
          </a:xfrm>
          <a:prstGeom prst="rect">
            <a:avLst/>
          </a:prstGeom>
        </p:spPr>
      </p:pic>
      <p:pic>
        <p:nvPicPr>
          <p:cNvPr id="28678" name="Picture 6" descr="http://files.tested.com/photos/2013/08/07/51843-42957-netflix_win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1504"/>
            <a:ext cx="43434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http://eecatalog.com/smart-energy/files/2012/11/121129_smartenergy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7638"/>
            <a:ext cx="394842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3.bp.blogspot.com/-BqelrRJG-G0/UaG2GuTbujI/AAAAAAAAASI/fQL3WvZws5k/s1600/robot%20IDEAL%20WORKER%20-%20savepost.blogspot.com%20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451781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706421"/>
            <a:ext cx="7734300" cy="1999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Difficult to collect expert-labels for learning:</a:t>
            </a:r>
            <a:endParaRPr lang="en-US" dirty="0"/>
          </a:p>
          <a:p>
            <a:pPr lvl="1"/>
            <a:r>
              <a:rPr lang="en-US" dirty="0" smtClean="0"/>
              <a:t>Instead: Learn </a:t>
            </a:r>
            <a:r>
              <a:rPr lang="en-US" dirty="0"/>
              <a:t>from the user (interactions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User feedback is timely, plentiful and easy </a:t>
            </a:r>
            <a:r>
              <a:rPr lang="en-US" dirty="0"/>
              <a:t>to get.</a:t>
            </a:r>
          </a:p>
          <a:p>
            <a:pPr lvl="1"/>
            <a:r>
              <a:rPr lang="en-US" b="1" dirty="0" smtClean="0"/>
              <a:t>Reflects </a:t>
            </a:r>
            <a:r>
              <a:rPr lang="en-US" b="1" dirty="0"/>
              <a:t>user’s – not experts’ – preferences</a:t>
            </a:r>
          </a:p>
          <a:p>
            <a:endParaRPr lang="en-US" sz="2100" dirty="0"/>
          </a:p>
        </p:txBody>
      </p:sp>
      <p:pic>
        <p:nvPicPr>
          <p:cNvPr id="9" name="Picture 6" descr="http://files.tested.com/photos/2013/08/07/51843-42957-netflix_win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94" y="1536990"/>
            <a:ext cx="4527920" cy="299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43" y="190500"/>
            <a:ext cx="7467600" cy="1028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For This Talk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757" y="1447800"/>
            <a:ext cx="76200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i="1" dirty="0" smtClean="0"/>
              <a:t>Designing algorithms, for </a:t>
            </a:r>
            <a:r>
              <a:rPr lang="en-US" sz="3200" i="1" dirty="0"/>
              <a:t>interactive learning with </a:t>
            </a:r>
            <a:r>
              <a:rPr lang="en-US" sz="3200" i="1" dirty="0" smtClean="0"/>
              <a:t>users, that </a:t>
            </a:r>
            <a:r>
              <a:rPr lang="en-US" sz="3200" i="1" u="sng" dirty="0" smtClean="0"/>
              <a:t>are applicable in practice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and</a:t>
            </a:r>
            <a:r>
              <a:rPr lang="en-US" sz="3200" i="1" dirty="0" smtClean="0"/>
              <a:t> have </a:t>
            </a:r>
            <a:r>
              <a:rPr lang="en-US" sz="3200" i="1" u="sng" dirty="0" smtClean="0"/>
              <a:t>theoretical guarantees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2957" y="3124200"/>
            <a:ext cx="7529286" cy="3429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b="1" u="sng" dirty="0" smtClean="0"/>
              <a:t>Outline:</a:t>
            </a:r>
          </a:p>
          <a:p>
            <a:pPr marL="0" indent="0">
              <a:buClrTx/>
              <a:buNone/>
            </a:pPr>
            <a:endParaRPr lang="en-US" sz="1200" b="1" u="sng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Handling weak, noisy and biased user feedback </a:t>
            </a:r>
            <a:r>
              <a:rPr lang="en-US" i="1" dirty="0" smtClean="0">
                <a:solidFill>
                  <a:schemeClr val="accent3"/>
                </a:solidFill>
              </a:rPr>
              <a:t>(Coactive Learning)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/>
              <a:t>Predicting complex structures: Modeling dependence across items/documents </a:t>
            </a:r>
            <a:r>
              <a:rPr lang="en-US" i="1" dirty="0" smtClean="0"/>
              <a:t>(Diversity</a:t>
            </a:r>
            <a:r>
              <a:rPr lang="en-US" dirty="0" smtClean="0"/>
              <a:t>) </a:t>
            </a:r>
            <a:r>
              <a:rPr lang="en-US" b="1" dirty="0"/>
              <a:t>[RSJ KDD’12</a:t>
            </a:r>
            <a:r>
              <a:rPr lang="en-US" b="1" dirty="0" smtClean="0"/>
              <a:t>].</a:t>
            </a:r>
            <a:endParaRPr lang="en-US" b="1" dirty="0"/>
          </a:p>
          <a:p>
            <a:pPr marL="822960" lvl="1" indent="-457200">
              <a:buClrTx/>
              <a:buFont typeface="+mj-lt"/>
              <a:buAutoNum type="arabicPeriod"/>
            </a:pPr>
            <a:endParaRPr lang="en-US" dirty="0" smtClean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0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" y="228600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Intrinsically Diverse User</a:t>
            </a:r>
            <a:endParaRPr lang="en-US" dirty="0"/>
          </a:p>
        </p:txBody>
      </p:sp>
      <p:pic>
        <p:nvPicPr>
          <p:cNvPr id="12290" name="Picture 2" descr="http://www.austinkleon.com/wp-content/uploads/2008/02/stick_figu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95625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590800" y="1495425"/>
            <a:ext cx="4343400" cy="1676400"/>
          </a:xfrm>
          <a:prstGeom prst="cloudCallout">
            <a:avLst>
              <a:gd name="adj1" fmla="val -47907"/>
              <a:gd name="adj2" fmla="val 69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94304" y="1983105"/>
            <a:ext cx="290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Economy</a:t>
            </a:r>
            <a:endParaRPr lang="en-US" sz="3200" dirty="0"/>
          </a:p>
        </p:txBody>
      </p:sp>
      <p:sp>
        <p:nvSpPr>
          <p:cNvPr id="11" name="Cloud Callout 10"/>
          <p:cNvSpPr/>
          <p:nvPr/>
        </p:nvSpPr>
        <p:spPr>
          <a:xfrm>
            <a:off x="4953000" y="3248025"/>
            <a:ext cx="2362200" cy="914400"/>
          </a:xfrm>
          <a:prstGeom prst="cloudCallout">
            <a:avLst>
              <a:gd name="adj1" fmla="val -122048"/>
              <a:gd name="adj2" fmla="val -10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3476625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Sports</a:t>
            </a:r>
            <a:endParaRPr lang="en-US" sz="2200" dirty="0"/>
          </a:p>
        </p:txBody>
      </p:sp>
      <p:sp>
        <p:nvSpPr>
          <p:cNvPr id="13" name="Cloud Callout 12"/>
          <p:cNvSpPr/>
          <p:nvPr/>
        </p:nvSpPr>
        <p:spPr>
          <a:xfrm>
            <a:off x="4876800" y="4543425"/>
            <a:ext cx="1638300" cy="838200"/>
          </a:xfrm>
          <a:prstGeom prst="cloudCallout">
            <a:avLst>
              <a:gd name="adj1" fmla="val -114967"/>
              <a:gd name="adj2" fmla="val -109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4689902"/>
            <a:ext cx="16337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Technology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871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Redundancy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5536594"/>
            <a:ext cx="7391400" cy="853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Lack of diversity leads </a:t>
            </a:r>
            <a:r>
              <a:rPr lang="en-US" dirty="0"/>
              <a:t>to some interests of the </a:t>
            </a:r>
            <a:r>
              <a:rPr lang="en-US" dirty="0" smtClean="0"/>
              <a:t>user being ignored.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724400" cy="29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334000" y="3702111"/>
            <a:ext cx="1746504" cy="1066800"/>
          </a:xfrm>
          <a:prstGeom prst="wedgeEllipseCallout">
            <a:avLst>
              <a:gd name="adj1" fmla="val -68184"/>
              <a:gd name="adj2" fmla="val -327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1552" y="3912345"/>
            <a:ext cx="168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Nothing about </a:t>
            </a:r>
            <a:r>
              <a:rPr lang="en-US" dirty="0" smtClean="0"/>
              <a:t>sports or tech.</a:t>
            </a:r>
            <a:endParaRPr lang="en-US" dirty="0"/>
          </a:p>
        </p:txBody>
      </p:sp>
      <p:pic>
        <p:nvPicPr>
          <p:cNvPr id="9" name="Picture 2" descr="http://www.austinkleon.com/wp-content/uploads/2008/02/stick_figu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52" y="1983443"/>
            <a:ext cx="1054285" cy="12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6445836" y="1371601"/>
            <a:ext cx="2165448" cy="838200"/>
          </a:xfrm>
          <a:prstGeom prst="cloudCallout">
            <a:avLst>
              <a:gd name="adj1" fmla="val -66261"/>
              <a:gd name="adj2" fmla="val 32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1611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6553200" y="2286001"/>
            <a:ext cx="1447800" cy="587222"/>
          </a:xfrm>
          <a:prstGeom prst="cloudCallout">
            <a:avLst>
              <a:gd name="adj1" fmla="val -68883"/>
              <a:gd name="adj2" fmla="val -49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27520" y="2373869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6445836" y="2949423"/>
            <a:ext cx="1021764" cy="501955"/>
          </a:xfrm>
          <a:prstGeom prst="cloudCallout">
            <a:avLst>
              <a:gd name="adj1" fmla="val -68883"/>
              <a:gd name="adj2" fmla="val -122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1833" y="3023707"/>
            <a:ext cx="763367" cy="38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6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6052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Extrinsic Diversity:</a:t>
            </a:r>
          </a:p>
          <a:p>
            <a:pPr lvl="1"/>
            <a:r>
              <a:rPr lang="en-US" dirty="0" smtClean="0"/>
              <a:t>Non-learning approaches: </a:t>
            </a:r>
          </a:p>
          <a:p>
            <a:pPr lvl="2"/>
            <a:r>
              <a:rPr lang="en-US" dirty="0" smtClean="0"/>
              <a:t>MMR (</a:t>
            </a:r>
            <a:r>
              <a:rPr lang="en-US" i="1" dirty="0" err="1" smtClean="0"/>
              <a:t>Carbonell</a:t>
            </a:r>
            <a:r>
              <a:rPr lang="en-US" i="1" dirty="0" smtClean="0"/>
              <a:t> et al  SIGIR ‘98</a:t>
            </a:r>
            <a:r>
              <a:rPr lang="en-US" dirty="0" smtClean="0"/>
              <a:t>), Less is More (</a:t>
            </a:r>
            <a:r>
              <a:rPr lang="en-US" i="1" dirty="0" smtClean="0"/>
              <a:t>Chen et al. SIGIR ‘06)</a:t>
            </a:r>
          </a:p>
          <a:p>
            <a:pPr marL="731520" lvl="2" indent="0">
              <a:buNone/>
            </a:pPr>
            <a:endParaRPr lang="en-US" sz="1200" i="1" dirty="0" smtClean="0"/>
          </a:p>
          <a:p>
            <a:pPr lvl="1"/>
            <a:r>
              <a:rPr lang="en-US" dirty="0" smtClean="0"/>
              <a:t>Learning approaches: SVM-</a:t>
            </a:r>
            <a:r>
              <a:rPr lang="en-US" dirty="0" err="1" smtClean="0"/>
              <a:t>Div</a:t>
            </a:r>
            <a:r>
              <a:rPr lang="en-US" dirty="0" smtClean="0"/>
              <a:t> (</a:t>
            </a:r>
            <a:r>
              <a:rPr lang="en-US" i="1" dirty="0" smtClean="0"/>
              <a:t>Yue, Joachims ICML ‘08)</a:t>
            </a:r>
          </a:p>
          <a:p>
            <a:pPr lvl="2"/>
            <a:r>
              <a:rPr lang="en-US" dirty="0" smtClean="0"/>
              <a:t>Require relevance labels for all user-document pairs</a:t>
            </a:r>
          </a:p>
          <a:p>
            <a:pPr marL="731520" lvl="2" indent="0">
              <a:buNone/>
            </a:pPr>
            <a:endParaRPr lang="en-US" sz="1200" dirty="0" smtClean="0"/>
          </a:p>
          <a:p>
            <a:pPr lvl="1"/>
            <a:r>
              <a:rPr lang="en-US" dirty="0" smtClean="0"/>
              <a:t>Ranked Bandits (</a:t>
            </a:r>
            <a:r>
              <a:rPr lang="en-US" i="1" dirty="0" err="1" smtClean="0"/>
              <a:t>Radlinski</a:t>
            </a:r>
            <a:r>
              <a:rPr lang="en-US" i="1" dirty="0" smtClean="0"/>
              <a:t> et al. ICML’08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Use online learning: Array of (decoupled) Multi-Armed bandits.</a:t>
            </a:r>
          </a:p>
          <a:p>
            <a:pPr lvl="2"/>
            <a:r>
              <a:rPr lang="en-US" dirty="0" smtClean="0"/>
              <a:t>Learns very slowly in practice.</a:t>
            </a:r>
          </a:p>
          <a:p>
            <a:pPr lvl="2"/>
            <a:endParaRPr lang="en-US" sz="1200" dirty="0" smtClean="0"/>
          </a:p>
          <a:p>
            <a:pPr lvl="1"/>
            <a:r>
              <a:rPr lang="en-US" i="1" dirty="0" err="1" smtClean="0"/>
              <a:t>Slivkins</a:t>
            </a:r>
            <a:r>
              <a:rPr lang="en-US" i="1" dirty="0" smtClean="0"/>
              <a:t> et al. JMLR ‘13</a:t>
            </a:r>
          </a:p>
          <a:p>
            <a:pPr lvl="2"/>
            <a:r>
              <a:rPr lang="en-US" dirty="0" smtClean="0"/>
              <a:t>Couples arms together.</a:t>
            </a:r>
          </a:p>
          <a:p>
            <a:pPr lvl="2"/>
            <a:r>
              <a:rPr lang="en-US" dirty="0" smtClean="0"/>
              <a:t>Does not generalize across queries.</a:t>
            </a:r>
          </a:p>
          <a:p>
            <a:pPr lvl="2"/>
            <a:r>
              <a:rPr lang="en-US" dirty="0" smtClean="0"/>
              <a:t>Hard coded-notion of diversity. Cannot be adjusted.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Linear Submodular Bandits (</a:t>
            </a:r>
            <a:r>
              <a:rPr lang="en-US" i="1" dirty="0" smtClean="0"/>
              <a:t>Yue et. al</a:t>
            </a:r>
            <a:r>
              <a:rPr lang="en-US" dirty="0" smtClean="0"/>
              <a:t>.</a:t>
            </a:r>
            <a:r>
              <a:rPr lang="en-US" i="1" dirty="0" smtClean="0"/>
              <a:t> NIPS’12)</a:t>
            </a:r>
            <a:endParaRPr lang="en-US" dirty="0" smtClean="0"/>
          </a:p>
          <a:p>
            <a:pPr lvl="1"/>
            <a:r>
              <a:rPr lang="en-US" dirty="0" smtClean="0"/>
              <a:t>Generalizes across queries.</a:t>
            </a:r>
          </a:p>
          <a:p>
            <a:pPr lvl="1"/>
            <a:r>
              <a:rPr lang="en-US" dirty="0" smtClean="0"/>
              <a:t>Requires cardinal utilities.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90472"/>
          </a:xfrm>
        </p:spPr>
        <p:txBody>
          <a:bodyPr/>
          <a:lstStyle/>
          <a:p>
            <a:pPr marL="274320" lvl="0" indent="-274320">
              <a:spcBef>
                <a:spcPts val="600"/>
              </a:spcBef>
              <a:buSzPct val="70000"/>
              <a:defRPr/>
            </a:pPr>
            <a:r>
              <a:rPr lang="en-US" sz="2800" dirty="0" smtClean="0"/>
              <a:t>KEY: For </a:t>
            </a:r>
            <a:r>
              <a:rPr lang="en-US" sz="2800" dirty="0"/>
              <a:t>a given query and </a:t>
            </a:r>
            <a:r>
              <a:rPr lang="en-US" sz="2800" dirty="0" smtClean="0"/>
              <a:t>word, the </a:t>
            </a:r>
            <a:r>
              <a:rPr lang="en-US" sz="2800" i="1" dirty="0" smtClean="0"/>
              <a:t>marginal </a:t>
            </a:r>
            <a:r>
              <a:rPr lang="en-US" sz="2800" i="1" dirty="0"/>
              <a:t>benefit</a:t>
            </a:r>
            <a:r>
              <a:rPr lang="en-US" sz="2800" dirty="0"/>
              <a:t> of </a:t>
            </a:r>
            <a:r>
              <a:rPr lang="en-US" sz="2800" dirty="0" smtClean="0"/>
              <a:t>additional documents diminishes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Dependencies Using Submodular functions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038600" y="2895600"/>
            <a:ext cx="5029200" cy="3581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E.g.: Coverage Function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"/>
              <a:tabLst/>
              <a:defRPr/>
            </a:pPr>
            <a:endParaRPr lang="en-US" sz="2800" dirty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 3"/>
              <a:buChar char=""/>
              <a:defRPr/>
            </a:pPr>
            <a:r>
              <a:rPr lang="en-US" sz="2800" dirty="0" smtClean="0"/>
              <a:t>Use </a:t>
            </a:r>
            <a:r>
              <a:rPr lang="en-US" sz="2800" i="1" dirty="0"/>
              <a:t>greedy</a:t>
            </a:r>
            <a:r>
              <a:rPr lang="en-US" sz="2800" dirty="0"/>
              <a:t> </a:t>
            </a:r>
            <a:r>
              <a:rPr lang="en-US" sz="2800" dirty="0" smtClean="0"/>
              <a:t>algorithm: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 3"/>
              <a:buChar char=""/>
              <a:defRPr/>
            </a:pPr>
            <a:r>
              <a:rPr lang="en-US" sz="2400" dirty="0" smtClean="0"/>
              <a:t>At </a:t>
            </a:r>
            <a:r>
              <a:rPr lang="en-US" sz="2400" dirty="0"/>
              <a:t>each iteration: </a:t>
            </a:r>
          </a:p>
          <a:p>
            <a:pPr lvl="2"/>
            <a:r>
              <a:rPr lang="en-US" sz="2400" dirty="0"/>
              <a:t>Choose Document that Maximizes Marginal Benefit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 3"/>
              <a:buChar char=""/>
              <a:defRPr/>
            </a:pPr>
            <a:endParaRPr lang="en-US" sz="2800" dirty="0" smtClean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 3"/>
              <a:buChar char=""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Simple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 efficient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 3"/>
              <a:buChar char=""/>
              <a:defRPr/>
            </a:pPr>
            <a:r>
              <a:rPr lang="en-US" sz="1700" baseline="0" dirty="0" smtClean="0"/>
              <a:t>Constant</a:t>
            </a:r>
            <a:r>
              <a:rPr lang="en-US" sz="1700" dirty="0" smtClean="0"/>
              <a:t> Factor approximation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2895600"/>
            <a:ext cx="36576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33400" y="3581400"/>
            <a:ext cx="12954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Oval 9"/>
          <p:cNvSpPr/>
          <p:nvPr/>
        </p:nvSpPr>
        <p:spPr>
          <a:xfrm>
            <a:off x="762000" y="4832866"/>
            <a:ext cx="1143000" cy="1034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5652" y="5165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981200" y="4343400"/>
            <a:ext cx="15240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464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295400" y="3048000"/>
            <a:ext cx="1828800" cy="16002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8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Diverse Rankings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33132"/>
              </p:ext>
            </p:extLst>
          </p:nvPr>
        </p:nvGraphicFramePr>
        <p:xfrm>
          <a:off x="228600" y="1447800"/>
          <a:ext cx="4800602" cy="22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05915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31875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9832" y="4572000"/>
            <a:ext cx="5095568" cy="91440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SzPct val="70000"/>
              <a:buNone/>
              <a:defRPr/>
            </a:pPr>
            <a:r>
              <a:rPr lang="en-US" sz="2800" dirty="0" smtClean="0"/>
              <a:t>Diversity-Seeking User: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2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</a:t>
            </a:r>
            <a:r>
              <a:rPr lang="en-US" dirty="0" smtClean="0"/>
              <a:t>Diverse Rankings: Max(x)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11381"/>
              </p:ext>
            </p:extLst>
          </p:nvPr>
        </p:nvGraphicFramePr>
        <p:xfrm>
          <a:off x="228600" y="1447800"/>
          <a:ext cx="4800602" cy="22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9388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31646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42267"/>
              </p:ext>
            </p:extLst>
          </p:nvPr>
        </p:nvGraphicFramePr>
        <p:xfrm>
          <a:off x="3124200" y="4800600"/>
          <a:ext cx="1905000" cy="153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55"/>
                <a:gridCol w="1199445"/>
              </a:tblGrid>
              <a:tr h="30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Doc.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Marginal Benefit</a:t>
                      </a:r>
                    </a:p>
                  </a:txBody>
                  <a:tcPr/>
                </a:tc>
              </a:tr>
              <a:tr h="30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</a:t>
                      </a:r>
                    </a:p>
                  </a:txBody>
                  <a:tcPr/>
                </a:tc>
              </a:tr>
              <a:tr h="3200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7.8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</a:t>
            </a:r>
            <a:r>
              <a:rPr lang="en-US" dirty="0" smtClean="0"/>
              <a:t>Diverse Rankings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8244"/>
              </p:ext>
            </p:extLst>
          </p:nvPr>
        </p:nvGraphicFramePr>
        <p:xfrm>
          <a:off x="228600" y="1447800"/>
          <a:ext cx="4800602" cy="301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MAX of Column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95413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27828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51431"/>
              </p:ext>
            </p:extLst>
          </p:nvPr>
        </p:nvGraphicFramePr>
        <p:xfrm>
          <a:off x="3124200" y="4800600"/>
          <a:ext cx="1905000" cy="153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55"/>
                <a:gridCol w="1199445"/>
              </a:tblGrid>
              <a:tr h="30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Doc.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Marginal Benefit</a:t>
                      </a:r>
                    </a:p>
                  </a:txBody>
                  <a:tcPr/>
                </a:tc>
              </a:tr>
              <a:tr h="30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</a:t>
                      </a:r>
                    </a:p>
                  </a:txBody>
                  <a:tcPr/>
                </a:tc>
              </a:tr>
              <a:tr h="3200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7.8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559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</a:t>
            </a:r>
            <a:r>
              <a:rPr lang="en-US" dirty="0" smtClean="0"/>
              <a:t>Diverse Rankings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85819"/>
              </p:ext>
            </p:extLst>
          </p:nvPr>
        </p:nvGraphicFramePr>
        <p:xfrm>
          <a:off x="228600" y="1447800"/>
          <a:ext cx="4800602" cy="301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MAX of Column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84088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29261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002489"/>
              </p:ext>
            </p:extLst>
          </p:nvPr>
        </p:nvGraphicFramePr>
        <p:xfrm>
          <a:off x="3124200" y="4800600"/>
          <a:ext cx="1905000" cy="153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55"/>
                <a:gridCol w="1199445"/>
              </a:tblGrid>
              <a:tr h="30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Doc.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Marginal Benefit</a:t>
                      </a:r>
                    </a:p>
                  </a:txBody>
                  <a:tcPr/>
                </a:tc>
              </a:tr>
              <a:tr h="30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200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519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Diverse Rankings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34970"/>
              </p:ext>
            </p:extLst>
          </p:nvPr>
        </p:nvGraphicFramePr>
        <p:xfrm>
          <a:off x="228600" y="1447800"/>
          <a:ext cx="4800602" cy="301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MAX of Column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18900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6501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12406"/>
              </p:ext>
            </p:extLst>
          </p:nvPr>
        </p:nvGraphicFramePr>
        <p:xfrm>
          <a:off x="3124200" y="4800600"/>
          <a:ext cx="1905000" cy="153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55"/>
                <a:gridCol w="1199445"/>
              </a:tblGrid>
              <a:tr h="30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Doc.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Marginal Benefit</a:t>
                      </a:r>
                    </a:p>
                  </a:txBody>
                  <a:tcPr/>
                </a:tc>
              </a:tr>
              <a:tr h="30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200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709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Interactive Learning </a:t>
            </a:r>
            <a:r>
              <a:rPr lang="en-US" sz="4000" b="1" u="sng" dirty="0" smtClean="0"/>
              <a:t>With</a:t>
            </a:r>
            <a:r>
              <a:rPr lang="en-US" sz="4000" b="1" dirty="0" smtClean="0"/>
              <a:t> Users</a:t>
            </a:r>
            <a:endParaRPr lang="en-US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4716900"/>
            <a:ext cx="8382000" cy="2445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Users and system </a:t>
            </a:r>
            <a:r>
              <a:rPr lang="en-US" b="1" dirty="0" smtClean="0"/>
              <a:t>jointly</a:t>
            </a:r>
            <a:r>
              <a:rPr lang="en-US" dirty="0" smtClean="0"/>
              <a:t> work on the task (same goal).</a:t>
            </a:r>
          </a:p>
          <a:p>
            <a:pPr lvl="1"/>
            <a:r>
              <a:rPr lang="en-US" dirty="0" smtClean="0"/>
              <a:t>System is not a passive observer of user.</a:t>
            </a:r>
          </a:p>
          <a:p>
            <a:pPr lvl="1"/>
            <a:r>
              <a:rPr lang="en-US" dirty="0" smtClean="0"/>
              <a:t>Complement each other</a:t>
            </a:r>
          </a:p>
          <a:p>
            <a:r>
              <a:rPr lang="en-US" dirty="0" smtClean="0"/>
              <a:t>Need to develop learning algorithms in conjunction with plausible models of user behavior.</a:t>
            </a:r>
          </a:p>
          <a:p>
            <a:pPr lvl="1"/>
            <a:endParaRPr lang="en-US" sz="600" dirty="0"/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95401" y="2239091"/>
            <a:ext cx="2590800" cy="7078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1" y="2239091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SYSTEM</a:t>
            </a:r>
          </a:p>
          <a:p>
            <a:pPr algn="ctr"/>
            <a:r>
              <a:rPr lang="en-US" sz="2000" dirty="0" smtClean="0"/>
              <a:t>(e.g., Search Engine)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5715001" y="2239090"/>
            <a:ext cx="1494558" cy="707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0" y="2362200"/>
            <a:ext cx="149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USER(s)</a:t>
            </a:r>
          </a:p>
        </p:txBody>
      </p:sp>
      <p:cxnSp>
        <p:nvCxnSpPr>
          <p:cNvPr id="10" name="Curved Connector 9"/>
          <p:cNvCxnSpPr>
            <a:stCxn id="5" idx="0"/>
          </p:cNvCxnSpPr>
          <p:nvPr/>
        </p:nvCxnSpPr>
        <p:spPr>
          <a:xfrm rot="5400000" flipH="1" flipV="1">
            <a:off x="3336513" y="1079801"/>
            <a:ext cx="413579" cy="1905003"/>
          </a:xfrm>
          <a:prstGeom prst="curved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endCxn id="7" idx="0"/>
          </p:cNvCxnSpPr>
          <p:nvPr/>
        </p:nvCxnSpPr>
        <p:spPr>
          <a:xfrm>
            <a:off x="4495804" y="1825512"/>
            <a:ext cx="1966476" cy="413578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2"/>
          </p:cNvCxnSpPr>
          <p:nvPr/>
        </p:nvCxnSpPr>
        <p:spPr>
          <a:xfrm rot="5400000">
            <a:off x="5327162" y="2268029"/>
            <a:ext cx="456170" cy="1814066"/>
          </a:xfrm>
          <a:prstGeom prst="curved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5" idx="2"/>
          </p:cNvCxnSpPr>
          <p:nvPr/>
        </p:nvCxnSpPr>
        <p:spPr>
          <a:xfrm rot="10800000">
            <a:off x="2590801" y="2946978"/>
            <a:ext cx="2057402" cy="456169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61360" y="1405814"/>
            <a:ext cx="43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Takes Action (e.g., Present ranking)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605318" y="3552842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Interacts and Provides</a:t>
            </a:r>
          </a:p>
          <a:p>
            <a:pPr algn="ctr"/>
            <a:r>
              <a:rPr lang="en-US" sz="2000" dirty="0" smtClean="0"/>
              <a:t>Feedback (e.g., User clicks)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79135" y="3285838"/>
            <a:ext cx="2740265" cy="707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3330714"/>
            <a:ext cx="289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Good at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Knowledge-Poor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327534" y="3209638"/>
            <a:ext cx="2740265" cy="707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8399" y="3254514"/>
            <a:ext cx="289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Poor at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Knowledge-Rich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2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" grpId="0" animBg="1"/>
      <p:bldP spid="16" grpId="0"/>
      <p:bldP spid="17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Diverse Rankings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74920"/>
              </p:ext>
            </p:extLst>
          </p:nvPr>
        </p:nvGraphicFramePr>
        <p:xfrm>
          <a:off x="228600" y="1447800"/>
          <a:ext cx="4800602" cy="301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MAX of Column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280775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82845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58230"/>
              </p:ext>
            </p:extLst>
          </p:nvPr>
        </p:nvGraphicFramePr>
        <p:xfrm>
          <a:off x="3124200" y="4800600"/>
          <a:ext cx="1905000" cy="153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55"/>
                <a:gridCol w="1199445"/>
              </a:tblGrid>
              <a:tr h="30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Doc.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Marginal Benefit</a:t>
                      </a:r>
                    </a:p>
                  </a:txBody>
                  <a:tcPr/>
                </a:tc>
              </a:tr>
              <a:tr h="30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200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52400" y="4724400"/>
            <a:ext cx="2895600" cy="167640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sz="2800" dirty="0" smtClean="0"/>
              <a:t>Can also use other </a:t>
            </a:r>
            <a:r>
              <a:rPr lang="en-US" sz="2800" dirty="0" err="1" smtClean="0"/>
              <a:t>submodular</a:t>
            </a:r>
            <a:r>
              <a:rPr lang="en-US" sz="2800" dirty="0" smtClean="0"/>
              <a:t> functions which are less stringent for penalizing redundancy </a:t>
            </a:r>
          </a:p>
          <a:p>
            <a:pPr marL="109728" indent="0">
              <a:buNone/>
            </a:pPr>
            <a:r>
              <a:rPr lang="en-US" sz="2800" dirty="0" smtClean="0"/>
              <a:t>e.g. log(), </a:t>
            </a:r>
            <a:r>
              <a:rPr lang="en-US" sz="2800" dirty="0" err="1" smtClean="0"/>
              <a:t>sqrt</a:t>
            </a:r>
            <a:r>
              <a:rPr lang="en-US" sz="2800" dirty="0" smtClean="0"/>
              <a:t>() 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8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Diversifying Perceptron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5196" y="2208446"/>
            <a:ext cx="86868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/>
              <a:t>Initialize </a:t>
            </a:r>
            <a:r>
              <a:rPr lang="en-US" sz="2800" i="1" dirty="0"/>
              <a:t>weight vector</a:t>
            </a:r>
            <a:r>
              <a:rPr lang="en-US" sz="2800" b="1" i="1" dirty="0"/>
              <a:t> </a:t>
            </a:r>
            <a:r>
              <a:rPr lang="en-US" sz="2800" b="1" dirty="0"/>
              <a:t>w</a:t>
            </a:r>
            <a:r>
              <a:rPr lang="en-US" sz="2800" dirty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/>
              <a:t>Get context </a:t>
            </a:r>
            <a:r>
              <a:rPr lang="en-US" sz="2800" b="1" dirty="0"/>
              <a:t>x </a:t>
            </a:r>
            <a:r>
              <a:rPr lang="en-US" sz="2800" dirty="0"/>
              <a:t>and </a:t>
            </a:r>
            <a:r>
              <a:rPr lang="en-US" sz="2800" dirty="0" smtClean="0"/>
              <a:t>find </a:t>
            </a:r>
            <a:r>
              <a:rPr lang="en-US" sz="2800" dirty="0" smtClean="0">
                <a:solidFill>
                  <a:srgbClr val="7030A0"/>
                </a:solidFill>
              </a:rPr>
              <a:t>best</a:t>
            </a:r>
            <a:r>
              <a:rPr lang="en-US" sz="2800" dirty="0" smtClean="0"/>
              <a:t> </a:t>
            </a:r>
            <a:r>
              <a:rPr lang="en-US" sz="2800" b="1" dirty="0"/>
              <a:t>y</a:t>
            </a:r>
            <a:r>
              <a:rPr lang="en-US" sz="2800" dirty="0"/>
              <a:t> (as per current </a:t>
            </a:r>
            <a:r>
              <a:rPr lang="en-US" sz="2800" b="1" dirty="0"/>
              <a:t>w</a:t>
            </a:r>
            <a:r>
              <a:rPr lang="en-US" sz="2800" dirty="0" smtClean="0"/>
              <a:t>):</a:t>
            </a:r>
          </a:p>
          <a:p>
            <a:pPr marL="1081278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Using greedy algorithm to make prediction.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Observe user implicit feedback and construct feedback </a:t>
            </a:r>
            <a:r>
              <a:rPr lang="en-US" sz="2800" dirty="0"/>
              <a:t>o</a:t>
            </a:r>
            <a:r>
              <a:rPr lang="en-US" sz="2800" dirty="0" smtClean="0"/>
              <a:t>bject.</a:t>
            </a:r>
            <a:endParaRPr lang="en-US" sz="2800" dirty="0"/>
          </a:p>
          <a:p>
            <a:pPr marL="624078" indent="-514350">
              <a:buFont typeface="+mj-lt"/>
              <a:buAutoNum type="arabicPeriod"/>
            </a:pPr>
            <a:r>
              <a:rPr lang="en-US" sz="2800" dirty="0"/>
              <a:t>Perceptron update to</a:t>
            </a:r>
            <a:r>
              <a:rPr lang="en-US" sz="2800" b="1" dirty="0"/>
              <a:t> w : </a:t>
            </a:r>
            <a:r>
              <a:rPr lang="en-US" sz="2400" dirty="0"/>
              <a:t> </a:t>
            </a:r>
          </a:p>
          <a:p>
            <a:pPr marL="989838" lvl="1" indent="-514350"/>
            <a:r>
              <a:rPr lang="en-US" sz="2100" b="1" dirty="0"/>
              <a:t>w +=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Feedback</a:t>
            </a:r>
            <a:r>
              <a:rPr lang="en-US" sz="2100" b="1" i="1" dirty="0">
                <a:cs typeface="Times New Roman"/>
              </a:rPr>
              <a:t>)  </a:t>
            </a:r>
            <a:r>
              <a:rPr lang="en-US" sz="2100" b="1" dirty="0">
                <a:cs typeface="Times New Roman"/>
              </a:rPr>
              <a:t>-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Presented</a:t>
            </a:r>
            <a:r>
              <a:rPr lang="en-US" sz="2100" b="1" i="1" dirty="0">
                <a:cs typeface="Times New Roman"/>
              </a:rPr>
              <a:t>) </a:t>
            </a:r>
            <a:endParaRPr lang="en-US" sz="2100" b="1" i="1" dirty="0" smtClean="0">
              <a:cs typeface="Times New Roman"/>
            </a:endParaRPr>
          </a:p>
          <a:p>
            <a:pPr marL="532638" indent="-514350"/>
            <a:r>
              <a:rPr lang="en-US" sz="2800" dirty="0" smtClean="0">
                <a:solidFill>
                  <a:srgbClr val="7030A0"/>
                </a:solidFill>
                <a:cs typeface="Times New Roman"/>
              </a:rPr>
              <a:t>5. Clip weights to ensure non-negativity.</a:t>
            </a:r>
            <a:endParaRPr lang="en-US" sz="2800" dirty="0">
              <a:solidFill>
                <a:srgbClr val="7030A0"/>
              </a:solidFill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5" y="4441525"/>
            <a:ext cx="4264095" cy="13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7" y="1676401"/>
            <a:ext cx="4337191" cy="8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5" y="3429000"/>
            <a:ext cx="4243901" cy="8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3" y="2492505"/>
            <a:ext cx="426409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02" y="4419600"/>
            <a:ext cx="4264095" cy="13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06" y="1676400"/>
            <a:ext cx="4337191" cy="8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96" y="2438400"/>
            <a:ext cx="4243901" cy="8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04" y="3276600"/>
            <a:ext cx="426409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3978804" y="2971800"/>
            <a:ext cx="593196" cy="685801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2744803" y="1828801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73403" y="19050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18" name="Cloud Callout 17"/>
          <p:cNvSpPr/>
          <p:nvPr/>
        </p:nvSpPr>
        <p:spPr>
          <a:xfrm>
            <a:off x="2744803" y="3581401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73403" y="36576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7107" y="1676400"/>
            <a:ext cx="4337191" cy="4267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0" y="1676401"/>
            <a:ext cx="4341797" cy="4267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3771" y="1307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Ranking (</a:t>
            </a:r>
            <a:r>
              <a:rPr lang="en-US" b="1" dirty="0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35603" y="12954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Improved Ranking (</a:t>
            </a:r>
            <a:r>
              <a:rPr lang="en-US" b="1" dirty="0" smtClean="0"/>
              <a:t>y’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268803" y="2057401"/>
            <a:ext cx="457200" cy="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36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6" grpId="0" animBg="1"/>
      <p:bldP spid="17" grpId="0"/>
      <p:bldP spid="18" grpId="0" animBg="1"/>
      <p:bldP spid="19" grpId="0"/>
      <p:bldP spid="22" grpId="0" animBg="1"/>
      <p:bldP spid="23" grpId="0" animBg="1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2878"/>
            <a:ext cx="8153400" cy="1070054"/>
          </a:xfrm>
        </p:spPr>
        <p:txBody>
          <a:bodyPr>
            <a:normAutofit/>
          </a:bodyPr>
          <a:lstStyle/>
          <a:p>
            <a:pPr marL="624078" indent="-514350"/>
            <a:r>
              <a:rPr lang="en-US" sz="2800" dirty="0" smtClean="0"/>
              <a:t>Under same feedback characterization, can bound regret w.r.t. optimal solution: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Diversifying Perceptron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40000" contrast="40000"/>
          </a:blip>
          <a:stretch>
            <a:fillRect/>
          </a:stretch>
        </p:blipFill>
        <p:spPr>
          <a:xfrm>
            <a:off x="326682" y="2737062"/>
            <a:ext cx="8588718" cy="1699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2700" y="4937700"/>
            <a:ext cx="3962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Term due to greedy approximation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10000" y="3124200"/>
            <a:ext cx="1447800" cy="1312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3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6167898"/>
            <a:ext cx="7772400" cy="762000"/>
          </a:xfrm>
        </p:spPr>
        <p:txBody>
          <a:bodyPr/>
          <a:lstStyle/>
          <a:p>
            <a:r>
              <a:rPr lang="en-US" i="1" dirty="0" smtClean="0"/>
              <a:t>Submodularity </a:t>
            </a:r>
            <a:r>
              <a:rPr lang="en-US" dirty="0" smtClean="0"/>
              <a:t>helps cover more intents.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Can we </a:t>
            </a:r>
            <a:r>
              <a:rPr lang="en-US" i="1" dirty="0" smtClean="0"/>
              <a:t>Learn to Diversify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239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 and efficient:</a:t>
            </a:r>
          </a:p>
          <a:p>
            <a:pPr lvl="1"/>
            <a:r>
              <a:rPr lang="en-US" dirty="0" smtClean="0"/>
              <a:t>Robust to noise and weakly informative feedback.</a:t>
            </a:r>
          </a:p>
          <a:p>
            <a:pPr lvl="1"/>
            <a:r>
              <a:rPr lang="en-US" dirty="0" smtClean="0"/>
              <a:t>Robust to model misspecification.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Achieves the performance of supervised learning:</a:t>
            </a:r>
          </a:p>
          <a:p>
            <a:pPr lvl="1"/>
            <a:r>
              <a:rPr lang="en-US" dirty="0" smtClean="0"/>
              <a:t>Despite not being provided the true labels and receiving only partial feedback.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3916362"/>
          </a:xfrm>
        </p:spPr>
        <p:txBody>
          <a:bodyPr/>
          <a:lstStyle/>
          <a:p>
            <a:pPr algn="ctr"/>
            <a:r>
              <a:rPr lang="en-US" sz="4400" dirty="0" smtClean="0"/>
              <a:t>Other Applications of</a:t>
            </a:r>
            <a:br>
              <a:rPr lang="en-US" sz="4400" dirty="0" smtClean="0"/>
            </a:br>
            <a:r>
              <a:rPr lang="en-US" sz="4400" dirty="0" smtClean="0"/>
              <a:t>Coactive Learning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40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44562"/>
          </a:xfrm>
        </p:spPr>
        <p:txBody>
          <a:bodyPr/>
          <a:lstStyle/>
          <a:p>
            <a:r>
              <a:rPr lang="en-US" dirty="0" smtClean="0"/>
              <a:t>Extrinsic Diversity: Predicting Socially Beneficial Rankings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09" y="1311965"/>
            <a:ext cx="7621670" cy="4916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11965"/>
            <a:ext cx="7672481" cy="4954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194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Social Perceptron Algorithms.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Improved convergence rates for single query diversification over state-of-the-art.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First algorithm for (extrinsic) diversification across queries using human interaction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 smtClean="0"/>
              <a:t>[RJ ECML ‘14]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5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 smtClean="0"/>
              <a:t>Robotics: Trajectory Planning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4918664" cy="3273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3500" y="5188847"/>
            <a:ext cx="6172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Learn </a:t>
            </a:r>
            <a:r>
              <a:rPr lang="en-US" sz="2400" i="1" dirty="0" smtClean="0"/>
              <a:t>good</a:t>
            </a:r>
            <a:r>
              <a:rPr lang="en-US" sz="2400" dirty="0" smtClean="0"/>
              <a:t> trajectories for manipulation tasks on-the-fly.</a:t>
            </a:r>
          </a:p>
          <a:p>
            <a:endParaRPr lang="en-US" sz="2000" dirty="0" smtClean="0"/>
          </a:p>
          <a:p>
            <a:r>
              <a:rPr lang="en-US" sz="2400" i="1" dirty="0" smtClean="0"/>
              <a:t>[Jain et. al. NIPS ‘13]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325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3916362"/>
          </a:xfrm>
        </p:spPr>
        <p:txBody>
          <a:bodyPr/>
          <a:lstStyle/>
          <a:p>
            <a:pPr algn="ctr"/>
            <a:r>
              <a:rPr lang="en-US" sz="4400" dirty="0" smtClean="0"/>
              <a:t>Future Directions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53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568952"/>
          </a:xfrm>
        </p:spPr>
        <p:txBody>
          <a:bodyPr/>
          <a:lstStyle/>
          <a:p>
            <a:r>
              <a:rPr lang="en-US" dirty="0" smtClean="0"/>
              <a:t>Lot of student interactions in MOOCs:</a:t>
            </a:r>
          </a:p>
          <a:p>
            <a:pPr lvl="1"/>
            <a:r>
              <a:rPr lang="en-US" dirty="0" smtClean="0"/>
              <a:t>Lectures and Material</a:t>
            </a:r>
          </a:p>
          <a:p>
            <a:pPr lvl="1"/>
            <a:r>
              <a:rPr lang="en-US" dirty="0" smtClean="0"/>
              <a:t>Forum  participation</a:t>
            </a:r>
          </a:p>
          <a:p>
            <a:pPr lvl="1"/>
            <a:r>
              <a:rPr lang="en-US" u="sng" dirty="0" smtClean="0"/>
              <a:t>Peer Grading</a:t>
            </a:r>
            <a:r>
              <a:rPr lang="en-US" dirty="0" smtClean="0"/>
              <a:t> </a:t>
            </a:r>
            <a:r>
              <a:rPr lang="en-US" b="1" dirty="0" smtClean="0"/>
              <a:t>[RJ KDD ‘14. LAS ‘15]</a:t>
            </a:r>
            <a:endParaRPr lang="en-US" dirty="0" smtClean="0"/>
          </a:p>
          <a:p>
            <a:pPr lvl="1"/>
            <a:r>
              <a:rPr lang="en-US" b="1" dirty="0" smtClean="0"/>
              <a:t>Question-Answering and Practicing Tests</a:t>
            </a:r>
            <a:endParaRPr lang="en-US" b="1" u="sng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Goal: Maximize student learning of concepts</a:t>
            </a:r>
          </a:p>
          <a:p>
            <a:endParaRPr lang="en-US" dirty="0"/>
          </a:p>
          <a:p>
            <a:r>
              <a:rPr lang="en-US" dirty="0" smtClean="0"/>
              <a:t>Challenge: </a:t>
            </a:r>
          </a:p>
          <a:p>
            <a:pPr lvl="1"/>
            <a:r>
              <a:rPr lang="en-US" dirty="0" smtClean="0"/>
              <a:t>Test on concepts students have difficulties with.</a:t>
            </a:r>
          </a:p>
          <a:p>
            <a:pPr lvl="1"/>
            <a:r>
              <a:rPr lang="en-US" dirty="0" smtClean="0"/>
              <a:t>Keeping students engaged (motivated).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01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43" y="190500"/>
            <a:ext cx="7467600" cy="1028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For This Talk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757" y="1447800"/>
            <a:ext cx="76200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i="1" dirty="0" smtClean="0"/>
              <a:t>Designing algorithms, for </a:t>
            </a:r>
            <a:r>
              <a:rPr lang="en-US" sz="3200" i="1" dirty="0"/>
              <a:t>interactive learning with </a:t>
            </a:r>
            <a:r>
              <a:rPr lang="en-US" sz="3200" i="1" dirty="0" smtClean="0"/>
              <a:t>users, that </a:t>
            </a:r>
            <a:r>
              <a:rPr lang="en-US" sz="3200" i="1" u="sng" dirty="0" smtClean="0"/>
              <a:t>are applicable in practice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and</a:t>
            </a:r>
            <a:r>
              <a:rPr lang="en-US" sz="3200" i="1" dirty="0" smtClean="0"/>
              <a:t> have </a:t>
            </a:r>
            <a:r>
              <a:rPr lang="en-US" sz="3200" i="1" u="sng" dirty="0" smtClean="0"/>
              <a:t>theoretical guarantees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957" y="3124200"/>
            <a:ext cx="7529286" cy="3429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b="1" u="sng" dirty="0" smtClean="0"/>
              <a:t>Outline:</a:t>
            </a:r>
          </a:p>
          <a:p>
            <a:pPr marL="0" indent="0">
              <a:buClrTx/>
              <a:buNone/>
            </a:pPr>
            <a:endParaRPr lang="en-US" sz="1200" b="1" u="sng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/>
              <a:t>Handling weak, noisy and biased user feedback </a:t>
            </a:r>
            <a:r>
              <a:rPr lang="en-US" i="1" dirty="0" smtClean="0"/>
              <a:t>(Coactive Learning).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/>
              <a:t>Predicting complex structures: Modeling dependence across items/documents </a:t>
            </a:r>
            <a:r>
              <a:rPr lang="en-US" i="1" dirty="0" smtClean="0"/>
              <a:t>(Diversity</a:t>
            </a:r>
            <a:r>
              <a:rPr lang="en-US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6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Recommender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Collaborative filtering/matrix factorization.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Challenges: </a:t>
            </a:r>
          </a:p>
          <a:p>
            <a:pPr lvl="1"/>
            <a:r>
              <a:rPr lang="en-US" dirty="0" smtClean="0"/>
              <a:t>Learn from </a:t>
            </a:r>
            <a:r>
              <a:rPr lang="en-US" dirty="0"/>
              <a:t>observed user </a:t>
            </a:r>
            <a:r>
              <a:rPr lang="en-US" dirty="0" smtClean="0"/>
              <a:t>actions: Biased preferences vs. cardinal utilities.</a:t>
            </a:r>
          </a:p>
          <a:p>
            <a:pPr lvl="1"/>
            <a:r>
              <a:rPr lang="en-US" dirty="0" smtClean="0"/>
              <a:t>Bilinear utility models for leveraging feedback to help other users as well.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9499"/>
            <a:ext cx="32099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24247"/>
            <a:ext cx="3424643" cy="224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1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Personalization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This talk: Mostly about </a:t>
            </a:r>
            <a:r>
              <a:rPr lang="en-US" b="1" dirty="0" smtClean="0"/>
              <a:t>Long-Term Personalization.</a:t>
            </a:r>
            <a:endParaRPr lang="en-US" dirty="0" smtClean="0"/>
          </a:p>
          <a:p>
            <a:r>
              <a:rPr lang="en-US" dirty="0" smtClean="0"/>
              <a:t>Can also personalize based on shorter-term context.</a:t>
            </a:r>
          </a:p>
          <a:p>
            <a:endParaRPr lang="en-US" dirty="0" smtClean="0"/>
          </a:p>
          <a:p>
            <a:r>
              <a:rPr lang="en-US" dirty="0" smtClean="0"/>
              <a:t>Complex search tasks: Require multiple user searches.</a:t>
            </a:r>
          </a:p>
          <a:p>
            <a:r>
              <a:rPr lang="en-US" dirty="0" smtClean="0"/>
              <a:t>Example: Query like </a:t>
            </a:r>
            <a:r>
              <a:rPr lang="en-US" i="1" dirty="0" smtClean="0"/>
              <a:t>remodeling ideas</a:t>
            </a:r>
            <a:r>
              <a:rPr lang="en-US" dirty="0" smtClean="0"/>
              <a:t> often followed by queries like </a:t>
            </a:r>
            <a:r>
              <a:rPr lang="en-US" i="1" dirty="0" smtClean="0"/>
              <a:t>“cost of typical remodel” “kitchen remodel” “paint colors” etc..</a:t>
            </a:r>
          </a:p>
          <a:p>
            <a:r>
              <a:rPr lang="en-US" b="1" dirty="0" smtClean="0"/>
              <a:t>[RBCT SIGIR ‘13]</a:t>
            </a:r>
          </a:p>
          <a:p>
            <a:endParaRPr lang="en-US" i="1" dirty="0"/>
          </a:p>
          <a:p>
            <a:r>
              <a:rPr lang="en-US" dirty="0" smtClean="0"/>
              <a:t>Challenge: Less signal to learn from.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0560" y="2896236"/>
            <a:ext cx="8153400" cy="1691640"/>
          </a:xfrm>
        </p:spPr>
        <p:txBody>
          <a:bodyPr/>
          <a:lstStyle/>
          <a:p>
            <a:r>
              <a:rPr lang="en-US" dirty="0" smtClean="0"/>
              <a:t>Studied how to:</a:t>
            </a:r>
          </a:p>
          <a:p>
            <a:pPr lvl="1"/>
            <a:r>
              <a:rPr lang="en-US" dirty="0" smtClean="0"/>
              <a:t>Work with noisy, biased feedback.</a:t>
            </a:r>
          </a:p>
          <a:p>
            <a:pPr lvl="1"/>
            <a:r>
              <a:rPr lang="en-US" dirty="0" smtClean="0"/>
              <a:t>Modeling item dependencies</a:t>
            </a:r>
            <a:r>
              <a:rPr lang="en-US" dirty="0"/>
              <a:t> </a:t>
            </a:r>
            <a:r>
              <a:rPr lang="en-US" dirty="0" smtClean="0"/>
              <a:t>and learning complex structures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3900" y="1509237"/>
            <a:ext cx="7620000" cy="1295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3200" i="1" dirty="0" smtClean="0"/>
              <a:t>Designing algorithms for interactive learning with users that </a:t>
            </a:r>
            <a:r>
              <a:rPr lang="en-US" sz="3200" i="1" u="sng" dirty="0" smtClean="0"/>
              <a:t>work well in practice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and</a:t>
            </a:r>
            <a:r>
              <a:rPr lang="en-US" sz="3200" i="1" dirty="0" smtClean="0"/>
              <a:t> have </a:t>
            </a:r>
            <a:r>
              <a:rPr lang="en-US" sz="3200" i="1" u="sng" dirty="0" smtClean="0"/>
              <a:t>theoretical guarantees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0682" y="4679475"/>
            <a:ext cx="8115300" cy="1600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Robustness to noise, biases</a:t>
            </a:r>
            <a:r>
              <a:rPr lang="en-US" sz="2000" dirty="0"/>
              <a:t> </a:t>
            </a:r>
            <a:r>
              <a:rPr lang="en-US" sz="2000" dirty="0" smtClean="0"/>
              <a:t>and model </a:t>
            </a:r>
            <a:r>
              <a:rPr lang="en-US" sz="2000" dirty="0"/>
              <a:t>misspecification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Efficient </a:t>
            </a:r>
            <a:r>
              <a:rPr lang="en-US" sz="2000" dirty="0" smtClean="0"/>
              <a:t>algorithms</a:t>
            </a:r>
            <a:r>
              <a:rPr lang="en-US" sz="2000" dirty="0"/>
              <a:t> </a:t>
            </a:r>
            <a:r>
              <a:rPr lang="en-US" sz="2000" dirty="0" smtClean="0"/>
              <a:t>that learn fast.</a:t>
            </a:r>
          </a:p>
          <a:p>
            <a:r>
              <a:rPr lang="en-US" sz="2000" dirty="0" smtClean="0"/>
              <a:t>End-to-end live evaluation.</a:t>
            </a:r>
          </a:p>
          <a:p>
            <a:r>
              <a:rPr lang="en-US" sz="2000" dirty="0" smtClean="0"/>
              <a:t>Theoretical analysis of algorithms (helps debugging)!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7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7467600" cy="3352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you!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397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 </a:t>
            </a:r>
            <a:r>
              <a:rPr lang="en-US" dirty="0" err="1"/>
              <a:t>Slivkins</a:t>
            </a:r>
            <a:r>
              <a:rPr lang="en-US" dirty="0"/>
              <a:t>, F. </a:t>
            </a:r>
            <a:r>
              <a:rPr lang="en-US" dirty="0" err="1"/>
              <a:t>Radlinski</a:t>
            </a:r>
            <a:r>
              <a:rPr lang="en-US" dirty="0"/>
              <a:t>, and S. </a:t>
            </a:r>
            <a:r>
              <a:rPr lang="en-US" dirty="0" err="1"/>
              <a:t>Gollapudi</a:t>
            </a:r>
            <a:r>
              <a:rPr lang="en-US" dirty="0"/>
              <a:t>. </a:t>
            </a:r>
            <a:r>
              <a:rPr lang="en-US" i="1" dirty="0"/>
              <a:t>Ranked bandits in metric spaces</a:t>
            </a:r>
            <a:r>
              <a:rPr lang="en-US" i="1" dirty="0" smtClean="0"/>
              <a:t>: learning </a:t>
            </a:r>
            <a:r>
              <a:rPr lang="en-US" i="1" dirty="0"/>
              <a:t>optimally diverse rankings over large document collections</a:t>
            </a:r>
            <a:r>
              <a:rPr lang="en-US" dirty="0"/>
              <a:t>. </a:t>
            </a:r>
            <a:r>
              <a:rPr lang="en-US" dirty="0" smtClean="0"/>
              <a:t>JMLR, 2013.</a:t>
            </a:r>
          </a:p>
          <a:p>
            <a:r>
              <a:rPr lang="en-US" dirty="0" smtClean="0"/>
              <a:t>Y</a:t>
            </a:r>
            <a:r>
              <a:rPr lang="en-US" dirty="0"/>
              <a:t>. </a:t>
            </a:r>
            <a:r>
              <a:rPr lang="en-US" dirty="0" err="1"/>
              <a:t>Yue</a:t>
            </a:r>
            <a:r>
              <a:rPr lang="en-US" dirty="0"/>
              <a:t> and C. </a:t>
            </a:r>
            <a:r>
              <a:rPr lang="en-US" dirty="0" err="1"/>
              <a:t>Guestrin</a:t>
            </a:r>
            <a:r>
              <a:rPr lang="en-US" dirty="0"/>
              <a:t>. </a:t>
            </a:r>
            <a:r>
              <a:rPr lang="en-US" i="1" dirty="0"/>
              <a:t>Linear submodular </a:t>
            </a:r>
            <a:r>
              <a:rPr lang="en-US" i="1" dirty="0" smtClean="0"/>
              <a:t>bandits </a:t>
            </a:r>
            <a:r>
              <a:rPr lang="en-US" i="1" dirty="0"/>
              <a:t>and their application to </a:t>
            </a:r>
            <a:r>
              <a:rPr lang="en-US" i="1" dirty="0" err="1"/>
              <a:t>diversied</a:t>
            </a:r>
            <a:r>
              <a:rPr lang="en-US" i="1" dirty="0"/>
              <a:t> retrieval</a:t>
            </a:r>
            <a:r>
              <a:rPr lang="en-US" dirty="0"/>
              <a:t>. </a:t>
            </a:r>
            <a:r>
              <a:rPr lang="en-US" dirty="0" smtClean="0"/>
              <a:t>NIPS, </a:t>
            </a:r>
            <a:r>
              <a:rPr lang="en-US" dirty="0"/>
              <a:t>2012</a:t>
            </a:r>
            <a:r>
              <a:rPr lang="en-US" dirty="0" smtClean="0"/>
              <a:t>.</a:t>
            </a:r>
          </a:p>
          <a:p>
            <a:r>
              <a:rPr lang="en-US" dirty="0"/>
              <a:t>F. </a:t>
            </a:r>
            <a:r>
              <a:rPr lang="en-US" dirty="0" err="1"/>
              <a:t>Radlinski</a:t>
            </a:r>
            <a:r>
              <a:rPr lang="en-US" dirty="0"/>
              <a:t>, R. Kleinberg, and T. Joachims</a:t>
            </a:r>
            <a:r>
              <a:rPr lang="en-US" dirty="0" smtClean="0"/>
              <a:t>. </a:t>
            </a:r>
            <a:r>
              <a:rPr lang="en-US" i="1" dirty="0" smtClean="0"/>
              <a:t>Learning diverse </a:t>
            </a:r>
            <a:r>
              <a:rPr lang="en-US" i="1" dirty="0"/>
              <a:t>rankings with multi-armed bandits</a:t>
            </a:r>
            <a:r>
              <a:rPr lang="en-US" dirty="0"/>
              <a:t>. </a:t>
            </a:r>
            <a:r>
              <a:rPr lang="en-US" dirty="0" smtClean="0"/>
              <a:t>ICML, 2008.</a:t>
            </a:r>
          </a:p>
          <a:p>
            <a:r>
              <a:rPr lang="en-US" dirty="0"/>
              <a:t>P. Shivaswamy and T. Joachims. </a:t>
            </a:r>
            <a:r>
              <a:rPr lang="en-US" i="1" dirty="0"/>
              <a:t>Online structured </a:t>
            </a:r>
            <a:r>
              <a:rPr lang="en-US" i="1" dirty="0" smtClean="0"/>
              <a:t>prediction </a:t>
            </a:r>
            <a:r>
              <a:rPr lang="en-US" i="1" dirty="0"/>
              <a:t>via coactive learning</a:t>
            </a:r>
            <a:r>
              <a:rPr lang="en-US" dirty="0"/>
              <a:t>. </a:t>
            </a:r>
            <a:r>
              <a:rPr lang="en-US" dirty="0" smtClean="0"/>
              <a:t>ICML</a:t>
            </a:r>
            <a:r>
              <a:rPr lang="en-US" dirty="0"/>
              <a:t>, 2012.</a:t>
            </a:r>
          </a:p>
        </p:txBody>
      </p:sp>
    </p:spTree>
    <p:extLst>
      <p:ext uri="{BB962C8B-B14F-4D97-AF65-F5344CB8AC3E}">
        <p14:creationId xmlns:p14="http://schemas.microsoft.com/office/powerpoint/2010/main" val="1071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>
            <a:normAutofit/>
          </a:bodyPr>
          <a:lstStyle/>
          <a:p>
            <a:r>
              <a:rPr lang="en-US" dirty="0"/>
              <a:t>T. Joachims, L. </a:t>
            </a:r>
            <a:r>
              <a:rPr lang="en-US" dirty="0" err="1"/>
              <a:t>Granka</a:t>
            </a:r>
            <a:r>
              <a:rPr lang="en-US" dirty="0"/>
              <a:t>, Bing Pan, H. </a:t>
            </a:r>
            <a:r>
              <a:rPr lang="en-US" dirty="0" err="1"/>
              <a:t>Hembrooke</a:t>
            </a:r>
            <a:r>
              <a:rPr lang="en-US" dirty="0"/>
              <a:t>, F. </a:t>
            </a:r>
            <a:r>
              <a:rPr lang="en-US" dirty="0" err="1"/>
              <a:t>Radlinski</a:t>
            </a:r>
            <a:r>
              <a:rPr lang="en-US" dirty="0"/>
              <a:t>, G. Gay. </a:t>
            </a:r>
            <a:r>
              <a:rPr lang="en-US" i="1" dirty="0"/>
              <a:t>Evaluating the Accuracy of Implicit Feedback from Clicks and Query Reformulations in Web </a:t>
            </a:r>
            <a:r>
              <a:rPr lang="en-US" i="1" dirty="0" smtClean="0"/>
              <a:t>Search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ACM </a:t>
            </a:r>
            <a:r>
              <a:rPr lang="en-US" dirty="0" smtClean="0"/>
              <a:t>TOIS, 2007.</a:t>
            </a:r>
          </a:p>
          <a:p>
            <a:r>
              <a:rPr lang="en-US" dirty="0" smtClean="0"/>
              <a:t>Y. Yue and T. Joachims. </a:t>
            </a:r>
            <a:r>
              <a:rPr lang="en-US" i="1" dirty="0"/>
              <a:t>Predicting Diverse Subsets Using Structural SVMs</a:t>
            </a:r>
            <a:r>
              <a:rPr lang="en-US" dirty="0" smtClean="0"/>
              <a:t>. ICML, </a:t>
            </a:r>
            <a:r>
              <a:rPr lang="en-US" dirty="0" smtClean="0"/>
              <a:t>2008.</a:t>
            </a:r>
            <a:endParaRPr lang="en-US" dirty="0" smtClean="0"/>
          </a:p>
          <a:p>
            <a:r>
              <a:rPr lang="en-US" dirty="0" smtClean="0"/>
              <a:t>J. </a:t>
            </a:r>
            <a:r>
              <a:rPr lang="en-US" dirty="0" err="1" smtClean="0"/>
              <a:t>Carbonell</a:t>
            </a:r>
            <a:r>
              <a:rPr lang="en-US" dirty="0" smtClean="0"/>
              <a:t> and J. Goldstein. </a:t>
            </a:r>
            <a:r>
              <a:rPr lang="en-US" i="1" dirty="0"/>
              <a:t>The use </a:t>
            </a:r>
            <a:r>
              <a:rPr lang="en-US" i="1" dirty="0" smtClean="0"/>
              <a:t>of MMR, </a:t>
            </a:r>
            <a:r>
              <a:rPr lang="en-US" i="1" dirty="0"/>
              <a:t>diversity-based </a:t>
            </a:r>
            <a:r>
              <a:rPr lang="en-US" i="1" dirty="0" err="1"/>
              <a:t>reranking</a:t>
            </a:r>
            <a:r>
              <a:rPr lang="en-US" i="1" dirty="0"/>
              <a:t> for reordering </a:t>
            </a:r>
            <a:r>
              <a:rPr lang="en-US" i="1" dirty="0" smtClean="0"/>
              <a:t>documents and </a:t>
            </a:r>
            <a:r>
              <a:rPr lang="en-US" i="1" dirty="0"/>
              <a:t>reproducing summaries</a:t>
            </a:r>
            <a:r>
              <a:rPr lang="en-US" dirty="0" smtClean="0"/>
              <a:t>. SIGIR, 1998.</a:t>
            </a:r>
            <a:endParaRPr lang="en-US" dirty="0"/>
          </a:p>
          <a:p>
            <a:r>
              <a:rPr lang="en-US" dirty="0" smtClean="0"/>
              <a:t>H. Chen </a:t>
            </a:r>
            <a:r>
              <a:rPr lang="en-US" dirty="0"/>
              <a:t>and D</a:t>
            </a:r>
            <a:r>
              <a:rPr lang="en-US" dirty="0" smtClean="0"/>
              <a:t>. </a:t>
            </a:r>
            <a:r>
              <a:rPr lang="en-US" dirty="0" err="1" smtClean="0"/>
              <a:t>Karger</a:t>
            </a:r>
            <a:r>
              <a:rPr lang="en-US" dirty="0" smtClean="0"/>
              <a:t>. </a:t>
            </a:r>
            <a:r>
              <a:rPr lang="en-US" i="1" dirty="0"/>
              <a:t>Less is more: </a:t>
            </a:r>
            <a:r>
              <a:rPr lang="en-US" i="1" dirty="0" smtClean="0"/>
              <a:t>Probabilistic models </a:t>
            </a:r>
            <a:r>
              <a:rPr lang="en-US" i="1" dirty="0"/>
              <a:t>for retrieving fewer relevant documents</a:t>
            </a:r>
            <a:r>
              <a:rPr lang="en-US" dirty="0" smtClean="0"/>
              <a:t>. SIGIR, 2006.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References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Karthik </a:t>
            </a:r>
            <a:r>
              <a:rPr lang="en-US" dirty="0"/>
              <a:t>Raman, Pannaga Shivaswamy and Thorsten </a:t>
            </a:r>
            <a:r>
              <a:rPr lang="en-US" dirty="0" smtClean="0"/>
              <a:t>Joachims. </a:t>
            </a:r>
            <a:r>
              <a:rPr lang="en-US" i="1" dirty="0"/>
              <a:t>Online Learning to Diversify from Implicit </a:t>
            </a:r>
            <a:r>
              <a:rPr lang="en-US" i="1" dirty="0" smtClean="0"/>
              <a:t>Feedback. </a:t>
            </a:r>
            <a:r>
              <a:rPr lang="en-US" dirty="0"/>
              <a:t>KDD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Karthik </a:t>
            </a:r>
            <a:r>
              <a:rPr lang="en-US" dirty="0"/>
              <a:t>Raman, Thorsten Joachims, Pannaga Shivaswamy and Tobias </a:t>
            </a:r>
            <a:r>
              <a:rPr lang="en-US" dirty="0" err="1" smtClean="0"/>
              <a:t>Schabel</a:t>
            </a:r>
            <a:r>
              <a:rPr lang="en-US" dirty="0" smtClean="0"/>
              <a:t>. </a:t>
            </a:r>
            <a:r>
              <a:rPr lang="en-US" i="1" dirty="0"/>
              <a:t>Stable Coactive Learning via </a:t>
            </a:r>
            <a:r>
              <a:rPr lang="en-US" i="1" dirty="0" smtClean="0"/>
              <a:t>Perturbation. ICML 2013</a:t>
            </a:r>
          </a:p>
          <a:p>
            <a:r>
              <a:rPr lang="en-US" dirty="0" smtClean="0"/>
              <a:t>Karthik Raman, Thorsten Joachims. </a:t>
            </a:r>
            <a:r>
              <a:rPr lang="en-US" i="1" dirty="0"/>
              <a:t>Learning Socially Optimal Information </a:t>
            </a:r>
            <a:r>
              <a:rPr lang="en-US" i="1" dirty="0" smtClean="0"/>
              <a:t>Systems from </a:t>
            </a:r>
            <a:r>
              <a:rPr lang="en-US" i="1" dirty="0"/>
              <a:t>Egoistic </a:t>
            </a:r>
            <a:r>
              <a:rPr lang="en-US" i="1" dirty="0" smtClean="0"/>
              <a:t>Users. </a:t>
            </a:r>
            <a:r>
              <a:rPr lang="en-US" dirty="0" smtClean="0"/>
              <a:t>ECML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2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Swap Probability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943600" y="1600200"/>
            <a:ext cx="3048000" cy="443803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/>
              </a:rPr>
              <a:t>Robust to change in swap.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Even some swapping helps.</a:t>
            </a:r>
          </a:p>
          <a:p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Dynamic strategy performs best.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1524000"/>
            <a:ext cx="596334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6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Results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943600" y="1600200"/>
            <a:ext cx="3048000" cy="443803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/>
              </a:rPr>
              <a:t>On Yahoo! search dataset.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PrefP[pair] is 3PR w/o perturbation</a:t>
            </a:r>
          </a:p>
          <a:p>
            <a:endParaRPr lang="en-US" dirty="0" smtClean="0">
              <a:cs typeface="Times New Roman"/>
            </a:endParaRPr>
          </a:p>
          <a:p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Performs well.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479"/>
            <a:ext cx="5943600" cy="441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Noise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943600" y="1600200"/>
            <a:ext cx="2819400" cy="443803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/>
              </a:rPr>
              <a:t>Robust to noise:</a:t>
            </a:r>
          </a:p>
          <a:p>
            <a:pPr lvl="1"/>
            <a:r>
              <a:rPr lang="en-US" dirty="0" smtClean="0">
                <a:cs typeface="Times New Roman"/>
              </a:rPr>
              <a:t>Minimal change in performance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Other algorithms: more sensitive.</a:t>
            </a:r>
          </a:p>
          <a:p>
            <a:endParaRPr lang="en-US" dirty="0" smtClean="0">
              <a:cs typeface="Times New Roman"/>
            </a:endParaRPr>
          </a:p>
          <a:p>
            <a:endParaRPr lang="en-US" dirty="0" smtClean="0">
              <a:cs typeface="Times New Roman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" y="1600200"/>
            <a:ext cx="578681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43" y="190500"/>
            <a:ext cx="7467600" cy="1028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For This Talk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757" y="1447800"/>
            <a:ext cx="76200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i="1" dirty="0" smtClean="0"/>
              <a:t>Designing algorithms, for </a:t>
            </a:r>
            <a:r>
              <a:rPr lang="en-US" sz="3200" i="1" dirty="0"/>
              <a:t>interactive learning with </a:t>
            </a:r>
            <a:r>
              <a:rPr lang="en-US" sz="3200" i="1" dirty="0" smtClean="0"/>
              <a:t>users, that </a:t>
            </a:r>
            <a:r>
              <a:rPr lang="en-US" sz="3200" i="1" u="sng" dirty="0" smtClean="0"/>
              <a:t>are applicable in practice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and</a:t>
            </a:r>
            <a:r>
              <a:rPr lang="en-US" sz="3200" i="1" dirty="0" smtClean="0"/>
              <a:t> have </a:t>
            </a:r>
            <a:r>
              <a:rPr lang="en-US" sz="3200" i="1" u="sng" dirty="0" smtClean="0"/>
              <a:t>theoretical guarantees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2957" y="3124200"/>
            <a:ext cx="7529286" cy="3429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b="1" u="sng" dirty="0" smtClean="0"/>
              <a:t>Outline:</a:t>
            </a:r>
          </a:p>
          <a:p>
            <a:pPr marL="0" indent="0">
              <a:buClrTx/>
              <a:buNone/>
            </a:pPr>
            <a:endParaRPr lang="en-US" sz="1200" b="1" u="sng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/>
              <a:t>Handling weak, noisy and biased user feedback </a:t>
            </a:r>
            <a:r>
              <a:rPr lang="en-US" i="1" dirty="0" smtClean="0"/>
              <a:t>(Coactive Learning) </a:t>
            </a:r>
            <a:r>
              <a:rPr lang="en-US" b="1" dirty="0" smtClean="0"/>
              <a:t>[RJSS </a:t>
            </a:r>
            <a:r>
              <a:rPr lang="en-US" b="1" dirty="0"/>
              <a:t>ICML’13</a:t>
            </a:r>
            <a:r>
              <a:rPr lang="en-US" b="1" dirty="0" smtClean="0"/>
              <a:t>].</a:t>
            </a:r>
            <a:endParaRPr lang="en-US" i="1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Predicting complex structures: Modeling dependence across items/documents </a:t>
            </a:r>
            <a:r>
              <a:rPr lang="en-US" i="1" dirty="0" smtClean="0">
                <a:solidFill>
                  <a:schemeClr val="accent3"/>
                </a:solidFill>
              </a:rPr>
              <a:t>(Diversity</a:t>
            </a:r>
            <a:r>
              <a:rPr lang="en-US" dirty="0" smtClean="0">
                <a:solidFill>
                  <a:schemeClr val="accent3"/>
                </a:solidFill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6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Perturbation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495800"/>
            <a:ext cx="7467600" cy="1978152"/>
          </a:xfrm>
        </p:spPr>
        <p:txBody>
          <a:bodyPr/>
          <a:lstStyle/>
          <a:p>
            <a:r>
              <a:rPr lang="en-US" dirty="0" smtClean="0"/>
              <a:t>Perturbation only has a small effect even for fixed </a:t>
            </a:r>
            <a:r>
              <a:rPr lang="en-US" b="1" dirty="0" smtClean="0"/>
              <a:t>p </a:t>
            </a:r>
            <a:r>
              <a:rPr lang="en-US" dirty="0" smtClean="0"/>
              <a:t>(p=0.5)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17310"/>
            <a:ext cx="7162800" cy="18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on </a:t>
            </a:r>
            <a:r>
              <a:rPr lang="en-US" dirty="0" err="1" smtClean="0"/>
              <a:t>ArXiv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610600" cy="28782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410200"/>
            <a:ext cx="7315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/>
              </a:rPr>
              <a:t>Few common results in the top 10 after 100 learning iterations.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1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Proof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Bound the 2-norm of the weight vector (</a:t>
            </a:r>
            <a:r>
              <a:rPr lang="en-US" dirty="0" err="1" smtClean="0"/>
              <a:t>w</a:t>
            </a:r>
            <a:r>
              <a:rPr lang="en-US" baseline="-25000" dirty="0" err="1" smtClean="0"/>
              <a:t>T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Relate the inner product of </a:t>
            </a:r>
            <a:r>
              <a:rPr lang="en-US" dirty="0"/>
              <a:t>w</a:t>
            </a:r>
            <a:r>
              <a:rPr lang="en-US" baseline="-25000" dirty="0"/>
              <a:t>* 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T</a:t>
            </a:r>
            <a:r>
              <a:rPr lang="en-US" dirty="0" smtClean="0"/>
              <a:t> to regret:</a:t>
            </a:r>
          </a:p>
          <a:p>
            <a:pPr lvl="1"/>
            <a:r>
              <a:rPr lang="en-US" dirty="0" smtClean="0"/>
              <a:t>Use the feedback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12829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Coactive Learning in real systems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0"/>
            <a:ext cx="841346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4" y="2057400"/>
            <a:ext cx="8229600" cy="40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2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Aggregation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28600" y="1447800"/>
          <a:ext cx="4800602" cy="4565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MAX of Column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SQRT  of Col.</a:t>
                      </a:r>
                      <a:r>
                        <a:rPr lang="en-US" i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sum       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2.82</a:t>
                      </a: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Column sum        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410201" y="3759810"/>
          <a:ext cx="3657599" cy="248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42"/>
                <a:gridCol w="1166808"/>
                <a:gridCol w="935665"/>
                <a:gridCol w="680484"/>
              </a:tblGrid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 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SQRT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COLSUM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39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3.7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4.8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87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4.1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0" y="3352800"/>
            <a:ext cx="53340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581400" y="6553200"/>
            <a:ext cx="5410200" cy="3810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combine different submodular functions.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2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4E5BABDC-5BD2-406B-BC93-3252273272D6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Submodular Utility </a:t>
            </a:r>
            <a:r>
              <a:rPr lang="en-US" i="1" dirty="0" smtClean="0"/>
              <a:t>(CIKM’11)</a:t>
            </a:r>
            <a:endParaRPr lang="en-US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94582"/>
              </p:ext>
            </p:extLst>
          </p:nvPr>
        </p:nvGraphicFramePr>
        <p:xfrm>
          <a:off x="6019800" y="3048000"/>
          <a:ext cx="29400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2" name="Equation" r:id="rId5" imgW="1612800" imgH="457200" progId="Equation.3">
                  <p:embed/>
                </p:oleObj>
              </mc:Choice>
              <mc:Fallback>
                <p:oleObj name="Equation" r:id="rId5" imgW="16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48000"/>
                        <a:ext cx="294005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543181"/>
              </p:ext>
            </p:extLst>
          </p:nvPr>
        </p:nvGraphicFramePr>
        <p:xfrm>
          <a:off x="5867400" y="4267200"/>
          <a:ext cx="321820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3" name="Equation" r:id="rId7" imgW="1612800" imgH="266400" progId="Equation.3">
                  <p:embed/>
                </p:oleObj>
              </mc:Choice>
              <mc:Fallback>
                <p:oleObj name="Equation" r:id="rId7" imgW="1612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321820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609600" y="1752600"/>
            <a:ext cx="8534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r>
              <a:rPr lang="en-US" smtClean="0"/>
              <a:t>Given ranking </a:t>
            </a:r>
            <a:r>
              <a:rPr lang="el-GR" b="1" i="1" smtClean="0"/>
              <a:t>θ</a:t>
            </a:r>
            <a:r>
              <a:rPr lang="en-US" smtClean="0"/>
              <a:t> = </a:t>
            </a:r>
            <a:r>
              <a:rPr lang="en-US" i="1" smtClean="0"/>
              <a:t>(d</a:t>
            </a:r>
            <a:r>
              <a:rPr lang="en-US" i="1" baseline="-25000" smtClean="0"/>
              <a:t>1</a:t>
            </a:r>
            <a:r>
              <a:rPr lang="en-US" i="1" smtClean="0"/>
              <a:t>, d</a:t>
            </a:r>
            <a:r>
              <a:rPr lang="en-US" i="1" baseline="-25000" smtClean="0"/>
              <a:t>2</a:t>
            </a:r>
            <a:r>
              <a:rPr lang="en-US" i="1" smtClean="0"/>
              <a:t>,…. d</a:t>
            </a:r>
            <a:r>
              <a:rPr lang="en-US" i="1" baseline="-25000" smtClean="0"/>
              <a:t>k</a:t>
            </a:r>
            <a:r>
              <a:rPr lang="en-US" i="1" smtClean="0"/>
              <a:t>)</a:t>
            </a:r>
            <a:r>
              <a:rPr lang="en-US" smtClean="0"/>
              <a:t> and concave function </a:t>
            </a:r>
            <a:r>
              <a:rPr lang="en-US" i="1" smtClean="0"/>
              <a:t>g</a:t>
            </a:r>
            <a:endParaRPr lang="en-US" i="1" dirty="0" smtClean="0"/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941102163"/>
              </p:ext>
            </p:extLst>
          </p:nvPr>
        </p:nvGraphicFramePr>
        <p:xfrm>
          <a:off x="228600" y="2362200"/>
          <a:ext cx="5105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360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Implicit Feedback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90421"/>
            <a:ext cx="4264095" cy="13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" y="1981200"/>
            <a:ext cx="4337191" cy="8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2" y="4343399"/>
            <a:ext cx="4243901" cy="8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257800"/>
            <a:ext cx="426409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02" y="4823091"/>
            <a:ext cx="4264095" cy="13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06" y="1981199"/>
            <a:ext cx="4337191" cy="8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93" y="2819399"/>
            <a:ext cx="4243901" cy="8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26409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267200" y="3429000"/>
            <a:ext cx="457200" cy="11430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267200" y="4419600"/>
            <a:ext cx="457200" cy="1327666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Callout 2"/>
          <p:cNvSpPr/>
          <p:nvPr/>
        </p:nvSpPr>
        <p:spPr>
          <a:xfrm>
            <a:off x="2667000" y="2133600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21" name="Cloud Callout 20"/>
          <p:cNvSpPr/>
          <p:nvPr/>
        </p:nvSpPr>
        <p:spPr>
          <a:xfrm>
            <a:off x="2667000" y="4495800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95600" y="4572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23" name="Cloud Callout 22"/>
          <p:cNvSpPr/>
          <p:nvPr/>
        </p:nvSpPr>
        <p:spPr>
          <a:xfrm>
            <a:off x="2667000" y="5486400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95600" y="556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304" y="1981199"/>
            <a:ext cx="4337191" cy="4267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48200" y="1981200"/>
            <a:ext cx="4417997" cy="4267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5968" y="16118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Ranking (</a:t>
            </a:r>
            <a:r>
              <a:rPr lang="en-US" b="1" dirty="0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57800" y="1600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Improved Ranking (</a:t>
            </a:r>
            <a:r>
              <a:rPr lang="en-US" b="1" dirty="0" smtClean="0"/>
              <a:t>y’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191000" y="2362200"/>
            <a:ext cx="457200" cy="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103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dirty="0" smtClean="0"/>
              <a:t>Robustness to model mismatch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86400"/>
            <a:ext cx="7467600" cy="987552"/>
          </a:xfrm>
        </p:spPr>
        <p:txBody>
          <a:bodyPr/>
          <a:lstStyle/>
          <a:p>
            <a:r>
              <a:rPr lang="en-US" dirty="0" smtClean="0"/>
              <a:t>Works even if modeling function and user function mismatch.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57400"/>
            <a:ext cx="9087085" cy="22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Feedback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86400"/>
            <a:ext cx="7467600" cy="9875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086600" cy="34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Feedback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562600"/>
            <a:ext cx="7467600" cy="9113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162800" cy="35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830" y="239048"/>
            <a:ext cx="4101370" cy="792251"/>
          </a:xfrm>
        </p:spPr>
        <p:txBody>
          <a:bodyPr/>
          <a:lstStyle/>
          <a:p>
            <a:r>
              <a:rPr lang="en-US" dirty="0" smtClean="0"/>
              <a:t>User Feedback</a:t>
            </a:r>
            <a:r>
              <a:rPr lang="en-US" sz="3600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55813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NOISE</a:t>
            </a:r>
            <a:r>
              <a:rPr lang="en-US" b="1" dirty="0" smtClean="0"/>
              <a:t>:  </a:t>
            </a:r>
            <a:r>
              <a:rPr lang="en-US" dirty="0" smtClean="0"/>
              <a:t>May receive some clicks even if irrelevant.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3043" y="4258270"/>
            <a:ext cx="3216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CONTEXT-BIAS</a:t>
            </a:r>
            <a:r>
              <a:rPr lang="en-US" b="1" dirty="0" smtClean="0"/>
              <a:t>:  </a:t>
            </a:r>
            <a:r>
              <a:rPr lang="en-US" dirty="0" smtClean="0"/>
              <a:t>Click on document may just mean poor quality of surrounding documents.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3043" y="1447800"/>
            <a:ext cx="321615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POSITION-BIAS</a:t>
            </a:r>
            <a:r>
              <a:rPr lang="en-US" b="1" dirty="0" smtClean="0"/>
              <a:t>:  </a:t>
            </a:r>
            <a:r>
              <a:rPr lang="en-US" dirty="0" smtClean="0"/>
              <a:t>Has been shown to be better than docs above, but cannot say anything about docs below.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Higher the document, the more clicks it gets.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algn="ctr"/>
            <a:r>
              <a:rPr lang="en-US" dirty="0"/>
              <a:t> </a:t>
            </a:r>
            <a:r>
              <a:rPr lang="en-US" i="1" dirty="0" smtClean="0"/>
              <a:t>[Joachims et. al. TOIS ’07]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0" t="3126" r="59956" b="12500"/>
          <a:stretch/>
        </p:blipFill>
        <p:spPr>
          <a:xfrm>
            <a:off x="457200" y="1460192"/>
            <a:ext cx="4457120" cy="53092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" y="3970238"/>
            <a:ext cx="5532120" cy="121136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4472787" y="4343400"/>
            <a:ext cx="1219200" cy="533400"/>
          </a:xfrm>
          <a:prstGeom prst="cloudCallout">
            <a:avLst>
              <a:gd name="adj1" fmla="val -42083"/>
              <a:gd name="adj2" fmla="val 68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01387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1417637"/>
            <a:ext cx="487680" cy="38883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400" y="221189"/>
            <a:ext cx="4585429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Building Search Engine For </a:t>
            </a:r>
            <a:r>
              <a:rPr lang="en-US" dirty="0" err="1" smtClean="0"/>
              <a:t>arxiv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3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 animBg="1"/>
      <p:bldP spid="12" grpId="0" animBg="1"/>
      <p:bldP spid="13" grpId="0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 To Supervised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715000"/>
            <a:ext cx="7467600" cy="758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600200"/>
            <a:ext cx="7452360" cy="382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Bandits For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400" y="1600200"/>
            <a:ext cx="518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Top-K bandits problem:</a:t>
            </a:r>
          </a:p>
          <a:p>
            <a:pPr lvl="1"/>
            <a:r>
              <a:rPr lang="en-US" dirty="0" smtClean="0"/>
              <a:t>Each iteration play K distinct arms.</a:t>
            </a:r>
          </a:p>
          <a:p>
            <a:pPr marL="731520" lvl="2" indent="0">
              <a:buNone/>
            </a:pPr>
            <a:endParaRPr lang="en-US" sz="700" dirty="0" smtClean="0"/>
          </a:p>
          <a:p>
            <a:pPr lvl="2"/>
            <a:endParaRPr lang="en-US" sz="700" dirty="0" smtClean="0"/>
          </a:p>
          <a:p>
            <a:r>
              <a:rPr lang="en-US" dirty="0"/>
              <a:t>Probabilistic Feedback:</a:t>
            </a:r>
          </a:p>
          <a:p>
            <a:pPr lvl="1"/>
            <a:r>
              <a:rPr lang="en-US" dirty="0"/>
              <a:t>MAB assumes that feedback will be received every round.</a:t>
            </a:r>
          </a:p>
          <a:p>
            <a:pPr lvl="1"/>
            <a:r>
              <a:rPr lang="en-US" dirty="0"/>
              <a:t>If feedback is not assured each round: </a:t>
            </a:r>
          </a:p>
          <a:p>
            <a:pPr lvl="2"/>
            <a:r>
              <a:rPr lang="en-US" dirty="0"/>
              <a:t>If no feedback, then better to exploit</a:t>
            </a:r>
            <a:r>
              <a:rPr lang="en-US" dirty="0" smtClean="0"/>
              <a:t>.</a:t>
            </a:r>
          </a:p>
          <a:p>
            <a:r>
              <a:rPr lang="en-US" dirty="0"/>
              <a:t>Key Ideas:</a:t>
            </a:r>
          </a:p>
          <a:p>
            <a:pPr lvl="1"/>
            <a:r>
              <a:rPr lang="en-US" dirty="0"/>
              <a:t>Need dynamic “explore-exploit” tradeoff:</a:t>
            </a:r>
          </a:p>
          <a:p>
            <a:pPr lvl="2"/>
            <a:r>
              <a:rPr lang="en-US" dirty="0"/>
              <a:t>Incorporate uncertainty of receiving feedback.</a:t>
            </a:r>
          </a:p>
          <a:p>
            <a:pPr lvl="2"/>
            <a:endParaRPr lang="en-US" dirty="0"/>
          </a:p>
          <a:p>
            <a:endParaRPr lang="en-US" sz="1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1"/>
            <a:ext cx="2895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91" y="2057400"/>
            <a:ext cx="4979491" cy="2832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3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Feedback From User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52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Ranking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91200" y="144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Improved Ranking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20" t="3126" r="59956" b="12500"/>
          <a:stretch/>
        </p:blipFill>
        <p:spPr>
          <a:xfrm>
            <a:off x="457200" y="1981199"/>
            <a:ext cx="3849117" cy="458497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1" name="Cloud Callout 30"/>
          <p:cNvSpPr/>
          <p:nvPr/>
        </p:nvSpPr>
        <p:spPr>
          <a:xfrm>
            <a:off x="2885768" y="2617232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114368" y="269343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33" name="Cloud Callout 32"/>
          <p:cNvSpPr/>
          <p:nvPr/>
        </p:nvSpPr>
        <p:spPr>
          <a:xfrm>
            <a:off x="2794926" y="5006180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23526" y="508238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35" name="Cloud Callout 34"/>
          <p:cNvSpPr/>
          <p:nvPr/>
        </p:nvSpPr>
        <p:spPr>
          <a:xfrm>
            <a:off x="2794926" y="5883291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23526" y="595949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805" t="3124" r="59956" b="12500"/>
          <a:stretch/>
        </p:blipFill>
        <p:spPr>
          <a:xfrm>
            <a:off x="4913883" y="1912766"/>
            <a:ext cx="3849117" cy="46534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39" name="Straight Arrow Connector 38"/>
          <p:cNvCxnSpPr/>
          <p:nvPr/>
        </p:nvCxnSpPr>
        <p:spPr>
          <a:xfrm flipV="1">
            <a:off x="4131429" y="4038600"/>
            <a:ext cx="782454" cy="1143254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190355" y="4876800"/>
            <a:ext cx="749989" cy="1108312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90355" y="3211272"/>
            <a:ext cx="749989" cy="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89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Coactive Learning Model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33600" y="2642964"/>
            <a:ext cx="2590800" cy="7078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64296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SYSTEM</a:t>
            </a:r>
          </a:p>
          <a:p>
            <a:pPr algn="ctr"/>
            <a:r>
              <a:rPr lang="en-US" sz="2000" dirty="0" smtClean="0"/>
              <a:t>(e.g., Search Engine)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553200" y="2642963"/>
            <a:ext cx="1295400" cy="707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7660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USER</a:t>
            </a:r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990600" y="2996907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4" idx="0"/>
          </p:cNvCxnSpPr>
          <p:nvPr/>
        </p:nvCxnSpPr>
        <p:spPr>
          <a:xfrm rot="5400000" flipH="1" flipV="1">
            <a:off x="4174712" y="1483674"/>
            <a:ext cx="413579" cy="1905003"/>
          </a:xfrm>
          <a:prstGeom prst="curved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6" idx="0"/>
          </p:cNvCxnSpPr>
          <p:nvPr/>
        </p:nvCxnSpPr>
        <p:spPr>
          <a:xfrm>
            <a:off x="5334003" y="2229385"/>
            <a:ext cx="1866897" cy="413578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2"/>
          </p:cNvCxnSpPr>
          <p:nvPr/>
        </p:nvCxnSpPr>
        <p:spPr>
          <a:xfrm rot="5400000">
            <a:off x="6115571" y="2721691"/>
            <a:ext cx="456171" cy="1714488"/>
          </a:xfrm>
          <a:prstGeom prst="curved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4" idx="2"/>
          </p:cNvCxnSpPr>
          <p:nvPr/>
        </p:nvCxnSpPr>
        <p:spPr>
          <a:xfrm rot="10800000">
            <a:off x="3429000" y="3350851"/>
            <a:ext cx="2057402" cy="456169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218473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Context </a:t>
            </a:r>
            <a:r>
              <a:rPr lang="en-US" sz="2000" b="1" dirty="0" smtClean="0"/>
              <a:t>x</a:t>
            </a:r>
            <a:r>
              <a:rPr lang="en-US" sz="2000" b="1" baseline="-25000" dirty="0" smtClean="0"/>
              <a:t>t</a:t>
            </a:r>
            <a:endParaRPr lang="en-US" sz="2000" baseline="-25000" dirty="0" smtClean="0"/>
          </a:p>
          <a:p>
            <a:r>
              <a:rPr lang="en-US" sz="2000" dirty="0" smtClean="0"/>
              <a:t>e.g., Query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9" y="1630190"/>
            <a:ext cx="400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Present Object </a:t>
            </a:r>
            <a:r>
              <a:rPr lang="en-US" sz="2000" b="1" dirty="0" smtClean="0"/>
              <a:t>y</a:t>
            </a:r>
            <a:r>
              <a:rPr lang="en-US" sz="2000" b="1" baseline="-25000" dirty="0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(e.g., Ranking)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83912" y="3429000"/>
            <a:ext cx="243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Receive Improved </a:t>
            </a:r>
          </a:p>
          <a:p>
            <a:pPr algn="ctr"/>
            <a:endParaRPr lang="en-US" sz="800" dirty="0"/>
          </a:p>
          <a:p>
            <a:pPr algn="ctr"/>
            <a:r>
              <a:rPr lang="en-US" sz="2000" dirty="0" smtClean="0"/>
              <a:t>Object </a:t>
            </a:r>
            <a:r>
              <a:rPr lang="en-US" sz="2000" b="1" dirty="0" smtClean="0"/>
              <a:t> </a:t>
            </a:r>
            <a:r>
              <a:rPr lang="en-US" sz="2000" b="1" dirty="0"/>
              <a:t>̅</a:t>
            </a:r>
            <a:r>
              <a:rPr lang="en-US" sz="2000" b="1" dirty="0" err="1"/>
              <a:t>y</a:t>
            </a:r>
            <a:r>
              <a:rPr lang="en-US" sz="2000" b="1" baseline="-25000" dirty="0" err="1"/>
              <a:t>t</a:t>
            </a:r>
            <a:endParaRPr lang="en-US" sz="2000" dirty="0" smtClean="0"/>
          </a:p>
        </p:txBody>
      </p:sp>
      <p:cxnSp>
        <p:nvCxnSpPr>
          <p:cNvPr id="18" name="Curved Connector 17"/>
          <p:cNvCxnSpPr>
            <a:stCxn id="7" idx="3"/>
          </p:cNvCxnSpPr>
          <p:nvPr/>
        </p:nvCxnSpPr>
        <p:spPr>
          <a:xfrm flipH="1">
            <a:off x="5067300" y="2996906"/>
            <a:ext cx="2781300" cy="1297344"/>
          </a:xfrm>
          <a:prstGeom prst="curvedConnector3">
            <a:avLst>
              <a:gd name="adj1" fmla="val -8219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>
            <a:off x="1447800" y="2996911"/>
            <a:ext cx="3619490" cy="1316169"/>
          </a:xfrm>
          <a:prstGeom prst="curvedConnector3">
            <a:avLst>
              <a:gd name="adj1" fmla="val 100948"/>
            </a:avLst>
          </a:prstGeom>
          <a:ln w="254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0600" y="4343400"/>
            <a:ext cx="69342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User has utility </a:t>
            </a:r>
            <a:r>
              <a:rPr lang="en-US" sz="2000" b="1" dirty="0" smtClean="0"/>
              <a:t>U(x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,</a:t>
            </a:r>
            <a:r>
              <a:rPr lang="en-US" sz="2000" b="1" dirty="0"/>
              <a:t>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t</a:t>
            </a:r>
            <a:r>
              <a:rPr lang="en-US" sz="2000" b="1" dirty="0" smtClean="0"/>
              <a:t>)</a:t>
            </a:r>
            <a:r>
              <a:rPr lang="en-US" sz="2000" dirty="0" smtClean="0"/>
              <a:t>.</a:t>
            </a:r>
          </a:p>
          <a:p>
            <a:endParaRPr lang="en-US" sz="900" dirty="0" smtClean="0"/>
          </a:p>
          <a:p>
            <a:r>
              <a:rPr lang="en-US" sz="2400" b="1" dirty="0"/>
              <a:t>COACTIVE: </a:t>
            </a:r>
            <a:r>
              <a:rPr lang="en-US" sz="2400" b="1" dirty="0" smtClean="0"/>
              <a:t>U(</a:t>
            </a:r>
            <a:r>
              <a:rPr lang="en-US" sz="2400" b="1" dirty="0" err="1" smtClean="0"/>
              <a:t>x</a:t>
            </a:r>
            <a:r>
              <a:rPr lang="en-US" sz="2400" b="1" baseline="-25000" dirty="0" err="1" smtClean="0"/>
              <a:t>t</a:t>
            </a:r>
            <a:r>
              <a:rPr lang="en-US" sz="2400" b="1" dirty="0" smtClean="0"/>
              <a:t>, ̅</a:t>
            </a:r>
            <a:r>
              <a:rPr lang="en-US" sz="2400" b="1" dirty="0" err="1" smtClean="0"/>
              <a:t>y</a:t>
            </a:r>
            <a:r>
              <a:rPr lang="en-US" sz="2400" b="1" baseline="-25000" dirty="0" err="1" smtClean="0"/>
              <a:t>t</a:t>
            </a:r>
            <a:r>
              <a:rPr lang="en-US" sz="2400" b="1" dirty="0"/>
              <a:t>)</a:t>
            </a:r>
            <a:r>
              <a:rPr lang="en-US" sz="2400" dirty="0"/>
              <a:t> ≥</a:t>
            </a:r>
            <a:r>
              <a:rPr lang="el-GR" sz="2400" baseline="-25000" dirty="0"/>
              <a:t>α</a:t>
            </a:r>
            <a:r>
              <a:rPr lang="en-US" sz="2400" dirty="0"/>
              <a:t> </a:t>
            </a:r>
            <a:r>
              <a:rPr lang="en-US" sz="2400" b="1" dirty="0"/>
              <a:t>U(</a:t>
            </a:r>
            <a:r>
              <a:rPr lang="en-US" sz="2400" b="1" dirty="0" err="1"/>
              <a:t>x</a:t>
            </a:r>
            <a:r>
              <a:rPr lang="en-US" sz="2400" b="1" baseline="-25000" dirty="0" err="1"/>
              <a:t>t</a:t>
            </a:r>
            <a:r>
              <a:rPr lang="en-US" sz="2400" b="1" dirty="0"/>
              <a:t>, </a:t>
            </a:r>
            <a:r>
              <a:rPr lang="en-US" sz="2400" b="1" dirty="0" err="1"/>
              <a:t>y</a:t>
            </a:r>
            <a:r>
              <a:rPr lang="en-US" sz="2400" b="1" baseline="-25000" dirty="0" err="1"/>
              <a:t>t</a:t>
            </a:r>
            <a:r>
              <a:rPr lang="en-US" sz="2400" b="1" dirty="0" smtClean="0"/>
              <a:t>)</a:t>
            </a:r>
            <a:r>
              <a:rPr lang="en-US" sz="2400" dirty="0" smtClean="0"/>
              <a:t>.</a:t>
            </a:r>
          </a:p>
          <a:p>
            <a:endParaRPr lang="en-US" sz="1400" dirty="0" smtClean="0"/>
          </a:p>
          <a:p>
            <a:r>
              <a:rPr lang="en-US" sz="2000" dirty="0" smtClean="0"/>
              <a:t>Feedback assumed by other online learning  models: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FULL INFORMATION: </a:t>
            </a:r>
            <a:r>
              <a:rPr lang="en-US" sz="2000" b="1" dirty="0"/>
              <a:t>U(x</a:t>
            </a:r>
            <a:r>
              <a:rPr lang="en-US" sz="2000" b="1" baseline="-25000" dirty="0"/>
              <a:t>t</a:t>
            </a:r>
            <a:r>
              <a:rPr lang="en-US" sz="2000" b="1" dirty="0"/>
              <a:t>, </a:t>
            </a:r>
            <a:r>
              <a:rPr lang="en-US" sz="2000" b="1" dirty="0" smtClean="0"/>
              <a:t>y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)</a:t>
            </a:r>
            <a:r>
              <a:rPr lang="en-US" sz="2000" dirty="0" smtClean="0"/>
              <a:t>, </a:t>
            </a:r>
            <a:r>
              <a:rPr lang="en-US" sz="2000" b="1" dirty="0"/>
              <a:t>U(x</a:t>
            </a:r>
            <a:r>
              <a:rPr lang="en-US" sz="2000" b="1" baseline="-25000" dirty="0"/>
              <a:t>t</a:t>
            </a:r>
            <a:r>
              <a:rPr lang="en-US" sz="2000" b="1" dirty="0"/>
              <a:t>, </a:t>
            </a:r>
            <a:r>
              <a:rPr lang="en-US" sz="2000" b="1" dirty="0" smtClean="0"/>
              <a:t>y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  . . 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BANDIT: </a:t>
            </a:r>
            <a:r>
              <a:rPr lang="en-US" sz="2000" b="1" dirty="0"/>
              <a:t>U(x</a:t>
            </a:r>
            <a:r>
              <a:rPr lang="en-US" sz="2000" b="1" baseline="-25000" dirty="0"/>
              <a:t>t</a:t>
            </a:r>
            <a:r>
              <a:rPr lang="en-US" sz="2000" b="1" dirty="0"/>
              <a:t>, </a:t>
            </a:r>
            <a:r>
              <a:rPr lang="en-US" sz="2000" b="1" dirty="0" err="1"/>
              <a:t>y</a:t>
            </a:r>
            <a:r>
              <a:rPr lang="en-US" sz="2000" b="1" baseline="-25000" dirty="0" err="1"/>
              <a:t>t</a:t>
            </a:r>
            <a:r>
              <a:rPr lang="en-US" sz="2000" b="1" dirty="0" smtClean="0"/>
              <a:t>)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OPTIMAL : y*</a:t>
            </a:r>
            <a:r>
              <a:rPr lang="en-US" sz="2000" b="1" baseline="-25000" dirty="0" smtClean="0"/>
              <a:t>t </a:t>
            </a:r>
            <a:r>
              <a:rPr lang="en-US" sz="2000" b="1" dirty="0" smtClean="0"/>
              <a:t>= argmax</a:t>
            </a:r>
            <a:r>
              <a:rPr lang="en-US" sz="2000" b="1" baseline="-25000" dirty="0" smtClean="0"/>
              <a:t>y</a:t>
            </a:r>
            <a:r>
              <a:rPr lang="en-US" sz="2000" b="1" dirty="0" smtClean="0"/>
              <a:t> U(x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,y)</a:t>
            </a:r>
          </a:p>
        </p:txBody>
      </p:sp>
    </p:spTree>
    <p:extLst>
      <p:ext uri="{BB962C8B-B14F-4D97-AF65-F5344CB8AC3E}">
        <p14:creationId xmlns:p14="http://schemas.microsoft.com/office/powerpoint/2010/main" val="38512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Perceptron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4393"/>
            <a:ext cx="6172200" cy="266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81000" y="4572000"/>
            <a:ext cx="8001000" cy="2209800"/>
          </a:xfrm>
        </p:spPr>
        <p:txBody>
          <a:bodyPr>
            <a:normAutofit fontScale="850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Initialize </a:t>
            </a:r>
            <a:r>
              <a:rPr lang="en-US" sz="2800" i="1" dirty="0" smtClean="0"/>
              <a:t>weight vector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w</a:t>
            </a:r>
            <a:r>
              <a:rPr lang="en-US" sz="2800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Get context </a:t>
            </a:r>
            <a:r>
              <a:rPr lang="en-US" sz="2800" b="1" dirty="0" smtClean="0"/>
              <a:t>x </a:t>
            </a:r>
            <a:r>
              <a:rPr lang="en-US" sz="2800" dirty="0" smtClean="0"/>
              <a:t>and present best </a:t>
            </a:r>
            <a:r>
              <a:rPr lang="en-US" sz="2800" b="1" dirty="0" smtClean="0"/>
              <a:t>y</a:t>
            </a:r>
            <a:r>
              <a:rPr lang="en-US" sz="2800" dirty="0" smtClean="0"/>
              <a:t> (as per current </a:t>
            </a:r>
            <a:r>
              <a:rPr lang="en-US" sz="2800" b="1" dirty="0" smtClean="0"/>
              <a:t>w</a:t>
            </a:r>
            <a:r>
              <a:rPr lang="en-US" sz="2800" dirty="0" smtClean="0"/>
              <a:t>).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Get feedback and construct (move-to-top) feedback.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Perceptron update to</a:t>
            </a:r>
            <a:r>
              <a:rPr lang="en-US" sz="2800" b="1" dirty="0" smtClean="0"/>
              <a:t> w : </a:t>
            </a:r>
            <a:r>
              <a:rPr lang="en-US" sz="2400" dirty="0" smtClean="0"/>
              <a:t> </a:t>
            </a:r>
          </a:p>
          <a:p>
            <a:pPr marL="989838" lvl="1" indent="-514350"/>
            <a:r>
              <a:rPr lang="en-US" sz="2100" b="1" dirty="0" smtClean="0"/>
              <a:t>w +=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 smtClean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</a:t>
            </a:r>
            <a:r>
              <a:rPr lang="en-US" sz="2100" b="1" dirty="0" smtClean="0">
                <a:cs typeface="Times New Roman"/>
              </a:rPr>
              <a:t>Feedback</a:t>
            </a:r>
            <a:r>
              <a:rPr lang="en-US" sz="2100" b="1" i="1" dirty="0" smtClean="0">
                <a:cs typeface="Times New Roman"/>
              </a:rPr>
              <a:t>)  </a:t>
            </a:r>
            <a:r>
              <a:rPr lang="en-US" sz="2100" b="1" dirty="0" smtClean="0">
                <a:cs typeface="Times New Roman"/>
              </a:rPr>
              <a:t>-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</a:t>
            </a:r>
            <a:r>
              <a:rPr lang="en-US" sz="2100" b="1" dirty="0" smtClean="0">
                <a:cs typeface="Times New Roman"/>
              </a:rPr>
              <a:t>Presented</a:t>
            </a:r>
            <a:r>
              <a:rPr lang="en-US" sz="2100" b="1" i="1" dirty="0" smtClean="0">
                <a:cs typeface="Times New Roman"/>
              </a:rPr>
              <a:t>) </a:t>
            </a:r>
          </a:p>
        </p:txBody>
      </p:sp>
      <p:sp>
        <p:nvSpPr>
          <p:cNvPr id="2" name="Oval 1"/>
          <p:cNvSpPr/>
          <p:nvPr/>
        </p:nvSpPr>
        <p:spPr>
          <a:xfrm>
            <a:off x="3733800" y="3505200"/>
            <a:ext cx="25146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" y="2209800"/>
            <a:ext cx="457200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800" y="3048000"/>
            <a:ext cx="457200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3352800"/>
            <a:ext cx="457200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" y="2743200"/>
            <a:ext cx="457200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3657600"/>
            <a:ext cx="457200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lum bright="-40000" contrast="40000"/>
          </a:blip>
          <a:stretch>
            <a:fillRect/>
          </a:stretch>
        </p:blipFill>
        <p:spPr>
          <a:xfrm>
            <a:off x="5715000" y="2242694"/>
            <a:ext cx="3106418" cy="412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74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|2|9.4|12.2|5.7|7.2|1.9|11.1|13.7|3.8|8.4|5.6|2.4|5.4|5.5|2.3|1.1|4.8|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9.8|10.9|4.4|7|1.5|8.9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2|7.6|6.9|6.7|4|1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2|7.6|6.9|6.7|4|1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4|4.9|5.9|7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2|10.9|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2|10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2|10.9|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2|10.9|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2|10.9|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2|7.6|6.9|6.7|4|14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5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1.5|9.4|34.1|12.4|7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3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5.1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4.3|10.2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2|7.6|6.9|6.7|4|1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2|7.6|6.9|6.7|4|1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3.2|17.3|15.9|1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10255</TotalTime>
  <Words>2781</Words>
  <Application>Microsoft Office PowerPoint</Application>
  <PresentationFormat>On-screen Show (4:3)</PresentationFormat>
  <Paragraphs>802</Paragraphs>
  <Slides>61</Slides>
  <Notes>35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Microsoft Sans Serif</vt:lpstr>
      <vt:lpstr>Times New Roman</vt:lpstr>
      <vt:lpstr>Wingdings</vt:lpstr>
      <vt:lpstr>Wingdings 2</vt:lpstr>
      <vt:lpstr>Wingdings 3</vt:lpstr>
      <vt:lpstr>Oriel</vt:lpstr>
      <vt:lpstr>Equation</vt:lpstr>
      <vt:lpstr>“By the User, For the User, With the Learning System”:   Learning From User Interactions</vt:lpstr>
      <vt:lpstr>Age Of the WEB &amp; DATA</vt:lpstr>
      <vt:lpstr>Interactive Learning With Users</vt:lpstr>
      <vt:lpstr>Agenda For This Talk</vt:lpstr>
      <vt:lpstr>Agenda For This Talk</vt:lpstr>
      <vt:lpstr>User Feedback?</vt:lpstr>
      <vt:lpstr>Implicit Feedback From User</vt:lpstr>
      <vt:lpstr>Coactive Learning Model</vt:lpstr>
      <vt:lpstr>Preference Perceptron</vt:lpstr>
      <vt:lpstr>Theoretical Analysis</vt:lpstr>
      <vt:lpstr>Regret Bound For Preference Perceptron </vt:lpstr>
      <vt:lpstr>How Does It Do in Practice?</vt:lpstr>
      <vt:lpstr>Illustrative Example</vt:lpstr>
      <vt:lpstr>Illustrative Example</vt:lpstr>
      <vt:lpstr>Key Idea: Perturbation</vt:lpstr>
      <vt:lpstr>Perturbed Preference Perceptron for Ranking(3PR)</vt:lpstr>
      <vt:lpstr>3PR Regret Bound</vt:lpstr>
      <vt:lpstr>How well does it work?</vt:lpstr>
      <vt:lpstr>Does This Work?</vt:lpstr>
      <vt:lpstr>Agenda For This Talk</vt:lpstr>
      <vt:lpstr>Intrinsically Diverse User</vt:lpstr>
      <vt:lpstr>Challenge: Redundancy</vt:lpstr>
      <vt:lpstr>Previous Work</vt:lpstr>
      <vt:lpstr>Modeling Dependencies Using Submodular functions</vt:lpstr>
      <vt:lpstr>Predicting Diverse Rankings</vt:lpstr>
      <vt:lpstr>Predicting Diverse Rankings: Max(x)</vt:lpstr>
      <vt:lpstr>Predicting Diverse Rankings</vt:lpstr>
      <vt:lpstr>Predicting Diverse Rankings</vt:lpstr>
      <vt:lpstr>Predicting Diverse Rankings</vt:lpstr>
      <vt:lpstr>Predicting Diverse Rankings</vt:lpstr>
      <vt:lpstr>Diversifying Perceptron</vt:lpstr>
      <vt:lpstr>Diversifying Perceptron</vt:lpstr>
      <vt:lpstr>Can we Learn to Diversify?</vt:lpstr>
      <vt:lpstr>Other results</vt:lpstr>
      <vt:lpstr>Other Applications of Coactive Learning </vt:lpstr>
      <vt:lpstr>Extrinsic Diversity: Predicting Socially Beneficial Rankings</vt:lpstr>
      <vt:lpstr>Robotics: Trajectory Planning</vt:lpstr>
      <vt:lpstr>Future Directions</vt:lpstr>
      <vt:lpstr>Personalized Education</vt:lpstr>
      <vt:lpstr>Recommender Systems</vt:lpstr>
      <vt:lpstr>Short-Term Personalization</vt:lpstr>
      <vt:lpstr>Summary</vt:lpstr>
      <vt:lpstr>Thank you!  Questions?</vt:lpstr>
      <vt:lpstr>References</vt:lpstr>
      <vt:lpstr>References (Contd.)</vt:lpstr>
      <vt:lpstr>References (Contd.)</vt:lpstr>
      <vt:lpstr>Effect of Swap Probability</vt:lpstr>
      <vt:lpstr>Benchmark Results</vt:lpstr>
      <vt:lpstr>Effect of Noise</vt:lpstr>
      <vt:lpstr>Effect Of Perturbation</vt:lpstr>
      <vt:lpstr>Stability on ArXiv</vt:lpstr>
      <vt:lpstr>General Proof Technique</vt:lpstr>
      <vt:lpstr>Coactive Learning in real systems</vt:lpstr>
      <vt:lpstr>Feature Aggregation</vt:lpstr>
      <vt:lpstr>General Submodular Utility (CIKM’11)</vt:lpstr>
      <vt:lpstr>Use Implicit Feedback</vt:lpstr>
      <vt:lpstr>Robustness to model mismatch</vt:lpstr>
      <vt:lpstr>Effect of Feedback Quality</vt:lpstr>
      <vt:lpstr>Effect of Feedback Noise</vt:lpstr>
      <vt:lpstr>Comparison  To Supervised</vt:lpstr>
      <vt:lpstr>Bandits For Ranking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</dc:creator>
  <cp:lastModifiedBy>karthik</cp:lastModifiedBy>
  <cp:revision>997</cp:revision>
  <dcterms:created xsi:type="dcterms:W3CDTF">2013-04-24T00:46:13Z</dcterms:created>
  <dcterms:modified xsi:type="dcterms:W3CDTF">2014-12-22T18:16:55Z</dcterms:modified>
</cp:coreProperties>
</file>