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9"/>
  </p:notesMasterIdLst>
  <p:sldIdLst>
    <p:sldId id="256" r:id="rId2"/>
    <p:sldId id="274" r:id="rId3"/>
    <p:sldId id="275" r:id="rId4"/>
    <p:sldId id="266" r:id="rId5"/>
    <p:sldId id="258" r:id="rId6"/>
    <p:sldId id="259" r:id="rId7"/>
    <p:sldId id="262" r:id="rId8"/>
    <p:sldId id="257" r:id="rId9"/>
    <p:sldId id="289" r:id="rId10"/>
    <p:sldId id="261" r:id="rId11"/>
    <p:sldId id="264" r:id="rId12"/>
    <p:sldId id="265" r:id="rId13"/>
    <p:sldId id="272" r:id="rId14"/>
    <p:sldId id="277" r:id="rId15"/>
    <p:sldId id="276" r:id="rId16"/>
    <p:sldId id="269" r:id="rId17"/>
    <p:sldId id="271" r:id="rId18"/>
    <p:sldId id="278" r:id="rId19"/>
    <p:sldId id="270" r:id="rId20"/>
    <p:sldId id="296" r:id="rId21"/>
    <p:sldId id="291" r:id="rId22"/>
    <p:sldId id="285" r:id="rId23"/>
    <p:sldId id="280" r:id="rId24"/>
    <p:sldId id="284" r:id="rId25"/>
    <p:sldId id="283" r:id="rId26"/>
    <p:sldId id="295" r:id="rId27"/>
    <p:sldId id="286" r:id="rId28"/>
    <p:sldId id="292" r:id="rId29"/>
    <p:sldId id="287" r:id="rId30"/>
    <p:sldId id="293" r:id="rId31"/>
    <p:sldId id="294" r:id="rId32"/>
    <p:sldId id="288" r:id="rId33"/>
    <p:sldId id="298" r:id="rId34"/>
    <p:sldId id="297" r:id="rId35"/>
    <p:sldId id="299" r:id="rId36"/>
    <p:sldId id="300" r:id="rId37"/>
    <p:sldId id="301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32" d="100"/>
          <a:sy n="132" d="100"/>
        </p:scale>
        <p:origin x="13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30016-748A-4375-8ACD-B776E5E00189}" type="datetimeFigureOut">
              <a:rPr lang="en-US" smtClean="0"/>
              <a:t>4/26/2014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79366-DD6A-44E5-B1C9-994B324D9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07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79366-DD6A-44E5-B1C9-994B324D96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081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9DF64-EE9D-4F9F-8805-8F77CF2DBBC1}" type="datetime1">
              <a:rPr lang="en-US" smtClean="0"/>
              <a:t>4/26/2014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1913B-DC77-4166-8923-226224DA7AD7}" type="datetime1">
              <a:rPr lang="en-US" smtClean="0"/>
              <a:t>4/26/2014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14781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414778"/>
            <a:ext cx="5800725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03511-E3EA-4A06-AFCE-76F465CB2135}" type="datetime1">
              <a:rPr lang="en-US" smtClean="0"/>
              <a:t>4/26/2014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4995-E909-4CC8-99EF-ED69F876EFBB}" type="datetime1">
              <a:rPr lang="en-US" smtClean="0"/>
              <a:t>4/26/2014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BD52D-4F16-4377-928B-EA769B42DAB3}" type="datetime1">
              <a:rPr lang="en-US" smtClean="0"/>
              <a:t>4/26/2014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5ACE-DA42-482D-99CC-0B8986C2B967}" type="datetime1">
              <a:rPr lang="en-US" smtClean="0"/>
              <a:t>4/26/2014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5CD46-6EFE-4E4D-B18B-625E252B373E}" type="datetime1">
              <a:rPr lang="en-US" smtClean="0"/>
              <a:t>4/26/2014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D9367-F526-4BD4-BADE-55A05AE4B998}" type="datetime1">
              <a:rPr lang="en-US" smtClean="0"/>
              <a:t>4/26/2014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AA9E2-6BFF-4C19-B76E-A3FC94079E0C}" type="datetime1">
              <a:rPr lang="en-US" smtClean="0"/>
              <a:t>4/26/2014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Shuang Zhao, Cornell University, 2014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5" y="6459788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DFEDD640-33B9-4E9A-A435-1739BA073DAA}" type="datetime1">
              <a:rPr lang="en-US" smtClean="0"/>
              <a:t>4/26/2014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Shuang Zhao, Cornell University,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4948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3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577C3-7CD9-4B33-B473-0AFCEE048387}" type="datetime1">
              <a:rPr lang="en-US" smtClean="0"/>
              <a:t>4/26/2014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144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2" y="6459788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6D65B35-D9C2-42FD-9FE8-13B37AE21AC9}" type="datetime1">
              <a:rPr lang="en-US" smtClean="0"/>
              <a:t>4/26/2014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0" y="6459788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Shuang Zhao, Cornell University,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5" y="6459788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/>
  </p:transition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gpgpu.org/developer" TargetMode="External"/><Relationship Id="rId2" Type="http://schemas.openxmlformats.org/officeDocument/2006/relationships/hyperlink" Target="https://developer.nvidia.com/cuda-education-trainin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senix.org/legacy/event/hotpar10/tech/full_papers/Vuduc.pd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accent1"/>
                </a:solidFill>
              </a:rPr>
              <a:t>G</a:t>
            </a:r>
            <a:r>
              <a:rPr lang="en-US" sz="6000" dirty="0" smtClean="0"/>
              <a:t>eneral-</a:t>
            </a:r>
            <a:r>
              <a:rPr lang="en-US" sz="6000" b="1" dirty="0" smtClean="0">
                <a:solidFill>
                  <a:schemeClr val="accent1"/>
                </a:solidFill>
              </a:rPr>
              <a:t>P</a:t>
            </a:r>
            <a:r>
              <a:rPr lang="en-US" sz="6000" dirty="0" smtClean="0"/>
              <a:t>urpose Computation on </a:t>
            </a:r>
            <a:r>
              <a:rPr lang="en-US" sz="6000" b="1" dirty="0" smtClean="0">
                <a:solidFill>
                  <a:schemeClr val="accent1"/>
                </a:solidFill>
              </a:rPr>
              <a:t>GPU</a:t>
            </a:r>
            <a:r>
              <a:rPr lang="en-US" sz="6000" dirty="0" smtClean="0"/>
              <a:t> (</a:t>
            </a:r>
            <a:r>
              <a:rPr lang="en-US" sz="6000" b="1" dirty="0" smtClean="0">
                <a:solidFill>
                  <a:schemeClr val="accent1"/>
                </a:solidFill>
              </a:rPr>
              <a:t>GPGPU</a:t>
            </a:r>
            <a:r>
              <a:rPr lang="en-US" sz="6000" dirty="0" smtClean="0"/>
              <a:t>) using CUDA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CS 5520 (Guest Lecture), Fall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92374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Brief History on GPU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G</a:t>
            </a:r>
            <a:r>
              <a:rPr lang="en-US" dirty="0" smtClean="0"/>
              <a:t>raphics </a:t>
            </a:r>
            <a:r>
              <a:rPr lang="en-US" b="1" dirty="0" smtClean="0">
                <a:solidFill>
                  <a:srgbClr val="FFC000"/>
                </a:solidFill>
              </a:rPr>
              <a:t>P</a:t>
            </a:r>
            <a:r>
              <a:rPr lang="en-US" dirty="0" smtClean="0"/>
              <a:t>rocessing </a:t>
            </a:r>
            <a:r>
              <a:rPr lang="en-US" b="1" dirty="0" smtClean="0">
                <a:solidFill>
                  <a:srgbClr val="FFC000"/>
                </a:solidFill>
              </a:rPr>
              <a:t>U</a:t>
            </a:r>
            <a:r>
              <a:rPr lang="en-US" dirty="0" smtClean="0"/>
              <a:t>nit</a:t>
            </a:r>
          </a:p>
          <a:p>
            <a:r>
              <a:rPr lang="en-US" dirty="0" smtClean="0"/>
              <a:t>Initially designed for 3D computer graphics</a:t>
            </a:r>
          </a:p>
          <a:p>
            <a:pPr lvl="1"/>
            <a:r>
              <a:rPr lang="en-US" dirty="0" smtClean="0"/>
              <a:t>Takes lighting/shading configuration, object geometry/texture</a:t>
            </a:r>
          </a:p>
          <a:p>
            <a:pPr lvl="1"/>
            <a:r>
              <a:rPr lang="en-US" dirty="0" smtClean="0"/>
              <a:t>Computes pixel colors</a:t>
            </a:r>
          </a:p>
          <a:p>
            <a:r>
              <a:rPr lang="en-US" dirty="0" smtClean="0"/>
              <a:t>Standard Pipeline</a:t>
            </a:r>
          </a:p>
          <a:p>
            <a:pPr lvl="1"/>
            <a:r>
              <a:rPr lang="en-US" dirty="0" smtClean="0"/>
              <a:t>Standardized shading (limited choices on lighting/material settings)</a:t>
            </a:r>
          </a:p>
          <a:p>
            <a:r>
              <a:rPr lang="en-US" dirty="0" smtClean="0"/>
              <a:t>Programmable Pipeline</a:t>
            </a:r>
          </a:p>
          <a:p>
            <a:pPr lvl="1"/>
            <a:r>
              <a:rPr lang="en-US" dirty="0" smtClean="0"/>
              <a:t>Customized (procedural) shading using </a:t>
            </a:r>
            <a:r>
              <a:rPr lang="en-US" dirty="0" err="1" smtClean="0">
                <a:solidFill>
                  <a:schemeClr val="accent1"/>
                </a:solidFill>
              </a:rPr>
              <a:t>shaders</a:t>
            </a:r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/>
              <a:t>General-Purpose GPU computing (GPGPU)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83346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GPGPU (Old Model)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Exploit the programmable pipeline</a:t>
            </a:r>
          </a:p>
          <a:p>
            <a:r>
              <a:rPr lang="en-US" dirty="0" smtClean="0"/>
              <a:t>Encode inputs and outputs as </a:t>
            </a:r>
            <a:r>
              <a:rPr lang="en-US" dirty="0" smtClean="0">
                <a:solidFill>
                  <a:schemeClr val="accent1"/>
                </a:solidFill>
              </a:rPr>
              <a:t>textures</a:t>
            </a:r>
            <a:r>
              <a:rPr lang="en-US" dirty="0" smtClean="0"/>
              <a:t> (RGB images)</a:t>
            </a:r>
          </a:p>
          <a:p>
            <a:r>
              <a:rPr lang="en-US" dirty="0" err="1" smtClean="0">
                <a:solidFill>
                  <a:schemeClr val="accent1"/>
                </a:solidFill>
              </a:rPr>
              <a:t>Shaders</a:t>
            </a:r>
            <a:r>
              <a:rPr lang="en-US" dirty="0" smtClean="0"/>
              <a:t> perform the actual computations</a:t>
            </a:r>
          </a:p>
          <a:p>
            <a:endParaRPr lang="en-US" dirty="0" smtClean="0"/>
          </a:p>
          <a:p>
            <a:r>
              <a:rPr lang="en-US" dirty="0" smtClean="0"/>
              <a:t>Problems</a:t>
            </a:r>
          </a:p>
          <a:p>
            <a:pPr lvl="1"/>
            <a:r>
              <a:rPr lang="en-US" dirty="0" smtClean="0"/>
              <a:t>Difficult to implement</a:t>
            </a:r>
          </a:p>
          <a:p>
            <a:pPr lvl="2"/>
            <a:r>
              <a:rPr lang="en-US" dirty="0" smtClean="0"/>
              <a:t>Need to include extra logic for packing/unpacking data into/from textures</a:t>
            </a:r>
          </a:p>
          <a:p>
            <a:pPr lvl="1"/>
            <a:r>
              <a:rPr lang="en-US" dirty="0" smtClean="0"/>
              <a:t>Painful to debug</a:t>
            </a:r>
          </a:p>
          <a:p>
            <a:pPr lvl="2"/>
            <a:r>
              <a:rPr lang="en-US" dirty="0" err="1" smtClean="0"/>
              <a:t>printf</a:t>
            </a:r>
            <a:r>
              <a:rPr lang="en-US" dirty="0" smtClean="0"/>
              <a:t>() is not possible, have to read pixel colors!</a:t>
            </a:r>
          </a:p>
          <a:p>
            <a:pPr lvl="1"/>
            <a:r>
              <a:rPr lang="en-US" dirty="0" smtClean="0"/>
              <a:t>Limited per-thread output</a:t>
            </a:r>
          </a:p>
          <a:p>
            <a:pPr lvl="2"/>
            <a:r>
              <a:rPr lang="en-US" dirty="0" smtClean="0"/>
              <a:t>At most one 3-vector (RGB values for one pixel)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93532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GPGPU (New Model)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Various versions</a:t>
            </a:r>
          </a:p>
          <a:p>
            <a:pPr lvl="1"/>
            <a:r>
              <a:rPr lang="en-US" dirty="0" smtClean="0"/>
              <a:t>CUDA (</a:t>
            </a:r>
            <a:r>
              <a:rPr lang="en-US" dirty="0" err="1" smtClean="0"/>
              <a:t>nVIDIA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OpenCL</a:t>
            </a:r>
            <a:r>
              <a:rPr lang="en-US" dirty="0" smtClean="0"/>
              <a:t> (open standard)</a:t>
            </a:r>
          </a:p>
          <a:p>
            <a:pPr lvl="1"/>
            <a:r>
              <a:rPr lang="en-US" dirty="0" smtClean="0"/>
              <a:t>Others</a:t>
            </a:r>
          </a:p>
          <a:p>
            <a:pPr lvl="2"/>
            <a:r>
              <a:rPr lang="en-US" dirty="0" err="1" smtClean="0"/>
              <a:t>DirectCompute</a:t>
            </a:r>
            <a:r>
              <a:rPr lang="en-US" dirty="0" smtClean="0"/>
              <a:t> (MS), Brook+ (Stanford/AMD), …</a:t>
            </a:r>
          </a:p>
          <a:p>
            <a:endParaRPr lang="en-US" dirty="0"/>
          </a:p>
          <a:p>
            <a:r>
              <a:rPr lang="en-US" dirty="0" smtClean="0"/>
              <a:t>Benefits</a:t>
            </a:r>
          </a:p>
          <a:p>
            <a:pPr lvl="1"/>
            <a:r>
              <a:rPr lang="en-US" dirty="0" smtClean="0"/>
              <a:t>Much easier to program and debug</a:t>
            </a:r>
          </a:p>
          <a:p>
            <a:pPr lvl="1"/>
            <a:r>
              <a:rPr lang="en-US" dirty="0" smtClean="0"/>
              <a:t>General memory access</a:t>
            </a:r>
          </a:p>
          <a:p>
            <a:pPr lvl="1"/>
            <a:r>
              <a:rPr lang="en-US" dirty="0" smtClean="0"/>
              <a:t>Presence of third party libraries</a:t>
            </a:r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00416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CUDA Basics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en-US" dirty="0" smtClean="0"/>
              <a:t>Part II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05443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CUDA?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C</a:t>
            </a:r>
            <a:r>
              <a:rPr lang="en-US" dirty="0" smtClean="0"/>
              <a:t>ompute </a:t>
            </a:r>
            <a:r>
              <a:rPr lang="en-US" b="1" dirty="0" smtClean="0">
                <a:solidFill>
                  <a:schemeClr val="accent1"/>
                </a:solidFill>
              </a:rPr>
              <a:t>U</a:t>
            </a:r>
            <a:r>
              <a:rPr lang="en-US" dirty="0" smtClean="0"/>
              <a:t>nified </a:t>
            </a:r>
            <a:r>
              <a:rPr lang="en-US" b="1" dirty="0" smtClean="0">
                <a:solidFill>
                  <a:schemeClr val="accent1"/>
                </a:solidFill>
              </a:rPr>
              <a:t>D</a:t>
            </a:r>
            <a:r>
              <a:rPr lang="en-US" dirty="0" smtClean="0"/>
              <a:t>evice </a:t>
            </a:r>
            <a:r>
              <a:rPr lang="en-US" b="1" dirty="0" smtClean="0">
                <a:solidFill>
                  <a:schemeClr val="accent1"/>
                </a:solidFill>
              </a:rPr>
              <a:t>A</a:t>
            </a:r>
            <a:r>
              <a:rPr lang="en-US" dirty="0" smtClean="0"/>
              <a:t>rchitecture</a:t>
            </a:r>
          </a:p>
          <a:p>
            <a:r>
              <a:rPr lang="en-US" dirty="0" smtClean="0"/>
              <a:t>Developed by </a:t>
            </a:r>
            <a:r>
              <a:rPr lang="en-US" dirty="0" err="1" smtClean="0"/>
              <a:t>nVIDIA</a:t>
            </a:r>
            <a:endParaRPr lang="en-US" dirty="0" smtClean="0"/>
          </a:p>
          <a:p>
            <a:pPr lvl="1"/>
            <a:r>
              <a:rPr lang="en-US" dirty="0" smtClean="0"/>
              <a:t>Initial release in 2007</a:t>
            </a:r>
          </a:p>
          <a:p>
            <a:pPr lvl="1"/>
            <a:r>
              <a:rPr lang="en-US" dirty="0" smtClean="0"/>
              <a:t>Now in version 5</a:t>
            </a:r>
          </a:p>
          <a:p>
            <a:r>
              <a:rPr lang="en-US" dirty="0" smtClean="0"/>
              <a:t>CUDA Architecture</a:t>
            </a:r>
          </a:p>
          <a:p>
            <a:pPr lvl="1"/>
            <a:r>
              <a:rPr lang="en-US" dirty="0" smtClean="0"/>
              <a:t>Expose GPU computing for general purpose</a:t>
            </a:r>
          </a:p>
          <a:p>
            <a:r>
              <a:rPr lang="en-US" dirty="0" smtClean="0"/>
              <a:t>CUDA C/C++</a:t>
            </a:r>
          </a:p>
          <a:p>
            <a:pPr lvl="1"/>
            <a:r>
              <a:rPr lang="en-US" dirty="0" smtClean="0"/>
              <a:t>Based on industrial standard C/C++ (</a:t>
            </a:r>
            <a:r>
              <a:rPr lang="en-US" dirty="0" err="1" smtClean="0"/>
              <a:t>gcc</a:t>
            </a:r>
            <a:r>
              <a:rPr lang="en-US" dirty="0" smtClean="0"/>
              <a:t>, MSVC,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Small set of extensions to enable </a:t>
            </a:r>
            <a:r>
              <a:rPr lang="en-US" dirty="0" smtClean="0">
                <a:solidFill>
                  <a:schemeClr val="accent1"/>
                </a:solidFill>
              </a:rPr>
              <a:t>heterogeneous computing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50761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Heterogeneous Computing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  <p:pic>
        <p:nvPicPr>
          <p:cNvPr id="2050" name="Picture 2" descr="http://ic.tweakimg.net/ext/i/129404344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34" y="2389000"/>
            <a:ext cx="2917371" cy="251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nvidia.com/docs/IO/83975/Tesla_C2050-C2070_1929-3qtr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049" y="2386891"/>
            <a:ext cx="3031217" cy="251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0135" y="5081129"/>
            <a:ext cx="3334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92D050"/>
                </a:solidFill>
              </a:rPr>
              <a:t>Host: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sz="2000" dirty="0" smtClean="0"/>
              <a:t>the CPU and its memory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730164" y="5081129"/>
            <a:ext cx="3558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F0"/>
                </a:solidFill>
              </a:rPr>
              <a:t>Device: </a:t>
            </a:r>
            <a:r>
              <a:rPr lang="en-US" sz="2000" dirty="0" smtClean="0"/>
              <a:t>the GPU and its memory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1428800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CUDA Compiler Driver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Called </a:t>
            </a:r>
            <a:r>
              <a:rPr lang="en-US" b="1" dirty="0" err="1" smtClean="0">
                <a:solidFill>
                  <a:schemeClr val="accent1"/>
                </a:solidFill>
              </a:rPr>
              <a:t>nvcc</a:t>
            </a:r>
            <a:endParaRPr lang="en-US" b="1" dirty="0" smtClean="0">
              <a:solidFill>
                <a:schemeClr val="accent1"/>
              </a:solidFill>
            </a:endParaRPr>
          </a:p>
          <a:p>
            <a:r>
              <a:rPr lang="en-US" dirty="0" smtClean="0"/>
              <a:t>Outputs both </a:t>
            </a:r>
            <a:r>
              <a:rPr lang="en-US" b="1" dirty="0" smtClean="0">
                <a:solidFill>
                  <a:srgbClr val="92D050"/>
                </a:solidFill>
              </a:rPr>
              <a:t>CPU</a:t>
            </a:r>
            <a:r>
              <a:rPr lang="en-US" dirty="0" smtClean="0">
                <a:solidFill>
                  <a:srgbClr val="92D050"/>
                </a:solidFill>
              </a:rPr>
              <a:t> (host)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rgbClr val="00B0F0"/>
                </a:solidFill>
              </a:rPr>
              <a:t>GPU</a:t>
            </a:r>
            <a:r>
              <a:rPr lang="en-US" dirty="0" smtClean="0">
                <a:solidFill>
                  <a:srgbClr val="00B0F0"/>
                </a:solidFill>
              </a:rPr>
              <a:t> (device) </a:t>
            </a:r>
            <a:r>
              <a:rPr lang="en-US" dirty="0" smtClean="0"/>
              <a:t>binaries</a:t>
            </a:r>
          </a:p>
          <a:p>
            <a:r>
              <a:rPr lang="en-US" dirty="0" smtClean="0"/>
              <a:t>Device emulation mode</a:t>
            </a:r>
          </a:p>
          <a:p>
            <a:pPr lvl="1"/>
            <a:r>
              <a:rPr lang="en-US" dirty="0" smtClean="0"/>
              <a:t>“</a:t>
            </a:r>
            <a:r>
              <a:rPr lang="en-US" dirty="0" err="1" smtClean="0"/>
              <a:t>nvcc</a:t>
            </a:r>
            <a:r>
              <a:rPr lang="en-US" dirty="0" smtClean="0"/>
              <a:t> -</a:t>
            </a:r>
            <a:r>
              <a:rPr lang="en-US" dirty="0" err="1" smtClean="0"/>
              <a:t>deviceemu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Run the entire application on CPU</a:t>
            </a:r>
          </a:p>
          <a:p>
            <a:pPr lvl="1"/>
            <a:r>
              <a:rPr lang="en-US" dirty="0" smtClean="0"/>
              <a:t>Easy (or easier) debugging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26444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CUDA code looks like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845734"/>
            <a:ext cx="4082869" cy="4023360"/>
          </a:xfrm>
        </p:spPr>
        <p:txBody>
          <a:bodyPr>
            <a:normAutofit/>
          </a:bodyPr>
          <a:lstStyle/>
          <a:p>
            <a:endParaRPr lang="en-US" sz="1800" dirty="0" smtClean="0">
              <a:solidFill>
                <a:srgbClr val="92D05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sz="1800" dirty="0" smtClean="0">
              <a:solidFill>
                <a:srgbClr val="92D05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sz="1800" dirty="0" smtClean="0">
              <a:solidFill>
                <a:srgbClr val="92D05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dirty="0" err="1" smtClean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do_something_on_host</a:t>
            </a:r>
            <a:r>
              <a:rPr lang="en-US" sz="1800" dirty="0" smtClean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  <a:endParaRPr lang="en-US" sz="1800" dirty="0">
              <a:solidFill>
                <a:srgbClr val="92D05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dirty="0" smtClean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kernel</a:t>
            </a:r>
            <a:r>
              <a:rPr lang="en-US" sz="1800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&lt;&lt;&lt;</a:t>
            </a:r>
            <a:r>
              <a:rPr lang="en-US" sz="1800" dirty="0" err="1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nBlk</a:t>
            </a:r>
            <a:r>
              <a:rPr lang="en-US" sz="1800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800" dirty="0" err="1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nTid</a:t>
            </a:r>
            <a:r>
              <a:rPr lang="en-US" sz="1800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&gt;&gt;&gt;(</a:t>
            </a:r>
            <a:r>
              <a:rPr lang="en-US" sz="1800" dirty="0" err="1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args</a:t>
            </a:r>
            <a:r>
              <a:rPr lang="en-US" sz="1800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800" dirty="0" err="1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cudaDeviceSynchronize</a:t>
            </a:r>
            <a:r>
              <a:rPr lang="en-US" sz="18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  <a:endParaRPr lang="en-US" sz="1800" dirty="0" smtClean="0">
              <a:solidFill>
                <a:srgbClr val="92D05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dirty="0" err="1" smtClean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do_something_else_on_host</a:t>
            </a:r>
            <a:r>
              <a:rPr lang="en-US" sz="1800" dirty="0" smtClean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  <a:endParaRPr lang="en-US" sz="1800" dirty="0">
              <a:solidFill>
                <a:srgbClr val="92D05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sz="1800" dirty="0">
              <a:solidFill>
                <a:srgbClr val="92D05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3967424" y="1845734"/>
            <a:ext cx="4343091" cy="1427238"/>
            <a:chOff x="3967424" y="1845734"/>
            <a:chExt cx="4343091" cy="1427238"/>
          </a:xfrm>
        </p:grpSpPr>
        <p:grpSp>
          <p:nvGrpSpPr>
            <p:cNvPr id="20" name="Group 19"/>
            <p:cNvGrpSpPr/>
            <p:nvPr/>
          </p:nvGrpSpPr>
          <p:grpSpPr>
            <a:xfrm>
              <a:off x="6741884" y="1845734"/>
              <a:ext cx="1568631" cy="1246829"/>
              <a:chOff x="6676571" y="1845734"/>
              <a:chExt cx="1568631" cy="1246829"/>
            </a:xfrm>
          </p:grpSpPr>
          <p:pic>
            <p:nvPicPr>
              <p:cNvPr id="5" name="Picture 2" descr="http://ic.tweakimg.net/ext/i/1294043445.jpe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98205" y="1845734"/>
                <a:ext cx="1446997" cy="12468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2" name="Straight Arrow Connector 11"/>
              <p:cNvCxnSpPr/>
              <p:nvPr/>
            </p:nvCxnSpPr>
            <p:spPr>
              <a:xfrm>
                <a:off x="6676571" y="1959429"/>
                <a:ext cx="0" cy="1037771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Arrow Connector 25"/>
            <p:cNvCxnSpPr/>
            <p:nvPr/>
          </p:nvCxnSpPr>
          <p:spPr>
            <a:xfrm flipV="1">
              <a:off x="3967424" y="2469148"/>
              <a:ext cx="2520243" cy="803824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4671367" y="3362477"/>
            <a:ext cx="3666219" cy="1245946"/>
            <a:chOff x="4671367" y="3362477"/>
            <a:chExt cx="3666219" cy="1245946"/>
          </a:xfrm>
        </p:grpSpPr>
        <p:grpSp>
          <p:nvGrpSpPr>
            <p:cNvPr id="21" name="Group 20"/>
            <p:cNvGrpSpPr/>
            <p:nvPr/>
          </p:nvGrpSpPr>
          <p:grpSpPr>
            <a:xfrm>
              <a:off x="6074226" y="3362477"/>
              <a:ext cx="2263360" cy="1245946"/>
              <a:chOff x="6008913" y="3362477"/>
              <a:chExt cx="2263360" cy="1245946"/>
            </a:xfrm>
          </p:grpSpPr>
          <p:pic>
            <p:nvPicPr>
              <p:cNvPr id="13" name="Picture 4" descr="http://www.nvidia.com/docs/IO/83975/Tesla_C2050-C2070_1929-3qtr_large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71133" y="3362477"/>
                <a:ext cx="1501140" cy="12459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4" name="Straight Arrow Connector 13"/>
              <p:cNvCxnSpPr/>
              <p:nvPr/>
            </p:nvCxnSpPr>
            <p:spPr>
              <a:xfrm>
                <a:off x="6676571" y="3362477"/>
                <a:ext cx="0" cy="1037771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6582228" y="3362477"/>
                <a:ext cx="0" cy="1037771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6487886" y="3362477"/>
                <a:ext cx="0" cy="1037771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6008913" y="3362477"/>
                <a:ext cx="0" cy="1037771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6120368" y="3596848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…</a:t>
                </a:r>
                <a:endParaRPr lang="en-US" sz="2000" b="1" dirty="0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6120368" y="3362477"/>
                <a:ext cx="0" cy="1037771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Straight Arrow Connector 26"/>
            <p:cNvCxnSpPr/>
            <p:nvPr/>
          </p:nvCxnSpPr>
          <p:spPr>
            <a:xfrm flipV="1">
              <a:off x="4671367" y="3701143"/>
              <a:ext cx="1224053" cy="14836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4027714" y="4165600"/>
            <a:ext cx="4282801" cy="1959566"/>
            <a:chOff x="4027714" y="4165600"/>
            <a:chExt cx="4282801" cy="1959566"/>
          </a:xfrm>
        </p:grpSpPr>
        <p:grpSp>
          <p:nvGrpSpPr>
            <p:cNvPr id="22" name="Group 21"/>
            <p:cNvGrpSpPr/>
            <p:nvPr/>
          </p:nvGrpSpPr>
          <p:grpSpPr>
            <a:xfrm>
              <a:off x="6741884" y="4878337"/>
              <a:ext cx="1568631" cy="1246829"/>
              <a:chOff x="6676571" y="1845734"/>
              <a:chExt cx="1568631" cy="1246829"/>
            </a:xfrm>
          </p:grpSpPr>
          <p:pic>
            <p:nvPicPr>
              <p:cNvPr id="23" name="Picture 2" descr="http://ic.tweakimg.net/ext/i/1294043445.jpe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98205" y="1845734"/>
                <a:ext cx="1446997" cy="12468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4" name="Straight Arrow Connector 23"/>
              <p:cNvCxnSpPr/>
              <p:nvPr/>
            </p:nvCxnSpPr>
            <p:spPr>
              <a:xfrm>
                <a:off x="6676571" y="1959429"/>
                <a:ext cx="0" cy="1037771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Arrow Connector 29"/>
            <p:cNvCxnSpPr/>
            <p:nvPr/>
          </p:nvCxnSpPr>
          <p:spPr>
            <a:xfrm>
              <a:off x="4027714" y="4165600"/>
              <a:ext cx="2459953" cy="1166911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4528061" y="4608423"/>
              <a:ext cx="1959606" cy="987643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5638645" y="4345508"/>
            <a:ext cx="1515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Highly parallel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56755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Processing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845734"/>
            <a:ext cx="7543800" cy="4023360"/>
          </a:xfrm>
        </p:spPr>
        <p:txBody>
          <a:bodyPr>
            <a:normAutofit/>
          </a:bodyPr>
          <a:lstStyle/>
          <a:p>
            <a:endParaRPr lang="en-US" sz="1800" dirty="0" smtClean="0">
              <a:solidFill>
                <a:srgbClr val="92D05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sz="1800" dirty="0" smtClean="0">
              <a:solidFill>
                <a:srgbClr val="92D05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dirty="0" err="1" smtClean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memory_allocation</a:t>
            </a:r>
            <a:r>
              <a:rPr lang="en-US" sz="1800" dirty="0" smtClean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sz="1800" dirty="0" err="1" smtClean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copy_input_from_host_to_device</a:t>
            </a:r>
            <a:r>
              <a:rPr lang="en-US" sz="1800" dirty="0" smtClean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  <a:endParaRPr lang="en-US" sz="1800" dirty="0">
              <a:solidFill>
                <a:srgbClr val="92D05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dirty="0" err="1" smtClean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load_and_execute_gpu_code</a:t>
            </a:r>
            <a:r>
              <a:rPr lang="en-US" sz="1800" dirty="0" smtClean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&lt;&lt;&lt;</a:t>
            </a:r>
            <a:r>
              <a:rPr lang="en-US" sz="1800" dirty="0" err="1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nBlk</a:t>
            </a:r>
            <a:r>
              <a:rPr lang="en-US" sz="1800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800" dirty="0" err="1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nTid</a:t>
            </a:r>
            <a:r>
              <a:rPr lang="en-US" sz="1800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&gt;&gt;&gt;(</a:t>
            </a:r>
            <a:r>
              <a:rPr lang="en-US" sz="1800" dirty="0" err="1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args</a:t>
            </a:r>
            <a:r>
              <a:rPr lang="en-US" sz="1800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800" dirty="0" err="1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cudaDeviceSynchronize</a:t>
            </a:r>
            <a:r>
              <a:rPr lang="en-US" sz="18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  <a:endParaRPr lang="en-US" sz="1800" dirty="0" smtClean="0">
              <a:solidFill>
                <a:srgbClr val="92D05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dirty="0" err="1" smtClean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copy_result_from_device_to_host</a:t>
            </a:r>
            <a:r>
              <a:rPr lang="en-US" sz="1800" dirty="0" smtClean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  <a:endParaRPr lang="en-US" sz="1800" dirty="0">
              <a:solidFill>
                <a:srgbClr val="92D05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dirty="0" err="1" smtClean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memory_cleanup</a:t>
            </a:r>
            <a:r>
              <a:rPr lang="en-US" sz="1800" dirty="0" smtClean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  <a:endParaRPr lang="en-US" sz="1800" dirty="0">
              <a:solidFill>
                <a:srgbClr val="92D05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sz="1800" dirty="0">
              <a:solidFill>
                <a:srgbClr val="92D05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54088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Grids, Blocks, and Threads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3171371"/>
            <a:ext cx="7543800" cy="2697722"/>
          </a:xfrm>
        </p:spPr>
        <p:txBody>
          <a:bodyPr/>
          <a:lstStyle/>
          <a:p>
            <a:r>
              <a:rPr lang="en-US" dirty="0" smtClean="0"/>
              <a:t>GPU threads are grouped into equal-sized </a:t>
            </a:r>
            <a:r>
              <a:rPr lang="en-US" dirty="0" smtClean="0">
                <a:solidFill>
                  <a:schemeClr val="accent1"/>
                </a:solidFill>
              </a:rPr>
              <a:t>blocks</a:t>
            </a:r>
          </a:p>
          <a:p>
            <a:endParaRPr lang="en-US" dirty="0" smtClean="0"/>
          </a:p>
          <a:p>
            <a:r>
              <a:rPr lang="en-US" dirty="0" smtClean="0"/>
              <a:t>Threads in each block can</a:t>
            </a:r>
          </a:p>
          <a:p>
            <a:pPr lvl="1"/>
            <a:r>
              <a:rPr lang="en-US" dirty="0" smtClean="0"/>
              <a:t>Communicate via extremely fast on-chip (but small) </a:t>
            </a:r>
            <a:r>
              <a:rPr lang="en-US" dirty="0" smtClean="0">
                <a:solidFill>
                  <a:schemeClr val="accent1"/>
                </a:solidFill>
              </a:rPr>
              <a:t>shared memory</a:t>
            </a:r>
          </a:p>
          <a:p>
            <a:pPr lvl="1"/>
            <a:r>
              <a:rPr lang="en-US" dirty="0" smtClean="0"/>
              <a:t>Synchronize with </a:t>
            </a:r>
            <a:r>
              <a:rPr lang="en-US" dirty="0"/>
              <a:t>minimal overhead via </a:t>
            </a:r>
            <a:r>
              <a:rPr lang="en-US" dirty="0">
                <a:solidFill>
                  <a:schemeClr val="accent1"/>
                </a:solidFill>
              </a:rPr>
              <a:t>__</a:t>
            </a:r>
            <a:r>
              <a:rPr lang="en-US" dirty="0" err="1">
                <a:solidFill>
                  <a:schemeClr val="accent1"/>
                </a:solidFill>
              </a:rPr>
              <a:t>syncthreads</a:t>
            </a:r>
            <a:r>
              <a:rPr lang="en-US" dirty="0" smtClean="0">
                <a:solidFill>
                  <a:schemeClr val="accent1"/>
                </a:solidFill>
              </a:rPr>
              <a:t>()</a:t>
            </a:r>
          </a:p>
          <a:p>
            <a:r>
              <a:rPr lang="en-US" dirty="0" smtClean="0"/>
              <a:t>Independent blocks can form </a:t>
            </a:r>
            <a:r>
              <a:rPr lang="en-US" dirty="0" smtClean="0">
                <a:solidFill>
                  <a:schemeClr val="accent1"/>
                </a:solidFill>
              </a:rPr>
              <a:t>grids</a:t>
            </a:r>
            <a:endParaRPr lang="en-US" dirty="0">
              <a:solidFill>
                <a:schemeClr val="accent1"/>
              </a:solidFill>
            </a:endParaRPr>
          </a:p>
          <a:p>
            <a:endParaRPr lang="en-US" dirty="0" smtClean="0">
              <a:solidFill>
                <a:schemeClr val="accent1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56344" y="3517110"/>
            <a:ext cx="6263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load_and_execute_gpu_code</a:t>
            </a:r>
            <a:r>
              <a:rPr lang="en-US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&lt;&lt;&lt;</a:t>
            </a:r>
            <a:r>
              <a:rPr lang="en-US" dirty="0" err="1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nBlk</a:t>
            </a:r>
            <a:r>
              <a:rPr lang="en-US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nTid</a:t>
            </a:r>
            <a:r>
              <a:rPr lang="en-US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&gt;&gt;&gt;(</a:t>
            </a:r>
            <a:r>
              <a:rPr lang="en-US" dirty="0" err="1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args</a:t>
            </a:r>
            <a:r>
              <a:rPr lang="en-US" dirty="0" smtClean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  <a:endParaRPr lang="en-US" dirty="0">
              <a:solidFill>
                <a:srgbClr val="00B0F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57946" y="2171334"/>
            <a:ext cx="3135083" cy="579789"/>
            <a:chOff x="957946" y="2171334"/>
            <a:chExt cx="3135083" cy="579789"/>
          </a:xfrm>
        </p:grpSpPr>
        <p:sp>
          <p:nvSpPr>
            <p:cNvPr id="6" name="Left Brace 5"/>
            <p:cNvSpPr/>
            <p:nvPr/>
          </p:nvSpPr>
          <p:spPr>
            <a:xfrm rot="16200000">
              <a:off x="2420259" y="709021"/>
              <a:ext cx="210457" cy="3135083"/>
            </a:xfrm>
            <a:prstGeom prst="leftBrac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13085" y="2381791"/>
              <a:ext cx="16248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Kernel function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180645" y="2151376"/>
            <a:ext cx="942374" cy="599747"/>
            <a:chOff x="4180645" y="2151376"/>
            <a:chExt cx="942374" cy="599747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4738914" y="2151376"/>
              <a:ext cx="0" cy="230415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180645" y="2381791"/>
              <a:ext cx="942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# Blocks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991127" y="2151376"/>
            <a:ext cx="1194559" cy="876746"/>
            <a:chOff x="4991127" y="2151376"/>
            <a:chExt cx="1194559" cy="876746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5522685" y="2151376"/>
              <a:ext cx="0" cy="235858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991127" y="2381791"/>
              <a:ext cx="11945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# Threads</a:t>
              </a:r>
              <a:b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(per block)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203242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L -1.11111E-6 -0.24467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2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 I:	Background on GPGPU</a:t>
            </a:r>
          </a:p>
          <a:p>
            <a:r>
              <a:rPr lang="en-US" dirty="0" smtClean="0"/>
              <a:t>Part II:	CUDA Basics</a:t>
            </a:r>
          </a:p>
          <a:p>
            <a:r>
              <a:rPr lang="en-US" dirty="0" smtClean="0"/>
              <a:t>Part III:	More on CUDA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46104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CUDA Function Declarations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__global__</a:t>
            </a:r>
          </a:p>
          <a:p>
            <a:pPr lvl="1"/>
            <a:r>
              <a:rPr lang="en-US" dirty="0" smtClean="0"/>
              <a:t>Kernel function (must return void)</a:t>
            </a:r>
          </a:p>
          <a:p>
            <a:pPr lvl="1"/>
            <a:r>
              <a:rPr lang="en-US" dirty="0" smtClean="0"/>
              <a:t>Invoked from host</a:t>
            </a:r>
          </a:p>
          <a:p>
            <a:pPr lvl="1"/>
            <a:r>
              <a:rPr lang="en-US" dirty="0" smtClean="0"/>
              <a:t>Executed in parallel on device</a:t>
            </a:r>
          </a:p>
          <a:p>
            <a:r>
              <a:rPr lang="en-US" dirty="0" smtClean="0"/>
              <a:t>__</a:t>
            </a:r>
            <a:r>
              <a:rPr lang="en-US" dirty="0"/>
              <a:t>host</a:t>
            </a:r>
            <a:r>
              <a:rPr lang="en-US" dirty="0" smtClean="0"/>
              <a:t>__</a:t>
            </a:r>
          </a:p>
          <a:p>
            <a:pPr lvl="1"/>
            <a:r>
              <a:rPr lang="en-US" dirty="0" smtClean="0"/>
              <a:t>Called and </a:t>
            </a:r>
            <a:r>
              <a:rPr lang="en-US" dirty="0"/>
              <a:t>executed on host</a:t>
            </a:r>
          </a:p>
          <a:p>
            <a:r>
              <a:rPr lang="en-US" dirty="0" smtClean="0"/>
              <a:t>__device__</a:t>
            </a:r>
          </a:p>
          <a:p>
            <a:pPr lvl="1"/>
            <a:r>
              <a:rPr lang="en-US" dirty="0" smtClean="0"/>
              <a:t>Called and executed on device</a:t>
            </a:r>
          </a:p>
          <a:p>
            <a:pPr lvl="1"/>
            <a:r>
              <a:rPr lang="en-US" b="1" dirty="0" smtClean="0"/>
              <a:t>Restrictions:</a:t>
            </a:r>
            <a:r>
              <a:rPr lang="en-US" dirty="0" smtClean="0"/>
              <a:t> no recursion, no static variables, 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20021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Grids, Blocks, and Threads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244" y="1940137"/>
            <a:ext cx="4629512" cy="411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9392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1: Vector Addition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Input:</a:t>
            </a:r>
            <a:r>
              <a:rPr lang="en-US" dirty="0" smtClean="0"/>
              <a:t> two </a:t>
            </a:r>
            <a:r>
              <a:rPr lang="en-US" i="1" dirty="0" smtClean="0"/>
              <a:t>N</a:t>
            </a:r>
            <a:r>
              <a:rPr lang="en-US" dirty="0" smtClean="0"/>
              <a:t>-dimensional vectors </a:t>
            </a:r>
            <a:r>
              <a:rPr lang="en-US" i="1" dirty="0" smtClean="0"/>
              <a:t>a</a:t>
            </a:r>
            <a:r>
              <a:rPr lang="en-US" dirty="0" smtClean="0"/>
              <a:t>, </a:t>
            </a:r>
            <a:r>
              <a:rPr lang="en-US" i="1" dirty="0" smtClean="0"/>
              <a:t>b</a:t>
            </a:r>
          </a:p>
          <a:p>
            <a:r>
              <a:rPr lang="en-US" b="1" dirty="0" smtClean="0"/>
              <a:t>Output:</a:t>
            </a:r>
            <a:r>
              <a:rPr lang="en-US" dirty="0" smtClean="0"/>
              <a:t> the sum </a:t>
            </a:r>
            <a:r>
              <a:rPr lang="en-US" i="1" dirty="0" smtClean="0"/>
              <a:t>c</a:t>
            </a:r>
            <a:r>
              <a:rPr lang="en-US" dirty="0" smtClean="0"/>
              <a:t> of </a:t>
            </a:r>
            <a:r>
              <a:rPr lang="en-US" i="1" dirty="0" smtClean="0"/>
              <a:t>a</a:t>
            </a:r>
            <a:r>
              <a:rPr lang="en-US" dirty="0" smtClean="0"/>
              <a:t> and </a:t>
            </a:r>
            <a:r>
              <a:rPr lang="en-US" i="1" dirty="0" smtClean="0"/>
              <a:t>b</a:t>
            </a:r>
            <a:endParaRPr lang="en-US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2043371" y="2971402"/>
            <a:ext cx="2713389" cy="2590512"/>
            <a:chOff x="2043371" y="2971402"/>
            <a:chExt cx="2713389" cy="2590512"/>
          </a:xfrm>
        </p:grpSpPr>
        <p:sp>
          <p:nvSpPr>
            <p:cNvPr id="11" name="TextBox 10"/>
            <p:cNvSpPr txBox="1"/>
            <p:nvPr/>
          </p:nvSpPr>
          <p:spPr>
            <a:xfrm>
              <a:off x="2485766" y="297140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99423" y="297203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13080" y="297140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235462" y="2971402"/>
              <a:ext cx="5212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 smtClean="0"/>
                <a:t>N</a:t>
              </a:r>
              <a:r>
                <a:rPr lang="en-US" dirty="0" smtClean="0"/>
                <a:t>-1</a:t>
              </a:r>
              <a:endParaRPr lang="en-US" dirty="0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043371" y="3340734"/>
              <a:ext cx="2659458" cy="418463"/>
              <a:chOff x="3215306" y="3275420"/>
              <a:chExt cx="2659458" cy="418463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3601826" y="3280226"/>
                <a:ext cx="413657" cy="41365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4015483" y="3280225"/>
                <a:ext cx="413657" cy="41365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429140" y="3280224"/>
                <a:ext cx="413657" cy="41365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893708" y="3280224"/>
                <a:ext cx="5164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……</a:t>
                </a:r>
                <a:endParaRPr lang="en-US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461107" y="3275420"/>
                <a:ext cx="413657" cy="41365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215306" y="3297582"/>
                <a:ext cx="3032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i="1" dirty="0" smtClean="0"/>
                  <a:t>a</a:t>
                </a:r>
                <a:endParaRPr lang="en-US" i="1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2043371" y="4242093"/>
              <a:ext cx="2659458" cy="418463"/>
              <a:chOff x="3215306" y="3275420"/>
              <a:chExt cx="2659458" cy="418463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3601826" y="3280226"/>
                <a:ext cx="413657" cy="413657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015483" y="3280225"/>
                <a:ext cx="413657" cy="413657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429140" y="3280224"/>
                <a:ext cx="413657" cy="413657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893708" y="3280224"/>
                <a:ext cx="5164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……</a:t>
                </a:r>
                <a:endParaRPr lang="en-US" dirty="0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461107" y="3275420"/>
                <a:ext cx="413657" cy="413657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215306" y="3297582"/>
                <a:ext cx="3032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i="1" dirty="0" smtClean="0"/>
                  <a:t>b</a:t>
                </a:r>
                <a:endParaRPr lang="en-US" i="1" dirty="0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279756" y="3732228"/>
              <a:ext cx="3642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+</a:t>
              </a:r>
              <a:endParaRPr lang="en-US" sz="2800" dirty="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2054592" y="5143451"/>
              <a:ext cx="2648237" cy="418463"/>
              <a:chOff x="3226527" y="3275420"/>
              <a:chExt cx="2648237" cy="418463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3601826" y="3280226"/>
                <a:ext cx="413657" cy="413657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4015483" y="3280225"/>
                <a:ext cx="413657" cy="413657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429140" y="3280224"/>
                <a:ext cx="413657" cy="413657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893708" y="3280224"/>
                <a:ext cx="5164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……</a:t>
                </a:r>
                <a:endParaRPr lang="en-US" dirty="0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5461107" y="3275420"/>
                <a:ext cx="413657" cy="413657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226527" y="3297582"/>
                <a:ext cx="2808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i="1" dirty="0" smtClean="0"/>
                  <a:t>c</a:t>
                </a:r>
                <a:endParaRPr lang="en-US" i="1" dirty="0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 rot="5400000">
              <a:off x="3279755" y="4639914"/>
              <a:ext cx="3642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=</a:t>
              </a:r>
              <a:endParaRPr lang="en-US" sz="2800" dirty="0"/>
            </a:p>
          </p:txBody>
        </p:sp>
      </p:grp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525" y="4295759"/>
            <a:ext cx="1975104" cy="30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2732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Addition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200"/>
              </a:spcBef>
            </a:pP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#define N 500</a:t>
            </a:r>
          </a:p>
          <a:p>
            <a:pPr>
              <a:lnSpc>
                <a:spcPct val="120000"/>
              </a:lnSpc>
              <a:spcBef>
                <a:spcPts val="200"/>
              </a:spcBef>
            </a:pPr>
            <a:endParaRPr lang="en-US" sz="14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120000"/>
              </a:lnSpc>
              <a:spcBef>
                <a:spcPts val="200"/>
              </a:spcBef>
            </a:pPr>
            <a:r>
              <a:rPr lang="en-US" sz="1400" b="1" dirty="0" smtClean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__</a:t>
            </a:r>
            <a:r>
              <a:rPr lang="en-US" sz="1400" b="1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global</a:t>
            </a:r>
            <a:r>
              <a:rPr lang="en-US" sz="1400" b="1" dirty="0" smtClean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__</a:t>
            </a:r>
          </a:p>
          <a:p>
            <a:pPr>
              <a:lnSpc>
                <a:spcPct val="120000"/>
              </a:lnSpc>
              <a:spcBef>
                <a:spcPts val="200"/>
              </a:spcBef>
            </a:pP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void 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VecAdd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float* </a:t>
            </a:r>
            <a:r>
              <a:rPr lang="en-US" sz="1400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float* </a:t>
            </a:r>
            <a:r>
              <a:rPr lang="en-US" sz="1400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, float* </a:t>
            </a:r>
            <a:r>
              <a:rPr lang="en-US" sz="1400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N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) {</a:t>
            </a:r>
          </a:p>
          <a:p>
            <a:pPr>
              <a:lnSpc>
                <a:spcPct val="120000"/>
              </a:lnSpc>
              <a:spcBef>
                <a:spcPts val="200"/>
              </a:spcBef>
            </a:pP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blockDim.x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blockIdx.x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+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threadIdx.x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>
              <a:lnSpc>
                <a:spcPct val="120000"/>
              </a:lnSpc>
              <a:spcBef>
                <a:spcPts val="200"/>
              </a:spcBef>
            </a:pP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if 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&lt; N) </a:t>
            </a:r>
            <a:r>
              <a:rPr lang="en-US" sz="1400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] = </a:t>
            </a:r>
            <a:r>
              <a:rPr lang="en-US" sz="1400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] + </a:t>
            </a:r>
            <a:r>
              <a:rPr lang="en-US" sz="1400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];</a:t>
            </a:r>
          </a:p>
          <a:p>
            <a:pPr>
              <a:lnSpc>
                <a:spcPct val="120000"/>
              </a:lnSpc>
              <a:spcBef>
                <a:spcPts val="200"/>
              </a:spcBef>
            </a:pP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6512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Addition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200"/>
              </a:spcBef>
            </a:pP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void main() {</a:t>
            </a:r>
            <a:endParaRPr lang="en-US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120000"/>
              </a:lnSpc>
              <a:spcBef>
                <a:spcPts val="200"/>
              </a:spcBef>
            </a:pP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float *</a:t>
            </a:r>
            <a:r>
              <a:rPr lang="en-US" sz="1400" dirty="0" err="1" smtClean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h_A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, *</a:t>
            </a:r>
            <a:r>
              <a:rPr lang="en-US" sz="1400" dirty="0" err="1" smtClean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h_B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, *</a:t>
            </a:r>
            <a:r>
              <a:rPr lang="en-US" sz="1400" dirty="0" err="1" smtClean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h_C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</a:t>
            </a:r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host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copies of a, b, c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pPr>
              <a:lnSpc>
                <a:spcPct val="120000"/>
              </a:lnSpc>
              <a:spcBef>
                <a:spcPts val="200"/>
              </a:spcBef>
            </a:pP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float *</a:t>
            </a:r>
            <a:r>
              <a:rPr lang="en-US" sz="1400" dirty="0" err="1" smtClean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d_A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, *</a:t>
            </a:r>
            <a:r>
              <a:rPr lang="en-US" sz="1400" dirty="0" err="1" smtClean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d_B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, *</a:t>
            </a:r>
            <a:r>
              <a:rPr lang="en-US" sz="1400" dirty="0" err="1" smtClean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d_C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</a:t>
            </a:r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device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copies of a, b, c</a:t>
            </a:r>
            <a:endParaRPr lang="en-US" sz="1400" dirty="0" smtClean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120000"/>
              </a:lnSpc>
              <a:spcBef>
                <a:spcPts val="200"/>
              </a:spcBef>
            </a:pP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size = N * 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sizeof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(float);</a:t>
            </a:r>
          </a:p>
          <a:p>
            <a:pPr>
              <a:lnSpc>
                <a:spcPct val="120000"/>
              </a:lnSpc>
              <a:spcBef>
                <a:spcPts val="200"/>
              </a:spcBef>
            </a:pPr>
            <a:endParaRPr lang="en-US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120000"/>
              </a:lnSpc>
              <a:spcBef>
                <a:spcPts val="200"/>
              </a:spcBef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Alloc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space for device copies of a, b, c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pPr>
              <a:lnSpc>
                <a:spcPct val="120000"/>
              </a:lnSpc>
              <a:spcBef>
                <a:spcPts val="200"/>
              </a:spcBef>
            </a:pP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cudaMalloc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((void**)&amp;</a:t>
            </a:r>
            <a:r>
              <a:rPr lang="en-US" sz="1400" dirty="0" err="1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d_A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, size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pPr>
              <a:spcBef>
                <a:spcPts val="200"/>
              </a:spcBef>
            </a:pP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cudaMalloc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((void**)&amp;</a:t>
            </a:r>
            <a:r>
              <a:rPr lang="en-US" sz="1400" dirty="0" err="1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d_B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, size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pPr>
              <a:spcBef>
                <a:spcPts val="200"/>
              </a:spcBef>
            </a:pP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cudaMalloc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((void**)&amp;</a:t>
            </a:r>
            <a:r>
              <a:rPr lang="en-US" sz="1400" dirty="0" err="1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d_C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, size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pPr>
              <a:spcBef>
                <a:spcPts val="200"/>
              </a:spcBef>
            </a:pPr>
            <a:endParaRPr lang="en-US" sz="14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spcBef>
                <a:spcPts val="200"/>
              </a:spcBef>
            </a:pP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Alloc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space for host copies of a, b, c and setup input values</a:t>
            </a:r>
          </a:p>
          <a:p>
            <a:pPr>
              <a:spcBef>
                <a:spcPts val="200"/>
              </a:spcBef>
            </a:pP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 smtClean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h_A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= (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*)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malloc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(size); 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random_ints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 smtClean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h_A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N); </a:t>
            </a:r>
          </a:p>
          <a:p>
            <a:pPr>
              <a:spcBef>
                <a:spcPts val="200"/>
              </a:spcBef>
            </a:pP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 smtClean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h_B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= (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*)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malloc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(size); 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random_ints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 smtClean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h_B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N); </a:t>
            </a:r>
          </a:p>
          <a:p>
            <a:pPr>
              <a:spcBef>
                <a:spcPts val="200"/>
              </a:spcBef>
            </a:pP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 smtClean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h_C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= (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*)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malloc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(size); </a:t>
            </a:r>
            <a:endParaRPr lang="en-US" sz="14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54417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Addition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200"/>
              </a:spcBef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Copy inputs to device </a:t>
            </a:r>
          </a:p>
          <a:p>
            <a:pPr>
              <a:lnSpc>
                <a:spcPct val="120000"/>
              </a:lnSpc>
              <a:spcBef>
                <a:spcPts val="200"/>
              </a:spcBef>
            </a:pP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cudaMemcpy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 smtClean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d_A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 err="1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h_A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, size,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cudaMemcpyHostToDevice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pPr>
              <a:spcBef>
                <a:spcPts val="200"/>
              </a:spcBef>
            </a:pP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cudaMemcpy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 smtClean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d_B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 err="1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h_B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, size,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cudaMemcpyHostToDevice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pPr>
              <a:spcBef>
                <a:spcPts val="200"/>
              </a:spcBef>
            </a:pPr>
            <a:endParaRPr lang="en-US" sz="14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spcBef>
                <a:spcPts val="200"/>
              </a:spcBef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Launch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VecAdd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 kernel on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GPU</a:t>
            </a:r>
          </a:p>
          <a:p>
            <a:pPr>
              <a:spcBef>
                <a:spcPts val="200"/>
              </a:spcBef>
            </a:pP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blocksPerGrid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(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N + 255)/256;</a:t>
            </a:r>
          </a:p>
          <a:p>
            <a:pPr>
              <a:spcBef>
                <a:spcPts val="200"/>
              </a:spcBef>
            </a:pP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VecAdd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&lt;&lt;&lt;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blocksPerGrid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256&gt;&gt;&gt;(</a:t>
            </a:r>
            <a:r>
              <a:rPr lang="en-US" sz="1400" dirty="0" err="1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d_A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 err="1" smtClean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d_B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 err="1" smtClean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d_C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, N);</a:t>
            </a:r>
          </a:p>
          <a:p>
            <a:pPr>
              <a:spcBef>
                <a:spcPts val="200"/>
              </a:spcBef>
            </a:pPr>
            <a:r>
              <a:rPr lang="en-US" sz="1400" dirty="0" smtClean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cudaDeviceSynchronize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();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optional in this case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spcBef>
                <a:spcPts val="200"/>
              </a:spcBef>
            </a:pPr>
            <a:endParaRPr lang="en-US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spcBef>
                <a:spcPts val="200"/>
              </a:spcBef>
            </a:pP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Copy result back to host </a:t>
            </a:r>
          </a:p>
          <a:p>
            <a:pPr>
              <a:spcBef>
                <a:spcPts val="200"/>
              </a:spcBef>
            </a:pP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cudaMemcpy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 smtClean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h_C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 err="1" smtClean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d_C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size,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cudaMemcpyDeviceToHost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); </a:t>
            </a:r>
            <a:endParaRPr lang="en-US" sz="14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spcBef>
                <a:spcPts val="200"/>
              </a:spcBef>
            </a:pPr>
            <a:endParaRPr lang="en-US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spcBef>
                <a:spcPts val="200"/>
              </a:spcBef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Cleanup </a:t>
            </a:r>
          </a:p>
          <a:p>
            <a:pPr>
              <a:spcBef>
                <a:spcPts val="200"/>
              </a:spcBef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free(</a:t>
            </a:r>
            <a:r>
              <a:rPr lang="en-US" sz="1400" dirty="0" err="1" smtClean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h_A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); free(</a:t>
            </a:r>
            <a:r>
              <a:rPr lang="en-US" sz="1400" dirty="0" err="1" smtClean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h_B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); free(</a:t>
            </a:r>
            <a:r>
              <a:rPr lang="en-US" sz="1400" dirty="0" err="1" smtClean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h_C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); </a:t>
            </a:r>
            <a:endParaRPr lang="en-US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spcBef>
                <a:spcPts val="200"/>
              </a:spcBef>
            </a:pP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cudaFree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 smtClean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d_A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); 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cudaFree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 smtClean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d_B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); 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cudaFree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 smtClean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d_C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); </a:t>
            </a:r>
            <a:endParaRPr lang="en-US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spcBef>
                <a:spcPts val="200"/>
              </a:spcBef>
            </a:pP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} </a:t>
            </a:r>
            <a:endParaRPr lang="en-US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88705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CUDA Memory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44" y="1940137"/>
            <a:ext cx="4629512" cy="411231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211030" y="3538248"/>
            <a:ext cx="2792927" cy="369332"/>
            <a:chOff x="6328230" y="3538248"/>
            <a:chExt cx="2792927" cy="369332"/>
          </a:xfrm>
        </p:grpSpPr>
        <p:cxnSp>
          <p:nvCxnSpPr>
            <p:cNvPr id="8" name="Straight Arrow Connector 7"/>
            <p:cNvCxnSpPr/>
            <p:nvPr/>
          </p:nvCxnSpPr>
          <p:spPr>
            <a:xfrm flipH="1">
              <a:off x="6328230" y="3722914"/>
              <a:ext cx="834570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162800" y="3538248"/>
              <a:ext cx="19583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Fastest, per-thread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211030" y="3067529"/>
            <a:ext cx="2563890" cy="369332"/>
            <a:chOff x="6328230" y="3538248"/>
            <a:chExt cx="2563890" cy="369332"/>
          </a:xfrm>
        </p:grpSpPr>
        <p:cxnSp>
          <p:nvCxnSpPr>
            <p:cNvPr id="14" name="Straight Arrow Connector 13"/>
            <p:cNvCxnSpPr/>
            <p:nvPr/>
          </p:nvCxnSpPr>
          <p:spPr>
            <a:xfrm flipH="1">
              <a:off x="6328230" y="3722914"/>
              <a:ext cx="834570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7162800" y="3538248"/>
              <a:ext cx="1729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Faster, per-block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211030" y="4831015"/>
            <a:ext cx="2317348" cy="369332"/>
            <a:chOff x="6328230" y="3538248"/>
            <a:chExt cx="2317348" cy="369332"/>
          </a:xfrm>
        </p:grpSpPr>
        <p:cxnSp>
          <p:nvCxnSpPr>
            <p:cNvPr id="17" name="Straight Arrow Connector 16"/>
            <p:cNvCxnSpPr/>
            <p:nvPr/>
          </p:nvCxnSpPr>
          <p:spPr>
            <a:xfrm flipH="1">
              <a:off x="6328230" y="3722914"/>
              <a:ext cx="834570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7162800" y="3538248"/>
              <a:ext cx="14827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Slower, global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211030" y="5349402"/>
            <a:ext cx="2716817" cy="369332"/>
            <a:chOff x="6328230" y="3538248"/>
            <a:chExt cx="2716817" cy="369332"/>
          </a:xfrm>
        </p:grpSpPr>
        <p:cxnSp>
          <p:nvCxnSpPr>
            <p:cNvPr id="20" name="Straight Arrow Connector 19"/>
            <p:cNvCxnSpPr/>
            <p:nvPr/>
          </p:nvCxnSpPr>
          <p:spPr>
            <a:xfrm flipH="1">
              <a:off x="6328230" y="3722914"/>
              <a:ext cx="834570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7162800" y="3538248"/>
              <a:ext cx="1882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Read-only, cached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0529222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2: Matrix Multiplication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Input:</a:t>
            </a:r>
            <a:r>
              <a:rPr lang="en-US" dirty="0"/>
              <a:t> two </a:t>
            </a:r>
            <a:r>
              <a:rPr lang="en-US" i="1" dirty="0" smtClean="0"/>
              <a:t>N</a:t>
            </a:r>
            <a:r>
              <a:rPr lang="en-US" dirty="0" smtClean="0"/>
              <a:t>-by-</a:t>
            </a:r>
            <a:r>
              <a:rPr lang="en-US" i="1" dirty="0" smtClean="0"/>
              <a:t>N</a:t>
            </a:r>
            <a:r>
              <a:rPr lang="en-US" dirty="0" smtClean="0"/>
              <a:t> matrices </a:t>
            </a:r>
            <a:r>
              <a:rPr lang="en-US" i="1" dirty="0" smtClean="0"/>
              <a:t>A</a:t>
            </a:r>
            <a:r>
              <a:rPr lang="en-US" dirty="0" smtClean="0"/>
              <a:t>, </a:t>
            </a:r>
            <a:r>
              <a:rPr lang="en-US" i="1" dirty="0" smtClean="0"/>
              <a:t>B</a:t>
            </a:r>
            <a:endParaRPr lang="en-US" i="1" dirty="0"/>
          </a:p>
          <a:p>
            <a:r>
              <a:rPr lang="en-US" b="1" dirty="0"/>
              <a:t>Output:</a:t>
            </a:r>
            <a:r>
              <a:rPr lang="en-US" dirty="0"/>
              <a:t> the </a:t>
            </a:r>
            <a:r>
              <a:rPr lang="en-US" dirty="0" smtClean="0"/>
              <a:t>product </a:t>
            </a:r>
            <a:r>
              <a:rPr lang="en-US" i="1" dirty="0" smtClean="0"/>
              <a:t>C</a:t>
            </a:r>
            <a:r>
              <a:rPr lang="en-US" dirty="0" smtClean="0"/>
              <a:t> </a:t>
            </a:r>
            <a:r>
              <a:rPr lang="en-US" dirty="0"/>
              <a:t>of </a:t>
            </a:r>
            <a:r>
              <a:rPr lang="en-US" i="1" dirty="0" smtClean="0"/>
              <a:t>A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i="1" dirty="0" smtClean="0"/>
              <a:t>B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346" y="2884194"/>
            <a:ext cx="3607308" cy="89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5548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Tiled Matrix </a:t>
            </a:r>
            <a:r>
              <a:rPr lang="en-US" dirty="0" smtClean="0"/>
              <a:t>Multiplication</a:t>
            </a:r>
            <a:endParaRPr lang="en-US" dirty="0"/>
          </a:p>
        </p:txBody>
      </p:sp>
      <p:sp>
        <p:nvSpPr>
          <p:cNvPr id="36" name="Content Placeholder 35"/>
          <p:cNvSpPr>
            <a:spLocks noGrp="1"/>
          </p:cNvSpPr>
          <p:nvPr>
            <p:ph idx="1"/>
          </p:nvPr>
        </p:nvSpPr>
        <p:spPr>
          <a:xfrm>
            <a:off x="822960" y="1845734"/>
            <a:ext cx="3745411" cy="4023360"/>
          </a:xfrm>
        </p:spPr>
        <p:txBody>
          <a:bodyPr/>
          <a:lstStyle/>
          <a:p>
            <a:r>
              <a:rPr lang="en-US" dirty="0" smtClean="0"/>
              <a:t>Partition matrix </a:t>
            </a:r>
            <a:r>
              <a:rPr lang="en-US" i="1" dirty="0" smtClean="0"/>
              <a:t>C</a:t>
            </a:r>
            <a:r>
              <a:rPr lang="en-US" dirty="0" smtClean="0"/>
              <a:t> into equal-sized </a:t>
            </a:r>
            <a:r>
              <a:rPr lang="en-US" dirty="0" err="1" smtClean="0"/>
              <a:t>submatrices</a:t>
            </a:r>
            <a:r>
              <a:rPr lang="en-US" dirty="0" smtClean="0"/>
              <a:t>, or </a:t>
            </a:r>
            <a:r>
              <a:rPr lang="en-US" dirty="0" smtClean="0">
                <a:solidFill>
                  <a:schemeClr val="accent1"/>
                </a:solidFill>
              </a:rPr>
              <a:t>tiles</a:t>
            </a:r>
          </a:p>
          <a:p>
            <a:r>
              <a:rPr lang="en-US" dirty="0" smtClean="0"/>
              <a:t>Each block computes a tile</a:t>
            </a:r>
          </a:p>
          <a:p>
            <a:r>
              <a:rPr lang="en-US" dirty="0" smtClean="0"/>
              <a:t>Each thread computes one element in the tile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141682" y="2989946"/>
            <a:ext cx="2126342" cy="2126342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48939" y="2989946"/>
            <a:ext cx="319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n-US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141682" y="2989946"/>
            <a:ext cx="2126342" cy="2126342"/>
            <a:chOff x="3501572" y="2989946"/>
            <a:chExt cx="2126342" cy="2126342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5098142" y="2989946"/>
              <a:ext cx="0" cy="2126342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038600" y="2989946"/>
              <a:ext cx="0" cy="2126342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568371" y="2989946"/>
              <a:ext cx="0" cy="2126342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501572" y="3523347"/>
              <a:ext cx="2108200" cy="0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519714" y="4056748"/>
              <a:ext cx="2108200" cy="0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501572" y="4590149"/>
              <a:ext cx="2108200" cy="0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5412041" y="2348107"/>
            <a:ext cx="1063112" cy="554750"/>
            <a:chOff x="3771931" y="2348107"/>
            <a:chExt cx="1063112" cy="554750"/>
          </a:xfrm>
        </p:grpSpPr>
        <p:sp>
          <p:nvSpPr>
            <p:cNvPr id="28" name="Right Brace 27"/>
            <p:cNvSpPr/>
            <p:nvPr/>
          </p:nvSpPr>
          <p:spPr>
            <a:xfrm rot="16200000">
              <a:off x="4232550" y="2567035"/>
              <a:ext cx="141874" cy="529770"/>
            </a:xfrm>
            <a:prstGeom prst="rightBrac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771931" y="2348107"/>
              <a:ext cx="1063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TILE_SIZE</a:t>
              </a:r>
              <a:endParaRPr lang="en-US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337274" y="3302844"/>
            <a:ext cx="608315" cy="970779"/>
            <a:chOff x="5718936" y="2773072"/>
            <a:chExt cx="608315" cy="970779"/>
          </a:xfrm>
        </p:grpSpPr>
        <p:sp>
          <p:nvSpPr>
            <p:cNvPr id="30" name="Right Brace 29"/>
            <p:cNvSpPr/>
            <p:nvPr/>
          </p:nvSpPr>
          <p:spPr>
            <a:xfrm>
              <a:off x="5718936" y="2993577"/>
              <a:ext cx="146650" cy="529770"/>
            </a:xfrm>
            <a:prstGeom prst="rightBrac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865586" y="2773072"/>
              <a:ext cx="461665" cy="970779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/>
              <a:r>
                <a:rPr lang="en-US" dirty="0" smtClean="0"/>
                <a:t>TILE_SIZE</a:t>
              </a:r>
              <a:endParaRPr lang="en-US" dirty="0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5678711" y="3523347"/>
            <a:ext cx="537028" cy="537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Blk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(1,1)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9124191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Tiled Matrix Multiplication:</a:t>
            </a:r>
            <a:br>
              <a:rPr lang="en-US" dirty="0" smtClean="0"/>
            </a:br>
            <a:r>
              <a:rPr lang="en-US" dirty="0" smtClean="0"/>
              <a:t>Naïve Version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E48312"/>
              </a:buClr>
            </a:pP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lvl="0">
              <a:lnSpc>
                <a:spcPct val="120000"/>
              </a:lnSpc>
              <a:spcBef>
                <a:spcPts val="200"/>
              </a:spcBef>
              <a:buClr>
                <a:srgbClr val="E48312"/>
              </a:buClr>
            </a:pPr>
            <a:r>
              <a:rPr lang="en-US" sz="1400" b="1" dirty="0" smtClean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__</a:t>
            </a:r>
            <a:r>
              <a:rPr lang="en-US" sz="1400" b="1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global__</a:t>
            </a:r>
          </a:p>
          <a:p>
            <a:pPr lvl="0">
              <a:lnSpc>
                <a:spcPct val="120000"/>
              </a:lnSpc>
              <a:spcBef>
                <a:spcPts val="200"/>
              </a:spcBef>
              <a:buClr>
                <a:srgbClr val="E48312"/>
              </a:buClr>
            </a:pP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void </a:t>
            </a:r>
            <a:r>
              <a:rPr lang="en-US" sz="1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MatrixMult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float* </a:t>
            </a:r>
            <a:r>
              <a:rPr lang="en-US" sz="1400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</a:t>
            </a: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float* </a:t>
            </a:r>
            <a:r>
              <a:rPr lang="en-US" sz="1400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</a:t>
            </a: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float* </a:t>
            </a:r>
            <a:r>
              <a:rPr lang="en-US" sz="1400" dirty="0" smtClean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N) </a:t>
            </a: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pPr lvl="0">
              <a:lnSpc>
                <a:spcPct val="120000"/>
              </a:lnSpc>
              <a:spcBef>
                <a:spcPts val="200"/>
              </a:spcBef>
              <a:buClr>
                <a:srgbClr val="E48312"/>
              </a:buClr>
            </a:pP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en-US" sz="1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blockIdx.y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*TILE_WIDTH + </a:t>
            </a:r>
            <a:r>
              <a:rPr lang="en-US" sz="1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threadIdx.y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lvl="0">
              <a:lnSpc>
                <a:spcPct val="120000"/>
              </a:lnSpc>
              <a:spcBef>
                <a:spcPts val="200"/>
              </a:spcBef>
              <a:buClr>
                <a:srgbClr val="E48312"/>
              </a:buClr>
            </a:pP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sz="1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j = </a:t>
            </a:r>
            <a:r>
              <a:rPr lang="en-US" sz="1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blockIdx.x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*TILE_WIDTH + </a:t>
            </a:r>
            <a:r>
              <a:rPr lang="en-US" sz="1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threadIdx.x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lvl="0">
              <a:lnSpc>
                <a:spcPct val="120000"/>
              </a:lnSpc>
              <a:spcBef>
                <a:spcPts val="200"/>
              </a:spcBef>
              <a:buClr>
                <a:srgbClr val="E48312"/>
              </a:buClr>
            </a:pP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if ( </a:t>
            </a:r>
            <a:r>
              <a:rPr lang="en-US" sz="1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 N &amp;&amp; j &lt; N ) {</a:t>
            </a:r>
          </a:p>
          <a:p>
            <a:pPr lvl="0">
              <a:lnSpc>
                <a:spcPct val="120000"/>
              </a:lnSpc>
              <a:spcBef>
                <a:spcPts val="200"/>
              </a:spcBef>
              <a:buClr>
                <a:srgbClr val="E48312"/>
              </a:buClr>
            </a:pP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float </a:t>
            </a:r>
            <a:r>
              <a:rPr lang="en-US" sz="1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Cvalue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0.0f;</a:t>
            </a:r>
          </a:p>
          <a:p>
            <a:pPr lvl="0">
              <a:lnSpc>
                <a:spcPct val="120000"/>
              </a:lnSpc>
              <a:spcBef>
                <a:spcPts val="200"/>
              </a:spcBef>
              <a:buClr>
                <a:srgbClr val="E48312"/>
              </a:buClr>
            </a:pP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for ( </a:t>
            </a:r>
            <a:r>
              <a:rPr lang="en-US" sz="1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k = 0; k &lt; N; k++ )</a:t>
            </a:r>
          </a:p>
          <a:p>
            <a:pPr lvl="0">
              <a:lnSpc>
                <a:spcPct val="120000"/>
              </a:lnSpc>
              <a:spcBef>
                <a:spcPts val="200"/>
              </a:spcBef>
              <a:buClr>
                <a:srgbClr val="E48312"/>
              </a:buClr>
            </a:pP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</a:t>
            </a:r>
            <a:r>
              <a:rPr lang="en-US" sz="1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Cvalue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+= </a:t>
            </a:r>
            <a:r>
              <a:rPr lang="en-US" sz="1400" dirty="0" smtClean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*N + k]*</a:t>
            </a:r>
            <a:r>
              <a:rPr lang="en-US" sz="1400" dirty="0" smtClean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[k*N + j];</a:t>
            </a:r>
          </a:p>
          <a:p>
            <a:pPr lvl="0">
              <a:lnSpc>
                <a:spcPct val="120000"/>
              </a:lnSpc>
              <a:spcBef>
                <a:spcPts val="200"/>
              </a:spcBef>
              <a:buClr>
                <a:srgbClr val="E48312"/>
              </a:buClr>
            </a:pP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sz="1400" dirty="0" smtClean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*N + j] = </a:t>
            </a:r>
            <a:r>
              <a:rPr lang="en-US" sz="1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Cvalue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lvl="0">
              <a:lnSpc>
                <a:spcPct val="120000"/>
              </a:lnSpc>
              <a:spcBef>
                <a:spcPts val="200"/>
              </a:spcBef>
              <a:buClr>
                <a:srgbClr val="E48312"/>
              </a:buClr>
            </a:pP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}</a:t>
            </a:r>
            <a:endParaRPr lang="en-US" sz="1400" dirty="0">
              <a:solidFill>
                <a:srgbClr val="000000">
                  <a:lumMod val="75000"/>
                  <a:lumOff val="25000"/>
                </a:srgb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0">
              <a:lnSpc>
                <a:spcPct val="120000"/>
              </a:lnSpc>
              <a:spcBef>
                <a:spcPts val="200"/>
              </a:spcBef>
              <a:buClr>
                <a:srgbClr val="E48312"/>
              </a:buClr>
            </a:pP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US" sz="1400" dirty="0">
              <a:solidFill>
                <a:srgbClr val="000000">
                  <a:lumMod val="75000"/>
                  <a:lumOff val="25000"/>
                </a:srgb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647374" y="4031120"/>
            <a:ext cx="6274557" cy="646331"/>
            <a:chOff x="1255486" y="3878720"/>
            <a:chExt cx="6274557" cy="646331"/>
          </a:xfrm>
        </p:grpSpPr>
        <p:sp>
          <p:nvSpPr>
            <p:cNvPr id="6" name="Rectangle 5"/>
            <p:cNvSpPr/>
            <p:nvPr/>
          </p:nvSpPr>
          <p:spPr>
            <a:xfrm>
              <a:off x="1255486" y="3897086"/>
              <a:ext cx="3672112" cy="609600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928690" y="3878720"/>
              <a:ext cx="26013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Problem:</a:t>
              </a:r>
              <a:r>
                <a:rPr lang="en-US" dirty="0" smtClean="0"/>
                <a:t> too many global</a:t>
              </a:r>
              <a:br>
                <a:rPr lang="en-US" dirty="0" smtClean="0"/>
              </a:br>
              <a:r>
                <a:rPr lang="en-US" dirty="0" smtClean="0"/>
                <a:t>memory access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6833660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need some experience with C/C++ (mostly C)</a:t>
            </a:r>
          </a:p>
          <a:p>
            <a:r>
              <a:rPr lang="en-US" dirty="0" smtClean="0"/>
              <a:t>You do NOT need GPU/3D graphics background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60591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Tiled Matrix </a:t>
            </a:r>
            <a:r>
              <a:rPr lang="en-US" dirty="0" smtClean="0"/>
              <a:t>Multiplication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625200" y="4096071"/>
            <a:ext cx="2126342" cy="2126342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32457" y="4096071"/>
            <a:ext cx="319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n-US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625200" y="4096071"/>
            <a:ext cx="2126342" cy="2126342"/>
            <a:chOff x="3501572" y="2989946"/>
            <a:chExt cx="2126342" cy="2126342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038600" y="2989946"/>
              <a:ext cx="0" cy="2126342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568371" y="2989946"/>
              <a:ext cx="0" cy="2126342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501572" y="3523347"/>
              <a:ext cx="2108200" cy="0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519714" y="4056748"/>
              <a:ext cx="2108200" cy="0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/>
          <p:cNvSpPr/>
          <p:nvPr/>
        </p:nvSpPr>
        <p:spPr>
          <a:xfrm>
            <a:off x="5162229" y="4629472"/>
            <a:ext cx="537028" cy="537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Blk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(1,1)</a:t>
            </a:r>
            <a:endParaRPr lang="en-US" sz="1400" dirty="0"/>
          </a:p>
        </p:txBody>
      </p:sp>
      <p:sp>
        <p:nvSpPr>
          <p:cNvPr id="21" name="Rectangle 20"/>
          <p:cNvSpPr/>
          <p:nvPr/>
        </p:nvSpPr>
        <p:spPr>
          <a:xfrm>
            <a:off x="2392458" y="4096071"/>
            <a:ext cx="2126342" cy="2126342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392458" y="4096071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2401529" y="4629472"/>
            <a:ext cx="2108200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401529" y="5159242"/>
            <a:ext cx="2108200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625200" y="1853440"/>
            <a:ext cx="2126342" cy="2126342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4632457" y="1849250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en-US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5160351" y="1853440"/>
            <a:ext cx="0" cy="2126342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688371" y="1853440"/>
            <a:ext cx="0" cy="2126342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455630" y="4629472"/>
            <a:ext cx="0" cy="537592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987216" y="4629472"/>
            <a:ext cx="0" cy="537592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924044" y="4629472"/>
            <a:ext cx="0" cy="52977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160351" y="2389960"/>
            <a:ext cx="528020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160351" y="2919901"/>
            <a:ext cx="528020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160351" y="3449842"/>
            <a:ext cx="528020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2399159" y="4629471"/>
            <a:ext cx="524885" cy="5375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5161918" y="1849250"/>
            <a:ext cx="533585" cy="5372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2942187" y="4629471"/>
            <a:ext cx="518886" cy="5375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5159413" y="2393420"/>
            <a:ext cx="536089" cy="5296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3473217" y="4630994"/>
            <a:ext cx="514000" cy="536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</a:t>
            </a:r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5162699" y="2926481"/>
            <a:ext cx="532804" cy="5268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3995612" y="4630994"/>
            <a:ext cx="527957" cy="536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5162698" y="3452961"/>
            <a:ext cx="532804" cy="5268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894587" y="1918343"/>
            <a:ext cx="32241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Idea: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loading tiles of A, B into</a:t>
            </a:r>
            <a:b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000" dirty="0" smtClean="0">
                <a:solidFill>
                  <a:schemeClr val="accent1"/>
                </a:solidFill>
              </a:rPr>
              <a:t>shared memory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parallel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01412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Tiled Matrix Multiplication:</a:t>
            </a:r>
            <a:br>
              <a:rPr lang="en-US" dirty="0" smtClean="0"/>
            </a:br>
            <a:r>
              <a:rPr lang="en-US" dirty="0" smtClean="0"/>
              <a:t>Better Version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lnSpc>
                <a:spcPct val="120000"/>
              </a:lnSpc>
              <a:spcBef>
                <a:spcPts val="200"/>
              </a:spcBef>
              <a:buClr>
                <a:srgbClr val="E48312"/>
              </a:buClr>
            </a:pPr>
            <a:r>
              <a:rPr lang="en-US" sz="1400" b="1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__global__</a:t>
            </a:r>
          </a:p>
          <a:p>
            <a:pPr lvl="0">
              <a:lnSpc>
                <a:spcPct val="120000"/>
              </a:lnSpc>
              <a:spcBef>
                <a:spcPts val="200"/>
              </a:spcBef>
              <a:buClr>
                <a:srgbClr val="E48312"/>
              </a:buClr>
            </a:pP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void </a:t>
            </a:r>
            <a:r>
              <a:rPr lang="en-US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MatrixMult</a:t>
            </a: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float* </a:t>
            </a:r>
            <a:r>
              <a:rPr lang="en-US" sz="1400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</a:t>
            </a: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float* </a:t>
            </a:r>
            <a:r>
              <a:rPr lang="en-US" sz="1400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</a:t>
            </a: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float* </a:t>
            </a:r>
            <a:r>
              <a:rPr lang="en-US" sz="1400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</a:t>
            </a: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N) 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pPr lvl="0">
              <a:lnSpc>
                <a:spcPct val="120000"/>
              </a:lnSpc>
              <a:spcBef>
                <a:spcPts val="200"/>
              </a:spcBef>
              <a:buClr>
                <a:srgbClr val="E48312"/>
              </a:buClr>
            </a:pP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sz="1400" b="1" dirty="0" smtClean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__shared__ 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 </a:t>
            </a:r>
            <a:r>
              <a:rPr lang="en-US" sz="1400" b="1" dirty="0" smtClean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As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[TILE_WIDTH][TILE_WIDTH];</a:t>
            </a:r>
          </a:p>
          <a:p>
            <a:pPr lvl="0">
              <a:lnSpc>
                <a:spcPct val="120000"/>
              </a:lnSpc>
              <a:spcBef>
                <a:spcPts val="200"/>
              </a:spcBef>
              <a:buClr>
                <a:srgbClr val="E48312"/>
              </a:buClr>
            </a:pP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sz="1400" b="1" dirty="0" smtClean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__shared__ 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 </a:t>
            </a:r>
            <a:r>
              <a:rPr lang="en-US" sz="1400" b="1" dirty="0" err="1" smtClean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Bs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[TILE_WIDTH][TILE_WIDTH];</a:t>
            </a:r>
          </a:p>
          <a:p>
            <a:pPr lvl="0">
              <a:lnSpc>
                <a:spcPct val="120000"/>
              </a:lnSpc>
              <a:spcBef>
                <a:spcPts val="200"/>
              </a:spcBef>
              <a:buClr>
                <a:srgbClr val="E48312"/>
              </a:buClr>
            </a:pPr>
            <a:endParaRPr lang="en-US" sz="1400" dirty="0">
              <a:solidFill>
                <a:srgbClr val="000000">
                  <a:lumMod val="75000"/>
                  <a:lumOff val="25000"/>
                </a:srgb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0">
              <a:lnSpc>
                <a:spcPct val="120000"/>
              </a:lnSpc>
              <a:spcBef>
                <a:spcPts val="200"/>
              </a:spcBef>
              <a:buClr>
                <a:srgbClr val="E48312"/>
              </a:buClr>
            </a:pP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bx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blockIdx.x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by = </a:t>
            </a:r>
            <a:r>
              <a:rPr lang="en-US" sz="1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blockIdx.y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lvl="0">
              <a:lnSpc>
                <a:spcPct val="120000"/>
              </a:lnSpc>
              <a:spcBef>
                <a:spcPts val="200"/>
              </a:spcBef>
              <a:buClr>
                <a:srgbClr val="E48312"/>
              </a:buClr>
            </a:pP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sz="1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tx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threadIdx.x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ty = </a:t>
            </a:r>
            <a:r>
              <a:rPr lang="en-US" sz="1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threadIdx.y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lvl="0">
              <a:lnSpc>
                <a:spcPct val="120000"/>
              </a:lnSpc>
              <a:spcBef>
                <a:spcPts val="200"/>
              </a:spcBef>
              <a:buClr>
                <a:srgbClr val="E48312"/>
              </a:buClr>
            </a:pPr>
            <a:endParaRPr lang="en-US" sz="1400" dirty="0">
              <a:solidFill>
                <a:srgbClr val="000000">
                  <a:lumMod val="75000"/>
                  <a:lumOff val="25000"/>
                </a:srgb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0">
              <a:lnSpc>
                <a:spcPct val="120000"/>
              </a:lnSpc>
              <a:spcBef>
                <a:spcPts val="200"/>
              </a:spcBef>
              <a:buClr>
                <a:srgbClr val="E48312"/>
              </a:buClr>
            </a:pP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by*TILE_WIDTH </a:t>
            </a: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+ 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ty</a:t>
            </a: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lvl="0">
              <a:lnSpc>
                <a:spcPct val="120000"/>
              </a:lnSpc>
              <a:spcBef>
                <a:spcPts val="200"/>
              </a:spcBef>
              <a:buClr>
                <a:srgbClr val="E48312"/>
              </a:buClr>
            </a:pP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j = </a:t>
            </a:r>
            <a:r>
              <a:rPr lang="en-US" sz="1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bx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*TILE_WIDTH </a:t>
            </a: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+ </a:t>
            </a:r>
            <a:r>
              <a:rPr lang="en-US" sz="1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tx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08220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Tiled Matrix Multiplication:</a:t>
            </a:r>
            <a:br>
              <a:rPr lang="en-US" dirty="0" smtClean="0"/>
            </a:br>
            <a:r>
              <a:rPr lang="en-US" dirty="0" smtClean="0"/>
              <a:t>Better Version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>
              <a:lnSpc>
                <a:spcPct val="120000"/>
              </a:lnSpc>
              <a:spcBef>
                <a:spcPts val="200"/>
              </a:spcBef>
              <a:buClr>
                <a:srgbClr val="E48312"/>
              </a:buClr>
            </a:pP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if </a:t>
            </a: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 N &amp;&amp; j &lt; N ) 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pPr lvl="0">
              <a:lnSpc>
                <a:spcPct val="120000"/>
              </a:lnSpc>
              <a:spcBef>
                <a:spcPts val="200"/>
              </a:spcBef>
              <a:buClr>
                <a:srgbClr val="E48312"/>
              </a:buClr>
            </a:pP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float </a:t>
            </a:r>
            <a:r>
              <a:rPr lang="en-US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Cvalue</a:t>
            </a: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0.0f;</a:t>
            </a:r>
          </a:p>
          <a:p>
            <a:pPr lvl="0">
              <a:lnSpc>
                <a:spcPct val="120000"/>
              </a:lnSpc>
              <a:spcBef>
                <a:spcPts val="200"/>
              </a:spcBef>
              <a:buClr>
                <a:srgbClr val="E48312"/>
              </a:buClr>
            </a:pP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for ( </a:t>
            </a:r>
            <a:r>
              <a:rPr lang="en-US" sz="1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 = 0; m &lt; N/TILE_WIDTH; m++ ) {</a:t>
            </a:r>
          </a:p>
          <a:p>
            <a:pPr lvl="0">
              <a:lnSpc>
                <a:spcPct val="120000"/>
              </a:lnSpc>
              <a:spcBef>
                <a:spcPts val="200"/>
              </a:spcBef>
              <a:buClr>
                <a:srgbClr val="E48312"/>
              </a:buClr>
            </a:pP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</a:t>
            </a:r>
            <a:r>
              <a:rPr lang="en-US" sz="1400" b="1" dirty="0" smtClean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As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[ty][</a:t>
            </a:r>
            <a:r>
              <a:rPr lang="en-US" sz="1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tx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 = </a:t>
            </a:r>
            <a:r>
              <a:rPr lang="en-US" sz="1400" dirty="0" smtClean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*N + (m*TILE_WIDTH + </a:t>
            </a:r>
            <a:r>
              <a:rPr lang="en-US" sz="1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tx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)];</a:t>
            </a:r>
          </a:p>
          <a:p>
            <a:pPr lvl="0">
              <a:lnSpc>
                <a:spcPct val="120000"/>
              </a:lnSpc>
              <a:spcBef>
                <a:spcPts val="200"/>
              </a:spcBef>
              <a:buClr>
                <a:srgbClr val="E48312"/>
              </a:buClr>
            </a:pP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</a:t>
            </a:r>
            <a:r>
              <a:rPr lang="en-US" sz="1400" b="1" dirty="0" err="1" smtClean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Bs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[ty][</a:t>
            </a:r>
            <a:r>
              <a:rPr lang="en-US" sz="1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tx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 = </a:t>
            </a:r>
            <a:r>
              <a:rPr lang="en-US" sz="1400" dirty="0" smtClean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[(m*TILE_WIDTH + ty)*N + j];</a:t>
            </a:r>
          </a:p>
          <a:p>
            <a:pPr lvl="0">
              <a:lnSpc>
                <a:spcPct val="120000"/>
              </a:lnSpc>
              <a:spcBef>
                <a:spcPts val="200"/>
              </a:spcBef>
              <a:buClr>
                <a:srgbClr val="E48312"/>
              </a:buClr>
            </a:pP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__</a:t>
            </a:r>
            <a:r>
              <a:rPr lang="en-US" sz="1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syncthreads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pPr lvl="0">
              <a:lnSpc>
                <a:spcPct val="120000"/>
              </a:lnSpc>
              <a:spcBef>
                <a:spcPts val="200"/>
              </a:spcBef>
              <a:buClr>
                <a:srgbClr val="E48312"/>
              </a:buClr>
            </a:pP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for ( </a:t>
            </a:r>
            <a:r>
              <a:rPr lang="en-US" sz="1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k = 0; k &lt; TILE_WIDTH; k++ )</a:t>
            </a:r>
          </a:p>
          <a:p>
            <a:pPr lvl="0">
              <a:lnSpc>
                <a:spcPct val="120000"/>
              </a:lnSpc>
              <a:spcBef>
                <a:spcPts val="200"/>
              </a:spcBef>
              <a:buClr>
                <a:srgbClr val="E48312"/>
              </a:buClr>
            </a:pP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   </a:t>
            </a:r>
            <a:r>
              <a:rPr lang="en-US" sz="1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Pvalue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+= </a:t>
            </a:r>
            <a:r>
              <a:rPr lang="en-US" sz="1400" b="1" dirty="0" smtClean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As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[ty][k]*</a:t>
            </a:r>
            <a:r>
              <a:rPr lang="en-US" sz="1400" b="1" dirty="0" err="1" smtClean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Bs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[k][</a:t>
            </a:r>
            <a:r>
              <a:rPr lang="en-US" sz="1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tx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];</a:t>
            </a:r>
          </a:p>
          <a:p>
            <a:pPr lvl="0">
              <a:lnSpc>
                <a:spcPct val="120000"/>
              </a:lnSpc>
              <a:spcBef>
                <a:spcPts val="200"/>
              </a:spcBef>
              <a:buClr>
                <a:srgbClr val="E48312"/>
              </a:buClr>
            </a:pP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__</a:t>
            </a:r>
            <a:r>
              <a:rPr lang="en-US" sz="1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syncthreads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pPr lvl="0">
              <a:lnSpc>
                <a:spcPct val="120000"/>
              </a:lnSpc>
              <a:spcBef>
                <a:spcPts val="200"/>
              </a:spcBef>
              <a:buClr>
                <a:srgbClr val="E48312"/>
              </a:buClr>
            </a:pP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}</a:t>
            </a:r>
          </a:p>
          <a:p>
            <a:pPr lvl="0">
              <a:lnSpc>
                <a:spcPct val="120000"/>
              </a:lnSpc>
              <a:spcBef>
                <a:spcPts val="200"/>
              </a:spcBef>
              <a:buClr>
                <a:srgbClr val="E48312"/>
              </a:buClr>
            </a:pP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</a:t>
            </a:r>
            <a:r>
              <a:rPr lang="en-US" sz="1400" dirty="0" smtClean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*N + j] = </a:t>
            </a:r>
            <a:r>
              <a:rPr lang="en-US" sz="1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Cvalue</a:t>
            </a: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lvl="0">
              <a:lnSpc>
                <a:spcPct val="120000"/>
              </a:lnSpc>
              <a:spcBef>
                <a:spcPts val="200"/>
              </a:spcBef>
              <a:buClr>
                <a:srgbClr val="E48312"/>
              </a:buClr>
            </a:pPr>
            <a:r>
              <a:rPr lang="en-US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}</a:t>
            </a:r>
          </a:p>
          <a:p>
            <a:pPr lvl="0">
              <a:lnSpc>
                <a:spcPct val="120000"/>
              </a:lnSpc>
              <a:spcBef>
                <a:spcPts val="200"/>
              </a:spcBef>
              <a:buClr>
                <a:srgbClr val="E48312"/>
              </a:buClr>
            </a:pP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7692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on CUDA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en-US" dirty="0" smtClean="0"/>
              <a:t>Part </a:t>
            </a:r>
            <a:r>
              <a:rPr lang="en-US" dirty="0" smtClean="0"/>
              <a:t>III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38115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 Thread 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Threads in a block are partitioned into </a:t>
            </a:r>
            <a:r>
              <a:rPr lang="en-US" dirty="0" smtClean="0">
                <a:solidFill>
                  <a:schemeClr val="accent1"/>
                </a:solidFill>
              </a:rPr>
              <a:t>warps</a:t>
            </a:r>
          </a:p>
          <a:p>
            <a:pPr lvl="1"/>
            <a:r>
              <a:rPr lang="en-US" dirty="0" smtClean="0"/>
              <a:t>All threads in a warps </a:t>
            </a:r>
            <a:r>
              <a:rPr lang="en-US" dirty="0"/>
              <a:t>execute </a:t>
            </a:r>
            <a:r>
              <a:rPr lang="en-US" dirty="0" smtClean="0"/>
              <a:t>in a </a:t>
            </a:r>
            <a:r>
              <a:rPr lang="en-US" b="1" dirty="0">
                <a:solidFill>
                  <a:schemeClr val="accent1"/>
                </a:solidFill>
              </a:rPr>
              <a:t>S</a:t>
            </a:r>
            <a:r>
              <a:rPr lang="en-US" dirty="0"/>
              <a:t>ingle </a:t>
            </a:r>
            <a:r>
              <a:rPr lang="en-US" b="1" dirty="0" smtClean="0">
                <a:solidFill>
                  <a:schemeClr val="accent1"/>
                </a:solidFill>
              </a:rPr>
              <a:t>I</a:t>
            </a:r>
            <a:r>
              <a:rPr lang="en-US" dirty="0" smtClean="0"/>
              <a:t>nstruction </a:t>
            </a:r>
            <a:r>
              <a:rPr lang="en-US" b="1" dirty="0">
                <a:solidFill>
                  <a:schemeClr val="accent1"/>
                </a:solidFill>
              </a:rPr>
              <a:t>M</a:t>
            </a:r>
            <a:r>
              <a:rPr lang="en-US" dirty="0"/>
              <a:t>ultiple </a:t>
            </a:r>
            <a:r>
              <a:rPr lang="en-US" b="1" dirty="0" smtClean="0">
                <a:solidFill>
                  <a:schemeClr val="accent1"/>
                </a:solidFill>
              </a:rPr>
              <a:t>D</a:t>
            </a:r>
            <a:r>
              <a:rPr lang="en-US" dirty="0" smtClean="0"/>
              <a:t>ata,</a:t>
            </a:r>
            <a:br>
              <a:rPr lang="en-US" dirty="0" smtClean="0"/>
            </a:br>
            <a:r>
              <a:rPr lang="en-US" dirty="0" smtClean="0"/>
              <a:t>or </a:t>
            </a:r>
            <a:r>
              <a:rPr lang="en-US" dirty="0" smtClean="0">
                <a:solidFill>
                  <a:schemeClr val="accent1"/>
                </a:solidFill>
              </a:rPr>
              <a:t>SIMD</a:t>
            </a:r>
            <a:r>
              <a:rPr lang="en-US" dirty="0"/>
              <a:t>,</a:t>
            </a:r>
            <a:r>
              <a:rPr lang="en-US" dirty="0" smtClean="0"/>
              <a:t> fashion</a:t>
            </a:r>
            <a:endParaRPr lang="en-US" dirty="0"/>
          </a:p>
          <a:p>
            <a:pPr lvl="1"/>
            <a:r>
              <a:rPr lang="en-US" dirty="0" smtClean="0"/>
              <a:t>All paths of conditional branches will be taken</a:t>
            </a:r>
          </a:p>
          <a:p>
            <a:pPr lvl="1"/>
            <a:r>
              <a:rPr lang="en-US" dirty="0" smtClean="0"/>
              <a:t>Warp size varies, many graphics cards have 32</a:t>
            </a:r>
          </a:p>
          <a:p>
            <a:r>
              <a:rPr lang="en-US" dirty="0" smtClean="0"/>
              <a:t>NO guaranteed execution ordering between warps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48188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Branch Divergence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Threads in one warp execute very different branches</a:t>
            </a:r>
          </a:p>
          <a:p>
            <a:r>
              <a:rPr lang="en-US" dirty="0" smtClean="0"/>
              <a:t>Significantly harms the performance!</a:t>
            </a:r>
          </a:p>
          <a:p>
            <a:r>
              <a:rPr lang="en-US" dirty="0" smtClean="0"/>
              <a:t>Solutions:</a:t>
            </a:r>
          </a:p>
          <a:p>
            <a:pPr lvl="1"/>
            <a:r>
              <a:rPr lang="en-US" dirty="0" smtClean="0"/>
              <a:t>Reordering the threads so that all threads in each block are more likely to take the same branch</a:t>
            </a:r>
          </a:p>
          <a:p>
            <a:pPr lvl="1"/>
            <a:r>
              <a:rPr lang="en-US" dirty="0" smtClean="0"/>
              <a:t>Still an open research topic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59444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Libraries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handful of third-party CUDA libraries</a:t>
            </a:r>
          </a:p>
          <a:p>
            <a:pPr lvl="1"/>
            <a:r>
              <a:rPr lang="en-US" dirty="0" smtClean="0"/>
              <a:t>CUBLAS, CUFFT, CUDA LAPACK, …</a:t>
            </a:r>
          </a:p>
          <a:p>
            <a:pPr lvl="1"/>
            <a:endParaRPr lang="en-US" dirty="0"/>
          </a:p>
          <a:p>
            <a:r>
              <a:rPr lang="en-US" dirty="0" smtClean="0"/>
              <a:t>CUDA-accelerated libraries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40211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Online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developer.nvidia.com/cuda-education-training</a:t>
            </a:r>
            <a:endParaRPr lang="en-US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gpgpu.org/developer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03115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on GPGPU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en-US" dirty="0" smtClean="0"/>
              <a:t>Part 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39146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Moore’s Law is at Risk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Moore’s </a:t>
            </a:r>
            <a:r>
              <a:rPr lang="en-US" dirty="0" smtClean="0"/>
              <a:t>Law</a:t>
            </a:r>
          </a:p>
          <a:p>
            <a:pPr lvl="1"/>
            <a:r>
              <a:rPr lang="en-US" dirty="0" smtClean="0"/>
              <a:t>Prediction made by Gordon Moore in 1965</a:t>
            </a:r>
          </a:p>
          <a:p>
            <a:pPr lvl="1"/>
            <a:r>
              <a:rPr lang="en-US" dirty="0" smtClean="0"/>
              <a:t>Computing </a:t>
            </a:r>
            <a:r>
              <a:rPr lang="en-US" dirty="0"/>
              <a:t>power </a:t>
            </a:r>
            <a:r>
              <a:rPr lang="en-US" dirty="0" smtClean="0">
                <a:solidFill>
                  <a:schemeClr val="accent1"/>
                </a:solidFill>
              </a:rPr>
              <a:t>doubles</a:t>
            </a:r>
            <a:r>
              <a:rPr lang="en-US" dirty="0" smtClean="0"/>
              <a:t> </a:t>
            </a:r>
            <a:r>
              <a:rPr lang="en-US" dirty="0"/>
              <a:t>approximately every </a:t>
            </a:r>
            <a:r>
              <a:rPr lang="en-US" dirty="0">
                <a:solidFill>
                  <a:schemeClr val="accent1"/>
                </a:solidFill>
              </a:rPr>
              <a:t>two </a:t>
            </a:r>
            <a:r>
              <a:rPr lang="en-US" dirty="0" smtClean="0">
                <a:solidFill>
                  <a:schemeClr val="accent1"/>
                </a:solidFill>
              </a:rPr>
              <a:t>years</a:t>
            </a:r>
          </a:p>
          <a:p>
            <a:endParaRPr lang="en-US" dirty="0" smtClean="0"/>
          </a:p>
          <a:p>
            <a:r>
              <a:rPr lang="en-US" altLang="zh-CN" dirty="0" smtClean="0"/>
              <a:t>Its</a:t>
            </a:r>
            <a:r>
              <a:rPr lang="en-US" dirty="0" smtClean="0"/>
              <a:t> Limit</a:t>
            </a:r>
          </a:p>
          <a:p>
            <a:pPr lvl="1"/>
            <a:r>
              <a:rPr lang="en-US" dirty="0" smtClean="0"/>
              <a:t>Size of transistors (at atomic level)</a:t>
            </a:r>
          </a:p>
          <a:p>
            <a:pPr lvl="1"/>
            <a:r>
              <a:rPr lang="en-US" dirty="0" smtClean="0"/>
              <a:t>Heat (cannot pack too tightly!)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37245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Multi-Core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Idea</a:t>
            </a:r>
          </a:p>
          <a:p>
            <a:pPr lvl="1"/>
            <a:r>
              <a:rPr lang="en-US" dirty="0" smtClean="0"/>
              <a:t>Splitting computation tasks into multiple (even many) cores</a:t>
            </a:r>
          </a:p>
          <a:p>
            <a:r>
              <a:rPr lang="en-US" dirty="0" smtClean="0"/>
              <a:t>Hardware Implementations</a:t>
            </a:r>
            <a:endParaRPr lang="en-US" dirty="0" smtClean="0"/>
          </a:p>
          <a:p>
            <a:pPr lvl="1"/>
            <a:r>
              <a:rPr lang="en-US" dirty="0" smtClean="0"/>
              <a:t>Multi-Core CPU</a:t>
            </a:r>
          </a:p>
          <a:p>
            <a:pPr lvl="1"/>
            <a:r>
              <a:rPr lang="en-US" dirty="0" smtClean="0"/>
              <a:t>Multiple CPUs</a:t>
            </a:r>
          </a:p>
          <a:p>
            <a:pPr lvl="1"/>
            <a:r>
              <a:rPr lang="en-US" dirty="0" smtClean="0"/>
              <a:t>Clusters</a:t>
            </a:r>
          </a:p>
          <a:p>
            <a:pPr lvl="1"/>
            <a:r>
              <a:rPr lang="en-US" b="1" dirty="0" smtClean="0">
                <a:solidFill>
                  <a:schemeClr val="accent1"/>
                </a:solidFill>
              </a:rPr>
              <a:t>GPU</a:t>
            </a:r>
            <a:endParaRPr lang="en-US" b="1" dirty="0">
              <a:solidFill>
                <a:schemeClr val="accent1"/>
              </a:solidFill>
            </a:endParaRPr>
          </a:p>
          <a:p>
            <a:pPr lvl="1"/>
            <a:endParaRPr lang="en-US" b="1" dirty="0" smtClean="0">
              <a:solidFill>
                <a:schemeClr val="accent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04970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 Architecture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887648" y="1845589"/>
            <a:ext cx="5368703" cy="4149487"/>
            <a:chOff x="1887648" y="1845589"/>
            <a:chExt cx="5368703" cy="4149487"/>
          </a:xfrm>
        </p:grpSpPr>
        <p:sp>
          <p:nvSpPr>
            <p:cNvPr id="7" name="TextBox 6"/>
            <p:cNvSpPr txBox="1"/>
            <p:nvPr/>
          </p:nvSpPr>
          <p:spPr>
            <a:xfrm>
              <a:off x="2810588" y="5625744"/>
              <a:ext cx="3522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/>
                <a:t>nVIDIA</a:t>
              </a:r>
              <a:r>
                <a:rPr lang="en-US" dirty="0"/>
                <a:t> </a:t>
              </a:r>
              <a:r>
                <a:rPr lang="en-US" dirty="0" err="1"/>
                <a:t>Kepler</a:t>
              </a:r>
              <a:r>
                <a:rPr lang="en-US" dirty="0"/>
                <a:t> GK110 block </a:t>
              </a:r>
              <a:r>
                <a:rPr lang="en-US" dirty="0" smtClean="0"/>
                <a:t>diagram</a:t>
              </a:r>
              <a:endParaRPr lang="en-US" dirty="0"/>
            </a:p>
          </p:txBody>
        </p:sp>
        <p:pic>
          <p:nvPicPr>
            <p:cNvPr id="9" name="Content Placeholder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7648" y="1845589"/>
              <a:ext cx="5368703" cy="37801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377899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Mythbusters</a:t>
            </a:r>
            <a:r>
              <a:rPr lang="en-US" sz="4000" dirty="0"/>
              <a:t> Demo GPU versus </a:t>
            </a:r>
            <a:r>
              <a:rPr lang="en-US" sz="4000" dirty="0" smtClean="0"/>
              <a:t>CPU (by </a:t>
            </a:r>
            <a:r>
              <a:rPr lang="en-US" sz="4000" dirty="0" err="1" smtClean="0"/>
              <a:t>nVIDIA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pic>
        <p:nvPicPr>
          <p:cNvPr id="5" name="GPU_vs_CPU_fu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7588" y="1846263"/>
            <a:ext cx="7151687" cy="402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39453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GPU really that much faster?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Probably not…</a:t>
            </a:r>
          </a:p>
          <a:p>
            <a:r>
              <a:rPr lang="en-US" dirty="0"/>
              <a:t>See “On the Limits of GPU </a:t>
            </a:r>
            <a:r>
              <a:rPr lang="en-US" dirty="0" smtClean="0"/>
              <a:t>Acceleration” by </a:t>
            </a:r>
            <a:r>
              <a:rPr lang="en-US" dirty="0" err="1" smtClean="0"/>
              <a:t>Vuduc</a:t>
            </a:r>
            <a:r>
              <a:rPr lang="en-US" dirty="0"/>
              <a:t> et al.</a:t>
            </a:r>
            <a:br>
              <a:rPr lang="en-US" dirty="0"/>
            </a:br>
            <a:r>
              <a:rPr lang="en-US" sz="1800" dirty="0">
                <a:hlinkClick r:id="rId2"/>
              </a:rPr>
              <a:t>https://</a:t>
            </a:r>
            <a:r>
              <a:rPr lang="en-US" sz="1800" dirty="0" smtClean="0">
                <a:hlinkClick r:id="rId2"/>
              </a:rPr>
              <a:t>www.usenix.org/legacy/event/hotpar10/tech/full_papers/Vuduc.pdf</a:t>
            </a:r>
            <a:endParaRPr lang="en-US" sz="1800" dirty="0" smtClean="0"/>
          </a:p>
          <a:p>
            <a:endParaRPr lang="en-US" dirty="0" smtClean="0"/>
          </a:p>
          <a:p>
            <a:r>
              <a:rPr lang="en-US" dirty="0" smtClean="0"/>
              <a:t>Bottom line:</a:t>
            </a:r>
          </a:p>
          <a:p>
            <a:pPr lvl="1"/>
            <a:r>
              <a:rPr lang="en-US" dirty="0" smtClean="0"/>
              <a:t>GPU is still faster (but probably not for 100X)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Well-tuned</a:t>
            </a:r>
            <a:r>
              <a:rPr lang="en-US" dirty="0" smtClean="0"/>
              <a:t> CPU implementation can have competitive performance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Shuang Zhao, Cornell University,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39894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begin{document}&#10;&#10;\[ c[i] = a[i] + b[i] \]&#10;&#10;\end{document}"/>
  <p:tag name="IGUANATEXSIZE" val="2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fonts,amssymb,bm}&#10;\pagestyle{empty}&#10;\usepackage[usenames]{color}&#10;&#10;\begin{document}&#10;&#10;\[ {\bm C}(i, j) = \sum_{k = 1}^N {\bm A}(i, k) {\bm B}(k, j) \]&#10;&#10;\end{document}"/>
  <p:tag name="IGUANATEXSIZE" val="24"/>
</p:tagLst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3150</TotalTime>
  <Words>1636</Words>
  <Application>Microsoft Office PowerPoint</Application>
  <PresentationFormat>On-screen Show (4:3)</PresentationFormat>
  <Paragraphs>318</Paragraphs>
  <Slides>37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宋体</vt:lpstr>
      <vt:lpstr>Calibri</vt:lpstr>
      <vt:lpstr>Calibri Light</vt:lpstr>
      <vt:lpstr>Consolas</vt:lpstr>
      <vt:lpstr>Retrospect</vt:lpstr>
      <vt:lpstr>General-Purpose Computation on GPU (GPGPU) using CUDA</vt:lpstr>
      <vt:lpstr>Outline</vt:lpstr>
      <vt:lpstr>Prerequisites</vt:lpstr>
      <vt:lpstr>Background on GPGPU</vt:lpstr>
      <vt:lpstr>Moore’s Law is at Risk</vt:lpstr>
      <vt:lpstr>Solution: Multi-Core</vt:lpstr>
      <vt:lpstr>GPU Architecture</vt:lpstr>
      <vt:lpstr>Mythbusters Demo GPU versus CPU (by nVIDIA)</vt:lpstr>
      <vt:lpstr>Is GPU really that much faster?</vt:lpstr>
      <vt:lpstr>A Brief History on GPU Computing</vt:lpstr>
      <vt:lpstr>GPGPU (Old Model)</vt:lpstr>
      <vt:lpstr>GPGPU (New Model)</vt:lpstr>
      <vt:lpstr>CUDA Basics</vt:lpstr>
      <vt:lpstr>What is CUDA?</vt:lpstr>
      <vt:lpstr>Heterogeneous Computing</vt:lpstr>
      <vt:lpstr>CUDA Compiler Driver</vt:lpstr>
      <vt:lpstr>What CUDA code looks like</vt:lpstr>
      <vt:lpstr>Simple Processing Flow</vt:lpstr>
      <vt:lpstr>Grids, Blocks, and Threads</vt:lpstr>
      <vt:lpstr>CUDA Function Declarations</vt:lpstr>
      <vt:lpstr>Grids, Blocks, and Threads</vt:lpstr>
      <vt:lpstr>Example 1: Vector Addition</vt:lpstr>
      <vt:lpstr>Vector Addition</vt:lpstr>
      <vt:lpstr>Vector Addition</vt:lpstr>
      <vt:lpstr>Vector Addition</vt:lpstr>
      <vt:lpstr>CUDA Memory</vt:lpstr>
      <vt:lpstr>Example 2: Matrix Multiplication</vt:lpstr>
      <vt:lpstr>Tiled Matrix Multiplication</vt:lpstr>
      <vt:lpstr>Tiled Matrix Multiplication: Naïve Version</vt:lpstr>
      <vt:lpstr>Tiled Matrix Multiplication</vt:lpstr>
      <vt:lpstr>Tiled Matrix Multiplication: Better Version</vt:lpstr>
      <vt:lpstr>Tiled Matrix Multiplication: Better Version</vt:lpstr>
      <vt:lpstr>More on CUDA</vt:lpstr>
      <vt:lpstr>Hardware Thread Organization</vt:lpstr>
      <vt:lpstr>Branch Divergence</vt:lpstr>
      <vt:lpstr>Libraries</vt:lpstr>
      <vt:lpstr>Online Resources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Shuang Zhao</dc:creator>
  <cp:lastModifiedBy>Shuang Zhao</cp:lastModifiedBy>
  <cp:revision>338</cp:revision>
  <dcterms:created xsi:type="dcterms:W3CDTF">2014-04-21T21:37:56Z</dcterms:created>
  <dcterms:modified xsi:type="dcterms:W3CDTF">2014-04-27T01:11:39Z</dcterms:modified>
</cp:coreProperties>
</file>