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315" r:id="rId4"/>
    <p:sldId id="318" r:id="rId5"/>
    <p:sldId id="326" r:id="rId6"/>
    <p:sldId id="327" r:id="rId7"/>
    <p:sldId id="329" r:id="rId8"/>
    <p:sldId id="317" r:id="rId9"/>
    <p:sldId id="268" r:id="rId10"/>
    <p:sldId id="325" r:id="rId11"/>
    <p:sldId id="328" r:id="rId12"/>
    <p:sldId id="316" r:id="rId13"/>
    <p:sldId id="331" r:id="rId14"/>
    <p:sldId id="309" r:id="rId15"/>
    <p:sldId id="311" r:id="rId16"/>
    <p:sldId id="278" r:id="rId17"/>
    <p:sldId id="284" r:id="rId18"/>
    <p:sldId id="283" r:id="rId19"/>
    <p:sldId id="285" r:id="rId20"/>
    <p:sldId id="286" r:id="rId21"/>
    <p:sldId id="277" r:id="rId22"/>
    <p:sldId id="321" r:id="rId23"/>
    <p:sldId id="290" r:id="rId24"/>
    <p:sldId id="288" r:id="rId25"/>
    <p:sldId id="308" r:id="rId26"/>
    <p:sldId id="269" r:id="rId27"/>
    <p:sldId id="273" r:id="rId28"/>
    <p:sldId id="339" r:id="rId29"/>
    <p:sldId id="291" r:id="rId30"/>
    <p:sldId id="296" r:id="rId31"/>
    <p:sldId id="294" r:id="rId32"/>
    <p:sldId id="266"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39E475-9E13-4537-89E9-C7267B4F6623}">
          <p14:sldIdLst>
            <p14:sldId id="256"/>
          </p14:sldIdLst>
        </p14:section>
        <p14:section name="Background" id="{9CB666AA-BC22-48C9-9E98-0F7A3121221B}">
          <p14:sldIdLst>
            <p14:sldId id="258"/>
            <p14:sldId id="315"/>
            <p14:sldId id="318"/>
            <p14:sldId id="326"/>
            <p14:sldId id="327"/>
            <p14:sldId id="329"/>
            <p14:sldId id="317"/>
          </p14:sldIdLst>
        </p14:section>
        <p14:section name="Our Approach: Programming Model" id="{D9BB1263-E27D-46BB-97B1-F8AEBB09E108}">
          <p14:sldIdLst>
            <p14:sldId id="268"/>
            <p14:sldId id="325"/>
            <p14:sldId id="328"/>
            <p14:sldId id="316"/>
            <p14:sldId id="331"/>
            <p14:sldId id="309"/>
            <p14:sldId id="311"/>
            <p14:sldId id="278"/>
            <p14:sldId id="284"/>
            <p14:sldId id="283"/>
            <p14:sldId id="285"/>
            <p14:sldId id="286"/>
          </p14:sldIdLst>
        </p14:section>
        <p14:section name="Our Approach: Runtime" id="{BFBF6E70-CB82-4F8B-9C11-07C542F8974A}">
          <p14:sldIdLst>
            <p14:sldId id="277"/>
            <p14:sldId id="321"/>
            <p14:sldId id="290"/>
            <p14:sldId id="288"/>
            <p14:sldId id="308"/>
          </p14:sldIdLst>
        </p14:section>
        <p14:section name="Experiments" id="{FC0A1FD6-A2DC-4668-9D41-4D244295EE88}">
          <p14:sldIdLst>
            <p14:sldId id="269"/>
            <p14:sldId id="273"/>
            <p14:sldId id="339"/>
            <p14:sldId id="291"/>
            <p14:sldId id="296"/>
            <p14:sldId id="294"/>
          </p14:sldIdLst>
        </p14:section>
        <p14:section name="Conclusions" id="{2E0546AD-3023-4D01-BEE8-B6141C180D17}">
          <p14:sldIdLst>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94573" autoAdjust="0"/>
  </p:normalViewPr>
  <p:slideViewPr>
    <p:cSldViewPr>
      <p:cViewPr varScale="1">
        <p:scale>
          <a:sx n="126" d="100"/>
          <a:sy n="126" d="100"/>
        </p:scale>
        <p:origin x="-1194" y="-96"/>
      </p:cViewPr>
      <p:guideLst>
        <p:guide orient="horz" pos="2160"/>
        <p:guide pos="2880"/>
      </p:guideLst>
    </p:cSldViewPr>
  </p:slideViewPr>
  <p:outlineViewPr>
    <p:cViewPr>
      <p:scale>
        <a:sx n="33" d="100"/>
        <a:sy n="33" d="100"/>
      </p:scale>
      <p:origin x="0" y="11406"/>
    </p:cViewPr>
  </p:outlineViewPr>
  <p:notesTextViewPr>
    <p:cViewPr>
      <p:scale>
        <a:sx n="75" d="100"/>
        <a:sy n="75" d="100"/>
      </p:scale>
      <p:origin x="0" y="0"/>
    </p:cViewPr>
  </p:notesTextViewPr>
  <p:notesViewPr>
    <p:cSldViewPr>
      <p:cViewPr varScale="1">
        <p:scale>
          <a:sx n="69" d="100"/>
          <a:sy n="69" d="100"/>
        </p:scale>
        <p:origin x="-2760"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794" y="0"/>
            <a:ext cx="3026622" cy="464185"/>
          </a:xfrm>
          <a:prstGeom prst="rect">
            <a:avLst/>
          </a:prstGeom>
        </p:spPr>
        <p:txBody>
          <a:bodyPr vert="horz" lIns="91440" tIns="45720" rIns="91440" bIns="45720" rtlCol="0"/>
          <a:lstStyle>
            <a:lvl1pPr algn="r">
              <a:defRPr sz="1200"/>
            </a:lvl1pPr>
          </a:lstStyle>
          <a:p>
            <a:fld id="{529E8A93-1972-4130-A87B-8F9A35B4DF4C}" type="datetimeFigureOut">
              <a:rPr lang="en-US" smtClean="0"/>
              <a:t>11/29/2011</a:t>
            </a:fld>
            <a:endParaRPr lang="en-US"/>
          </a:p>
        </p:txBody>
      </p:sp>
      <p:sp>
        <p:nvSpPr>
          <p:cNvPr id="4" name="Footer Placeholder 3"/>
          <p:cNvSpPr>
            <a:spLocks noGrp="1"/>
          </p:cNvSpPr>
          <p:nvPr>
            <p:ph type="ftr" sz="quarter" idx="2"/>
          </p:nvPr>
        </p:nvSpPr>
        <p:spPr>
          <a:xfrm>
            <a:off x="1" y="8817926"/>
            <a:ext cx="3026622" cy="4641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794" y="8817926"/>
            <a:ext cx="3026622" cy="464185"/>
          </a:xfrm>
          <a:prstGeom prst="rect">
            <a:avLst/>
          </a:prstGeom>
        </p:spPr>
        <p:txBody>
          <a:bodyPr vert="horz" lIns="91440" tIns="45720" rIns="91440" bIns="45720" rtlCol="0" anchor="b"/>
          <a:lstStyle>
            <a:lvl1pPr algn="r">
              <a:defRPr sz="1200"/>
            </a:lvl1pPr>
          </a:lstStyle>
          <a:p>
            <a:fld id="{81D7CE2A-CAE3-4EBC-B410-16C6139B5B68}" type="slidenum">
              <a:rPr lang="en-US" smtClean="0"/>
              <a:t>‹#›</a:t>
            </a:fld>
            <a:endParaRPr lang="en-US"/>
          </a:p>
        </p:txBody>
      </p:sp>
    </p:spTree>
    <p:extLst>
      <p:ext uri="{BB962C8B-B14F-4D97-AF65-F5344CB8AC3E}">
        <p14:creationId xmlns:p14="http://schemas.microsoft.com/office/powerpoint/2010/main" val="269835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956794" y="0"/>
            <a:ext cx="3026622" cy="464185"/>
          </a:xfrm>
          <a:prstGeom prst="rect">
            <a:avLst/>
          </a:prstGeom>
        </p:spPr>
        <p:txBody>
          <a:bodyPr vert="horz" lIns="91440" tIns="45720" rIns="91440" bIns="45720" rtlCol="0"/>
          <a:lstStyle>
            <a:lvl1pPr algn="r">
              <a:defRPr sz="1200"/>
            </a:lvl1pPr>
          </a:lstStyle>
          <a:p>
            <a:fld id="{94F9940B-6DA0-4872-971E-613D30CF4784}" type="datetimeFigureOut">
              <a:rPr lang="zh-CN" altLang="en-US" smtClean="0"/>
              <a:t>2011/11/29</a:t>
            </a:fld>
            <a:endParaRPr lang="zh-CN"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98818" y="4409758"/>
            <a:ext cx="5587366" cy="4177665"/>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1" y="8817926"/>
            <a:ext cx="3026622" cy="464185"/>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956794" y="8817926"/>
            <a:ext cx="3026622" cy="464185"/>
          </a:xfrm>
          <a:prstGeom prst="rect">
            <a:avLst/>
          </a:prstGeom>
        </p:spPr>
        <p:txBody>
          <a:bodyPr vert="horz" lIns="91440" tIns="45720" rIns="91440" bIns="45720" rtlCol="0" anchor="b"/>
          <a:lstStyle>
            <a:lvl1pPr algn="r">
              <a:defRPr sz="1200"/>
            </a:lvl1pPr>
          </a:lstStyle>
          <a:p>
            <a:fld id="{1900FDA1-C7BA-42FF-BB0F-F33BED9130AC}" type="slidenum">
              <a:rPr lang="zh-CN" altLang="en-US" smtClean="0"/>
              <a:t>‹#›</a:t>
            </a:fld>
            <a:endParaRPr lang="zh-CN" altLang="en-US"/>
          </a:p>
        </p:txBody>
      </p:sp>
    </p:spTree>
    <p:extLst>
      <p:ext uri="{BB962C8B-B14F-4D97-AF65-F5344CB8AC3E}">
        <p14:creationId xmlns:p14="http://schemas.microsoft.com/office/powerpoint/2010/main" val="7022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2400" baseline="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a:t>
            </a:fld>
            <a:endParaRPr lang="zh-CN" altLang="en-US"/>
          </a:p>
        </p:txBody>
      </p:sp>
    </p:spTree>
    <p:extLst>
      <p:ext uri="{BB962C8B-B14F-4D97-AF65-F5344CB8AC3E}">
        <p14:creationId xmlns:p14="http://schemas.microsoft.com/office/powerpoint/2010/main" val="191750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10</a:t>
            </a:fld>
            <a:endParaRPr lang="zh-CN" altLang="en-US"/>
          </a:p>
        </p:txBody>
      </p:sp>
    </p:spTree>
    <p:extLst>
      <p:ext uri="{BB962C8B-B14F-4D97-AF65-F5344CB8AC3E}">
        <p14:creationId xmlns:p14="http://schemas.microsoft.com/office/powerpoint/2010/main" val="129267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11</a:t>
            </a:fld>
            <a:endParaRPr lang="zh-CN" altLang="en-US"/>
          </a:p>
        </p:txBody>
      </p:sp>
    </p:spTree>
    <p:extLst>
      <p:ext uri="{BB962C8B-B14F-4D97-AF65-F5344CB8AC3E}">
        <p14:creationId xmlns:p14="http://schemas.microsoft.com/office/powerpoint/2010/main" val="270528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As we’ve discussed, time-stepped applications are sensitive to latency jitter because processors communicate with other processors frequently.</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There are two reasons for them to communicate:</a:t>
            </a:r>
          </a:p>
          <a:p>
            <a:r>
              <a:rPr lang="en-US" sz="1800" kern="1200" dirty="0" smtClean="0">
                <a:solidFill>
                  <a:schemeClr val="tx1"/>
                </a:solidFill>
                <a:effectLst/>
                <a:latin typeface="+mn-lt"/>
                <a:ea typeface="+mn-ea"/>
                <a:cs typeface="+mn-cs"/>
              </a:rPr>
              <a:t>The first reason is the read dependency. In fish simulation, a fish can potentially see some fish in other partition and therefore those processors have to communicate.</a:t>
            </a:r>
          </a:p>
          <a:p>
            <a:r>
              <a:rPr lang="en-US" sz="1800" kern="1200" dirty="0" smtClean="0">
                <a:solidFill>
                  <a:schemeClr val="tx1"/>
                </a:solidFill>
                <a:effectLst/>
                <a:latin typeface="+mn-lt"/>
                <a:ea typeface="+mn-ea"/>
                <a:cs typeface="+mn-cs"/>
              </a:rPr>
              <a:t>The other reason for communication is the write dependency</a:t>
            </a:r>
          </a:p>
          <a:p>
            <a:r>
              <a:rPr lang="en-US" sz="1800" kern="1200" dirty="0" smtClean="0">
                <a:solidFill>
                  <a:schemeClr val="tx1"/>
                </a:solidFill>
                <a:effectLst/>
                <a:latin typeface="+mn-lt"/>
                <a:ea typeface="+mn-ea"/>
                <a:cs typeface="+mn-cs"/>
              </a:rPr>
              <a:t>If a fish moves into another partition, obviously, the two processors have to talk.</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Since we want to optimize the </a:t>
            </a:r>
            <a:r>
              <a:rPr lang="en-US" sz="1800" u="sng" kern="1200" dirty="0" smtClean="0">
                <a:solidFill>
                  <a:schemeClr val="tx1"/>
                </a:solidFill>
                <a:effectLst/>
                <a:latin typeface="+mn-lt"/>
                <a:ea typeface="+mn-ea"/>
                <a:cs typeface="+mn-cs"/>
              </a:rPr>
              <a:t>communication</a:t>
            </a:r>
            <a:r>
              <a:rPr lang="en-US" sz="1800" kern="1200" dirty="0" smtClean="0">
                <a:solidFill>
                  <a:schemeClr val="tx1"/>
                </a:solidFill>
                <a:effectLst/>
                <a:latin typeface="+mn-lt"/>
                <a:ea typeface="+mn-ea"/>
                <a:cs typeface="+mn-cs"/>
              </a:rPr>
              <a:t> under latency jitters, the key for the programming model is to model these data dependencies in a general way.</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12</a:t>
            </a:fld>
            <a:endParaRPr lang="zh-CN" altLang="en-US"/>
          </a:p>
        </p:txBody>
      </p:sp>
    </p:spTree>
    <p:extLst>
      <p:ext uri="{BB962C8B-B14F-4D97-AF65-F5344CB8AC3E}">
        <p14:creationId xmlns:p14="http://schemas.microsoft.com/office/powerpoint/2010/main" val="41176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Before modeling data dependencies, we first need to model some more basic concepts.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Motivated by thinking of the application as distributed database system, we first model application state as a set of tuples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For example, in fish simulation, each fish can be represented using a tuple. The fish school which contains a set of fish is its application state.</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For parallel computation, we also need to select part of the state. And we use query to represent such selection. In fish simulation, such query could be a 2D range query over fish school. And the result of the query is subset of the entire state.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13</a:t>
            </a:fld>
            <a:endParaRPr lang="zh-CN" altLang="en-US"/>
          </a:p>
        </p:txBody>
      </p:sp>
    </p:spTree>
    <p:extLst>
      <p:ext uri="{BB962C8B-B14F-4D97-AF65-F5344CB8AC3E}">
        <p14:creationId xmlns:p14="http://schemas.microsoft.com/office/powerpoint/2010/main" val="212264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Next, we need to model data parallelism.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Since we are supporting a wide range of time-stepped applications, the space partitioning cannot be done fully automatically. </a:t>
            </a:r>
          </a:p>
          <a:p>
            <a:r>
              <a:rPr lang="en-US" sz="1800" kern="1200" dirty="0" smtClean="0">
                <a:solidFill>
                  <a:schemeClr val="tx1"/>
                </a:solidFill>
                <a:effectLst/>
                <a:latin typeface="+mn-lt"/>
                <a:ea typeface="+mn-ea"/>
                <a:cs typeface="+mn-cs"/>
              </a:rPr>
              <a:t>We need users’ input to partition the entire space into regions©. Each region can be selected by a query Qi ©and is computed by one processor©.</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14</a:t>
            </a:fld>
            <a:endParaRPr lang="zh-CN" altLang="en-US"/>
          </a:p>
        </p:txBody>
      </p:sp>
    </p:spTree>
    <p:extLst>
      <p:ext uri="{BB962C8B-B14F-4D97-AF65-F5344CB8AC3E}">
        <p14:creationId xmlns:p14="http://schemas.microsoft.com/office/powerpoint/2010/main" val="30889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With the data parallelism, users can define their parallel computation using the following STEP function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This function takes 2 parameters: the first parameter takes a subset of state, which needs to be computed.  The second parameter is the context which computation relies on, it is typically larger than the state to be computed.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In the fish case, we need to include every fish falls into the blue region to compute the red region.</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One question to ask here is how large the context should be. </a:t>
            </a:r>
          </a:p>
          <a:p>
            <a:r>
              <a:rPr lang="en-US" sz="1800" kern="1200" dirty="0" smtClean="0">
                <a:solidFill>
                  <a:schemeClr val="tx1"/>
                </a:solidFill>
                <a:effectLst/>
                <a:latin typeface="+mn-lt"/>
                <a:ea typeface="+mn-ea"/>
                <a:cs typeface="+mn-cs"/>
              </a:rPr>
              <a:t>It is always safe to use the entire global state as context since we can see everything.  However, to minimize the messages being communicated between processors, we expect users to give a reasonable small bound, which they can specify by</a:t>
            </a:r>
            <a:r>
              <a:rPr lang="en-US" sz="1800" kern="1200" baseline="0" dirty="0" smtClean="0">
                <a:solidFill>
                  <a:schemeClr val="tx1"/>
                </a:solidFill>
                <a:effectLst/>
                <a:latin typeface="+mn-lt"/>
                <a:ea typeface="+mn-ea"/>
                <a:cs typeface="+mn-cs"/>
              </a:rPr>
              <a:t> using </a:t>
            </a:r>
            <a:r>
              <a:rPr lang="en-US" sz="1800" kern="1200" dirty="0" smtClean="0">
                <a:solidFill>
                  <a:schemeClr val="tx1"/>
                </a:solidFill>
                <a:effectLst/>
                <a:latin typeface="+mn-lt"/>
                <a:ea typeface="+mn-ea"/>
                <a:cs typeface="+mn-cs"/>
              </a:rPr>
              <a:t>read dependency.</a:t>
            </a:r>
            <a:endParaRPr lang="en-US" sz="2800" baseline="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15</a:t>
            </a:fld>
            <a:endParaRPr lang="zh-CN" altLang="en-US"/>
          </a:p>
        </p:txBody>
      </p:sp>
    </p:spTree>
    <p:extLst>
      <p:ext uri="{BB962C8B-B14F-4D97-AF65-F5344CB8AC3E}">
        <p14:creationId xmlns:p14="http://schemas.microsoft.com/office/powerpoint/2010/main" val="268430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Read Dependency of the red region Q is a slightly larger blue region. </a:t>
            </a:r>
          </a:p>
          <a:p>
            <a:r>
              <a:rPr lang="en-US" sz="1800" kern="1200" dirty="0" smtClean="0">
                <a:solidFill>
                  <a:schemeClr val="tx1"/>
                </a:solidFill>
                <a:effectLst/>
                <a:latin typeface="+mn-lt"/>
                <a:ea typeface="+mn-ea"/>
                <a:cs typeface="+mn-cs"/>
              </a:rPr>
              <a:t>It contains all necessary tuples in context to compute red region Q.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16</a:t>
            </a:fld>
            <a:endParaRPr lang="zh-CN" altLang="en-US"/>
          </a:p>
        </p:txBody>
      </p:sp>
    </p:spTree>
    <p:extLst>
      <p:ext uri="{BB962C8B-B14F-4D97-AF65-F5344CB8AC3E}">
        <p14:creationId xmlns:p14="http://schemas.microsoft.com/office/powerpoint/2010/main" val="254705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We already know to compute Q, we need its read dependency as context </a:t>
            </a:r>
          </a:p>
          <a:p>
            <a:r>
              <a:rPr lang="en-US" sz="1800" kern="1200" dirty="0" smtClean="0">
                <a:solidFill>
                  <a:schemeClr val="tx1"/>
                </a:solidFill>
                <a:effectLst/>
                <a:latin typeface="+mn-lt"/>
                <a:ea typeface="+mn-ea"/>
                <a:cs typeface="+mn-cs"/>
              </a:rPr>
              <a:t>But if we only have Q as context, what is the largest subset that we can compute.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We define this as inverse read dependency: the smaller blue region contains all tuples can be computed with red region as context.</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I’m going to show you in the later part of presentation how such inverse dependency can be used to tolerate latency jitter.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17</a:t>
            </a:fld>
            <a:endParaRPr lang="zh-CN" altLang="en-US"/>
          </a:p>
        </p:txBody>
      </p:sp>
    </p:spTree>
    <p:extLst>
      <p:ext uri="{BB962C8B-B14F-4D97-AF65-F5344CB8AC3E}">
        <p14:creationId xmlns:p14="http://schemas.microsoft.com/office/powerpoint/2010/main" val="188871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aseline="0" dirty="0" smtClean="0"/>
              <a:t>Next we need to model the write dependency.</a:t>
            </a:r>
          </a:p>
          <a:p>
            <a:endParaRPr lang="en-US" altLang="zh-CN" sz="1800" baseline="0" dirty="0" smtClean="0"/>
          </a:p>
          <a:p>
            <a:r>
              <a:rPr lang="en-US" altLang="zh-CN" sz="1800" baseline="0" dirty="0" smtClean="0"/>
              <a:t>The green region, which is the write dependency of Q, contains all the tuples generated by computing Q, </a:t>
            </a:r>
          </a:p>
          <a:p>
            <a:endParaRPr lang="en-US" altLang="zh-CN" sz="1800" baseline="0" dirty="0" smtClean="0"/>
          </a:p>
          <a:p>
            <a:r>
              <a:rPr lang="en-US" altLang="zh-CN" sz="1800" baseline="0" dirty="0" smtClean="0"/>
              <a:t>In fish simulation, fish in the red region cannot move further than the green region within one tick. </a:t>
            </a:r>
          </a:p>
          <a:p>
            <a:endParaRPr lang="zh-CN" altLang="en-US" sz="1800" dirty="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18</a:t>
            </a:fld>
            <a:endParaRPr lang="zh-CN" altLang="en-US"/>
          </a:p>
        </p:txBody>
      </p:sp>
    </p:spTree>
    <p:extLst>
      <p:ext uri="{BB962C8B-B14F-4D97-AF65-F5344CB8AC3E}">
        <p14:creationId xmlns:p14="http://schemas.microsoft.com/office/powerpoint/2010/main" val="68755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Similar to the inverse</a:t>
            </a:r>
            <a:r>
              <a:rPr lang="en-US" sz="1800" baseline="0" dirty="0" smtClean="0"/>
              <a:t> read dependency, inverse write dependency is a smaller green region that contains  all tuples in the next tick just after computing the red region.</a:t>
            </a: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19</a:t>
            </a:fld>
            <a:endParaRPr lang="zh-CN" altLang="en-US"/>
          </a:p>
        </p:txBody>
      </p:sp>
    </p:spTree>
    <p:extLst>
      <p:ext uri="{BB962C8B-B14F-4D97-AF65-F5344CB8AC3E}">
        <p14:creationId xmlns:p14="http://schemas.microsoft.com/office/powerpoint/2010/main" val="409871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First, let me define what time-stepped applications are.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They are parallel applications organized into logical ticks. These applications are usually implemented in bulk synchronous parallel model.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In this model, within one tick, each processor first runs computation locally. Then processors communicate with other processors.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At the end of one tick, a global barrier is used for synchronization.   After this barrier, computation steps into the next tick iteratively.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a:t>
            </a:fld>
            <a:endParaRPr lang="zh-CN" altLang="en-US"/>
          </a:p>
        </p:txBody>
      </p:sp>
    </p:spTree>
    <p:extLst>
      <p:ext uri="{BB962C8B-B14F-4D97-AF65-F5344CB8AC3E}">
        <p14:creationId xmlns:p14="http://schemas.microsoft.com/office/powerpoint/2010/main" val="103917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To summarize</a:t>
            </a:r>
            <a:r>
              <a:rPr lang="en-US" sz="1800" baseline="0" dirty="0" smtClean="0"/>
              <a:t> our programming model,  we ask user</a:t>
            </a:r>
            <a:r>
              <a:rPr lang="en-US" altLang="zh-CN" sz="1800" baseline="0" dirty="0" smtClean="0"/>
              <a:t>s</a:t>
            </a:r>
            <a:r>
              <a:rPr lang="en-US" sz="1800" baseline="0" dirty="0" smtClean="0"/>
              <a:t> to implement the following functions, </a:t>
            </a:r>
          </a:p>
          <a:p>
            <a:r>
              <a:rPr lang="en-US" sz="1800" baseline="0" dirty="0" smtClean="0"/>
              <a:t>PART is used to partition the data space </a:t>
            </a:r>
          </a:p>
          <a:p>
            <a:r>
              <a:rPr lang="en-US" sz="1800" baseline="0" dirty="0" smtClean="0"/>
              <a:t>STEP specifies the computation </a:t>
            </a:r>
          </a:p>
          <a:p>
            <a:r>
              <a:rPr lang="en-US" sz="1800" baseline="0" dirty="0" smtClean="0"/>
              <a:t>Read, Inverse Read, Write, Inverse Write, capture the data dependencies. </a:t>
            </a:r>
          </a:p>
          <a:p>
            <a:endParaRPr lang="en-US" sz="1800" baseline="0" dirty="0" smtClean="0"/>
          </a:p>
          <a:p>
            <a:r>
              <a:rPr lang="en-US" sz="1800" baseline="0" dirty="0" smtClean="0"/>
              <a:t>There are two remarks I want to mention here:</a:t>
            </a:r>
          </a:p>
          <a:p>
            <a:r>
              <a:rPr lang="en-US" sz="1800" baseline="0" dirty="0" smtClean="0"/>
              <a:t>First, we find that users inherently think in terms of dependencies even when they develop their ad-hoc solutions without using our framework. Here what we are really doing is essentially helping users to explicitly formalize these dependencies </a:t>
            </a:r>
          </a:p>
          <a:p>
            <a:endParaRPr lang="en-US" sz="1800" baseline="0" dirty="0" smtClean="0"/>
          </a:p>
          <a:p>
            <a:r>
              <a:rPr lang="en-US" sz="1800" kern="1200" dirty="0" smtClean="0">
                <a:solidFill>
                  <a:schemeClr val="tx1"/>
                </a:solidFill>
                <a:effectLst/>
                <a:latin typeface="+mn-lt"/>
                <a:ea typeface="+mn-ea"/>
                <a:cs typeface="+mn-cs"/>
              </a:rPr>
              <a:t>Second, such model is not limit to applications’ spatial properties. Iterative Graph</a:t>
            </a:r>
            <a:r>
              <a:rPr lang="en-US" sz="1800" kern="1200" baseline="0" dirty="0" smtClean="0">
                <a:solidFill>
                  <a:schemeClr val="tx1"/>
                </a:solidFill>
                <a:effectLst/>
                <a:latin typeface="+mn-lt"/>
                <a:ea typeface="+mn-ea"/>
                <a:cs typeface="+mn-cs"/>
              </a:rPr>
              <a:t> Processing</a:t>
            </a:r>
            <a:r>
              <a:rPr lang="en-US" sz="1800" kern="1200" dirty="0" smtClean="0">
                <a:solidFill>
                  <a:schemeClr val="tx1"/>
                </a:solidFill>
                <a:effectLst/>
                <a:latin typeface="+mn-lt"/>
                <a:ea typeface="+mn-ea"/>
                <a:cs typeface="+mn-cs"/>
              </a:rPr>
              <a:t> is one such example where we are still able to model its dependency, although it’s not spatial.</a:t>
            </a:r>
          </a:p>
          <a:p>
            <a:endParaRPr lang="en-US" sz="1800" baseline="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20</a:t>
            </a:fld>
            <a:endParaRPr lang="zh-CN" altLang="en-US"/>
          </a:p>
        </p:txBody>
      </p:sp>
    </p:spTree>
    <p:extLst>
      <p:ext uri="{BB962C8B-B14F-4D97-AF65-F5344CB8AC3E}">
        <p14:creationId xmlns:p14="http://schemas.microsoft.com/office/powerpoint/2010/main" val="256937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21</a:t>
            </a:fld>
            <a:endParaRPr lang="zh-CN" altLang="en-US"/>
          </a:p>
        </p:txBody>
      </p:sp>
    </p:spTree>
    <p:extLst>
      <p:ext uri="{BB962C8B-B14F-4D97-AF65-F5344CB8AC3E}">
        <p14:creationId xmlns:p14="http://schemas.microsoft.com/office/powerpoint/2010/main" val="2241993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Our jitter-tolerant</a:t>
            </a:r>
            <a:r>
              <a:rPr lang="en-US" sz="1800" baseline="0" dirty="0" smtClean="0"/>
              <a:t> </a:t>
            </a:r>
            <a:r>
              <a:rPr lang="en-US" sz="1800" dirty="0" smtClean="0"/>
              <a:t> runtime runs on top of our programming model. </a:t>
            </a:r>
          </a:p>
          <a:p>
            <a:r>
              <a:rPr lang="en-US" sz="1800" dirty="0" smtClean="0"/>
              <a:t>The input </a:t>
            </a:r>
            <a:r>
              <a:rPr lang="en-US" sz="1800" baseline="0" dirty="0" smtClean="0"/>
              <a:t>are functions defined in programming model</a:t>
            </a:r>
          </a:p>
          <a:p>
            <a:r>
              <a:rPr lang="en-US" sz="1800" baseline="0" dirty="0" smtClean="0"/>
              <a:t>And the output is the parallel computation results. </a:t>
            </a:r>
          </a:p>
          <a:p>
            <a:endParaRPr lang="en-US" sz="1800" baseline="0" dirty="0" smtClean="0"/>
          </a:p>
          <a:p>
            <a:r>
              <a:rPr lang="en-US" sz="1800" kern="1200" dirty="0" smtClean="0">
                <a:solidFill>
                  <a:schemeClr val="tx1"/>
                </a:solidFill>
                <a:effectLst/>
                <a:latin typeface="+mn-lt"/>
                <a:ea typeface="+mn-ea"/>
                <a:cs typeface="+mn-cs"/>
              </a:rPr>
              <a:t>Our goal is to achieve efficiency by using multiple optimization techniques, </a:t>
            </a:r>
          </a:p>
          <a:p>
            <a:r>
              <a:rPr lang="en-US" sz="1800" kern="1200" dirty="0" smtClean="0">
                <a:solidFill>
                  <a:schemeClr val="tx1"/>
                </a:solidFill>
                <a:effectLst/>
                <a:latin typeface="+mn-lt"/>
                <a:ea typeface="+mn-ea"/>
                <a:cs typeface="+mn-cs"/>
              </a:rPr>
              <a:t>and also ensure correctness by proving the correctness proof of these techniques which I’m not going to show here but is in our paper. </a:t>
            </a:r>
          </a:p>
          <a:p>
            <a:endParaRPr lang="en-US" sz="1800" baseline="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22</a:t>
            </a:fld>
            <a:endParaRPr lang="zh-CN" altLang="en-US"/>
          </a:p>
        </p:txBody>
      </p:sp>
    </p:spTree>
    <p:extLst>
      <p:ext uri="{BB962C8B-B14F-4D97-AF65-F5344CB8AC3E}">
        <p14:creationId xmlns:p14="http://schemas.microsoft.com/office/powerpoint/2010/main" val="323002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first optimization technique we use is called dependency scheduling </a:t>
            </a:r>
          </a:p>
          <a:p>
            <a:r>
              <a:rPr lang="en-US" sz="1600" kern="1200" dirty="0" smtClean="0">
                <a:solidFill>
                  <a:schemeClr val="tx1"/>
                </a:solidFill>
                <a:effectLst/>
                <a:latin typeface="+mn-lt"/>
                <a:ea typeface="+mn-ea"/>
                <a:cs typeface="+mn-cs"/>
              </a:rPr>
              <a:t>Let me illustrate this through an example. </a:t>
            </a:r>
          </a:p>
          <a:p>
            <a:r>
              <a:rPr lang="en-US" sz="1600" kern="1200" dirty="0" smtClean="0">
                <a:solidFill>
                  <a:schemeClr val="tx1"/>
                </a:solidFill>
                <a:effectLst/>
                <a:latin typeface="+mn-lt"/>
                <a:ea typeface="+mn-ea"/>
                <a:cs typeface="+mn-cs"/>
              </a:rPr>
              <a:t>During tick t, for a processor gets partition Q, it first runs local computation, sends out updates, and waits for incoming messages. </a:t>
            </a:r>
          </a:p>
          <a:p>
            <a:r>
              <a:rPr lang="en-US" sz="1600" kern="1200" dirty="0" smtClean="0">
                <a:solidFill>
                  <a:schemeClr val="tx1"/>
                </a:solidFill>
                <a:effectLst/>
                <a:latin typeface="+mn-lt"/>
                <a:ea typeface="+mn-ea"/>
                <a:cs typeface="+mn-cs"/>
              </a:rPr>
              <a:t>Suppose one massage from the LHS neighbors gets delayed because of a latency jitter </a:t>
            </a:r>
          </a:p>
          <a:p>
            <a:r>
              <a:rPr lang="en-US" sz="1600" kern="1200" dirty="0" smtClean="0">
                <a:solidFill>
                  <a:schemeClr val="tx1"/>
                </a:solidFill>
                <a:effectLst/>
                <a:latin typeface="+mn-lt"/>
                <a:ea typeface="+mn-ea"/>
                <a:cs typeface="+mn-cs"/>
              </a:rPr>
              <a:t>Now the computation is blocked. </a:t>
            </a:r>
          </a:p>
          <a:p>
            <a:r>
              <a:rPr lang="en-US" sz="1600" kern="1200" dirty="0" smtClean="0">
                <a:solidFill>
                  <a:schemeClr val="tx1"/>
                </a:solidFill>
                <a:effectLst/>
                <a:latin typeface="+mn-lt"/>
                <a:ea typeface="+mn-ea"/>
                <a:cs typeface="+mn-cs"/>
              </a:rPr>
              <a:t>We’ve already specified inverse read dependency, can we compute the blue region for tick t +1, since we’ve already done the computation of the red region and</a:t>
            </a:r>
            <a:r>
              <a:rPr lang="en-US" sz="1600" kern="1200" baseline="0" dirty="0" smtClean="0">
                <a:solidFill>
                  <a:schemeClr val="tx1"/>
                </a:solidFill>
                <a:effectLst/>
                <a:latin typeface="+mn-lt"/>
                <a:ea typeface="+mn-ea"/>
                <a:cs typeface="+mn-cs"/>
              </a:rPr>
              <a:t> can use it as our context.</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Unfortunately this is not correct: because the message from LHS may contain updates to the red region which can further affect the computation result of the blue region.</a:t>
            </a:r>
          </a:p>
          <a:p>
            <a:r>
              <a:rPr lang="en-US" sz="1600" kern="1200" dirty="0" smtClean="0">
                <a:solidFill>
                  <a:schemeClr val="tx1"/>
                </a:solidFill>
                <a:effectLst/>
                <a:latin typeface="+mn-lt"/>
                <a:ea typeface="+mn-ea"/>
                <a:cs typeface="+mn-cs"/>
              </a:rPr>
              <a:t>Remember we also defined Invers Write Dependency. This green region is guaranteed not to be influenced by the message from the LHS. Therefore, we can apply Inver Read Dependency to it to get a smaller subset that is safe to compute now. </a:t>
            </a:r>
          </a:p>
          <a:p>
            <a:r>
              <a:rPr lang="en-US" sz="1600" kern="1200" dirty="0" smtClean="0">
                <a:solidFill>
                  <a:schemeClr val="tx1"/>
                </a:solidFill>
                <a:effectLst/>
                <a:latin typeface="+mn-lt"/>
                <a:ea typeface="+mn-ea"/>
                <a:cs typeface="+mn-cs"/>
              </a:rPr>
              <a:t> We can also apply such idea recursively to calculate the even inner subset which is the dark blue region for tick t +2.</a:t>
            </a:r>
          </a:p>
          <a:p>
            <a:r>
              <a:rPr lang="en-US" sz="1600" kern="1200" dirty="0" smtClean="0">
                <a:solidFill>
                  <a:schemeClr val="tx1"/>
                </a:solidFill>
                <a:effectLst/>
                <a:latin typeface="+mn-lt"/>
                <a:ea typeface="+mn-ea"/>
                <a:cs typeface="+mn-cs"/>
              </a:rPr>
              <a:t>Now when the delayed finally arrives, we just need to compute the remaining red part for tick t+1. Then we are able send out updates faster than starting tick t+1 after receiving all messages.</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The intuition of this technique is that we can schedule computation for future ticks during the message delay and the entire computation can catch up more quickly after the delay. Here we see it can be done recursively and it’s provable correct by our dependency model.</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23</a:t>
            </a:fld>
            <a:endParaRPr lang="zh-CN" altLang="en-US"/>
          </a:p>
        </p:txBody>
      </p:sp>
    </p:spTree>
    <p:extLst>
      <p:ext uri="{BB962C8B-B14F-4D97-AF65-F5344CB8AC3E}">
        <p14:creationId xmlns:p14="http://schemas.microsoft.com/office/powerpoint/2010/main" val="1825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The other technique is called computational replication.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Let me also illustrate this through a brief example.  </a:t>
                </a:r>
              </a:p>
              <a:p>
                <a:r>
                  <a:rPr lang="en-US" sz="1800" kern="1200" dirty="0" smtClean="0">
                    <a:solidFill>
                      <a:schemeClr val="tx1"/>
                    </a:solidFill>
                    <a:effectLst/>
                    <a:latin typeface="+mn-lt"/>
                    <a:ea typeface="+mn-ea"/>
                    <a:cs typeface="+mn-cs"/>
                  </a:rPr>
                  <a:t>A processor now not only gets its red region Q, but also an enlarged green region.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During tick t, a processor first runs local computation, sends out updates, and waits for incoming messages. Again, one massage from the LHS neighbors gets delayed.</a:t>
                </a:r>
              </a:p>
              <a:p>
                <a:r>
                  <a:rPr lang="en-US" sz="1800" kern="1200" dirty="0" smtClean="0">
                    <a:solidFill>
                      <a:schemeClr val="tx1"/>
                    </a:solidFill>
                    <a:effectLst/>
                    <a:latin typeface="+mn-lt"/>
                    <a:ea typeface="+mn-ea"/>
                    <a:cs typeface="+mn-cs"/>
                  </a:rPr>
                  <a:t>Now instead of blocking waiting, we can use the green ring to compute the incoming message, </a:t>
                </a:r>
              </a:p>
              <a:p>
                <a:r>
                  <a:rPr lang="en-US" sz="1800" kern="1200" dirty="0" smtClean="0">
                    <a:solidFill>
                      <a:schemeClr val="tx1"/>
                    </a:solidFill>
                    <a:effectLst/>
                    <a:latin typeface="+mn-lt"/>
                    <a:ea typeface="+mn-ea"/>
                    <a:cs typeface="+mn-cs"/>
                  </a:rPr>
                  <a:t>And therefore the computation of the tick t+1 can be unblocked. And so on</a:t>
                </a:r>
              </a:p>
              <a:p>
                <a:r>
                  <a:rPr lang="en-US" sz="1800" kern="1200" dirty="0" smtClean="0">
                    <a:solidFill>
                      <a:schemeClr val="tx1"/>
                    </a:solidFill>
                    <a:effectLst/>
                    <a:latin typeface="+mn-lt"/>
                    <a:ea typeface="+mn-ea"/>
                    <a:cs typeface="+mn-cs"/>
                  </a:rPr>
                  <a:t>When the delayed message finally arrives, we simply ignore it.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intuition of this optimization is also simple: we enlarge the computation region such that when message delayed, we can compute the message. </a:t>
                </a:r>
              </a:p>
              <a:p>
                <a:r>
                  <a:rPr lang="en-US" sz="1800" kern="1200" dirty="0" smtClean="0">
                    <a:solidFill>
                      <a:schemeClr val="tx1"/>
                    </a:solidFill>
                    <a:effectLst/>
                    <a:latin typeface="+mn-lt"/>
                    <a:ea typeface="+mn-ea"/>
                    <a:cs typeface="+mn-cs"/>
                  </a:rPr>
                  <a:t>Similarly, such idea can be applied recursively.  And we can even use it to communicate less often, like “ghost cells”</a:t>
                </a:r>
                <a:r>
                  <a:rPr lang="en-US" sz="1800" kern="1200" baseline="0" dirty="0" smtClean="0">
                    <a:solidFill>
                      <a:schemeClr val="tx1"/>
                    </a:solidFill>
                    <a:effectLst/>
                    <a:latin typeface="+mn-lt"/>
                    <a:ea typeface="+mn-ea"/>
                    <a:cs typeface="+mn-cs"/>
                  </a:rPr>
                  <a:t> from HPC community.</a:t>
                </a:r>
                <a:endParaRPr lang="en-US" sz="18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dirty="0" smtClean="0"/>
                  <a:t>The other technique</a:t>
                </a:r>
                <a:r>
                  <a:rPr lang="en-US" baseline="0" dirty="0" smtClean="0"/>
                  <a:t> we used is called computational </a:t>
                </a:r>
                <a:r>
                  <a:rPr lang="en-US" baseline="0" dirty="0" smtClean="0"/>
                  <a:t>replication</a:t>
                </a:r>
              </a:p>
              <a:p>
                <a:endParaRPr lang="en-US" baseline="0" dirty="0" smtClean="0"/>
              </a:p>
              <a:p>
                <a:endParaRPr lang="en-US" baseline="0" dirty="0" smtClean="0"/>
              </a:p>
              <a:p>
                <a:r>
                  <a:rPr lang="en-US" altLang="zh-CN" dirty="0" smtClean="0"/>
                  <a:t> send m layers every </a:t>
                </a:r>
                <a:r>
                  <a:rPr lang="en-US" altLang="zh-CN" i="0" dirty="0" smtClean="0">
                    <a:latin typeface="Cambria Math"/>
                  </a:rPr>
                  <a:t>𝑘</a:t>
                </a:r>
                <a:r>
                  <a:rPr lang="en-US" altLang="zh-CN" dirty="0" smtClean="0"/>
                  <a:t> ticks</a:t>
                </a:r>
              </a:p>
              <a:p>
                <a:pPr lvl="1"/>
                <a:r>
                  <a:rPr lang="en-US" altLang="zh-CN" dirty="0" smtClean="0"/>
                  <a:t>communicating less often </a:t>
                </a:r>
              </a:p>
              <a:p>
                <a:pPr lvl="1"/>
                <a:r>
                  <a:rPr lang="en-US" altLang="zh-CN" dirty="0" smtClean="0"/>
                  <a:t>using extra layers for absorbing latency jitter</a:t>
                </a:r>
                <a:endParaRPr lang="zh-CN" altLang="en-US" dirty="0"/>
              </a:p>
              <a:p>
                <a:endParaRPr lang="en-US" dirty="0"/>
              </a:p>
            </p:txBody>
          </p:sp>
        </mc:Fallback>
      </mc:AlternateContent>
      <p:sp>
        <p:nvSpPr>
          <p:cNvPr id="4" name="Slide Number Placeholder 3"/>
          <p:cNvSpPr>
            <a:spLocks noGrp="1"/>
          </p:cNvSpPr>
          <p:nvPr>
            <p:ph type="sldNum" sz="quarter" idx="10"/>
          </p:nvPr>
        </p:nvSpPr>
        <p:spPr/>
        <p:txBody>
          <a:bodyPr/>
          <a:lstStyle/>
          <a:p>
            <a:fld id="{1900FDA1-C7BA-42FF-BB0F-F33BED9130AC}" type="slidenum">
              <a:rPr lang="zh-CN" altLang="en-US" smtClean="0"/>
              <a:t>24</a:t>
            </a:fld>
            <a:endParaRPr lang="zh-CN" altLang="en-US"/>
          </a:p>
        </p:txBody>
      </p:sp>
    </p:spTree>
    <p:extLst>
      <p:ext uri="{BB962C8B-B14F-4D97-AF65-F5344CB8AC3E}">
        <p14:creationId xmlns:p14="http://schemas.microsoft.com/office/powerpoint/2010/main" val="281704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25</a:t>
            </a:fld>
            <a:endParaRPr lang="zh-CN" altLang="en-US"/>
          </a:p>
        </p:txBody>
      </p:sp>
    </p:spTree>
    <p:extLst>
      <p:ext uri="{BB962C8B-B14F-4D97-AF65-F5344CB8AC3E}">
        <p14:creationId xmlns:p14="http://schemas.microsoft.com/office/powerpoint/2010/main" val="477971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sz="1800" dirty="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26</a:t>
            </a:fld>
            <a:endParaRPr lang="zh-CN" altLang="en-US"/>
          </a:p>
        </p:txBody>
      </p:sp>
    </p:spTree>
    <p:extLst>
      <p:ext uri="{BB962C8B-B14F-4D97-AF65-F5344CB8AC3E}">
        <p14:creationId xmlns:p14="http://schemas.microsoft.com/office/powerpoint/2010/main" val="238716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We implemented our prototype system and use MPI as the communication primitive.</a:t>
            </a:r>
          </a:p>
          <a:p>
            <a:r>
              <a:rPr lang="en-US" sz="1800" kern="1200" dirty="0" smtClean="0">
                <a:solidFill>
                  <a:schemeClr val="tx1"/>
                </a:solidFill>
                <a:effectLst/>
                <a:latin typeface="+mn-lt"/>
                <a:ea typeface="+mn-ea"/>
                <a:cs typeface="+mn-cs"/>
              </a:rPr>
              <a:t>We also implemented three different applications using our programming model: one fish simulation, one linear solver, and a PageRank computation</a:t>
            </a:r>
          </a:p>
          <a:p>
            <a:r>
              <a:rPr lang="en-US" sz="1800" kern="1200" dirty="0" smtClean="0">
                <a:solidFill>
                  <a:schemeClr val="tx1"/>
                </a:solidFill>
                <a:effectLst/>
                <a:latin typeface="+mn-lt"/>
                <a:ea typeface="+mn-ea"/>
                <a:cs typeface="+mn-cs"/>
              </a:rPr>
              <a:t>Here,</a:t>
            </a:r>
            <a:r>
              <a:rPr lang="en-US" sz="1800" kern="1200" baseline="0" dirty="0" smtClean="0">
                <a:solidFill>
                  <a:schemeClr val="tx1"/>
                </a:solidFill>
                <a:effectLst/>
                <a:latin typeface="+mn-lt"/>
                <a:ea typeface="+mn-ea"/>
                <a:cs typeface="+mn-cs"/>
              </a:rPr>
              <a:t> we show the</a:t>
            </a:r>
            <a:r>
              <a:rPr lang="en-US" sz="1800" kern="1200" dirty="0" smtClean="0">
                <a:solidFill>
                  <a:schemeClr val="tx1"/>
                </a:solidFill>
                <a:effectLst/>
                <a:latin typeface="+mn-lt"/>
                <a:ea typeface="+mn-ea"/>
                <a:cs typeface="+mn-cs"/>
              </a:rPr>
              <a:t> experimental results in EC2 using up to 100 large instances.</a:t>
            </a:r>
          </a:p>
          <a:p>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27</a:t>
            </a:fld>
            <a:endParaRPr lang="zh-CN" altLang="en-US"/>
          </a:p>
        </p:txBody>
      </p:sp>
    </p:spTree>
    <p:extLst>
      <p:ext uri="{BB962C8B-B14F-4D97-AF65-F5344CB8AC3E}">
        <p14:creationId xmlns:p14="http://schemas.microsoft.com/office/powerpoint/2010/main" val="82083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baseline="0" dirty="0" smtClean="0">
                <a:solidFill>
                  <a:schemeClr val="tx1"/>
                </a:solidFill>
                <a:latin typeface="+mn-lt"/>
                <a:ea typeface="+mn-ea"/>
                <a:cs typeface="+mn-cs"/>
              </a:rPr>
              <a:t>One other observation we have about Amazon EC2 network is that, even without considering latency jitter, the mean of overall network performance also changes over time. </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This figure shows when we run our runtime with different settings in consecutive rounds. The absolute value for each setting has variances, however we can see the relative order is stable. </a:t>
            </a:r>
          </a:p>
          <a:p>
            <a:endParaRPr lang="en-US" sz="1800" b="0" i="0" u="none" strike="noStrike" kern="1200" baseline="0" dirty="0" smtClean="0">
              <a:solidFill>
                <a:schemeClr val="tx1"/>
              </a:solidFill>
              <a:latin typeface="+mn-lt"/>
              <a:ea typeface="+mn-ea"/>
              <a:cs typeface="+mn-cs"/>
            </a:endParaRPr>
          </a:p>
          <a:p>
            <a:r>
              <a:rPr lang="en-US" sz="1800" kern="1200" dirty="0" smtClean="0">
                <a:solidFill>
                  <a:schemeClr val="tx1"/>
                </a:solidFill>
                <a:effectLst/>
                <a:latin typeface="+mn-lt"/>
                <a:ea typeface="+mn-ea"/>
                <a:cs typeface="+mn-cs"/>
              </a:rPr>
              <a:t>Therefore,</a:t>
            </a:r>
            <a:r>
              <a:rPr lang="en-US" sz="1800" kern="1200" baseline="0" dirty="0" smtClean="0">
                <a:solidFill>
                  <a:schemeClr val="tx1"/>
                </a:solidFill>
                <a:effectLst/>
                <a:latin typeface="+mn-lt"/>
                <a:ea typeface="+mn-ea"/>
                <a:cs typeface="+mn-cs"/>
              </a:rPr>
              <a:t> w</a:t>
            </a:r>
            <a:r>
              <a:rPr lang="en-US" sz="1800" kern="1200" dirty="0" smtClean="0">
                <a:solidFill>
                  <a:schemeClr val="tx1"/>
                </a:solidFill>
                <a:effectLst/>
                <a:latin typeface="+mn-lt"/>
                <a:ea typeface="+mn-ea"/>
                <a:cs typeface="+mn-cs"/>
              </a:rPr>
              <a:t>e carefully designed our experiments so that</a:t>
            </a:r>
            <a:r>
              <a:rPr lang="en-US" sz="1800" kern="1200" baseline="0" dirty="0" smtClean="0">
                <a:solidFill>
                  <a:schemeClr val="tx1"/>
                </a:solidFill>
                <a:effectLst/>
                <a:latin typeface="+mn-lt"/>
                <a:ea typeface="+mn-ea"/>
                <a:cs typeface="+mn-cs"/>
              </a:rPr>
              <a:t> one execution of each settings takes less than one minute. We have observed this is less than the time for network to have large changes in overall performance. At the same time, we are able to make sure each execution contains at least 500 ticks.</a:t>
            </a: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28</a:t>
            </a:fld>
            <a:endParaRPr lang="zh-CN" altLang="en-US"/>
          </a:p>
        </p:txBody>
      </p:sp>
    </p:spTree>
    <p:extLst>
      <p:ext uri="{BB962C8B-B14F-4D97-AF65-F5344CB8AC3E}">
        <p14:creationId xmlns:p14="http://schemas.microsoft.com/office/powerpoint/2010/main" val="456470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29</a:t>
            </a:fld>
            <a:endParaRPr lang="zh-CN" altLang="en-US"/>
          </a:p>
        </p:txBody>
      </p:sp>
    </p:spTree>
    <p:extLst>
      <p:ext uri="{BB962C8B-B14F-4D97-AF65-F5344CB8AC3E}">
        <p14:creationId xmlns:p14="http://schemas.microsoft.com/office/powerpoint/2010/main" val="7389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Let me give you a concrete example of time-stepped applications.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Behavior simulations simulate lots of individuals that interact with each other in complex systems.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Examples of behavior simulations include large scale traffic simulation and simulation of groups of animals.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In this presentation, I’m going to use fish simulation as the running example.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Imagine the rectangle is a fish school and dots are fish in the school.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In one tick, each fish computes its moving direction and moves accordingly. Then the computation goes into the next tick.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We achieve data parallelism by partitioning the spaces into regions. Each processor runs computation for one region and interacts with other processors.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3</a:t>
            </a:fld>
            <a:endParaRPr lang="zh-CN" altLang="en-US"/>
          </a:p>
        </p:txBody>
      </p:sp>
    </p:spTree>
    <p:extLst>
      <p:ext uri="{BB962C8B-B14F-4D97-AF65-F5344CB8AC3E}">
        <p14:creationId xmlns:p14="http://schemas.microsoft.com/office/powerpoint/2010/main" val="845420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80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30</a:t>
            </a:fld>
            <a:endParaRPr lang="zh-CN" altLang="en-US"/>
          </a:p>
        </p:txBody>
      </p:sp>
    </p:spTree>
    <p:extLst>
      <p:ext uri="{BB962C8B-B14F-4D97-AF65-F5344CB8AC3E}">
        <p14:creationId xmlns:p14="http://schemas.microsoft.com/office/powerpoint/2010/main" val="242962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We measure the scalability of our runtime by varying the number of instances from 4 to 100 while keeping the average workload of each instance constant.</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Our best combination of techniques can achieve much better scalability than the baseline.</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31</a:t>
            </a:fld>
            <a:endParaRPr lang="zh-CN" altLang="en-US"/>
          </a:p>
        </p:txBody>
      </p:sp>
    </p:spTree>
    <p:extLst>
      <p:ext uri="{BB962C8B-B14F-4D97-AF65-F5344CB8AC3E}">
        <p14:creationId xmlns:p14="http://schemas.microsoft.com/office/powerpoint/2010/main" val="466741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32</a:t>
            </a:fld>
            <a:endParaRPr lang="zh-CN" altLang="en-US"/>
          </a:p>
        </p:txBody>
      </p:sp>
    </p:spTree>
    <p:extLst>
      <p:ext uri="{BB962C8B-B14F-4D97-AF65-F5344CB8AC3E}">
        <p14:creationId xmlns:p14="http://schemas.microsoft.com/office/powerpoint/2010/main" val="105583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smtClean="0">
                <a:solidFill>
                  <a:schemeClr val="tx1"/>
                </a:solidFill>
                <a:effectLst/>
                <a:latin typeface="+mn-lt"/>
                <a:ea typeface="+mn-ea"/>
                <a:cs typeface="+mn-cs"/>
              </a:rPr>
              <a:t>Iterative graph processing is another example of time-stepped applications. </a:t>
            </a:r>
          </a:p>
          <a:p>
            <a:endParaRPr lang="en-US" sz="1800" kern="1200" smtClean="0">
              <a:solidFill>
                <a:schemeClr val="tx1"/>
              </a:solidFill>
              <a:effectLst/>
              <a:latin typeface="+mn-lt"/>
              <a:ea typeface="+mn-ea"/>
              <a:cs typeface="+mn-cs"/>
            </a:endParaRPr>
          </a:p>
          <a:p>
            <a:r>
              <a:rPr lang="en-US" sz="1800" kern="1200" smtClean="0">
                <a:solidFill>
                  <a:schemeClr val="tx1"/>
                </a:solidFill>
                <a:effectLst/>
                <a:latin typeface="+mn-lt"/>
                <a:ea typeface="+mn-ea"/>
                <a:cs typeface="+mn-cs"/>
              </a:rPr>
              <a:t>The large-scale graph data can be partitioned into sub-graphs </a:t>
            </a:r>
          </a:p>
          <a:p>
            <a:r>
              <a:rPr lang="en-US" sz="1800" kern="1200" smtClean="0">
                <a:solidFill>
                  <a:schemeClr val="tx1"/>
                </a:solidFill>
                <a:effectLst/>
                <a:latin typeface="+mn-lt"/>
                <a:ea typeface="+mn-ea"/>
                <a:cs typeface="+mn-cs"/>
              </a:rPr>
              <a:t>using graph partitioning libraries like METIS to achieve data parallelism. </a:t>
            </a:r>
          </a:p>
          <a:p>
            <a:endParaRPr lang="en-US" sz="1800" kern="1200" smtClean="0">
              <a:solidFill>
                <a:schemeClr val="tx1"/>
              </a:solidFill>
              <a:effectLst/>
              <a:latin typeface="+mn-lt"/>
              <a:ea typeface="+mn-ea"/>
              <a:cs typeface="+mn-cs"/>
            </a:endParaRPr>
          </a:p>
          <a:p>
            <a:r>
              <a:rPr lang="en-US" sz="1800" kern="1200" smtClean="0">
                <a:solidFill>
                  <a:schemeClr val="tx1"/>
                </a:solidFill>
                <a:effectLst/>
                <a:latin typeface="+mn-lt"/>
                <a:ea typeface="+mn-ea"/>
                <a:cs typeface="+mn-cs"/>
              </a:rPr>
              <a:t>Certain</a:t>
            </a:r>
            <a:r>
              <a:rPr lang="en-US" sz="1800" kern="1200" baseline="0" smtClean="0">
                <a:solidFill>
                  <a:schemeClr val="tx1"/>
                </a:solidFill>
                <a:effectLst/>
                <a:latin typeface="+mn-lt"/>
                <a:ea typeface="+mn-ea"/>
                <a:cs typeface="+mn-cs"/>
              </a:rPr>
              <a:t> class</a:t>
            </a:r>
            <a:r>
              <a:rPr lang="en-US" sz="1800" kern="1200" smtClean="0">
                <a:solidFill>
                  <a:schemeClr val="tx1"/>
                </a:solidFill>
                <a:effectLst/>
                <a:latin typeface="+mn-lt"/>
                <a:ea typeface="+mn-ea"/>
                <a:cs typeface="+mn-cs"/>
              </a:rPr>
              <a:t> of matrix computation also falls into the category of time-stepped applications.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4</a:t>
            </a:fld>
            <a:endParaRPr lang="zh-CN" altLang="en-US"/>
          </a:p>
        </p:txBody>
      </p:sp>
    </p:spTree>
    <p:extLst>
      <p:ext uri="{BB962C8B-B14F-4D97-AF65-F5344CB8AC3E}">
        <p14:creationId xmlns:p14="http://schemas.microsoft.com/office/powerpoint/2010/main" val="224149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The problem of running these time-stepped scientific applications has been well-studied. But now we want to run them in the cloud, for many reasons:</a:t>
            </a:r>
          </a:p>
          <a:p>
            <a:r>
              <a:rPr lang="en-US" sz="1800" kern="1200" dirty="0" smtClean="0">
                <a:solidFill>
                  <a:schemeClr val="tx1"/>
                </a:solidFill>
                <a:effectLst/>
                <a:latin typeface="+mn-lt"/>
                <a:ea typeface="+mn-ea"/>
                <a:cs typeface="+mn-cs"/>
              </a:rPr>
              <a:t>For example, elasticity and cost saving are classic arguments;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More importantly, in traditional batch style cluster, jobs may queue for several days before being executed.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Since the cloud instances are instantly available. It potentially can greatly reduce the time-to-solution for scientific users.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5</a:t>
            </a:fld>
            <a:endParaRPr lang="zh-CN" altLang="en-US"/>
          </a:p>
        </p:txBody>
      </p:sp>
    </p:spTree>
    <p:extLst>
      <p:ext uri="{BB962C8B-B14F-4D97-AF65-F5344CB8AC3E}">
        <p14:creationId xmlns:p14="http://schemas.microsoft.com/office/powerpoint/2010/main" val="335668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One question to ask here is </a:t>
            </a:r>
          </a:p>
          <a:p>
            <a:r>
              <a:rPr lang="en-US" sz="1800" kern="1200" dirty="0" smtClean="0">
                <a:solidFill>
                  <a:schemeClr val="tx1"/>
                </a:solidFill>
                <a:effectLst/>
                <a:latin typeface="+mn-lt"/>
                <a:ea typeface="+mn-ea"/>
                <a:cs typeface="+mn-cs"/>
              </a:rPr>
              <a:t>can we use cloud in the same way as using local cluster?</a:t>
            </a:r>
          </a:p>
          <a:p>
            <a:r>
              <a:rPr lang="en-US" sz="1800" kern="1200" dirty="0" smtClean="0">
                <a:solidFill>
                  <a:schemeClr val="tx1"/>
                </a:solidFill>
                <a:effectLst/>
                <a:latin typeface="+mn-lt"/>
                <a:ea typeface="+mn-ea"/>
                <a:cs typeface="+mn-cs"/>
              </a:rPr>
              <a:t>Our experience is that they have a key difference in network latencies.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following figures compare the latencies in local cluster with different types of Amazon EC2 instances.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x axis is the message number and y axis is the round trip latency between a pair of nodes. Note that the scale of Y axis is not the same for all figures.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LHS figure shows that the latencies in our local cluster are very stable and have almost no variation. </a:t>
            </a:r>
          </a:p>
          <a:p>
            <a:r>
              <a:rPr lang="en-US" sz="1800" kern="1200" dirty="0" smtClean="0">
                <a:solidFill>
                  <a:schemeClr val="tx1"/>
                </a:solidFill>
                <a:effectLst/>
                <a:latin typeface="+mn-lt"/>
                <a:ea typeface="+mn-ea"/>
                <a:cs typeface="+mn-cs"/>
              </a:rPr>
              <a:t>However, on the right hand side, we observe significant latency jitters in EC2 small instances / as well as large instance/ and even in cluster instances. </a:t>
            </a:r>
          </a:p>
          <a:p>
            <a:r>
              <a:rPr lang="en-US" sz="1800" kern="1200" dirty="0" smtClean="0">
                <a:solidFill>
                  <a:schemeClr val="tx1"/>
                </a:solidFill>
                <a:effectLst/>
                <a:latin typeface="+mn-lt"/>
                <a:ea typeface="+mn-ea"/>
                <a:cs typeface="+mn-cs"/>
              </a:rPr>
              <a:t>There are several reasons for such latency jitter to exist in the cloud.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One possibility is the virtualization layer may delay the message delivery time. </a:t>
            </a:r>
          </a:p>
          <a:p>
            <a:r>
              <a:rPr lang="en-US" sz="1800" kern="1200" dirty="0" smtClean="0">
                <a:solidFill>
                  <a:schemeClr val="tx1"/>
                </a:solidFill>
                <a:effectLst/>
                <a:latin typeface="+mn-lt"/>
                <a:ea typeface="+mn-ea"/>
                <a:cs typeface="+mn-cs"/>
              </a:rPr>
              <a:t>The other reason is the lack of network resource isolation in the public</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cloud.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6</a:t>
            </a:fld>
            <a:endParaRPr lang="zh-CN" altLang="en-US"/>
          </a:p>
        </p:txBody>
      </p:sp>
    </p:spTree>
    <p:extLst>
      <p:ext uri="{BB962C8B-B14F-4D97-AF65-F5344CB8AC3E}">
        <p14:creationId xmlns:p14="http://schemas.microsoft.com/office/powerpoint/2010/main" val="149143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Consider running time-stepped applications under such latency jitters.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If the message from processor 1 to processor 2 gets delayed because of latency jitter, the entire synchronization barrier has to be pushed back and therefore this tick takes much longer than expected.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One obvious trick is to replace the global synchronization barrier with local barriers: that is, one processor only needs to wait messages from its communication neighbor to proceed.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However, in this case, processor 2 still finishes this tick later than other processors and this delay will first propagate to neighbors of processor 2 during the next tick, and then its neighbors of neighbors, ultimately the all the processors within the next few ticks.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Therefore, although this trick may help a little bit, it doesn’t fully address the latency jitter problem.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7</a:t>
            </a:fld>
            <a:endParaRPr lang="zh-CN" altLang="en-US"/>
          </a:p>
        </p:txBody>
      </p:sp>
    </p:spTree>
    <p:extLst>
      <p:ext uri="{BB962C8B-B14F-4D97-AF65-F5344CB8AC3E}">
        <p14:creationId xmlns:p14="http://schemas.microsoft.com/office/powerpoint/2010/main" val="10391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8</a:t>
            </a:fld>
            <a:endParaRPr lang="zh-CN" altLang="en-US"/>
          </a:p>
        </p:txBody>
      </p:sp>
    </p:spTree>
    <p:extLst>
      <p:ext uri="{BB962C8B-B14F-4D97-AF65-F5344CB8AC3E}">
        <p14:creationId xmlns:p14="http://schemas.microsoft.com/office/powerpoint/2010/main" val="269636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smtClean="0"/>
          </a:p>
        </p:txBody>
      </p:sp>
      <p:sp>
        <p:nvSpPr>
          <p:cNvPr id="4" name="Slide Number Placeholder 3"/>
          <p:cNvSpPr>
            <a:spLocks noGrp="1"/>
          </p:cNvSpPr>
          <p:nvPr>
            <p:ph type="sldNum" sz="quarter" idx="10"/>
          </p:nvPr>
        </p:nvSpPr>
        <p:spPr/>
        <p:txBody>
          <a:bodyPr/>
          <a:lstStyle/>
          <a:p>
            <a:fld id="{1900FDA1-C7BA-42FF-BB0F-F33BED9130AC}" type="slidenum">
              <a:rPr lang="zh-CN" altLang="en-US" smtClean="0"/>
              <a:t>9</a:t>
            </a:fld>
            <a:endParaRPr lang="zh-CN" altLang="en-US"/>
          </a:p>
        </p:txBody>
      </p:sp>
    </p:spTree>
    <p:extLst>
      <p:ext uri="{BB962C8B-B14F-4D97-AF65-F5344CB8AC3E}">
        <p14:creationId xmlns:p14="http://schemas.microsoft.com/office/powerpoint/2010/main" val="594488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0D192875-9E0C-4D77-8545-D164ABCB9FB2}" type="datetime1">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2DFB3-3278-4C69-B7F4-9F4587FEFC56}"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860" y="228171"/>
            <a:ext cx="9509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t-guowan\Downloads\Cornell Writeup\CornellUniversity.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3875" y="-7573"/>
            <a:ext cx="1411288" cy="141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893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CADDD362-0087-415D-B586-49772E487965}" type="datetime1">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313753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A6F02506-8CB8-4B4C-BE4D-ED3355527AAC}" type="datetime1">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20270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ACEB46B9-A007-49AD-B4A9-69DF82DDE082}" type="datetime1">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2DFB3-3278-4C69-B7F4-9F4587FEFC56}" type="slidenum">
              <a:rPr lang="en-US" smtClean="0"/>
              <a:pPr/>
              <a:t>‹#›</a:t>
            </a:fld>
            <a:endParaRPr lang="en-US"/>
          </a:p>
        </p:txBody>
      </p:sp>
      <p:cxnSp>
        <p:nvCxnSpPr>
          <p:cNvPr id="7" name="Straight Connector 13"/>
          <p:cNvCxnSpPr>
            <a:cxnSpLocks noChangeShapeType="1"/>
          </p:cNvCxnSpPr>
          <p:nvPr userDrawn="1"/>
        </p:nvCxnSpPr>
        <p:spPr bwMode="auto">
          <a:xfrm flipV="1">
            <a:off x="261151" y="1231900"/>
            <a:ext cx="8350250" cy="4763"/>
          </a:xfrm>
          <a:prstGeom prst="line">
            <a:avLst/>
          </a:prstGeom>
          <a:noFill/>
          <a:ln w="34925">
            <a:solidFill>
              <a:srgbClr val="B01C2E"/>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1151" y="235744"/>
            <a:ext cx="9509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30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DF4C2A9-B5D8-449B-BA0A-83468E654106}" type="datetime1">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11688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EF1B63F2-AE42-4F2B-A7BF-35B0C82A4746}" type="datetime1">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333556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A6313D34-5CB7-4751-904A-B14D992681D5}" type="datetime1">
              <a:rPr lang="en-US" smtClean="0"/>
              <a:pPr/>
              <a:t>11/29/2011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333110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42B059FE-B4FE-45C2-9040-7A490E814211}" type="datetime1">
              <a:rPr lang="en-US" smtClean="0"/>
              <a:pPr/>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374320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3C64C-0A30-423C-B4DF-28DEB96311A7}" type="datetime1">
              <a:rPr lang="en-US" smtClean="0"/>
              <a:pPr/>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186745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CCD1EF1-8217-4FCA-8FB9-51F15C533EB8}" type="datetime1">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73916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F83E46D-4196-4444-A936-B7FF1765EE8E}" type="datetime1">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2DFB3-3278-4C69-B7F4-9F4587FEFC56}" type="slidenum">
              <a:rPr lang="en-US" smtClean="0"/>
              <a:pPr/>
              <a:t>‹#›</a:t>
            </a:fld>
            <a:endParaRPr lang="en-US"/>
          </a:p>
        </p:txBody>
      </p:sp>
    </p:spTree>
    <p:extLst>
      <p:ext uri="{BB962C8B-B14F-4D97-AF65-F5344CB8AC3E}">
        <p14:creationId xmlns:p14="http://schemas.microsoft.com/office/powerpoint/2010/main" val="5831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1288"/>
            <a:ext cx="8229600" cy="1103312"/>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2819400"/>
            <a:ext cx="8229600" cy="33067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40CA4-BE7A-4898-8D24-A7C4D417E28F}" type="datetime1">
              <a:rPr lang="en-US" smtClean="0"/>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DFB3-3278-4C69-B7F4-9F4587FEFC56}" type="slidenum">
              <a:rPr lang="en-US" smtClean="0"/>
              <a:pPr/>
              <a:t>‹#›</a:t>
            </a:fld>
            <a:endParaRPr lang="en-US"/>
          </a:p>
        </p:txBody>
      </p:sp>
    </p:spTree>
    <p:extLst>
      <p:ext uri="{BB962C8B-B14F-4D97-AF65-F5344CB8AC3E}">
        <p14:creationId xmlns:p14="http://schemas.microsoft.com/office/powerpoint/2010/main" val="292058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8.png"/><Relationship Id="rId3" Type="http://schemas.openxmlformats.org/officeDocument/2006/relationships/image" Target="../media/image80.png"/><Relationship Id="rId7" Type="http://schemas.openxmlformats.org/officeDocument/2006/relationships/image" Target="../media/image120.png"/><Relationship Id="rId12" Type="http://schemas.openxmlformats.org/officeDocument/2006/relationships/image" Target="../media/image17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60.png"/><Relationship Id="rId5" Type="http://schemas.openxmlformats.org/officeDocument/2006/relationships/image" Target="../media/image101.png"/><Relationship Id="rId10" Type="http://schemas.openxmlformats.org/officeDocument/2006/relationships/image" Target="../media/image150.png"/><Relationship Id="rId4" Type="http://schemas.openxmlformats.org/officeDocument/2006/relationships/image" Target="../media/image3.jpeg"/><Relationship Id="rId9" Type="http://schemas.openxmlformats.org/officeDocument/2006/relationships/image" Target="../media/image14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3.png"/><Relationship Id="rId7" Type="http://schemas.openxmlformats.org/officeDocument/2006/relationships/image" Target="../media/image560.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3.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 Id="rId1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s.cornell.edu/bigreddata/gam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8229600" cy="1752600"/>
          </a:xfrm>
        </p:spPr>
        <p:txBody>
          <a:bodyPr>
            <a:noAutofit/>
          </a:bodyPr>
          <a:lstStyle/>
          <a:p>
            <a:r>
              <a:rPr lang="en-US" altLang="zh-CN" b="1" dirty="0">
                <a:solidFill>
                  <a:srgbClr val="C00000"/>
                </a:solidFill>
              </a:rPr>
              <a:t>Making Time-stepped Applications </a:t>
            </a:r>
            <a:r>
              <a:rPr lang="en-US" altLang="zh-CN" b="1" dirty="0" smtClean="0">
                <a:solidFill>
                  <a:srgbClr val="C00000"/>
                </a:solidFill>
              </a:rPr>
              <a:t/>
            </a:r>
            <a:br>
              <a:rPr lang="en-US" altLang="zh-CN" b="1" dirty="0" smtClean="0">
                <a:solidFill>
                  <a:srgbClr val="C00000"/>
                </a:solidFill>
              </a:rPr>
            </a:br>
            <a:r>
              <a:rPr lang="en-US" altLang="zh-CN" b="1" dirty="0" smtClean="0">
                <a:solidFill>
                  <a:srgbClr val="C00000"/>
                </a:solidFill>
              </a:rPr>
              <a:t>Tick in </a:t>
            </a:r>
            <a:r>
              <a:rPr lang="en-US" altLang="zh-CN" b="1" dirty="0">
                <a:solidFill>
                  <a:srgbClr val="C00000"/>
                </a:solidFill>
              </a:rPr>
              <a:t>the </a:t>
            </a:r>
            <a:r>
              <a:rPr lang="en-US" altLang="zh-CN" b="1" dirty="0" smtClean="0">
                <a:solidFill>
                  <a:srgbClr val="C00000"/>
                </a:solidFill>
              </a:rPr>
              <a:t>Cloud</a:t>
            </a:r>
            <a:endParaRPr lang="zh-CN" altLang="en-US" b="1" dirty="0">
              <a:solidFill>
                <a:srgbClr val="C00000"/>
              </a:solidFill>
            </a:endParaRPr>
          </a:p>
        </p:txBody>
      </p:sp>
      <p:sp>
        <p:nvSpPr>
          <p:cNvPr id="3" name="Subtitle 2"/>
          <p:cNvSpPr>
            <a:spLocks noGrp="1"/>
          </p:cNvSpPr>
          <p:nvPr>
            <p:ph type="subTitle" idx="1"/>
          </p:nvPr>
        </p:nvSpPr>
        <p:spPr>
          <a:xfrm>
            <a:off x="990600" y="3429000"/>
            <a:ext cx="7391400" cy="1752600"/>
          </a:xfrm>
        </p:spPr>
        <p:txBody>
          <a:bodyPr>
            <a:normAutofit fontScale="92500"/>
          </a:bodyPr>
          <a:lstStyle/>
          <a:p>
            <a:r>
              <a:rPr lang="en-US" altLang="zh-CN" u="sng" dirty="0" smtClean="0">
                <a:solidFill>
                  <a:schemeClr val="tx1"/>
                </a:solidFill>
              </a:rPr>
              <a:t>Tao Zou</a:t>
            </a:r>
            <a:r>
              <a:rPr lang="en-US" altLang="zh-CN" dirty="0" smtClean="0">
                <a:solidFill>
                  <a:schemeClr val="tx1"/>
                </a:solidFill>
              </a:rPr>
              <a:t>, Guozhang Wang, Marcos </a:t>
            </a:r>
            <a:r>
              <a:rPr lang="en-US" altLang="zh-CN" dirty="0" err="1" smtClean="0">
                <a:solidFill>
                  <a:schemeClr val="tx1"/>
                </a:solidFill>
              </a:rPr>
              <a:t>Vaz</a:t>
            </a:r>
            <a:r>
              <a:rPr lang="en-US" altLang="zh-CN" dirty="0" smtClean="0">
                <a:solidFill>
                  <a:schemeClr val="tx1"/>
                </a:solidFill>
              </a:rPr>
              <a:t> </a:t>
            </a:r>
            <a:r>
              <a:rPr lang="en-US" altLang="zh-CN" dirty="0" err="1" smtClean="0">
                <a:solidFill>
                  <a:schemeClr val="tx1"/>
                </a:solidFill>
              </a:rPr>
              <a:t>Salles</a:t>
            </a:r>
            <a:r>
              <a:rPr lang="en-US" altLang="zh-CN" dirty="0" smtClean="0">
                <a:solidFill>
                  <a:schemeClr val="tx1"/>
                </a:solidFill>
              </a:rPr>
              <a:t>*, </a:t>
            </a:r>
          </a:p>
          <a:p>
            <a:r>
              <a:rPr lang="en-US" altLang="zh-CN" dirty="0" smtClean="0">
                <a:solidFill>
                  <a:schemeClr val="tx1"/>
                </a:solidFill>
              </a:rPr>
              <a:t>David Bindel, Alan Demers, </a:t>
            </a:r>
          </a:p>
          <a:p>
            <a:r>
              <a:rPr lang="en-US" altLang="zh-CN" dirty="0" smtClean="0">
                <a:solidFill>
                  <a:schemeClr val="tx1"/>
                </a:solidFill>
              </a:rPr>
              <a:t>Johannes Gehrke, Walker White</a:t>
            </a:r>
            <a:endParaRPr lang="zh-CN" altLang="en-US" dirty="0">
              <a:solidFill>
                <a:schemeClr val="tx1"/>
              </a:solidFill>
            </a:endParaRPr>
          </a:p>
        </p:txBody>
      </p:sp>
      <p:sp>
        <p:nvSpPr>
          <p:cNvPr id="4" name="Slide Number Placeholder 3"/>
          <p:cNvSpPr>
            <a:spLocks noGrp="1"/>
          </p:cNvSpPr>
          <p:nvPr>
            <p:ph type="sldNum" sz="quarter" idx="12"/>
          </p:nvPr>
        </p:nvSpPr>
        <p:spPr/>
        <p:txBody>
          <a:bodyPr/>
          <a:lstStyle/>
          <a:p>
            <a:fld id="{C662DFB3-3278-4C69-B7F4-9F4587FEFC56}" type="slidenum">
              <a:rPr lang="en-US" smtClean="0"/>
              <a:pPr/>
              <a:t>1</a:t>
            </a:fld>
            <a:endParaRPr lang="en-US" dirty="0"/>
          </a:p>
        </p:txBody>
      </p:sp>
      <p:sp>
        <p:nvSpPr>
          <p:cNvPr id="5" name="Subtitle 2"/>
          <p:cNvSpPr txBox="1">
            <a:spLocks/>
          </p:cNvSpPr>
          <p:nvPr/>
        </p:nvSpPr>
        <p:spPr>
          <a:xfrm>
            <a:off x="914400" y="5562600"/>
            <a:ext cx="7391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dirty="0" smtClean="0">
                <a:solidFill>
                  <a:schemeClr val="tx1"/>
                </a:solidFill>
              </a:rPr>
              <a:t>Cornell University</a:t>
            </a:r>
          </a:p>
          <a:p>
            <a:r>
              <a:rPr lang="en-US" altLang="zh-CN" dirty="0">
                <a:solidFill>
                  <a:schemeClr val="tx1"/>
                </a:solidFill>
              </a:rPr>
              <a:t>*</a:t>
            </a:r>
            <a:r>
              <a:rPr lang="en-US" altLang="zh-CN" dirty="0" smtClean="0">
                <a:solidFill>
                  <a:schemeClr val="tx1"/>
                </a:solidFill>
              </a:rPr>
              <a:t>University of Copenhagen (DIKU)</a:t>
            </a:r>
            <a:endParaRPr lang="zh-CN" altLang="en-US" dirty="0">
              <a:solidFill>
                <a:schemeClr val="tx1"/>
              </a:solidFill>
            </a:endParaRPr>
          </a:p>
        </p:txBody>
      </p:sp>
    </p:spTree>
    <p:extLst>
      <p:ext uri="{BB962C8B-B14F-4D97-AF65-F5344CB8AC3E}">
        <p14:creationId xmlns:p14="http://schemas.microsoft.com/office/powerpoint/2010/main" val="135777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34400" cy="4572000"/>
          </a:xfrm>
        </p:spPr>
        <p:txBody>
          <a:bodyPr>
            <a:normAutofit fontScale="92500"/>
          </a:bodyPr>
          <a:lstStyle/>
          <a:p>
            <a:r>
              <a:rPr lang="en-US" altLang="zh-CN" sz="4000" dirty="0" smtClean="0"/>
              <a:t>Disadvantages</a:t>
            </a:r>
          </a:p>
          <a:p>
            <a:pPr lvl="1"/>
            <a:r>
              <a:rPr lang="en-US" altLang="zh-CN" sz="3600" dirty="0">
                <a:solidFill>
                  <a:srgbClr val="C00000"/>
                </a:solidFill>
              </a:rPr>
              <a:t>No Generality</a:t>
            </a:r>
          </a:p>
          <a:p>
            <a:pPr marL="914400" lvl="2" indent="0">
              <a:buNone/>
            </a:pPr>
            <a:r>
              <a:rPr lang="en-US" altLang="zh-CN" sz="3000" dirty="0"/>
              <a:t>Goal: Applicable to all time-stepped applications</a:t>
            </a:r>
          </a:p>
          <a:p>
            <a:pPr lvl="1"/>
            <a:r>
              <a:rPr lang="en-US" altLang="zh-CN" sz="3600" dirty="0" smtClean="0">
                <a:solidFill>
                  <a:srgbClr val="C00000"/>
                </a:solidFill>
              </a:rPr>
              <a:t>No Ease </a:t>
            </a:r>
            <a:r>
              <a:rPr lang="en-US" altLang="zh-CN" sz="3600" dirty="0">
                <a:solidFill>
                  <a:srgbClr val="C00000"/>
                </a:solidFill>
              </a:rPr>
              <a:t>of </a:t>
            </a:r>
            <a:r>
              <a:rPr lang="en-US" altLang="zh-CN" sz="3600" dirty="0" smtClean="0">
                <a:solidFill>
                  <a:srgbClr val="C00000"/>
                </a:solidFill>
              </a:rPr>
              <a:t>Programming</a:t>
            </a:r>
          </a:p>
          <a:p>
            <a:pPr marL="914400" lvl="2" indent="0">
              <a:buNone/>
            </a:pPr>
            <a:r>
              <a:rPr lang="en-US" altLang="zh-CN" sz="3000" dirty="0" smtClean="0"/>
              <a:t>Goal: Transparent optimization and communication</a:t>
            </a:r>
            <a:endParaRPr lang="en-US" altLang="zh-CN" sz="3000" dirty="0"/>
          </a:p>
          <a:p>
            <a:pPr lvl="1"/>
            <a:r>
              <a:rPr lang="en-US" altLang="zh-CN" sz="3600" dirty="0" smtClean="0">
                <a:solidFill>
                  <a:srgbClr val="C00000"/>
                </a:solidFill>
              </a:rPr>
              <a:t>Error-Prone</a:t>
            </a:r>
          </a:p>
          <a:p>
            <a:pPr marL="914400" lvl="2" indent="0">
              <a:buNone/>
            </a:pPr>
            <a:r>
              <a:rPr lang="en-US" altLang="zh-CN" sz="2800" dirty="0"/>
              <a:t>Goal: </a:t>
            </a:r>
            <a:r>
              <a:rPr lang="en-US" altLang="zh-CN" sz="2800" dirty="0" smtClean="0"/>
              <a:t>Correctness guarantee</a:t>
            </a:r>
          </a:p>
          <a:p>
            <a:r>
              <a:rPr lang="en-US" altLang="zh-CN" sz="3600" dirty="0" smtClean="0"/>
              <a:t>Programming Model + Jitter-tolerant Runtime </a:t>
            </a:r>
          </a:p>
          <a:p>
            <a:pPr marL="914400" lvl="2" indent="0">
              <a:buNone/>
            </a:pPr>
            <a:endParaRPr lang="en-US" altLang="zh-CN"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10</a:t>
            </a:fld>
            <a:endParaRPr lang="en-US"/>
          </a:p>
        </p:txBody>
      </p:sp>
      <p:sp>
        <p:nvSpPr>
          <p:cNvPr id="6" name="Title 1"/>
          <p:cNvSpPr>
            <a:spLocks noGrp="1"/>
          </p:cNvSpPr>
          <p:nvPr>
            <p:ph type="title"/>
          </p:nvPr>
        </p:nvSpPr>
        <p:spPr>
          <a:xfrm>
            <a:off x="838200" y="76200"/>
            <a:ext cx="7696200" cy="1066800"/>
          </a:xfrm>
        </p:spPr>
        <p:txBody>
          <a:bodyPr>
            <a:normAutofit/>
          </a:bodyPr>
          <a:lstStyle/>
          <a:p>
            <a:r>
              <a:rPr lang="en-US" altLang="zh-CN" sz="4000" dirty="0"/>
              <a:t>Why not </a:t>
            </a:r>
            <a:r>
              <a:rPr lang="en-US" altLang="zh-CN" sz="4000" dirty="0" smtClean="0"/>
              <a:t>Ad-Hoc Optimizations?</a:t>
            </a:r>
            <a:endParaRPr lang="zh-CN" altLang="en-US" sz="4000" dirty="0"/>
          </a:p>
        </p:txBody>
      </p:sp>
    </p:spTree>
    <p:extLst>
      <p:ext uri="{BB962C8B-B14F-4D97-AF65-F5344CB8AC3E}">
        <p14:creationId xmlns:p14="http://schemas.microsoft.com/office/powerpoint/2010/main" val="7403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96200" cy="1066800"/>
          </a:xfrm>
        </p:spPr>
        <p:txBody>
          <a:bodyPr/>
          <a:lstStyle/>
          <a:p>
            <a:r>
              <a:rPr lang="en-US" altLang="zh-CN" dirty="0" smtClean="0"/>
              <a:t>Talk Outline</a:t>
            </a:r>
            <a:endParaRPr lang="zh-CN" altLang="en-US" dirty="0"/>
          </a:p>
        </p:txBody>
      </p:sp>
      <p:sp>
        <p:nvSpPr>
          <p:cNvPr id="3" name="Content Placeholder 2"/>
          <p:cNvSpPr>
            <a:spLocks noGrp="1"/>
          </p:cNvSpPr>
          <p:nvPr>
            <p:ph idx="1"/>
          </p:nvPr>
        </p:nvSpPr>
        <p:spPr>
          <a:xfrm>
            <a:off x="457200" y="1524000"/>
            <a:ext cx="8229600" cy="4602163"/>
          </a:xfrm>
        </p:spPr>
        <p:txBody>
          <a:bodyPr/>
          <a:lstStyle/>
          <a:p>
            <a:r>
              <a:rPr lang="en-US" altLang="zh-CN" dirty="0" smtClean="0">
                <a:solidFill>
                  <a:schemeClr val="bg1">
                    <a:lumMod val="65000"/>
                  </a:schemeClr>
                </a:solidFill>
              </a:rPr>
              <a:t>Motivation</a:t>
            </a:r>
          </a:p>
          <a:p>
            <a:r>
              <a:rPr lang="en-US" altLang="zh-CN" dirty="0" smtClean="0">
                <a:solidFill>
                  <a:srgbClr val="C00000"/>
                </a:solidFill>
              </a:rPr>
              <a:t>Our Approach</a:t>
            </a:r>
          </a:p>
          <a:p>
            <a:pPr lvl="1"/>
            <a:r>
              <a:rPr lang="en-US" altLang="zh-CN" dirty="0" smtClean="0">
                <a:solidFill>
                  <a:srgbClr val="C00000"/>
                </a:solidFill>
              </a:rPr>
              <a:t>Programming Model</a:t>
            </a:r>
          </a:p>
          <a:p>
            <a:pPr lvl="1"/>
            <a:r>
              <a:rPr lang="en-US" altLang="zh-CN" dirty="0" smtClean="0"/>
              <a:t>Jitter-tolerant Runtime</a:t>
            </a:r>
          </a:p>
          <a:p>
            <a:r>
              <a:rPr lang="en-US" altLang="zh-CN" dirty="0"/>
              <a:t>Experimental </a:t>
            </a:r>
            <a:r>
              <a:rPr lang="en-US" altLang="zh-CN" dirty="0" smtClean="0"/>
              <a:t>Results</a:t>
            </a:r>
          </a:p>
          <a:p>
            <a:r>
              <a:rPr lang="en-US" altLang="zh-CN" dirty="0" smtClean="0"/>
              <a:t>Conclusions</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11</a:t>
            </a:fld>
            <a:endParaRPr lang="en-US"/>
          </a:p>
        </p:txBody>
      </p:sp>
    </p:spTree>
    <p:extLst>
      <p:ext uri="{BB962C8B-B14F-4D97-AF65-F5344CB8AC3E}">
        <p14:creationId xmlns:p14="http://schemas.microsoft.com/office/powerpoint/2010/main" val="205005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Autofit/>
          </a:bodyPr>
          <a:lstStyle/>
          <a:p>
            <a:r>
              <a:rPr lang="en-US" altLang="zh-CN" sz="3200" dirty="0"/>
              <a:t>Data </a:t>
            </a:r>
            <a:r>
              <a:rPr lang="en-US" altLang="zh-CN" sz="3200" dirty="0" smtClean="0"/>
              <a:t>Dependencies: What to Communicate</a:t>
            </a:r>
            <a:endParaRPr lang="zh-CN" altLang="en-US" sz="3200"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12</a:t>
            </a:fld>
            <a:endParaRPr lang="en-US"/>
          </a:p>
        </p:txBody>
      </p:sp>
      <p:grpSp>
        <p:nvGrpSpPr>
          <p:cNvPr id="60" name="Group 59"/>
          <p:cNvGrpSpPr/>
          <p:nvPr/>
        </p:nvGrpSpPr>
        <p:grpSpPr>
          <a:xfrm>
            <a:off x="5486400" y="1905000"/>
            <a:ext cx="3505200" cy="3733800"/>
            <a:chOff x="5181600" y="1752600"/>
            <a:chExt cx="3505200" cy="3733800"/>
          </a:xfrm>
        </p:grpSpPr>
        <p:sp>
          <p:nvSpPr>
            <p:cNvPr id="61" name="Rectangle 60"/>
            <p:cNvSpPr/>
            <p:nvPr/>
          </p:nvSpPr>
          <p:spPr>
            <a:xfrm>
              <a:off x="5181600" y="1752600"/>
              <a:ext cx="3505200" cy="37338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val 61"/>
            <p:cNvSpPr/>
            <p:nvPr/>
          </p:nvSpPr>
          <p:spPr>
            <a:xfrm>
              <a:off x="7030880" y="3402307"/>
              <a:ext cx="115696" cy="10950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Oval 62"/>
            <p:cNvSpPr/>
            <p:nvPr/>
          </p:nvSpPr>
          <p:spPr>
            <a:xfrm>
              <a:off x="5700372" y="3599652"/>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Oval 63"/>
            <p:cNvSpPr/>
            <p:nvPr/>
          </p:nvSpPr>
          <p:spPr>
            <a:xfrm>
              <a:off x="5931765" y="3818670"/>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Oval 64"/>
            <p:cNvSpPr/>
            <p:nvPr/>
          </p:nvSpPr>
          <p:spPr>
            <a:xfrm>
              <a:off x="6394550" y="3982933"/>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Oval 65"/>
            <p:cNvSpPr/>
            <p:nvPr/>
          </p:nvSpPr>
          <p:spPr>
            <a:xfrm>
              <a:off x="5767862" y="4274957"/>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Oval 66"/>
            <p:cNvSpPr/>
            <p:nvPr/>
          </p:nvSpPr>
          <p:spPr>
            <a:xfrm>
              <a:off x="5999254" y="4493975"/>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Oval 67"/>
            <p:cNvSpPr/>
            <p:nvPr/>
          </p:nvSpPr>
          <p:spPr>
            <a:xfrm>
              <a:off x="5353283" y="4712993"/>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Oval 68"/>
            <p:cNvSpPr/>
            <p:nvPr/>
          </p:nvSpPr>
          <p:spPr>
            <a:xfrm>
              <a:off x="5873917" y="5005017"/>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Oval 69"/>
            <p:cNvSpPr/>
            <p:nvPr/>
          </p:nvSpPr>
          <p:spPr>
            <a:xfrm>
              <a:off x="6548812" y="4548730"/>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Oval 70"/>
            <p:cNvSpPr/>
            <p:nvPr/>
          </p:nvSpPr>
          <p:spPr>
            <a:xfrm>
              <a:off x="6384909" y="4941137"/>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Oval 71"/>
            <p:cNvSpPr/>
            <p:nvPr/>
          </p:nvSpPr>
          <p:spPr>
            <a:xfrm>
              <a:off x="5979971" y="2276418"/>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Oval 72"/>
            <p:cNvSpPr/>
            <p:nvPr/>
          </p:nvSpPr>
          <p:spPr>
            <a:xfrm>
              <a:off x="6298136" y="2349424"/>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Oval 73"/>
            <p:cNvSpPr/>
            <p:nvPr/>
          </p:nvSpPr>
          <p:spPr>
            <a:xfrm>
              <a:off x="6413833" y="2705328"/>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Oval 74"/>
            <p:cNvSpPr/>
            <p:nvPr/>
          </p:nvSpPr>
          <p:spPr>
            <a:xfrm>
              <a:off x="5767862" y="2677951"/>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Oval 75"/>
            <p:cNvSpPr/>
            <p:nvPr/>
          </p:nvSpPr>
          <p:spPr>
            <a:xfrm>
              <a:off x="5835351" y="3183289"/>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Oval 76"/>
            <p:cNvSpPr/>
            <p:nvPr/>
          </p:nvSpPr>
          <p:spPr>
            <a:xfrm>
              <a:off x="6413833" y="3177585"/>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Oval 77"/>
            <p:cNvSpPr/>
            <p:nvPr/>
          </p:nvSpPr>
          <p:spPr>
            <a:xfrm>
              <a:off x="6760922" y="3754789"/>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Oval 78"/>
            <p:cNvSpPr/>
            <p:nvPr/>
          </p:nvSpPr>
          <p:spPr>
            <a:xfrm>
              <a:off x="7021238" y="2066526"/>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Oval 79"/>
            <p:cNvSpPr/>
            <p:nvPr/>
          </p:nvSpPr>
          <p:spPr>
            <a:xfrm>
              <a:off x="7088728" y="2267292"/>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Oval 80"/>
            <p:cNvSpPr/>
            <p:nvPr/>
          </p:nvSpPr>
          <p:spPr>
            <a:xfrm>
              <a:off x="7146576" y="2595819"/>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Oval 81"/>
            <p:cNvSpPr/>
            <p:nvPr/>
          </p:nvSpPr>
          <p:spPr>
            <a:xfrm>
              <a:off x="7609362" y="2066526"/>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Oval 82"/>
            <p:cNvSpPr/>
            <p:nvPr/>
          </p:nvSpPr>
          <p:spPr>
            <a:xfrm>
              <a:off x="7782906" y="2413304"/>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Oval 83"/>
            <p:cNvSpPr/>
            <p:nvPr/>
          </p:nvSpPr>
          <p:spPr>
            <a:xfrm>
              <a:off x="7772400" y="3508631"/>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85" name="Oval 84"/>
            <p:cNvSpPr/>
            <p:nvPr/>
          </p:nvSpPr>
          <p:spPr>
            <a:xfrm>
              <a:off x="7551513" y="4603484"/>
              <a:ext cx="115696" cy="10950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Oval 85"/>
            <p:cNvSpPr/>
            <p:nvPr/>
          </p:nvSpPr>
          <p:spPr>
            <a:xfrm>
              <a:off x="6248400" y="2649914"/>
              <a:ext cx="1677597" cy="1617286"/>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Oval 86"/>
            <p:cNvSpPr/>
            <p:nvPr/>
          </p:nvSpPr>
          <p:spPr>
            <a:xfrm>
              <a:off x="6728453" y="3078298"/>
              <a:ext cx="748871" cy="721949"/>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Straight Connector 87"/>
            <p:cNvCxnSpPr>
              <a:stCxn id="62" idx="6"/>
            </p:cNvCxnSpPr>
            <p:nvPr/>
          </p:nvCxnSpPr>
          <p:spPr>
            <a:xfrm flipV="1">
              <a:off x="7146576" y="3352800"/>
              <a:ext cx="321024" cy="10426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62" idx="5"/>
              <a:endCxn id="86" idx="5"/>
            </p:cNvCxnSpPr>
            <p:nvPr/>
          </p:nvCxnSpPr>
          <p:spPr>
            <a:xfrm>
              <a:off x="7129633" y="3495779"/>
              <a:ext cx="550686" cy="53457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477324" y="3028890"/>
              <a:ext cx="778868" cy="400110"/>
            </a:xfrm>
            <a:prstGeom prst="rect">
              <a:avLst/>
            </a:prstGeom>
            <a:noFill/>
          </p:spPr>
          <p:txBody>
            <a:bodyPr wrap="none" rtlCol="0">
              <a:spAutoFit/>
            </a:bodyPr>
            <a:lstStyle/>
            <a:p>
              <a:r>
                <a:rPr lang="en-US" altLang="zh-CN" sz="2000" b="1" dirty="0" smtClean="0">
                  <a:solidFill>
                    <a:schemeClr val="accent3">
                      <a:lumMod val="75000"/>
                    </a:schemeClr>
                  </a:solidFill>
                </a:rPr>
                <a:t>Write</a:t>
              </a:r>
              <a:endParaRPr lang="zh-CN" altLang="en-US" sz="2400" b="1" dirty="0">
                <a:solidFill>
                  <a:schemeClr val="accent3">
                    <a:lumMod val="75000"/>
                  </a:schemeClr>
                </a:solidFill>
              </a:endParaRPr>
            </a:p>
          </p:txBody>
        </p:sp>
        <p:sp>
          <p:nvSpPr>
            <p:cNvPr id="91" name="TextBox 90"/>
            <p:cNvSpPr txBox="1"/>
            <p:nvPr/>
          </p:nvSpPr>
          <p:spPr>
            <a:xfrm>
              <a:off x="7725058" y="3922801"/>
              <a:ext cx="719492" cy="400110"/>
            </a:xfrm>
            <a:prstGeom prst="rect">
              <a:avLst/>
            </a:prstGeom>
            <a:noFill/>
            <a:ln>
              <a:noFill/>
            </a:ln>
          </p:spPr>
          <p:txBody>
            <a:bodyPr wrap="none" rtlCol="0">
              <a:spAutoFit/>
            </a:bodyPr>
            <a:lstStyle/>
            <a:p>
              <a:r>
                <a:rPr lang="en-US" altLang="zh-CN" sz="2000" b="1" dirty="0" smtClean="0">
                  <a:solidFill>
                    <a:schemeClr val="tx2">
                      <a:lumMod val="60000"/>
                      <a:lumOff val="40000"/>
                    </a:schemeClr>
                  </a:solidFill>
                </a:rPr>
                <a:t>Read</a:t>
              </a:r>
              <a:endParaRPr lang="zh-CN" altLang="en-US" sz="2400" b="1" dirty="0">
                <a:solidFill>
                  <a:schemeClr val="tx2">
                    <a:lumMod val="60000"/>
                    <a:lumOff val="40000"/>
                  </a:schemeClr>
                </a:solidFill>
              </a:endParaRPr>
            </a:p>
          </p:txBody>
        </p:sp>
      </p:grpSp>
      <p:cxnSp>
        <p:nvCxnSpPr>
          <p:cNvPr id="37" name="Straight Connector 36"/>
          <p:cNvCxnSpPr/>
          <p:nvPr/>
        </p:nvCxnSpPr>
        <p:spPr>
          <a:xfrm>
            <a:off x="5486400" y="3108960"/>
            <a:ext cx="3505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86400" y="4427220"/>
            <a:ext cx="3505200" cy="13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21780" y="1905000"/>
            <a:ext cx="0" cy="3733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848600" y="1905000"/>
            <a:ext cx="0" cy="37338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
          <p:cNvSpPr>
            <a:spLocks noGrp="1"/>
          </p:cNvSpPr>
          <p:nvPr>
            <p:ph idx="1"/>
          </p:nvPr>
        </p:nvSpPr>
        <p:spPr>
          <a:xfrm>
            <a:off x="200025" y="1581151"/>
            <a:ext cx="5334000" cy="5105400"/>
          </a:xfrm>
        </p:spPr>
        <p:txBody>
          <a:bodyPr>
            <a:normAutofit/>
          </a:bodyPr>
          <a:lstStyle/>
          <a:p>
            <a:pPr marL="342900" lvl="1" indent="-342900">
              <a:buFont typeface="Arial" pitchFamily="34" charset="0"/>
              <a:buChar char="•"/>
            </a:pPr>
            <a:r>
              <a:rPr lang="en-US" altLang="zh-CN" dirty="0" smtClean="0">
                <a:solidFill>
                  <a:srgbClr val="C00000"/>
                </a:solidFill>
              </a:rPr>
              <a:t>Read </a:t>
            </a:r>
            <a:r>
              <a:rPr lang="en-US" altLang="zh-CN" dirty="0">
                <a:solidFill>
                  <a:srgbClr val="C00000"/>
                </a:solidFill>
              </a:rPr>
              <a:t>Dependency</a:t>
            </a:r>
          </a:p>
          <a:p>
            <a:pPr lvl="1"/>
            <a:r>
              <a:rPr lang="en-US" dirty="0" smtClean="0"/>
              <a:t>Example: How </a:t>
            </a:r>
            <a:r>
              <a:rPr lang="en-US" dirty="0"/>
              <a:t>far can </a:t>
            </a:r>
            <a:r>
              <a:rPr lang="en-US" dirty="0" smtClean="0"/>
              <a:t>a fish see?</a:t>
            </a:r>
            <a:endParaRPr lang="en-US" dirty="0"/>
          </a:p>
          <a:p>
            <a:pPr marL="342900" lvl="1" indent="-342900">
              <a:buFont typeface="Arial" pitchFamily="34" charset="0"/>
              <a:buChar char="•"/>
            </a:pPr>
            <a:r>
              <a:rPr lang="en-US" altLang="zh-CN" dirty="0">
                <a:solidFill>
                  <a:srgbClr val="C00000"/>
                </a:solidFill>
              </a:rPr>
              <a:t>Write Dependency</a:t>
            </a:r>
          </a:p>
          <a:p>
            <a:pPr lvl="1"/>
            <a:r>
              <a:rPr lang="en-US" dirty="0"/>
              <a:t>Example: </a:t>
            </a:r>
            <a:r>
              <a:rPr lang="en-US" dirty="0" smtClean="0"/>
              <a:t>How far can a fish move?</a:t>
            </a:r>
          </a:p>
          <a:p>
            <a:endParaRPr lang="en-US" dirty="0"/>
          </a:p>
          <a:p>
            <a:r>
              <a:rPr lang="en-US" dirty="0" smtClean="0"/>
              <a:t>Key: Modeling Dependencies</a:t>
            </a:r>
          </a:p>
          <a:p>
            <a:endParaRPr lang="en-US" dirty="0"/>
          </a:p>
        </p:txBody>
      </p:sp>
    </p:spTree>
    <p:extLst>
      <p:ext uri="{BB962C8B-B14F-4D97-AF65-F5344CB8AC3E}">
        <p14:creationId xmlns:p14="http://schemas.microsoft.com/office/powerpoint/2010/main" val="2721499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35" y="76200"/>
            <a:ext cx="7924800" cy="1066800"/>
          </a:xfrm>
        </p:spPr>
        <p:txBody>
          <a:bodyPr>
            <a:normAutofit fontScale="90000"/>
          </a:bodyPr>
          <a:lstStyle/>
          <a:p>
            <a:r>
              <a:rPr lang="en-US" altLang="zh-CN" sz="3600" dirty="0"/>
              <a:t>Programming </a:t>
            </a:r>
            <a:r>
              <a:rPr lang="en-US" altLang="zh-CN" sz="3600" dirty="0" smtClean="0"/>
              <a:t>Model</a:t>
            </a:r>
            <a:br>
              <a:rPr lang="en-US" altLang="zh-CN" sz="3600" dirty="0" smtClean="0"/>
            </a:br>
            <a:r>
              <a:rPr lang="en-US" altLang="zh-CN" dirty="0" smtClean="0"/>
              <a:t>Modeling State</a:t>
            </a:r>
            <a:endParaRPr lang="zh-CN" altLang="en-US" dirty="0"/>
          </a:p>
        </p:txBody>
      </p:sp>
      <p:sp>
        <p:nvSpPr>
          <p:cNvPr id="3" name="Content Placeholder 2"/>
          <p:cNvSpPr>
            <a:spLocks noGrp="1"/>
          </p:cNvSpPr>
          <p:nvPr>
            <p:ph idx="1"/>
          </p:nvPr>
        </p:nvSpPr>
        <p:spPr>
          <a:xfrm>
            <a:off x="457200" y="1524000"/>
            <a:ext cx="7924800" cy="4495801"/>
          </a:xfrm>
        </p:spPr>
        <p:txBody>
          <a:bodyPr>
            <a:normAutofit fontScale="92500" lnSpcReduction="10000"/>
          </a:bodyPr>
          <a:lstStyle/>
          <a:p>
            <a:r>
              <a:rPr lang="en-US" altLang="zh-CN" dirty="0" smtClean="0"/>
              <a:t>Motivated by thinking of the applications as distributed database system</a:t>
            </a:r>
          </a:p>
          <a:p>
            <a:endParaRPr lang="en-US" altLang="zh-CN" dirty="0" smtClean="0"/>
          </a:p>
          <a:p>
            <a:r>
              <a:rPr lang="en-US" altLang="zh-CN" dirty="0" smtClean="0"/>
              <a:t>Application state: Set of tuples </a:t>
            </a:r>
          </a:p>
          <a:p>
            <a:pPr lvl="1"/>
            <a:r>
              <a:rPr lang="en-US" altLang="zh-CN" dirty="0" smtClean="0"/>
              <a:t>Fish </a:t>
            </a:r>
            <a:r>
              <a:rPr lang="en-US" altLang="zh-CN" dirty="0" smtClean="0">
                <a:sym typeface="Wingdings" pitchFamily="2" charset="2"/>
              </a:rPr>
              <a:t> tuple </a:t>
            </a:r>
          </a:p>
          <a:p>
            <a:pPr lvl="1"/>
            <a:r>
              <a:rPr lang="en-US" altLang="zh-CN" dirty="0"/>
              <a:t>Fish school </a:t>
            </a:r>
            <a:r>
              <a:rPr lang="en-US" altLang="zh-CN" dirty="0">
                <a:sym typeface="Wingdings" pitchFamily="2" charset="2"/>
              </a:rPr>
              <a:t> application state</a:t>
            </a:r>
            <a:endParaRPr lang="en-US" altLang="zh-CN" dirty="0"/>
          </a:p>
          <a:p>
            <a:endParaRPr lang="en-US" altLang="zh-CN" dirty="0"/>
          </a:p>
          <a:p>
            <a:r>
              <a:rPr lang="en-US" altLang="zh-CN" dirty="0" smtClean="0"/>
              <a:t>Selection over state: Query</a:t>
            </a:r>
          </a:p>
          <a:p>
            <a:pPr lvl="1"/>
            <a:r>
              <a:rPr lang="en-US" altLang="zh-CN" dirty="0" smtClean="0"/>
              <a:t>2D range query over fish school</a:t>
            </a:r>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pPr marL="0" indent="0">
              <a:buNone/>
            </a:pPr>
            <a:endParaRPr lang="en-US" altLang="zh-CN" b="0" dirty="0" smtClean="0">
              <a:latin typeface="Times New Roman" pitchFamily="18" charset="0"/>
              <a:cs typeface="Times New Roman" pitchFamily="18" charset="0"/>
            </a:endParaRPr>
          </a:p>
          <a:p>
            <a:pPr marL="457200" lvl="1" indent="0">
              <a:buNone/>
            </a:pPr>
            <a:endParaRPr lang="en-US" altLang="zh-CN" dirty="0" smtClean="0">
              <a:cs typeface="Times New Roman" pitchFamily="18" charset="0"/>
            </a:endParaRPr>
          </a:p>
        </p:txBody>
      </p:sp>
      <p:sp>
        <p:nvSpPr>
          <p:cNvPr id="4" name="Slide Number Placeholder 3"/>
          <p:cNvSpPr>
            <a:spLocks noGrp="1"/>
          </p:cNvSpPr>
          <p:nvPr>
            <p:ph type="sldNum" sz="quarter" idx="12"/>
          </p:nvPr>
        </p:nvSpPr>
        <p:spPr/>
        <p:txBody>
          <a:bodyPr/>
          <a:lstStyle/>
          <a:p>
            <a:fld id="{C662DFB3-3278-4C69-B7F4-9F4587FEFC56}" type="slidenum">
              <a:rPr lang="en-US" smtClean="0"/>
              <a:pPr/>
              <a:t>13</a:t>
            </a:fld>
            <a:endParaRPr lang="en-US"/>
          </a:p>
        </p:txBody>
      </p:sp>
      <p:sp>
        <p:nvSpPr>
          <p:cNvPr id="207" name="Content Placeholder 2"/>
          <p:cNvSpPr txBox="1">
            <a:spLocks/>
          </p:cNvSpPr>
          <p:nvPr/>
        </p:nvSpPr>
        <p:spPr>
          <a:xfrm>
            <a:off x="337489" y="5486400"/>
            <a:ext cx="85344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smtClean="0">
              <a:cs typeface="Times New Roman" pitchFamily="18" charset="0"/>
            </a:endParaRPr>
          </a:p>
          <a:p>
            <a:endParaRPr lang="en-US" altLang="zh-CN" dirty="0">
              <a:cs typeface="Times New Roman" pitchFamily="18" charset="0"/>
            </a:endParaRPr>
          </a:p>
          <a:p>
            <a:endParaRPr lang="en-US" altLang="zh-CN" dirty="0" smtClean="0">
              <a:cs typeface="Times New Roman" pitchFamily="18" charset="0"/>
            </a:endParaRPr>
          </a:p>
          <a:p>
            <a:endParaRPr lang="en-US" altLang="zh-CN" dirty="0" smtClean="0">
              <a:cs typeface="Times New Roman" pitchFamily="18" charset="0"/>
            </a:endParaRPr>
          </a:p>
          <a:p>
            <a:endParaRPr lang="en-US" altLang="zh-CN" dirty="0" smtClean="0">
              <a:latin typeface="Times New Roman" pitchFamily="18" charset="0"/>
              <a:cs typeface="Times New Roman" pitchFamily="18" charset="0"/>
            </a:endParaRPr>
          </a:p>
          <a:p>
            <a:pPr marL="457200" lvl="1" indent="0">
              <a:buFont typeface="Arial" pitchFamily="34" charset="0"/>
              <a:buNone/>
            </a:pPr>
            <a:endParaRPr lang="en-US" altLang="zh-CN" dirty="0" smtClean="0">
              <a:cs typeface="Times New Roman" pitchFamily="18" charset="0"/>
            </a:endParaRPr>
          </a:p>
        </p:txBody>
      </p:sp>
    </p:spTree>
    <p:extLst>
      <p:ext uri="{BB962C8B-B14F-4D97-AF65-F5344CB8AC3E}">
        <p14:creationId xmlns:p14="http://schemas.microsoft.com/office/powerpoint/2010/main" val="3239829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35" y="76200"/>
            <a:ext cx="7924800" cy="1066800"/>
          </a:xfrm>
        </p:spPr>
        <p:txBody>
          <a:bodyPr>
            <a:normAutofit fontScale="90000"/>
          </a:bodyPr>
          <a:lstStyle/>
          <a:p>
            <a:r>
              <a:rPr lang="en-US" altLang="zh-CN" sz="3600" dirty="0"/>
              <a:t>Programming </a:t>
            </a:r>
            <a:r>
              <a:rPr lang="en-US" altLang="zh-CN" sz="3600" dirty="0" smtClean="0"/>
              <a:t>Model</a:t>
            </a:r>
            <a:br>
              <a:rPr lang="en-US" altLang="zh-CN" sz="3600" dirty="0" smtClean="0"/>
            </a:br>
            <a:r>
              <a:rPr lang="en-US" altLang="zh-CN" dirty="0" smtClean="0"/>
              <a:t>Modeling Data Parallelism </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534400" cy="1219200"/>
              </a:xfrm>
            </p:spPr>
            <p:txBody>
              <a:bodyPr>
                <a:normAutofit/>
              </a:bodyPr>
              <a:lstStyle/>
              <a:p>
                <a:r>
                  <a:rPr lang="en-US" altLang="zh-CN" dirty="0" smtClean="0"/>
                  <a:t>Partition Function</a:t>
                </a:r>
                <a:r>
                  <a:rPr lang="en-US" altLang="zh-CN" dirty="0"/>
                  <a:t>:</a:t>
                </a:r>
              </a:p>
              <a:p>
                <a:pPr marL="457200" lvl="1" indent="0">
                  <a:buNone/>
                </a:pPr>
                <a:r>
                  <a:rPr lang="en-US" altLang="zh-CN" dirty="0" smtClean="0">
                    <a:solidFill>
                      <a:srgbClr val="C00000"/>
                    </a:solidFill>
                    <a:latin typeface="Times New Roman" pitchFamily="18" charset="0"/>
                    <a:cs typeface="Times New Roman" pitchFamily="18" charset="0"/>
                  </a:rPr>
                  <a:t>PART</a:t>
                </a:r>
                <a14:m>
                  <m:oMath xmlns:m="http://schemas.openxmlformats.org/officeDocument/2006/math">
                    <m:r>
                      <a:rPr lang="en-US" altLang="zh-CN" i="1" dirty="0">
                        <a:latin typeface="Cambria Math"/>
                        <a:cs typeface="Times New Roman" pitchFamily="18" charset="0"/>
                      </a:rPr>
                      <m:t>(</m:t>
                    </m:r>
                    <m:r>
                      <a:rPr lang="en-US" altLang="zh-CN" i="1" dirty="0">
                        <a:latin typeface="Cambria Math"/>
                        <a:cs typeface="Times New Roman" pitchFamily="18" charset="0"/>
                      </a:rPr>
                      <m:t>𝑛</m:t>
                    </m:r>
                    <m:r>
                      <a:rPr lang="en-US" altLang="zh-CN" i="1" dirty="0">
                        <a:latin typeface="Cambria Math"/>
                        <a:cs typeface="Times New Roman" pitchFamily="18" charset="0"/>
                      </a:rPr>
                      <m:t>) →</m:t>
                    </m:r>
                    <m:sSub>
                      <m:sSubPr>
                        <m:ctrlPr>
                          <a:rPr lang="en-US" altLang="zh-CN" i="1">
                            <a:latin typeface="Cambria Math"/>
                            <a:cs typeface="Times New Roman" pitchFamily="18" charset="0"/>
                          </a:rPr>
                        </m:ctrlPr>
                      </m:sSubPr>
                      <m:e>
                        <m:r>
                          <m:rPr>
                            <m:sty m:val="p"/>
                          </m:rPr>
                          <a:rPr lang="en-US" altLang="zh-CN">
                            <a:latin typeface="Cambria Math"/>
                            <a:cs typeface="Times New Roman" pitchFamily="18" charset="0"/>
                          </a:rPr>
                          <m:t>Q</m:t>
                        </m:r>
                      </m:e>
                      <m:sub>
                        <m:r>
                          <a:rPr lang="en-US" altLang="zh-CN">
                            <a:latin typeface="Cambria Math"/>
                            <a:cs typeface="Times New Roman" pitchFamily="18" charset="0"/>
                          </a:rPr>
                          <m:t>1</m:t>
                        </m:r>
                      </m:sub>
                    </m:sSub>
                    <m:r>
                      <a:rPr lang="en-US" altLang="zh-CN" i="1">
                        <a:latin typeface="Cambria Math"/>
                        <a:cs typeface="Times New Roman" pitchFamily="18" charset="0"/>
                      </a:rPr>
                      <m:t>, </m:t>
                    </m:r>
                    <m:sSub>
                      <m:sSubPr>
                        <m:ctrlPr>
                          <a:rPr lang="en-US" altLang="zh-CN" i="1">
                            <a:latin typeface="Cambria Math"/>
                            <a:cs typeface="Times New Roman" pitchFamily="18" charset="0"/>
                          </a:rPr>
                        </m:ctrlPr>
                      </m:sSubPr>
                      <m:e>
                        <m:r>
                          <m:rPr>
                            <m:sty m:val="p"/>
                          </m:rPr>
                          <a:rPr lang="en-US" altLang="zh-CN">
                            <a:latin typeface="Cambria Math"/>
                            <a:cs typeface="Times New Roman" pitchFamily="18" charset="0"/>
                          </a:rPr>
                          <m:t>Q</m:t>
                        </m:r>
                      </m:e>
                      <m:sub>
                        <m:r>
                          <a:rPr lang="en-US" altLang="zh-CN">
                            <a:latin typeface="Cambria Math"/>
                            <a:cs typeface="Times New Roman" pitchFamily="18" charset="0"/>
                          </a:rPr>
                          <m:t>2</m:t>
                        </m:r>
                      </m:sub>
                    </m:sSub>
                    <m:r>
                      <a:rPr lang="en-US" altLang="zh-CN" i="1">
                        <a:latin typeface="Cambria Math"/>
                        <a:cs typeface="Times New Roman" pitchFamily="18" charset="0"/>
                      </a:rPr>
                      <m:t>,</m:t>
                    </m:r>
                    <m:r>
                      <a:rPr lang="en-US" altLang="zh-CN">
                        <a:latin typeface="Cambria Math"/>
                        <a:cs typeface="Times New Roman" pitchFamily="18" charset="0"/>
                      </a:rPr>
                      <m:t>…,</m:t>
                    </m:r>
                    <m:sSub>
                      <m:sSubPr>
                        <m:ctrlPr>
                          <a:rPr lang="en-US" altLang="zh-CN" i="1">
                            <a:latin typeface="Cambria Math"/>
                            <a:cs typeface="Times New Roman" pitchFamily="18" charset="0"/>
                          </a:rPr>
                        </m:ctrlPr>
                      </m:sSubPr>
                      <m:e>
                        <m:r>
                          <m:rPr>
                            <m:sty m:val="p"/>
                          </m:rPr>
                          <a:rPr lang="en-US" altLang="zh-CN">
                            <a:latin typeface="Cambria Math"/>
                            <a:cs typeface="Times New Roman" pitchFamily="18" charset="0"/>
                          </a:rPr>
                          <m:t>Q</m:t>
                        </m:r>
                      </m:e>
                      <m:sub>
                        <m:r>
                          <m:rPr>
                            <m:sty m:val="p"/>
                          </m:rPr>
                          <a:rPr lang="en-US" altLang="zh-CN">
                            <a:latin typeface="Cambria Math"/>
                            <a:cs typeface="Times New Roman" pitchFamily="18" charset="0"/>
                          </a:rPr>
                          <m:t>n</m:t>
                        </m:r>
                      </m:sub>
                    </m:sSub>
                  </m:oMath>
                </a14:m>
                <a:r>
                  <a:rPr lang="en-US" altLang="zh-CN" dirty="0">
                    <a:latin typeface="Times New Roman" pitchFamily="18" charset="0"/>
                    <a:cs typeface="Times New Roman" pitchFamily="18" charset="0"/>
                  </a:rPr>
                  <a:t> </a:t>
                </a:r>
              </a:p>
              <a:p>
                <a:pPr marL="0" indent="0">
                  <a:buNone/>
                </a:pPr>
                <a:endParaRPr lang="en-US" altLang="zh-CN" b="0" dirty="0" smtClean="0">
                  <a:latin typeface="Times New Roman" pitchFamily="18" charset="0"/>
                  <a:cs typeface="Times New Roman" pitchFamily="18" charset="0"/>
                </a:endParaRPr>
              </a:p>
              <a:p>
                <a:pPr marL="457200" lvl="1" indent="0">
                  <a:buNone/>
                </a:pPr>
                <a:endParaRPr lang="en-US" altLang="zh-CN" dirty="0" smtClean="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534400" cy="1219200"/>
              </a:xfrm>
              <a:blipFill rotWithShape="1">
                <a:blip r:embed="rId3"/>
                <a:stretch>
                  <a:fillRect l="-1571" t="-6500" b="-3500"/>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14</a:t>
            </a:fld>
            <a:endParaRPr lang="en-US"/>
          </a:p>
        </p:txBody>
      </p:sp>
      <p:sp>
        <p:nvSpPr>
          <p:cNvPr id="129" name="Rectangle 128"/>
          <p:cNvSpPr/>
          <p:nvPr/>
        </p:nvSpPr>
        <p:spPr>
          <a:xfrm>
            <a:off x="3200400" y="3026923"/>
            <a:ext cx="2286000" cy="238327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Group 179"/>
          <p:cNvGrpSpPr/>
          <p:nvPr/>
        </p:nvGrpSpPr>
        <p:grpSpPr>
          <a:xfrm>
            <a:off x="3309985" y="3227301"/>
            <a:ext cx="1669214" cy="1945532"/>
            <a:chOff x="3386185" y="3049545"/>
            <a:chExt cx="1669214" cy="1945532"/>
          </a:xfrm>
        </p:grpSpPr>
        <p:sp>
          <p:nvSpPr>
            <p:cNvPr id="131" name="Oval 130"/>
            <p:cNvSpPr/>
            <p:nvPr/>
          </p:nvSpPr>
          <p:spPr>
            <a:xfrm>
              <a:off x="3607731" y="4028137"/>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2" name="Oval 131"/>
            <p:cNvSpPr/>
            <p:nvPr/>
          </p:nvSpPr>
          <p:spPr>
            <a:xfrm>
              <a:off x="3755429" y="4167935"/>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3" name="Oval 132"/>
            <p:cNvSpPr/>
            <p:nvPr/>
          </p:nvSpPr>
          <p:spPr>
            <a:xfrm>
              <a:off x="4050823" y="4272784"/>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4" name="Oval 133"/>
            <p:cNvSpPr/>
            <p:nvPr/>
          </p:nvSpPr>
          <p:spPr>
            <a:xfrm>
              <a:off x="3650810" y="4459182"/>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5" name="Oval 134"/>
            <p:cNvSpPr/>
            <p:nvPr/>
          </p:nvSpPr>
          <p:spPr>
            <a:xfrm>
              <a:off x="3798507" y="4598981"/>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Oval 135"/>
            <p:cNvSpPr/>
            <p:nvPr/>
          </p:nvSpPr>
          <p:spPr>
            <a:xfrm>
              <a:off x="3386185" y="4738780"/>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7" name="Oval 136"/>
            <p:cNvSpPr/>
            <p:nvPr/>
          </p:nvSpPr>
          <p:spPr>
            <a:xfrm>
              <a:off x="3718504" y="4925178"/>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Oval 137"/>
            <p:cNvSpPr/>
            <p:nvPr/>
          </p:nvSpPr>
          <p:spPr>
            <a:xfrm>
              <a:off x="4149289" y="4633931"/>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9" name="Oval 138"/>
            <p:cNvSpPr/>
            <p:nvPr/>
          </p:nvSpPr>
          <p:spPr>
            <a:xfrm>
              <a:off x="4044670" y="4884404"/>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Oval 139"/>
            <p:cNvSpPr/>
            <p:nvPr/>
          </p:nvSpPr>
          <p:spPr>
            <a:xfrm>
              <a:off x="3786199" y="3183519"/>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1" name="Oval 140"/>
            <p:cNvSpPr/>
            <p:nvPr/>
          </p:nvSpPr>
          <p:spPr>
            <a:xfrm>
              <a:off x="3970821" y="3230119"/>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2" name="Oval 141"/>
            <p:cNvSpPr/>
            <p:nvPr/>
          </p:nvSpPr>
          <p:spPr>
            <a:xfrm>
              <a:off x="4063132" y="3457291"/>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3" name="Oval 142"/>
            <p:cNvSpPr/>
            <p:nvPr/>
          </p:nvSpPr>
          <p:spPr>
            <a:xfrm>
              <a:off x="3650810" y="3439817"/>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4" name="Oval 143"/>
            <p:cNvSpPr/>
            <p:nvPr/>
          </p:nvSpPr>
          <p:spPr>
            <a:xfrm>
              <a:off x="3693888" y="3762373"/>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5" name="Oval 144"/>
            <p:cNvSpPr/>
            <p:nvPr/>
          </p:nvSpPr>
          <p:spPr>
            <a:xfrm>
              <a:off x="4063132" y="3758732"/>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6" name="Oval 145"/>
            <p:cNvSpPr/>
            <p:nvPr/>
          </p:nvSpPr>
          <p:spPr>
            <a:xfrm>
              <a:off x="4284678" y="4127160"/>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Oval 146"/>
            <p:cNvSpPr/>
            <p:nvPr/>
          </p:nvSpPr>
          <p:spPr>
            <a:xfrm>
              <a:off x="4450837" y="3049545"/>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8" name="Oval 147"/>
            <p:cNvSpPr/>
            <p:nvPr/>
          </p:nvSpPr>
          <p:spPr>
            <a:xfrm>
              <a:off x="4493916" y="3177694"/>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9" name="Oval 148"/>
            <p:cNvSpPr/>
            <p:nvPr/>
          </p:nvSpPr>
          <p:spPr>
            <a:xfrm>
              <a:off x="4530840" y="3387392"/>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Oval 149"/>
            <p:cNvSpPr/>
            <p:nvPr/>
          </p:nvSpPr>
          <p:spPr>
            <a:xfrm>
              <a:off x="4826235" y="3049545"/>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Oval 150"/>
            <p:cNvSpPr/>
            <p:nvPr/>
          </p:nvSpPr>
          <p:spPr>
            <a:xfrm>
              <a:off x="4937008" y="3270893"/>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2" name="Oval 151"/>
            <p:cNvSpPr/>
            <p:nvPr/>
          </p:nvSpPr>
          <p:spPr>
            <a:xfrm>
              <a:off x="4981550" y="3970038"/>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Oval 152"/>
            <p:cNvSpPr/>
            <p:nvPr/>
          </p:nvSpPr>
          <p:spPr>
            <a:xfrm>
              <a:off x="4879151" y="4668881"/>
              <a:ext cx="73849" cy="69899"/>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63" name="Straight Connector 162"/>
          <p:cNvCxnSpPr/>
          <p:nvPr/>
        </p:nvCxnSpPr>
        <p:spPr>
          <a:xfrm>
            <a:off x="3200400" y="3773526"/>
            <a:ext cx="228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200400" y="4614334"/>
            <a:ext cx="228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977640" y="3026923"/>
            <a:ext cx="0" cy="238327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737335" y="3026923"/>
            <a:ext cx="0" cy="238327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2" name="Group 191"/>
          <p:cNvGrpSpPr/>
          <p:nvPr/>
        </p:nvGrpSpPr>
        <p:grpSpPr>
          <a:xfrm>
            <a:off x="3308834" y="3073356"/>
            <a:ext cx="2083028" cy="2275318"/>
            <a:chOff x="6222772" y="2917490"/>
            <a:chExt cx="2083028" cy="2275318"/>
          </a:xfrm>
        </p:grpSpPr>
        <p:pic>
          <p:nvPicPr>
            <p:cNvPr id="161" name="Picture 45"/>
            <p:cNvPicPr>
              <a:picLocks noChangeAspect="1" noChangeArrowheads="1"/>
            </p:cNvPicPr>
            <p:nvPr/>
          </p:nvPicPr>
          <p:blipFill>
            <a:blip r:embed="rId4" cstate="print"/>
            <a:srcRect/>
            <a:stretch>
              <a:fillRect/>
            </a:stretch>
          </p:blipFill>
          <p:spPr bwMode="auto">
            <a:xfrm>
              <a:off x="6248172" y="2917490"/>
              <a:ext cx="578973" cy="645739"/>
            </a:xfrm>
            <a:prstGeom prst="rect">
              <a:avLst/>
            </a:prstGeom>
            <a:noFill/>
            <a:ln w="9525">
              <a:noFill/>
              <a:miter lim="800000"/>
              <a:headEnd/>
              <a:tailEnd/>
            </a:ln>
          </p:spPr>
        </p:pic>
        <p:pic>
          <p:nvPicPr>
            <p:cNvPr id="171" name="Picture 45"/>
            <p:cNvPicPr>
              <a:picLocks noChangeAspect="1" noChangeArrowheads="1"/>
            </p:cNvPicPr>
            <p:nvPr/>
          </p:nvPicPr>
          <p:blipFill>
            <a:blip r:embed="rId4" cstate="print"/>
            <a:srcRect/>
            <a:stretch>
              <a:fillRect/>
            </a:stretch>
          </p:blipFill>
          <p:spPr bwMode="auto">
            <a:xfrm>
              <a:off x="6949513" y="2924723"/>
              <a:ext cx="578973" cy="645739"/>
            </a:xfrm>
            <a:prstGeom prst="rect">
              <a:avLst/>
            </a:prstGeom>
            <a:noFill/>
            <a:ln w="9525">
              <a:noFill/>
              <a:miter lim="800000"/>
              <a:headEnd/>
              <a:tailEnd/>
            </a:ln>
          </p:spPr>
        </p:pic>
        <p:pic>
          <p:nvPicPr>
            <p:cNvPr id="172" name="Picture 45"/>
            <p:cNvPicPr>
              <a:picLocks noChangeAspect="1" noChangeArrowheads="1"/>
            </p:cNvPicPr>
            <p:nvPr/>
          </p:nvPicPr>
          <p:blipFill>
            <a:blip r:embed="rId4" cstate="print"/>
            <a:srcRect/>
            <a:stretch>
              <a:fillRect/>
            </a:stretch>
          </p:blipFill>
          <p:spPr bwMode="auto">
            <a:xfrm>
              <a:off x="7708928" y="3748613"/>
              <a:ext cx="578973" cy="645739"/>
            </a:xfrm>
            <a:prstGeom prst="rect">
              <a:avLst/>
            </a:prstGeom>
            <a:noFill/>
            <a:ln w="9525">
              <a:noFill/>
              <a:miter lim="800000"/>
              <a:headEnd/>
              <a:tailEnd/>
            </a:ln>
          </p:spPr>
        </p:pic>
        <p:pic>
          <p:nvPicPr>
            <p:cNvPr id="173" name="Picture 45"/>
            <p:cNvPicPr>
              <a:picLocks noChangeAspect="1" noChangeArrowheads="1"/>
            </p:cNvPicPr>
            <p:nvPr/>
          </p:nvPicPr>
          <p:blipFill>
            <a:blip r:embed="rId4" cstate="print"/>
            <a:srcRect/>
            <a:stretch>
              <a:fillRect/>
            </a:stretch>
          </p:blipFill>
          <p:spPr bwMode="auto">
            <a:xfrm>
              <a:off x="7726827" y="2917490"/>
              <a:ext cx="578973" cy="645739"/>
            </a:xfrm>
            <a:prstGeom prst="rect">
              <a:avLst/>
            </a:prstGeom>
            <a:noFill/>
            <a:ln w="9525">
              <a:noFill/>
              <a:miter lim="800000"/>
              <a:headEnd/>
              <a:tailEnd/>
            </a:ln>
          </p:spPr>
        </p:pic>
        <p:pic>
          <p:nvPicPr>
            <p:cNvPr id="174" name="Picture 45"/>
            <p:cNvPicPr>
              <a:picLocks noChangeAspect="1" noChangeArrowheads="1"/>
            </p:cNvPicPr>
            <p:nvPr/>
          </p:nvPicPr>
          <p:blipFill>
            <a:blip r:embed="rId4" cstate="print"/>
            <a:srcRect/>
            <a:stretch>
              <a:fillRect/>
            </a:stretch>
          </p:blipFill>
          <p:spPr bwMode="auto">
            <a:xfrm>
              <a:off x="6222772" y="3714359"/>
              <a:ext cx="578973" cy="645739"/>
            </a:xfrm>
            <a:prstGeom prst="rect">
              <a:avLst/>
            </a:prstGeom>
            <a:noFill/>
            <a:ln w="9525">
              <a:noFill/>
              <a:miter lim="800000"/>
              <a:headEnd/>
              <a:tailEnd/>
            </a:ln>
          </p:spPr>
        </p:pic>
        <p:pic>
          <p:nvPicPr>
            <p:cNvPr id="175" name="Picture 45"/>
            <p:cNvPicPr>
              <a:picLocks noChangeAspect="1" noChangeArrowheads="1"/>
            </p:cNvPicPr>
            <p:nvPr/>
          </p:nvPicPr>
          <p:blipFill>
            <a:blip r:embed="rId4" cstate="print"/>
            <a:srcRect/>
            <a:stretch>
              <a:fillRect/>
            </a:stretch>
          </p:blipFill>
          <p:spPr bwMode="auto">
            <a:xfrm>
              <a:off x="6948592" y="3740216"/>
              <a:ext cx="578973" cy="645739"/>
            </a:xfrm>
            <a:prstGeom prst="rect">
              <a:avLst/>
            </a:prstGeom>
            <a:noFill/>
            <a:ln w="9525">
              <a:noFill/>
              <a:miter lim="800000"/>
              <a:headEnd/>
              <a:tailEnd/>
            </a:ln>
          </p:spPr>
        </p:pic>
        <p:pic>
          <p:nvPicPr>
            <p:cNvPr id="176" name="Picture 45"/>
            <p:cNvPicPr>
              <a:picLocks noChangeAspect="1" noChangeArrowheads="1"/>
            </p:cNvPicPr>
            <p:nvPr/>
          </p:nvPicPr>
          <p:blipFill>
            <a:blip r:embed="rId4" cstate="print"/>
            <a:srcRect/>
            <a:stretch>
              <a:fillRect/>
            </a:stretch>
          </p:blipFill>
          <p:spPr bwMode="auto">
            <a:xfrm>
              <a:off x="7723951" y="4547069"/>
              <a:ext cx="578973" cy="645739"/>
            </a:xfrm>
            <a:prstGeom prst="rect">
              <a:avLst/>
            </a:prstGeom>
            <a:noFill/>
            <a:ln w="9525">
              <a:noFill/>
              <a:miter lim="800000"/>
              <a:headEnd/>
              <a:tailEnd/>
            </a:ln>
          </p:spPr>
        </p:pic>
        <p:pic>
          <p:nvPicPr>
            <p:cNvPr id="177" name="Picture 45"/>
            <p:cNvPicPr>
              <a:picLocks noChangeAspect="1" noChangeArrowheads="1"/>
            </p:cNvPicPr>
            <p:nvPr/>
          </p:nvPicPr>
          <p:blipFill>
            <a:blip r:embed="rId4" cstate="print"/>
            <a:srcRect/>
            <a:stretch>
              <a:fillRect/>
            </a:stretch>
          </p:blipFill>
          <p:spPr bwMode="auto">
            <a:xfrm>
              <a:off x="6956381" y="4542448"/>
              <a:ext cx="578973" cy="645739"/>
            </a:xfrm>
            <a:prstGeom prst="rect">
              <a:avLst/>
            </a:prstGeom>
            <a:noFill/>
            <a:ln w="9525">
              <a:noFill/>
              <a:miter lim="800000"/>
              <a:headEnd/>
              <a:tailEnd/>
            </a:ln>
          </p:spPr>
        </p:pic>
        <p:pic>
          <p:nvPicPr>
            <p:cNvPr id="178" name="Picture 45"/>
            <p:cNvPicPr>
              <a:picLocks noChangeAspect="1" noChangeArrowheads="1"/>
            </p:cNvPicPr>
            <p:nvPr/>
          </p:nvPicPr>
          <p:blipFill>
            <a:blip r:embed="rId4" cstate="print"/>
            <a:srcRect/>
            <a:stretch>
              <a:fillRect/>
            </a:stretch>
          </p:blipFill>
          <p:spPr bwMode="auto">
            <a:xfrm>
              <a:off x="6241822" y="4540250"/>
              <a:ext cx="578973" cy="645739"/>
            </a:xfrm>
            <a:prstGeom prst="rect">
              <a:avLst/>
            </a:prstGeom>
            <a:noFill/>
            <a:ln w="9525">
              <a:noFill/>
              <a:miter lim="800000"/>
              <a:headEnd/>
              <a:tailEnd/>
            </a:ln>
          </p:spPr>
        </p:pic>
      </p:grpSp>
      <p:grpSp>
        <p:nvGrpSpPr>
          <p:cNvPr id="190" name="Group 189"/>
          <p:cNvGrpSpPr/>
          <p:nvPr/>
        </p:nvGrpSpPr>
        <p:grpSpPr>
          <a:xfrm>
            <a:off x="3293711" y="3115286"/>
            <a:ext cx="2116489" cy="2132759"/>
            <a:chOff x="3369911" y="2937530"/>
            <a:chExt cx="2116489" cy="2132759"/>
          </a:xfrm>
        </p:grpSpPr>
        <mc:AlternateContent xmlns:mc="http://schemas.openxmlformats.org/markup-compatibility/2006" xmlns:a14="http://schemas.microsoft.com/office/drawing/2010/main">
          <mc:Choice Requires="a14">
            <p:sp>
              <p:nvSpPr>
                <p:cNvPr id="187" name="Rectangle 186"/>
                <p:cNvSpPr/>
                <p:nvPr/>
              </p:nvSpPr>
              <p:spPr>
                <a:xfrm>
                  <a:off x="4140200" y="453856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1" smtClean="0">
                                <a:latin typeface="Cambria Math"/>
                                <a:cs typeface="Times New Roman" pitchFamily="18" charset="0"/>
                              </a:rPr>
                              <m:t>8</m:t>
                            </m:r>
                          </m:sub>
                        </m:sSub>
                      </m:oMath>
                    </m:oMathPara>
                  </a14:m>
                  <a:endParaRPr lang="zh-CN" altLang="en-US" sz="2800" dirty="0"/>
                </a:p>
              </p:txBody>
            </p:sp>
          </mc:Choice>
          <mc:Fallback xmlns="">
            <p:sp>
              <p:nvSpPr>
                <p:cNvPr id="187" name="Rectangle 186"/>
                <p:cNvSpPr>
                  <a:spLocks noRot="1" noChangeAspect="1" noMove="1" noResize="1" noEditPoints="1" noAdjustHandles="1" noChangeArrowheads="1" noChangeShapeType="1" noTextEdit="1"/>
                </p:cNvSpPr>
                <p:nvPr/>
              </p:nvSpPr>
              <p:spPr>
                <a:xfrm>
                  <a:off x="4140200" y="4538560"/>
                  <a:ext cx="599728" cy="523220"/>
                </a:xfrm>
                <a:prstGeom prst="rect">
                  <a:avLst/>
                </a:prstGeom>
                <a:blipFill rotWithShape="1">
                  <a:blip r:embed="rId5"/>
                  <a:stretch>
                    <a:fillRect/>
                  </a:stretch>
                </a:blipFill>
              </p:spPr>
              <p:txBody>
                <a:bodyPr/>
                <a:lstStyle/>
                <a:p>
                  <a:r>
                    <a:rPr lang="zh-CN" altLang="en-US">
                      <a:noFill/>
                    </a:rPr>
                    <a:t> </a:t>
                  </a:r>
                </a:p>
              </p:txBody>
            </p:sp>
          </mc:Fallback>
        </mc:AlternateContent>
        <p:grpSp>
          <p:nvGrpSpPr>
            <p:cNvPr id="189" name="Group 188"/>
            <p:cNvGrpSpPr/>
            <p:nvPr/>
          </p:nvGrpSpPr>
          <p:grpSpPr>
            <a:xfrm>
              <a:off x="3369911" y="2937530"/>
              <a:ext cx="2116489" cy="2132759"/>
              <a:chOff x="3369911" y="2937530"/>
              <a:chExt cx="2116489" cy="2132759"/>
            </a:xfrm>
          </p:grpSpPr>
          <mc:AlternateContent xmlns:mc="http://schemas.openxmlformats.org/markup-compatibility/2006" xmlns:a14="http://schemas.microsoft.com/office/drawing/2010/main">
            <mc:Choice Requires="a14">
              <p:sp>
                <p:nvSpPr>
                  <p:cNvPr id="179" name="Rectangle 178"/>
                  <p:cNvSpPr/>
                  <p:nvPr/>
                </p:nvSpPr>
                <p:spPr>
                  <a:xfrm>
                    <a:off x="3369911" y="2948254"/>
                    <a:ext cx="70949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a:latin typeface="Cambria Math"/>
                                  <a:cs typeface="Times New Roman" pitchFamily="18" charset="0"/>
                                </a:rPr>
                                <m:t>1</m:t>
                              </m:r>
                            </m:sub>
                          </m:sSub>
                        </m:oMath>
                      </m:oMathPara>
                    </a14:m>
                    <a:endParaRPr lang="zh-CN" altLang="en-US" sz="2800" dirty="0"/>
                  </a:p>
                </p:txBody>
              </p:sp>
            </mc:Choice>
            <mc:Fallback xmlns="">
              <p:sp>
                <p:nvSpPr>
                  <p:cNvPr id="179" name="Rectangle 178"/>
                  <p:cNvSpPr>
                    <a:spLocks noRot="1" noChangeAspect="1" noMove="1" noResize="1" noEditPoints="1" noAdjustHandles="1" noChangeArrowheads="1" noChangeShapeType="1" noTextEdit="1"/>
                  </p:cNvSpPr>
                  <p:nvPr/>
                </p:nvSpPr>
                <p:spPr>
                  <a:xfrm>
                    <a:off x="3369911" y="2948254"/>
                    <a:ext cx="709495"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4149289" y="2948254"/>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2</m:t>
                              </m:r>
                            </m:sub>
                          </m:sSub>
                        </m:oMath>
                      </m:oMathPara>
                    </a14:m>
                    <a:endParaRPr lang="zh-CN" altLang="en-US" sz="2800" dirty="0"/>
                  </a:p>
                </p:txBody>
              </p:sp>
            </mc:Choice>
            <mc:Fallback xmlns="">
              <p:sp>
                <p:nvSpPr>
                  <p:cNvPr id="181" name="Rectangle 180"/>
                  <p:cNvSpPr>
                    <a:spLocks noRot="1" noChangeAspect="1" noMove="1" noResize="1" noEditPoints="1" noAdjustHandles="1" noChangeArrowheads="1" noChangeShapeType="1" noTextEdit="1"/>
                  </p:cNvSpPr>
                  <p:nvPr/>
                </p:nvSpPr>
                <p:spPr>
                  <a:xfrm>
                    <a:off x="4149289" y="2948254"/>
                    <a:ext cx="599728" cy="52322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868334" y="293753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3</m:t>
                              </m:r>
                            </m:sub>
                          </m:sSub>
                        </m:oMath>
                      </m:oMathPara>
                    </a14:m>
                    <a:endParaRPr lang="zh-CN" altLang="en-US" sz="2800" dirty="0"/>
                  </a:p>
                </p:txBody>
              </p:sp>
            </mc:Choice>
            <mc:Fallback xmlns="">
              <p:sp>
                <p:nvSpPr>
                  <p:cNvPr id="182" name="Rectangle 181"/>
                  <p:cNvSpPr>
                    <a:spLocks noRot="1" noChangeAspect="1" noMove="1" noResize="1" noEditPoints="1" noAdjustHandles="1" noChangeArrowheads="1" noChangeShapeType="1" noTextEdit="1"/>
                  </p:cNvSpPr>
                  <p:nvPr/>
                </p:nvSpPr>
                <p:spPr>
                  <a:xfrm>
                    <a:off x="4868334" y="2937530"/>
                    <a:ext cx="599728" cy="52322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3440434" y="3708428"/>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4</m:t>
                              </m:r>
                            </m:sub>
                          </m:sSub>
                        </m:oMath>
                      </m:oMathPara>
                    </a14:m>
                    <a:endParaRPr lang="zh-CN" altLang="en-US" sz="2800" dirty="0"/>
                  </a:p>
                </p:txBody>
              </p:sp>
            </mc:Choice>
            <mc:Fallback xmlns="">
              <p:sp>
                <p:nvSpPr>
                  <p:cNvPr id="183" name="Rectangle 182"/>
                  <p:cNvSpPr>
                    <a:spLocks noRot="1" noChangeAspect="1" noMove="1" noResize="1" noEditPoints="1" noAdjustHandles="1" noChangeArrowheads="1" noChangeShapeType="1" noTextEdit="1"/>
                  </p:cNvSpPr>
                  <p:nvPr/>
                </p:nvSpPr>
                <p:spPr>
                  <a:xfrm>
                    <a:off x="3440434" y="3708428"/>
                    <a:ext cx="599728" cy="52322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4164650" y="3703665"/>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5</m:t>
                              </m:r>
                            </m:sub>
                          </m:sSub>
                        </m:oMath>
                      </m:oMathPara>
                    </a14:m>
                    <a:endParaRPr lang="zh-CN" altLang="en-US" sz="2800" dirty="0"/>
                  </a:p>
                </p:txBody>
              </p:sp>
            </mc:Choice>
            <mc:Fallback xmlns="">
              <p:sp>
                <p:nvSpPr>
                  <p:cNvPr id="184" name="Rectangle 183"/>
                  <p:cNvSpPr>
                    <a:spLocks noRot="1" noChangeAspect="1" noMove="1" noResize="1" noEditPoints="1" noAdjustHandles="1" noChangeArrowheads="1" noChangeShapeType="1" noTextEdit="1"/>
                  </p:cNvSpPr>
                  <p:nvPr/>
                </p:nvSpPr>
                <p:spPr>
                  <a:xfrm>
                    <a:off x="4164650" y="3703665"/>
                    <a:ext cx="599728" cy="523220"/>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4879151" y="3694363"/>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6</m:t>
                              </m:r>
                            </m:sub>
                          </m:sSub>
                        </m:oMath>
                      </m:oMathPara>
                    </a14:m>
                    <a:endParaRPr lang="zh-CN" altLang="en-US" sz="2800" dirty="0"/>
                  </a:p>
                </p:txBody>
              </p:sp>
            </mc:Choice>
            <mc:Fallback xmlns="">
              <p:sp>
                <p:nvSpPr>
                  <p:cNvPr id="185" name="Rectangle 184"/>
                  <p:cNvSpPr>
                    <a:spLocks noRot="1" noChangeAspect="1" noMove="1" noResize="1" noEditPoints="1" noAdjustHandles="1" noChangeArrowheads="1" noChangeShapeType="1" noTextEdit="1"/>
                  </p:cNvSpPr>
                  <p:nvPr/>
                </p:nvSpPr>
                <p:spPr>
                  <a:xfrm>
                    <a:off x="4879151" y="3694363"/>
                    <a:ext cx="599728" cy="523220"/>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3454112" y="4547069"/>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0" smtClean="0">
                                  <a:latin typeface="Cambria Math"/>
                                  <a:cs typeface="Times New Roman" pitchFamily="18" charset="0"/>
                                </a:rPr>
                                <m:t>7</m:t>
                              </m:r>
                            </m:sub>
                          </m:sSub>
                        </m:oMath>
                      </m:oMathPara>
                    </a14:m>
                    <a:endParaRPr lang="zh-CN" altLang="en-US" sz="2800" dirty="0"/>
                  </a:p>
                </p:txBody>
              </p:sp>
            </mc:Choice>
            <mc:Fallback xmlns="">
              <p:sp>
                <p:nvSpPr>
                  <p:cNvPr id="186" name="Rectangle 185"/>
                  <p:cNvSpPr>
                    <a:spLocks noRot="1" noChangeAspect="1" noMove="1" noResize="1" noEditPoints="1" noAdjustHandles="1" noChangeArrowheads="1" noChangeShapeType="1" noTextEdit="1"/>
                  </p:cNvSpPr>
                  <p:nvPr/>
                </p:nvSpPr>
                <p:spPr>
                  <a:xfrm>
                    <a:off x="3454112" y="4547069"/>
                    <a:ext cx="599728" cy="523220"/>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Rectangle 187"/>
                  <p:cNvSpPr/>
                  <p:nvPr/>
                </p:nvSpPr>
                <p:spPr>
                  <a:xfrm>
                    <a:off x="4886672" y="454025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a:cs typeface="Times New Roman" pitchFamily="18" charset="0"/>
                                </a:rPr>
                              </m:ctrlPr>
                            </m:sSubPr>
                            <m:e>
                              <m:r>
                                <m:rPr>
                                  <m:sty m:val="p"/>
                                </m:rPr>
                                <a:rPr lang="en-US" altLang="zh-CN" sz="2800">
                                  <a:latin typeface="Cambria Math"/>
                                  <a:cs typeface="Times New Roman" pitchFamily="18" charset="0"/>
                                </a:rPr>
                                <m:t>Q</m:t>
                              </m:r>
                            </m:e>
                            <m:sub>
                              <m:r>
                                <a:rPr lang="en-US" altLang="zh-CN" sz="2800" b="0" i="1" smtClean="0">
                                  <a:latin typeface="Cambria Math"/>
                                  <a:cs typeface="Times New Roman" pitchFamily="18" charset="0"/>
                                </a:rPr>
                                <m:t>9</m:t>
                              </m:r>
                            </m:sub>
                          </m:sSub>
                        </m:oMath>
                      </m:oMathPara>
                    </a14:m>
                    <a:endParaRPr lang="zh-CN" altLang="en-US" sz="2800" dirty="0"/>
                  </a:p>
                </p:txBody>
              </p:sp>
            </mc:Choice>
            <mc:Fallback xmlns="">
              <p:sp>
                <p:nvSpPr>
                  <p:cNvPr id="188" name="Rectangle 187"/>
                  <p:cNvSpPr>
                    <a:spLocks noRot="1" noChangeAspect="1" noMove="1" noResize="1" noEditPoints="1" noAdjustHandles="1" noChangeArrowheads="1" noChangeShapeType="1" noTextEdit="1"/>
                  </p:cNvSpPr>
                  <p:nvPr/>
                </p:nvSpPr>
                <p:spPr>
                  <a:xfrm>
                    <a:off x="4886672" y="4540250"/>
                    <a:ext cx="599728" cy="523220"/>
                  </a:xfrm>
                  <a:prstGeom prst="rect">
                    <a:avLst/>
                  </a:prstGeom>
                  <a:blipFill rotWithShape="1">
                    <a:blip r:embed="rId13"/>
                    <a:stretch>
                      <a:fillRect/>
                    </a:stretch>
                  </a:blipFill>
                </p:spPr>
                <p:txBody>
                  <a:bodyPr/>
                  <a:lstStyle/>
                  <a:p>
                    <a:r>
                      <a:rPr lang="zh-CN" altLang="en-US">
                        <a:noFill/>
                      </a:rPr>
                      <a:t> </a:t>
                    </a:r>
                  </a:p>
                </p:txBody>
              </p:sp>
            </mc:Fallback>
          </mc:AlternateContent>
        </p:grpSp>
      </p:grpSp>
      <p:sp>
        <p:nvSpPr>
          <p:cNvPr id="207" name="Content Placeholder 2"/>
          <p:cNvSpPr txBox="1">
            <a:spLocks/>
          </p:cNvSpPr>
          <p:nvPr/>
        </p:nvSpPr>
        <p:spPr>
          <a:xfrm>
            <a:off x="337489" y="5486400"/>
            <a:ext cx="85344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smtClean="0">
              <a:cs typeface="Times New Roman" pitchFamily="18" charset="0"/>
            </a:endParaRPr>
          </a:p>
          <a:p>
            <a:endParaRPr lang="en-US" altLang="zh-CN" dirty="0">
              <a:cs typeface="Times New Roman" pitchFamily="18" charset="0"/>
            </a:endParaRPr>
          </a:p>
          <a:p>
            <a:endParaRPr lang="en-US" altLang="zh-CN" dirty="0" smtClean="0">
              <a:cs typeface="Times New Roman" pitchFamily="18" charset="0"/>
            </a:endParaRPr>
          </a:p>
          <a:p>
            <a:endParaRPr lang="en-US" altLang="zh-CN" dirty="0" smtClean="0">
              <a:cs typeface="Times New Roman" pitchFamily="18" charset="0"/>
            </a:endParaRPr>
          </a:p>
          <a:p>
            <a:endParaRPr lang="en-US" altLang="zh-CN" dirty="0" smtClean="0">
              <a:latin typeface="Times New Roman" pitchFamily="18" charset="0"/>
              <a:cs typeface="Times New Roman" pitchFamily="18" charset="0"/>
            </a:endParaRPr>
          </a:p>
          <a:p>
            <a:pPr marL="457200" lvl="1" indent="0">
              <a:buFont typeface="Arial" pitchFamily="34" charset="0"/>
              <a:buNone/>
            </a:pPr>
            <a:endParaRPr lang="en-US" altLang="zh-CN" dirty="0" smtClean="0">
              <a:cs typeface="Times New Roman" pitchFamily="18" charset="0"/>
            </a:endParaRPr>
          </a:p>
        </p:txBody>
      </p:sp>
    </p:spTree>
    <p:extLst>
      <p:ext uri="{BB962C8B-B14F-4D97-AF65-F5344CB8AC3E}">
        <p14:creationId xmlns:p14="http://schemas.microsoft.com/office/powerpoint/2010/main" val="24022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8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35" y="76200"/>
            <a:ext cx="7924800" cy="1066800"/>
          </a:xfrm>
        </p:spPr>
        <p:txBody>
          <a:bodyPr>
            <a:normAutofit fontScale="90000"/>
          </a:bodyPr>
          <a:lstStyle/>
          <a:p>
            <a:r>
              <a:rPr lang="en-US" altLang="zh-CN" sz="3600" dirty="0"/>
              <a:t>Programming </a:t>
            </a:r>
            <a:r>
              <a:rPr lang="en-US" altLang="zh-CN" sz="3600" dirty="0" smtClean="0"/>
              <a:t>Model</a:t>
            </a:r>
            <a:r>
              <a:rPr lang="en-US" altLang="zh-CN" sz="3600" dirty="0"/>
              <a:t/>
            </a:r>
            <a:br>
              <a:rPr lang="en-US" altLang="zh-CN" sz="3600" dirty="0"/>
            </a:br>
            <a:r>
              <a:rPr lang="en-US" altLang="zh-CN" dirty="0"/>
              <a:t>Modeling </a:t>
            </a:r>
            <a:r>
              <a:rPr lang="en-US" altLang="zh-CN" dirty="0" smtClean="0"/>
              <a:t>Computation</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15</a:t>
            </a:fld>
            <a:endParaRPr lang="en-US" dirty="0"/>
          </a:p>
        </p:txBody>
      </p:sp>
      <mc:AlternateContent xmlns:mc="http://schemas.openxmlformats.org/markup-compatibility/2006" xmlns:a14="http://schemas.microsoft.com/office/drawing/2010/main">
        <mc:Choice Requires="a14">
          <p:sp>
            <p:nvSpPr>
              <p:cNvPr id="207" name="Content Placeholder 2"/>
              <p:cNvSpPr txBox="1">
                <a:spLocks/>
              </p:cNvSpPr>
              <p:nvPr/>
            </p:nvSpPr>
            <p:spPr>
              <a:xfrm>
                <a:off x="354216" y="1447800"/>
                <a:ext cx="85344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Parallel Computation:</a:t>
                </a:r>
              </a:p>
              <a:p>
                <a:pPr marL="0" indent="0" algn="ctr">
                  <a:buNone/>
                </a:pPr>
                <a:r>
                  <a:rPr lang="en-US" altLang="zh-CN" dirty="0">
                    <a:solidFill>
                      <a:srgbClr val="C00000"/>
                    </a:solidFill>
                    <a:latin typeface="Times New Roman" pitchFamily="18" charset="0"/>
                    <a:cs typeface="Times New Roman" pitchFamily="18" charset="0"/>
                  </a:rPr>
                  <a:t>STEP</a:t>
                </a:r>
                <a14:m>
                  <m:oMath xmlns:m="http://schemas.openxmlformats.org/officeDocument/2006/math">
                    <m:d>
                      <m:dPr>
                        <m:ctrlPr>
                          <a:rPr lang="en-US" altLang="zh-CN" i="1" dirty="0">
                            <a:latin typeface="Cambria Math"/>
                            <a:cs typeface="Times New Roman" pitchFamily="18" charset="0"/>
                          </a:rPr>
                        </m:ctrlPr>
                      </m:dPr>
                      <m:e>
                        <m:sSub>
                          <m:sSubPr>
                            <m:ctrlPr>
                              <a:rPr lang="en-US" altLang="zh-CN" i="1" dirty="0" smtClean="0">
                                <a:latin typeface="Cambria Math"/>
                                <a:cs typeface="Times New Roman" pitchFamily="18" charset="0"/>
                              </a:rPr>
                            </m:ctrlPr>
                          </m:sSubPr>
                          <m:e>
                            <m:r>
                              <a:rPr lang="en-US" altLang="zh-CN" dirty="0">
                                <a:latin typeface="Cambria Math"/>
                                <a:cs typeface="Times New Roman" pitchFamily="18" charset="0"/>
                              </a:rPr>
                              <m:t> </m:t>
                            </m:r>
                            <m:r>
                              <a:rPr lang="en-US" altLang="zh-CN" b="0" i="0" dirty="0" smtClean="0">
                                <a:latin typeface="Cambria Math"/>
                                <a:cs typeface="Times New Roman" pitchFamily="18" charset="0"/>
                              </a:rPr>
                              <m:t>         </m:t>
                            </m:r>
                            <m:r>
                              <m:rPr>
                                <m:sty m:val="p"/>
                              </m:rPr>
                              <a:rPr lang="en-US" altLang="zh-CN" dirty="0">
                                <a:latin typeface="Cambria Math"/>
                                <a:cs typeface="Times New Roman" pitchFamily="18" charset="0"/>
                              </a:rPr>
                              <m:t>Q</m:t>
                            </m:r>
                          </m:e>
                          <m:sub>
                            <m:r>
                              <m:rPr>
                                <m:sty m:val="p"/>
                              </m:rPr>
                              <a:rPr lang="en-US" altLang="zh-CN" dirty="0">
                                <a:latin typeface="Cambria Math"/>
                                <a:cs typeface="Times New Roman" pitchFamily="18" charset="0"/>
                              </a:rPr>
                              <m:t>i</m:t>
                            </m:r>
                          </m:sub>
                        </m:sSub>
                        <m:r>
                          <a:rPr lang="en-US" altLang="zh-CN" b="0" i="0" dirty="0" smtClean="0">
                            <a:latin typeface="Cambria Math"/>
                            <a:cs typeface="Times New Roman" pitchFamily="18" charset="0"/>
                          </a:rPr>
                          <m:t>           </m:t>
                        </m:r>
                        <m:r>
                          <a:rPr lang="en-US" altLang="zh-CN" dirty="0">
                            <a:latin typeface="Cambria Math"/>
                            <a:cs typeface="Times New Roman" pitchFamily="18" charset="0"/>
                          </a:rPr>
                          <m:t>,</m:t>
                        </m:r>
                        <m:r>
                          <a:rPr lang="en-US" altLang="zh-CN" b="0" i="0" dirty="0" smtClean="0">
                            <a:latin typeface="Cambria Math"/>
                            <a:cs typeface="Times New Roman" pitchFamily="18" charset="0"/>
                          </a:rPr>
                          <m:t> </m:t>
                        </m:r>
                        <m:r>
                          <a:rPr lang="en-US" altLang="zh-CN" b="0" i="1" dirty="0" smtClean="0">
                            <a:latin typeface="Cambria Math"/>
                            <a:cs typeface="Times New Roman" pitchFamily="18" charset="0"/>
                          </a:rPr>
                          <m:t>                 </m:t>
                        </m:r>
                      </m:e>
                    </m:d>
                  </m:oMath>
                </a14:m>
                <a:endParaRPr lang="en-US" altLang="zh-CN" dirty="0"/>
              </a:p>
              <a:p>
                <a:pPr marL="0" indent="0">
                  <a:buNone/>
                </a:pPr>
                <a:endParaRPr lang="en-US" altLang="zh-CN" dirty="0" smtClean="0">
                  <a:latin typeface="Times New Roman" pitchFamily="18" charset="0"/>
                  <a:cs typeface="Times New Roman" pitchFamily="18" charset="0"/>
                </a:endParaRPr>
              </a:p>
              <a:p>
                <a:pPr marL="457200" lvl="1" indent="0">
                  <a:buFont typeface="Arial" pitchFamily="34" charset="0"/>
                  <a:buNone/>
                </a:pPr>
                <a:endParaRPr lang="en-US" altLang="zh-CN" dirty="0" smtClean="0">
                  <a:cs typeface="Times New Roman" pitchFamily="18" charset="0"/>
                </a:endParaRPr>
              </a:p>
            </p:txBody>
          </p:sp>
        </mc:Choice>
        <mc:Fallback xmlns="">
          <p:sp>
            <p:nvSpPr>
              <p:cNvPr id="207" name="Content Placeholder 2"/>
              <p:cNvSpPr txBox="1">
                <a:spLocks noRot="1" noChangeAspect="1" noMove="1" noResize="1" noEditPoints="1" noAdjustHandles="1" noChangeArrowheads="1" noChangeShapeType="1" noTextEdit="1"/>
              </p:cNvSpPr>
              <p:nvPr/>
            </p:nvSpPr>
            <p:spPr>
              <a:xfrm>
                <a:off x="354216" y="1447800"/>
                <a:ext cx="8534400" cy="1219200"/>
              </a:xfrm>
              <a:prstGeom prst="rect">
                <a:avLst/>
              </a:prstGeom>
              <a:blipFill rotWithShape="1">
                <a:blip r:embed="rId3"/>
                <a:stretch>
                  <a:fillRect l="-1571" t="-6500" b="-10500"/>
                </a:stretch>
              </a:blipFill>
            </p:spPr>
            <p:txBody>
              <a:bodyPr/>
              <a:lstStyle/>
              <a:p>
                <a:r>
                  <a:rPr lang="en-US">
                    <a:noFill/>
                  </a:rPr>
                  <a:t> </a:t>
                </a:r>
              </a:p>
            </p:txBody>
          </p:sp>
        </mc:Fallback>
      </mc:AlternateContent>
      <p:sp>
        <p:nvSpPr>
          <p:cNvPr id="129" name="Rectangle 128"/>
          <p:cNvSpPr/>
          <p:nvPr/>
        </p:nvSpPr>
        <p:spPr>
          <a:xfrm>
            <a:off x="3200400" y="2874523"/>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sp>
        <p:nvSpPr>
          <p:cNvPr id="6" name="Rectangle 5"/>
          <p:cNvSpPr/>
          <p:nvPr/>
        </p:nvSpPr>
        <p:spPr>
          <a:xfrm>
            <a:off x="3733800" y="3399202"/>
            <a:ext cx="1245352" cy="1248998"/>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3" name="Straight Connector 162"/>
          <p:cNvCxnSpPr/>
          <p:nvPr/>
        </p:nvCxnSpPr>
        <p:spPr>
          <a:xfrm>
            <a:off x="3200400" y="3621126"/>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200400" y="4461934"/>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977640" y="2874523"/>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737335" y="2861854"/>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3978266" y="3621126"/>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p:grpSp>
        <p:nvGrpSpPr>
          <p:cNvPr id="59" name="Group 58"/>
          <p:cNvGrpSpPr/>
          <p:nvPr/>
        </p:nvGrpSpPr>
        <p:grpSpPr>
          <a:xfrm>
            <a:off x="3285155" y="2999781"/>
            <a:ext cx="2116489" cy="2132759"/>
            <a:chOff x="3369911" y="2937530"/>
            <a:chExt cx="2116489" cy="2132759"/>
          </a:xfrm>
        </p:grpSpPr>
        <mc:AlternateContent xmlns:mc="http://schemas.openxmlformats.org/markup-compatibility/2006" xmlns:a14="http://schemas.microsoft.com/office/drawing/2010/main">
          <mc:Choice Requires="a14">
            <p:sp>
              <p:nvSpPr>
                <p:cNvPr id="60" name="Rectangle 59"/>
                <p:cNvSpPr/>
                <p:nvPr/>
              </p:nvSpPr>
              <p:spPr>
                <a:xfrm>
                  <a:off x="4140200" y="453856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1" smtClean="0">
                                <a:solidFill>
                                  <a:schemeClr val="bg1">
                                    <a:lumMod val="65000"/>
                                  </a:schemeClr>
                                </a:solidFill>
                                <a:latin typeface="Cambria Math"/>
                                <a:cs typeface="Times New Roman" pitchFamily="18" charset="0"/>
                              </a:rPr>
                              <m:t>8</m:t>
                            </m:r>
                          </m:sub>
                        </m:sSub>
                      </m:oMath>
                    </m:oMathPara>
                  </a14:m>
                  <a:endParaRPr lang="zh-CN" altLang="en-US" sz="2800" dirty="0">
                    <a:solidFill>
                      <a:schemeClr val="bg1">
                        <a:lumMod val="65000"/>
                      </a:schemeClr>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4140200" y="4538560"/>
                  <a:ext cx="599728" cy="523220"/>
                </a:xfrm>
                <a:prstGeom prst="rect">
                  <a:avLst/>
                </a:prstGeom>
                <a:blipFill rotWithShape="1">
                  <a:blip r:embed="rId4"/>
                  <a:stretch>
                    <a:fillRect/>
                  </a:stretch>
                </a:blipFill>
              </p:spPr>
              <p:txBody>
                <a:bodyPr/>
                <a:lstStyle/>
                <a:p>
                  <a:r>
                    <a:rPr lang="zh-CN" altLang="en-US">
                      <a:noFill/>
                    </a:rPr>
                    <a:t> </a:t>
                  </a:r>
                </a:p>
              </p:txBody>
            </p:sp>
          </mc:Fallback>
        </mc:AlternateContent>
        <p:grpSp>
          <p:nvGrpSpPr>
            <p:cNvPr id="61" name="Group 60"/>
            <p:cNvGrpSpPr/>
            <p:nvPr/>
          </p:nvGrpSpPr>
          <p:grpSpPr>
            <a:xfrm>
              <a:off x="3369911" y="2937530"/>
              <a:ext cx="2116489" cy="2132759"/>
              <a:chOff x="3369911" y="2937530"/>
              <a:chExt cx="2116489" cy="2132759"/>
            </a:xfrm>
          </p:grpSpPr>
          <mc:AlternateContent xmlns:mc="http://schemas.openxmlformats.org/markup-compatibility/2006" xmlns:a14="http://schemas.microsoft.com/office/drawing/2010/main">
            <mc:Choice Requires="a14">
              <p:sp>
                <p:nvSpPr>
                  <p:cNvPr id="62" name="Rectangle 61"/>
                  <p:cNvSpPr/>
                  <p:nvPr/>
                </p:nvSpPr>
                <p:spPr>
                  <a:xfrm>
                    <a:off x="3369911" y="2948254"/>
                    <a:ext cx="70949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a:solidFill>
                                    <a:schemeClr val="bg1">
                                      <a:lumMod val="65000"/>
                                    </a:schemeClr>
                                  </a:solidFill>
                                  <a:latin typeface="Cambria Math"/>
                                  <a:cs typeface="Times New Roman" pitchFamily="18" charset="0"/>
                                </a:rPr>
                                <m:t>1</m:t>
                              </m:r>
                            </m:sub>
                          </m:sSub>
                        </m:oMath>
                      </m:oMathPara>
                    </a14:m>
                    <a:endParaRPr lang="zh-CN" altLang="en-US" sz="2800" dirty="0"/>
                  </a:p>
                </p:txBody>
              </p:sp>
            </mc:Choice>
            <mc:Fallback xmlns="">
              <p:sp>
                <p:nvSpPr>
                  <p:cNvPr id="62" name="Rectangle 61"/>
                  <p:cNvSpPr>
                    <a:spLocks noRot="1" noChangeAspect="1" noMove="1" noResize="1" noEditPoints="1" noAdjustHandles="1" noChangeArrowheads="1" noChangeShapeType="1" noTextEdit="1"/>
                  </p:cNvSpPr>
                  <p:nvPr/>
                </p:nvSpPr>
                <p:spPr>
                  <a:xfrm>
                    <a:off x="3369911" y="2948254"/>
                    <a:ext cx="709495" cy="52322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4149289" y="2948254"/>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0" smtClean="0">
                                  <a:solidFill>
                                    <a:schemeClr val="bg1">
                                      <a:lumMod val="65000"/>
                                    </a:schemeClr>
                                  </a:solidFill>
                                  <a:latin typeface="Cambria Math"/>
                                  <a:cs typeface="Times New Roman" pitchFamily="18" charset="0"/>
                                </a:rPr>
                                <m:t>2</m:t>
                              </m:r>
                            </m:sub>
                          </m:sSub>
                        </m:oMath>
                      </m:oMathPara>
                    </a14:m>
                    <a:endParaRPr lang="zh-CN" altLang="en-US" sz="2800" dirty="0">
                      <a:solidFill>
                        <a:schemeClr val="bg1">
                          <a:lumMod val="65000"/>
                        </a:schemeClr>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4149289" y="2948254"/>
                    <a:ext cx="599728"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4868334" y="293753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0" smtClean="0">
                                  <a:solidFill>
                                    <a:schemeClr val="bg1">
                                      <a:lumMod val="65000"/>
                                    </a:schemeClr>
                                  </a:solidFill>
                                  <a:latin typeface="Cambria Math"/>
                                  <a:cs typeface="Times New Roman" pitchFamily="18" charset="0"/>
                                </a:rPr>
                                <m:t>3</m:t>
                              </m:r>
                            </m:sub>
                          </m:sSub>
                        </m:oMath>
                      </m:oMathPara>
                    </a14:m>
                    <a:endParaRPr lang="zh-CN" altLang="en-US" sz="2800" dirty="0"/>
                  </a:p>
                </p:txBody>
              </p:sp>
            </mc:Choice>
            <mc:Fallback xmlns="">
              <p:sp>
                <p:nvSpPr>
                  <p:cNvPr id="64" name="Rectangle 63"/>
                  <p:cNvSpPr>
                    <a:spLocks noRot="1" noChangeAspect="1" noMove="1" noResize="1" noEditPoints="1" noAdjustHandles="1" noChangeArrowheads="1" noChangeShapeType="1" noTextEdit="1"/>
                  </p:cNvSpPr>
                  <p:nvPr/>
                </p:nvSpPr>
                <p:spPr>
                  <a:xfrm>
                    <a:off x="4868334" y="2937530"/>
                    <a:ext cx="599728" cy="52322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440434" y="3708428"/>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0" smtClean="0">
                                  <a:solidFill>
                                    <a:schemeClr val="bg1">
                                      <a:lumMod val="65000"/>
                                    </a:schemeClr>
                                  </a:solidFill>
                                  <a:latin typeface="Cambria Math"/>
                                  <a:cs typeface="Times New Roman" pitchFamily="18" charset="0"/>
                                </a:rPr>
                                <m:t>4</m:t>
                              </m:r>
                            </m:sub>
                          </m:sSub>
                        </m:oMath>
                      </m:oMathPara>
                    </a14:m>
                    <a:endParaRPr lang="zh-CN" altLang="en-US" sz="2800" dirty="0">
                      <a:solidFill>
                        <a:schemeClr val="bg1">
                          <a:lumMod val="65000"/>
                        </a:schemeClr>
                      </a:solidFill>
                    </a:endParaRPr>
                  </a:p>
                </p:txBody>
              </p:sp>
            </mc:Choice>
            <mc:Fallback xmlns="">
              <p:sp>
                <p:nvSpPr>
                  <p:cNvPr id="65" name="Rectangle 64"/>
                  <p:cNvSpPr>
                    <a:spLocks noRot="1" noChangeAspect="1" noMove="1" noResize="1" noEditPoints="1" noAdjustHandles="1" noChangeArrowheads="1" noChangeShapeType="1" noTextEdit="1"/>
                  </p:cNvSpPr>
                  <p:nvPr/>
                </p:nvSpPr>
                <p:spPr>
                  <a:xfrm>
                    <a:off x="3440434" y="3708428"/>
                    <a:ext cx="599728" cy="52322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4164650" y="3703665"/>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a:cs typeface="Times New Roman" pitchFamily="18" charset="0"/>
                                </a:rPr>
                              </m:ctrlPr>
                            </m:sSubPr>
                            <m:e>
                              <m:r>
                                <a:rPr lang="en-US" altLang="zh-CN" sz="2800" b="1" i="0">
                                  <a:latin typeface="Cambria Math"/>
                                  <a:cs typeface="Times New Roman" pitchFamily="18" charset="0"/>
                                </a:rPr>
                                <m:t>𝐐</m:t>
                              </m:r>
                            </m:e>
                            <m:sub>
                              <m:r>
                                <a:rPr lang="en-US" altLang="zh-CN" sz="2800" b="1" i="0" smtClean="0">
                                  <a:latin typeface="Cambria Math"/>
                                  <a:cs typeface="Times New Roman" pitchFamily="18" charset="0"/>
                                </a:rPr>
                                <m:t>𝟓</m:t>
                              </m:r>
                            </m:sub>
                          </m:sSub>
                        </m:oMath>
                      </m:oMathPara>
                    </a14:m>
                    <a:endParaRPr lang="zh-CN" altLang="en-US" sz="2800" b="1" dirty="0"/>
                  </a:p>
                </p:txBody>
              </p:sp>
            </mc:Choice>
            <mc:Fallback xmlns="">
              <p:sp>
                <p:nvSpPr>
                  <p:cNvPr id="66" name="Rectangle 65"/>
                  <p:cNvSpPr>
                    <a:spLocks noRot="1" noChangeAspect="1" noMove="1" noResize="1" noEditPoints="1" noAdjustHandles="1" noChangeArrowheads="1" noChangeShapeType="1" noTextEdit="1"/>
                  </p:cNvSpPr>
                  <p:nvPr/>
                </p:nvSpPr>
                <p:spPr>
                  <a:xfrm>
                    <a:off x="4164650" y="3703665"/>
                    <a:ext cx="599728" cy="52322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4879151" y="3694363"/>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0" smtClean="0">
                                  <a:solidFill>
                                    <a:schemeClr val="bg1">
                                      <a:lumMod val="65000"/>
                                    </a:schemeClr>
                                  </a:solidFill>
                                  <a:latin typeface="Cambria Math"/>
                                  <a:cs typeface="Times New Roman" pitchFamily="18" charset="0"/>
                                </a:rPr>
                                <m:t>6</m:t>
                              </m:r>
                            </m:sub>
                          </m:sSub>
                        </m:oMath>
                      </m:oMathPara>
                    </a14:m>
                    <a:endParaRPr lang="zh-CN" altLang="en-US" sz="2800" dirty="0">
                      <a:solidFill>
                        <a:schemeClr val="bg1">
                          <a:lumMod val="65000"/>
                        </a:schemeClr>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4879151" y="3694363"/>
                    <a:ext cx="599728" cy="523220"/>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3454112" y="4547069"/>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0" smtClean="0">
                                  <a:solidFill>
                                    <a:schemeClr val="bg1">
                                      <a:lumMod val="65000"/>
                                    </a:schemeClr>
                                  </a:solidFill>
                                  <a:latin typeface="Cambria Math"/>
                                  <a:cs typeface="Times New Roman" pitchFamily="18" charset="0"/>
                                </a:rPr>
                                <m:t>7</m:t>
                              </m:r>
                            </m:sub>
                          </m:sSub>
                        </m:oMath>
                      </m:oMathPara>
                    </a14:m>
                    <a:endParaRPr lang="zh-CN" altLang="en-US" sz="2800" dirty="0"/>
                  </a:p>
                </p:txBody>
              </p:sp>
            </mc:Choice>
            <mc:Fallback xmlns="">
              <p:sp>
                <p:nvSpPr>
                  <p:cNvPr id="68" name="Rectangle 67"/>
                  <p:cNvSpPr>
                    <a:spLocks noRot="1" noChangeAspect="1" noMove="1" noResize="1" noEditPoints="1" noAdjustHandles="1" noChangeArrowheads="1" noChangeShapeType="1" noTextEdit="1"/>
                  </p:cNvSpPr>
                  <p:nvPr/>
                </p:nvSpPr>
                <p:spPr>
                  <a:xfrm>
                    <a:off x="3454112" y="4547069"/>
                    <a:ext cx="599728" cy="523220"/>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4886672" y="4540250"/>
                    <a:ext cx="59972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bg1">
                                      <a:lumMod val="65000"/>
                                    </a:schemeClr>
                                  </a:solidFill>
                                  <a:latin typeface="Cambria Math"/>
                                  <a:cs typeface="Times New Roman" pitchFamily="18" charset="0"/>
                                </a:rPr>
                              </m:ctrlPr>
                            </m:sSubPr>
                            <m:e>
                              <m:r>
                                <m:rPr>
                                  <m:sty m:val="p"/>
                                </m:rPr>
                                <a:rPr lang="en-US" altLang="zh-CN" sz="2800">
                                  <a:solidFill>
                                    <a:schemeClr val="bg1">
                                      <a:lumMod val="65000"/>
                                    </a:schemeClr>
                                  </a:solidFill>
                                  <a:latin typeface="Cambria Math"/>
                                  <a:cs typeface="Times New Roman" pitchFamily="18" charset="0"/>
                                </a:rPr>
                                <m:t>Q</m:t>
                              </m:r>
                            </m:e>
                            <m:sub>
                              <m:r>
                                <a:rPr lang="en-US" altLang="zh-CN" sz="2800" b="0" i="1" smtClean="0">
                                  <a:solidFill>
                                    <a:schemeClr val="bg1">
                                      <a:lumMod val="65000"/>
                                    </a:schemeClr>
                                  </a:solidFill>
                                  <a:latin typeface="Cambria Math"/>
                                  <a:cs typeface="Times New Roman" pitchFamily="18" charset="0"/>
                                </a:rPr>
                                <m:t>9</m:t>
                              </m:r>
                            </m:sub>
                          </m:sSub>
                        </m:oMath>
                      </m:oMathPara>
                    </a14:m>
                    <a:endParaRPr lang="zh-CN" altLang="en-US" sz="2800" dirty="0">
                      <a:solidFill>
                        <a:schemeClr val="bg1">
                          <a:lumMod val="65000"/>
                        </a:schemeClr>
                      </a:solidFill>
                    </a:endParaRPr>
                  </a:p>
                </p:txBody>
              </p:sp>
            </mc:Choice>
            <mc:Fallback xmlns="">
              <p:sp>
                <p:nvSpPr>
                  <p:cNvPr id="69" name="Rectangle 68"/>
                  <p:cNvSpPr>
                    <a:spLocks noRot="1" noChangeAspect="1" noMove="1" noResize="1" noEditPoints="1" noAdjustHandles="1" noChangeArrowheads="1" noChangeShapeType="1" noTextEdit="1"/>
                  </p:cNvSpPr>
                  <p:nvPr/>
                </p:nvSpPr>
                <p:spPr>
                  <a:xfrm>
                    <a:off x="4886672" y="4540250"/>
                    <a:ext cx="599728" cy="523220"/>
                  </a:xfrm>
                  <a:prstGeom prst="rect">
                    <a:avLst/>
                  </a:prstGeom>
                  <a:blipFill rotWithShape="1">
                    <a:blip r:embed="rId12"/>
                    <a:stretch>
                      <a:fillRect/>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7" name="TextBox 6"/>
              <p:cNvSpPr txBox="1"/>
              <p:nvPr/>
            </p:nvSpPr>
            <p:spPr>
              <a:xfrm>
                <a:off x="5562600" y="2067580"/>
                <a:ext cx="1371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dirty="0" smtClean="0">
                          <a:solidFill>
                            <a:schemeClr val="accent5">
                              <a:lumMod val="75000"/>
                            </a:schemeClr>
                          </a:solidFill>
                          <a:latin typeface="Cambria Math"/>
                          <a:cs typeface="Times New Roman" pitchFamily="18" charset="0"/>
                        </a:rPr>
                        <m:t>Context</m:t>
                      </m:r>
                    </m:oMath>
                  </m:oMathPara>
                </a14:m>
                <a:endParaRPr lang="zh-CN" altLang="en-US" dirty="0">
                  <a:solidFill>
                    <a:schemeClr val="accent5">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62600" y="2067580"/>
                <a:ext cx="1371600" cy="523220"/>
              </a:xfrm>
              <a:prstGeom prst="rect">
                <a:avLst/>
              </a:prstGeom>
              <a:blipFill rotWithShape="1">
                <a:blip r:embed="rId13"/>
                <a:stretch>
                  <a:fillRect/>
                </a:stretch>
              </a:blipFill>
            </p:spPr>
            <p:txBody>
              <a:bodyPr/>
              <a:lstStyle/>
              <a:p>
                <a:r>
                  <a:rPr lang="en-US">
                    <a:noFill/>
                  </a:rPr>
                  <a:t> </a:t>
                </a:r>
              </a:p>
            </p:txBody>
          </p:sp>
        </mc:Fallback>
      </mc:AlternateContent>
      <p:sp>
        <p:nvSpPr>
          <p:cNvPr id="71" name="Content Placeholder 2"/>
          <p:cNvSpPr txBox="1">
            <a:spLocks/>
          </p:cNvSpPr>
          <p:nvPr/>
        </p:nvSpPr>
        <p:spPr>
          <a:xfrm>
            <a:off x="370840" y="5334000"/>
            <a:ext cx="8533016"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Context: How large? </a:t>
            </a:r>
          </a:p>
          <a:p>
            <a:pPr marL="0" indent="0">
              <a:buNone/>
            </a:pPr>
            <a:endParaRPr lang="en-US" altLang="zh-CN" dirty="0" smtClean="0">
              <a:latin typeface="Times New Roman" pitchFamily="18" charset="0"/>
              <a:cs typeface="Times New Roman" pitchFamily="18" charset="0"/>
            </a:endParaRPr>
          </a:p>
          <a:p>
            <a:pPr marL="457200" lvl="1" indent="0">
              <a:buFont typeface="Arial" pitchFamily="34" charset="0"/>
              <a:buNone/>
            </a:pPr>
            <a:endParaRPr lang="en-US" altLang="zh-CN" dirty="0" smtClean="0">
              <a:cs typeface="Times New Roman"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3366873" y="2085721"/>
                <a:ext cx="1707686" cy="5232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b="0" i="0" smtClean="0">
                          <a:solidFill>
                            <a:schemeClr val="accent2">
                              <a:lumMod val="60000"/>
                              <a:lumOff val="40000"/>
                            </a:schemeClr>
                          </a:solidFill>
                          <a:latin typeface="Cambria Math"/>
                        </a:rPr>
                        <m:t>ToCompute</m:t>
                      </m:r>
                    </m:oMath>
                  </m:oMathPara>
                </a14:m>
                <a:endParaRPr lang="zh-CN" altLang="en-US" dirty="0">
                  <a:solidFill>
                    <a:schemeClr val="accent5">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366873" y="2085721"/>
                <a:ext cx="1707686" cy="523220"/>
              </a:xfrm>
              <a:prstGeom prst="rect">
                <a:avLst/>
              </a:prstGeom>
              <a:blipFill rotWithShape="1">
                <a:blip r:embed="rId14"/>
                <a:stretch>
                  <a:fillRect r="-8571"/>
                </a:stretch>
              </a:blipFill>
            </p:spPr>
            <p:txBody>
              <a:bodyPr/>
              <a:lstStyle/>
              <a:p>
                <a:r>
                  <a:rPr lang="en-US">
                    <a:noFill/>
                  </a:rPr>
                  <a:t> </a:t>
                </a:r>
              </a:p>
            </p:txBody>
          </p:sp>
        </mc:Fallback>
      </mc:AlternateContent>
    </p:spTree>
    <p:extLst>
      <p:ext uri="{BB962C8B-B14F-4D97-AF65-F5344CB8AC3E}">
        <p14:creationId xmlns:p14="http://schemas.microsoft.com/office/powerpoint/2010/main" val="19852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1"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6"/>
              <p:cNvSpPr>
                <a:spLocks noChangeArrowheads="1"/>
              </p:cNvSpPr>
              <p:nvPr/>
            </p:nvSpPr>
            <p:spPr bwMode="auto">
              <a:xfrm>
                <a:off x="3276600" y="2209800"/>
                <a:ext cx="2895600" cy="2743200"/>
              </a:xfrm>
              <a:prstGeom prst="rect">
                <a:avLst/>
              </a:prstGeom>
              <a:solidFill>
                <a:schemeClr val="accent5">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R</m:t>
                      </m:r>
                      <m:r>
                        <a:rPr lang="en-US" sz="2400" b="0" i="0" smtClean="0">
                          <a:latin typeface="Cambria Math"/>
                        </a:rPr>
                        <m:t>(</m:t>
                      </m:r>
                      <m:r>
                        <m:rPr>
                          <m:sty m:val="p"/>
                        </m:rPr>
                        <a:rPr lang="en-US" sz="2400" b="0" i="0" smtClean="0">
                          <a:latin typeface="Cambria Math"/>
                        </a:rPr>
                        <m:t>Q</m:t>
                      </m:r>
                      <m:r>
                        <a:rPr lang="en-US" sz="2400" b="0" i="0" smtClean="0">
                          <a:latin typeface="Cambria Math"/>
                        </a:rPr>
                        <m:t>)</m:t>
                      </m:r>
                    </m:oMath>
                  </m:oMathPara>
                </a14:m>
                <a:endParaRPr lang="en-US" dirty="0"/>
              </a:p>
            </p:txBody>
          </p:sp>
        </mc:Choice>
        <mc:Fallback xmlns="">
          <p:sp>
            <p:nvSpPr>
              <p:cNvPr id="6" name="Rectangle 6"/>
              <p:cNvSpPr>
                <a:spLocks noRot="1" noChangeAspect="1" noMove="1" noResize="1" noEditPoints="1" noAdjustHandles="1" noChangeArrowheads="1" noChangeShapeType="1" noTextEdit="1"/>
              </p:cNvSpPr>
              <p:nvPr/>
            </p:nvSpPr>
            <p:spPr bwMode="auto">
              <a:xfrm>
                <a:off x="3276600" y="2209800"/>
                <a:ext cx="2895600" cy="2743200"/>
              </a:xfrm>
              <a:prstGeom prst="rect">
                <a:avLst/>
              </a:prstGeom>
              <a:blipFill rotWithShape="1">
                <a:blip r:embed="rId3"/>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1219200" y="76200"/>
                <a:ext cx="7696200" cy="1066800"/>
              </a:xfrm>
            </p:spPr>
            <p:txBody>
              <a:bodyPr>
                <a:normAutofit fontScale="90000"/>
              </a:bodyPr>
              <a:lstStyle/>
              <a:p>
                <a:r>
                  <a:rPr lang="en-US" altLang="zh-CN" sz="3100" dirty="0" smtClean="0"/>
                  <a:t>Programming Model</a:t>
                </a:r>
                <a:br>
                  <a:rPr lang="en-US" altLang="zh-CN" sz="3100" dirty="0" smtClean="0"/>
                </a:br>
                <a:r>
                  <a:rPr lang="en-US" altLang="zh-CN" dirty="0"/>
                  <a:t>Modeling </a:t>
                </a:r>
                <a:r>
                  <a:rPr lang="en-US" altLang="zh-CN" dirty="0" smtClean="0"/>
                  <a:t>Dependencies: </a:t>
                </a:r>
                <a14:m>
                  <m:oMath xmlns:m="http://schemas.openxmlformats.org/officeDocument/2006/math">
                    <m:r>
                      <m:rPr>
                        <m:sty m:val="p"/>
                      </m:rPr>
                      <a:rPr lang="en-US" altLang="zh-CN" b="0" i="0" dirty="0" smtClean="0">
                        <a:latin typeface="Cambria Math"/>
                      </a:rPr>
                      <m:t>R</m:t>
                    </m:r>
                  </m:oMath>
                </a14:m>
                <a:endParaRPr lang="zh-CN" alt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9200" y="76200"/>
                <a:ext cx="7696200" cy="1066800"/>
              </a:xfrm>
              <a:blipFill rotWithShape="1">
                <a:blip r:embed="rId4"/>
                <a:stretch>
                  <a:fillRect t="-8000" b="-26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534400" cy="609599"/>
              </a:xfrm>
            </p:spPr>
            <p:txBody>
              <a:bodyPr>
                <a:normAutofit/>
              </a:bodyPr>
              <a:lstStyle/>
              <a:p>
                <a:r>
                  <a:rPr lang="en-US" altLang="zh-CN" dirty="0" smtClean="0"/>
                  <a:t>Read Dependency: </a:t>
                </a:r>
                <a14:m>
                  <m:oMath xmlns:m="http://schemas.openxmlformats.org/officeDocument/2006/math">
                    <m:r>
                      <m:rPr>
                        <m:sty m:val="p"/>
                      </m:rPr>
                      <a:rPr lang="en-US" altLang="zh-CN" b="0" i="0" dirty="0" smtClean="0">
                        <a:latin typeface="Cambria Math"/>
                      </a:rPr>
                      <m:t>R</m:t>
                    </m:r>
                    <m:r>
                      <a:rPr lang="en-US" altLang="zh-CN" b="0" i="0" dirty="0" smtClean="0">
                        <a:latin typeface="Cambria Math"/>
                      </a:rPr>
                      <m:t>(</m:t>
                    </m:r>
                    <m:r>
                      <m:rPr>
                        <m:sty m:val="p"/>
                      </m:rPr>
                      <a:rPr lang="en-US" altLang="zh-CN" b="0" i="0" dirty="0" smtClean="0">
                        <a:latin typeface="Cambria Math"/>
                      </a:rPr>
                      <m:t>Q</m:t>
                    </m:r>
                    <m:r>
                      <a:rPr lang="en-US" altLang="zh-CN" b="0" i="0" dirty="0" smtClean="0">
                        <a:latin typeface="Cambria Math"/>
                      </a:rPr>
                      <m:t>)</m:t>
                    </m:r>
                  </m:oMath>
                </a14:m>
                <a:endParaRPr lang="en-US" altLang="zh-C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534400" cy="609599"/>
              </a:xfrm>
              <a:blipFill rotWithShape="1">
                <a:blip r:embed="rId5"/>
                <a:stretch>
                  <a:fillRect l="-1571" t="-12000" b="-29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16</a:t>
            </a:fld>
            <a:endParaRPr lang="en-US" dirty="0"/>
          </a:p>
        </p:txBody>
      </p:sp>
      <mc:AlternateContent xmlns:mc="http://schemas.openxmlformats.org/markup-compatibility/2006" xmlns:a14="http://schemas.microsoft.com/office/drawing/2010/main">
        <mc:Choice Requires="a14">
          <p:sp>
            <p:nvSpPr>
              <p:cNvPr id="5" name="Rectangle 6"/>
              <p:cNvSpPr>
                <a:spLocks noChangeArrowheads="1"/>
              </p:cNvSpPr>
              <p:nvPr/>
            </p:nvSpPr>
            <p:spPr bwMode="auto">
              <a:xfrm>
                <a:off x="3733800" y="2667000"/>
                <a:ext cx="1992923" cy="1859280"/>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a:p>
                <a:pPr algn="ctr" eaLnBrk="0" hangingPunct="0"/>
                <a14:m>
                  <m:oMathPara xmlns:m="http://schemas.openxmlformats.org/officeDocument/2006/math">
                    <m:oMathParaPr>
                      <m:jc m:val="centerGroup"/>
                    </m:oMathParaPr>
                    <m:oMath xmlns:m="http://schemas.openxmlformats.org/officeDocument/2006/math">
                      <m:r>
                        <m:rPr>
                          <m:sty m:val="p"/>
                        </m:rPr>
                        <a:rPr lang="en-US" sz="3200" b="0" i="0" dirty="0" smtClean="0">
                          <a:latin typeface="Cambria Math"/>
                        </a:rPr>
                        <m:t>Q</m:t>
                      </m:r>
                    </m:oMath>
                  </m:oMathPara>
                </a14:m>
                <a:endParaRPr lang="en-US" sz="3200" dirty="0"/>
              </a:p>
            </p:txBody>
          </p:sp>
        </mc:Choice>
        <mc:Fallback xmlns="">
          <p:sp>
            <p:nvSpPr>
              <p:cNvPr id="5" name="Rectangle 6"/>
              <p:cNvSpPr>
                <a:spLocks noRot="1" noChangeAspect="1" noMove="1" noResize="1" noEditPoints="1" noAdjustHandles="1" noChangeArrowheads="1" noChangeShapeType="1" noTextEdit="1"/>
              </p:cNvSpPr>
              <p:nvPr/>
            </p:nvSpPr>
            <p:spPr bwMode="auto">
              <a:xfrm>
                <a:off x="3733800" y="2667000"/>
                <a:ext cx="1992923" cy="1859280"/>
              </a:xfrm>
              <a:prstGeom prst="rect">
                <a:avLst/>
              </a:prstGeom>
              <a:blipFill rotWithShape="1">
                <a:blip r:embed="rId6"/>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p:nvGrpSpPr>
          <p:cNvPr id="32" name="Group 31"/>
          <p:cNvGrpSpPr/>
          <p:nvPr/>
        </p:nvGrpSpPr>
        <p:grpSpPr>
          <a:xfrm>
            <a:off x="829645" y="2230318"/>
            <a:ext cx="1303955" cy="1427282"/>
            <a:chOff x="5935045" y="3627989"/>
            <a:chExt cx="2286000" cy="2395946"/>
          </a:xfrm>
        </p:grpSpPr>
        <p:sp>
          <p:nvSpPr>
            <p:cNvPr id="7" name="Rectangle 6"/>
            <p:cNvSpPr/>
            <p:nvPr/>
          </p:nvSpPr>
          <p:spPr>
            <a:xfrm>
              <a:off x="6518493" y="4141474"/>
              <a:ext cx="1245352" cy="1248998"/>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935045" y="3640658"/>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9" name="Straight Connector 8"/>
            <p:cNvCxnSpPr/>
            <p:nvPr/>
          </p:nvCxnSpPr>
          <p:spPr>
            <a:xfrm>
              <a:off x="5935045" y="4387261"/>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35045" y="5228069"/>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12285" y="3640658"/>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71980" y="3627989"/>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6719905" y="4373257"/>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mc:AlternateContent xmlns:mc="http://schemas.openxmlformats.org/markup-compatibility/2006" xmlns:a14="http://schemas.microsoft.com/office/drawing/2010/main">
          <mc:Choice Requires="a14">
            <p:sp>
              <p:nvSpPr>
                <p:cNvPr id="20" name="Rectangle 19"/>
                <p:cNvSpPr/>
                <p:nvPr/>
              </p:nvSpPr>
              <p:spPr>
                <a:xfrm>
                  <a:off x="6790010" y="4453121"/>
                  <a:ext cx="599728" cy="6199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a:cs typeface="Times New Roman" pitchFamily="18" charset="0"/>
                          </a:rPr>
                          <m:t>Q</m:t>
                        </m:r>
                      </m:oMath>
                    </m:oMathPara>
                  </a14:m>
                  <a:endParaRPr lang="zh-CN" alt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790010" y="4453121"/>
                  <a:ext cx="599728" cy="619989"/>
                </a:xfrm>
                <a:prstGeom prst="rect">
                  <a:avLst/>
                </a:prstGeom>
                <a:blipFill rotWithShape="1">
                  <a:blip r:embed="rId7"/>
                  <a:stretch>
                    <a:fillRect r="-5357" b="-81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3" name="Content Placeholder 2"/>
              <p:cNvSpPr txBox="1">
                <a:spLocks/>
              </p:cNvSpPr>
              <p:nvPr/>
            </p:nvSpPr>
            <p:spPr>
              <a:xfrm>
                <a:off x="228600" y="5105400"/>
                <a:ext cx="87249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dirty="0"/>
                  <a:t>Contains all necessary </a:t>
                </a:r>
                <a:r>
                  <a:rPr lang="en-US" altLang="zh-CN" dirty="0" smtClean="0"/>
                  <a:t>tuples in context </a:t>
                </a:r>
                <a:r>
                  <a:rPr lang="en-US" altLang="zh-CN" dirty="0"/>
                  <a:t>to compute </a:t>
                </a:r>
                <a14:m>
                  <m:oMath xmlns:m="http://schemas.openxmlformats.org/officeDocument/2006/math">
                    <m:r>
                      <m:rPr>
                        <m:sty m:val="p"/>
                      </m:rPr>
                      <a:rPr lang="en-US" altLang="zh-CN" dirty="0">
                        <a:solidFill>
                          <a:schemeClr val="accent2">
                            <a:lumMod val="60000"/>
                            <a:lumOff val="40000"/>
                          </a:schemeClr>
                        </a:solidFill>
                        <a:latin typeface="Cambria Math"/>
                      </a:rPr>
                      <m:t>Q</m:t>
                    </m:r>
                  </m:oMath>
                </a14:m>
                <a:r>
                  <a:rPr lang="en-US" altLang="zh-CN" dirty="0"/>
                  <a:t> </a:t>
                </a:r>
              </a:p>
              <a:p>
                <a:pPr marL="457200" lvl="1" indent="0">
                  <a:buNone/>
                </a:pPr>
                <a:r>
                  <a:rPr lang="en-US" altLang="zh-CN" dirty="0" smtClean="0">
                    <a:latin typeface="Times New Roman" pitchFamily="18" charset="0"/>
                    <a:cs typeface="Times New Roman" pitchFamily="18" charset="0"/>
                  </a:rPr>
                  <a:t>                             STEP</a:t>
                </a:r>
                <a14:m>
                  <m:oMath xmlns:m="http://schemas.openxmlformats.org/officeDocument/2006/math">
                    <m:d>
                      <m:dPr>
                        <m:ctrlPr>
                          <a:rPr lang="en-US" altLang="zh-CN" i="1" dirty="0" smtClean="0">
                            <a:latin typeface="Cambria Math"/>
                          </a:rPr>
                        </m:ctrlPr>
                      </m:dPr>
                      <m:e>
                        <m:r>
                          <a:rPr lang="en-US" altLang="zh-CN" dirty="0" smtClean="0">
                            <a:latin typeface="Cambria Math"/>
                          </a:rPr>
                          <m:t> </m:t>
                        </m:r>
                        <m:r>
                          <m:rPr>
                            <m:sty m:val="p"/>
                          </m:rPr>
                          <a:rPr lang="en-US" altLang="zh-CN" dirty="0" smtClean="0">
                            <a:solidFill>
                              <a:schemeClr val="accent2">
                                <a:lumMod val="60000"/>
                                <a:lumOff val="40000"/>
                              </a:schemeClr>
                            </a:solidFill>
                            <a:latin typeface="Cambria Math"/>
                          </a:rPr>
                          <m:t>Q</m:t>
                        </m:r>
                        <m:r>
                          <a:rPr lang="en-US" altLang="zh-CN" dirty="0" smtClean="0">
                            <a:latin typeface="Cambria Math"/>
                          </a:rPr>
                          <m:t>,</m:t>
                        </m:r>
                        <m:r>
                          <a:rPr lang="en-US" altLang="zh-CN" b="0" i="1" dirty="0" smtClean="0">
                            <a:latin typeface="Cambria Math"/>
                          </a:rPr>
                          <m:t>  </m:t>
                        </m:r>
                        <m:r>
                          <m:rPr>
                            <m:sty m:val="p"/>
                          </m:rPr>
                          <a:rPr lang="en-US" altLang="zh-CN" i="0" dirty="0" smtClean="0">
                            <a:solidFill>
                              <a:schemeClr val="accent5">
                                <a:lumMod val="75000"/>
                              </a:schemeClr>
                            </a:solidFill>
                            <a:latin typeface="Cambria Math"/>
                          </a:rPr>
                          <m:t>R</m:t>
                        </m:r>
                        <m:r>
                          <a:rPr lang="en-US" altLang="zh-CN" b="0" i="0" dirty="0" smtClean="0">
                            <a:solidFill>
                              <a:schemeClr val="accent5">
                                <a:lumMod val="75000"/>
                              </a:schemeClr>
                            </a:solidFill>
                            <a:latin typeface="Cambria Math"/>
                          </a:rPr>
                          <m:t>(</m:t>
                        </m:r>
                        <m:r>
                          <m:rPr>
                            <m:sty m:val="p"/>
                          </m:rPr>
                          <a:rPr lang="en-US" altLang="zh-CN" b="0" i="0" dirty="0" smtClean="0">
                            <a:solidFill>
                              <a:schemeClr val="accent5">
                                <a:lumMod val="75000"/>
                              </a:schemeClr>
                            </a:solidFill>
                            <a:latin typeface="Cambria Math"/>
                          </a:rPr>
                          <m:t>Q</m:t>
                        </m:r>
                        <m:r>
                          <a:rPr lang="en-US" altLang="zh-CN" b="0" i="1" dirty="0" smtClean="0">
                            <a:solidFill>
                              <a:schemeClr val="accent5">
                                <a:lumMod val="75000"/>
                              </a:schemeClr>
                            </a:solidFill>
                            <a:latin typeface="Cambria Math"/>
                          </a:rPr>
                          <m:t>)</m:t>
                        </m:r>
                      </m:e>
                    </m:d>
                  </m:oMath>
                </a14:m>
                <a:endParaRPr lang="en-US" altLang="zh-CN" dirty="0" smtClean="0"/>
              </a:p>
              <a:p>
                <a:pPr lvl="1"/>
                <a:endParaRPr lang="en-US" altLang="zh-CN" dirty="0" smtClean="0"/>
              </a:p>
              <a:p>
                <a:endParaRPr lang="zh-CN" altLang="en-US"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228600" y="5105400"/>
                <a:ext cx="8724900" cy="1905000"/>
              </a:xfrm>
              <a:prstGeom prst="rect">
                <a:avLst/>
              </a:prstGeom>
              <a:blipFill rotWithShape="1">
                <a:blip r:embed="rId8"/>
                <a:stretch>
                  <a:fillRect t="-2885"/>
                </a:stretch>
              </a:blipFill>
            </p:spPr>
            <p:txBody>
              <a:bodyPr/>
              <a:lstStyle/>
              <a:p>
                <a:r>
                  <a:rPr lang="en-US">
                    <a:noFill/>
                  </a:rPr>
                  <a:t> </a:t>
                </a:r>
              </a:p>
            </p:txBody>
          </p:sp>
        </mc:Fallback>
      </mc:AlternateContent>
      <p:cxnSp>
        <p:nvCxnSpPr>
          <p:cNvPr id="36" name="Straight Arrow Connector 35"/>
          <p:cNvCxnSpPr/>
          <p:nvPr/>
        </p:nvCxnSpPr>
        <p:spPr>
          <a:xfrm>
            <a:off x="1905000" y="2947732"/>
            <a:ext cx="1295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4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19200" y="76200"/>
                <a:ext cx="7696200" cy="1066800"/>
              </a:xfrm>
            </p:spPr>
            <p:txBody>
              <a:bodyPr>
                <a:normAutofit fontScale="90000"/>
              </a:bodyPr>
              <a:lstStyle/>
              <a:p>
                <a:r>
                  <a:rPr lang="en-US" altLang="zh-CN" sz="3100" dirty="0" smtClean="0"/>
                  <a:t>Programming Model</a:t>
                </a:r>
                <a:br>
                  <a:rPr lang="en-US" altLang="zh-CN" sz="3100" dirty="0" smtClean="0"/>
                </a:br>
                <a:r>
                  <a:rPr lang="en-US" altLang="zh-CN" dirty="0" smtClean="0"/>
                  <a:t>Modeling Dependencies: </a:t>
                </a:r>
                <a14:m>
                  <m:oMath xmlns:m="http://schemas.openxmlformats.org/officeDocument/2006/math">
                    <m:r>
                      <m:rPr>
                        <m:sty m:val="p"/>
                      </m:rPr>
                      <a:rPr lang="en-US" altLang="zh-CN" i="0" dirty="0" smtClean="0">
                        <a:latin typeface="Cambria Math"/>
                      </a:rPr>
                      <m:t>I</m:t>
                    </m:r>
                    <m:r>
                      <m:rPr>
                        <m:sty m:val="p"/>
                      </m:rPr>
                      <a:rPr lang="en-US" altLang="zh-CN" b="0" i="0" dirty="0" smtClean="0">
                        <a:latin typeface="Cambria Math"/>
                      </a:rPr>
                      <m:t>R</m:t>
                    </m:r>
                  </m:oMath>
                </a14:m>
                <a:endParaRPr lang="zh-CN" alt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9200" y="76200"/>
                <a:ext cx="7696200" cy="1066800"/>
              </a:xfrm>
              <a:blipFill rotWithShape="1">
                <a:blip r:embed="rId3"/>
                <a:stretch>
                  <a:fillRect t="-8000" b="-26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610600" cy="5334000"/>
              </a:xfrm>
            </p:spPr>
            <p:txBody>
              <a:bodyPr>
                <a:normAutofit/>
              </a:bodyPr>
              <a:lstStyle/>
              <a:p>
                <a:r>
                  <a:rPr lang="en-US" altLang="zh-CN" sz="2800" dirty="0" smtClean="0">
                    <a:latin typeface="Times New Roman" pitchFamily="18" charset="0"/>
                    <a:cs typeface="Times New Roman" pitchFamily="18" charset="0"/>
                  </a:rPr>
                  <a:t>STEP</a:t>
                </a:r>
                <a14:m>
                  <m:oMath xmlns:m="http://schemas.openxmlformats.org/officeDocument/2006/math">
                    <m:d>
                      <m:dPr>
                        <m:ctrlPr>
                          <a:rPr lang="en-US" altLang="zh-CN" sz="2800" i="1" dirty="0">
                            <a:latin typeface="Cambria Math"/>
                          </a:rPr>
                        </m:ctrlPr>
                      </m:dPr>
                      <m:e>
                        <m:r>
                          <a:rPr lang="en-US" altLang="zh-CN" sz="2800" dirty="0" smtClean="0">
                            <a:latin typeface="Cambria Math"/>
                          </a:rPr>
                          <m:t> </m:t>
                        </m:r>
                        <m:r>
                          <m:rPr>
                            <m:sty m:val="p"/>
                          </m:rPr>
                          <a:rPr lang="en-US" altLang="zh-CN" sz="2800" dirty="0">
                            <a:solidFill>
                              <a:schemeClr val="accent2">
                                <a:lumMod val="60000"/>
                                <a:lumOff val="40000"/>
                              </a:schemeClr>
                            </a:solidFill>
                            <a:latin typeface="Cambria Math"/>
                          </a:rPr>
                          <m:t>Q</m:t>
                        </m:r>
                        <m:d>
                          <m:dPr>
                            <m:ctrlPr>
                              <a:rPr lang="en-US" altLang="zh-CN" sz="2800" i="1" dirty="0">
                                <a:latin typeface="Cambria Math"/>
                              </a:rPr>
                            </m:ctrlPr>
                          </m:dPr>
                          <m:e>
                            <m:sSup>
                              <m:sSupPr>
                                <m:ctrlPr>
                                  <a:rPr lang="en-US" altLang="zh-CN" sz="2800" i="1" dirty="0">
                                    <a:latin typeface="Cambria Math"/>
                                  </a:rPr>
                                </m:ctrlPr>
                              </m:sSupPr>
                              <m:e>
                                <m:r>
                                  <m:rPr>
                                    <m:sty m:val="p"/>
                                  </m:rPr>
                                  <a:rPr lang="en-US" altLang="zh-CN" sz="2800" dirty="0">
                                    <a:latin typeface="Cambria Math"/>
                                  </a:rPr>
                                  <m:t>S</m:t>
                                </m:r>
                              </m:e>
                              <m:sup>
                                <m:r>
                                  <m:rPr>
                                    <m:sty m:val="p"/>
                                  </m:rPr>
                                  <a:rPr lang="en-US" altLang="zh-CN" sz="2800" dirty="0">
                                    <a:latin typeface="Cambria Math"/>
                                  </a:rPr>
                                  <m:t>t</m:t>
                                </m:r>
                              </m:sup>
                            </m:sSup>
                          </m:e>
                        </m:d>
                        <m:r>
                          <a:rPr lang="en-US" altLang="zh-CN" sz="2800" dirty="0">
                            <a:latin typeface="Cambria Math"/>
                          </a:rPr>
                          <m:t>,</m:t>
                        </m:r>
                        <m:sSub>
                          <m:sSubPr>
                            <m:ctrlPr>
                              <a:rPr lang="en-US" altLang="zh-CN" sz="2800" i="1" dirty="0">
                                <a:solidFill>
                                  <a:schemeClr val="accent5">
                                    <a:lumMod val="75000"/>
                                  </a:schemeClr>
                                </a:solidFill>
                                <a:latin typeface="Cambria Math"/>
                              </a:rPr>
                            </m:ctrlPr>
                          </m:sSubPr>
                          <m:e>
                            <m:r>
                              <a:rPr lang="en-US" altLang="zh-CN" sz="2800" dirty="0">
                                <a:solidFill>
                                  <a:schemeClr val="accent5">
                                    <a:lumMod val="75000"/>
                                  </a:schemeClr>
                                </a:solidFill>
                                <a:latin typeface="Cambria Math"/>
                              </a:rPr>
                              <m:t>   </m:t>
                            </m:r>
                            <m:r>
                              <m:rPr>
                                <m:sty m:val="p"/>
                              </m:rPr>
                              <a:rPr lang="en-US" altLang="zh-CN" sz="2800" dirty="0">
                                <a:solidFill>
                                  <a:schemeClr val="accent5">
                                    <a:lumMod val="75000"/>
                                  </a:schemeClr>
                                </a:solidFill>
                                <a:latin typeface="Cambria Math"/>
                              </a:rPr>
                              <m:t>R</m:t>
                            </m:r>
                          </m:e>
                          <m:sub>
                            <m:r>
                              <m:rPr>
                                <m:sty m:val="p"/>
                              </m:rPr>
                              <a:rPr lang="en-US" altLang="zh-CN" sz="2800" dirty="0">
                                <a:solidFill>
                                  <a:schemeClr val="accent5">
                                    <a:lumMod val="75000"/>
                                  </a:schemeClr>
                                </a:solidFill>
                                <a:latin typeface="Cambria Math"/>
                              </a:rPr>
                              <m:t>Q</m:t>
                            </m:r>
                          </m:sub>
                        </m:sSub>
                        <m:d>
                          <m:dPr>
                            <m:ctrlPr>
                              <a:rPr lang="en-US" altLang="zh-CN" sz="2800" i="1" dirty="0">
                                <a:latin typeface="Cambria Math"/>
                              </a:rPr>
                            </m:ctrlPr>
                          </m:dPr>
                          <m:e>
                            <m:sSup>
                              <m:sSupPr>
                                <m:ctrlPr>
                                  <a:rPr lang="en-US" altLang="zh-CN" sz="2800" i="1" dirty="0">
                                    <a:latin typeface="Cambria Math"/>
                                  </a:rPr>
                                </m:ctrlPr>
                              </m:sSupPr>
                              <m:e>
                                <m:r>
                                  <m:rPr>
                                    <m:sty m:val="p"/>
                                  </m:rPr>
                                  <a:rPr lang="en-US" altLang="zh-CN" sz="2800" dirty="0">
                                    <a:latin typeface="Cambria Math"/>
                                  </a:rPr>
                                  <m:t>S</m:t>
                                </m:r>
                                <m:r>
                                  <a:rPr lang="en-US" altLang="zh-CN" sz="2800" b="0" i="1" dirty="0" smtClean="0">
                                    <a:latin typeface="Cambria Math"/>
                                  </a:rPr>
                                  <m:t>   </m:t>
                                </m:r>
                              </m:e>
                              <m:sup>
                                <m:r>
                                  <m:rPr>
                                    <m:sty m:val="p"/>
                                  </m:rPr>
                                  <a:rPr lang="en-US" altLang="zh-CN" sz="2800" dirty="0">
                                    <a:latin typeface="Cambria Math"/>
                                  </a:rPr>
                                  <m:t>t</m:t>
                                </m:r>
                              </m:sup>
                            </m:sSup>
                          </m:e>
                        </m:d>
                      </m:e>
                    </m:d>
                  </m:oMath>
                </a14:m>
                <a:endParaRPr lang="en-US" altLang="zh-CN" dirty="0" smtClean="0"/>
              </a:p>
              <a:p>
                <a:r>
                  <a:rPr lang="en-US" altLang="zh-CN" dirty="0" smtClean="0">
                    <a:solidFill>
                      <a:srgbClr val="C00000"/>
                    </a:solidFill>
                  </a:rPr>
                  <a:t>Inverse </a:t>
                </a:r>
                <a:r>
                  <a:rPr lang="en-US" altLang="zh-CN" dirty="0" smtClean="0"/>
                  <a:t>Read Dependency: </a:t>
                </a:r>
                <a14:m>
                  <m:oMath xmlns:m="http://schemas.openxmlformats.org/officeDocument/2006/math">
                    <m:r>
                      <m:rPr>
                        <m:sty m:val="p"/>
                      </m:rPr>
                      <a:rPr lang="en-US" altLang="zh-CN" b="0" i="0" smtClean="0">
                        <a:latin typeface="Cambria Math"/>
                      </a:rPr>
                      <m:t>IR</m:t>
                    </m:r>
                    <m:r>
                      <a:rPr lang="en-US" altLang="zh-CN" b="0" i="0" smtClean="0">
                        <a:latin typeface="Cambria Math"/>
                      </a:rPr>
                      <m:t>(</m:t>
                    </m:r>
                    <m:r>
                      <m:rPr>
                        <m:sty m:val="p"/>
                      </m:rPr>
                      <a:rPr lang="en-US" altLang="zh-CN" b="0" i="0" smtClean="0">
                        <a:latin typeface="Cambria Math"/>
                      </a:rPr>
                      <m:t>Q</m:t>
                    </m:r>
                    <m:r>
                      <a:rPr lang="en-US" altLang="zh-CN" b="0" i="0" smtClean="0">
                        <a:latin typeface="Cambria Math"/>
                      </a:rPr>
                      <m:t>)</m:t>
                    </m:r>
                  </m:oMath>
                </a14:m>
                <a:endParaRPr lang="en-US" altLang="zh-CN" dirty="0"/>
              </a:p>
              <a:p>
                <a:pPr lvl="1"/>
                <a:endParaRPr lang="en-US" altLang="zh-CN" i="0" dirty="0" smtClean="0">
                  <a:latin typeface="Cambria Math"/>
                </a:endParaRPr>
              </a:p>
              <a:p>
                <a:pPr lvl="1"/>
                <a:endParaRPr lang="en-US" altLang="zh-CN" dirty="0">
                  <a:latin typeface="Cambria Math"/>
                </a:endParaRPr>
              </a:p>
              <a:p>
                <a:pPr lvl="1"/>
                <a:endParaRPr lang="en-US" altLang="zh-CN" i="0" dirty="0" smtClean="0">
                  <a:latin typeface="Cambria Math"/>
                </a:endParaRPr>
              </a:p>
              <a:p>
                <a:pPr lvl="1"/>
                <a:endParaRPr lang="en-US" altLang="zh-CN" dirty="0">
                  <a:latin typeface="Cambria Math"/>
                </a:endParaRPr>
              </a:p>
              <a:p>
                <a:pPr lvl="1"/>
                <a:r>
                  <a:rPr lang="en-US" altLang="zh-CN" dirty="0" smtClean="0"/>
                  <a:t>Contains </a:t>
                </a:r>
                <a:r>
                  <a:rPr lang="en-US" altLang="zh-CN" dirty="0"/>
                  <a:t>all tuples </a:t>
                </a:r>
                <a:r>
                  <a:rPr lang="en-US" altLang="zh-CN" dirty="0" smtClean="0"/>
                  <a:t>that can be computed with </a:t>
                </a:r>
                <a14:m>
                  <m:oMath xmlns:m="http://schemas.openxmlformats.org/officeDocument/2006/math">
                    <m:r>
                      <m:rPr>
                        <m:sty m:val="p"/>
                      </m:rPr>
                      <a:rPr lang="en-US" altLang="zh-CN" dirty="0">
                        <a:solidFill>
                          <a:schemeClr val="accent2">
                            <a:lumMod val="60000"/>
                            <a:lumOff val="40000"/>
                          </a:schemeClr>
                        </a:solidFill>
                        <a:latin typeface="Cambria Math"/>
                      </a:rPr>
                      <m:t>Q</m:t>
                    </m:r>
                  </m:oMath>
                </a14:m>
                <a:r>
                  <a:rPr lang="en-US" altLang="zh-CN" dirty="0" smtClean="0"/>
                  <a:t> as context </a:t>
                </a:r>
                <a:endParaRPr lang="en-US" altLang="zh-CN" dirty="0"/>
              </a:p>
              <a:p>
                <a:pPr marL="457200" lvl="1" indent="0">
                  <a:buNone/>
                </a:pPr>
                <a:r>
                  <a:rPr lang="en-US" altLang="zh-CN" dirty="0" smtClean="0">
                    <a:latin typeface="Times New Roman" pitchFamily="18" charset="0"/>
                    <a:cs typeface="Times New Roman" pitchFamily="18" charset="0"/>
                  </a:rPr>
                  <a:t>                          STEP</a:t>
                </a:r>
                <a14:m>
                  <m:oMath xmlns:m="http://schemas.openxmlformats.org/officeDocument/2006/math">
                    <m:d>
                      <m:dPr>
                        <m:ctrlPr>
                          <a:rPr lang="en-US" altLang="zh-CN" i="1" dirty="0">
                            <a:latin typeface="Cambria Math"/>
                          </a:rPr>
                        </m:ctrlPr>
                      </m:dPr>
                      <m:e>
                        <m:r>
                          <a:rPr lang="en-US" altLang="zh-CN" dirty="0">
                            <a:latin typeface="Cambria Math"/>
                          </a:rPr>
                          <m:t> </m:t>
                        </m:r>
                        <m:r>
                          <m:rPr>
                            <m:sty m:val="p"/>
                          </m:rPr>
                          <a:rPr lang="en-US" altLang="zh-CN" b="0" i="0" dirty="0" smtClean="0">
                            <a:solidFill>
                              <a:schemeClr val="accent5">
                                <a:lumMod val="75000"/>
                              </a:schemeClr>
                            </a:solidFill>
                            <a:latin typeface="Cambria Math"/>
                          </a:rPr>
                          <m:t>IR</m:t>
                        </m:r>
                        <m:r>
                          <a:rPr lang="en-US" altLang="zh-CN" b="0" i="0" dirty="0" smtClean="0">
                            <a:solidFill>
                              <a:schemeClr val="accent5">
                                <a:lumMod val="75000"/>
                              </a:schemeClr>
                            </a:solidFill>
                            <a:latin typeface="Cambria Math"/>
                          </a:rPr>
                          <m:t>(</m:t>
                        </m:r>
                        <m:r>
                          <m:rPr>
                            <m:sty m:val="p"/>
                          </m:rPr>
                          <a:rPr lang="en-US" altLang="zh-CN" b="0" i="0" dirty="0" smtClean="0">
                            <a:solidFill>
                              <a:schemeClr val="accent5">
                                <a:lumMod val="75000"/>
                              </a:schemeClr>
                            </a:solidFill>
                            <a:latin typeface="Cambria Math"/>
                          </a:rPr>
                          <m:t>Q</m:t>
                        </m:r>
                        <m:r>
                          <a:rPr lang="en-US" altLang="zh-CN" b="0" i="0" dirty="0" smtClean="0">
                            <a:solidFill>
                              <a:schemeClr val="accent5">
                                <a:lumMod val="75000"/>
                              </a:schemeClr>
                            </a:solidFill>
                            <a:latin typeface="Cambria Math"/>
                          </a:rPr>
                          <m:t>),  </m:t>
                        </m:r>
                        <m:r>
                          <m:rPr>
                            <m:sty m:val="p"/>
                          </m:rPr>
                          <a:rPr lang="en-US" altLang="zh-CN" dirty="0" smtClean="0">
                            <a:solidFill>
                              <a:schemeClr val="accent2">
                                <a:lumMod val="60000"/>
                                <a:lumOff val="40000"/>
                              </a:schemeClr>
                            </a:solidFill>
                            <a:latin typeface="Cambria Math"/>
                          </a:rPr>
                          <m:t>Q</m:t>
                        </m:r>
                      </m:e>
                    </m:d>
                  </m:oMath>
                </a14:m>
                <a:endParaRPr lang="en-US" altLang="zh-CN" dirty="0" smtClean="0">
                  <a:latin typeface="Times New Roman" pitchFamily="18" charset="0"/>
                </a:endParaRPr>
              </a:p>
              <a:p>
                <a:pPr lvl="1"/>
                <a14:m>
                  <m:oMath xmlns:m="http://schemas.openxmlformats.org/officeDocument/2006/math">
                    <m:r>
                      <m:rPr>
                        <m:sty m:val="p"/>
                      </m:rPr>
                      <a:rPr lang="en-US" altLang="zh-CN" dirty="0">
                        <a:latin typeface="Cambria Math"/>
                      </a:rPr>
                      <m:t>IR</m:t>
                    </m:r>
                    <m:r>
                      <a:rPr lang="en-US" altLang="zh-CN" i="1" dirty="0">
                        <a:latin typeface="Cambria Math"/>
                        <a:ea typeface="Cambria Math"/>
                      </a:rPr>
                      <m:t>≈</m:t>
                    </m:r>
                    <m:sSup>
                      <m:sSupPr>
                        <m:ctrlPr>
                          <a:rPr lang="en-US" altLang="zh-CN" i="1" dirty="0">
                            <a:latin typeface="Cambria Math"/>
                          </a:rPr>
                        </m:ctrlPr>
                      </m:sSupPr>
                      <m:e>
                        <m:r>
                          <m:rPr>
                            <m:sty m:val="p"/>
                          </m:rPr>
                          <a:rPr lang="en-US" altLang="zh-CN" dirty="0">
                            <a:latin typeface="Cambria Math"/>
                          </a:rPr>
                          <m:t>R</m:t>
                        </m:r>
                      </m:e>
                      <m:sup>
                        <m:r>
                          <a:rPr lang="en-US" altLang="zh-CN" i="1" dirty="0">
                            <a:latin typeface="Cambria Math"/>
                          </a:rPr>
                          <m:t>−1</m:t>
                        </m:r>
                      </m:sup>
                    </m:sSup>
                  </m:oMath>
                </a14:m>
                <a:endParaRPr lang="en-US" altLang="zh-CN" dirty="0"/>
              </a:p>
              <a:p>
                <a:pPr marL="457200" lvl="1" indent="0">
                  <a:buNone/>
                </a:pPr>
                <a:endParaRPr lang="en-US" altLang="zh-CN" dirty="0">
                  <a:latin typeface="Times New Roman" pitchFamily="18" charset="0"/>
                </a:endParaRPr>
              </a:p>
              <a:p>
                <a:pPr marL="457200" lvl="1" indent="0">
                  <a:buNone/>
                </a:pPr>
                <a:endParaRPr lang="en-US" altLang="zh-CN" dirty="0" smtClean="0">
                  <a:latin typeface="Times New Roman" pitchFamily="18" charset="0"/>
                </a:endParaRPr>
              </a:p>
              <a:p>
                <a:pPr marL="457200" lvl="1" indent="0">
                  <a:buNone/>
                </a:pPr>
                <a:endParaRPr lang="en-US" altLang="zh-CN" dirty="0" smtClean="0">
                  <a:latin typeface="Times New Roman" pitchFamily="18" charset="0"/>
                </a:endParaRPr>
              </a:p>
              <a:p>
                <a:pPr marL="457200" lvl="1" indent="0">
                  <a:buNone/>
                </a:pPr>
                <a:endParaRPr lang="en-US" altLang="zh-CN" dirty="0">
                  <a:latin typeface="Times New Roman" pitchFamily="18" charset="0"/>
                </a:endParaRPr>
              </a:p>
              <a:p>
                <a:pPr marL="457200" lvl="1" indent="0">
                  <a:buNone/>
                </a:pPr>
                <a:endParaRPr lang="en-US" altLang="zh-CN" dirty="0">
                  <a:latin typeface="Times New Roman" pitchFamily="18" charset="0"/>
                </a:endParaRPr>
              </a:p>
              <a:p>
                <a:pPr marL="457200" lvl="1" indent="0">
                  <a:buNone/>
                </a:pPr>
                <a:endParaRPr lang="en-US" altLang="zh-CN" b="0" dirty="0" smtClean="0">
                  <a:latin typeface="Times New Roman" pitchFamily="18" charset="0"/>
                </a:endParaRPr>
              </a:p>
              <a:p>
                <a:pPr marL="457200" lvl="1" indent="0">
                  <a:buNone/>
                </a:pPr>
                <a:endParaRPr lang="en-US" altLang="zh-CN" dirty="0"/>
              </a:p>
              <a:p>
                <a:pPr marL="457200" lvl="1" indent="0">
                  <a:buNone/>
                </a:pPr>
                <a:endParaRPr lang="en-US" altLang="zh-CN" dirty="0"/>
              </a:p>
              <a:p>
                <a:pPr marL="457200" lvl="1" indent="0">
                  <a:buNone/>
                </a:pPr>
                <a:endParaRPr lang="en-US" altLang="zh-CN" b="0" dirty="0" smtClean="0">
                  <a:latin typeface="Times New Roman" pitchFamily="18" charset="0"/>
                </a:endParaRP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610600" cy="5334000"/>
              </a:xfrm>
              <a:blipFill rotWithShape="1">
                <a:blip r:embed="rId4"/>
                <a:stretch>
                  <a:fillRect l="-15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17</a:t>
            </a:fld>
            <a:endParaRPr lang="en-US"/>
          </a:p>
        </p:txBody>
      </p:sp>
      <p:grpSp>
        <p:nvGrpSpPr>
          <p:cNvPr id="7" name="Group 6"/>
          <p:cNvGrpSpPr/>
          <p:nvPr/>
        </p:nvGrpSpPr>
        <p:grpSpPr>
          <a:xfrm>
            <a:off x="3886200" y="2819400"/>
            <a:ext cx="2133600" cy="1935480"/>
            <a:chOff x="3352800" y="3855720"/>
            <a:chExt cx="2133600" cy="1935480"/>
          </a:xfrm>
        </p:grpSpPr>
        <mc:AlternateContent xmlns:mc="http://schemas.openxmlformats.org/markup-compatibility/2006" xmlns:a14="http://schemas.microsoft.com/office/drawing/2010/main">
          <mc:Choice Requires="a14">
            <p:sp>
              <p:nvSpPr>
                <p:cNvPr id="5" name="Rectangle 6"/>
                <p:cNvSpPr>
                  <a:spLocks noChangeArrowheads="1"/>
                </p:cNvSpPr>
                <p:nvPr/>
              </p:nvSpPr>
              <p:spPr bwMode="auto">
                <a:xfrm>
                  <a:off x="3352800" y="3855720"/>
                  <a:ext cx="2133600" cy="1935480"/>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a:rPr>
                          <m:t>Q</m:t>
                        </m:r>
                      </m:oMath>
                    </m:oMathPara>
                  </a14:m>
                  <a:endParaRPr lang="en-US" sz="2200" dirty="0"/>
                </a:p>
              </p:txBody>
            </p:sp>
          </mc:Choice>
          <mc:Fallback xmlns="">
            <p:sp>
              <p:nvSpPr>
                <p:cNvPr id="5" name="Rectangle 6"/>
                <p:cNvSpPr>
                  <a:spLocks noRot="1" noChangeAspect="1" noMove="1" noResize="1" noEditPoints="1" noAdjustHandles="1" noChangeArrowheads="1" noChangeShapeType="1" noTextEdit="1"/>
                </p:cNvSpPr>
                <p:nvPr/>
              </p:nvSpPr>
              <p:spPr bwMode="auto">
                <a:xfrm>
                  <a:off x="3352800" y="3855720"/>
                  <a:ext cx="2133600" cy="1935480"/>
                </a:xfrm>
                <a:prstGeom prst="rect">
                  <a:avLst/>
                </a:prstGeom>
                <a:blipFill rotWithShape="1">
                  <a:blip r:embed="rId5"/>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6"/>
                <p:cNvSpPr>
                  <a:spLocks noChangeArrowheads="1"/>
                </p:cNvSpPr>
                <p:nvPr/>
              </p:nvSpPr>
              <p:spPr bwMode="auto">
                <a:xfrm>
                  <a:off x="3688860" y="4312920"/>
                  <a:ext cx="1441939" cy="1234440"/>
                </a:xfrm>
                <a:prstGeom prst="rect">
                  <a:avLst/>
                </a:prstGeom>
                <a:solidFill>
                  <a:schemeClr val="accent5">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sz="2000" b="0" dirty="0" smtClean="0">
                    <a:latin typeface="Cambria Math"/>
                  </a:endParaRPr>
                </a:p>
                <a:p>
                  <a:pPr algn="ctr" eaLnBrk="0" hangingPunct="0"/>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IR</m:t>
                        </m:r>
                        <m:r>
                          <a:rPr lang="en-US" sz="2800" b="0" i="0" smtClean="0">
                            <a:latin typeface="Cambria Math"/>
                          </a:rPr>
                          <m:t>(</m:t>
                        </m:r>
                        <m:r>
                          <m:rPr>
                            <m:sty m:val="p"/>
                          </m:rPr>
                          <a:rPr lang="en-US" sz="2800" b="0" i="0" smtClean="0">
                            <a:latin typeface="Cambria Math"/>
                          </a:rPr>
                          <m:t>Q</m:t>
                        </m:r>
                        <m:r>
                          <a:rPr lang="en-US" sz="2800" b="0" i="0" smtClean="0">
                            <a:latin typeface="Cambria Math"/>
                          </a:rPr>
                          <m:t>)</m:t>
                        </m:r>
                      </m:oMath>
                    </m:oMathPara>
                  </a14:m>
                  <a:endParaRPr lang="en-US" sz="2400" dirty="0"/>
                </a:p>
              </p:txBody>
            </p:sp>
          </mc:Choice>
          <mc:Fallback xmlns="">
            <p:sp>
              <p:nvSpPr>
                <p:cNvPr id="6" name="Rectangle 6"/>
                <p:cNvSpPr>
                  <a:spLocks noRot="1" noChangeAspect="1" noMove="1" noResize="1" noEditPoints="1" noAdjustHandles="1" noChangeArrowheads="1" noChangeShapeType="1" noTextEdit="1"/>
                </p:cNvSpPr>
                <p:nvPr/>
              </p:nvSpPr>
              <p:spPr bwMode="auto">
                <a:xfrm>
                  <a:off x="3688860" y="4312920"/>
                  <a:ext cx="1441939" cy="1234440"/>
                </a:xfrm>
                <a:prstGeom prst="rect">
                  <a:avLst/>
                </a:prstGeom>
                <a:blipFill rotWithShape="1">
                  <a:blip r:embed="rId6"/>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p:sp>
        <p:nvSpPr>
          <p:cNvPr id="15" name="Rectangle 14"/>
          <p:cNvSpPr/>
          <p:nvPr/>
        </p:nvSpPr>
        <p:spPr>
          <a:xfrm>
            <a:off x="1898618" y="1455111"/>
            <a:ext cx="890799" cy="591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58304" y="1447800"/>
            <a:ext cx="1361296" cy="636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2038350" y="1447800"/>
                <a:ext cx="5004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dirty="0">
                          <a:solidFill>
                            <a:schemeClr val="accent2">
                              <a:lumMod val="60000"/>
                              <a:lumOff val="40000"/>
                            </a:schemeClr>
                          </a:solidFill>
                          <a:latin typeface="Cambria Math"/>
                        </a:rPr>
                        <m:t>Q</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038350" y="1447800"/>
                <a:ext cx="500457" cy="52322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69567" y="1447800"/>
                <a:ext cx="10214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b="0" i="0" dirty="0" smtClean="0">
                          <a:solidFill>
                            <a:schemeClr val="accent5">
                              <a:lumMod val="75000"/>
                            </a:schemeClr>
                          </a:solidFill>
                          <a:latin typeface="Cambria Math"/>
                        </a:rPr>
                        <m:t>R</m:t>
                      </m:r>
                      <m:r>
                        <a:rPr lang="en-US" altLang="zh-CN" sz="2800" b="0" i="0" dirty="0" smtClean="0">
                          <a:solidFill>
                            <a:schemeClr val="accent5">
                              <a:lumMod val="75000"/>
                            </a:schemeClr>
                          </a:solidFill>
                          <a:latin typeface="Cambria Math"/>
                        </a:rPr>
                        <m:t>(</m:t>
                      </m:r>
                      <m:r>
                        <m:rPr>
                          <m:sty m:val="p"/>
                        </m:rPr>
                        <a:rPr lang="en-US" altLang="zh-CN" sz="2800" b="0" i="0" dirty="0" smtClean="0">
                          <a:solidFill>
                            <a:schemeClr val="accent5">
                              <a:lumMod val="75000"/>
                            </a:schemeClr>
                          </a:solidFill>
                          <a:latin typeface="Cambria Math"/>
                        </a:rPr>
                        <m:t>Q</m:t>
                      </m:r>
                      <m:r>
                        <a:rPr lang="en-US" altLang="zh-CN" sz="2800" b="0" i="0" dirty="0" smtClean="0">
                          <a:solidFill>
                            <a:schemeClr val="accent5">
                              <a:lumMod val="75000"/>
                            </a:schemeClr>
                          </a:solidFill>
                          <a:latin typeface="Cambria Math"/>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69567" y="1447800"/>
                <a:ext cx="1021433" cy="523220"/>
              </a:xfrm>
              <a:prstGeom prst="rect">
                <a:avLst/>
              </a:prstGeom>
              <a:blipFill rotWithShape="1">
                <a:blip r:embed="rId8"/>
                <a:stretch>
                  <a:fillRect/>
                </a:stretch>
              </a:blipFill>
            </p:spPr>
            <p:txBody>
              <a:bodyPr/>
              <a:lstStyle/>
              <a:p>
                <a:r>
                  <a:rPr lang="zh-CN" altLang="en-US">
                    <a:noFill/>
                  </a:rPr>
                  <a:t> </a:t>
                </a:r>
              </a:p>
            </p:txBody>
          </p:sp>
        </mc:Fallback>
      </mc:AlternateContent>
      <p:sp>
        <p:nvSpPr>
          <p:cNvPr id="11" name="TextBox 10"/>
          <p:cNvSpPr txBox="1"/>
          <p:nvPr/>
        </p:nvSpPr>
        <p:spPr>
          <a:xfrm>
            <a:off x="2114550" y="1397139"/>
            <a:ext cx="457200" cy="707886"/>
          </a:xfrm>
          <a:prstGeom prst="rect">
            <a:avLst/>
          </a:prstGeom>
          <a:noFill/>
        </p:spPr>
        <p:txBody>
          <a:bodyPr wrap="square" rtlCol="0">
            <a:spAutoFit/>
          </a:bodyPr>
          <a:lstStyle/>
          <a:p>
            <a:r>
              <a:rPr lang="en-US" sz="4000" dirty="0" smtClean="0">
                <a:solidFill>
                  <a:schemeClr val="accent5">
                    <a:lumMod val="75000"/>
                  </a:schemeClr>
                </a:solidFill>
              </a:rPr>
              <a:t>?</a:t>
            </a:r>
            <a:endParaRPr lang="en-US" sz="2000" dirty="0">
              <a:solidFill>
                <a:schemeClr val="accent5">
                  <a:lumMod val="75000"/>
                </a:schemeClr>
              </a:solidFill>
            </a:endParaRPr>
          </a:p>
        </p:txBody>
      </p:sp>
      <p:grpSp>
        <p:nvGrpSpPr>
          <p:cNvPr id="17" name="Group 16"/>
          <p:cNvGrpSpPr/>
          <p:nvPr/>
        </p:nvGrpSpPr>
        <p:grpSpPr>
          <a:xfrm>
            <a:off x="1112520" y="2984771"/>
            <a:ext cx="1303955" cy="1427282"/>
            <a:chOff x="5935045" y="3627989"/>
            <a:chExt cx="2286000" cy="2395946"/>
          </a:xfrm>
        </p:grpSpPr>
        <p:sp>
          <p:nvSpPr>
            <p:cNvPr id="19" name="Rectangle 18"/>
            <p:cNvSpPr/>
            <p:nvPr/>
          </p:nvSpPr>
          <p:spPr>
            <a:xfrm>
              <a:off x="5935045" y="3640658"/>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20" name="Straight Connector 19"/>
            <p:cNvCxnSpPr/>
            <p:nvPr/>
          </p:nvCxnSpPr>
          <p:spPr>
            <a:xfrm>
              <a:off x="5935045" y="4387261"/>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35045" y="5228069"/>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12285" y="3640658"/>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71980" y="3627989"/>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6719905" y="4373257"/>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p:sp>
          <p:nvSpPr>
            <p:cNvPr id="25" name="Rectangle 24"/>
            <p:cNvSpPr/>
            <p:nvPr/>
          </p:nvSpPr>
          <p:spPr>
            <a:xfrm>
              <a:off x="6790010" y="4453121"/>
              <a:ext cx="599728" cy="619989"/>
            </a:xfrm>
            <a:prstGeom prst="rect">
              <a:avLst/>
            </a:prstGeom>
          </p:spPr>
          <p:txBody>
            <a:bodyPr wrap="square">
              <a:spAutoFit/>
            </a:bodyPr>
            <a:lstStyle/>
            <a:p>
              <a:endParaRPr lang="zh-CN" altLang="en-US" dirty="0"/>
            </a:p>
          </p:txBody>
        </p:sp>
        <p:sp>
          <p:nvSpPr>
            <p:cNvPr id="18" name="Rectangle 17"/>
            <p:cNvSpPr/>
            <p:nvPr/>
          </p:nvSpPr>
          <p:spPr>
            <a:xfrm>
              <a:off x="6870163" y="4578416"/>
              <a:ext cx="443012" cy="469111"/>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26" name="Straight Arrow Connector 25"/>
          <p:cNvCxnSpPr/>
          <p:nvPr/>
        </p:nvCxnSpPr>
        <p:spPr>
          <a:xfrm>
            <a:off x="1994862" y="3709732"/>
            <a:ext cx="17389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3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1+ppt_w/2"/>
                                          </p:val>
                                        </p:tav>
                                      </p:tavLst>
                                    </p:anim>
                                    <p:anim calcmode="lin" valueType="num">
                                      <p:cBhvr additive="base">
                                        <p:cTn id="15" dur="500"/>
                                        <p:tgtEl>
                                          <p:spTgt spid="13"/>
                                        </p:tgtEl>
                                        <p:attrNameLst>
                                          <p:attrName>ppt_y</p:attrName>
                                        </p:attrNameLst>
                                      </p:cBhvr>
                                      <p:tavLst>
                                        <p:tav tm="0">
                                          <p:val>
                                            <p:strVal val="ppt_y"/>
                                          </p:val>
                                        </p:tav>
                                        <p:tav tm="100000">
                                          <p:val>
                                            <p:strVal val="ppt_y"/>
                                          </p:val>
                                        </p:tav>
                                      </p:tavLst>
                                    </p:anim>
                                    <p:set>
                                      <p:cBhvr>
                                        <p:cTn id="16" dur="1" fill="hold">
                                          <p:stCondLst>
                                            <p:cond delay="499"/>
                                          </p:stCondLst>
                                        </p:cTn>
                                        <p:tgtEl>
                                          <p:spTgt spid="13"/>
                                        </p:tgtEl>
                                        <p:attrNameLst>
                                          <p:attrName>style.visibility</p:attrName>
                                        </p:attrNameLst>
                                      </p:cBhvr>
                                      <p:to>
                                        <p:strVal val="hidden"/>
                                      </p:to>
                                    </p:set>
                                  </p:childTnLst>
                                </p:cTn>
                              </p:par>
                              <p:par>
                                <p:cTn id="17" presetID="63" presetClass="path" presetSubtype="0" accel="50000" decel="50000" fill="hold" grpId="1" nodeType="withEffect">
                                  <p:stCondLst>
                                    <p:cond delay="0"/>
                                  </p:stCondLst>
                                  <p:childTnLst>
                                    <p:animMotion origin="layout" path="M 3.33333E-6 2.22222E-6 L 0.13958 2.22222E-6 " pathEditMode="relative" rAng="0" ptsTypes="AA">
                                      <p:cBhvr>
                                        <p:cTn id="18" dur="2000" fill="hold"/>
                                        <p:tgtEl>
                                          <p:spTgt spid="12"/>
                                        </p:tgtEl>
                                        <p:attrNameLst>
                                          <p:attrName>ppt_x</p:attrName>
                                          <p:attrName>ppt_y</p:attrName>
                                        </p:attrNameLst>
                                      </p:cBhvr>
                                      <p:rCtr x="6979"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p:bldP spid="12" grpId="1" uiExpand="1"/>
      <p:bldP spid="13" grpId="0" uiExpand="1"/>
      <p:bldP spid="13" grpId="1" uiExpand="1"/>
      <p:bldP spid="11"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19200" y="76200"/>
                <a:ext cx="7696200" cy="1066800"/>
              </a:xfrm>
            </p:spPr>
            <p:txBody>
              <a:bodyPr>
                <a:normAutofit fontScale="90000"/>
              </a:bodyPr>
              <a:lstStyle/>
              <a:p>
                <a:r>
                  <a:rPr lang="en-US" altLang="zh-CN" sz="3100" dirty="0" smtClean="0"/>
                  <a:t>Programming Model</a:t>
                </a:r>
                <a:br>
                  <a:rPr lang="en-US" altLang="zh-CN" sz="3100" dirty="0" smtClean="0"/>
                </a:br>
                <a:r>
                  <a:rPr lang="en-US" altLang="zh-CN" dirty="0"/>
                  <a:t>Modeling </a:t>
                </a:r>
                <a:r>
                  <a:rPr lang="en-US" altLang="zh-CN" dirty="0" smtClean="0"/>
                  <a:t>Dependencies: </a:t>
                </a:r>
                <a14:m>
                  <m:oMath xmlns:m="http://schemas.openxmlformats.org/officeDocument/2006/math">
                    <m:r>
                      <m:rPr>
                        <m:sty m:val="p"/>
                      </m:rPr>
                      <a:rPr lang="en-US" altLang="zh-CN" b="0" i="0" dirty="0" smtClean="0">
                        <a:latin typeface="Cambria Math"/>
                      </a:rPr>
                      <m:t>W</m:t>
                    </m:r>
                  </m:oMath>
                </a14:m>
                <a:endParaRPr lang="zh-CN" alt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9200" y="76200"/>
                <a:ext cx="7696200" cy="1066800"/>
              </a:xfrm>
              <a:blipFill rotWithShape="1">
                <a:blip r:embed="rId3"/>
                <a:stretch>
                  <a:fillRect t="-8000" b="-26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1"/>
                <a:ext cx="8229600" cy="4800600"/>
              </a:xfrm>
            </p:spPr>
            <p:txBody>
              <a:bodyPr>
                <a:normAutofit/>
              </a:bodyPr>
              <a:lstStyle/>
              <a:p>
                <a:r>
                  <a:rPr lang="en-US" altLang="zh-CN" dirty="0" smtClean="0"/>
                  <a:t>Write Dependency: </a:t>
                </a:r>
                <a14:m>
                  <m:oMath xmlns:m="http://schemas.openxmlformats.org/officeDocument/2006/math">
                    <m:r>
                      <m:rPr>
                        <m:sty m:val="p"/>
                      </m:rPr>
                      <a:rPr lang="en-US" altLang="zh-CN" i="0" dirty="0" smtClean="0">
                        <a:latin typeface="Cambria Math"/>
                      </a:rPr>
                      <m:t>W</m:t>
                    </m:r>
                    <m:r>
                      <a:rPr lang="en-US" altLang="zh-CN" b="0" i="0" dirty="0" smtClean="0">
                        <a:latin typeface="Cambria Math"/>
                      </a:rPr>
                      <m:t>(</m:t>
                    </m:r>
                    <m:r>
                      <m:rPr>
                        <m:sty m:val="p"/>
                      </m:rPr>
                      <a:rPr lang="en-US" altLang="zh-CN" b="0" i="0" dirty="0" smtClean="0">
                        <a:latin typeface="Cambria Math"/>
                      </a:rPr>
                      <m:t>Q</m:t>
                    </m:r>
                    <m:r>
                      <a:rPr lang="en-US" altLang="zh-CN" b="0" i="0" dirty="0" smtClean="0">
                        <a:latin typeface="Cambria Math"/>
                      </a:rPr>
                      <m:t>)</m:t>
                    </m:r>
                  </m:oMath>
                </a14:m>
                <a:endParaRPr lang="en-US" altLang="zh-CN" dirty="0" smtClean="0"/>
              </a:p>
              <a:p>
                <a:pPr lvl="1"/>
                <a:endParaRPr lang="en-US" altLang="zh-CN" dirty="0" smtClean="0"/>
              </a:p>
              <a:p>
                <a:pPr lvl="1"/>
                <a:endParaRPr lang="en-US" altLang="zh-CN" dirty="0"/>
              </a:p>
              <a:p>
                <a:pPr lvl="1"/>
                <a:endParaRPr lang="en-US" altLang="zh-CN" dirty="0" smtClean="0"/>
              </a:p>
              <a:p>
                <a:pPr lvl="1"/>
                <a:endParaRPr lang="en-US" altLang="zh-CN" dirty="0" smtClean="0"/>
              </a:p>
              <a:p>
                <a:pPr lvl="1"/>
                <a:endParaRPr lang="en-US" altLang="zh-CN" dirty="0"/>
              </a:p>
              <a:p>
                <a:pPr lvl="1"/>
                <a:endParaRPr lang="en-US" altLang="zh-CN" dirty="0"/>
              </a:p>
              <a:p>
                <a:pPr lvl="1"/>
                <a:r>
                  <a:rPr lang="en-US" altLang="zh-CN" dirty="0" smtClean="0"/>
                  <a:t>Contains </a:t>
                </a:r>
                <a:r>
                  <a:rPr lang="en-US" altLang="zh-CN" dirty="0"/>
                  <a:t>all tuples </a:t>
                </a:r>
                <a:r>
                  <a:rPr lang="en-US" altLang="zh-CN" dirty="0" smtClean="0"/>
                  <a:t>generated by computing</a:t>
                </a:r>
                <a14:m>
                  <m:oMath xmlns:m="http://schemas.openxmlformats.org/officeDocument/2006/math">
                    <m:r>
                      <a:rPr lang="en-US" altLang="zh-CN" b="0" i="0" dirty="0" smtClean="0">
                        <a:latin typeface="Cambria Math"/>
                      </a:rPr>
                      <m:t> </m:t>
                    </m:r>
                    <m:r>
                      <m:rPr>
                        <m:sty m:val="p"/>
                      </m:rPr>
                      <a:rPr lang="en-US" altLang="zh-CN" dirty="0">
                        <a:latin typeface="Cambria Math"/>
                      </a:rPr>
                      <m:t>Q</m:t>
                    </m:r>
                  </m:oMath>
                </a14:m>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1"/>
                <a:ext cx="8229600" cy="4800600"/>
              </a:xfrm>
              <a:blipFill rotWithShape="1">
                <a:blip r:embed="rId4"/>
                <a:stretch>
                  <a:fillRect l="-1630" t="-1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18</a:t>
            </a:fld>
            <a:endParaRPr lang="en-US"/>
          </a:p>
        </p:txBody>
      </p:sp>
      <p:grpSp>
        <p:nvGrpSpPr>
          <p:cNvPr id="17" name="Group 16"/>
          <p:cNvGrpSpPr/>
          <p:nvPr/>
        </p:nvGrpSpPr>
        <p:grpSpPr>
          <a:xfrm>
            <a:off x="3276600" y="2286000"/>
            <a:ext cx="2819400" cy="2590800"/>
            <a:chOff x="2963985" y="3618525"/>
            <a:chExt cx="2819400" cy="2590800"/>
          </a:xfrm>
        </p:grpSpPr>
        <mc:AlternateContent xmlns:mc="http://schemas.openxmlformats.org/markup-compatibility/2006" xmlns:a14="http://schemas.microsoft.com/office/drawing/2010/main">
          <mc:Choice Requires="a14">
            <p:sp>
              <p:nvSpPr>
                <p:cNvPr id="6" name="Rectangle 6"/>
                <p:cNvSpPr>
                  <a:spLocks noChangeArrowheads="1"/>
                </p:cNvSpPr>
                <p:nvPr/>
              </p:nvSpPr>
              <p:spPr bwMode="auto">
                <a:xfrm>
                  <a:off x="2963985" y="3618525"/>
                  <a:ext cx="2819400" cy="2590800"/>
                </a:xfrm>
                <a:prstGeom prst="rect">
                  <a:avLst/>
                </a:prstGeom>
                <a:solidFill>
                  <a:schemeClr val="accent3">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sz="2300" b="0" i="0" smtClean="0">
                            <a:latin typeface="Cambria Math"/>
                          </a:rPr>
                          <m:t>W</m:t>
                        </m:r>
                        <m:r>
                          <a:rPr lang="en-US" sz="2300" b="0" i="0" smtClean="0">
                            <a:latin typeface="Cambria Math"/>
                          </a:rPr>
                          <m:t>(</m:t>
                        </m:r>
                        <m:r>
                          <m:rPr>
                            <m:sty m:val="p"/>
                          </m:rPr>
                          <a:rPr lang="en-US" sz="2300" b="0" i="0" smtClean="0">
                            <a:latin typeface="Cambria Math"/>
                          </a:rPr>
                          <m:t>Q</m:t>
                        </m:r>
                        <m:r>
                          <a:rPr lang="en-US" sz="2300" b="0" i="0" smtClean="0">
                            <a:latin typeface="Cambria Math"/>
                          </a:rPr>
                          <m:t>)</m:t>
                        </m:r>
                      </m:oMath>
                    </m:oMathPara>
                  </a14:m>
                  <a:endParaRPr lang="en-US" sz="2300" dirty="0"/>
                </a:p>
              </p:txBody>
            </p:sp>
          </mc:Choice>
          <mc:Fallback xmlns="">
            <p:sp>
              <p:nvSpPr>
                <p:cNvPr id="6" name="Rectangle 6"/>
                <p:cNvSpPr>
                  <a:spLocks noRot="1" noChangeAspect="1" noMove="1" noResize="1" noEditPoints="1" noAdjustHandles="1" noChangeArrowheads="1" noChangeShapeType="1" noTextEdit="1"/>
                </p:cNvSpPr>
                <p:nvPr/>
              </p:nvSpPr>
              <p:spPr bwMode="auto">
                <a:xfrm>
                  <a:off x="2963985" y="3618525"/>
                  <a:ext cx="2819400" cy="2590800"/>
                </a:xfrm>
                <a:prstGeom prst="rect">
                  <a:avLst/>
                </a:prstGeom>
                <a:blipFill rotWithShape="1">
                  <a:blip r:embed="rId5"/>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6"/>
                <p:cNvSpPr>
                  <a:spLocks noChangeArrowheads="1"/>
                </p:cNvSpPr>
                <p:nvPr/>
              </p:nvSpPr>
              <p:spPr bwMode="auto">
                <a:xfrm>
                  <a:off x="3368040" y="4052865"/>
                  <a:ext cx="1992923" cy="1859280"/>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a:p>
                  <a:pPr algn="ctr" eaLnBrk="0" hangingPunct="0"/>
                  <a14:m>
                    <m:oMathPara xmlns:m="http://schemas.openxmlformats.org/officeDocument/2006/math">
                      <m:oMathParaPr>
                        <m:jc m:val="centerGroup"/>
                      </m:oMathParaPr>
                      <m:oMath xmlns:m="http://schemas.openxmlformats.org/officeDocument/2006/math">
                        <m:r>
                          <m:rPr>
                            <m:sty m:val="p"/>
                          </m:rPr>
                          <a:rPr lang="en-US" sz="3200" b="0" i="0" dirty="0" smtClean="0">
                            <a:latin typeface="Cambria Math"/>
                          </a:rPr>
                          <m:t>Q</m:t>
                        </m:r>
                      </m:oMath>
                    </m:oMathPara>
                  </a14:m>
                  <a:endParaRPr lang="en-US" sz="3200" dirty="0"/>
                </a:p>
              </p:txBody>
            </p:sp>
          </mc:Choice>
          <mc:Fallback xmlns="">
            <p:sp>
              <p:nvSpPr>
                <p:cNvPr id="5" name="Rectangle 6"/>
                <p:cNvSpPr>
                  <a:spLocks noRot="1" noChangeAspect="1" noMove="1" noResize="1" noEditPoints="1" noAdjustHandles="1" noChangeArrowheads="1" noChangeShapeType="1" noTextEdit="1"/>
                </p:cNvSpPr>
                <p:nvPr/>
              </p:nvSpPr>
              <p:spPr bwMode="auto">
                <a:xfrm>
                  <a:off x="3368040" y="4052865"/>
                  <a:ext cx="1992923" cy="1859280"/>
                </a:xfrm>
                <a:prstGeom prst="rect">
                  <a:avLst/>
                </a:prstGeom>
                <a:blipFill rotWithShape="1">
                  <a:blip r:embed="rId6"/>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p:grpSp>
        <p:nvGrpSpPr>
          <p:cNvPr id="7" name="Group 6"/>
          <p:cNvGrpSpPr/>
          <p:nvPr/>
        </p:nvGrpSpPr>
        <p:grpSpPr>
          <a:xfrm>
            <a:off x="838200" y="2306518"/>
            <a:ext cx="1303955" cy="1427282"/>
            <a:chOff x="5935045" y="3627989"/>
            <a:chExt cx="2286000" cy="2395946"/>
          </a:xfrm>
        </p:grpSpPr>
        <p:sp>
          <p:nvSpPr>
            <p:cNvPr id="8" name="Rectangle 7"/>
            <p:cNvSpPr/>
            <p:nvPr/>
          </p:nvSpPr>
          <p:spPr>
            <a:xfrm>
              <a:off x="6518493" y="4141474"/>
              <a:ext cx="1245352" cy="124899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5935045" y="3640658"/>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10" name="Straight Connector 9"/>
            <p:cNvCxnSpPr/>
            <p:nvPr/>
          </p:nvCxnSpPr>
          <p:spPr>
            <a:xfrm>
              <a:off x="5935045" y="4387261"/>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5045" y="5228069"/>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2285" y="3640658"/>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71980" y="3627989"/>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6719905" y="4373257"/>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mc:AlternateContent xmlns:mc="http://schemas.openxmlformats.org/markup-compatibility/2006" xmlns:a14="http://schemas.microsoft.com/office/drawing/2010/main">
          <mc:Choice Requires="a14">
            <p:sp>
              <p:nvSpPr>
                <p:cNvPr id="15" name="Rectangle 14"/>
                <p:cNvSpPr/>
                <p:nvPr/>
              </p:nvSpPr>
              <p:spPr>
                <a:xfrm>
                  <a:off x="6790010" y="4453121"/>
                  <a:ext cx="599728" cy="6199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a:cs typeface="Times New Roman" pitchFamily="18" charset="0"/>
                          </a:rPr>
                          <m:t>Q</m:t>
                        </m:r>
                      </m:oMath>
                    </m:oMathPara>
                  </a14:m>
                  <a:endParaRPr lang="zh-CN"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790010" y="4453121"/>
                  <a:ext cx="599728" cy="619989"/>
                </a:xfrm>
                <a:prstGeom prst="rect">
                  <a:avLst/>
                </a:prstGeom>
                <a:blipFill rotWithShape="1">
                  <a:blip r:embed="rId7"/>
                  <a:stretch>
                    <a:fillRect l="-1786" r="-3571" b="-8197"/>
                  </a:stretch>
                </a:blipFill>
              </p:spPr>
              <p:txBody>
                <a:bodyPr/>
                <a:lstStyle/>
                <a:p>
                  <a:r>
                    <a:rPr lang="en-US">
                      <a:noFill/>
                    </a:rPr>
                    <a:t> </a:t>
                  </a:r>
                </a:p>
              </p:txBody>
            </p:sp>
          </mc:Fallback>
        </mc:AlternateContent>
      </p:grpSp>
      <p:cxnSp>
        <p:nvCxnSpPr>
          <p:cNvPr id="16" name="Straight Arrow Connector 15"/>
          <p:cNvCxnSpPr/>
          <p:nvPr/>
        </p:nvCxnSpPr>
        <p:spPr>
          <a:xfrm>
            <a:off x="1905000" y="2947732"/>
            <a:ext cx="1295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430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458200" cy="5181600"/>
              </a:xfrm>
            </p:spPr>
            <p:txBody>
              <a:bodyPr>
                <a:normAutofit/>
              </a:bodyPr>
              <a:lstStyle/>
              <a:p>
                <a:r>
                  <a:rPr lang="en-US" altLang="zh-CN" dirty="0">
                    <a:solidFill>
                      <a:srgbClr val="C00000"/>
                    </a:solidFill>
                  </a:rPr>
                  <a:t>Inverse </a:t>
                </a:r>
                <a:r>
                  <a:rPr lang="en-US" altLang="zh-CN" dirty="0" smtClean="0"/>
                  <a:t>Write Dependency: </a:t>
                </a:r>
                <a14:m>
                  <m:oMath xmlns:m="http://schemas.openxmlformats.org/officeDocument/2006/math">
                    <m:r>
                      <m:rPr>
                        <m:sty m:val="p"/>
                      </m:rPr>
                      <a:rPr lang="en-US" altLang="zh-CN" b="0" i="0" dirty="0" smtClean="0">
                        <a:latin typeface="Cambria Math"/>
                      </a:rPr>
                      <m:t>IW</m:t>
                    </m:r>
                    <m:r>
                      <a:rPr lang="en-US" altLang="zh-CN" b="0" i="0" dirty="0" smtClean="0">
                        <a:latin typeface="Cambria Math"/>
                      </a:rPr>
                      <m:t>(</m:t>
                    </m:r>
                    <m:r>
                      <m:rPr>
                        <m:sty m:val="p"/>
                      </m:rPr>
                      <a:rPr lang="en-US" altLang="zh-CN" b="0" i="0" dirty="0" smtClean="0">
                        <a:latin typeface="Cambria Math"/>
                      </a:rPr>
                      <m:t>Q</m:t>
                    </m:r>
                    <m:r>
                      <a:rPr lang="en-US" altLang="zh-CN" b="0" i="0" dirty="0" smtClean="0">
                        <a:latin typeface="Cambria Math"/>
                      </a:rPr>
                      <m:t>)</m:t>
                    </m:r>
                  </m:oMath>
                </a14:m>
                <a:endParaRPr lang="en-US" altLang="zh-CN" dirty="0" smtClean="0"/>
              </a:p>
              <a:p>
                <a:pPr lvl="1"/>
                <a:endParaRPr lang="en-US" altLang="zh-CN" i="0" dirty="0" smtClean="0">
                  <a:latin typeface="Cambria Math"/>
                </a:endParaRPr>
              </a:p>
              <a:p>
                <a:pPr lvl="1"/>
                <a:endParaRPr lang="en-US" altLang="zh-CN" dirty="0">
                  <a:latin typeface="Cambria Math"/>
                </a:endParaRPr>
              </a:p>
              <a:p>
                <a:pPr lvl="1"/>
                <a:endParaRPr lang="en-US" altLang="zh-CN" i="0" dirty="0" smtClean="0">
                  <a:latin typeface="Cambria Math"/>
                </a:endParaRPr>
              </a:p>
              <a:p>
                <a:pPr lvl="1"/>
                <a:endParaRPr lang="en-US" altLang="zh-CN" dirty="0">
                  <a:latin typeface="Cambria Math"/>
                </a:endParaRPr>
              </a:p>
              <a:p>
                <a:pPr lvl="1"/>
                <a:endParaRPr lang="en-US" altLang="zh-CN" i="0" dirty="0" smtClean="0">
                  <a:latin typeface="Cambria Math"/>
                </a:endParaRPr>
              </a:p>
              <a:p>
                <a:pPr lvl="1"/>
                <a:r>
                  <a:rPr lang="en-US" altLang="zh-CN" dirty="0" smtClean="0"/>
                  <a:t>Contains </a:t>
                </a:r>
                <a:r>
                  <a:rPr lang="en-US" altLang="zh-CN" dirty="0"/>
                  <a:t>all </a:t>
                </a:r>
                <a:r>
                  <a:rPr lang="en-US" altLang="zh-CN" dirty="0" smtClean="0"/>
                  <a:t>tuples in the next tick after computing </a:t>
                </a:r>
                <a14:m>
                  <m:oMath xmlns:m="http://schemas.openxmlformats.org/officeDocument/2006/math">
                    <m:r>
                      <m:rPr>
                        <m:sty m:val="p"/>
                      </m:rPr>
                      <a:rPr lang="en-US" altLang="zh-CN" dirty="0">
                        <a:latin typeface="Cambria Math"/>
                      </a:rPr>
                      <m:t>Q</m:t>
                    </m:r>
                  </m:oMath>
                </a14:m>
                <a:endParaRPr lang="en-US" altLang="zh-CN" dirty="0" smtClean="0"/>
              </a:p>
              <a:p>
                <a:pPr lvl="1"/>
                <a14:m>
                  <m:oMath xmlns:m="http://schemas.openxmlformats.org/officeDocument/2006/math">
                    <m:r>
                      <m:rPr>
                        <m:sty m:val="p"/>
                      </m:rPr>
                      <a:rPr lang="en-US" altLang="zh-CN" dirty="0">
                        <a:latin typeface="Cambria Math"/>
                      </a:rPr>
                      <m:t>IW</m:t>
                    </m:r>
                    <m:r>
                      <a:rPr lang="en-US" altLang="zh-CN" i="1" dirty="0">
                        <a:latin typeface="Cambria Math"/>
                        <a:ea typeface="Cambria Math"/>
                      </a:rPr>
                      <m:t>≈</m:t>
                    </m:r>
                    <m:sSup>
                      <m:sSupPr>
                        <m:ctrlPr>
                          <a:rPr lang="en-US" altLang="zh-CN" i="1" dirty="0">
                            <a:latin typeface="Cambria Math"/>
                          </a:rPr>
                        </m:ctrlPr>
                      </m:sSupPr>
                      <m:e>
                        <m:r>
                          <m:rPr>
                            <m:sty m:val="p"/>
                          </m:rPr>
                          <a:rPr lang="en-US" altLang="zh-CN" dirty="0">
                            <a:latin typeface="Cambria Math"/>
                          </a:rPr>
                          <m:t>W</m:t>
                        </m:r>
                      </m:e>
                      <m:sup>
                        <m:r>
                          <a:rPr lang="en-US" altLang="zh-CN" i="1" dirty="0">
                            <a:latin typeface="Cambria Math"/>
                          </a:rPr>
                          <m:t>−1</m:t>
                        </m:r>
                      </m:sup>
                    </m:sSup>
                  </m:oMath>
                </a14:m>
                <a:endParaRPr lang="en-US" altLang="zh-CN" dirty="0">
                  <a:latin typeface="Cambria Math"/>
                </a:endParaRP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smtClean="0"/>
              </a:p>
              <a:p>
                <a:pPr marL="0" indent="0">
                  <a:buNone/>
                </a:pPr>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458200" cy="5181600"/>
              </a:xfrm>
              <a:blipFill rotWithShape="1">
                <a:blip r:embed="rId3"/>
                <a:stretch>
                  <a:fillRect l="-1585" t="-1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1219200" y="76200"/>
                <a:ext cx="7696200" cy="1066800"/>
              </a:xfrm>
            </p:spPr>
            <p:txBody>
              <a:bodyPr>
                <a:normAutofit fontScale="90000"/>
              </a:bodyPr>
              <a:lstStyle/>
              <a:p>
                <a:r>
                  <a:rPr lang="en-US" altLang="zh-CN" sz="3100" dirty="0" smtClean="0"/>
                  <a:t>Programming Model</a:t>
                </a:r>
                <a:r>
                  <a:rPr lang="en-US" altLang="zh-CN" sz="3100" dirty="0"/>
                  <a:t/>
                </a:r>
                <a:br>
                  <a:rPr lang="en-US" altLang="zh-CN" sz="3100" dirty="0"/>
                </a:br>
                <a:r>
                  <a:rPr lang="en-US" altLang="zh-CN" dirty="0"/>
                  <a:t>Modeling </a:t>
                </a:r>
                <a:r>
                  <a:rPr lang="en-US" altLang="zh-CN" dirty="0" smtClean="0"/>
                  <a:t>Dependencies: </a:t>
                </a:r>
                <a14:m>
                  <m:oMath xmlns:m="http://schemas.openxmlformats.org/officeDocument/2006/math">
                    <m:r>
                      <m:rPr>
                        <m:sty m:val="p"/>
                      </m:rPr>
                      <a:rPr lang="en-US" altLang="zh-CN" i="0" dirty="0" smtClean="0">
                        <a:latin typeface="Cambria Math"/>
                      </a:rPr>
                      <m:t>I</m:t>
                    </m:r>
                    <m:r>
                      <m:rPr>
                        <m:sty m:val="p"/>
                      </m:rPr>
                      <a:rPr lang="en-US" altLang="zh-CN" b="0" i="0" dirty="0" smtClean="0">
                        <a:latin typeface="Cambria Math"/>
                      </a:rPr>
                      <m:t>W</m:t>
                    </m:r>
                  </m:oMath>
                </a14:m>
                <a:endParaRPr lang="zh-CN" alt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19200" y="76200"/>
                <a:ext cx="7696200" cy="1066800"/>
              </a:xfrm>
              <a:blipFill rotWithShape="1">
                <a:blip r:embed="rId4"/>
                <a:stretch>
                  <a:fillRect t="-8000" b="-268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19</a:t>
            </a:fld>
            <a:endParaRPr lang="en-US"/>
          </a:p>
        </p:txBody>
      </p:sp>
      <p:grpSp>
        <p:nvGrpSpPr>
          <p:cNvPr id="7" name="Group 6"/>
          <p:cNvGrpSpPr/>
          <p:nvPr/>
        </p:nvGrpSpPr>
        <p:grpSpPr>
          <a:xfrm>
            <a:off x="3810000" y="2362200"/>
            <a:ext cx="2133600" cy="1935480"/>
            <a:chOff x="3352800" y="4008120"/>
            <a:chExt cx="2133600" cy="1935480"/>
          </a:xfrm>
        </p:grpSpPr>
        <mc:AlternateContent xmlns:mc="http://schemas.openxmlformats.org/markup-compatibility/2006" xmlns:a14="http://schemas.microsoft.com/office/drawing/2010/main">
          <mc:Choice Requires="a14">
            <p:sp>
              <p:nvSpPr>
                <p:cNvPr id="8" name="Rectangle 6"/>
                <p:cNvSpPr>
                  <a:spLocks noChangeArrowheads="1"/>
                </p:cNvSpPr>
                <p:nvPr/>
              </p:nvSpPr>
              <p:spPr bwMode="auto">
                <a:xfrm>
                  <a:off x="3352800" y="4008120"/>
                  <a:ext cx="2133600" cy="1935480"/>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a:rPr>
                          <m:t>Q</m:t>
                        </m:r>
                      </m:oMath>
                    </m:oMathPara>
                  </a14:m>
                  <a:endParaRPr lang="en-US" sz="2200" dirty="0"/>
                </a:p>
              </p:txBody>
            </p:sp>
          </mc:Choice>
          <mc:Fallback xmlns="">
            <p:sp>
              <p:nvSpPr>
                <p:cNvPr id="8" name="Rectangle 6"/>
                <p:cNvSpPr>
                  <a:spLocks noRot="1" noChangeAspect="1" noMove="1" noResize="1" noEditPoints="1" noAdjustHandles="1" noChangeArrowheads="1" noChangeShapeType="1" noTextEdit="1"/>
                </p:cNvSpPr>
                <p:nvPr/>
              </p:nvSpPr>
              <p:spPr bwMode="auto">
                <a:xfrm>
                  <a:off x="3352800" y="4008120"/>
                  <a:ext cx="2133600" cy="1935480"/>
                </a:xfrm>
                <a:prstGeom prst="rect">
                  <a:avLst/>
                </a:prstGeom>
                <a:blipFill rotWithShape="1">
                  <a:blip r:embed="rId5"/>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3688860" y="4404360"/>
                  <a:ext cx="1441939" cy="1234440"/>
                </a:xfrm>
                <a:prstGeom prst="rect">
                  <a:avLst/>
                </a:prstGeom>
                <a:solidFill>
                  <a:schemeClr val="accent3">
                    <a:lumMod val="60000"/>
                    <a:lumOff val="40000"/>
                  </a:schemeClr>
                </a:solidFill>
                <a:ln w="12700" algn="ctr">
                  <a:solidFill>
                    <a:schemeClr val="tx1"/>
                  </a:solidFill>
                  <a:round/>
                  <a:headEnd type="none" w="sm" len="sm"/>
                  <a:tailEnd type="stealth" w="med" len="med"/>
                </a:ln>
              </p:spPr>
              <p:txBody>
                <a:bodyPr/>
                <a:lstStyle/>
                <a:p>
                  <a:pPr algn="ctr" eaLnBrk="0" hangingPunct="0"/>
                  <a:endParaRPr lang="en-US" sz="2000" b="0" dirty="0" smtClean="0">
                    <a:latin typeface="Cambria Math"/>
                  </a:endParaRPr>
                </a:p>
                <a:p>
                  <a:pPr algn="ctr" eaLnBrk="0" hangingPunct="0"/>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IW</m:t>
                        </m:r>
                        <m:r>
                          <a:rPr lang="en-US" sz="2800" b="0" i="0" smtClean="0">
                            <a:latin typeface="Cambria Math"/>
                          </a:rPr>
                          <m:t>(</m:t>
                        </m:r>
                        <m:r>
                          <m:rPr>
                            <m:sty m:val="p"/>
                          </m:rPr>
                          <a:rPr lang="en-US" sz="2800" b="0" i="0" smtClean="0">
                            <a:latin typeface="Cambria Math"/>
                          </a:rPr>
                          <m:t>Q</m:t>
                        </m:r>
                        <m:r>
                          <a:rPr lang="en-US" sz="2800" b="0" i="0" smtClean="0">
                            <a:latin typeface="Cambria Math"/>
                          </a:rPr>
                          <m:t>)</m:t>
                        </m:r>
                      </m:oMath>
                    </m:oMathPara>
                  </a14:m>
                  <a:endParaRPr lang="en-US" dirty="0"/>
                </a:p>
              </p:txBody>
            </p:sp>
          </mc:Choice>
          <mc:Fallback xmlns="">
            <p:sp>
              <p:nvSpPr>
                <p:cNvPr id="9" name="Rectangle 6"/>
                <p:cNvSpPr>
                  <a:spLocks noRot="1" noChangeAspect="1" noMove="1" noResize="1" noEditPoints="1" noAdjustHandles="1" noChangeArrowheads="1" noChangeShapeType="1" noTextEdit="1"/>
                </p:cNvSpPr>
                <p:nvPr/>
              </p:nvSpPr>
              <p:spPr bwMode="auto">
                <a:xfrm>
                  <a:off x="3688860" y="4404360"/>
                  <a:ext cx="1441939" cy="1234440"/>
                </a:xfrm>
                <a:prstGeom prst="rect">
                  <a:avLst/>
                </a:prstGeom>
                <a:blipFill rotWithShape="1">
                  <a:blip r:embed="rId6"/>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p:grpSp>
        <p:nvGrpSpPr>
          <p:cNvPr id="10" name="Group 9"/>
          <p:cNvGrpSpPr/>
          <p:nvPr/>
        </p:nvGrpSpPr>
        <p:grpSpPr>
          <a:xfrm>
            <a:off x="838200" y="2306518"/>
            <a:ext cx="1303955" cy="1427282"/>
            <a:chOff x="5935045" y="3627989"/>
            <a:chExt cx="2286000" cy="2395946"/>
          </a:xfrm>
        </p:grpSpPr>
        <p:sp>
          <p:nvSpPr>
            <p:cNvPr id="12" name="Rectangle 11"/>
            <p:cNvSpPr/>
            <p:nvPr/>
          </p:nvSpPr>
          <p:spPr>
            <a:xfrm>
              <a:off x="5935045" y="3640658"/>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13" name="Straight Connector 12"/>
            <p:cNvCxnSpPr/>
            <p:nvPr/>
          </p:nvCxnSpPr>
          <p:spPr>
            <a:xfrm>
              <a:off x="5935045" y="4387261"/>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35045" y="5228069"/>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12285" y="3640658"/>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71980" y="3627989"/>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6719905" y="4373257"/>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p:sp>
          <p:nvSpPr>
            <p:cNvPr id="11" name="Rectangle 10"/>
            <p:cNvSpPr/>
            <p:nvPr/>
          </p:nvSpPr>
          <p:spPr>
            <a:xfrm>
              <a:off x="6844915" y="4525381"/>
              <a:ext cx="546913" cy="562906"/>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Straight Arrow Connector 18"/>
          <p:cNvCxnSpPr/>
          <p:nvPr/>
        </p:nvCxnSpPr>
        <p:spPr>
          <a:xfrm>
            <a:off x="1720542" y="2947732"/>
            <a:ext cx="186085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51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rmAutofit/>
          </a:bodyPr>
          <a:lstStyle/>
          <a:p>
            <a:r>
              <a:rPr lang="en-US" altLang="zh-CN" sz="4800" dirty="0" smtClean="0"/>
              <a:t>Time-Stepped Applications</a:t>
            </a:r>
            <a:endParaRPr lang="zh-CN" altLang="en-US" sz="4800" dirty="0"/>
          </a:p>
        </p:txBody>
      </p:sp>
      <p:sp>
        <p:nvSpPr>
          <p:cNvPr id="3" name="Content Placeholder 2"/>
          <p:cNvSpPr>
            <a:spLocks noGrp="1"/>
          </p:cNvSpPr>
          <p:nvPr>
            <p:ph idx="1"/>
          </p:nvPr>
        </p:nvSpPr>
        <p:spPr>
          <a:xfrm>
            <a:off x="304799" y="1600200"/>
            <a:ext cx="2971801" cy="4953000"/>
          </a:xfrm>
        </p:spPr>
        <p:txBody>
          <a:bodyPr>
            <a:normAutofit/>
          </a:bodyPr>
          <a:lstStyle/>
          <a:p>
            <a:r>
              <a:rPr lang="en-US" sz="2800" dirty="0"/>
              <a:t>Executed with </a:t>
            </a:r>
            <a:r>
              <a:rPr lang="en-US" sz="2800" smtClean="0"/>
              <a:t>parallelism </a:t>
            </a:r>
            <a:r>
              <a:rPr lang="en-US" altLang="zh-CN" sz="2800"/>
              <a:t>organized into </a:t>
            </a:r>
            <a:r>
              <a:rPr lang="en-US" altLang="zh-CN" sz="2800" dirty="0" smtClean="0">
                <a:solidFill>
                  <a:srgbClr val="C00000"/>
                </a:solidFill>
              </a:rPr>
              <a:t>logical ticks</a:t>
            </a:r>
            <a:r>
              <a:rPr lang="en-US" altLang="zh-CN" sz="2800" dirty="0" smtClean="0"/>
              <a:t>.</a:t>
            </a:r>
          </a:p>
          <a:p>
            <a:endParaRPr lang="en-US" altLang="zh-CN" sz="2800" dirty="0"/>
          </a:p>
          <a:p>
            <a:r>
              <a:rPr lang="en-US" sz="2800" dirty="0"/>
              <a:t>Implemented using </a:t>
            </a:r>
            <a:r>
              <a:rPr lang="en-US" altLang="zh-CN" sz="2800" dirty="0" smtClean="0"/>
              <a:t>Bulk Synchronous Parallel (</a:t>
            </a:r>
            <a:r>
              <a:rPr lang="en-US" altLang="zh-CN" sz="2800" dirty="0" smtClean="0">
                <a:solidFill>
                  <a:srgbClr val="C00000"/>
                </a:solidFill>
              </a:rPr>
              <a:t>BSP</a:t>
            </a:r>
            <a:r>
              <a:rPr lang="en-US" altLang="zh-CN" sz="2800" dirty="0" smtClean="0"/>
              <a:t>) Model</a:t>
            </a:r>
          </a:p>
          <a:p>
            <a:endParaRPr lang="en-US" altLang="zh-CN" sz="2800" dirty="0" smtClean="0"/>
          </a:p>
          <a:p>
            <a:pPr lvl="1"/>
            <a:endParaRPr lang="en-US" altLang="zh-CN" sz="2000" dirty="0" smtClean="0"/>
          </a:p>
          <a:p>
            <a:endParaRPr lang="en-US" altLang="zh-CN" sz="2800" dirty="0" smtClean="0"/>
          </a:p>
          <a:p>
            <a:endParaRPr lang="en-US" altLang="zh-CN" dirty="0" smtClean="0"/>
          </a:p>
          <a:p>
            <a:pPr lvl="1"/>
            <a:endParaRPr lang="en-US" altLang="zh-CN" dirty="0" smtClean="0"/>
          </a:p>
        </p:txBody>
      </p:sp>
      <p:sp>
        <p:nvSpPr>
          <p:cNvPr id="4" name="Slide Number Placeholder 3"/>
          <p:cNvSpPr>
            <a:spLocks noGrp="1"/>
          </p:cNvSpPr>
          <p:nvPr>
            <p:ph type="sldNum" sz="quarter" idx="12"/>
          </p:nvPr>
        </p:nvSpPr>
        <p:spPr/>
        <p:txBody>
          <a:bodyPr/>
          <a:lstStyle/>
          <a:p>
            <a:fld id="{C662DFB3-3278-4C69-B7F4-9F4587FEFC56}" type="slidenum">
              <a:rPr lang="en-US" smtClean="0"/>
              <a:pPr/>
              <a:t>2</a:t>
            </a:fld>
            <a:endParaRPr lang="en-US" dirty="0"/>
          </a:p>
        </p:txBody>
      </p:sp>
      <p:sp>
        <p:nvSpPr>
          <p:cNvPr id="6" name="TextBox 5"/>
          <p:cNvSpPr txBox="1"/>
          <p:nvPr/>
        </p:nvSpPr>
        <p:spPr>
          <a:xfrm>
            <a:off x="5086493" y="1524000"/>
            <a:ext cx="1182055"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Processors</a:t>
            </a:r>
            <a:endParaRPr lang="en-US" dirty="0">
              <a:latin typeface="Times New Roman" pitchFamily="18" charset="0"/>
              <a:cs typeface="Times New Roman" pitchFamily="18" charset="0"/>
            </a:endParaRPr>
          </a:p>
        </p:txBody>
      </p:sp>
      <p:sp>
        <p:nvSpPr>
          <p:cNvPr id="19" name="TextBox 18"/>
          <p:cNvSpPr txBox="1"/>
          <p:nvPr/>
        </p:nvSpPr>
        <p:spPr>
          <a:xfrm>
            <a:off x="7425159" y="2743200"/>
            <a:ext cx="1414041" cy="646331"/>
          </a:xfrm>
          <a:prstGeom prst="rect">
            <a:avLst/>
          </a:prstGeom>
          <a:noFill/>
        </p:spPr>
        <p:txBody>
          <a:bodyPr wrap="none" rtlCol="0">
            <a:spAutoFit/>
          </a:bodyPr>
          <a:lstStyle/>
          <a:p>
            <a:r>
              <a:rPr lang="en-US" dirty="0" smtClean="0">
                <a:latin typeface="Times New Roman" pitchFamily="18" charset="0"/>
                <a:cs typeface="Times New Roman" pitchFamily="18" charset="0"/>
              </a:rPr>
              <a:t>Local</a:t>
            </a:r>
          </a:p>
          <a:p>
            <a:r>
              <a:rPr lang="en-US" dirty="0" smtClean="0">
                <a:latin typeface="Times New Roman" pitchFamily="18" charset="0"/>
                <a:cs typeface="Times New Roman" pitchFamily="18" charset="0"/>
              </a:rPr>
              <a:t>Computation</a:t>
            </a:r>
            <a:endParaRPr lang="en-US" dirty="0">
              <a:latin typeface="Times New Roman" pitchFamily="18" charset="0"/>
              <a:cs typeface="Times New Roman" pitchFamily="18" charset="0"/>
            </a:endParaRPr>
          </a:p>
        </p:txBody>
      </p:sp>
      <p:grpSp>
        <p:nvGrpSpPr>
          <p:cNvPr id="69" name="Group 68"/>
          <p:cNvGrpSpPr/>
          <p:nvPr/>
        </p:nvGrpSpPr>
        <p:grpSpPr>
          <a:xfrm>
            <a:off x="4114800" y="1981200"/>
            <a:ext cx="3169863" cy="400110"/>
            <a:chOff x="4114800" y="2133600"/>
            <a:chExt cx="3169863" cy="400110"/>
          </a:xfrm>
        </p:grpSpPr>
        <mc:AlternateContent xmlns:mc="http://schemas.openxmlformats.org/markup-compatibility/2006" xmlns:a14="http://schemas.microsoft.com/office/drawing/2010/main">
          <mc:Choice Requires="a14">
            <p:sp>
              <p:nvSpPr>
                <p:cNvPr id="20" name="TextBox 19"/>
                <p:cNvSpPr txBox="1"/>
                <p:nvPr/>
              </p:nvSpPr>
              <p:spPr>
                <a:xfrm>
                  <a:off x="41148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1</m:t>
                            </m:r>
                          </m:sub>
                        </m:sSub>
                      </m:oMath>
                    </m:oMathPara>
                  </a14:m>
                  <a:endParaRPr lang="en-US" dirty="0">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114800" y="2133600"/>
                  <a:ext cx="46224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2</m:t>
                            </m:r>
                          </m:sub>
                        </m:sSub>
                      </m:oMath>
                    </m:oMathPara>
                  </a14:m>
                  <a:endParaRPr lang="en-US" dirty="0">
                    <a:latin typeface="Times New Roman" pitchFamily="18" charset="0"/>
                    <a:cs typeface="Times New Roman"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72000" y="2133600"/>
                  <a:ext cx="462242"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292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3</m:t>
                            </m:r>
                          </m:sub>
                        </m:sSub>
                      </m:oMath>
                    </m:oMathPara>
                  </a14:m>
                  <a:endParaRPr lang="en-US" dirty="0">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029200" y="2133600"/>
                  <a:ext cx="462242"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253442" y="2133600"/>
                  <a:ext cx="677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m:rPr>
                                <m:sty m:val="p"/>
                              </m:rPr>
                              <a:rPr lang="en-US" b="0" i="0" smtClean="0">
                                <a:latin typeface="Cambria Math"/>
                                <a:cs typeface="Times New Roman" pitchFamily="18" charset="0"/>
                              </a:rPr>
                              <m:t>n</m:t>
                            </m:r>
                            <m:r>
                              <a:rPr lang="en-US" b="0" i="0" smtClean="0">
                                <a:latin typeface="Cambria Math"/>
                                <a:cs typeface="Times New Roman" pitchFamily="18" charset="0"/>
                              </a:rPr>
                              <m:t>−1</m:t>
                            </m:r>
                          </m:sub>
                        </m:sSub>
                      </m:oMath>
                    </m:oMathPara>
                  </a14:m>
                  <a:endParaRPr lang="en-US" dirty="0">
                    <a:latin typeface="Times New Roman" pitchFamily="18" charset="0"/>
                    <a:cs typeface="Times New Roman"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253442" y="2133600"/>
                  <a:ext cx="67768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822421"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m:rPr>
                                <m:sty m:val="p"/>
                              </m:rPr>
                              <a:rPr lang="en-US" b="0" i="0" smtClean="0">
                                <a:latin typeface="Cambria Math"/>
                                <a:cs typeface="Times New Roman" pitchFamily="18" charset="0"/>
                              </a:rPr>
                              <m:t>n</m:t>
                            </m:r>
                          </m:sub>
                        </m:sSub>
                      </m:oMath>
                    </m:oMathPara>
                  </a14:m>
                  <a:endParaRPr lang="en-US" dirty="0">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22421" y="2133600"/>
                  <a:ext cx="462242" cy="369332"/>
                </a:xfrm>
                <a:prstGeom prst="rect">
                  <a:avLst/>
                </a:prstGeom>
                <a:blipFill rotWithShape="1">
                  <a:blip r:embed="rId7"/>
                  <a:stretch>
                    <a:fillRect/>
                  </a:stretch>
                </a:blipFill>
              </p:spPr>
              <p:txBody>
                <a:bodyPr/>
                <a:lstStyle/>
                <a:p>
                  <a:r>
                    <a:rPr lang="en-US">
                      <a:noFill/>
                    </a:rPr>
                    <a:t> </a:t>
                  </a:r>
                </a:p>
              </p:txBody>
            </p:sp>
          </mc:Fallback>
        </mc:AlternateContent>
        <p:sp>
          <p:nvSpPr>
            <p:cNvPr id="25" name="TextBox 24"/>
            <p:cNvSpPr txBox="1"/>
            <p:nvPr/>
          </p:nvSpPr>
          <p:spPr>
            <a:xfrm>
              <a:off x="5567642" y="2133600"/>
              <a:ext cx="697627"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grpSp>
        <p:nvGrpSpPr>
          <p:cNvPr id="70" name="Group 69"/>
          <p:cNvGrpSpPr/>
          <p:nvPr/>
        </p:nvGrpSpPr>
        <p:grpSpPr>
          <a:xfrm>
            <a:off x="4196042" y="2362200"/>
            <a:ext cx="2971800" cy="1676400"/>
            <a:chOff x="4196042" y="2514600"/>
            <a:chExt cx="2971800" cy="1676400"/>
          </a:xfrm>
        </p:grpSpPr>
        <p:sp>
          <p:nvSpPr>
            <p:cNvPr id="5" name="Rectangle 4"/>
            <p:cNvSpPr/>
            <p:nvPr/>
          </p:nvSpPr>
          <p:spPr>
            <a:xfrm>
              <a:off x="41960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532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104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820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9392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415242" y="2971800"/>
              <a:ext cx="1005403"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sp>
        <p:nvSpPr>
          <p:cNvPr id="27" name="TextBox 26"/>
          <p:cNvSpPr txBox="1"/>
          <p:nvPr/>
        </p:nvSpPr>
        <p:spPr>
          <a:xfrm>
            <a:off x="7437988" y="4209366"/>
            <a:ext cx="1672253" cy="369332"/>
          </a:xfrm>
          <a:prstGeom prst="rect">
            <a:avLst/>
          </a:prstGeom>
          <a:noFill/>
        </p:spPr>
        <p:txBody>
          <a:bodyPr wrap="none" rtlCol="0">
            <a:spAutoFit/>
          </a:bodyPr>
          <a:lstStyle/>
          <a:p>
            <a:r>
              <a:rPr lang="en-US" dirty="0" smtClean="0">
                <a:latin typeface="Times New Roman" pitchFamily="18" charset="0"/>
                <a:cs typeface="Times New Roman" pitchFamily="18" charset="0"/>
              </a:rPr>
              <a:t>Communication</a:t>
            </a:r>
            <a:endParaRPr lang="en-US" dirty="0">
              <a:latin typeface="Times New Roman" pitchFamily="18" charset="0"/>
              <a:cs typeface="Times New Roman" pitchFamily="18" charset="0"/>
            </a:endParaRPr>
          </a:p>
        </p:txBody>
      </p:sp>
      <p:cxnSp>
        <p:nvCxnSpPr>
          <p:cNvPr id="57" name="Straight Arrow Connector 56"/>
          <p:cNvCxnSpPr/>
          <p:nvPr/>
        </p:nvCxnSpPr>
        <p:spPr>
          <a:xfrm>
            <a:off x="4367492" y="4207830"/>
            <a:ext cx="514350" cy="821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4196042" y="4207830"/>
            <a:ext cx="2895600" cy="821370"/>
            <a:chOff x="4196042" y="4360230"/>
            <a:chExt cx="2895600" cy="821370"/>
          </a:xfrm>
        </p:grpSpPr>
        <p:cxnSp>
          <p:nvCxnSpPr>
            <p:cNvPr id="28" name="Straight Arrow Connector 27"/>
            <p:cNvCxnSpPr/>
            <p:nvPr/>
          </p:nvCxnSpPr>
          <p:spPr>
            <a:xfrm>
              <a:off x="4345921" y="4360230"/>
              <a:ext cx="9144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196042" y="4360230"/>
              <a:ext cx="5715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767542" y="4360230"/>
              <a:ext cx="19431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5260321" y="4419600"/>
              <a:ext cx="1331966" cy="746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710642" y="4419600"/>
              <a:ext cx="3429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596342" y="4419600"/>
              <a:ext cx="4953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4881842" y="4360230"/>
              <a:ext cx="378479" cy="821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7467600" y="5193268"/>
            <a:ext cx="1524776" cy="369332"/>
          </a:xfrm>
          <a:prstGeom prst="rect">
            <a:avLst/>
          </a:prstGeom>
          <a:noFill/>
        </p:spPr>
        <p:txBody>
          <a:bodyPr wrap="none" rtlCol="0">
            <a:spAutoFit/>
          </a:bodyPr>
          <a:lstStyle/>
          <a:p>
            <a:r>
              <a:rPr lang="en-US" dirty="0" smtClean="0">
                <a:latin typeface="Times New Roman" pitchFamily="18" charset="0"/>
                <a:cs typeface="Times New Roman" pitchFamily="18" charset="0"/>
              </a:rPr>
              <a:t>Global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Barrier</a:t>
            </a:r>
            <a:endParaRPr lang="en-US" dirty="0">
              <a:latin typeface="Times New Roman" pitchFamily="18" charset="0"/>
              <a:cs typeface="Times New Roman" pitchFamily="18" charset="0"/>
            </a:endParaRPr>
          </a:p>
        </p:txBody>
      </p:sp>
      <p:sp>
        <p:nvSpPr>
          <p:cNvPr id="62" name="Rectangle 61"/>
          <p:cNvSpPr/>
          <p:nvPr/>
        </p:nvSpPr>
        <p:spPr>
          <a:xfrm>
            <a:off x="4150379" y="5334000"/>
            <a:ext cx="3169863" cy="152400"/>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3262577" y="1683160"/>
                <a:ext cx="1043411" cy="369332"/>
              </a:xfrm>
              <a:prstGeom prst="rect">
                <a:avLst/>
              </a:prstGeom>
              <a:noFill/>
            </p:spPr>
            <p:txBody>
              <a:bodyPr wrap="square" rtlCol="0">
                <a:spAutoFit/>
              </a:bodyPr>
              <a:lstStyle/>
              <a:p>
                <a:r>
                  <a:rPr lang="en-US" b="1" dirty="0" smtClean="0">
                    <a:solidFill>
                      <a:schemeClr val="tx2"/>
                    </a:solidFill>
                    <a:latin typeface="Times New Roman" pitchFamily="18" charset="0"/>
                    <a:cs typeface="Times New Roman" pitchFamily="18" charset="0"/>
                  </a:rPr>
                  <a:t>Tick </a:t>
                </a:r>
                <a14:m>
                  <m:oMath xmlns:m="http://schemas.openxmlformats.org/officeDocument/2006/math">
                    <m:r>
                      <a:rPr lang="en-US" b="1" i="1" dirty="0" smtClean="0">
                        <a:solidFill>
                          <a:schemeClr val="tx2"/>
                        </a:solidFill>
                        <a:latin typeface="Cambria Math"/>
                        <a:cs typeface="Times New Roman" pitchFamily="18" charset="0"/>
                      </a:rPr>
                      <m:t>𝒊</m:t>
                    </m:r>
                  </m:oMath>
                </a14:m>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262577" y="1683160"/>
                <a:ext cx="1043411" cy="369332"/>
              </a:xfrm>
              <a:prstGeom prst="rect">
                <a:avLst/>
              </a:prstGeom>
              <a:blipFill rotWithShape="1">
                <a:blip r:embed="rId8"/>
                <a:stretch>
                  <a:fillRect l="-4678" t="-8197" b="-24590"/>
                </a:stretch>
              </a:blipFill>
            </p:spPr>
            <p:txBody>
              <a:bodyPr/>
              <a:lstStyle/>
              <a:p>
                <a:r>
                  <a:rPr lang="en-US">
                    <a:noFill/>
                  </a:rPr>
                  <a:t> </a:t>
                </a:r>
              </a:p>
            </p:txBody>
          </p:sp>
        </mc:Fallback>
      </mc:AlternateContent>
      <p:cxnSp>
        <p:nvCxnSpPr>
          <p:cNvPr id="66" name="Straight Arrow Connector 65"/>
          <p:cNvCxnSpPr/>
          <p:nvPr/>
        </p:nvCxnSpPr>
        <p:spPr>
          <a:xfrm flipH="1">
            <a:off x="3603067" y="2338251"/>
            <a:ext cx="16768" cy="299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3124200" y="1676400"/>
                <a:ext cx="1227925" cy="369332"/>
              </a:xfrm>
              <a:prstGeom prst="rect">
                <a:avLst/>
              </a:prstGeom>
              <a:noFill/>
            </p:spPr>
            <p:txBody>
              <a:bodyPr wrap="square" rtlCol="0">
                <a:spAutoFit/>
              </a:bodyPr>
              <a:lstStyle/>
              <a:p>
                <a:r>
                  <a:rPr lang="en-US" b="1" dirty="0" smtClean="0">
                    <a:solidFill>
                      <a:schemeClr val="tx2"/>
                    </a:solidFill>
                    <a:latin typeface="Times New Roman" pitchFamily="18" charset="0"/>
                    <a:cs typeface="Times New Roman" pitchFamily="18" charset="0"/>
                  </a:rPr>
                  <a:t>Tick </a:t>
                </a:r>
                <a14:m>
                  <m:oMath xmlns:m="http://schemas.openxmlformats.org/officeDocument/2006/math">
                    <m:r>
                      <a:rPr lang="en-US" b="1" i="1" dirty="0" smtClean="0">
                        <a:solidFill>
                          <a:schemeClr val="tx2"/>
                        </a:solidFill>
                        <a:latin typeface="Cambria Math"/>
                        <a:cs typeface="Times New Roman" pitchFamily="18" charset="0"/>
                      </a:rPr>
                      <m:t>𝒊</m:t>
                    </m:r>
                    <m:r>
                      <a:rPr lang="en-US" b="1" i="1" dirty="0" smtClean="0">
                        <a:solidFill>
                          <a:srgbClr val="C00000"/>
                        </a:solidFill>
                        <a:latin typeface="Cambria Math"/>
                        <a:cs typeface="Times New Roman" pitchFamily="18" charset="0"/>
                      </a:rPr>
                      <m:t>+</m:t>
                    </m:r>
                    <m:r>
                      <a:rPr lang="en-US" b="1" i="1" dirty="0" smtClean="0">
                        <a:solidFill>
                          <a:srgbClr val="C00000"/>
                        </a:solidFill>
                        <a:latin typeface="Cambria Math"/>
                        <a:cs typeface="Times New Roman" pitchFamily="18" charset="0"/>
                      </a:rPr>
                      <m:t>𝟏</m:t>
                    </m:r>
                  </m:oMath>
                </a14:m>
                <a:r>
                  <a:rPr lang="en-US" b="1" dirty="0" smtClean="0">
                    <a:solidFill>
                      <a:srgbClr val="C00000"/>
                    </a:solidFill>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124200" y="1676400"/>
                <a:ext cx="1227925" cy="369332"/>
              </a:xfrm>
              <a:prstGeom prst="rect">
                <a:avLst/>
              </a:prstGeom>
              <a:blipFill rotWithShape="1">
                <a:blip r:embed="rId9"/>
                <a:stretch>
                  <a:fillRect l="-44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4035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up)">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par>
                                <p:cTn id="26" presetID="22" presetClass="entr" presetSubtype="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up)">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1" fill="hold" grpId="1" nodeType="clickEffect">
                                  <p:stCondLst>
                                    <p:cond delay="0"/>
                                  </p:stCondLst>
                                  <p:childTnLst>
                                    <p:anim calcmode="lin" valueType="num">
                                      <p:cBhvr additive="base">
                                        <p:cTn id="39" dur="500"/>
                                        <p:tgtEl>
                                          <p:spTgt spid="65"/>
                                        </p:tgtEl>
                                        <p:attrNameLst>
                                          <p:attrName>ppt_x</p:attrName>
                                        </p:attrNameLst>
                                      </p:cBhvr>
                                      <p:tavLst>
                                        <p:tav tm="0">
                                          <p:val>
                                            <p:strVal val="ppt_x"/>
                                          </p:val>
                                        </p:tav>
                                        <p:tav tm="100000">
                                          <p:val>
                                            <p:strVal val="ppt_x"/>
                                          </p:val>
                                        </p:tav>
                                      </p:tavLst>
                                    </p:anim>
                                    <p:anim calcmode="lin" valueType="num">
                                      <p:cBhvr additive="base">
                                        <p:cTn id="40" dur="500"/>
                                        <p:tgtEl>
                                          <p:spTgt spid="65"/>
                                        </p:tgtEl>
                                        <p:attrNameLst>
                                          <p:attrName>ppt_y</p:attrName>
                                        </p:attrNameLst>
                                      </p:cBhvr>
                                      <p:tavLst>
                                        <p:tav tm="0">
                                          <p:val>
                                            <p:strVal val="ppt_y"/>
                                          </p:val>
                                        </p:tav>
                                        <p:tav tm="100000">
                                          <p:val>
                                            <p:strVal val="0-ppt_h/2"/>
                                          </p:val>
                                        </p:tav>
                                      </p:tavLst>
                                    </p:anim>
                                    <p:set>
                                      <p:cBhvr>
                                        <p:cTn id="41" dur="1" fill="hold">
                                          <p:stCondLst>
                                            <p:cond delay="499"/>
                                          </p:stCondLst>
                                        </p:cTn>
                                        <p:tgtEl>
                                          <p:spTgt spid="65"/>
                                        </p:tgtEl>
                                        <p:attrNameLst>
                                          <p:attrName>style.visibility</p:attrName>
                                        </p:attrNameLst>
                                      </p:cBhvr>
                                      <p:to>
                                        <p:strVal val="hidden"/>
                                      </p:to>
                                    </p:set>
                                  </p:childTnLst>
                                </p:cTn>
                              </p:par>
                              <p:par>
                                <p:cTn id="42" presetID="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additive="base">
                                        <p:cTn id="44" dur="500" fill="hold"/>
                                        <p:tgtEl>
                                          <p:spTgt spid="73"/>
                                        </p:tgtEl>
                                        <p:attrNameLst>
                                          <p:attrName>ppt_x</p:attrName>
                                        </p:attrNameLst>
                                      </p:cBhvr>
                                      <p:tavLst>
                                        <p:tav tm="0">
                                          <p:val>
                                            <p:strVal val="#ppt_x"/>
                                          </p:val>
                                        </p:tav>
                                        <p:tav tm="100000">
                                          <p:val>
                                            <p:strVal val="#ppt_x"/>
                                          </p:val>
                                        </p:tav>
                                      </p:tavLst>
                                    </p:anim>
                                    <p:anim calcmode="lin" valueType="num">
                                      <p:cBhvr additive="base">
                                        <p:cTn id="4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bldP spid="27" grpId="0" uiExpand="1"/>
      <p:bldP spid="63" grpId="0" uiExpand="1"/>
      <p:bldP spid="62" grpId="0" uiExpand="1" animBg="1"/>
      <p:bldP spid="65" grpId="0" uiExpand="1"/>
      <p:bldP spid="65" grpId="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rmAutofit fontScale="90000"/>
          </a:bodyPr>
          <a:lstStyle/>
          <a:p>
            <a:r>
              <a:rPr lang="en-US" altLang="zh-CN" dirty="0"/>
              <a:t>Programming </a:t>
            </a:r>
            <a:r>
              <a:rPr lang="en-US" altLang="zh-CN" dirty="0" smtClean="0"/>
              <a:t>Model: All together </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602163"/>
              </a:xfrm>
            </p:spPr>
            <p:txBody>
              <a:bodyPr>
                <a:normAutofit fontScale="92500" lnSpcReduction="10000"/>
              </a:bodyPr>
              <a:lstStyle/>
              <a:p>
                <a:r>
                  <a:rPr lang="en-US" altLang="zh-CN" dirty="0" smtClean="0">
                    <a:latin typeface="Times New Roman" pitchFamily="18" charset="0"/>
                    <a:cs typeface="Times New Roman" pitchFamily="18" charset="0"/>
                  </a:rPr>
                  <a:t>PART – </a:t>
                </a:r>
                <a:r>
                  <a:rPr lang="en-US" altLang="zh-CN" sz="2600" dirty="0" smtClean="0"/>
                  <a:t>data parallelism</a:t>
                </a:r>
                <a:endParaRPr lang="en-US" altLang="zh-CN" sz="3000" dirty="0" smtClean="0">
                  <a:latin typeface="Times New Roman" pitchFamily="18" charset="0"/>
                  <a:cs typeface="Times New Roman" pitchFamily="18" charset="0"/>
                </a:endParaRPr>
              </a:p>
              <a:p>
                <a:r>
                  <a:rPr lang="en-US" altLang="zh-CN" dirty="0">
                    <a:latin typeface="Times New Roman" pitchFamily="18" charset="0"/>
                    <a:cs typeface="Times New Roman" pitchFamily="18" charset="0"/>
                  </a:rPr>
                  <a:t>STEP </a:t>
                </a:r>
                <a:r>
                  <a:rPr lang="en-US" altLang="zh-CN" dirty="0" smtClean="0">
                    <a:latin typeface="Times New Roman" pitchFamily="18" charset="0"/>
                    <a:cs typeface="Times New Roman" pitchFamily="18" charset="0"/>
                  </a:rPr>
                  <a:t>– </a:t>
                </a:r>
                <a:r>
                  <a:rPr lang="en-US" altLang="zh-CN" sz="2600" dirty="0" smtClean="0"/>
                  <a:t>computation</a:t>
                </a:r>
                <a:endParaRPr lang="en-US" altLang="zh-CN" i="1" dirty="0" smtClean="0">
                  <a:latin typeface="Cambria Math"/>
                </a:endParaRPr>
              </a:p>
              <a:p>
                <a14:m>
                  <m:oMath xmlns:m="http://schemas.openxmlformats.org/officeDocument/2006/math">
                    <m:r>
                      <m:rPr>
                        <m:sty m:val="p"/>
                      </m:rPr>
                      <a:rPr lang="en-US" altLang="zh-CN" b="0" i="0" dirty="0" smtClean="0">
                        <a:latin typeface="Cambria Math"/>
                      </a:rPr>
                      <m:t>R</m:t>
                    </m:r>
                  </m:oMath>
                </a14:m>
                <a:r>
                  <a:rPr lang="en-US" altLang="zh-CN" dirty="0"/>
                  <a:t>, </a:t>
                </a:r>
                <a14:m>
                  <m:oMath xmlns:m="http://schemas.openxmlformats.org/officeDocument/2006/math">
                    <m:r>
                      <m:rPr>
                        <m:sty m:val="p"/>
                      </m:rPr>
                      <a:rPr lang="en-US" altLang="zh-CN" b="0" i="0" dirty="0" smtClean="0">
                        <a:latin typeface="Cambria Math"/>
                      </a:rPr>
                      <m:t>IR</m:t>
                    </m:r>
                  </m:oMath>
                </a14:m>
                <a:r>
                  <a:rPr lang="en-US" altLang="zh-CN" dirty="0" smtClean="0">
                    <a:latin typeface="Times New Roman" pitchFamily="18" charset="0"/>
                    <a:cs typeface="Times New Roman" pitchFamily="18" charset="0"/>
                  </a:rPr>
                  <a:t>  – </a:t>
                </a:r>
                <a:r>
                  <a:rPr lang="en-US" altLang="zh-CN" sz="2600" dirty="0" smtClean="0">
                    <a:cs typeface="Times New Roman" pitchFamily="18" charset="0"/>
                  </a:rPr>
                  <a:t>read dependencies</a:t>
                </a:r>
                <a:r>
                  <a:rPr lang="en-US" altLang="zh-CN" dirty="0" smtClean="0">
                    <a:cs typeface="Times New Roman" pitchFamily="18" charset="0"/>
                  </a:rPr>
                  <a:t>   </a:t>
                </a:r>
                <a:endParaRPr lang="en-US" altLang="zh-CN" i="1" dirty="0" smtClean="0"/>
              </a:p>
              <a:p>
                <a14:m>
                  <m:oMath xmlns:m="http://schemas.openxmlformats.org/officeDocument/2006/math">
                    <m:r>
                      <m:rPr>
                        <m:sty m:val="p"/>
                      </m:rPr>
                      <a:rPr lang="en-US" altLang="zh-CN" i="0" dirty="0" smtClean="0">
                        <a:latin typeface="Cambria Math"/>
                      </a:rPr>
                      <m:t>W</m:t>
                    </m:r>
                    <m:r>
                      <a:rPr lang="en-US" altLang="zh-CN" b="0" i="0" dirty="0" smtClean="0">
                        <a:latin typeface="Cambria Math"/>
                      </a:rPr>
                      <m:t>,</m:t>
                    </m:r>
                    <m:r>
                      <m:rPr>
                        <m:sty m:val="p"/>
                      </m:rPr>
                      <a:rPr lang="en-US" altLang="zh-CN" i="0" dirty="0" smtClean="0">
                        <a:latin typeface="Cambria Math"/>
                      </a:rPr>
                      <m:t>I</m:t>
                    </m:r>
                    <m:r>
                      <m:rPr>
                        <m:sty m:val="p"/>
                      </m:rPr>
                      <a:rPr lang="en-US" altLang="zh-CN" b="0" i="0" dirty="0" smtClean="0">
                        <a:latin typeface="Cambria Math"/>
                      </a:rPr>
                      <m:t>W</m:t>
                    </m:r>
                  </m:oMath>
                </a14:m>
                <a:r>
                  <a:rPr lang="en-US" altLang="zh-CN" dirty="0" smtClean="0">
                    <a:latin typeface="Times New Roman" pitchFamily="18" charset="0"/>
                    <a:cs typeface="Times New Roman" pitchFamily="18" charset="0"/>
                  </a:rPr>
                  <a:t>– </a:t>
                </a:r>
                <a:r>
                  <a:rPr lang="en-US" altLang="zh-CN" sz="2600" dirty="0" smtClean="0">
                    <a:cs typeface="Times New Roman" pitchFamily="18" charset="0"/>
                  </a:rPr>
                  <a:t>write dependencies</a:t>
                </a:r>
                <a:r>
                  <a:rPr lang="en-US" altLang="zh-CN" dirty="0" smtClean="0">
                    <a:latin typeface="Times New Roman" pitchFamily="18" charset="0"/>
                    <a:cs typeface="Times New Roman" pitchFamily="18" charset="0"/>
                  </a:rPr>
                  <a:t> </a:t>
                </a:r>
                <a:endParaRPr lang="en-US" altLang="zh-CN" dirty="0" smtClean="0"/>
              </a:p>
              <a:p>
                <a:endParaRPr lang="en-US" altLang="zh-CN" dirty="0" smtClean="0"/>
              </a:p>
              <a:p>
                <a:endParaRPr lang="en-US" altLang="zh-CN" dirty="0"/>
              </a:p>
              <a:p>
                <a:r>
                  <a:rPr lang="en-US" altLang="zh-CN" dirty="0" smtClean="0"/>
                  <a:t>Remarks:</a:t>
                </a:r>
              </a:p>
              <a:p>
                <a:pPr lvl="1"/>
                <a:r>
                  <a:rPr lang="en-US" altLang="zh-CN" dirty="0"/>
                  <a:t>Users </a:t>
                </a:r>
                <a:r>
                  <a:rPr lang="en-US" dirty="0"/>
                  <a:t>inherently </a:t>
                </a:r>
                <a:r>
                  <a:rPr lang="en-US" altLang="zh-CN" dirty="0" smtClean="0"/>
                  <a:t>think </a:t>
                </a:r>
                <a:r>
                  <a:rPr lang="en-US" altLang="zh-CN" dirty="0"/>
                  <a:t>in terms of dependencies </a:t>
                </a:r>
              </a:p>
              <a:p>
                <a:pPr lvl="1"/>
                <a:r>
                  <a:rPr lang="en-US" altLang="zh-CN" dirty="0" smtClean="0"/>
                  <a:t>Not limited to spatial properties</a:t>
                </a:r>
                <a:endParaRPr lang="zh-CN"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602163"/>
              </a:xfrm>
              <a:blipFill rotWithShape="1">
                <a:blip r:embed="rId3"/>
                <a:stretch>
                  <a:fillRect l="-1481" t="-26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62DFB3-3278-4C69-B7F4-9F4587FEFC56}" type="slidenum">
              <a:rPr lang="en-US" smtClean="0"/>
              <a:pPr/>
              <a:t>20</a:t>
            </a:fld>
            <a:endParaRPr lang="en-US"/>
          </a:p>
        </p:txBody>
      </p:sp>
      <p:grpSp>
        <p:nvGrpSpPr>
          <p:cNvPr id="193" name="Group 192"/>
          <p:cNvGrpSpPr/>
          <p:nvPr/>
        </p:nvGrpSpPr>
        <p:grpSpPr>
          <a:xfrm>
            <a:off x="5105400" y="1981200"/>
            <a:ext cx="3328766" cy="2362200"/>
            <a:chOff x="4343400" y="2743200"/>
            <a:chExt cx="3328766" cy="2362200"/>
          </a:xfrm>
        </p:grpSpPr>
        <p:sp>
          <p:nvSpPr>
            <p:cNvPr id="5" name="Oval 4"/>
            <p:cNvSpPr/>
            <p:nvPr/>
          </p:nvSpPr>
          <p:spPr>
            <a:xfrm>
              <a:off x="5645150" y="3932115"/>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p:cNvSpPr/>
            <p:nvPr/>
          </p:nvSpPr>
          <p:spPr>
            <a:xfrm>
              <a:off x="5827136" y="4171628"/>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p:cNvSpPr/>
            <p:nvPr/>
          </p:nvSpPr>
          <p:spPr>
            <a:xfrm>
              <a:off x="6181969" y="4273061"/>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6385098" y="3817815"/>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4646664" y="3817815"/>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5026058" y="2940539"/>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6145885" y="2985477"/>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p:cNvSpPr/>
            <p:nvPr/>
          </p:nvSpPr>
          <p:spPr>
            <a:xfrm>
              <a:off x="4764412" y="3262922"/>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6577238" y="3086588"/>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p:cNvSpPr/>
            <p:nvPr/>
          </p:nvSpPr>
          <p:spPr>
            <a:xfrm>
              <a:off x="7023378" y="3342204"/>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p:cNvSpPr/>
            <p:nvPr/>
          </p:nvSpPr>
          <p:spPr>
            <a:xfrm>
              <a:off x="7378700" y="3717681"/>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p:nvPr/>
          </p:nvSpPr>
          <p:spPr>
            <a:xfrm>
              <a:off x="7432582" y="4026539"/>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p:cNvSpPr/>
            <p:nvPr/>
          </p:nvSpPr>
          <p:spPr>
            <a:xfrm>
              <a:off x="6788289" y="4847079"/>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p:cNvSpPr/>
            <p:nvPr/>
          </p:nvSpPr>
          <p:spPr>
            <a:xfrm>
              <a:off x="5903265" y="4847079"/>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p:cNvSpPr/>
            <p:nvPr/>
          </p:nvSpPr>
          <p:spPr>
            <a:xfrm>
              <a:off x="5102258" y="4591050"/>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4776930" y="4274045"/>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p:cNvSpPr/>
            <p:nvPr/>
          </p:nvSpPr>
          <p:spPr>
            <a:xfrm>
              <a:off x="5012870" y="3854450"/>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p:cNvSpPr/>
            <p:nvPr/>
          </p:nvSpPr>
          <p:spPr>
            <a:xfrm>
              <a:off x="5187781" y="4112601"/>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Oval 28"/>
            <p:cNvSpPr/>
            <p:nvPr/>
          </p:nvSpPr>
          <p:spPr>
            <a:xfrm>
              <a:off x="5550687" y="4453641"/>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p:cNvSpPr/>
            <p:nvPr/>
          </p:nvSpPr>
          <p:spPr>
            <a:xfrm>
              <a:off x="6352163" y="4636477"/>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p:cNvSpPr/>
            <p:nvPr/>
          </p:nvSpPr>
          <p:spPr>
            <a:xfrm>
              <a:off x="6886324" y="4476943"/>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p:cNvSpPr/>
            <p:nvPr/>
          </p:nvSpPr>
          <p:spPr>
            <a:xfrm>
              <a:off x="6629400" y="4204094"/>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6984550" y="4007866"/>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6707320" y="3741615"/>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5906672" y="3665415"/>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5089070" y="3384061"/>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5428231" y="3641481"/>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p:cNvSpPr/>
            <p:nvPr/>
          </p:nvSpPr>
          <p:spPr>
            <a:xfrm>
              <a:off x="5745074" y="3086588"/>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p:cNvSpPr/>
            <p:nvPr/>
          </p:nvSpPr>
          <p:spPr>
            <a:xfrm>
              <a:off x="6102838" y="3349454"/>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Straight Arrow Connector 39"/>
            <p:cNvCxnSpPr/>
            <p:nvPr/>
          </p:nvCxnSpPr>
          <p:spPr>
            <a:xfrm>
              <a:off x="4343400" y="3835400"/>
              <a:ext cx="303264" cy="25400"/>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0"/>
              <a:endCxn id="18" idx="3"/>
            </p:cNvCxnSpPr>
            <p:nvPr/>
          </p:nvCxnSpPr>
          <p:spPr>
            <a:xfrm flipV="1">
              <a:off x="4722864" y="3393004"/>
              <a:ext cx="63866" cy="4248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8" idx="4"/>
              <a:endCxn id="15" idx="7"/>
            </p:cNvCxnSpPr>
            <p:nvPr/>
          </p:nvCxnSpPr>
          <p:spPr>
            <a:xfrm flipH="1">
              <a:off x="4776746" y="3415322"/>
              <a:ext cx="63866" cy="4248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3"/>
              <a:endCxn id="18" idx="7"/>
            </p:cNvCxnSpPr>
            <p:nvPr/>
          </p:nvCxnSpPr>
          <p:spPr>
            <a:xfrm flipH="1">
              <a:off x="4894494" y="3070621"/>
              <a:ext cx="153882" cy="21461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6"/>
              <a:endCxn id="38" idx="2"/>
            </p:cNvCxnSpPr>
            <p:nvPr/>
          </p:nvCxnSpPr>
          <p:spPr>
            <a:xfrm>
              <a:off x="5178458" y="3016739"/>
              <a:ext cx="566616" cy="14604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8" idx="3"/>
              <a:endCxn id="36" idx="6"/>
            </p:cNvCxnSpPr>
            <p:nvPr/>
          </p:nvCxnSpPr>
          <p:spPr>
            <a:xfrm flipH="1">
              <a:off x="5241470" y="3216670"/>
              <a:ext cx="525922" cy="24359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 idx="5"/>
              <a:endCxn id="36" idx="2"/>
            </p:cNvCxnSpPr>
            <p:nvPr/>
          </p:nvCxnSpPr>
          <p:spPr>
            <a:xfrm>
              <a:off x="4894494" y="3393004"/>
              <a:ext cx="194576" cy="6725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6" idx="4"/>
              <a:endCxn id="27" idx="0"/>
            </p:cNvCxnSpPr>
            <p:nvPr/>
          </p:nvCxnSpPr>
          <p:spPr>
            <a:xfrm flipH="1">
              <a:off x="5089070" y="3536461"/>
              <a:ext cx="76200" cy="31798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5" idx="6"/>
              <a:endCxn id="36" idx="3"/>
            </p:cNvCxnSpPr>
            <p:nvPr/>
          </p:nvCxnSpPr>
          <p:spPr>
            <a:xfrm flipV="1">
              <a:off x="4799064" y="3514143"/>
              <a:ext cx="312324" cy="37987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6" idx="5"/>
              <a:endCxn id="37" idx="1"/>
            </p:cNvCxnSpPr>
            <p:nvPr/>
          </p:nvCxnSpPr>
          <p:spPr>
            <a:xfrm>
              <a:off x="5219152" y="3514143"/>
              <a:ext cx="231397" cy="14965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37" idx="7"/>
            </p:cNvCxnSpPr>
            <p:nvPr/>
          </p:nvCxnSpPr>
          <p:spPr>
            <a:xfrm flipH="1">
              <a:off x="5558313" y="3238988"/>
              <a:ext cx="264149" cy="4248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7" idx="0"/>
              <a:endCxn id="38" idx="3"/>
            </p:cNvCxnSpPr>
            <p:nvPr/>
          </p:nvCxnSpPr>
          <p:spPr>
            <a:xfrm flipV="1">
              <a:off x="5504431" y="3216670"/>
              <a:ext cx="262961" cy="4248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3"/>
              <a:endCxn id="27" idx="6"/>
            </p:cNvCxnSpPr>
            <p:nvPr/>
          </p:nvCxnSpPr>
          <p:spPr>
            <a:xfrm flipH="1">
              <a:off x="5165270" y="3771563"/>
              <a:ext cx="285279" cy="15908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27" idx="4"/>
              <a:endCxn id="28" idx="1"/>
            </p:cNvCxnSpPr>
            <p:nvPr/>
          </p:nvCxnSpPr>
          <p:spPr>
            <a:xfrm>
              <a:off x="5089070" y="4006850"/>
              <a:ext cx="121029" cy="12806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8" idx="6"/>
              <a:endCxn id="5" idx="3"/>
            </p:cNvCxnSpPr>
            <p:nvPr/>
          </p:nvCxnSpPr>
          <p:spPr>
            <a:xfrm flipV="1">
              <a:off x="5340181" y="4062197"/>
              <a:ext cx="327287" cy="12660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37" idx="5"/>
              <a:endCxn id="5" idx="1"/>
            </p:cNvCxnSpPr>
            <p:nvPr/>
          </p:nvCxnSpPr>
          <p:spPr>
            <a:xfrm>
              <a:off x="5558313" y="3771563"/>
              <a:ext cx="109155" cy="182870"/>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5" idx="5"/>
              <a:endCxn id="12" idx="1"/>
            </p:cNvCxnSpPr>
            <p:nvPr/>
          </p:nvCxnSpPr>
          <p:spPr>
            <a:xfrm>
              <a:off x="5775232" y="4062197"/>
              <a:ext cx="74222" cy="13174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35" idx="3"/>
              <a:endCxn id="5" idx="7"/>
            </p:cNvCxnSpPr>
            <p:nvPr/>
          </p:nvCxnSpPr>
          <p:spPr>
            <a:xfrm flipH="1">
              <a:off x="5775232" y="3795497"/>
              <a:ext cx="153758" cy="15893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35" idx="6"/>
              <a:endCxn id="14" idx="2"/>
            </p:cNvCxnSpPr>
            <p:nvPr/>
          </p:nvCxnSpPr>
          <p:spPr>
            <a:xfrm>
              <a:off x="6059072" y="3741615"/>
              <a:ext cx="326026" cy="152400"/>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30" idx="0"/>
              <a:endCxn id="14" idx="4"/>
            </p:cNvCxnSpPr>
            <p:nvPr/>
          </p:nvCxnSpPr>
          <p:spPr>
            <a:xfrm flipV="1">
              <a:off x="6428363" y="3970215"/>
              <a:ext cx="32935" cy="66626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29" idx="6"/>
              <a:endCxn id="30" idx="2"/>
            </p:cNvCxnSpPr>
            <p:nvPr/>
          </p:nvCxnSpPr>
          <p:spPr>
            <a:xfrm>
              <a:off x="5703087" y="4529841"/>
              <a:ext cx="649076" cy="18283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29" idx="7"/>
              <a:endCxn id="12" idx="3"/>
            </p:cNvCxnSpPr>
            <p:nvPr/>
          </p:nvCxnSpPr>
          <p:spPr>
            <a:xfrm flipV="1">
              <a:off x="5680769" y="4301710"/>
              <a:ext cx="168685" cy="17424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29" idx="1"/>
              <a:endCxn id="28" idx="5"/>
            </p:cNvCxnSpPr>
            <p:nvPr/>
          </p:nvCxnSpPr>
          <p:spPr>
            <a:xfrm flipH="1" flipV="1">
              <a:off x="5317863" y="4242683"/>
              <a:ext cx="255142" cy="23327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6" idx="1"/>
              <a:endCxn id="15" idx="4"/>
            </p:cNvCxnSpPr>
            <p:nvPr/>
          </p:nvCxnSpPr>
          <p:spPr>
            <a:xfrm flipH="1" flipV="1">
              <a:off x="4722864" y="3970215"/>
              <a:ext cx="76384" cy="326148"/>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26" idx="7"/>
              <a:endCxn id="28" idx="3"/>
            </p:cNvCxnSpPr>
            <p:nvPr/>
          </p:nvCxnSpPr>
          <p:spPr>
            <a:xfrm flipV="1">
              <a:off x="4907012" y="4242683"/>
              <a:ext cx="303087" cy="53680"/>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26" idx="2"/>
            </p:cNvCxnSpPr>
            <p:nvPr/>
          </p:nvCxnSpPr>
          <p:spPr>
            <a:xfrm flipH="1">
              <a:off x="4463284" y="4350245"/>
              <a:ext cx="313646" cy="10696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26" idx="5"/>
              <a:endCxn id="25" idx="1"/>
            </p:cNvCxnSpPr>
            <p:nvPr/>
          </p:nvCxnSpPr>
          <p:spPr>
            <a:xfrm>
              <a:off x="4907012" y="4404127"/>
              <a:ext cx="217564" cy="20924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31" idx="1"/>
              <a:endCxn id="32" idx="5"/>
            </p:cNvCxnSpPr>
            <p:nvPr/>
          </p:nvCxnSpPr>
          <p:spPr>
            <a:xfrm flipH="1" flipV="1">
              <a:off x="6759482" y="4334176"/>
              <a:ext cx="149160" cy="165085"/>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25" idx="7"/>
              <a:endCxn id="29" idx="3"/>
            </p:cNvCxnSpPr>
            <p:nvPr/>
          </p:nvCxnSpPr>
          <p:spPr>
            <a:xfrm flipV="1">
              <a:off x="5232340" y="4583723"/>
              <a:ext cx="340665" cy="29645"/>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25" idx="5"/>
            </p:cNvCxnSpPr>
            <p:nvPr/>
          </p:nvCxnSpPr>
          <p:spPr>
            <a:xfrm>
              <a:off x="5232340" y="4721132"/>
              <a:ext cx="121029" cy="21184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24" idx="1"/>
              <a:endCxn id="29" idx="5"/>
            </p:cNvCxnSpPr>
            <p:nvPr/>
          </p:nvCxnSpPr>
          <p:spPr>
            <a:xfrm flipH="1" flipV="1">
              <a:off x="5680769" y="4583723"/>
              <a:ext cx="244814" cy="28567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endCxn id="24" idx="3"/>
            </p:cNvCxnSpPr>
            <p:nvPr/>
          </p:nvCxnSpPr>
          <p:spPr>
            <a:xfrm flipV="1">
              <a:off x="5797550" y="4977161"/>
              <a:ext cx="128033" cy="12823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23" idx="2"/>
              <a:endCxn id="24" idx="6"/>
            </p:cNvCxnSpPr>
            <p:nvPr/>
          </p:nvCxnSpPr>
          <p:spPr>
            <a:xfrm flipH="1">
              <a:off x="6055665" y="4923279"/>
              <a:ext cx="732624" cy="0"/>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30" idx="6"/>
              <a:endCxn id="31" idx="3"/>
            </p:cNvCxnSpPr>
            <p:nvPr/>
          </p:nvCxnSpPr>
          <p:spPr>
            <a:xfrm flipV="1">
              <a:off x="6504563" y="4607025"/>
              <a:ext cx="404079" cy="10565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31" idx="2"/>
              <a:endCxn id="30" idx="7"/>
            </p:cNvCxnSpPr>
            <p:nvPr/>
          </p:nvCxnSpPr>
          <p:spPr>
            <a:xfrm flipH="1">
              <a:off x="6482245" y="4553143"/>
              <a:ext cx="404079" cy="10565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20" idx="4"/>
              <a:endCxn id="34" idx="7"/>
            </p:cNvCxnSpPr>
            <p:nvPr/>
          </p:nvCxnSpPr>
          <p:spPr>
            <a:xfrm flipH="1">
              <a:off x="6837402" y="3494604"/>
              <a:ext cx="262176" cy="26932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32" idx="1"/>
              <a:endCxn id="14" idx="5"/>
            </p:cNvCxnSpPr>
            <p:nvPr/>
          </p:nvCxnSpPr>
          <p:spPr>
            <a:xfrm flipH="1" flipV="1">
              <a:off x="6515180" y="3947897"/>
              <a:ext cx="136538" cy="278515"/>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33" idx="3"/>
              <a:endCxn id="32" idx="7"/>
            </p:cNvCxnSpPr>
            <p:nvPr/>
          </p:nvCxnSpPr>
          <p:spPr>
            <a:xfrm flipH="1">
              <a:off x="6759482" y="4137948"/>
              <a:ext cx="247386" cy="8846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34" idx="5"/>
              <a:endCxn id="33" idx="1"/>
            </p:cNvCxnSpPr>
            <p:nvPr/>
          </p:nvCxnSpPr>
          <p:spPr>
            <a:xfrm>
              <a:off x="6837402" y="3871697"/>
              <a:ext cx="169466" cy="15848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4894494" y="4817359"/>
              <a:ext cx="216894" cy="141503"/>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38" idx="5"/>
              <a:endCxn id="39" idx="1"/>
            </p:cNvCxnSpPr>
            <p:nvPr/>
          </p:nvCxnSpPr>
          <p:spPr>
            <a:xfrm>
              <a:off x="5875156" y="3216670"/>
              <a:ext cx="250000" cy="15510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39" idx="3"/>
              <a:endCxn id="35" idx="7"/>
            </p:cNvCxnSpPr>
            <p:nvPr/>
          </p:nvCxnSpPr>
          <p:spPr>
            <a:xfrm flipH="1">
              <a:off x="6036754" y="3479536"/>
              <a:ext cx="88402" cy="20819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7" idx="2"/>
              <a:endCxn id="38" idx="6"/>
            </p:cNvCxnSpPr>
            <p:nvPr/>
          </p:nvCxnSpPr>
          <p:spPr>
            <a:xfrm flipH="1">
              <a:off x="5897474" y="3061677"/>
              <a:ext cx="248411" cy="1011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7" idx="4"/>
              <a:endCxn id="39" idx="0"/>
            </p:cNvCxnSpPr>
            <p:nvPr/>
          </p:nvCxnSpPr>
          <p:spPr>
            <a:xfrm flipH="1">
              <a:off x="6179038" y="3137877"/>
              <a:ext cx="43047" cy="21157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7" idx="0"/>
            </p:cNvCxnSpPr>
            <p:nvPr/>
          </p:nvCxnSpPr>
          <p:spPr>
            <a:xfrm flipV="1">
              <a:off x="6222085" y="2743200"/>
              <a:ext cx="33153" cy="24227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7" idx="6"/>
              <a:endCxn id="19" idx="2"/>
            </p:cNvCxnSpPr>
            <p:nvPr/>
          </p:nvCxnSpPr>
          <p:spPr>
            <a:xfrm>
              <a:off x="6298285" y="3061677"/>
              <a:ext cx="278953" cy="10111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19" idx="3"/>
              <a:endCxn id="39" idx="6"/>
            </p:cNvCxnSpPr>
            <p:nvPr/>
          </p:nvCxnSpPr>
          <p:spPr>
            <a:xfrm flipH="1">
              <a:off x="6255238" y="3216670"/>
              <a:ext cx="344318" cy="20898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9" idx="5"/>
              <a:endCxn id="20" idx="1"/>
            </p:cNvCxnSpPr>
            <p:nvPr/>
          </p:nvCxnSpPr>
          <p:spPr>
            <a:xfrm>
              <a:off x="6707320" y="3216670"/>
              <a:ext cx="338376" cy="14785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0" idx="5"/>
              <a:endCxn id="21" idx="1"/>
            </p:cNvCxnSpPr>
            <p:nvPr/>
          </p:nvCxnSpPr>
          <p:spPr>
            <a:xfrm>
              <a:off x="7153460" y="3472286"/>
              <a:ext cx="247558" cy="267713"/>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21" idx="2"/>
              <a:endCxn id="34" idx="6"/>
            </p:cNvCxnSpPr>
            <p:nvPr/>
          </p:nvCxnSpPr>
          <p:spPr>
            <a:xfrm flipH="1">
              <a:off x="6859720" y="3793881"/>
              <a:ext cx="518980" cy="2393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stCxn id="39" idx="5"/>
              <a:endCxn id="34" idx="1"/>
            </p:cNvCxnSpPr>
            <p:nvPr/>
          </p:nvCxnSpPr>
          <p:spPr>
            <a:xfrm>
              <a:off x="6232920" y="3479536"/>
              <a:ext cx="496718" cy="284397"/>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endCxn id="21" idx="5"/>
            </p:cNvCxnSpPr>
            <p:nvPr/>
          </p:nvCxnSpPr>
          <p:spPr>
            <a:xfrm flipH="1" flipV="1">
              <a:off x="7508782" y="3847763"/>
              <a:ext cx="163384" cy="122452"/>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22" idx="2"/>
              <a:endCxn id="33" idx="6"/>
            </p:cNvCxnSpPr>
            <p:nvPr/>
          </p:nvCxnSpPr>
          <p:spPr>
            <a:xfrm flipH="1" flipV="1">
              <a:off x="7136950" y="4084066"/>
              <a:ext cx="295632" cy="18673"/>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endCxn id="264" idx="5"/>
            </p:cNvCxnSpPr>
            <p:nvPr/>
          </p:nvCxnSpPr>
          <p:spPr>
            <a:xfrm flipH="1" flipV="1">
              <a:off x="7378514" y="4595116"/>
              <a:ext cx="211960" cy="168361"/>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7248432" y="4465034"/>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7" name="Straight Arrow Connector 266"/>
            <p:cNvCxnSpPr>
              <a:stCxn id="264" idx="1"/>
              <a:endCxn id="33" idx="5"/>
            </p:cNvCxnSpPr>
            <p:nvPr/>
          </p:nvCxnSpPr>
          <p:spPr>
            <a:xfrm flipH="1" flipV="1">
              <a:off x="7114632" y="4137948"/>
              <a:ext cx="156118" cy="349404"/>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64" idx="2"/>
              <a:endCxn id="31" idx="6"/>
            </p:cNvCxnSpPr>
            <p:nvPr/>
          </p:nvCxnSpPr>
          <p:spPr>
            <a:xfrm flipH="1">
              <a:off x="7038724" y="4541234"/>
              <a:ext cx="209708" cy="11909"/>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3" idx="0"/>
              <a:endCxn id="31" idx="4"/>
            </p:cNvCxnSpPr>
            <p:nvPr/>
          </p:nvCxnSpPr>
          <p:spPr>
            <a:xfrm flipV="1">
              <a:off x="6864489" y="4629343"/>
              <a:ext cx="98035" cy="217736"/>
            </a:xfrm>
            <a:prstGeom prst="straightConnector1">
              <a:avLst/>
            </a:prstGeom>
            <a:ln w="1905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grpSp>
      <p:sp>
        <p:nvSpPr>
          <p:cNvPr id="194" name="TextBox 193"/>
          <p:cNvSpPr txBox="1"/>
          <p:nvPr/>
        </p:nvSpPr>
        <p:spPr>
          <a:xfrm>
            <a:off x="6223766" y="4501347"/>
            <a:ext cx="1093120" cy="369332"/>
          </a:xfrm>
          <a:prstGeom prst="rect">
            <a:avLst/>
          </a:prstGeom>
          <a:noFill/>
        </p:spPr>
        <p:txBody>
          <a:bodyPr wrap="none" rtlCol="0">
            <a:spAutoFit/>
          </a:bodyPr>
          <a:lstStyle/>
          <a:p>
            <a:r>
              <a:rPr lang="en-US" altLang="zh-CN" dirty="0" smtClean="0"/>
              <a:t>PageRank</a:t>
            </a:r>
            <a:endParaRPr lang="zh-CN" altLang="en-US" dirty="0"/>
          </a:p>
        </p:txBody>
      </p:sp>
      <p:grpSp>
        <p:nvGrpSpPr>
          <p:cNvPr id="6" name="Group 5"/>
          <p:cNvGrpSpPr/>
          <p:nvPr/>
        </p:nvGrpSpPr>
        <p:grpSpPr>
          <a:xfrm>
            <a:off x="8265786" y="2035583"/>
            <a:ext cx="878214" cy="738664"/>
            <a:chOff x="7884786" y="2252515"/>
            <a:chExt cx="878214" cy="738664"/>
          </a:xfrm>
        </p:grpSpPr>
        <p:sp>
          <p:nvSpPr>
            <p:cNvPr id="283" name="Oval 282"/>
            <p:cNvSpPr/>
            <p:nvPr/>
          </p:nvSpPr>
          <p:spPr>
            <a:xfrm>
              <a:off x="7884786" y="2333043"/>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5" name="TextBox 194"/>
                <p:cNvSpPr txBox="1"/>
                <p:nvPr/>
              </p:nvSpPr>
              <p:spPr>
                <a:xfrm>
                  <a:off x="7936636" y="2252515"/>
                  <a:ext cx="826364"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400" smtClean="0">
                            <a:latin typeface="Cambria Math"/>
                          </a:rPr>
                          <m:t>Q</m:t>
                        </m:r>
                      </m:oMath>
                    </m:oMathPara>
                  </a14:m>
                  <a:endParaRPr lang="en-US" altLang="zh-CN" sz="1400" dirty="0"/>
                </a:p>
                <a:p>
                  <a:pPr/>
                  <a14:m>
                    <m:oMathPara xmlns:m="http://schemas.openxmlformats.org/officeDocument/2006/math">
                      <m:oMathParaPr>
                        <m:jc m:val="centerGroup"/>
                      </m:oMathParaPr>
                      <m:oMath xmlns:m="http://schemas.openxmlformats.org/officeDocument/2006/math">
                        <m:r>
                          <m:rPr>
                            <m:sty m:val="p"/>
                          </m:rPr>
                          <a:rPr lang="en-US" altLang="zh-CN" sz="1400" b="0" i="0" smtClean="0">
                            <a:latin typeface="Cambria Math"/>
                          </a:rPr>
                          <m:t>R</m:t>
                        </m:r>
                        <m:r>
                          <a:rPr lang="en-US" altLang="zh-CN" sz="1400">
                            <a:latin typeface="Cambria Math"/>
                          </a:rPr>
                          <m:t>(</m:t>
                        </m:r>
                        <m:r>
                          <m:rPr>
                            <m:sty m:val="p"/>
                          </m:rPr>
                          <a:rPr lang="en-US" altLang="zh-CN" sz="1400">
                            <a:latin typeface="Cambria Math"/>
                          </a:rPr>
                          <m:t>Q</m:t>
                        </m:r>
                        <m:r>
                          <a:rPr lang="en-US" altLang="zh-CN" sz="1400">
                            <a:latin typeface="Cambria Math"/>
                          </a:rPr>
                          <m:t>)</m:t>
                        </m:r>
                      </m:oMath>
                    </m:oMathPara>
                  </a14:m>
                  <a:endParaRPr lang="en-US" altLang="zh-CN" sz="1400" dirty="0"/>
                </a:p>
                <a:p>
                  <a:pPr/>
                  <a14:m>
                    <m:oMathPara xmlns:m="http://schemas.openxmlformats.org/officeDocument/2006/math">
                      <m:oMathParaPr>
                        <m:jc m:val="centerGroup"/>
                      </m:oMathParaPr>
                      <m:oMath xmlns:m="http://schemas.openxmlformats.org/officeDocument/2006/math">
                        <m:r>
                          <m:rPr>
                            <m:sty m:val="p"/>
                          </m:rPr>
                          <a:rPr lang="en-US" altLang="zh-CN" sz="1400" b="0" i="0" smtClean="0">
                            <a:latin typeface="Cambria Math"/>
                          </a:rPr>
                          <m:t>IR</m:t>
                        </m:r>
                        <m:r>
                          <a:rPr lang="en-US" altLang="zh-CN" sz="1400">
                            <a:latin typeface="Cambria Math"/>
                          </a:rPr>
                          <m:t>(</m:t>
                        </m:r>
                        <m:r>
                          <m:rPr>
                            <m:sty m:val="p"/>
                          </m:rPr>
                          <a:rPr lang="en-US" altLang="zh-CN" sz="1400">
                            <a:latin typeface="Cambria Math"/>
                          </a:rPr>
                          <m:t>Q</m:t>
                        </m:r>
                        <m:r>
                          <a:rPr lang="en-US" altLang="zh-CN" sz="1400">
                            <a:latin typeface="Cambria Math"/>
                          </a:rPr>
                          <m:t>)</m:t>
                        </m:r>
                      </m:oMath>
                    </m:oMathPara>
                  </a14:m>
                  <a:endParaRPr lang="en-US" altLang="zh-CN" sz="1400" dirty="0"/>
                </a:p>
              </p:txBody>
            </p:sp>
          </mc:Choice>
          <mc:Fallback xmlns="">
            <p:sp>
              <p:nvSpPr>
                <p:cNvPr id="195" name="TextBox 194"/>
                <p:cNvSpPr txBox="1">
                  <a:spLocks noRot="1" noChangeAspect="1" noMove="1" noResize="1" noEditPoints="1" noAdjustHandles="1" noChangeArrowheads="1" noChangeShapeType="1" noTextEdit="1"/>
                </p:cNvSpPr>
                <p:nvPr/>
              </p:nvSpPr>
              <p:spPr>
                <a:xfrm>
                  <a:off x="7936636" y="2252515"/>
                  <a:ext cx="826364" cy="738664"/>
                </a:xfrm>
                <a:prstGeom prst="rect">
                  <a:avLst/>
                </a:prstGeom>
                <a:blipFill rotWithShape="1">
                  <a:blip r:embed="rId4"/>
                  <a:stretch>
                    <a:fillRect b="-2479"/>
                  </a:stretch>
                </a:blipFill>
              </p:spPr>
              <p:txBody>
                <a:bodyPr/>
                <a:lstStyle/>
                <a:p>
                  <a:r>
                    <a:rPr lang="en-US">
                      <a:noFill/>
                    </a:rPr>
                    <a:t> </a:t>
                  </a:r>
                </a:p>
              </p:txBody>
            </p:sp>
          </mc:Fallback>
        </mc:AlternateContent>
        <p:sp>
          <p:nvSpPr>
            <p:cNvPr id="285" name="Oval 284"/>
            <p:cNvSpPr/>
            <p:nvPr/>
          </p:nvSpPr>
          <p:spPr>
            <a:xfrm>
              <a:off x="7891136" y="2548972"/>
              <a:ext cx="152400" cy="152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Oval 285"/>
            <p:cNvSpPr/>
            <p:nvPr/>
          </p:nvSpPr>
          <p:spPr>
            <a:xfrm>
              <a:off x="7895268" y="2743200"/>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3901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96200" cy="1066800"/>
          </a:xfrm>
        </p:spPr>
        <p:txBody>
          <a:bodyPr/>
          <a:lstStyle/>
          <a:p>
            <a:r>
              <a:rPr lang="en-US" altLang="zh-CN" dirty="0" smtClean="0"/>
              <a:t>Talk Outline</a:t>
            </a:r>
            <a:endParaRPr lang="zh-CN" altLang="en-US" dirty="0"/>
          </a:p>
        </p:txBody>
      </p:sp>
      <p:sp>
        <p:nvSpPr>
          <p:cNvPr id="3" name="Content Placeholder 2"/>
          <p:cNvSpPr>
            <a:spLocks noGrp="1"/>
          </p:cNvSpPr>
          <p:nvPr>
            <p:ph idx="1"/>
          </p:nvPr>
        </p:nvSpPr>
        <p:spPr>
          <a:xfrm>
            <a:off x="457200" y="1295400"/>
            <a:ext cx="8229600" cy="4602163"/>
          </a:xfrm>
        </p:spPr>
        <p:txBody>
          <a:bodyPr/>
          <a:lstStyle/>
          <a:p>
            <a:r>
              <a:rPr lang="en-US" altLang="zh-CN" dirty="0" smtClean="0">
                <a:solidFill>
                  <a:schemeClr val="bg1">
                    <a:lumMod val="65000"/>
                  </a:schemeClr>
                </a:solidFill>
              </a:rPr>
              <a:t>Motivation</a:t>
            </a:r>
          </a:p>
          <a:p>
            <a:r>
              <a:rPr lang="en-US" altLang="zh-CN" dirty="0" smtClean="0">
                <a:solidFill>
                  <a:srgbClr val="C00000"/>
                </a:solidFill>
              </a:rPr>
              <a:t>Our Approach</a:t>
            </a:r>
          </a:p>
          <a:p>
            <a:pPr lvl="1"/>
            <a:r>
              <a:rPr lang="en-US" altLang="zh-CN" dirty="0" smtClean="0">
                <a:solidFill>
                  <a:schemeClr val="bg1">
                    <a:lumMod val="65000"/>
                  </a:schemeClr>
                </a:solidFill>
              </a:rPr>
              <a:t>Programming Model</a:t>
            </a:r>
          </a:p>
          <a:p>
            <a:pPr lvl="1"/>
            <a:r>
              <a:rPr lang="en-US" altLang="zh-CN" dirty="0" smtClean="0">
                <a:solidFill>
                  <a:srgbClr val="C00000"/>
                </a:solidFill>
              </a:rPr>
              <a:t>Jitter-tolerant Runtime</a:t>
            </a:r>
          </a:p>
          <a:p>
            <a:r>
              <a:rPr lang="en-US" altLang="zh-CN" dirty="0"/>
              <a:t>Experimental </a:t>
            </a:r>
            <a:r>
              <a:rPr lang="en-US" altLang="zh-CN" dirty="0" smtClean="0"/>
              <a:t>Results</a:t>
            </a:r>
          </a:p>
          <a:p>
            <a:r>
              <a:rPr lang="en-US" altLang="zh-CN" dirty="0" smtClean="0"/>
              <a:t>Conclusions</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21</a:t>
            </a:fld>
            <a:endParaRPr lang="en-US"/>
          </a:p>
        </p:txBody>
      </p:sp>
    </p:spTree>
    <p:extLst>
      <p:ext uri="{BB962C8B-B14F-4D97-AF65-F5344CB8AC3E}">
        <p14:creationId xmlns:p14="http://schemas.microsoft.com/office/powerpoint/2010/main" val="2501842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6200"/>
            <a:ext cx="7696200" cy="1066800"/>
          </a:xfrm>
        </p:spPr>
        <p:txBody>
          <a:bodyPr/>
          <a:lstStyle/>
          <a:p>
            <a:r>
              <a:rPr lang="en-US" altLang="zh-CN" dirty="0"/>
              <a:t>Jitter-tolerant Runtime</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22</a:t>
            </a:fld>
            <a:endParaRPr lang="en-US"/>
          </a:p>
        </p:txBody>
      </p:sp>
      <p:sp>
        <p:nvSpPr>
          <p:cNvPr id="6" name="Content Placeholder 2"/>
          <p:cNvSpPr txBox="1">
            <a:spLocks/>
          </p:cNvSpPr>
          <p:nvPr/>
        </p:nvSpPr>
        <p:spPr>
          <a:xfrm>
            <a:off x="457200" y="1524000"/>
            <a:ext cx="8229600" cy="460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dirty="0"/>
          </a:p>
        </p:txBody>
      </p:sp>
      <p:sp>
        <p:nvSpPr>
          <p:cNvPr id="7" name="Content Placeholder 5"/>
          <p:cNvSpPr txBox="1">
            <a:spLocks/>
          </p:cNvSpPr>
          <p:nvPr/>
        </p:nvSpPr>
        <p:spPr>
          <a:xfrm>
            <a:off x="304800" y="1676400"/>
            <a:ext cx="84582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dirty="0"/>
          </a:p>
        </p:txBody>
      </p:sp>
      <p:sp>
        <p:nvSpPr>
          <p:cNvPr id="8" name="Content Placeholder 2"/>
          <p:cNvSpPr>
            <a:spLocks noGrp="1"/>
          </p:cNvSpPr>
          <p:nvPr>
            <p:ph idx="1"/>
          </p:nvPr>
        </p:nvSpPr>
        <p:spPr>
          <a:xfrm>
            <a:off x="609600" y="1676400"/>
            <a:ext cx="8153400" cy="4648200"/>
          </a:xfrm>
        </p:spPr>
        <p:txBody>
          <a:bodyPr>
            <a:normAutofit/>
          </a:bodyPr>
          <a:lstStyle/>
          <a:p>
            <a:r>
              <a:rPr lang="en-US" altLang="zh-CN" dirty="0" smtClean="0"/>
              <a:t>Input: Functions defined in programming model</a:t>
            </a:r>
          </a:p>
          <a:p>
            <a:endParaRPr lang="en-US" altLang="zh-CN" sz="2400" dirty="0" smtClean="0"/>
          </a:p>
          <a:p>
            <a:r>
              <a:rPr lang="en-US" altLang="zh-CN" dirty="0" smtClean="0"/>
              <a:t>Output: Parallel computation results</a:t>
            </a:r>
          </a:p>
          <a:p>
            <a:endParaRPr lang="en-US" altLang="zh-CN" sz="2400" dirty="0" smtClean="0"/>
          </a:p>
          <a:p>
            <a:r>
              <a:rPr lang="en-US" altLang="zh-CN" dirty="0" smtClean="0"/>
              <a:t>Requirement: </a:t>
            </a:r>
          </a:p>
          <a:p>
            <a:pPr marL="0" indent="0">
              <a:buNone/>
            </a:pPr>
            <a:r>
              <a:rPr lang="en-US" altLang="zh-CN" dirty="0" smtClean="0"/>
              <a:t>          Efficiency and Correctness</a:t>
            </a:r>
          </a:p>
          <a:p>
            <a:endParaRPr lang="en-US" altLang="zh-CN" dirty="0" smtClean="0"/>
          </a:p>
          <a:p>
            <a:pPr lvl="1"/>
            <a:endParaRPr lang="en-US" altLang="zh-CN" dirty="0" smtClean="0"/>
          </a:p>
          <a:p>
            <a:pPr lvl="1"/>
            <a:endParaRPr lang="zh-CN" altLang="en-US" dirty="0"/>
          </a:p>
        </p:txBody>
      </p:sp>
    </p:spTree>
    <p:extLst>
      <p:ext uri="{BB962C8B-B14F-4D97-AF65-F5344CB8AC3E}">
        <p14:creationId xmlns:p14="http://schemas.microsoft.com/office/powerpoint/2010/main" val="327879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96200" cy="1066800"/>
          </a:xfrm>
        </p:spPr>
        <p:txBody>
          <a:bodyPr>
            <a:normAutofit fontScale="90000"/>
          </a:bodyPr>
          <a:lstStyle/>
          <a:p>
            <a:r>
              <a:rPr lang="en-US" altLang="zh-CN" dirty="0" smtClean="0"/>
              <a:t>Runtime</a:t>
            </a:r>
            <a:br>
              <a:rPr lang="en-US" altLang="zh-CN" dirty="0" smtClean="0"/>
            </a:br>
            <a:r>
              <a:rPr lang="en-US" altLang="zh-CN" dirty="0" smtClean="0"/>
              <a:t>Dependency Scheduling</a:t>
            </a:r>
            <a:endParaRPr lang="zh-CN" altLang="en-US" dirty="0"/>
          </a:p>
        </p:txBody>
      </p:sp>
      <p:sp>
        <p:nvSpPr>
          <p:cNvPr id="3" name="Content Placeholder 2"/>
          <p:cNvSpPr>
            <a:spLocks noGrp="1"/>
          </p:cNvSpPr>
          <p:nvPr>
            <p:ph idx="1"/>
          </p:nvPr>
        </p:nvSpPr>
        <p:spPr>
          <a:xfrm>
            <a:off x="219075" y="5875310"/>
            <a:ext cx="9153525" cy="594712"/>
          </a:xfrm>
        </p:spPr>
        <p:txBody>
          <a:bodyPr>
            <a:normAutofit/>
          </a:bodyPr>
          <a:lstStyle/>
          <a:p>
            <a:pPr marL="0" indent="0">
              <a:buNone/>
            </a:pPr>
            <a:r>
              <a:rPr lang="en-US" altLang="zh-CN" sz="2600" dirty="0" smtClean="0"/>
              <a:t>Intuition: schedule computation for </a:t>
            </a:r>
            <a:r>
              <a:rPr lang="en-US" altLang="zh-CN" sz="2600" dirty="0"/>
              <a:t>future </a:t>
            </a:r>
            <a:r>
              <a:rPr lang="en-US" altLang="zh-CN" sz="2600" dirty="0" smtClean="0"/>
              <a:t>ticks when delayed</a:t>
            </a:r>
          </a:p>
        </p:txBody>
      </p:sp>
      <p:sp>
        <p:nvSpPr>
          <p:cNvPr id="4" name="Slide Number Placeholder 3"/>
          <p:cNvSpPr>
            <a:spLocks noGrp="1"/>
          </p:cNvSpPr>
          <p:nvPr>
            <p:ph type="sldNum" sz="quarter" idx="12"/>
          </p:nvPr>
        </p:nvSpPr>
        <p:spPr>
          <a:xfrm>
            <a:off x="6553200" y="6340475"/>
            <a:ext cx="2133600" cy="365125"/>
          </a:xfrm>
        </p:spPr>
        <p:txBody>
          <a:bodyPr/>
          <a:lstStyle/>
          <a:p>
            <a:fld id="{C662DFB3-3278-4C69-B7F4-9F4587FEFC56}" type="slidenum">
              <a:rPr lang="en-US" smtClean="0"/>
              <a:pPr/>
              <a:t>23</a:t>
            </a:fld>
            <a:endParaRPr lang="en-US"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1922745" y="2133601"/>
                <a:ext cx="3352800" cy="3200400"/>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b="0" i="0" dirty="0" smtClean="0">
                          <a:latin typeface="Cambria Math"/>
                        </a:rPr>
                        <m:t>Q</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bwMode="auto">
              <a:xfrm>
                <a:off x="1922745" y="2133601"/>
                <a:ext cx="3352800" cy="3200400"/>
              </a:xfrm>
              <a:prstGeom prst="rect">
                <a:avLst/>
              </a:prstGeom>
              <a:blipFill rotWithShape="1">
                <a:blip r:embed="rId3"/>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p:nvGrpSpPr>
          <p:cNvPr id="15" name="Group 14"/>
          <p:cNvGrpSpPr/>
          <p:nvPr/>
        </p:nvGrpSpPr>
        <p:grpSpPr>
          <a:xfrm>
            <a:off x="228600" y="1828801"/>
            <a:ext cx="855945" cy="887433"/>
            <a:chOff x="5935045" y="3627989"/>
            <a:chExt cx="2286000" cy="2395946"/>
          </a:xfrm>
        </p:grpSpPr>
        <p:sp>
          <p:nvSpPr>
            <p:cNvPr id="17" name="Rectangle 16"/>
            <p:cNvSpPr/>
            <p:nvPr/>
          </p:nvSpPr>
          <p:spPr>
            <a:xfrm>
              <a:off x="5935045" y="3640658"/>
              <a:ext cx="2286000" cy="238327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18" name="Straight Connector 17"/>
            <p:cNvCxnSpPr/>
            <p:nvPr/>
          </p:nvCxnSpPr>
          <p:spPr>
            <a:xfrm>
              <a:off x="5935045" y="4387261"/>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35045" y="5228069"/>
              <a:ext cx="2286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12285" y="3640658"/>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71980" y="3627989"/>
              <a:ext cx="0" cy="238327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6719905" y="4373257"/>
              <a:ext cx="761999" cy="840808"/>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p:cNvSpPr/>
                <p:nvPr/>
              </p:nvSpPr>
              <p:spPr>
                <a:xfrm>
                  <a:off x="6728958" y="4391402"/>
                  <a:ext cx="599729" cy="747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1200" b="0" i="0" smtClean="0">
                            <a:latin typeface="Cambria Math"/>
                            <a:cs typeface="Times New Roman" pitchFamily="18" charset="0"/>
                          </a:rPr>
                          <m:t>Q</m:t>
                        </m:r>
                      </m:oMath>
                    </m:oMathPara>
                  </a14:m>
                  <a:endParaRPr lang="zh-CN" altLang="en-US" sz="1200" dirty="0"/>
                </a:p>
              </p:txBody>
            </p:sp>
          </mc:Choice>
          <mc:Fallback xmlns="">
            <p:sp>
              <p:nvSpPr>
                <p:cNvPr id="24" name="Rectangle 23"/>
                <p:cNvSpPr>
                  <a:spLocks noRot="1" noChangeAspect="1" noMove="1" noResize="1" noEditPoints="1" noAdjustHandles="1" noChangeArrowheads="1" noChangeShapeType="1" noTextEdit="1"/>
                </p:cNvSpPr>
                <p:nvPr/>
              </p:nvSpPr>
              <p:spPr>
                <a:xfrm>
                  <a:off x="6728958" y="4391402"/>
                  <a:ext cx="599729" cy="747859"/>
                </a:xfrm>
                <a:prstGeom prst="rect">
                  <a:avLst/>
                </a:prstGeom>
                <a:blipFill rotWithShape="1">
                  <a:blip r:embed="rId4"/>
                  <a:stretch>
                    <a:fillRect r="-16216" b="-217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Rectangle 24"/>
              <p:cNvSpPr/>
              <p:nvPr/>
            </p:nvSpPr>
            <p:spPr>
              <a:xfrm>
                <a:off x="5781676" y="1447800"/>
                <a:ext cx="1000124" cy="400110"/>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Tick </a:t>
                </a:r>
                <a14:m>
                  <m:oMath xmlns:m="http://schemas.openxmlformats.org/officeDocument/2006/math">
                    <m:r>
                      <a:rPr lang="en-US" sz="2000" b="1" i="1" dirty="0" smtClean="0">
                        <a:solidFill>
                          <a:schemeClr val="tx2"/>
                        </a:solidFill>
                        <a:latin typeface="Cambria Math"/>
                        <a:cs typeface="Times New Roman" pitchFamily="18" charset="0"/>
                      </a:rPr>
                      <m:t>𝒕</m:t>
                    </m:r>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5781676" y="1447800"/>
                <a:ext cx="1000124" cy="400110"/>
              </a:xfrm>
              <a:prstGeom prst="rect">
                <a:avLst/>
              </a:prstGeom>
              <a:blipFill rotWithShape="1">
                <a:blip r:embed="rId5"/>
                <a:stretch>
                  <a:fillRect l="-6061" t="-9231"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238875" y="1773615"/>
                <a:ext cx="3048000" cy="369332"/>
              </a:xfrm>
              <a:prstGeom prst="rect">
                <a:avLst/>
              </a:prstGeom>
              <a:noFill/>
            </p:spPr>
            <p:txBody>
              <a:bodyPr wrap="square" rtlCol="0">
                <a:spAutoFit/>
              </a:bodyPr>
              <a:lstStyle/>
              <a:p>
                <a:r>
                  <a:rPr lang="en-US" dirty="0" smtClean="0"/>
                  <a:t>Compute </a:t>
                </a:r>
                <a14:m>
                  <m:oMath xmlns:m="http://schemas.openxmlformats.org/officeDocument/2006/math">
                    <m:r>
                      <m:rPr>
                        <m:sty m:val="p"/>
                      </m:rPr>
                      <a:rPr lang="en-US" i="0" dirty="0" smtClean="0">
                        <a:latin typeface="Cambria Math"/>
                      </a:rPr>
                      <m:t>Q</m:t>
                    </m:r>
                  </m:oMath>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6238875" y="1773615"/>
                <a:ext cx="3048000" cy="369332"/>
              </a:xfrm>
              <a:prstGeom prst="rect">
                <a:avLst/>
              </a:prstGeom>
              <a:blipFill rotWithShape="1">
                <a:blip r:embed="rId6"/>
                <a:stretch>
                  <a:fillRect l="-1600" t="-8197" b="-24590"/>
                </a:stretch>
              </a:blipFill>
            </p:spPr>
            <p:txBody>
              <a:bodyPr/>
              <a:lstStyle/>
              <a:p>
                <a:r>
                  <a:rPr lang="en-US">
                    <a:noFill/>
                  </a:rPr>
                  <a:t> </a:t>
                </a:r>
              </a:p>
            </p:txBody>
          </p:sp>
        </mc:Fallback>
      </mc:AlternateContent>
      <p:sp>
        <p:nvSpPr>
          <p:cNvPr id="27" name="TextBox 26"/>
          <p:cNvSpPr txBox="1"/>
          <p:nvPr/>
        </p:nvSpPr>
        <p:spPr>
          <a:xfrm>
            <a:off x="6248400" y="2663428"/>
            <a:ext cx="2209800" cy="369332"/>
          </a:xfrm>
          <a:prstGeom prst="rect">
            <a:avLst/>
          </a:prstGeom>
          <a:noFill/>
        </p:spPr>
        <p:txBody>
          <a:bodyPr wrap="square" rtlCol="0">
            <a:spAutoFit/>
          </a:bodyPr>
          <a:lstStyle/>
          <a:p>
            <a:r>
              <a:rPr lang="en-US" dirty="0" smtClean="0">
                <a:solidFill>
                  <a:srgbClr val="FF0000"/>
                </a:solidFill>
              </a:rPr>
              <a:t>Wait for messages</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5715000" y="3028890"/>
                <a:ext cx="1381126" cy="400110"/>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Tick </a:t>
                </a:r>
                <a14:m>
                  <m:oMath xmlns:m="http://schemas.openxmlformats.org/officeDocument/2006/math">
                    <m:r>
                      <a:rPr lang="en-US" sz="2000" b="1" i="1" dirty="0" smtClean="0">
                        <a:solidFill>
                          <a:schemeClr val="tx2"/>
                        </a:solidFill>
                        <a:latin typeface="Cambria Math"/>
                        <a:cs typeface="Times New Roman" pitchFamily="18" charset="0"/>
                      </a:rPr>
                      <m:t>𝒕</m:t>
                    </m:r>
                    <m:r>
                      <a:rPr lang="en-US" sz="2000" b="1" i="1" dirty="0" smtClean="0">
                        <a:solidFill>
                          <a:schemeClr val="tx2"/>
                        </a:solidFill>
                        <a:latin typeface="Cambria Math"/>
                        <a:cs typeface="Times New Roman" pitchFamily="18" charset="0"/>
                      </a:rPr>
                      <m:t>+</m:t>
                    </m:r>
                    <m:r>
                      <a:rPr lang="en-US" sz="2000" b="1" i="1" dirty="0" smtClean="0">
                        <a:solidFill>
                          <a:schemeClr val="tx2"/>
                        </a:solidFill>
                        <a:latin typeface="Cambria Math"/>
                        <a:cs typeface="Times New Roman" pitchFamily="18" charset="0"/>
                      </a:rPr>
                      <m:t>𝟏</m:t>
                    </m:r>
                  </m:oMath>
                </a14:m>
                <a:endParaRPr lang="en-US" sz="2000" dirty="0"/>
              </a:p>
            </p:txBody>
          </p:sp>
        </mc:Choice>
        <mc:Fallback xmlns="">
          <p:sp>
            <p:nvSpPr>
              <p:cNvPr id="29" name="Rectangle 28"/>
              <p:cNvSpPr>
                <a:spLocks noRot="1" noChangeAspect="1" noMove="1" noResize="1" noEditPoints="1" noAdjustHandles="1" noChangeArrowheads="1" noChangeShapeType="1" noTextEdit="1"/>
              </p:cNvSpPr>
              <p:nvPr/>
            </p:nvSpPr>
            <p:spPr>
              <a:xfrm>
                <a:off x="5715000" y="3028890"/>
                <a:ext cx="1381126" cy="400110"/>
              </a:xfrm>
              <a:prstGeom prst="rect">
                <a:avLst/>
              </a:prstGeom>
              <a:blipFill rotWithShape="1">
                <a:blip r:embed="rId7"/>
                <a:stretch>
                  <a:fillRect l="-4867" t="-9091" b="-24242"/>
                </a:stretch>
              </a:blipFill>
            </p:spPr>
            <p:txBody>
              <a:bodyPr/>
              <a:lstStyle/>
              <a:p>
                <a:r>
                  <a:rPr lang="en-US">
                    <a:noFill/>
                  </a:rPr>
                  <a:t> </a:t>
                </a:r>
              </a:p>
            </p:txBody>
          </p:sp>
        </mc:Fallback>
      </mc:AlternateContent>
      <p:sp>
        <p:nvSpPr>
          <p:cNvPr id="31" name="Down Arrow 30"/>
          <p:cNvSpPr/>
          <p:nvPr/>
        </p:nvSpPr>
        <p:spPr>
          <a:xfrm>
            <a:off x="3505200" y="1676400"/>
            <a:ext cx="228600" cy="4120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Down Arrow 32"/>
          <p:cNvSpPr/>
          <p:nvPr/>
        </p:nvSpPr>
        <p:spPr>
          <a:xfrm rot="16200000" flipV="1">
            <a:off x="5421567" y="3500438"/>
            <a:ext cx="239740" cy="53178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Down Arrow 33"/>
          <p:cNvSpPr/>
          <p:nvPr/>
        </p:nvSpPr>
        <p:spPr>
          <a:xfrm flipV="1">
            <a:off x="3494060" y="5334001"/>
            <a:ext cx="239740" cy="53178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5" name="Group 44"/>
          <p:cNvGrpSpPr/>
          <p:nvPr/>
        </p:nvGrpSpPr>
        <p:grpSpPr>
          <a:xfrm>
            <a:off x="746923" y="3544983"/>
            <a:ext cx="1159653" cy="286081"/>
            <a:chOff x="881578" y="4459382"/>
            <a:chExt cx="1159653" cy="286081"/>
          </a:xfrm>
        </p:grpSpPr>
        <p:sp>
          <p:nvSpPr>
            <p:cNvPr id="39" name="Notched Right Arrow 38"/>
            <p:cNvSpPr/>
            <p:nvPr/>
          </p:nvSpPr>
          <p:spPr>
            <a:xfrm>
              <a:off x="1460128" y="4459382"/>
              <a:ext cx="581103" cy="286081"/>
            </a:xfrm>
            <a:prstGeom prst="notchedRightArrow">
              <a:avLst/>
            </a:prstGeom>
            <a:pattFill prst="wdUpDiag">
              <a:fgClr>
                <a:schemeClr val="bg1">
                  <a:lumMod val="75000"/>
                </a:schemeClr>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Pentagon 40"/>
            <p:cNvSpPr/>
            <p:nvPr/>
          </p:nvSpPr>
          <p:spPr>
            <a:xfrm>
              <a:off x="881578" y="4529025"/>
              <a:ext cx="578550" cy="146797"/>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6" name="Rectangle 6"/>
              <p:cNvSpPr>
                <a:spLocks noChangeArrowheads="1"/>
              </p:cNvSpPr>
              <p:nvPr/>
            </p:nvSpPr>
            <p:spPr bwMode="auto">
              <a:xfrm>
                <a:off x="2362359" y="2667000"/>
                <a:ext cx="2514441" cy="2171229"/>
              </a:xfrm>
              <a:prstGeom prst="rect">
                <a:avLst/>
              </a:prstGeom>
              <a:solidFill>
                <a:schemeClr val="accent5">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sz="2000" b="0" i="0" dirty="0" smtClean="0">
                  <a:latin typeface="Cambria Math"/>
                </a:endParaRPr>
              </a:p>
              <a:p>
                <a:pPr algn="ctr" eaLnBrk="0" hangingPunct="0"/>
                <a:endParaRPr lang="en-US" sz="2000" b="0" i="0" dirty="0" smtClean="0">
                  <a:latin typeface="Cambria Math"/>
                </a:endParaRPr>
              </a:p>
              <a:p>
                <a:pPr algn="ctr" eaLnBrk="0" hangingPunct="0"/>
                <a14:m>
                  <m:oMathPara xmlns:m="http://schemas.openxmlformats.org/officeDocument/2006/math">
                    <m:oMathParaPr>
                      <m:jc m:val="centerGroup"/>
                    </m:oMathParaPr>
                    <m:oMath xmlns:m="http://schemas.openxmlformats.org/officeDocument/2006/math">
                      <m:r>
                        <m:rPr>
                          <m:sty m:val="p"/>
                        </m:rPr>
                        <a:rPr lang="en-US" sz="3200" b="0" i="0" smtClean="0">
                          <a:latin typeface="Cambria Math"/>
                        </a:rPr>
                        <m:t>IR</m:t>
                      </m:r>
                      <m:r>
                        <a:rPr lang="en-US" sz="3200" b="0" i="0" smtClean="0">
                          <a:latin typeface="Cambria Math"/>
                        </a:rPr>
                        <m:t>(</m:t>
                      </m:r>
                      <m:r>
                        <m:rPr>
                          <m:sty m:val="p"/>
                        </m:rPr>
                        <a:rPr lang="en-US" sz="3200" b="0" i="0" smtClean="0">
                          <a:latin typeface="Cambria Math"/>
                        </a:rPr>
                        <m:t>Q</m:t>
                      </m:r>
                      <m:r>
                        <a:rPr lang="en-US" sz="3200" b="0" i="0" smtClean="0">
                          <a:latin typeface="Cambria Math"/>
                        </a:rPr>
                        <m:t>)</m:t>
                      </m:r>
                    </m:oMath>
                  </m:oMathPara>
                </a14:m>
                <a:endParaRPr lang="en-US" sz="2800" dirty="0"/>
              </a:p>
            </p:txBody>
          </p:sp>
        </mc:Choice>
        <mc:Fallback xmlns="">
          <p:sp>
            <p:nvSpPr>
              <p:cNvPr id="46" name="Rectangle 6"/>
              <p:cNvSpPr>
                <a:spLocks noRot="1" noChangeAspect="1" noMove="1" noResize="1" noEditPoints="1" noAdjustHandles="1" noChangeArrowheads="1" noChangeShapeType="1" noTextEdit="1"/>
              </p:cNvSpPr>
              <p:nvPr/>
            </p:nvSpPr>
            <p:spPr bwMode="auto">
              <a:xfrm>
                <a:off x="2362359" y="2667000"/>
                <a:ext cx="2514441" cy="2171229"/>
              </a:xfrm>
              <a:prstGeom prst="rect">
                <a:avLst/>
              </a:prstGeom>
              <a:blipFill rotWithShape="1">
                <a:blip r:embed="rId8"/>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sp>
        <p:nvSpPr>
          <p:cNvPr id="47" name="Notched Right Arrow 46"/>
          <p:cNvSpPr/>
          <p:nvPr/>
        </p:nvSpPr>
        <p:spPr>
          <a:xfrm>
            <a:off x="1314455" y="3535458"/>
            <a:ext cx="603137" cy="304800"/>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6172200" y="3348335"/>
                <a:ext cx="2438400" cy="461665"/>
              </a:xfrm>
              <a:prstGeom prst="rect">
                <a:avLst/>
              </a:prstGeom>
              <a:noFill/>
            </p:spPr>
            <p:txBody>
              <a:bodyPr wrap="square" rtlCol="0">
                <a:spAutoFit/>
              </a:bodyPr>
              <a:lstStyle/>
              <a:p>
                <a:r>
                  <a:rPr lang="en-US" sz="2400" dirty="0" smtClean="0"/>
                  <a:t>Compute </a:t>
                </a:r>
                <a14:m>
                  <m:oMath xmlns:m="http://schemas.openxmlformats.org/officeDocument/2006/math">
                    <m:r>
                      <m:rPr>
                        <m:sty m:val="p"/>
                      </m:rPr>
                      <a:rPr lang="en-US" sz="2400" i="0" dirty="0" smtClean="0">
                        <a:latin typeface="Cambria Math"/>
                      </a:rPr>
                      <m:t>IR</m:t>
                    </m:r>
                    <m:d>
                      <m:dPr>
                        <m:ctrlPr>
                          <a:rPr lang="en-US" sz="2400" i="1" dirty="0" smtClean="0">
                            <a:latin typeface="Cambria Math"/>
                          </a:rPr>
                        </m:ctrlPr>
                      </m:dPr>
                      <m:e>
                        <m:r>
                          <m:rPr>
                            <m:sty m:val="p"/>
                          </m:rPr>
                          <a:rPr lang="en-US" sz="2400" i="0" dirty="0" smtClean="0">
                            <a:latin typeface="Cambria Math"/>
                          </a:rPr>
                          <m:t>Q</m:t>
                        </m:r>
                      </m:e>
                    </m:d>
                  </m:oMath>
                </a14:m>
                <a:r>
                  <a:rPr lang="en-US" sz="2400" dirty="0" smtClean="0"/>
                  <a:t> ?</a:t>
                </a:r>
                <a:endParaRPr lang="en-US"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72200" y="3348335"/>
                <a:ext cx="2438400" cy="461665"/>
              </a:xfrm>
              <a:prstGeom prst="rect">
                <a:avLst/>
              </a:prstGeom>
              <a:blipFill rotWithShape="1">
                <a:blip r:embed="rId9"/>
                <a:stretch>
                  <a:fillRect l="-4000" t="-10526" b="-28947"/>
                </a:stretch>
              </a:blipFill>
            </p:spPr>
            <p:txBody>
              <a:bodyPr/>
              <a:lstStyle/>
              <a:p>
                <a:r>
                  <a:rPr lang="en-US">
                    <a:noFill/>
                  </a:rPr>
                  <a:t> </a:t>
                </a:r>
              </a:p>
            </p:txBody>
          </p:sp>
        </mc:Fallback>
      </mc:AlternateContent>
      <p:sp>
        <p:nvSpPr>
          <p:cNvPr id="49" name="TextBox 48"/>
          <p:cNvSpPr txBox="1"/>
          <p:nvPr/>
        </p:nvSpPr>
        <p:spPr>
          <a:xfrm>
            <a:off x="914400" y="5634951"/>
            <a:ext cx="6334776" cy="461665"/>
          </a:xfrm>
          <a:prstGeom prst="rect">
            <a:avLst/>
          </a:prstGeom>
          <a:noFill/>
        </p:spPr>
        <p:txBody>
          <a:bodyPr wrap="square" rtlCol="0">
            <a:spAutoFit/>
          </a:bodyPr>
          <a:lstStyle/>
          <a:p>
            <a:r>
              <a:rPr lang="en-US" sz="2400" dirty="0" smtClean="0"/>
              <a:t>No. Incoming message may contain updates to Q.</a:t>
            </a:r>
            <a:endParaRPr lang="en-US" sz="2400" dirty="0"/>
          </a:p>
        </p:txBody>
      </p:sp>
      <mc:AlternateContent xmlns:mc="http://schemas.openxmlformats.org/markup-compatibility/2006" xmlns:a14="http://schemas.microsoft.com/office/drawing/2010/main">
        <mc:Choice Requires="a14">
          <p:sp>
            <p:nvSpPr>
              <p:cNvPr id="50" name="TextBox 49"/>
              <p:cNvSpPr txBox="1"/>
              <p:nvPr/>
            </p:nvSpPr>
            <p:spPr>
              <a:xfrm>
                <a:off x="6172200" y="3409192"/>
                <a:ext cx="2371725" cy="369332"/>
              </a:xfrm>
              <a:prstGeom prst="rect">
                <a:avLst/>
              </a:prstGeom>
              <a:noFill/>
            </p:spPr>
            <p:txBody>
              <a:bodyPr wrap="square" rtlCol="0">
                <a:spAutoFit/>
              </a:bodyPr>
              <a:lstStyle/>
              <a:p>
                <a:r>
                  <a:rPr lang="en-US" dirty="0" smtClean="0">
                    <a:solidFill>
                      <a:srgbClr val="FF0000"/>
                    </a:solidFill>
                  </a:rPr>
                  <a:t>Compute </a:t>
                </a:r>
                <a14:m>
                  <m:oMath xmlns:m="http://schemas.openxmlformats.org/officeDocument/2006/math">
                    <m:r>
                      <m:rPr>
                        <m:sty m:val="p"/>
                      </m:rPr>
                      <a:rPr lang="en-US" altLang="zh-CN">
                        <a:solidFill>
                          <a:srgbClr val="FF0000"/>
                        </a:solidFill>
                        <a:latin typeface="Cambria Math"/>
                        <a:cs typeface="Times New Roman" pitchFamily="18" charset="0"/>
                      </a:rPr>
                      <m:t>IR</m:t>
                    </m:r>
                    <m:r>
                      <a:rPr lang="en-US" altLang="zh-CN">
                        <a:solidFill>
                          <a:srgbClr val="FF0000"/>
                        </a:solidFill>
                        <a:latin typeface="Cambria Math"/>
                        <a:cs typeface="Times New Roman" pitchFamily="18" charset="0"/>
                      </a:rPr>
                      <m:t>∘</m:t>
                    </m:r>
                    <m:r>
                      <m:rPr>
                        <m:sty m:val="p"/>
                      </m:rPr>
                      <a:rPr lang="en-US" altLang="zh-CN">
                        <a:solidFill>
                          <a:srgbClr val="FF0000"/>
                        </a:solidFill>
                        <a:latin typeface="Cambria Math"/>
                        <a:cs typeface="Times New Roman" pitchFamily="18" charset="0"/>
                      </a:rPr>
                      <m:t>IW</m:t>
                    </m:r>
                    <m:d>
                      <m:dPr>
                        <m:ctrlPr>
                          <a:rPr lang="en-US" altLang="zh-CN" i="1">
                            <a:solidFill>
                              <a:srgbClr val="FF0000"/>
                            </a:solidFill>
                            <a:latin typeface="Cambria Math"/>
                            <a:cs typeface="Times New Roman" pitchFamily="18" charset="0"/>
                          </a:rPr>
                        </m:ctrlPr>
                      </m:dPr>
                      <m:e>
                        <m:r>
                          <m:rPr>
                            <m:sty m:val="p"/>
                          </m:rPr>
                          <a:rPr lang="en-US" altLang="zh-CN">
                            <a:solidFill>
                              <a:srgbClr val="FF0000"/>
                            </a:solidFill>
                            <a:latin typeface="Cambria Math"/>
                            <a:cs typeface="Times New Roman" pitchFamily="18" charset="0"/>
                          </a:rPr>
                          <m:t>Q</m:t>
                        </m:r>
                      </m:e>
                    </m:d>
                  </m:oMath>
                </a14:m>
                <a:r>
                  <a:rPr lang="en-US" dirty="0" smtClean="0">
                    <a:solidFill>
                      <a:srgbClr val="FF0000"/>
                    </a:solidFill>
                  </a:rPr>
                  <a:t>  </a:t>
                </a:r>
                <a:endParaRPr lang="en-US"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172200" y="3409192"/>
                <a:ext cx="2371725" cy="369332"/>
              </a:xfrm>
              <a:prstGeom prst="rect">
                <a:avLst/>
              </a:prstGeom>
              <a:blipFill rotWithShape="1">
                <a:blip r:embed="rId10"/>
                <a:stretch>
                  <a:fillRect l="-2314"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6"/>
              <p:cNvSpPr>
                <a:spLocks noChangeArrowheads="1"/>
              </p:cNvSpPr>
              <p:nvPr/>
            </p:nvSpPr>
            <p:spPr bwMode="auto">
              <a:xfrm>
                <a:off x="2209800" y="2445502"/>
                <a:ext cx="2819400" cy="2659898"/>
              </a:xfrm>
              <a:prstGeom prst="rect">
                <a:avLst/>
              </a:prstGeom>
              <a:solidFill>
                <a:schemeClr val="accent3">
                  <a:lumMod val="60000"/>
                  <a:lumOff val="4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altLang="zh-CN" i="0" smtClean="0">
                          <a:latin typeface="Cambria Math"/>
                        </a:rPr>
                        <m:t>I</m:t>
                      </m:r>
                      <m:r>
                        <m:rPr>
                          <m:sty m:val="p"/>
                        </m:rPr>
                        <a:rPr lang="en-US" altLang="zh-CN" b="0" i="0" smtClean="0">
                          <a:latin typeface="Cambria Math"/>
                        </a:rPr>
                        <m:t>W</m:t>
                      </m:r>
                      <m:r>
                        <a:rPr lang="en-US" altLang="zh-CN" i="0">
                          <a:latin typeface="Cambria Math"/>
                        </a:rPr>
                        <m:t>(</m:t>
                      </m:r>
                      <m:r>
                        <m:rPr>
                          <m:sty m:val="p"/>
                        </m:rPr>
                        <a:rPr lang="en-US" altLang="zh-CN" i="0">
                          <a:latin typeface="Cambria Math"/>
                        </a:rPr>
                        <m:t>Q</m:t>
                      </m:r>
                      <m:r>
                        <a:rPr lang="en-US" altLang="zh-CN" i="0">
                          <a:latin typeface="Cambria Math"/>
                        </a:rPr>
                        <m:t>)</m:t>
                      </m:r>
                    </m:oMath>
                  </m:oMathPara>
                </a14:m>
                <a:endParaRPr lang="en-US" altLang="zh-CN" dirty="0"/>
              </a:p>
            </p:txBody>
          </p:sp>
        </mc:Choice>
        <mc:Fallback xmlns="">
          <p:sp>
            <p:nvSpPr>
              <p:cNvPr id="53" name="Rectangle 6"/>
              <p:cNvSpPr>
                <a:spLocks noRot="1" noChangeAspect="1" noMove="1" noResize="1" noEditPoints="1" noAdjustHandles="1" noChangeArrowheads="1" noChangeShapeType="1" noTextEdit="1"/>
              </p:cNvSpPr>
              <p:nvPr/>
            </p:nvSpPr>
            <p:spPr bwMode="auto">
              <a:xfrm>
                <a:off x="2209800" y="2445502"/>
                <a:ext cx="2819400" cy="2659898"/>
              </a:xfrm>
              <a:prstGeom prst="rect">
                <a:avLst/>
              </a:prstGeom>
              <a:blipFill rotWithShape="1">
                <a:blip r:embed="rId11"/>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6"/>
              <p:cNvSpPr>
                <a:spLocks noChangeArrowheads="1"/>
              </p:cNvSpPr>
              <p:nvPr/>
            </p:nvSpPr>
            <p:spPr bwMode="auto">
              <a:xfrm>
                <a:off x="2439513" y="2781301"/>
                <a:ext cx="2361087" cy="2095499"/>
              </a:xfrm>
              <a:prstGeom prst="rect">
                <a:avLst/>
              </a:prstGeom>
              <a:solidFill>
                <a:schemeClr val="accent5">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sz="2000" b="0" dirty="0" smtClean="0">
                  <a:latin typeface="Cambria Math"/>
                </a:endParaRPr>
              </a:p>
              <a:p>
                <a:pPr algn="ctr" eaLnBrk="0" hangingPunct="0"/>
                <a:endParaRPr lang="en-US" altLang="zh-CN" sz="2000" b="0" i="0" dirty="0" smtClean="0">
                  <a:latin typeface="Cambria Math"/>
                  <a:cs typeface="Times New Roman" pitchFamily="18" charset="0"/>
                </a:endParaRPr>
              </a:p>
              <a:p>
                <a:pPr algn="ctr" eaLnBrk="0" hangingPunct="0"/>
                <a14:m>
                  <m:oMathPara xmlns:m="http://schemas.openxmlformats.org/officeDocument/2006/math">
                    <m:oMathParaPr>
                      <m:jc m:val="centerGroup"/>
                    </m:oMathParaPr>
                    <m:oMath xmlns:m="http://schemas.openxmlformats.org/officeDocument/2006/math">
                      <m:r>
                        <m:rPr>
                          <m:sty m:val="p"/>
                        </m:rPr>
                        <a:rPr lang="en-US" altLang="zh-CN" sz="2800" b="0" i="0" smtClean="0">
                          <a:latin typeface="Cambria Math"/>
                          <a:cs typeface="Times New Roman" pitchFamily="18" charset="0"/>
                        </a:rPr>
                        <m:t>IR</m:t>
                      </m:r>
                      <m:r>
                        <a:rPr lang="en-US" altLang="zh-CN" sz="2800">
                          <a:latin typeface="Cambria Math"/>
                          <a:cs typeface="Times New Roman" pitchFamily="18" charset="0"/>
                        </a:rPr>
                        <m:t>∘</m:t>
                      </m:r>
                      <m:r>
                        <m:rPr>
                          <m:sty m:val="p"/>
                        </m:rPr>
                        <a:rPr lang="en-US" altLang="zh-CN" sz="2800" b="0" i="0" smtClean="0">
                          <a:latin typeface="Cambria Math"/>
                          <a:cs typeface="Times New Roman" pitchFamily="18" charset="0"/>
                        </a:rPr>
                        <m:t>IW</m:t>
                      </m:r>
                      <m:d>
                        <m:dPr>
                          <m:ctrlPr>
                            <a:rPr lang="en-US" altLang="zh-CN" sz="2800" i="1">
                              <a:latin typeface="Cambria Math"/>
                              <a:cs typeface="Times New Roman" pitchFamily="18" charset="0"/>
                            </a:rPr>
                          </m:ctrlPr>
                        </m:dPr>
                        <m:e>
                          <m:r>
                            <m:rPr>
                              <m:sty m:val="p"/>
                            </m:rPr>
                            <a:rPr lang="en-US" altLang="zh-CN" sz="2800">
                              <a:latin typeface="Cambria Math"/>
                              <a:cs typeface="Times New Roman" pitchFamily="18" charset="0"/>
                            </a:rPr>
                            <m:t>Q</m:t>
                          </m:r>
                        </m:e>
                      </m:d>
                    </m:oMath>
                  </m:oMathPara>
                </a14:m>
                <a:endParaRPr lang="en-US" sz="2800" b="0" dirty="0" smtClean="0">
                  <a:latin typeface="Cambria Math"/>
                </a:endParaRPr>
              </a:p>
            </p:txBody>
          </p:sp>
        </mc:Choice>
        <mc:Fallback xmlns="">
          <p:sp>
            <p:nvSpPr>
              <p:cNvPr id="54" name="Rectangle 6"/>
              <p:cNvSpPr>
                <a:spLocks noRot="1" noChangeAspect="1" noMove="1" noResize="1" noEditPoints="1" noAdjustHandles="1" noChangeArrowheads="1" noChangeShapeType="1" noTextEdit="1"/>
              </p:cNvSpPr>
              <p:nvPr/>
            </p:nvSpPr>
            <p:spPr bwMode="auto">
              <a:xfrm>
                <a:off x="2439513" y="2781301"/>
                <a:ext cx="2361087" cy="2095499"/>
              </a:xfrm>
              <a:prstGeom prst="rect">
                <a:avLst/>
              </a:prstGeom>
              <a:blipFill rotWithShape="1">
                <a:blip r:embed="rId12"/>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954054" y="5862935"/>
                <a:ext cx="5332003" cy="461665"/>
              </a:xfrm>
              <a:prstGeom prst="rect">
                <a:avLst/>
              </a:prstGeom>
              <a:noFill/>
            </p:spPr>
            <p:txBody>
              <a:bodyPr wrap="square" rtlCol="0">
                <a:spAutoFit/>
              </a:bodyPr>
              <a:lstStyle/>
              <a:p>
                <a14:m>
                  <m:oMath xmlns:m="http://schemas.openxmlformats.org/officeDocument/2006/math">
                    <m:r>
                      <m:rPr>
                        <m:sty m:val="p"/>
                      </m:rPr>
                      <a:rPr lang="en-US" sz="2400" i="0" dirty="0" smtClean="0">
                        <a:latin typeface="Cambria Math"/>
                      </a:rPr>
                      <m:t>IW</m:t>
                    </m:r>
                    <m:r>
                      <a:rPr lang="en-US" sz="2400" i="0" dirty="0" smtClean="0">
                        <a:latin typeface="Cambria Math"/>
                      </a:rPr>
                      <m:t>(</m:t>
                    </m:r>
                    <m:r>
                      <m:rPr>
                        <m:sty m:val="p"/>
                      </m:rPr>
                      <a:rPr lang="en-US" sz="2400" i="0" dirty="0" smtClean="0">
                        <a:latin typeface="Cambria Math"/>
                      </a:rPr>
                      <m:t>Q</m:t>
                    </m:r>
                    <m:r>
                      <a:rPr lang="en-US" sz="2400" i="0" dirty="0" smtClean="0">
                        <a:latin typeface="Cambria Math"/>
                      </a:rPr>
                      <m:t>)</m:t>
                    </m:r>
                  </m:oMath>
                </a14:m>
                <a:r>
                  <a:rPr lang="en-US" sz="2400" dirty="0" smtClean="0"/>
                  <a:t> is not influenced by the messages</a:t>
                </a:r>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954054" y="5862935"/>
                <a:ext cx="5332003" cy="461665"/>
              </a:xfrm>
              <a:prstGeom prst="rect">
                <a:avLst/>
              </a:prstGeom>
              <a:blipFill rotWithShape="1">
                <a:blip r:embed="rId13"/>
                <a:stretch>
                  <a:fillRect l="-343" t="-10526" r="-343"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5715000" y="4857690"/>
                <a:ext cx="1381126" cy="400110"/>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Tick </a:t>
                </a:r>
                <a14:m>
                  <m:oMath xmlns:m="http://schemas.openxmlformats.org/officeDocument/2006/math">
                    <m:r>
                      <a:rPr lang="en-US" sz="2000" b="1" i="1" dirty="0" smtClean="0">
                        <a:solidFill>
                          <a:schemeClr val="tx2"/>
                        </a:solidFill>
                        <a:latin typeface="Cambria Math"/>
                        <a:cs typeface="Times New Roman" pitchFamily="18" charset="0"/>
                      </a:rPr>
                      <m:t>𝒕</m:t>
                    </m:r>
                    <m:r>
                      <a:rPr lang="en-US" sz="2000" b="1" i="1" dirty="0" smtClean="0">
                        <a:solidFill>
                          <a:schemeClr val="tx2"/>
                        </a:solidFill>
                        <a:latin typeface="Cambria Math"/>
                        <a:cs typeface="Times New Roman" pitchFamily="18" charset="0"/>
                      </a:rPr>
                      <m:t>+</m:t>
                    </m:r>
                    <m:r>
                      <a:rPr lang="en-US" sz="2000" b="1" i="1" dirty="0" smtClean="0">
                        <a:solidFill>
                          <a:schemeClr val="tx2"/>
                        </a:solidFill>
                        <a:latin typeface="Cambria Math"/>
                        <a:cs typeface="Times New Roman" pitchFamily="18" charset="0"/>
                      </a:rPr>
                      <m:t>𝟐</m:t>
                    </m:r>
                  </m:oMath>
                </a14:m>
                <a:endParaRPr lang="en-US" sz="2000" dirty="0"/>
              </a:p>
            </p:txBody>
          </p:sp>
        </mc:Choice>
        <mc:Fallback xmlns="">
          <p:sp>
            <p:nvSpPr>
              <p:cNvPr id="56" name="Rectangle 55"/>
              <p:cNvSpPr>
                <a:spLocks noRot="1" noChangeAspect="1" noMove="1" noResize="1" noEditPoints="1" noAdjustHandles="1" noChangeArrowheads="1" noChangeShapeType="1" noTextEdit="1"/>
              </p:cNvSpPr>
              <p:nvPr/>
            </p:nvSpPr>
            <p:spPr>
              <a:xfrm>
                <a:off x="5715000" y="4857690"/>
                <a:ext cx="1381126" cy="400110"/>
              </a:xfrm>
              <a:prstGeom prst="rect">
                <a:avLst/>
              </a:prstGeom>
              <a:blipFill rotWithShape="1">
                <a:blip r:embed="rId14"/>
                <a:stretch>
                  <a:fillRect l="-4867" t="-9091" b="-24242"/>
                </a:stretch>
              </a:blipFill>
            </p:spPr>
            <p:txBody>
              <a:bodyPr/>
              <a:lstStyle/>
              <a:p>
                <a:r>
                  <a:rPr lang="en-US">
                    <a:noFill/>
                  </a:rPr>
                  <a:t> </a:t>
                </a:r>
              </a:p>
            </p:txBody>
          </p:sp>
        </mc:Fallback>
      </mc:AlternateContent>
      <p:grpSp>
        <p:nvGrpSpPr>
          <p:cNvPr id="61" name="Group 60"/>
          <p:cNvGrpSpPr/>
          <p:nvPr/>
        </p:nvGrpSpPr>
        <p:grpSpPr>
          <a:xfrm>
            <a:off x="2421768" y="2744818"/>
            <a:ext cx="2378832" cy="2131982"/>
            <a:chOff x="2421768" y="3202018"/>
            <a:chExt cx="2378832" cy="2131982"/>
          </a:xfrm>
        </p:grpSpPr>
        <mc:AlternateContent xmlns:mc="http://schemas.openxmlformats.org/markup-compatibility/2006" xmlns:a14="http://schemas.microsoft.com/office/drawing/2010/main">
          <mc:Choice Requires="a14">
            <p:sp>
              <p:nvSpPr>
                <p:cNvPr id="58" name="Rectangle 6"/>
                <p:cNvSpPr>
                  <a:spLocks noChangeArrowheads="1"/>
                </p:cNvSpPr>
                <p:nvPr/>
              </p:nvSpPr>
              <p:spPr bwMode="auto">
                <a:xfrm>
                  <a:off x="2421768" y="3202018"/>
                  <a:ext cx="2378832" cy="2131982"/>
                </a:xfrm>
                <a:prstGeom prst="rect">
                  <a:avLst/>
                </a:prstGeom>
                <a:solidFill>
                  <a:schemeClr val="accent5">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a:rPr lang="en-US" altLang="zh-CN" sz="2400" b="0" i="0" smtClean="0">
                            <a:latin typeface="Cambria Math"/>
                            <a:cs typeface="Times New Roman" pitchFamily="18" charset="0"/>
                          </a:rPr>
                          <m:t>  </m:t>
                        </m:r>
                        <m:r>
                          <m:rPr>
                            <m:sty m:val="p"/>
                          </m:rPr>
                          <a:rPr lang="en-US" altLang="zh-CN" sz="2400" b="0" i="0" smtClean="0">
                            <a:latin typeface="Cambria Math"/>
                            <a:cs typeface="Times New Roman" pitchFamily="18" charset="0"/>
                          </a:rPr>
                          <m:t>IR</m:t>
                        </m:r>
                        <m:r>
                          <a:rPr lang="en-US" altLang="zh-CN" sz="2400">
                            <a:latin typeface="Cambria Math"/>
                            <a:cs typeface="Times New Roman" pitchFamily="18" charset="0"/>
                          </a:rPr>
                          <m:t>∘</m:t>
                        </m:r>
                        <m:r>
                          <m:rPr>
                            <m:sty m:val="p"/>
                          </m:rPr>
                          <a:rPr lang="en-US" altLang="zh-CN" sz="2400" b="0" i="0" smtClean="0">
                            <a:latin typeface="Cambria Math"/>
                            <a:cs typeface="Times New Roman" pitchFamily="18" charset="0"/>
                          </a:rPr>
                          <m:t>IW</m:t>
                        </m:r>
                        <m:d>
                          <m:dPr>
                            <m:ctrlPr>
                              <a:rPr lang="en-US" altLang="zh-CN" sz="2400" i="1">
                                <a:latin typeface="Cambria Math"/>
                                <a:cs typeface="Times New Roman" pitchFamily="18" charset="0"/>
                              </a:rPr>
                            </m:ctrlPr>
                          </m:dPr>
                          <m:e>
                            <m:r>
                              <m:rPr>
                                <m:sty m:val="p"/>
                              </m:rPr>
                              <a:rPr lang="en-US" altLang="zh-CN" sz="2400">
                                <a:latin typeface="Cambria Math"/>
                                <a:cs typeface="Times New Roman" pitchFamily="18" charset="0"/>
                              </a:rPr>
                              <m:t>Q</m:t>
                            </m:r>
                          </m:e>
                        </m:d>
                      </m:oMath>
                    </m:oMathPara>
                  </a14:m>
                  <a:endParaRPr lang="en-US" sz="2400" b="0" dirty="0" smtClean="0">
                    <a:latin typeface="Cambria Math"/>
                  </a:endParaRPr>
                </a:p>
              </p:txBody>
            </p:sp>
          </mc:Choice>
          <mc:Fallback xmlns="">
            <p:sp>
              <p:nvSpPr>
                <p:cNvPr id="58" name="Rectangle 6"/>
                <p:cNvSpPr>
                  <a:spLocks noRot="1" noChangeAspect="1" noMove="1" noResize="1" noEditPoints="1" noAdjustHandles="1" noChangeArrowheads="1" noChangeShapeType="1" noTextEdit="1"/>
                </p:cNvSpPr>
                <p:nvPr/>
              </p:nvSpPr>
              <p:spPr bwMode="auto">
                <a:xfrm>
                  <a:off x="2421768" y="3202018"/>
                  <a:ext cx="2378832" cy="2131982"/>
                </a:xfrm>
                <a:prstGeom prst="rect">
                  <a:avLst/>
                </a:prstGeom>
                <a:blipFill rotWithShape="1">
                  <a:blip r:embed="rId15"/>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6"/>
                <p:cNvSpPr>
                  <a:spLocks noChangeArrowheads="1"/>
                </p:cNvSpPr>
                <p:nvPr/>
              </p:nvSpPr>
              <p:spPr bwMode="auto">
                <a:xfrm>
                  <a:off x="2838450" y="3817517"/>
                  <a:ext cx="1524000" cy="1086297"/>
                </a:xfrm>
                <a:prstGeom prst="rect">
                  <a:avLst/>
                </a:prstGeom>
                <a:solidFill>
                  <a:schemeClr val="tx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altLang="zh-CN" sz="1100" b="0" i="1" dirty="0" smtClean="0">
                    <a:latin typeface="Cambria Math"/>
                    <a:cs typeface="Times New Roman" pitchFamily="18" charset="0"/>
                  </a:endParaRPr>
                </a:p>
                <a:p>
                  <a:pPr algn="ctr" eaLnBrk="0" hangingPunct="0"/>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a:cs typeface="Times New Roman" pitchFamily="18" charset="0"/>
                              </a:rPr>
                            </m:ctrlPr>
                          </m:sSupPr>
                          <m:e>
                            <m:d>
                              <m:dPr>
                                <m:ctrlPr>
                                  <a:rPr lang="en-US" altLang="zh-CN" sz="2400" b="0" i="1" smtClean="0">
                                    <a:latin typeface="Cambria Math"/>
                                    <a:cs typeface="Times New Roman" pitchFamily="18" charset="0"/>
                                  </a:rPr>
                                </m:ctrlPr>
                              </m:dPr>
                              <m:e>
                                <m:r>
                                  <m:rPr>
                                    <m:sty m:val="p"/>
                                  </m:rPr>
                                  <a:rPr lang="en-US" altLang="zh-CN" sz="2400" b="0" i="0" smtClean="0">
                                    <a:latin typeface="Cambria Math"/>
                                    <a:cs typeface="Times New Roman" pitchFamily="18" charset="0"/>
                                  </a:rPr>
                                  <m:t>IR</m:t>
                                </m:r>
                                <m:r>
                                  <a:rPr lang="en-US" altLang="zh-CN" sz="2400">
                                    <a:latin typeface="Cambria Math"/>
                                    <a:cs typeface="Times New Roman" pitchFamily="18" charset="0"/>
                                  </a:rPr>
                                  <m:t>∘</m:t>
                                </m:r>
                                <m:r>
                                  <m:rPr>
                                    <m:sty m:val="p"/>
                                  </m:rPr>
                                  <a:rPr lang="en-US" altLang="zh-CN" sz="2400" b="0" i="0" smtClean="0">
                                    <a:latin typeface="Cambria Math"/>
                                    <a:cs typeface="Times New Roman" pitchFamily="18" charset="0"/>
                                  </a:rPr>
                                  <m:t>IW</m:t>
                                </m:r>
                              </m:e>
                            </m:d>
                          </m:e>
                          <m:sup>
                            <m:r>
                              <a:rPr lang="en-US" altLang="zh-CN" sz="2400" b="0" i="1" smtClean="0">
                                <a:latin typeface="Cambria Math"/>
                                <a:cs typeface="Times New Roman" pitchFamily="18" charset="0"/>
                              </a:rPr>
                              <m:t>2</m:t>
                            </m:r>
                          </m:sup>
                        </m:sSup>
                      </m:oMath>
                    </m:oMathPara>
                  </a14:m>
                  <a:endParaRPr lang="en-US" altLang="zh-CN" sz="2400" b="0" i="1" dirty="0" smtClean="0">
                    <a:latin typeface="Cambria Math"/>
                    <a:cs typeface="Times New Roman" pitchFamily="18" charset="0"/>
                  </a:endParaRPr>
                </a:p>
                <a:p>
                  <a:pPr algn="ctr" eaLnBrk="0" hangingPunct="0"/>
                  <a14:m>
                    <m:oMathPara xmlns:m="http://schemas.openxmlformats.org/officeDocument/2006/math">
                      <m:oMathParaPr>
                        <m:jc m:val="centerGroup"/>
                      </m:oMathParaPr>
                      <m:oMath xmlns:m="http://schemas.openxmlformats.org/officeDocument/2006/math">
                        <m:d>
                          <m:dPr>
                            <m:ctrlPr>
                              <a:rPr lang="en-US" altLang="zh-CN" sz="2400" i="1">
                                <a:latin typeface="Cambria Math"/>
                                <a:cs typeface="Times New Roman" pitchFamily="18" charset="0"/>
                              </a:rPr>
                            </m:ctrlPr>
                          </m:dPr>
                          <m:e>
                            <m:r>
                              <m:rPr>
                                <m:sty m:val="p"/>
                              </m:rPr>
                              <a:rPr lang="en-US" altLang="zh-CN" sz="2400">
                                <a:latin typeface="Cambria Math"/>
                                <a:cs typeface="Times New Roman" pitchFamily="18" charset="0"/>
                              </a:rPr>
                              <m:t>Q</m:t>
                            </m:r>
                          </m:e>
                        </m:d>
                      </m:oMath>
                    </m:oMathPara>
                  </a14:m>
                  <a:endParaRPr lang="en-US" sz="3200" b="0" dirty="0" smtClean="0">
                    <a:latin typeface="Cambria Math"/>
                  </a:endParaRPr>
                </a:p>
              </p:txBody>
            </p:sp>
          </mc:Choice>
          <mc:Fallback xmlns="">
            <p:sp>
              <p:nvSpPr>
                <p:cNvPr id="57" name="Rectangle 6"/>
                <p:cNvSpPr>
                  <a:spLocks noRot="1" noChangeAspect="1" noMove="1" noResize="1" noEditPoints="1" noAdjustHandles="1" noChangeArrowheads="1" noChangeShapeType="1" noTextEdit="1"/>
                </p:cNvSpPr>
                <p:nvPr/>
              </p:nvSpPr>
              <p:spPr bwMode="auto">
                <a:xfrm>
                  <a:off x="2838450" y="3817517"/>
                  <a:ext cx="1524000" cy="1086297"/>
                </a:xfrm>
                <a:prstGeom prst="rect">
                  <a:avLst/>
                </a:prstGeom>
                <a:blipFill rotWithShape="1">
                  <a:blip r:embed="rId16"/>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2" name="TextBox 61"/>
              <p:cNvSpPr txBox="1"/>
              <p:nvPr/>
            </p:nvSpPr>
            <p:spPr>
              <a:xfrm>
                <a:off x="6205537" y="5269468"/>
                <a:ext cx="2633663" cy="369332"/>
              </a:xfrm>
              <a:prstGeom prst="rect">
                <a:avLst/>
              </a:prstGeom>
              <a:noFill/>
            </p:spPr>
            <p:txBody>
              <a:bodyPr wrap="square" rtlCol="0">
                <a:spAutoFit/>
              </a:bodyPr>
              <a:lstStyle/>
              <a:p>
                <a:r>
                  <a:rPr lang="en-US" dirty="0" smtClean="0">
                    <a:solidFill>
                      <a:srgbClr val="FF0000"/>
                    </a:solidFill>
                  </a:rPr>
                  <a:t>Compute </a:t>
                </a:r>
                <a14:m>
                  <m:oMath xmlns:m="http://schemas.openxmlformats.org/officeDocument/2006/math">
                    <m:sSup>
                      <m:sSupPr>
                        <m:ctrlPr>
                          <a:rPr lang="en-US" altLang="zh-CN" b="0" i="1" smtClean="0">
                            <a:solidFill>
                              <a:srgbClr val="FF0000"/>
                            </a:solidFill>
                            <a:latin typeface="Cambria Math"/>
                            <a:cs typeface="Times New Roman" pitchFamily="18" charset="0"/>
                          </a:rPr>
                        </m:ctrlPr>
                      </m:sSupPr>
                      <m:e>
                        <m:d>
                          <m:dPr>
                            <m:ctrlPr>
                              <a:rPr lang="en-US" altLang="zh-CN" b="0" i="1" smtClean="0">
                                <a:solidFill>
                                  <a:srgbClr val="FF0000"/>
                                </a:solidFill>
                                <a:latin typeface="Cambria Math"/>
                                <a:cs typeface="Times New Roman" pitchFamily="18" charset="0"/>
                              </a:rPr>
                            </m:ctrlPr>
                          </m:dPr>
                          <m:e>
                            <m:r>
                              <m:rPr>
                                <m:sty m:val="p"/>
                              </m:rPr>
                              <a:rPr lang="en-US" altLang="zh-CN">
                                <a:solidFill>
                                  <a:srgbClr val="FF0000"/>
                                </a:solidFill>
                                <a:latin typeface="Cambria Math"/>
                                <a:cs typeface="Times New Roman" pitchFamily="18" charset="0"/>
                              </a:rPr>
                              <m:t>IR</m:t>
                            </m:r>
                            <m:r>
                              <a:rPr lang="en-US" altLang="zh-CN">
                                <a:solidFill>
                                  <a:srgbClr val="FF0000"/>
                                </a:solidFill>
                                <a:latin typeface="Cambria Math"/>
                                <a:cs typeface="Times New Roman" pitchFamily="18" charset="0"/>
                              </a:rPr>
                              <m:t>∘</m:t>
                            </m:r>
                            <m:r>
                              <m:rPr>
                                <m:sty m:val="p"/>
                              </m:rPr>
                              <a:rPr lang="en-US" altLang="zh-CN">
                                <a:solidFill>
                                  <a:srgbClr val="FF0000"/>
                                </a:solidFill>
                                <a:latin typeface="Cambria Math"/>
                                <a:cs typeface="Times New Roman" pitchFamily="18" charset="0"/>
                              </a:rPr>
                              <m:t>IW</m:t>
                            </m:r>
                          </m:e>
                        </m:d>
                      </m:e>
                      <m:sup>
                        <m:r>
                          <a:rPr lang="en-US" altLang="zh-CN" b="0" i="0" smtClean="0">
                            <a:solidFill>
                              <a:srgbClr val="FF0000"/>
                            </a:solidFill>
                            <a:latin typeface="Cambria Math"/>
                            <a:cs typeface="Times New Roman" pitchFamily="18" charset="0"/>
                          </a:rPr>
                          <m:t>2</m:t>
                        </m:r>
                      </m:sup>
                    </m:sSup>
                    <m:d>
                      <m:dPr>
                        <m:ctrlPr>
                          <a:rPr lang="en-US" altLang="zh-CN" i="1">
                            <a:solidFill>
                              <a:srgbClr val="FF0000"/>
                            </a:solidFill>
                            <a:latin typeface="Cambria Math"/>
                            <a:cs typeface="Times New Roman" pitchFamily="18" charset="0"/>
                          </a:rPr>
                        </m:ctrlPr>
                      </m:dPr>
                      <m:e>
                        <m:r>
                          <m:rPr>
                            <m:sty m:val="p"/>
                          </m:rPr>
                          <a:rPr lang="en-US" altLang="zh-CN">
                            <a:solidFill>
                              <a:srgbClr val="FF0000"/>
                            </a:solidFill>
                            <a:latin typeface="Cambria Math"/>
                            <a:cs typeface="Times New Roman" pitchFamily="18" charset="0"/>
                          </a:rPr>
                          <m:t>Q</m:t>
                        </m:r>
                      </m:e>
                    </m:d>
                  </m:oMath>
                </a14:m>
                <a:r>
                  <a:rPr lang="en-US" dirty="0" smtClean="0">
                    <a:solidFill>
                      <a:srgbClr val="FF0000"/>
                    </a:solidFill>
                  </a:rPr>
                  <a:t>  </a:t>
                </a:r>
                <a:endParaRPr lang="en-US" dirty="0">
                  <a:solidFill>
                    <a:srgbClr val="FF000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205537" y="5269468"/>
                <a:ext cx="2633663" cy="369332"/>
              </a:xfrm>
              <a:prstGeom prst="rect">
                <a:avLst/>
              </a:prstGeom>
              <a:blipFill rotWithShape="1">
                <a:blip r:embed="rId17"/>
                <a:stretch>
                  <a:fillRect l="-2083" t="-8197" b="-24590"/>
                </a:stretch>
              </a:blipFill>
            </p:spPr>
            <p:txBody>
              <a:bodyPr/>
              <a:lstStyle/>
              <a:p>
                <a:r>
                  <a:rPr lang="en-US">
                    <a:noFill/>
                  </a:rPr>
                  <a:t> </a:t>
                </a:r>
              </a:p>
            </p:txBody>
          </p:sp>
        </mc:Fallback>
      </mc:AlternateContent>
      <p:sp>
        <p:nvSpPr>
          <p:cNvPr id="6" name="TextBox 5"/>
          <p:cNvSpPr txBox="1"/>
          <p:nvPr/>
        </p:nvSpPr>
        <p:spPr>
          <a:xfrm>
            <a:off x="6281738" y="2678668"/>
            <a:ext cx="2295525" cy="369332"/>
          </a:xfrm>
          <a:prstGeom prst="rect">
            <a:avLst/>
          </a:prstGeom>
          <a:noFill/>
        </p:spPr>
        <p:txBody>
          <a:bodyPr wrap="square" rtlCol="0">
            <a:spAutoFit/>
          </a:bodyPr>
          <a:lstStyle/>
          <a:p>
            <a:r>
              <a:rPr lang="en-US" dirty="0" smtClean="0">
                <a:solidFill>
                  <a:srgbClr val="FF0000"/>
                </a:solidFill>
              </a:rPr>
              <a:t>All message received</a:t>
            </a:r>
            <a:endParaRPr lang="en-US" dirty="0">
              <a:solidFill>
                <a:srgbClr val="FF0000"/>
              </a:solidFill>
            </a:endParaRPr>
          </a:p>
        </p:txBody>
      </p:sp>
      <mc:AlternateContent xmlns:mc="http://schemas.openxmlformats.org/markup-compatibility/2006" xmlns:a14="http://schemas.microsoft.com/office/drawing/2010/main">
        <mc:Choice Requires="a14">
          <p:sp>
            <p:nvSpPr>
              <p:cNvPr id="40" name="TextBox 39"/>
              <p:cNvSpPr txBox="1"/>
              <p:nvPr/>
            </p:nvSpPr>
            <p:spPr>
              <a:xfrm>
                <a:off x="6172200" y="3810000"/>
                <a:ext cx="2938463" cy="369332"/>
              </a:xfrm>
              <a:prstGeom prst="rect">
                <a:avLst/>
              </a:prstGeom>
              <a:noFill/>
            </p:spPr>
            <p:txBody>
              <a:bodyPr wrap="square" rtlCol="0">
                <a:spAutoFit/>
              </a:bodyPr>
              <a:lstStyle/>
              <a:p>
                <a:r>
                  <a:rPr lang="en-US" dirty="0" smtClean="0">
                    <a:solidFill>
                      <a:srgbClr val="FF0000"/>
                    </a:solidFill>
                  </a:rPr>
                  <a:t>Compute </a:t>
                </a:r>
                <a14:m>
                  <m:oMath xmlns:m="http://schemas.openxmlformats.org/officeDocument/2006/math">
                    <m:r>
                      <m:rPr>
                        <m:sty m:val="p"/>
                      </m:rPr>
                      <a:rPr lang="en-US" altLang="zh-CN" b="0" i="0" smtClean="0">
                        <a:solidFill>
                          <a:srgbClr val="FF0000"/>
                        </a:solidFill>
                        <a:latin typeface="Cambria Math"/>
                        <a:cs typeface="Times New Roman" pitchFamily="18" charset="0"/>
                      </a:rPr>
                      <m:t>Q</m:t>
                    </m:r>
                    <m:r>
                      <a:rPr lang="en-US" altLang="zh-CN" b="0" i="1" smtClean="0">
                        <a:solidFill>
                          <a:srgbClr val="FF0000"/>
                        </a:solidFill>
                        <a:latin typeface="Cambria Math"/>
                        <a:cs typeface="Times New Roman" pitchFamily="18" charset="0"/>
                      </a:rPr>
                      <m:t>−</m:t>
                    </m:r>
                    <m:r>
                      <m:rPr>
                        <m:sty m:val="p"/>
                      </m:rPr>
                      <a:rPr lang="en-US" altLang="zh-CN">
                        <a:solidFill>
                          <a:srgbClr val="FF0000"/>
                        </a:solidFill>
                        <a:latin typeface="Cambria Math"/>
                        <a:cs typeface="Times New Roman" pitchFamily="18" charset="0"/>
                      </a:rPr>
                      <m:t>IR</m:t>
                    </m:r>
                    <m:r>
                      <a:rPr lang="en-US" altLang="zh-CN">
                        <a:solidFill>
                          <a:srgbClr val="FF0000"/>
                        </a:solidFill>
                        <a:latin typeface="Cambria Math"/>
                        <a:cs typeface="Times New Roman" pitchFamily="18" charset="0"/>
                      </a:rPr>
                      <m:t>∘</m:t>
                    </m:r>
                    <m:r>
                      <m:rPr>
                        <m:sty m:val="p"/>
                      </m:rPr>
                      <a:rPr lang="en-US" altLang="zh-CN">
                        <a:solidFill>
                          <a:srgbClr val="FF0000"/>
                        </a:solidFill>
                        <a:latin typeface="Cambria Math"/>
                        <a:cs typeface="Times New Roman" pitchFamily="18" charset="0"/>
                      </a:rPr>
                      <m:t>IW</m:t>
                    </m:r>
                    <m:d>
                      <m:dPr>
                        <m:ctrlPr>
                          <a:rPr lang="en-US" altLang="zh-CN" i="1">
                            <a:solidFill>
                              <a:srgbClr val="FF0000"/>
                            </a:solidFill>
                            <a:latin typeface="Cambria Math"/>
                            <a:cs typeface="Times New Roman" pitchFamily="18" charset="0"/>
                          </a:rPr>
                        </m:ctrlPr>
                      </m:dPr>
                      <m:e>
                        <m:r>
                          <m:rPr>
                            <m:sty m:val="p"/>
                          </m:rPr>
                          <a:rPr lang="en-US" altLang="zh-CN">
                            <a:solidFill>
                              <a:srgbClr val="FF0000"/>
                            </a:solidFill>
                            <a:latin typeface="Cambria Math"/>
                            <a:cs typeface="Times New Roman" pitchFamily="18" charset="0"/>
                          </a:rPr>
                          <m:t>Q</m:t>
                        </m:r>
                      </m:e>
                    </m:d>
                  </m:oMath>
                </a14:m>
                <a:r>
                  <a:rPr lang="en-US" dirty="0" smtClean="0">
                    <a:solidFill>
                      <a:srgbClr val="FF0000"/>
                    </a:solidFill>
                  </a:rPr>
                  <a:t>  </a:t>
                </a:r>
                <a:endParaRPr lang="en-US"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3810000"/>
                <a:ext cx="2938463" cy="369332"/>
              </a:xfrm>
              <a:prstGeom prst="rect">
                <a:avLst/>
              </a:prstGeom>
              <a:blipFill rotWithShape="1">
                <a:blip r:embed="rId18"/>
                <a:stretch>
                  <a:fillRect l="-1867" t="-8197" b="-24590"/>
                </a:stretch>
              </a:blipFill>
            </p:spPr>
            <p:txBody>
              <a:bodyPr/>
              <a:lstStyle/>
              <a:p>
                <a:r>
                  <a:rPr lang="en-US">
                    <a:noFill/>
                  </a:rPr>
                  <a:t> </a:t>
                </a:r>
              </a:p>
            </p:txBody>
          </p:sp>
        </mc:Fallback>
      </mc:AlternateContent>
      <p:sp>
        <p:nvSpPr>
          <p:cNvPr id="42" name="TextBox 41"/>
          <p:cNvSpPr txBox="1"/>
          <p:nvPr/>
        </p:nvSpPr>
        <p:spPr>
          <a:xfrm>
            <a:off x="6248400" y="2209800"/>
            <a:ext cx="3048000" cy="369332"/>
          </a:xfrm>
          <a:prstGeom prst="rect">
            <a:avLst/>
          </a:prstGeom>
          <a:noFill/>
        </p:spPr>
        <p:txBody>
          <a:bodyPr wrap="square" rtlCol="0">
            <a:spAutoFit/>
          </a:bodyPr>
          <a:lstStyle/>
          <a:p>
            <a:r>
              <a:rPr lang="en-US" dirty="0" smtClean="0"/>
              <a:t>Send out updates</a:t>
            </a:r>
            <a:endParaRPr lang="en-US" dirty="0"/>
          </a:p>
        </p:txBody>
      </p:sp>
      <p:sp>
        <p:nvSpPr>
          <p:cNvPr id="43" name="Down Arrow 42"/>
          <p:cNvSpPr/>
          <p:nvPr/>
        </p:nvSpPr>
        <p:spPr>
          <a:xfrm flipV="1">
            <a:off x="3494060" y="1676399"/>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Down Arrow 43"/>
          <p:cNvSpPr/>
          <p:nvPr/>
        </p:nvSpPr>
        <p:spPr>
          <a:xfrm rot="5400000" flipV="1">
            <a:off x="5441872" y="3517532"/>
            <a:ext cx="239740" cy="51987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Down Arrow 50"/>
          <p:cNvSpPr/>
          <p:nvPr/>
        </p:nvSpPr>
        <p:spPr>
          <a:xfrm rot="16200000" flipV="1">
            <a:off x="1556529" y="3750981"/>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Down Arrow 51"/>
          <p:cNvSpPr/>
          <p:nvPr/>
        </p:nvSpPr>
        <p:spPr>
          <a:xfrm rot="10800000" flipV="1">
            <a:off x="3505201" y="5357422"/>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TextBox 58"/>
          <p:cNvSpPr txBox="1"/>
          <p:nvPr/>
        </p:nvSpPr>
        <p:spPr>
          <a:xfrm>
            <a:off x="6172200" y="4237076"/>
            <a:ext cx="3048000" cy="369332"/>
          </a:xfrm>
          <a:prstGeom prst="rect">
            <a:avLst/>
          </a:prstGeom>
          <a:noFill/>
        </p:spPr>
        <p:txBody>
          <a:bodyPr wrap="square" rtlCol="0">
            <a:spAutoFit/>
          </a:bodyPr>
          <a:lstStyle/>
          <a:p>
            <a:r>
              <a:rPr lang="en-US" dirty="0" smtClean="0">
                <a:solidFill>
                  <a:srgbClr val="FF0000"/>
                </a:solidFill>
              </a:rPr>
              <a:t>Send out updates</a:t>
            </a:r>
            <a:endParaRPr lang="en-US" dirty="0">
              <a:solidFill>
                <a:srgbClr val="FF0000"/>
              </a:solidFill>
            </a:endParaRPr>
          </a:p>
        </p:txBody>
      </p:sp>
      <p:sp>
        <p:nvSpPr>
          <p:cNvPr id="8" name="TextBox 7"/>
          <p:cNvSpPr txBox="1"/>
          <p:nvPr/>
        </p:nvSpPr>
        <p:spPr>
          <a:xfrm>
            <a:off x="6233160" y="4564380"/>
            <a:ext cx="990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60" name="TextBox 59"/>
          <p:cNvSpPr txBox="1"/>
          <p:nvPr/>
        </p:nvSpPr>
        <p:spPr>
          <a:xfrm>
            <a:off x="6248400" y="5638800"/>
            <a:ext cx="990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9" name="Rectangle 8"/>
          <p:cNvSpPr/>
          <p:nvPr/>
        </p:nvSpPr>
        <p:spPr>
          <a:xfrm>
            <a:off x="1933569" y="2150746"/>
            <a:ext cx="76201" cy="3183255"/>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71673" y="2142947"/>
            <a:ext cx="3303872" cy="66853"/>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48514" y="5267148"/>
            <a:ext cx="3303872" cy="66853"/>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195233" y="2142173"/>
            <a:ext cx="76201" cy="3183255"/>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9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grpId="2"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8" fill="hold" grpId="2"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22" presetClass="entr" presetSubtype="2" fill="hold" grpId="2"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right)">
                                      <p:cBhvr>
                                        <p:cTn id="38" dur="500"/>
                                        <p:tgtEl>
                                          <p:spTgt spid="51"/>
                                        </p:tgtEl>
                                      </p:cBhvr>
                                    </p:animEffect>
                                  </p:childTnLst>
                                </p:cTn>
                              </p:par>
                              <p:par>
                                <p:cTn id="39" presetID="22" presetClass="entr" presetSubtype="1" fill="hold" grpId="2"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childTnLst>
                          </p:cTn>
                        </p:par>
                        <p:par>
                          <p:cTn id="42" fill="hold">
                            <p:stCondLst>
                              <p:cond delay="500"/>
                            </p:stCondLst>
                            <p:childTnLst>
                              <p:par>
                                <p:cTn id="43" presetID="10" presetClass="exit" presetSubtype="0" fill="hold" grpId="3" nodeType="afterEffect">
                                  <p:stCondLst>
                                    <p:cond delay="0"/>
                                  </p:stCondLst>
                                  <p:childTnLst>
                                    <p:animEffect transition="out" filter="fade">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par>
                                <p:cTn id="46" presetID="10" presetClass="exit" presetSubtype="0" fill="hold" grpId="3" nodeType="with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51"/>
                                        </p:tgtEl>
                                      </p:cBhvr>
                                    </p:animEffect>
                                    <p:set>
                                      <p:cBhvr>
                                        <p:cTn id="51" dur="1" fill="hold">
                                          <p:stCondLst>
                                            <p:cond delay="499"/>
                                          </p:stCondLst>
                                        </p:cTn>
                                        <p:tgtEl>
                                          <p:spTgt spid="51"/>
                                        </p:tgtEl>
                                        <p:attrNameLst>
                                          <p:attrName>style.visibility</p:attrName>
                                        </p:attrNameLst>
                                      </p:cBhvr>
                                      <p:to>
                                        <p:strVal val="hidden"/>
                                      </p:to>
                                    </p:set>
                                  </p:childTnLst>
                                </p:cTn>
                              </p:par>
                              <p:par>
                                <p:cTn id="52" presetID="10" presetClass="exit" presetSubtype="0" fill="hold" grpId="3" nodeType="withEffect">
                                  <p:stCondLst>
                                    <p:cond delay="0"/>
                                  </p:stCondLst>
                                  <p:childTnLst>
                                    <p:animEffect transition="out" filter="fade">
                                      <p:cBhvr>
                                        <p:cTn id="53" dur="500"/>
                                        <p:tgtEl>
                                          <p:spTgt spid="52"/>
                                        </p:tgtEl>
                                      </p:cBhvr>
                                    </p:animEffect>
                                    <p:set>
                                      <p:cBhvr>
                                        <p:cTn id="54" dur="1" fill="hold">
                                          <p:stCondLst>
                                            <p:cond delay="499"/>
                                          </p:stCondLst>
                                        </p:cTn>
                                        <p:tgtEl>
                                          <p:spTgt spid="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500"/>
                                        <p:tgtEl>
                                          <p:spTgt spid="3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500"/>
                                        <p:tgtEl>
                                          <p:spTgt spid="34"/>
                                        </p:tgtEl>
                                      </p:cBhvr>
                                    </p:animEffect>
                                  </p:childTnLst>
                                </p:cTn>
                              </p:par>
                              <p:par>
                                <p:cTn id="70" presetID="22" presetClass="entr" presetSubtype="8"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p:stCondLst>
                              <p:cond delay="500"/>
                            </p:stCondLst>
                            <p:childTnLst>
                              <p:par>
                                <p:cTn id="74" presetID="10" presetClass="exit" presetSubtype="0" fill="hold" grpId="1" nodeType="after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childTnLst>
                          </p:cTn>
                        </p:par>
                        <p:par>
                          <p:cTn id="83" fill="hold">
                            <p:stCondLst>
                              <p:cond delay="1000"/>
                            </p:stCondLst>
                            <p:childTnLst>
                              <p:par>
                                <p:cTn id="84" presetID="1" presetClass="exit" presetSubtype="0" fill="hold" grpId="1" nodeType="afterEffect">
                                  <p:stCondLst>
                                    <p:cond delay="0"/>
                                  </p:stCondLst>
                                  <p:childTnLst>
                                    <p:set>
                                      <p:cBhvr>
                                        <p:cTn id="85" dur="1" fill="hold">
                                          <p:stCondLst>
                                            <p:cond delay="0"/>
                                          </p:stCondLst>
                                        </p:cTn>
                                        <p:tgtEl>
                                          <p:spTgt spid="63"/>
                                        </p:tgtEl>
                                        <p:attrNameLst>
                                          <p:attrName>style.visibility</p:attrName>
                                        </p:attrNameLst>
                                      </p:cBhvr>
                                      <p:to>
                                        <p:strVal val="hidden"/>
                                      </p:to>
                                    </p:set>
                                  </p:childTnLst>
                                </p:cTn>
                              </p:par>
                            </p:childTnLst>
                          </p:cTn>
                        </p:par>
                        <p:par>
                          <p:cTn id="86" fill="hold">
                            <p:stCondLst>
                              <p:cond delay="1000"/>
                            </p:stCondLst>
                            <p:childTnLst>
                              <p:par>
                                <p:cTn id="87" presetID="1" presetClass="exit" presetSubtype="0" fill="hold" grpId="1" nodeType="afterEffect">
                                  <p:stCondLst>
                                    <p:cond delay="0"/>
                                  </p:stCondLst>
                                  <p:childTnLst>
                                    <p:set>
                                      <p:cBhvr>
                                        <p:cTn id="88" dur="1" fill="hold">
                                          <p:stCondLst>
                                            <p:cond delay="0"/>
                                          </p:stCondLst>
                                        </p:cTn>
                                        <p:tgtEl>
                                          <p:spTgt spid="64"/>
                                        </p:tgtEl>
                                        <p:attrNameLst>
                                          <p:attrName>style.visibility</p:attrName>
                                        </p:attrNameLst>
                                      </p:cBhvr>
                                      <p:to>
                                        <p:strVal val="hidden"/>
                                      </p:to>
                                    </p:set>
                                  </p:childTnLst>
                                </p:cTn>
                              </p:par>
                            </p:childTnLst>
                          </p:cTn>
                        </p:par>
                        <p:par>
                          <p:cTn id="89" fill="hold">
                            <p:stCondLst>
                              <p:cond delay="1000"/>
                            </p:stCondLst>
                            <p:childTnLst>
                              <p:par>
                                <p:cTn id="90" presetID="1" presetClass="exit" presetSubtype="0" fill="hold" grpId="1" nodeType="afterEffect">
                                  <p:stCondLst>
                                    <p:cond delay="0"/>
                                  </p:stCondLst>
                                  <p:childTnLst>
                                    <p:set>
                                      <p:cBhvr>
                                        <p:cTn id="91" dur="1" fill="hold">
                                          <p:stCondLst>
                                            <p:cond delay="0"/>
                                          </p:stCondLst>
                                        </p:cTn>
                                        <p:tgtEl>
                                          <p:spTgt spid="6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childTnLst>
                                </p:cTn>
                              </p:par>
                              <p:par>
                                <p:cTn id="96" presetID="3" presetClass="emph" presetSubtype="2" fill="hold" grpId="2" nodeType="withEffect">
                                  <p:stCondLst>
                                    <p:cond delay="0"/>
                                  </p:stCondLst>
                                  <p:childTnLst>
                                    <p:animClr clrSpc="rgb" dir="cw">
                                      <p:cBhvr override="childStyle">
                                        <p:cTn id="97" dur="1000" fill="hold"/>
                                        <p:tgtEl>
                                          <p:spTgt spid="27"/>
                                        </p:tgtEl>
                                        <p:attrNameLst>
                                          <p:attrName>style.color</p:attrName>
                                        </p:attrNameLst>
                                      </p:cBhvr>
                                      <p:to>
                                        <a:srgbClr val="000000"/>
                                      </p:to>
                                    </p:animClr>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additive="base">
                                        <p:cTn id="102" dur="500" fill="hold"/>
                                        <p:tgtEl>
                                          <p:spTgt spid="48"/>
                                        </p:tgtEl>
                                        <p:attrNameLst>
                                          <p:attrName>ppt_x</p:attrName>
                                        </p:attrNameLst>
                                      </p:cBhvr>
                                      <p:tavLst>
                                        <p:tav tm="0">
                                          <p:val>
                                            <p:strVal val="#ppt_x"/>
                                          </p:val>
                                        </p:tav>
                                        <p:tav tm="100000">
                                          <p:val>
                                            <p:strVal val="#ppt_x"/>
                                          </p:val>
                                        </p:tav>
                                      </p:tavLst>
                                    </p:anim>
                                    <p:anim calcmode="lin" valueType="num">
                                      <p:cBhvr additive="base">
                                        <p:cTn id="103" dur="500" fill="hold"/>
                                        <p:tgtEl>
                                          <p:spTgt spid="48"/>
                                        </p:tgtEl>
                                        <p:attrNameLst>
                                          <p:attrName>ppt_y</p:attrName>
                                        </p:attrNameLst>
                                      </p:cBhvr>
                                      <p:tavLst>
                                        <p:tav tm="0">
                                          <p:val>
                                            <p:strVal val="1+#ppt_h/2"/>
                                          </p:val>
                                        </p:tav>
                                        <p:tav tm="100000">
                                          <p:val>
                                            <p:strVal val="#ppt_y"/>
                                          </p:val>
                                        </p:tav>
                                      </p:tavLst>
                                    </p:anim>
                                  </p:childTnLst>
                                </p:cTn>
                              </p:par>
                              <p:par>
                                <p:cTn id="104" presetID="1"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1" fill="hold" grpId="1" nodeType="clickEffect">
                                  <p:stCondLst>
                                    <p:cond delay="0"/>
                                  </p:stCondLst>
                                  <p:childTnLst>
                                    <p:anim calcmode="lin" valueType="num">
                                      <p:cBhvr additive="base">
                                        <p:cTn id="113" dur="500"/>
                                        <p:tgtEl>
                                          <p:spTgt spid="48"/>
                                        </p:tgtEl>
                                        <p:attrNameLst>
                                          <p:attrName>ppt_x</p:attrName>
                                        </p:attrNameLst>
                                      </p:cBhvr>
                                      <p:tavLst>
                                        <p:tav tm="0">
                                          <p:val>
                                            <p:strVal val="ppt_x"/>
                                          </p:val>
                                        </p:tav>
                                        <p:tav tm="100000">
                                          <p:val>
                                            <p:strVal val="ppt_x"/>
                                          </p:val>
                                        </p:tav>
                                      </p:tavLst>
                                    </p:anim>
                                    <p:anim calcmode="lin" valueType="num">
                                      <p:cBhvr additive="base">
                                        <p:cTn id="114" dur="500"/>
                                        <p:tgtEl>
                                          <p:spTgt spid="48"/>
                                        </p:tgtEl>
                                        <p:attrNameLst>
                                          <p:attrName>ppt_y</p:attrName>
                                        </p:attrNameLst>
                                      </p:cBhvr>
                                      <p:tavLst>
                                        <p:tav tm="0">
                                          <p:val>
                                            <p:strVal val="ppt_y"/>
                                          </p:val>
                                        </p:tav>
                                        <p:tav tm="100000">
                                          <p:val>
                                            <p:strVal val="0-ppt_h/2"/>
                                          </p:val>
                                        </p:tav>
                                      </p:tavLst>
                                    </p:anim>
                                    <p:set>
                                      <p:cBhvr>
                                        <p:cTn id="115" dur="1" fill="hold">
                                          <p:stCondLst>
                                            <p:cond delay="499"/>
                                          </p:stCondLst>
                                        </p:cTn>
                                        <p:tgtEl>
                                          <p:spTgt spid="4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9"/>
                                        </p:tgtEl>
                                      </p:cBhvr>
                                    </p:animEffect>
                                    <p:set>
                                      <p:cBhvr>
                                        <p:cTn id="118" dur="1" fill="hold">
                                          <p:stCondLst>
                                            <p:cond delay="499"/>
                                          </p:stCondLst>
                                        </p:cTn>
                                        <p:tgtEl>
                                          <p:spTgt spid="4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childTnLst>
                          </p:cTn>
                        </p:par>
                        <p:par>
                          <p:cTn id="123" fill="hold">
                            <p:stCondLst>
                              <p:cond delay="0"/>
                            </p:stCondLst>
                            <p:childTnLst>
                              <p:par>
                                <p:cTn id="124" presetID="10" presetClass="entr" presetSubtype="0"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500" fill="hold"/>
                                        <p:tgtEl>
                                          <p:spTgt spid="50"/>
                                        </p:tgtEl>
                                        <p:attrNameLst>
                                          <p:attrName>ppt_x</p:attrName>
                                        </p:attrNameLst>
                                      </p:cBhvr>
                                      <p:tavLst>
                                        <p:tav tm="0">
                                          <p:val>
                                            <p:strVal val="#ppt_x"/>
                                          </p:val>
                                        </p:tav>
                                        <p:tav tm="100000">
                                          <p:val>
                                            <p:strVal val="#ppt_x"/>
                                          </p:val>
                                        </p:tav>
                                      </p:tavLst>
                                    </p:anim>
                                    <p:anim calcmode="lin" valueType="num">
                                      <p:cBhvr additive="base">
                                        <p:cTn id="132" dur="500" fill="hold"/>
                                        <p:tgtEl>
                                          <p:spTgt spid="50"/>
                                        </p:tgtEl>
                                        <p:attrNameLst>
                                          <p:attrName>ppt_y</p:attrName>
                                        </p:attrNameLst>
                                      </p:cBhvr>
                                      <p:tavLst>
                                        <p:tav tm="0">
                                          <p:val>
                                            <p:strVal val="1+#ppt_h/2"/>
                                          </p:val>
                                        </p:tav>
                                        <p:tav tm="100000">
                                          <p:val>
                                            <p:strVal val="#ppt_y"/>
                                          </p:val>
                                        </p:tav>
                                      </p:tavLst>
                                    </p:anim>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5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46"/>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5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5"/>
                                        </p:tgtEl>
                                      </p:cBhvr>
                                    </p:animEffect>
                                    <p:set>
                                      <p:cBhvr>
                                        <p:cTn id="144" dur="1" fill="hold">
                                          <p:stCondLst>
                                            <p:cond delay="499"/>
                                          </p:stCondLst>
                                        </p:cTn>
                                        <p:tgtEl>
                                          <p:spTgt spid="55"/>
                                        </p:tgtEl>
                                        <p:attrNameLst>
                                          <p:attrName>style.visibility</p:attrName>
                                        </p:attrNameLst>
                                      </p:cBhvr>
                                      <p:to>
                                        <p:strVal val="hidden"/>
                                      </p:to>
                                    </p:set>
                                  </p:childTnLst>
                                </p:cTn>
                              </p:par>
                              <p:par>
                                <p:cTn id="145" presetID="3" presetClass="emph" presetSubtype="2" fill="hold" grpId="1" nodeType="withEffect">
                                  <p:stCondLst>
                                    <p:cond delay="0"/>
                                  </p:stCondLst>
                                  <p:childTnLst>
                                    <p:animClr clrSpc="rgb" dir="cw">
                                      <p:cBhvr override="childStyle">
                                        <p:cTn id="146" dur="1000" fill="hold"/>
                                        <p:tgtEl>
                                          <p:spTgt spid="50"/>
                                        </p:tgtEl>
                                        <p:attrNameLst>
                                          <p:attrName>style.color</p:attrName>
                                        </p:attrNameLst>
                                      </p:cBhvr>
                                      <p:to>
                                        <a:srgbClr val="000000"/>
                                      </p:to>
                                    </p:animClr>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6"/>
                                        </p:tgtEl>
                                        <p:attrNameLst>
                                          <p:attrName>style.visibility</p:attrName>
                                        </p:attrNameLst>
                                      </p:cBhvr>
                                      <p:to>
                                        <p:strVal val="visible"/>
                                      </p:to>
                                    </p:set>
                                  </p:childTnLst>
                                </p:cTn>
                              </p:par>
                            </p:childTnLst>
                          </p:cTn>
                        </p:par>
                        <p:par>
                          <p:cTn id="151" fill="hold">
                            <p:stCondLst>
                              <p:cond delay="0"/>
                            </p:stCondLst>
                            <p:childTnLst>
                              <p:par>
                                <p:cTn id="152" presetID="1" presetClass="entr" presetSubtype="0" fill="hold" nodeType="afterEffect">
                                  <p:stCondLst>
                                    <p:cond delay="0"/>
                                  </p:stCondLst>
                                  <p:childTnLst>
                                    <p:set>
                                      <p:cBhvr>
                                        <p:cTn id="153" dur="1" fill="hold">
                                          <p:stCondLst>
                                            <p:cond delay="0"/>
                                          </p:stCondLst>
                                        </p:cTn>
                                        <p:tgtEl>
                                          <p:spTgt spid="61"/>
                                        </p:tgtEl>
                                        <p:attrNameLst>
                                          <p:attrName>style.visibility</p:attrName>
                                        </p:attrNameLst>
                                      </p:cBhvr>
                                      <p:to>
                                        <p:strVal val="visible"/>
                                      </p:to>
                                    </p:set>
                                  </p:childTnLst>
                                </p:cTn>
                              </p:par>
                            </p:childTnLst>
                          </p:cTn>
                        </p:par>
                        <p:par>
                          <p:cTn id="154" fill="hold">
                            <p:stCondLst>
                              <p:cond delay="0"/>
                            </p:stCondLst>
                            <p:childTnLst>
                              <p:par>
                                <p:cTn id="155" presetID="2" presetClass="entr" presetSubtype="4"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additive="base">
                                        <p:cTn id="157" dur="500" fill="hold"/>
                                        <p:tgtEl>
                                          <p:spTgt spid="62"/>
                                        </p:tgtEl>
                                        <p:attrNameLst>
                                          <p:attrName>ppt_x</p:attrName>
                                        </p:attrNameLst>
                                      </p:cBhvr>
                                      <p:tavLst>
                                        <p:tav tm="0">
                                          <p:val>
                                            <p:strVal val="#ppt_x"/>
                                          </p:val>
                                        </p:tav>
                                        <p:tav tm="100000">
                                          <p:val>
                                            <p:strVal val="#ppt_x"/>
                                          </p:val>
                                        </p:tav>
                                      </p:tavLst>
                                    </p:anim>
                                    <p:anim calcmode="lin" valueType="num">
                                      <p:cBhvr additive="base">
                                        <p:cTn id="15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3" presetClass="emph" presetSubtype="2" fill="hold" grpId="1" nodeType="clickEffect">
                                  <p:stCondLst>
                                    <p:cond delay="0"/>
                                  </p:stCondLst>
                                  <p:childTnLst>
                                    <p:animClr clrSpc="rgb" dir="cw">
                                      <p:cBhvr override="childStyle">
                                        <p:cTn id="162" dur="500" fill="hold"/>
                                        <p:tgtEl>
                                          <p:spTgt spid="62"/>
                                        </p:tgtEl>
                                        <p:attrNameLst>
                                          <p:attrName>style.color</p:attrName>
                                        </p:attrNameLst>
                                      </p:cBhvr>
                                      <p:to>
                                        <a:srgbClr val="000000"/>
                                      </p:to>
                                    </p:animClr>
                                  </p:childTnLst>
                                </p:cTn>
                              </p:par>
                            </p:childTnLst>
                          </p:cTn>
                        </p:par>
                        <p:par>
                          <p:cTn id="163" fill="hold">
                            <p:stCondLst>
                              <p:cond delay="500"/>
                            </p:stCondLst>
                            <p:childTnLst>
                              <p:par>
                                <p:cTn id="164" presetID="22" presetClass="entr" presetSubtype="8" fill="hold" grpId="0" nodeType="after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500"/>
                                        <p:tgtEl>
                                          <p:spTgt spid="47"/>
                                        </p:tgtEl>
                                      </p:cBhvr>
                                    </p:animEffect>
                                  </p:childTnLst>
                                </p:cTn>
                              </p:par>
                              <p:par>
                                <p:cTn id="167" presetID="2" presetClass="exit" presetSubtype="1" fill="hold" grpId="1" nodeType="withEffect">
                                  <p:stCondLst>
                                    <p:cond delay="0"/>
                                  </p:stCondLst>
                                  <p:childTnLst>
                                    <p:anim calcmode="lin" valueType="num">
                                      <p:cBhvr additive="base">
                                        <p:cTn id="168" dur="500"/>
                                        <p:tgtEl>
                                          <p:spTgt spid="27"/>
                                        </p:tgtEl>
                                        <p:attrNameLst>
                                          <p:attrName>ppt_x</p:attrName>
                                        </p:attrNameLst>
                                      </p:cBhvr>
                                      <p:tavLst>
                                        <p:tav tm="0">
                                          <p:val>
                                            <p:strVal val="ppt_x"/>
                                          </p:val>
                                        </p:tav>
                                        <p:tav tm="100000">
                                          <p:val>
                                            <p:strVal val="ppt_x"/>
                                          </p:val>
                                        </p:tav>
                                      </p:tavLst>
                                    </p:anim>
                                    <p:anim calcmode="lin" valueType="num">
                                      <p:cBhvr additive="base">
                                        <p:cTn id="169" dur="500"/>
                                        <p:tgtEl>
                                          <p:spTgt spid="27"/>
                                        </p:tgtEl>
                                        <p:attrNameLst>
                                          <p:attrName>ppt_y</p:attrName>
                                        </p:attrNameLst>
                                      </p:cBhvr>
                                      <p:tavLst>
                                        <p:tav tm="0">
                                          <p:val>
                                            <p:strVal val="ppt_y"/>
                                          </p:val>
                                        </p:tav>
                                        <p:tav tm="100000">
                                          <p:val>
                                            <p:strVal val="0-ppt_h/2"/>
                                          </p:val>
                                        </p:tav>
                                      </p:tavLst>
                                    </p:anim>
                                    <p:set>
                                      <p:cBhvr>
                                        <p:cTn id="170" dur="1" fill="hold">
                                          <p:stCondLst>
                                            <p:cond delay="499"/>
                                          </p:stCondLst>
                                        </p:cTn>
                                        <p:tgtEl>
                                          <p:spTgt spid="27"/>
                                        </p:tgtEl>
                                        <p:attrNameLst>
                                          <p:attrName>style.visibility</p:attrName>
                                        </p:attrNameLst>
                                      </p:cBhvr>
                                      <p:to>
                                        <p:strVal val="hidden"/>
                                      </p:to>
                                    </p:set>
                                  </p:childTnLst>
                                </p:cTn>
                              </p:par>
                              <p:par>
                                <p:cTn id="171" presetID="2" presetClass="entr" presetSubtype="4" fill="hold" grpId="0" nodeType="withEffect">
                                  <p:stCondLst>
                                    <p:cond delay="0"/>
                                  </p:stCondLst>
                                  <p:childTnLst>
                                    <p:set>
                                      <p:cBhvr>
                                        <p:cTn id="172" dur="1" fill="hold">
                                          <p:stCondLst>
                                            <p:cond delay="0"/>
                                          </p:stCondLst>
                                        </p:cTn>
                                        <p:tgtEl>
                                          <p:spTgt spid="6"/>
                                        </p:tgtEl>
                                        <p:attrNameLst>
                                          <p:attrName>style.visibility</p:attrName>
                                        </p:attrNameLst>
                                      </p:cBhvr>
                                      <p:to>
                                        <p:strVal val="visible"/>
                                      </p:to>
                                    </p:set>
                                    <p:anim calcmode="lin" valueType="num">
                                      <p:cBhvr additive="base">
                                        <p:cTn id="173" dur="500" fill="hold"/>
                                        <p:tgtEl>
                                          <p:spTgt spid="6"/>
                                        </p:tgtEl>
                                        <p:attrNameLst>
                                          <p:attrName>ppt_x</p:attrName>
                                        </p:attrNameLst>
                                      </p:cBhvr>
                                      <p:tavLst>
                                        <p:tav tm="0">
                                          <p:val>
                                            <p:strVal val="#ppt_x"/>
                                          </p:val>
                                        </p:tav>
                                        <p:tav tm="100000">
                                          <p:val>
                                            <p:strVal val="#ppt_x"/>
                                          </p:val>
                                        </p:tav>
                                      </p:tavLst>
                                    </p:anim>
                                    <p:anim calcmode="lin" valueType="num">
                                      <p:cBhvr additive="base">
                                        <p:cTn id="174" dur="500" fill="hold"/>
                                        <p:tgtEl>
                                          <p:spTgt spid="6"/>
                                        </p:tgtEl>
                                        <p:attrNameLst>
                                          <p:attrName>ppt_y</p:attrName>
                                        </p:attrNameLst>
                                      </p:cBhvr>
                                      <p:tavLst>
                                        <p:tav tm="0">
                                          <p:val>
                                            <p:strVal val="1+#ppt_h/2"/>
                                          </p:val>
                                        </p:tav>
                                        <p:tav tm="100000">
                                          <p:val>
                                            <p:strVal val="#ppt_y"/>
                                          </p:val>
                                        </p:tav>
                                      </p:tavLst>
                                    </p:anim>
                                  </p:childTnLst>
                                </p:cTn>
                              </p:par>
                            </p:childTnLst>
                          </p:cTn>
                        </p:par>
                        <p:par>
                          <p:cTn id="175" fill="hold">
                            <p:stCondLst>
                              <p:cond delay="1000"/>
                            </p:stCondLst>
                            <p:childTnLst>
                              <p:par>
                                <p:cTn id="176" presetID="2" presetClass="entr" presetSubtype="4" fill="hold" grpId="1" nodeType="afterEffect">
                                  <p:stCondLst>
                                    <p:cond delay="0"/>
                                  </p:stCondLst>
                                  <p:childTnLst>
                                    <p:set>
                                      <p:cBhvr>
                                        <p:cTn id="177" dur="1" fill="hold">
                                          <p:stCondLst>
                                            <p:cond delay="0"/>
                                          </p:stCondLst>
                                        </p:cTn>
                                        <p:tgtEl>
                                          <p:spTgt spid="6">
                                            <p:txEl>
                                              <p:pRg st="0" end="0"/>
                                            </p:txEl>
                                          </p:spTgt>
                                        </p:tgtEl>
                                        <p:attrNameLst>
                                          <p:attrName>style.visibility</p:attrName>
                                        </p:attrNameLst>
                                      </p:cBhvr>
                                      <p:to>
                                        <p:strVal val="visible"/>
                                      </p:to>
                                    </p:set>
                                    <p:anim calcmode="lin" valueType="num">
                                      <p:cBhvr additive="base">
                                        <p:cTn id="17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0" presetID="10" presetClass="exit" presetSubtype="0" fill="hold" nodeType="withEffect">
                                  <p:stCondLst>
                                    <p:cond delay="0"/>
                                  </p:stCondLst>
                                  <p:childTnLst>
                                    <p:animEffect transition="out" filter="fade">
                                      <p:cBhvr>
                                        <p:cTn id="181" dur="500"/>
                                        <p:tgtEl>
                                          <p:spTgt spid="45"/>
                                        </p:tgtEl>
                                      </p:cBhvr>
                                    </p:animEffect>
                                    <p:set>
                                      <p:cBhvr>
                                        <p:cTn id="182" dur="1" fill="hold">
                                          <p:stCondLst>
                                            <p:cond delay="499"/>
                                          </p:stCondLst>
                                        </p:cTn>
                                        <p:tgtEl>
                                          <p:spTgt spid="45"/>
                                        </p:tgtEl>
                                        <p:attrNameLst>
                                          <p:attrName>style.visibility</p:attrName>
                                        </p:attrNameLst>
                                      </p:cBhvr>
                                      <p:to>
                                        <p:strVal val="hidden"/>
                                      </p:to>
                                    </p:set>
                                  </p:childTnLst>
                                </p:cTn>
                              </p:par>
                            </p:childTnLst>
                          </p:cTn>
                        </p:par>
                        <p:par>
                          <p:cTn id="183" fill="hold">
                            <p:stCondLst>
                              <p:cond delay="1500"/>
                            </p:stCondLst>
                            <p:childTnLst>
                              <p:par>
                                <p:cTn id="184" presetID="10" presetClass="exit" presetSubtype="0" fill="hold" grpId="1" nodeType="afterEffect">
                                  <p:stCondLst>
                                    <p:cond delay="0"/>
                                  </p:stCondLst>
                                  <p:childTnLst>
                                    <p:animEffect transition="out" filter="fade">
                                      <p:cBhvr>
                                        <p:cTn id="185" dur="500"/>
                                        <p:tgtEl>
                                          <p:spTgt spid="47"/>
                                        </p:tgtEl>
                                      </p:cBhvr>
                                    </p:animEffect>
                                    <p:set>
                                      <p:cBhvr>
                                        <p:cTn id="186" dur="1" fill="hold">
                                          <p:stCondLst>
                                            <p:cond delay="499"/>
                                          </p:stCondLst>
                                        </p:cTn>
                                        <p:tgtEl>
                                          <p:spTgt spid="47"/>
                                        </p:tgtEl>
                                        <p:attrNameLst>
                                          <p:attrName>style.visibility</p:attrName>
                                        </p:attrNameLst>
                                      </p:cBhvr>
                                      <p:to>
                                        <p:strVal val="hidden"/>
                                      </p:to>
                                    </p:set>
                                  </p:childTnLst>
                                </p:cTn>
                              </p:par>
                            </p:childTnLst>
                          </p:cTn>
                        </p:par>
                        <p:par>
                          <p:cTn id="187" fill="hold">
                            <p:stCondLst>
                              <p:cond delay="2000"/>
                            </p:stCondLst>
                            <p:childTnLst>
                              <p:par>
                                <p:cTn id="188" presetID="1" presetClass="exit" presetSubtype="0" fill="hold" grpId="1" nodeType="afterEffect">
                                  <p:stCondLst>
                                    <p:cond delay="0"/>
                                  </p:stCondLst>
                                  <p:childTnLst>
                                    <p:set>
                                      <p:cBhvr>
                                        <p:cTn id="189" dur="1" fill="hold">
                                          <p:stCondLst>
                                            <p:cond delay="0"/>
                                          </p:stCondLst>
                                        </p:cTn>
                                        <p:tgtEl>
                                          <p:spTgt spid="9"/>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40"/>
                                        </p:tgtEl>
                                        <p:attrNameLst>
                                          <p:attrName>style.visibility</p:attrName>
                                        </p:attrNameLst>
                                      </p:cBhvr>
                                      <p:to>
                                        <p:strVal val="visible"/>
                                      </p:to>
                                    </p:set>
                                    <p:anim calcmode="lin" valueType="num">
                                      <p:cBhvr additive="base">
                                        <p:cTn id="194" dur="500" fill="hold"/>
                                        <p:tgtEl>
                                          <p:spTgt spid="40"/>
                                        </p:tgtEl>
                                        <p:attrNameLst>
                                          <p:attrName>ppt_x</p:attrName>
                                        </p:attrNameLst>
                                      </p:cBhvr>
                                      <p:tavLst>
                                        <p:tav tm="0">
                                          <p:val>
                                            <p:strVal val="#ppt_x"/>
                                          </p:val>
                                        </p:tav>
                                        <p:tav tm="100000">
                                          <p:val>
                                            <p:strVal val="#ppt_x"/>
                                          </p:val>
                                        </p:tav>
                                      </p:tavLst>
                                    </p:anim>
                                    <p:anim calcmode="lin" valueType="num">
                                      <p:cBhvr additive="base">
                                        <p:cTn id="195" dur="500" fill="hold"/>
                                        <p:tgtEl>
                                          <p:spTgt spid="40"/>
                                        </p:tgtEl>
                                        <p:attrNameLst>
                                          <p:attrName>ppt_y</p:attrName>
                                        </p:attrNameLst>
                                      </p:cBhvr>
                                      <p:tavLst>
                                        <p:tav tm="0">
                                          <p:val>
                                            <p:strVal val="1+#ppt_h/2"/>
                                          </p:val>
                                        </p:tav>
                                        <p:tav tm="100000">
                                          <p:val>
                                            <p:strVal val="#ppt_y"/>
                                          </p:val>
                                        </p:tav>
                                      </p:tavLst>
                                    </p:anim>
                                  </p:childTnLst>
                                </p:cTn>
                              </p:par>
                              <p:par>
                                <p:cTn id="196" presetID="3" presetClass="emph" presetSubtype="2" fill="hold" nodeType="withEffect">
                                  <p:stCondLst>
                                    <p:cond delay="0"/>
                                  </p:stCondLst>
                                  <p:childTnLst>
                                    <p:animClr clrSpc="rgb" dir="cw">
                                      <p:cBhvr override="childStyle">
                                        <p:cTn id="197" dur="2000" fill="hold"/>
                                        <p:tgtEl>
                                          <p:spTgt spid="6">
                                            <p:txEl>
                                              <p:pRg st="0" end="0"/>
                                            </p:txEl>
                                          </p:spTgt>
                                        </p:tgtEl>
                                        <p:attrNameLst>
                                          <p:attrName>style.color</p:attrName>
                                        </p:attrNameLst>
                                      </p:cBhvr>
                                      <p:to>
                                        <a:srgbClr val="000000"/>
                                      </p:to>
                                    </p:animClr>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59">
                                            <p:txEl>
                                              <p:pRg st="0" end="0"/>
                                            </p:txEl>
                                          </p:spTgt>
                                        </p:tgtEl>
                                        <p:attrNameLst>
                                          <p:attrName>style.visibility</p:attrName>
                                        </p:attrNameLst>
                                      </p:cBhvr>
                                      <p:to>
                                        <p:strVal val="visible"/>
                                      </p:to>
                                    </p:set>
                                    <p:anim calcmode="lin" valueType="num">
                                      <p:cBhvr additive="base">
                                        <p:cTn id="20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59">
                                            <p:txEl>
                                              <p:pRg st="0" end="0"/>
                                            </p:txEl>
                                          </p:spTgt>
                                        </p:tgtEl>
                                        <p:attrNameLst>
                                          <p:attrName>ppt_y</p:attrName>
                                        </p:attrNameLst>
                                      </p:cBhvr>
                                      <p:tavLst>
                                        <p:tav tm="0">
                                          <p:val>
                                            <p:strVal val="1+#ppt_h/2"/>
                                          </p:val>
                                        </p:tav>
                                        <p:tav tm="100000">
                                          <p:val>
                                            <p:strVal val="#ppt_y"/>
                                          </p:val>
                                        </p:tav>
                                      </p:tavLst>
                                    </p:anim>
                                  </p:childTnLst>
                                </p:cTn>
                              </p:par>
                              <p:par>
                                <p:cTn id="204" presetID="3" presetClass="emph" presetSubtype="2" fill="hold" grpId="1" nodeType="withEffect">
                                  <p:stCondLst>
                                    <p:cond delay="0"/>
                                  </p:stCondLst>
                                  <p:childTnLst>
                                    <p:animClr clrSpc="rgb" dir="cw">
                                      <p:cBhvr override="childStyle">
                                        <p:cTn id="205" dur="500" fill="hold"/>
                                        <p:tgtEl>
                                          <p:spTgt spid="40"/>
                                        </p:tgtEl>
                                        <p:attrNameLst>
                                          <p:attrName>style.color</p:attrName>
                                        </p:attrNameLst>
                                      </p:cBhvr>
                                      <p:to>
                                        <a:srgbClr val="000000"/>
                                      </p:to>
                                    </p:animClr>
                                  </p:childTnLst>
                                </p:cTn>
                              </p:par>
                            </p:childTnLst>
                          </p:cTn>
                        </p:par>
                        <p:par>
                          <p:cTn id="206" fill="hold">
                            <p:stCondLst>
                              <p:cond delay="500"/>
                            </p:stCondLst>
                            <p:childTnLst>
                              <p:par>
                                <p:cTn id="207" presetID="22" presetClass="entr" presetSubtype="4" fill="hold" grpId="4" nodeType="afterEffect">
                                  <p:stCondLst>
                                    <p:cond delay="0"/>
                                  </p:stCondLst>
                                  <p:childTnLst>
                                    <p:set>
                                      <p:cBhvr>
                                        <p:cTn id="208" dur="1" fill="hold">
                                          <p:stCondLst>
                                            <p:cond delay="0"/>
                                          </p:stCondLst>
                                        </p:cTn>
                                        <p:tgtEl>
                                          <p:spTgt spid="43"/>
                                        </p:tgtEl>
                                        <p:attrNameLst>
                                          <p:attrName>style.visibility</p:attrName>
                                        </p:attrNameLst>
                                      </p:cBhvr>
                                      <p:to>
                                        <p:strVal val="visible"/>
                                      </p:to>
                                    </p:set>
                                    <p:animEffect transition="in" filter="wipe(down)">
                                      <p:cBhvr>
                                        <p:cTn id="209" dur="500"/>
                                        <p:tgtEl>
                                          <p:spTgt spid="43"/>
                                        </p:tgtEl>
                                      </p:cBhvr>
                                    </p:animEffect>
                                  </p:childTnLst>
                                </p:cTn>
                              </p:par>
                              <p:par>
                                <p:cTn id="210" presetID="22" presetClass="entr" presetSubtype="8" fill="hold" grpId="4" nodeType="withEffect">
                                  <p:stCondLst>
                                    <p:cond delay="0"/>
                                  </p:stCondLst>
                                  <p:childTnLst>
                                    <p:set>
                                      <p:cBhvr>
                                        <p:cTn id="211" dur="1" fill="hold">
                                          <p:stCondLst>
                                            <p:cond delay="0"/>
                                          </p:stCondLst>
                                        </p:cTn>
                                        <p:tgtEl>
                                          <p:spTgt spid="44"/>
                                        </p:tgtEl>
                                        <p:attrNameLst>
                                          <p:attrName>style.visibility</p:attrName>
                                        </p:attrNameLst>
                                      </p:cBhvr>
                                      <p:to>
                                        <p:strVal val="visible"/>
                                      </p:to>
                                    </p:set>
                                    <p:animEffect transition="in" filter="wipe(left)">
                                      <p:cBhvr>
                                        <p:cTn id="212" dur="500"/>
                                        <p:tgtEl>
                                          <p:spTgt spid="44"/>
                                        </p:tgtEl>
                                      </p:cBhvr>
                                    </p:animEffect>
                                  </p:childTnLst>
                                </p:cTn>
                              </p:par>
                              <p:par>
                                <p:cTn id="213" presetID="22" presetClass="entr" presetSubtype="2" fill="hold" grpId="4" nodeType="withEffect">
                                  <p:stCondLst>
                                    <p:cond delay="0"/>
                                  </p:stCondLst>
                                  <p:childTnLst>
                                    <p:set>
                                      <p:cBhvr>
                                        <p:cTn id="214" dur="1" fill="hold">
                                          <p:stCondLst>
                                            <p:cond delay="0"/>
                                          </p:stCondLst>
                                        </p:cTn>
                                        <p:tgtEl>
                                          <p:spTgt spid="51"/>
                                        </p:tgtEl>
                                        <p:attrNameLst>
                                          <p:attrName>style.visibility</p:attrName>
                                        </p:attrNameLst>
                                      </p:cBhvr>
                                      <p:to>
                                        <p:strVal val="visible"/>
                                      </p:to>
                                    </p:set>
                                    <p:animEffect transition="in" filter="wipe(right)">
                                      <p:cBhvr>
                                        <p:cTn id="215" dur="500"/>
                                        <p:tgtEl>
                                          <p:spTgt spid="51"/>
                                        </p:tgtEl>
                                      </p:cBhvr>
                                    </p:animEffect>
                                  </p:childTnLst>
                                </p:cTn>
                              </p:par>
                              <p:par>
                                <p:cTn id="216" presetID="22" presetClass="entr" presetSubtype="1" fill="hold" grpId="4" nodeType="withEffect">
                                  <p:stCondLst>
                                    <p:cond delay="0"/>
                                  </p:stCondLst>
                                  <p:childTnLst>
                                    <p:set>
                                      <p:cBhvr>
                                        <p:cTn id="217" dur="1" fill="hold">
                                          <p:stCondLst>
                                            <p:cond delay="0"/>
                                          </p:stCondLst>
                                        </p:cTn>
                                        <p:tgtEl>
                                          <p:spTgt spid="52"/>
                                        </p:tgtEl>
                                        <p:attrNameLst>
                                          <p:attrName>style.visibility</p:attrName>
                                        </p:attrNameLst>
                                      </p:cBhvr>
                                      <p:to>
                                        <p:strVal val="visible"/>
                                      </p:to>
                                    </p:set>
                                    <p:animEffect transition="in" filter="wipe(up)">
                                      <p:cBhvr>
                                        <p:cTn id="218" dur="500"/>
                                        <p:tgtEl>
                                          <p:spTgt spid="52"/>
                                        </p:tgtEl>
                                      </p:cBhvr>
                                    </p:animEffect>
                                  </p:childTnLst>
                                </p:cTn>
                              </p:par>
                            </p:childTnLst>
                          </p:cTn>
                        </p:par>
                        <p:par>
                          <p:cTn id="219" fill="hold">
                            <p:stCondLst>
                              <p:cond delay="1000"/>
                            </p:stCondLst>
                            <p:childTnLst>
                              <p:par>
                                <p:cTn id="220" presetID="10" presetClass="exit" presetSubtype="0" fill="hold" grpId="6" nodeType="afterEffect">
                                  <p:stCondLst>
                                    <p:cond delay="0"/>
                                  </p:stCondLst>
                                  <p:childTnLst>
                                    <p:animEffect transition="out" filter="fade">
                                      <p:cBhvr>
                                        <p:cTn id="221" dur="500"/>
                                        <p:tgtEl>
                                          <p:spTgt spid="43"/>
                                        </p:tgtEl>
                                      </p:cBhvr>
                                    </p:animEffect>
                                    <p:set>
                                      <p:cBhvr>
                                        <p:cTn id="222" dur="1" fill="hold">
                                          <p:stCondLst>
                                            <p:cond delay="499"/>
                                          </p:stCondLst>
                                        </p:cTn>
                                        <p:tgtEl>
                                          <p:spTgt spid="43"/>
                                        </p:tgtEl>
                                        <p:attrNameLst>
                                          <p:attrName>style.visibility</p:attrName>
                                        </p:attrNameLst>
                                      </p:cBhvr>
                                      <p:to>
                                        <p:strVal val="hidden"/>
                                      </p:to>
                                    </p:set>
                                  </p:childTnLst>
                                </p:cTn>
                              </p:par>
                              <p:par>
                                <p:cTn id="223" presetID="10" presetClass="exit" presetSubtype="0" fill="hold" grpId="6" nodeType="withEffect">
                                  <p:stCondLst>
                                    <p:cond delay="0"/>
                                  </p:stCondLst>
                                  <p:childTnLst>
                                    <p:animEffect transition="out" filter="fade">
                                      <p:cBhvr>
                                        <p:cTn id="224" dur="500"/>
                                        <p:tgtEl>
                                          <p:spTgt spid="44"/>
                                        </p:tgtEl>
                                      </p:cBhvr>
                                    </p:animEffect>
                                    <p:set>
                                      <p:cBhvr>
                                        <p:cTn id="225" dur="1" fill="hold">
                                          <p:stCondLst>
                                            <p:cond delay="499"/>
                                          </p:stCondLst>
                                        </p:cTn>
                                        <p:tgtEl>
                                          <p:spTgt spid="44"/>
                                        </p:tgtEl>
                                        <p:attrNameLst>
                                          <p:attrName>style.visibility</p:attrName>
                                        </p:attrNameLst>
                                      </p:cBhvr>
                                      <p:to>
                                        <p:strVal val="hidden"/>
                                      </p:to>
                                    </p:set>
                                  </p:childTnLst>
                                </p:cTn>
                              </p:par>
                              <p:par>
                                <p:cTn id="226" presetID="10" presetClass="exit" presetSubtype="0" fill="hold" grpId="6" nodeType="withEffect">
                                  <p:stCondLst>
                                    <p:cond delay="0"/>
                                  </p:stCondLst>
                                  <p:childTnLst>
                                    <p:animEffect transition="out" filter="fade">
                                      <p:cBhvr>
                                        <p:cTn id="227" dur="500"/>
                                        <p:tgtEl>
                                          <p:spTgt spid="51"/>
                                        </p:tgtEl>
                                      </p:cBhvr>
                                    </p:animEffect>
                                    <p:set>
                                      <p:cBhvr>
                                        <p:cTn id="228" dur="1" fill="hold">
                                          <p:stCondLst>
                                            <p:cond delay="499"/>
                                          </p:stCondLst>
                                        </p:cTn>
                                        <p:tgtEl>
                                          <p:spTgt spid="51"/>
                                        </p:tgtEl>
                                        <p:attrNameLst>
                                          <p:attrName>style.visibility</p:attrName>
                                        </p:attrNameLst>
                                      </p:cBhvr>
                                      <p:to>
                                        <p:strVal val="hidden"/>
                                      </p:to>
                                    </p:set>
                                  </p:childTnLst>
                                </p:cTn>
                              </p:par>
                              <p:par>
                                <p:cTn id="229" presetID="10" presetClass="exit" presetSubtype="0" fill="hold" grpId="6" nodeType="withEffect">
                                  <p:stCondLst>
                                    <p:cond delay="0"/>
                                  </p:stCondLst>
                                  <p:childTnLst>
                                    <p:animEffect transition="out" filter="fade">
                                      <p:cBhvr>
                                        <p:cTn id="230" dur="500"/>
                                        <p:tgtEl>
                                          <p:spTgt spid="52"/>
                                        </p:tgtEl>
                                      </p:cBhvr>
                                    </p:animEffect>
                                    <p:set>
                                      <p:cBhvr>
                                        <p:cTn id="231" dur="1" fill="hold">
                                          <p:stCondLst>
                                            <p:cond delay="499"/>
                                          </p:stCondLst>
                                        </p:cTn>
                                        <p:tgtEl>
                                          <p:spTgt spid="52"/>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3" presetClass="emph" presetSubtype="2" fill="hold" nodeType="clickEffect">
                                  <p:stCondLst>
                                    <p:cond delay="0"/>
                                  </p:stCondLst>
                                  <p:childTnLst>
                                    <p:animClr clrSpc="rgb" dir="cw">
                                      <p:cBhvr override="childStyle">
                                        <p:cTn id="235" dur="500" fill="hold"/>
                                        <p:tgtEl>
                                          <p:spTgt spid="59">
                                            <p:txEl>
                                              <p:pRg st="0" end="0"/>
                                            </p:txEl>
                                          </p:spTgt>
                                        </p:tgtEl>
                                        <p:attrNameLst>
                                          <p:attrName>style.color</p:attrName>
                                        </p:attrNameLst>
                                      </p:cBhvr>
                                      <p:to>
                                        <a:srgbClr val="000000"/>
                                      </p:to>
                                    </p:animClr>
                                  </p:childTnLst>
                                </p:cTn>
                              </p:par>
                              <p:par>
                                <p:cTn id="236" presetID="2" presetClass="entr" presetSubtype="4" fill="hold" grpId="0" nodeType="withEffect">
                                  <p:stCondLst>
                                    <p:cond delay="0"/>
                                  </p:stCondLst>
                                  <p:childTnLst>
                                    <p:set>
                                      <p:cBhvr>
                                        <p:cTn id="237" dur="1" fill="hold">
                                          <p:stCondLst>
                                            <p:cond delay="0"/>
                                          </p:stCondLst>
                                        </p:cTn>
                                        <p:tgtEl>
                                          <p:spTgt spid="60"/>
                                        </p:tgtEl>
                                        <p:attrNameLst>
                                          <p:attrName>style.visibility</p:attrName>
                                        </p:attrNameLst>
                                      </p:cBhvr>
                                      <p:to>
                                        <p:strVal val="visible"/>
                                      </p:to>
                                    </p:set>
                                    <p:anim calcmode="lin" valueType="num">
                                      <p:cBhvr additive="base">
                                        <p:cTn id="238" dur="500" fill="hold"/>
                                        <p:tgtEl>
                                          <p:spTgt spid="60"/>
                                        </p:tgtEl>
                                        <p:attrNameLst>
                                          <p:attrName>ppt_x</p:attrName>
                                        </p:attrNameLst>
                                      </p:cBhvr>
                                      <p:tavLst>
                                        <p:tav tm="0">
                                          <p:val>
                                            <p:strVal val="#ppt_x"/>
                                          </p:val>
                                        </p:tav>
                                        <p:tav tm="100000">
                                          <p:val>
                                            <p:strVal val="#ppt_x"/>
                                          </p:val>
                                        </p:tav>
                                      </p:tavLst>
                                    </p:anim>
                                    <p:anim calcmode="lin" valueType="num">
                                      <p:cBhvr additive="base">
                                        <p:cTn id="239" dur="500" fill="hold"/>
                                        <p:tgtEl>
                                          <p:spTgt spid="6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8"/>
                                        </p:tgtEl>
                                        <p:attrNameLst>
                                          <p:attrName>style.visibility</p:attrName>
                                        </p:attrNameLst>
                                      </p:cBhvr>
                                      <p:to>
                                        <p:strVal val="visible"/>
                                      </p:to>
                                    </p:set>
                                    <p:anim calcmode="lin" valueType="num">
                                      <p:cBhvr additive="base">
                                        <p:cTn id="242" dur="500" fill="hold"/>
                                        <p:tgtEl>
                                          <p:spTgt spid="8"/>
                                        </p:tgtEl>
                                        <p:attrNameLst>
                                          <p:attrName>ppt_x</p:attrName>
                                        </p:attrNameLst>
                                      </p:cBhvr>
                                      <p:tavLst>
                                        <p:tav tm="0">
                                          <p:val>
                                            <p:strVal val="#ppt_x"/>
                                          </p:val>
                                        </p:tav>
                                        <p:tav tm="100000">
                                          <p:val>
                                            <p:strVal val="#ppt_x"/>
                                          </p:val>
                                        </p:tav>
                                      </p:tavLst>
                                    </p:anim>
                                    <p:anim calcmode="lin" valueType="num">
                                      <p:cBhvr additive="base">
                                        <p:cTn id="2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25" grpId="0"/>
      <p:bldP spid="26" grpId="0"/>
      <p:bldP spid="27" grpId="0"/>
      <p:bldP spid="27" grpId="1"/>
      <p:bldP spid="27" grpId="2"/>
      <p:bldP spid="29" grpId="0"/>
      <p:bldP spid="31" grpId="0" animBg="1"/>
      <p:bldP spid="31" grpId="1" animBg="1"/>
      <p:bldP spid="33" grpId="0" animBg="1"/>
      <p:bldP spid="33" grpId="1" animBg="1"/>
      <p:bldP spid="34" grpId="0" animBg="1"/>
      <p:bldP spid="34" grpId="1" animBg="1"/>
      <p:bldP spid="46" grpId="0" animBg="1"/>
      <p:bldP spid="46" grpId="1" animBg="1"/>
      <p:bldP spid="47" grpId="0" animBg="1"/>
      <p:bldP spid="47" grpId="1" animBg="1"/>
      <p:bldP spid="48" grpId="0"/>
      <p:bldP spid="48" grpId="1"/>
      <p:bldP spid="49" grpId="0"/>
      <p:bldP spid="49" grpId="1"/>
      <p:bldP spid="50" grpId="0"/>
      <p:bldP spid="50" grpId="1"/>
      <p:bldP spid="53" grpId="0" animBg="1"/>
      <p:bldP spid="53" grpId="1" animBg="1"/>
      <p:bldP spid="54" grpId="0" animBg="1"/>
      <p:bldP spid="55" grpId="0"/>
      <p:bldP spid="55" grpId="1"/>
      <p:bldP spid="56" grpId="0"/>
      <p:bldP spid="62" grpId="0"/>
      <p:bldP spid="62" grpId="1"/>
      <p:bldP spid="6" grpId="0"/>
      <p:bldP spid="6" grpId="1" build="allAtOnce"/>
      <p:bldP spid="40" grpId="0"/>
      <p:bldP spid="40" grpId="1"/>
      <p:bldP spid="42" grpId="1"/>
      <p:bldP spid="43" grpId="2" animBg="1"/>
      <p:bldP spid="43" grpId="3" animBg="1"/>
      <p:bldP spid="43" grpId="4" animBg="1"/>
      <p:bldP spid="43" grpId="6" animBg="1"/>
      <p:bldP spid="44" grpId="2" animBg="1"/>
      <p:bldP spid="44" grpId="3" animBg="1"/>
      <p:bldP spid="44" grpId="4" animBg="1"/>
      <p:bldP spid="44" grpId="6" animBg="1"/>
      <p:bldP spid="51" grpId="2" animBg="1"/>
      <p:bldP spid="51" grpId="3" animBg="1"/>
      <p:bldP spid="51" grpId="4" animBg="1"/>
      <p:bldP spid="51" grpId="6" animBg="1"/>
      <p:bldP spid="52" grpId="2" animBg="1"/>
      <p:bldP spid="52" grpId="3" animBg="1"/>
      <p:bldP spid="52" grpId="4" animBg="1"/>
      <p:bldP spid="52" grpId="6" animBg="1"/>
      <p:bldP spid="59" grpId="0" build="allAtOnce"/>
      <p:bldP spid="8" grpId="0"/>
      <p:bldP spid="60" grpId="0"/>
      <p:bldP spid="9" grpId="0" animBg="1"/>
      <p:bldP spid="9" grpId="1" animBg="1"/>
      <p:bldP spid="63" grpId="0" animBg="1"/>
      <p:bldP spid="63" grpId="1" animBg="1"/>
      <p:bldP spid="64" grpId="0" animBg="1"/>
      <p:bldP spid="64" grpId="1" animBg="1"/>
      <p:bldP spid="65" grpId="0" animBg="1"/>
      <p:bldP spid="6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62DFB3-3278-4C69-B7F4-9F4587FEFC56}" type="slidenum">
              <a:rPr lang="en-US" smtClean="0"/>
              <a:pPr/>
              <a:t>24</a:t>
            </a:fld>
            <a:endParaRPr lang="en-US" dirty="0"/>
          </a:p>
        </p:txBody>
      </p:sp>
      <mc:AlternateContent xmlns:mc="http://schemas.openxmlformats.org/markup-compatibility/2006" xmlns:a14="http://schemas.microsoft.com/office/drawing/2010/main">
        <mc:Choice Requires="a14">
          <p:sp>
            <p:nvSpPr>
              <p:cNvPr id="6" name="Rectangle 6"/>
              <p:cNvSpPr>
                <a:spLocks noChangeArrowheads="1"/>
              </p:cNvSpPr>
              <p:nvPr/>
            </p:nvSpPr>
            <p:spPr bwMode="auto">
              <a:xfrm>
                <a:off x="2089255" y="1981200"/>
                <a:ext cx="2939945" cy="2819400"/>
              </a:xfrm>
              <a:prstGeom prst="rect">
                <a:avLst/>
              </a:prstGeom>
              <a:solidFill>
                <a:schemeClr val="accent3">
                  <a:lumMod val="40000"/>
                  <a:lumOff val="60000"/>
                </a:schemeClr>
              </a:solidFill>
              <a:ln w="12700" algn="ctr">
                <a:solidFill>
                  <a:schemeClr val="tx1"/>
                </a:solidFill>
                <a:round/>
                <a:headEnd type="none" w="sm" len="sm"/>
                <a:tailEnd type="stealth" w="med" len="med"/>
              </a:ln>
            </p:spPr>
            <p:txBody>
              <a:bodyPr/>
              <a:lstStyle/>
              <a:p>
                <a:pPr algn="ctr" eaLnBrk="0" hangingPunct="0"/>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W</m:t>
                      </m:r>
                      <m:r>
                        <a:rPr lang="en-US" altLang="zh-CN" sz="1600" i="0">
                          <a:latin typeface="Cambria Math"/>
                          <a:cs typeface="Times New Roman" pitchFamily="18" charset="0"/>
                        </a:rPr>
                        <m:t>∘</m:t>
                      </m:r>
                      <m:r>
                        <m:rPr>
                          <m:sty m:val="p"/>
                        </m:rPr>
                        <a:rPr lang="en-US" altLang="zh-CN" sz="1600" i="0" smtClean="0">
                          <a:latin typeface="Cambria Math"/>
                          <a:cs typeface="Times New Roman" pitchFamily="18" charset="0"/>
                        </a:rPr>
                        <m:t>R</m:t>
                      </m:r>
                      <m:r>
                        <a:rPr lang="en-US" sz="1600" b="0" i="0" smtClean="0">
                          <a:latin typeface="Cambria Math"/>
                        </a:rPr>
                        <m:t>(</m:t>
                      </m:r>
                      <m:r>
                        <m:rPr>
                          <m:sty m:val="p"/>
                        </m:rPr>
                        <a:rPr lang="en-US" sz="1600" b="0" i="0" smtClean="0">
                          <a:latin typeface="Cambria Math"/>
                        </a:rPr>
                        <m:t>Q</m:t>
                      </m:r>
                      <m:r>
                        <a:rPr lang="en-US" sz="1600" b="0" i="0" smtClean="0">
                          <a:latin typeface="Cambria Math"/>
                        </a:rPr>
                        <m:t>)</m:t>
                      </m:r>
                    </m:oMath>
                  </m:oMathPara>
                </a14:m>
                <a:endParaRPr lang="en-US" sz="1400" dirty="0"/>
              </a:p>
            </p:txBody>
          </p:sp>
        </mc:Choice>
        <mc:Fallback xmlns="">
          <p:sp>
            <p:nvSpPr>
              <p:cNvPr id="6" name="Rectangle 6"/>
              <p:cNvSpPr>
                <a:spLocks noRot="1" noChangeAspect="1" noMove="1" noResize="1" noEditPoints="1" noAdjustHandles="1" noChangeArrowheads="1" noChangeShapeType="1" noTextEdit="1"/>
              </p:cNvSpPr>
              <p:nvPr/>
            </p:nvSpPr>
            <p:spPr bwMode="auto">
              <a:xfrm>
                <a:off x="2089255" y="1981200"/>
                <a:ext cx="2939945" cy="2819400"/>
              </a:xfrm>
              <a:prstGeom prst="rect">
                <a:avLst/>
              </a:prstGeom>
              <a:blipFill rotWithShape="1">
                <a:blip r:embed="rId3"/>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371724" y="2362200"/>
                <a:ext cx="2352675" cy="2140593"/>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sz="2000" dirty="0" smtClean="0">
                  <a:latin typeface="Cambria Math"/>
                </a:endParaRPr>
              </a:p>
              <a:p>
                <a:pPr algn="ctr" eaLnBrk="0" hangingPunct="0"/>
                <a:endParaRPr lang="en-US" sz="2800" dirty="0">
                  <a:latin typeface="Cambria Math"/>
                </a:endParaRPr>
              </a:p>
              <a:p>
                <a:pPr algn="ctr" eaLnBrk="0" hangingPunct="0"/>
                <a14:m>
                  <m:oMathPara xmlns:m="http://schemas.openxmlformats.org/officeDocument/2006/math">
                    <m:oMathParaPr>
                      <m:jc m:val="centerGroup"/>
                    </m:oMathParaPr>
                    <m:oMath xmlns:m="http://schemas.openxmlformats.org/officeDocument/2006/math">
                      <m:r>
                        <m:rPr>
                          <m:sty m:val="p"/>
                        </m:rPr>
                        <a:rPr lang="en-US" sz="3200" b="0" i="0" dirty="0" smtClean="0">
                          <a:latin typeface="Cambria Math"/>
                        </a:rPr>
                        <m:t>Q</m:t>
                      </m:r>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371724" y="2362200"/>
                <a:ext cx="2352675" cy="2140593"/>
              </a:xfrm>
              <a:prstGeom prst="rect">
                <a:avLst/>
              </a:prstGeom>
              <a:blipFill rotWithShape="1">
                <a:blip r:embed="rId4"/>
                <a:stretch>
                  <a:fillRect/>
                </a:stretch>
              </a:blipFill>
              <a:ln w="12700" algn="ctr">
                <a:solidFill>
                  <a:schemeClr val="tx1"/>
                </a:solidFill>
                <a:round/>
                <a:headEnd type="none" w="sm" len="sm"/>
                <a:tailEnd type="stealth" w="med" len="med"/>
              </a:ln>
            </p:spPr>
            <p:txBody>
              <a:bodyPr/>
              <a:lstStyle/>
              <a:p>
                <a:r>
                  <a:rPr lang="en-US">
                    <a:noFill/>
                  </a:rPr>
                  <a:t> </a:t>
                </a:r>
              </a:p>
            </p:txBody>
          </p:sp>
        </mc:Fallback>
      </mc:AlternateContent>
      <p:sp>
        <p:nvSpPr>
          <p:cNvPr id="10" name="Title 1"/>
          <p:cNvSpPr txBox="1">
            <a:spLocks/>
          </p:cNvSpPr>
          <p:nvPr/>
        </p:nvSpPr>
        <p:spPr>
          <a:xfrm>
            <a:off x="838200" y="152400"/>
            <a:ext cx="7696200" cy="10668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t>Runtime</a:t>
            </a:r>
            <a:br>
              <a:rPr lang="en-US" altLang="zh-CN" dirty="0" smtClean="0"/>
            </a:br>
            <a:r>
              <a:rPr lang="en-US" altLang="zh-CN" dirty="0"/>
              <a:t>Computational Replication</a:t>
            </a:r>
            <a:endParaRPr lang="zh-CN" alt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304800" y="5386917"/>
                <a:ext cx="86106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t>Intuition: </a:t>
                </a:r>
                <a:r>
                  <a:rPr lang="en-US" sz="2000" dirty="0"/>
                  <a:t>enlarge region to compute contents of delayed </a:t>
                </a:r>
                <a:r>
                  <a:rPr lang="en-US" sz="2000" dirty="0" smtClean="0"/>
                  <a:t>messages.</a:t>
                </a:r>
                <a:endParaRPr lang="en-US" altLang="zh-CN" sz="2000" dirty="0">
                  <a:latin typeface="Cambria Math"/>
                  <a:cs typeface="Times New Roman" pitchFamily="18" charset="0"/>
                </a:endParaRPr>
              </a:p>
              <a:p>
                <a14:m>
                  <m:oMath xmlns:m="http://schemas.openxmlformats.org/officeDocument/2006/math">
                    <m:r>
                      <m:rPr>
                        <m:sty m:val="p"/>
                      </m:rPr>
                      <a:rPr lang="en-US" altLang="zh-CN" sz="2000">
                        <a:latin typeface="Cambria Math"/>
                        <a:cs typeface="Times New Roman" pitchFamily="18" charset="0"/>
                      </a:rPr>
                      <m:t>W</m:t>
                    </m:r>
                    <m:r>
                      <a:rPr lang="en-US" altLang="zh-CN" sz="2000">
                        <a:latin typeface="Cambria Math"/>
                        <a:cs typeface="Times New Roman" pitchFamily="18" charset="0"/>
                      </a:rPr>
                      <m:t>∘</m:t>
                    </m:r>
                    <m:r>
                      <m:rPr>
                        <m:sty m:val="p"/>
                      </m:rPr>
                      <a:rPr lang="en-US" altLang="zh-CN" sz="2000">
                        <a:latin typeface="Cambria Math"/>
                        <a:cs typeface="Times New Roman" pitchFamily="18" charset="0"/>
                      </a:rPr>
                      <m:t>R</m:t>
                    </m:r>
                    <m:d>
                      <m:dPr>
                        <m:ctrlPr>
                          <a:rPr lang="en-US" altLang="zh-CN" sz="2000" i="1">
                            <a:latin typeface="Cambria Math"/>
                            <a:cs typeface="Times New Roman" pitchFamily="18" charset="0"/>
                          </a:rPr>
                        </m:ctrlPr>
                      </m:dPr>
                      <m:e>
                        <m:r>
                          <m:rPr>
                            <m:sty m:val="p"/>
                          </m:rPr>
                          <a:rPr lang="en-US" altLang="zh-CN" sz="2000">
                            <a:latin typeface="Cambria Math"/>
                            <a:cs typeface="Times New Roman" pitchFamily="18" charset="0"/>
                          </a:rPr>
                          <m:t>Q</m:t>
                        </m:r>
                      </m:e>
                    </m:d>
                  </m:oMath>
                </a14:m>
                <a:r>
                  <a:rPr lang="en-US" altLang="zh-CN" sz="2000" dirty="0"/>
                  <a:t>, </a:t>
                </a:r>
                <a14:m>
                  <m:oMath xmlns:m="http://schemas.openxmlformats.org/officeDocument/2006/math">
                    <m:sSup>
                      <m:sSupPr>
                        <m:ctrlPr>
                          <a:rPr lang="en-US" altLang="zh-CN" sz="2000" i="1">
                            <a:latin typeface="Cambria Math"/>
                            <a:cs typeface="Times New Roman" pitchFamily="18" charset="0"/>
                          </a:rPr>
                        </m:ctrlPr>
                      </m:sSupPr>
                      <m:e>
                        <m:r>
                          <a:rPr lang="en-US" altLang="zh-CN" sz="2000">
                            <a:latin typeface="Cambria Math"/>
                            <a:cs typeface="Times New Roman" pitchFamily="18" charset="0"/>
                          </a:rPr>
                          <m:t>(</m:t>
                        </m:r>
                        <m:r>
                          <m:rPr>
                            <m:sty m:val="p"/>
                          </m:rPr>
                          <a:rPr lang="en-US" altLang="zh-CN" sz="2000">
                            <a:latin typeface="Cambria Math"/>
                            <a:cs typeface="Times New Roman" pitchFamily="18" charset="0"/>
                          </a:rPr>
                          <m:t>W</m:t>
                        </m:r>
                        <m:r>
                          <a:rPr lang="en-US" altLang="zh-CN" sz="2000">
                            <a:latin typeface="Cambria Math"/>
                            <a:cs typeface="Times New Roman" pitchFamily="18" charset="0"/>
                          </a:rPr>
                          <m:t>∘</m:t>
                        </m:r>
                        <m:r>
                          <m:rPr>
                            <m:sty m:val="p"/>
                          </m:rPr>
                          <a:rPr lang="en-US" altLang="zh-CN" sz="2000">
                            <a:latin typeface="Cambria Math"/>
                            <a:cs typeface="Times New Roman" pitchFamily="18" charset="0"/>
                          </a:rPr>
                          <m:t>R</m:t>
                        </m:r>
                        <m:r>
                          <a:rPr lang="en-US" altLang="zh-CN" sz="2000">
                            <a:latin typeface="Cambria Math"/>
                            <a:cs typeface="Times New Roman" pitchFamily="18" charset="0"/>
                          </a:rPr>
                          <m:t>)</m:t>
                        </m:r>
                      </m:e>
                      <m:sup>
                        <m:r>
                          <a:rPr lang="en-US" altLang="zh-CN" sz="2000" i="1">
                            <a:latin typeface="Cambria Math"/>
                            <a:cs typeface="Times New Roman" pitchFamily="18" charset="0"/>
                          </a:rPr>
                          <m:t>2</m:t>
                        </m:r>
                      </m:sup>
                    </m:sSup>
                    <m:d>
                      <m:dPr>
                        <m:ctrlPr>
                          <a:rPr lang="en-US" altLang="zh-CN" sz="2000" i="1">
                            <a:latin typeface="Cambria Math"/>
                            <a:cs typeface="Times New Roman" pitchFamily="18" charset="0"/>
                          </a:rPr>
                        </m:ctrlPr>
                      </m:dPr>
                      <m:e>
                        <m:r>
                          <m:rPr>
                            <m:sty m:val="p"/>
                          </m:rPr>
                          <a:rPr lang="en-US" altLang="zh-CN" sz="2000">
                            <a:latin typeface="Cambria Math"/>
                            <a:cs typeface="Times New Roman" pitchFamily="18" charset="0"/>
                          </a:rPr>
                          <m:t>Q</m:t>
                        </m:r>
                      </m:e>
                    </m:d>
                  </m:oMath>
                </a14:m>
                <a:r>
                  <a:rPr lang="en-US" altLang="zh-CN" sz="2000" dirty="0"/>
                  <a:t>, </a:t>
                </a:r>
                <a14:m>
                  <m:oMath xmlns:m="http://schemas.openxmlformats.org/officeDocument/2006/math">
                    <m:r>
                      <a:rPr lang="en-US" altLang="zh-CN" sz="2000">
                        <a:latin typeface="Cambria Math"/>
                        <a:cs typeface="Times New Roman" pitchFamily="18" charset="0"/>
                      </a:rPr>
                      <m:t>…,</m:t>
                    </m:r>
                    <m:sSup>
                      <m:sSupPr>
                        <m:ctrlPr>
                          <a:rPr lang="en-US" altLang="zh-CN" sz="2000" i="1">
                            <a:latin typeface="Cambria Math"/>
                            <a:cs typeface="Times New Roman" pitchFamily="18" charset="0"/>
                          </a:rPr>
                        </m:ctrlPr>
                      </m:sSupPr>
                      <m:e>
                        <m:r>
                          <a:rPr lang="en-US" altLang="zh-CN" sz="2000">
                            <a:latin typeface="Cambria Math"/>
                            <a:cs typeface="Times New Roman" pitchFamily="18" charset="0"/>
                          </a:rPr>
                          <m:t>(</m:t>
                        </m:r>
                        <m:r>
                          <m:rPr>
                            <m:sty m:val="p"/>
                          </m:rPr>
                          <a:rPr lang="en-US" altLang="zh-CN" sz="2000">
                            <a:latin typeface="Cambria Math"/>
                            <a:cs typeface="Times New Roman" pitchFamily="18" charset="0"/>
                          </a:rPr>
                          <m:t>W</m:t>
                        </m:r>
                        <m:r>
                          <a:rPr lang="en-US" altLang="zh-CN" sz="2000">
                            <a:latin typeface="Cambria Math"/>
                            <a:cs typeface="Times New Roman" pitchFamily="18" charset="0"/>
                          </a:rPr>
                          <m:t>∘</m:t>
                        </m:r>
                        <m:r>
                          <m:rPr>
                            <m:sty m:val="p"/>
                          </m:rPr>
                          <a:rPr lang="en-US" altLang="zh-CN" sz="2000">
                            <a:latin typeface="Cambria Math"/>
                            <a:cs typeface="Times New Roman" pitchFamily="18" charset="0"/>
                          </a:rPr>
                          <m:t>R</m:t>
                        </m:r>
                        <m:r>
                          <a:rPr lang="en-US" altLang="zh-CN" sz="2000" i="1">
                            <a:latin typeface="Cambria Math"/>
                            <a:cs typeface="Times New Roman" pitchFamily="18" charset="0"/>
                          </a:rPr>
                          <m:t>)</m:t>
                        </m:r>
                      </m:e>
                      <m:sup>
                        <m:r>
                          <a:rPr lang="en-US" altLang="zh-CN" sz="2000" i="1">
                            <a:latin typeface="Cambria Math"/>
                            <a:cs typeface="Times New Roman" pitchFamily="18" charset="0"/>
                          </a:rPr>
                          <m:t>𝑚</m:t>
                        </m:r>
                      </m:sup>
                    </m:sSup>
                    <m:d>
                      <m:dPr>
                        <m:ctrlPr>
                          <a:rPr lang="en-US" altLang="zh-CN" sz="2000" i="1">
                            <a:latin typeface="Cambria Math"/>
                            <a:cs typeface="Times New Roman" pitchFamily="18" charset="0"/>
                          </a:rPr>
                        </m:ctrlPr>
                      </m:dPr>
                      <m:e>
                        <m:r>
                          <m:rPr>
                            <m:sty m:val="p"/>
                          </m:rPr>
                          <a:rPr lang="en-US" altLang="zh-CN" sz="2000">
                            <a:latin typeface="Cambria Math"/>
                            <a:cs typeface="Times New Roman" pitchFamily="18" charset="0"/>
                          </a:rPr>
                          <m:t>Q</m:t>
                        </m:r>
                      </m:e>
                    </m:d>
                    <m:r>
                      <a:rPr lang="en-US" altLang="zh-CN" sz="2000" i="1">
                        <a:latin typeface="Cambria Math"/>
                        <a:cs typeface="Times New Roman" pitchFamily="18" charset="0"/>
                      </a:rPr>
                      <m:t> </m:t>
                    </m:r>
                  </m:oMath>
                </a14:m>
                <a:endParaRPr lang="en-US" altLang="zh-CN" sz="2000"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304800" y="5386917"/>
                <a:ext cx="8610600" cy="1066800"/>
              </a:xfrm>
              <a:prstGeom prst="rect">
                <a:avLst/>
              </a:prstGeom>
              <a:blipFill rotWithShape="1">
                <a:blip r:embed="rId5"/>
                <a:stretch>
                  <a:fillRect l="-566" t="-2857"/>
                </a:stretch>
              </a:blipFill>
            </p:spPr>
            <p:txBody>
              <a:bodyPr/>
              <a:lstStyle/>
              <a:p>
                <a:r>
                  <a:rPr lang="en-US">
                    <a:noFill/>
                  </a:rPr>
                  <a:t> </a:t>
                </a:r>
              </a:p>
            </p:txBody>
          </p:sp>
        </mc:Fallback>
      </mc:AlternateContent>
      <p:grpSp>
        <p:nvGrpSpPr>
          <p:cNvPr id="33" name="Group 32"/>
          <p:cNvGrpSpPr/>
          <p:nvPr/>
        </p:nvGrpSpPr>
        <p:grpSpPr>
          <a:xfrm>
            <a:off x="304800" y="1600200"/>
            <a:ext cx="784929" cy="859167"/>
            <a:chOff x="523286" y="2133600"/>
            <a:chExt cx="784929" cy="859167"/>
          </a:xfrm>
        </p:grpSpPr>
        <p:sp>
          <p:nvSpPr>
            <p:cNvPr id="25" name="Rectangle 24"/>
            <p:cNvSpPr/>
            <p:nvPr/>
          </p:nvSpPr>
          <p:spPr>
            <a:xfrm>
              <a:off x="523286" y="2138143"/>
              <a:ext cx="784929" cy="854624"/>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40000"/>
                    <a:lumOff val="60000"/>
                  </a:schemeClr>
                </a:solidFill>
              </a:endParaRPr>
            </a:p>
          </p:txBody>
        </p:sp>
        <p:cxnSp>
          <p:nvCxnSpPr>
            <p:cNvPr id="26" name="Straight Connector 25"/>
            <p:cNvCxnSpPr/>
            <p:nvPr/>
          </p:nvCxnSpPr>
          <p:spPr>
            <a:xfrm>
              <a:off x="523286" y="2405869"/>
              <a:ext cx="784929"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3286" y="2707376"/>
              <a:ext cx="784929"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90162" y="2138143"/>
              <a:ext cx="0" cy="85462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51014" y="2133600"/>
              <a:ext cx="0" cy="85462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09098" y="2319945"/>
              <a:ext cx="438936" cy="4571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6"/>
            <p:cNvSpPr>
              <a:spLocks noChangeArrowheads="1"/>
            </p:cNvSpPr>
            <p:nvPr/>
          </p:nvSpPr>
          <p:spPr bwMode="auto">
            <a:xfrm>
              <a:off x="792778" y="2400847"/>
              <a:ext cx="261643" cy="301507"/>
            </a:xfrm>
            <a:prstGeom prst="rect">
              <a:avLst/>
            </a:prstGeom>
            <a:solidFill>
              <a:schemeClr val="accent2">
                <a:lumMod val="40000"/>
                <a:lumOff val="60000"/>
              </a:schemeClr>
            </a:solidFill>
            <a:ln w="12700" algn="ctr">
              <a:solidFill>
                <a:schemeClr val="tx1"/>
              </a:solidFill>
              <a:round/>
              <a:headEnd type="none" w="sm" len="sm"/>
              <a:tailEnd type="stealth" w="med" len="med"/>
            </a:ln>
          </p:spPr>
          <p:txBody>
            <a:bodyPr/>
            <a:lstStyle/>
            <a:p>
              <a:pPr algn="ctr" eaLnBrk="0" hangingPunct="0"/>
              <a:endParaRPr lang="en-US" dirty="0" smtClean="0">
                <a:solidFill>
                  <a:schemeClr val="bg1"/>
                </a:solidFill>
              </a:endParaRPr>
            </a:p>
            <a:p>
              <a:pPr algn="ctr" eaLnBrk="0" hangingPunct="0"/>
              <a:endParaRPr lang="en-US" dirty="0">
                <a:solidFill>
                  <a:schemeClr val="bg1"/>
                </a:solidFill>
              </a:endParaRPr>
            </a:p>
          </p:txBody>
        </p:sp>
        <mc:AlternateContent xmlns:mc="http://schemas.openxmlformats.org/markup-compatibility/2006" xmlns:a14="http://schemas.microsoft.com/office/drawing/2010/main">
          <mc:Choice Requires="a14">
            <p:sp>
              <p:nvSpPr>
                <p:cNvPr id="31" name="Rectangle 30"/>
                <p:cNvSpPr/>
                <p:nvPr/>
              </p:nvSpPr>
              <p:spPr>
                <a:xfrm>
                  <a:off x="784675" y="2410153"/>
                  <a:ext cx="205925" cy="2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1100" b="0" i="0" smtClean="0">
                            <a:latin typeface="Cambria Math"/>
                            <a:cs typeface="Times New Roman" pitchFamily="18" charset="0"/>
                          </a:rPr>
                          <m:t>Q</m:t>
                        </m:r>
                      </m:oMath>
                    </m:oMathPara>
                  </a14:m>
                  <a:endParaRPr lang="zh-CN" alt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84675" y="2410153"/>
                  <a:ext cx="205925" cy="261610"/>
                </a:xfrm>
                <a:prstGeom prst="rect">
                  <a:avLst/>
                </a:prstGeom>
                <a:blipFill rotWithShape="1">
                  <a:blip r:embed="rId6"/>
                  <a:stretch>
                    <a:fillRect r="-176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Rectangle 33"/>
              <p:cNvSpPr/>
              <p:nvPr/>
            </p:nvSpPr>
            <p:spPr>
              <a:xfrm>
                <a:off x="5781676" y="1447800"/>
                <a:ext cx="1000124" cy="400110"/>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Tick </a:t>
                </a:r>
                <a14:m>
                  <m:oMath xmlns:m="http://schemas.openxmlformats.org/officeDocument/2006/math">
                    <m:r>
                      <a:rPr lang="en-US" sz="2000" b="1" i="1" dirty="0" smtClean="0">
                        <a:solidFill>
                          <a:schemeClr val="tx2"/>
                        </a:solidFill>
                        <a:latin typeface="Cambria Math"/>
                        <a:cs typeface="Times New Roman" pitchFamily="18" charset="0"/>
                      </a:rPr>
                      <m:t>𝒕</m:t>
                    </m:r>
                  </m:oMath>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5781676" y="1447800"/>
                <a:ext cx="1000124" cy="400110"/>
              </a:xfrm>
              <a:prstGeom prst="rect">
                <a:avLst/>
              </a:prstGeom>
              <a:blipFill rotWithShape="1">
                <a:blip r:embed="rId7"/>
                <a:stretch>
                  <a:fillRect l="-6061" t="-9231"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238875" y="1773615"/>
                <a:ext cx="3048000" cy="369332"/>
              </a:xfrm>
              <a:prstGeom prst="rect">
                <a:avLst/>
              </a:prstGeom>
              <a:noFill/>
            </p:spPr>
            <p:txBody>
              <a:bodyPr wrap="square" rtlCol="0">
                <a:spAutoFit/>
              </a:bodyPr>
              <a:lstStyle/>
              <a:p>
                <a:r>
                  <a:rPr lang="en-US" dirty="0" smtClean="0"/>
                  <a:t>Compute </a:t>
                </a:r>
                <a14:m>
                  <m:oMath xmlns:m="http://schemas.openxmlformats.org/officeDocument/2006/math">
                    <m:r>
                      <m:rPr>
                        <m:sty m:val="p"/>
                      </m:rPr>
                      <a:rPr lang="en-US" i="0" dirty="0" smtClean="0">
                        <a:latin typeface="Cambria Math"/>
                      </a:rPr>
                      <m:t>Q</m:t>
                    </m:r>
                  </m:oMath>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238875" y="1773615"/>
                <a:ext cx="3048000" cy="369332"/>
              </a:xfrm>
              <a:prstGeom prst="rect">
                <a:avLst/>
              </a:prstGeom>
              <a:blipFill rotWithShape="1">
                <a:blip r:embed="rId8"/>
                <a:stretch>
                  <a:fillRect l="-1600" t="-8197" b="-24590"/>
                </a:stretch>
              </a:blipFill>
            </p:spPr>
            <p:txBody>
              <a:bodyPr/>
              <a:lstStyle/>
              <a:p>
                <a:r>
                  <a:rPr lang="en-US">
                    <a:noFill/>
                  </a:rPr>
                  <a:t> </a:t>
                </a:r>
              </a:p>
            </p:txBody>
          </p:sp>
        </mc:Fallback>
      </mc:AlternateContent>
      <p:sp>
        <p:nvSpPr>
          <p:cNvPr id="36" name="TextBox 35"/>
          <p:cNvSpPr txBox="1"/>
          <p:nvPr/>
        </p:nvSpPr>
        <p:spPr>
          <a:xfrm>
            <a:off x="6256867" y="2602468"/>
            <a:ext cx="2209800" cy="369332"/>
          </a:xfrm>
          <a:prstGeom prst="rect">
            <a:avLst/>
          </a:prstGeom>
          <a:noFill/>
        </p:spPr>
        <p:txBody>
          <a:bodyPr wrap="square" rtlCol="0">
            <a:spAutoFit/>
          </a:bodyPr>
          <a:lstStyle/>
          <a:p>
            <a:r>
              <a:rPr lang="en-US" dirty="0" smtClean="0">
                <a:solidFill>
                  <a:srgbClr val="FF0000"/>
                </a:solidFill>
              </a:rPr>
              <a:t>Wait for messages</a:t>
            </a:r>
            <a:endParaRPr lang="en-US" dirty="0">
              <a:solidFill>
                <a:srgbClr val="FF0000"/>
              </a:solidFill>
            </a:endParaRPr>
          </a:p>
        </p:txBody>
      </p:sp>
      <mc:AlternateContent xmlns:mc="http://schemas.openxmlformats.org/markup-compatibility/2006" xmlns:a14="http://schemas.microsoft.com/office/drawing/2010/main">
        <mc:Choice Requires="a14">
          <p:sp>
            <p:nvSpPr>
              <p:cNvPr id="37" name="Rectangle 36"/>
              <p:cNvSpPr/>
              <p:nvPr/>
            </p:nvSpPr>
            <p:spPr>
              <a:xfrm>
                <a:off x="5715000" y="3484590"/>
                <a:ext cx="1381126" cy="400110"/>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Tick </a:t>
                </a:r>
                <a14:m>
                  <m:oMath xmlns:m="http://schemas.openxmlformats.org/officeDocument/2006/math">
                    <m:r>
                      <a:rPr lang="en-US" sz="2000" b="1" i="1" dirty="0" smtClean="0">
                        <a:solidFill>
                          <a:schemeClr val="tx2"/>
                        </a:solidFill>
                        <a:latin typeface="Cambria Math"/>
                        <a:cs typeface="Times New Roman" pitchFamily="18" charset="0"/>
                      </a:rPr>
                      <m:t>𝒕</m:t>
                    </m:r>
                    <m:r>
                      <a:rPr lang="en-US" sz="2000" b="1" i="1" dirty="0" smtClean="0">
                        <a:solidFill>
                          <a:schemeClr val="tx2"/>
                        </a:solidFill>
                        <a:latin typeface="Cambria Math"/>
                        <a:cs typeface="Times New Roman" pitchFamily="18" charset="0"/>
                      </a:rPr>
                      <m:t>+</m:t>
                    </m:r>
                    <m:r>
                      <a:rPr lang="en-US" sz="2000" b="1" i="1" dirty="0" smtClean="0">
                        <a:solidFill>
                          <a:schemeClr val="tx2"/>
                        </a:solidFill>
                        <a:latin typeface="Cambria Math"/>
                        <a:cs typeface="Times New Roman" pitchFamily="18" charset="0"/>
                      </a:rPr>
                      <m:t>𝟏</m:t>
                    </m:r>
                  </m:oMath>
                </a14:m>
                <a:endParaRPr lang="en-US" sz="2000" dirty="0"/>
              </a:p>
            </p:txBody>
          </p:sp>
        </mc:Choice>
        <mc:Fallback xmlns="">
          <p:sp>
            <p:nvSpPr>
              <p:cNvPr id="37" name="Rectangle 36"/>
              <p:cNvSpPr>
                <a:spLocks noRot="1" noChangeAspect="1" noMove="1" noResize="1" noEditPoints="1" noAdjustHandles="1" noChangeArrowheads="1" noChangeShapeType="1" noTextEdit="1"/>
              </p:cNvSpPr>
              <p:nvPr/>
            </p:nvSpPr>
            <p:spPr>
              <a:xfrm>
                <a:off x="5715000" y="3484590"/>
                <a:ext cx="1381126" cy="400110"/>
              </a:xfrm>
              <a:prstGeom prst="rect">
                <a:avLst/>
              </a:prstGeom>
              <a:blipFill rotWithShape="1">
                <a:blip r:embed="rId9"/>
                <a:stretch>
                  <a:fillRect l="-4867" t="-9231" b="-26154"/>
                </a:stretch>
              </a:blipFill>
            </p:spPr>
            <p:txBody>
              <a:bodyPr/>
              <a:lstStyle/>
              <a:p>
                <a:r>
                  <a:rPr lang="en-US">
                    <a:noFill/>
                  </a:rPr>
                  <a:t> </a:t>
                </a:r>
              </a:p>
            </p:txBody>
          </p:sp>
        </mc:Fallback>
      </mc:AlternateContent>
      <p:sp>
        <p:nvSpPr>
          <p:cNvPr id="38" name="TextBox 37"/>
          <p:cNvSpPr txBox="1"/>
          <p:nvPr/>
        </p:nvSpPr>
        <p:spPr>
          <a:xfrm>
            <a:off x="6248400" y="2209800"/>
            <a:ext cx="3048000" cy="369332"/>
          </a:xfrm>
          <a:prstGeom prst="rect">
            <a:avLst/>
          </a:prstGeom>
          <a:noFill/>
        </p:spPr>
        <p:txBody>
          <a:bodyPr wrap="square" rtlCol="0">
            <a:spAutoFit/>
          </a:bodyPr>
          <a:lstStyle/>
          <a:p>
            <a:r>
              <a:rPr lang="en-US" dirty="0" smtClean="0"/>
              <a:t>Send out updates</a:t>
            </a:r>
            <a:endParaRPr lang="en-US" dirty="0"/>
          </a:p>
        </p:txBody>
      </p:sp>
      <p:sp>
        <p:nvSpPr>
          <p:cNvPr id="42" name="Down Arrow 41"/>
          <p:cNvSpPr/>
          <p:nvPr/>
        </p:nvSpPr>
        <p:spPr>
          <a:xfrm>
            <a:off x="3422650" y="1524001"/>
            <a:ext cx="228600" cy="4120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3" name="Down Arrow 42"/>
          <p:cNvSpPr/>
          <p:nvPr/>
        </p:nvSpPr>
        <p:spPr>
          <a:xfrm rot="16200000" flipV="1">
            <a:off x="5232337" y="3087688"/>
            <a:ext cx="239740" cy="53178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Down Arrow 43"/>
          <p:cNvSpPr/>
          <p:nvPr/>
        </p:nvSpPr>
        <p:spPr>
          <a:xfrm flipV="1">
            <a:off x="3435350" y="4800600"/>
            <a:ext cx="239740" cy="53178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5" name="Group 44"/>
          <p:cNvGrpSpPr/>
          <p:nvPr/>
        </p:nvGrpSpPr>
        <p:grpSpPr>
          <a:xfrm>
            <a:off x="854873" y="3176683"/>
            <a:ext cx="1159653" cy="286081"/>
            <a:chOff x="881578" y="4459382"/>
            <a:chExt cx="1159653" cy="286081"/>
          </a:xfrm>
        </p:grpSpPr>
        <p:sp>
          <p:nvSpPr>
            <p:cNvPr id="46" name="Notched Right Arrow 45"/>
            <p:cNvSpPr/>
            <p:nvPr/>
          </p:nvSpPr>
          <p:spPr>
            <a:xfrm>
              <a:off x="1460128" y="4459382"/>
              <a:ext cx="581103" cy="286081"/>
            </a:xfrm>
            <a:prstGeom prst="notchedRightArrow">
              <a:avLst/>
            </a:prstGeom>
            <a:pattFill prst="wdUpDiag">
              <a:fgClr>
                <a:schemeClr val="bg1">
                  <a:lumMod val="75000"/>
                </a:schemeClr>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Pentagon 46"/>
            <p:cNvSpPr/>
            <p:nvPr/>
          </p:nvSpPr>
          <p:spPr>
            <a:xfrm>
              <a:off x="881578" y="4529025"/>
              <a:ext cx="578550" cy="146797"/>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48" name="Notched Right Arrow 47"/>
          <p:cNvSpPr/>
          <p:nvPr/>
        </p:nvSpPr>
        <p:spPr>
          <a:xfrm>
            <a:off x="1422405" y="3167158"/>
            <a:ext cx="603137" cy="304800"/>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Down Arrow 48"/>
          <p:cNvSpPr/>
          <p:nvPr/>
        </p:nvSpPr>
        <p:spPr>
          <a:xfrm flipV="1">
            <a:off x="3411510" y="1524000"/>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Down Arrow 49"/>
          <p:cNvSpPr/>
          <p:nvPr/>
        </p:nvSpPr>
        <p:spPr>
          <a:xfrm rot="5400000" flipV="1">
            <a:off x="5252642" y="3104782"/>
            <a:ext cx="239740" cy="51987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Down Arrow 50"/>
          <p:cNvSpPr/>
          <p:nvPr/>
        </p:nvSpPr>
        <p:spPr>
          <a:xfrm rot="16200000" flipV="1">
            <a:off x="1664479" y="3382681"/>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Down Arrow 51"/>
          <p:cNvSpPr/>
          <p:nvPr/>
        </p:nvSpPr>
        <p:spPr>
          <a:xfrm rot="10800000" flipV="1">
            <a:off x="3446491" y="4824021"/>
            <a:ext cx="239740" cy="41829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p:cNvSpPr txBox="1"/>
              <p:nvPr/>
            </p:nvSpPr>
            <p:spPr>
              <a:xfrm>
                <a:off x="6248400" y="2996168"/>
                <a:ext cx="2938463" cy="369332"/>
              </a:xfrm>
              <a:prstGeom prst="rect">
                <a:avLst/>
              </a:prstGeom>
              <a:noFill/>
            </p:spPr>
            <p:txBody>
              <a:bodyPr wrap="square" rtlCol="0">
                <a:spAutoFit/>
              </a:bodyPr>
              <a:lstStyle/>
              <a:p>
                <a:r>
                  <a:rPr lang="en-US" dirty="0" smtClean="0">
                    <a:solidFill>
                      <a:srgbClr val="FF0000"/>
                    </a:solidFill>
                  </a:rPr>
                  <a:t>Compute </a:t>
                </a:r>
                <a14:m>
                  <m:oMath xmlns:m="http://schemas.openxmlformats.org/officeDocument/2006/math">
                    <m:r>
                      <m:rPr>
                        <m:sty m:val="p"/>
                      </m:rPr>
                      <a:rPr lang="en-US" altLang="zh-CN" b="0" i="0" smtClean="0">
                        <a:solidFill>
                          <a:srgbClr val="FF0000"/>
                        </a:solidFill>
                        <a:latin typeface="Cambria Math"/>
                        <a:cs typeface="Times New Roman" pitchFamily="18" charset="0"/>
                      </a:rPr>
                      <m:t>W</m:t>
                    </m:r>
                    <m:r>
                      <a:rPr lang="en-US" altLang="zh-CN">
                        <a:solidFill>
                          <a:srgbClr val="FF0000"/>
                        </a:solidFill>
                        <a:latin typeface="Cambria Math"/>
                        <a:cs typeface="Times New Roman" pitchFamily="18" charset="0"/>
                      </a:rPr>
                      <m:t>∘</m:t>
                    </m:r>
                    <m:r>
                      <m:rPr>
                        <m:sty m:val="p"/>
                      </m:rPr>
                      <a:rPr lang="en-US" altLang="zh-CN" b="0" i="0" smtClean="0">
                        <a:solidFill>
                          <a:srgbClr val="FF0000"/>
                        </a:solidFill>
                        <a:latin typeface="Cambria Math"/>
                        <a:cs typeface="Times New Roman" pitchFamily="18" charset="0"/>
                      </a:rPr>
                      <m:t>R</m:t>
                    </m:r>
                    <m:r>
                      <a:rPr lang="en-US" altLang="zh-CN" b="0" i="0" smtClean="0">
                        <a:solidFill>
                          <a:srgbClr val="FF0000"/>
                        </a:solidFill>
                        <a:latin typeface="Cambria Math"/>
                        <a:cs typeface="Times New Roman" pitchFamily="18" charset="0"/>
                      </a:rPr>
                      <m:t>(</m:t>
                    </m:r>
                    <m:r>
                      <m:rPr>
                        <m:sty m:val="p"/>
                      </m:rPr>
                      <a:rPr lang="en-US" altLang="zh-CN" b="0" i="0" smtClean="0">
                        <a:solidFill>
                          <a:srgbClr val="FF0000"/>
                        </a:solidFill>
                        <a:latin typeface="Cambria Math"/>
                        <a:cs typeface="Times New Roman" pitchFamily="18" charset="0"/>
                      </a:rPr>
                      <m:t>Q</m:t>
                    </m:r>
                    <m:r>
                      <a:rPr lang="en-US" altLang="zh-CN" b="0" i="0" smtClean="0">
                        <a:solidFill>
                          <a:srgbClr val="FF0000"/>
                        </a:solidFill>
                        <a:latin typeface="Cambria Math"/>
                        <a:cs typeface="Times New Roman" pitchFamily="18" charset="0"/>
                      </a:rPr>
                      <m:t>)</m:t>
                    </m:r>
                    <m:r>
                      <a:rPr lang="en-US" altLang="zh-CN" b="0" i="1" smtClean="0">
                        <a:solidFill>
                          <a:srgbClr val="FF0000"/>
                        </a:solidFill>
                        <a:latin typeface="Cambria Math"/>
                        <a:cs typeface="Times New Roman" pitchFamily="18" charset="0"/>
                      </a:rPr>
                      <m:t>−</m:t>
                    </m:r>
                    <m:r>
                      <m:rPr>
                        <m:sty m:val="p"/>
                      </m:rPr>
                      <a:rPr lang="en-US" altLang="zh-CN" b="0" i="0" smtClean="0">
                        <a:solidFill>
                          <a:srgbClr val="FF0000"/>
                        </a:solidFill>
                        <a:latin typeface="Cambria Math"/>
                        <a:cs typeface="Times New Roman" pitchFamily="18" charset="0"/>
                      </a:rPr>
                      <m:t>Q</m:t>
                    </m:r>
                  </m:oMath>
                </a14:m>
                <a:r>
                  <a:rPr lang="en-US" dirty="0" smtClean="0">
                    <a:solidFill>
                      <a:srgbClr val="FF0000"/>
                    </a:solidFill>
                  </a:rPr>
                  <a:t>  </a:t>
                </a:r>
                <a:endParaRPr lang="en-US" dirty="0">
                  <a:solidFill>
                    <a:srgbClr val="FF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6248400" y="2996168"/>
                <a:ext cx="2938463" cy="369332"/>
              </a:xfrm>
              <a:prstGeom prst="rect">
                <a:avLst/>
              </a:prstGeom>
              <a:blipFill rotWithShape="1">
                <a:blip r:embed="rId10"/>
                <a:stretch>
                  <a:fillRect l="-166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256867" y="3886200"/>
                <a:ext cx="2277533" cy="369332"/>
              </a:xfrm>
              <a:prstGeom prst="rect">
                <a:avLst/>
              </a:prstGeom>
              <a:noFill/>
            </p:spPr>
            <p:txBody>
              <a:bodyPr wrap="square" rtlCol="0">
                <a:spAutoFit/>
              </a:bodyPr>
              <a:lstStyle/>
              <a:p>
                <a:r>
                  <a:rPr lang="en-US" dirty="0" smtClean="0">
                    <a:solidFill>
                      <a:srgbClr val="FF0000"/>
                    </a:solidFill>
                  </a:rPr>
                  <a:t>Compute </a:t>
                </a:r>
                <a14:m>
                  <m:oMath xmlns:m="http://schemas.openxmlformats.org/officeDocument/2006/math">
                    <m:r>
                      <m:rPr>
                        <m:sty m:val="p"/>
                      </m:rPr>
                      <a:rPr lang="en-US" altLang="zh-CN" b="0" i="0" smtClean="0">
                        <a:solidFill>
                          <a:srgbClr val="FF0000"/>
                        </a:solidFill>
                        <a:latin typeface="Cambria Math"/>
                        <a:cs typeface="Times New Roman" pitchFamily="18" charset="0"/>
                      </a:rPr>
                      <m:t>Q</m:t>
                    </m:r>
                  </m:oMath>
                </a14:m>
                <a:r>
                  <a:rPr lang="en-US" dirty="0" smtClean="0">
                    <a:solidFill>
                      <a:srgbClr val="FF0000"/>
                    </a:solidFill>
                  </a:rPr>
                  <a:t>  </a:t>
                </a:r>
                <a:endParaRPr lang="en-US"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6256867" y="3886200"/>
                <a:ext cx="2277533" cy="369332"/>
              </a:xfrm>
              <a:prstGeom prst="rect">
                <a:avLst/>
              </a:prstGeom>
              <a:blipFill rotWithShape="1">
                <a:blip r:embed="rId11"/>
                <a:stretch>
                  <a:fillRect l="-2139" t="-8333" b="-25000"/>
                </a:stretch>
              </a:blipFill>
            </p:spPr>
            <p:txBody>
              <a:bodyPr/>
              <a:lstStyle/>
              <a:p>
                <a:r>
                  <a:rPr lang="en-US">
                    <a:noFill/>
                  </a:rPr>
                  <a:t> </a:t>
                </a:r>
              </a:p>
            </p:txBody>
          </p:sp>
        </mc:Fallback>
      </mc:AlternateContent>
      <p:sp>
        <p:nvSpPr>
          <p:cNvPr id="58" name="TextBox 57"/>
          <p:cNvSpPr txBox="1"/>
          <p:nvPr/>
        </p:nvSpPr>
        <p:spPr>
          <a:xfrm>
            <a:off x="6286500" y="4255532"/>
            <a:ext cx="9906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53" name="Rectangle 52"/>
          <p:cNvSpPr/>
          <p:nvPr/>
        </p:nvSpPr>
        <p:spPr>
          <a:xfrm>
            <a:off x="2377247" y="2371725"/>
            <a:ext cx="45719" cy="2131070"/>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2389068" y="2371725"/>
            <a:ext cx="2297232" cy="45719"/>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65192" y="4456215"/>
            <a:ext cx="2359208" cy="45719"/>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667947" y="2369582"/>
            <a:ext cx="45719" cy="2133213"/>
          </a:xfrm>
          <a:prstGeom prst="rect">
            <a:avLst/>
          </a:prstGeom>
          <a:pattFill prst="ltUpDiag">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6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500"/>
                                        <p:tgtEl>
                                          <p:spTgt spid="52"/>
                                        </p:tgtEl>
                                      </p:cBhvr>
                                    </p:animEffec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0"/>
                                        </p:tgtEl>
                                      </p:cBhvr>
                                    </p:animEffect>
                                    <p:set>
                                      <p:cBhvr>
                                        <p:cTn id="44" dur="1" fill="hold">
                                          <p:stCondLst>
                                            <p:cond delay="499"/>
                                          </p:stCondLst>
                                        </p:cTn>
                                        <p:tgtEl>
                                          <p:spTgt spid="5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2"/>
                                        </p:tgtEl>
                                      </p:cBhvr>
                                    </p:animEffect>
                                    <p:set>
                                      <p:cBhvr>
                                        <p:cTn id="50" dur="1" fill="hold">
                                          <p:stCondLst>
                                            <p:cond delay="499"/>
                                          </p:stCondLst>
                                        </p:cTn>
                                        <p:tgtEl>
                                          <p:spTgt spid="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22" presetClass="entr" presetSubtype="1"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par>
                                <p:cTn id="64" presetID="22" presetClass="entr" presetSubtype="8"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500"/>
                            </p:stCondLst>
                            <p:childTnLst>
                              <p:par>
                                <p:cTn id="68" presetID="10" presetClass="exit" presetSubtype="0" fill="hold" grpId="1" nodeType="after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3"/>
                                        </p:tgtEl>
                                      </p:cBhvr>
                                    </p:animEffect>
                                    <p:set>
                                      <p:cBhvr>
                                        <p:cTn id="73" dur="1" fill="hold">
                                          <p:stCondLst>
                                            <p:cond delay="499"/>
                                          </p:stCondLst>
                                        </p:cTn>
                                        <p:tgtEl>
                                          <p:spTgt spid="4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par>
                          <p:cTn id="77" fill="hold">
                            <p:stCondLst>
                              <p:cond delay="1000"/>
                            </p:stCondLst>
                            <p:childTnLst>
                              <p:par>
                                <p:cTn id="78" presetID="1" presetClass="exit" presetSubtype="0" fill="hold" grpId="1" nodeType="afterEffect">
                                  <p:stCondLst>
                                    <p:cond delay="0"/>
                                  </p:stCondLst>
                                  <p:childTnLst>
                                    <p:set>
                                      <p:cBhvr>
                                        <p:cTn id="79" dur="1" fill="hold">
                                          <p:stCondLst>
                                            <p:cond delay="0"/>
                                          </p:stCondLst>
                                        </p:cTn>
                                        <p:tgtEl>
                                          <p:spTgt spid="54"/>
                                        </p:tgtEl>
                                        <p:attrNameLst>
                                          <p:attrName>style.visibility</p:attrName>
                                        </p:attrNameLst>
                                      </p:cBhvr>
                                      <p:to>
                                        <p:strVal val="hidden"/>
                                      </p:to>
                                    </p:set>
                                  </p:childTnLst>
                                </p:cTn>
                              </p:par>
                            </p:childTnLst>
                          </p:cTn>
                        </p:par>
                        <p:par>
                          <p:cTn id="80" fill="hold">
                            <p:stCondLst>
                              <p:cond delay="1000"/>
                            </p:stCondLst>
                            <p:childTnLst>
                              <p:par>
                                <p:cTn id="81" presetID="1" presetClass="exit" presetSubtype="0" fill="hold" grpId="1" nodeType="afterEffect">
                                  <p:stCondLst>
                                    <p:cond delay="0"/>
                                  </p:stCondLst>
                                  <p:childTnLst>
                                    <p:set>
                                      <p:cBhvr>
                                        <p:cTn id="82" dur="1" fill="hold">
                                          <p:stCondLst>
                                            <p:cond delay="0"/>
                                          </p:stCondLst>
                                        </p:cTn>
                                        <p:tgtEl>
                                          <p:spTgt spid="56"/>
                                        </p:tgtEl>
                                        <p:attrNameLst>
                                          <p:attrName>style.visibility</p:attrName>
                                        </p:attrNameLst>
                                      </p:cBhvr>
                                      <p:to>
                                        <p:strVal val="hidden"/>
                                      </p:to>
                                    </p:set>
                                  </p:childTnLst>
                                </p:cTn>
                              </p:par>
                            </p:childTnLst>
                          </p:cTn>
                        </p:par>
                        <p:par>
                          <p:cTn id="83" fill="hold">
                            <p:stCondLst>
                              <p:cond delay="1000"/>
                            </p:stCondLst>
                            <p:childTnLst>
                              <p:par>
                                <p:cTn id="84" presetID="1" presetClass="exit" presetSubtype="0" fill="hold" grpId="1" nodeType="afterEffect">
                                  <p:stCondLst>
                                    <p:cond delay="0"/>
                                  </p:stCondLst>
                                  <p:childTnLst>
                                    <p:set>
                                      <p:cBhvr>
                                        <p:cTn id="85" dur="1" fill="hold">
                                          <p:stCondLst>
                                            <p:cond delay="0"/>
                                          </p:stCondLst>
                                        </p:cTn>
                                        <p:tgtEl>
                                          <p:spTgt spid="5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 presetClass="emph" presetSubtype="2" fill="hold" grpId="2" nodeType="clickEffect">
                                  <p:stCondLst>
                                    <p:cond delay="0"/>
                                  </p:stCondLst>
                                  <p:childTnLst>
                                    <p:animClr clrSpc="rgb" dir="cw">
                                      <p:cBhvr override="childStyle">
                                        <p:cTn id="89" dur="1000" fill="hold"/>
                                        <p:tgtEl>
                                          <p:spTgt spid="36"/>
                                        </p:tgtEl>
                                        <p:attrNameLst>
                                          <p:attrName>style.color</p:attrName>
                                        </p:attrNameLst>
                                      </p:cBhvr>
                                      <p:to>
                                        <a:srgbClr val="000000"/>
                                      </p:to>
                                    </p:animClr>
                                  </p:childTnLst>
                                </p:cTn>
                              </p:par>
                              <p:par>
                                <p:cTn id="90" presetID="2" presetClass="entr" presetSubtype="4"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childTnLst>
                          </p:cTn>
                        </p:par>
                        <p:par>
                          <p:cTn id="94" fill="hold">
                            <p:stCondLst>
                              <p:cond delay="1000"/>
                            </p:stCondLst>
                            <p:childTnLst>
                              <p:par>
                                <p:cTn id="95" presetID="1" presetClass="exit" presetSubtype="0" fill="hold" grpId="1" nodeType="afterEffect">
                                  <p:stCondLst>
                                    <p:cond delay="0"/>
                                  </p:stCondLst>
                                  <p:childTnLst>
                                    <p:set>
                                      <p:cBhvr>
                                        <p:cTn id="96" dur="1" fill="hold">
                                          <p:stCondLst>
                                            <p:cond delay="0"/>
                                          </p:stCondLst>
                                        </p:cTn>
                                        <p:tgtEl>
                                          <p:spTgt spid="5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ppt_x"/>
                                          </p:val>
                                        </p:tav>
                                        <p:tav tm="100000">
                                          <p:val>
                                            <p:strVal val="#ppt_x"/>
                                          </p:val>
                                        </p:tav>
                                      </p:tavLst>
                                    </p:anim>
                                    <p:anim calcmode="lin" valueType="num">
                                      <p:cBhvr additive="base">
                                        <p:cTn id="102" dur="500" fill="hold"/>
                                        <p:tgtEl>
                                          <p:spTgt spid="57"/>
                                        </p:tgtEl>
                                        <p:attrNameLst>
                                          <p:attrName>ppt_y</p:attrName>
                                        </p:attrNameLst>
                                      </p:cBhvr>
                                      <p:tavLst>
                                        <p:tav tm="0">
                                          <p:val>
                                            <p:strVal val="1+#ppt_h/2"/>
                                          </p:val>
                                        </p:tav>
                                        <p:tav tm="100000">
                                          <p:val>
                                            <p:strVal val="#ppt_y"/>
                                          </p:val>
                                        </p:tav>
                                      </p:tavLst>
                                    </p:anim>
                                  </p:childTnLst>
                                </p:cTn>
                              </p:par>
                              <p:par>
                                <p:cTn id="103" presetID="3" presetClass="emph" presetSubtype="2" fill="hold" grpId="1" nodeType="withEffect">
                                  <p:stCondLst>
                                    <p:cond delay="0"/>
                                  </p:stCondLst>
                                  <p:childTnLst>
                                    <p:animClr clrSpc="rgb" dir="cw">
                                      <p:cBhvr override="childStyle">
                                        <p:cTn id="104" dur="500" fill="hold"/>
                                        <p:tgtEl>
                                          <p:spTgt spid="55"/>
                                        </p:tgtEl>
                                        <p:attrNameLst>
                                          <p:attrName>style.color</p:attrName>
                                        </p:attrNameLst>
                                      </p:cBhvr>
                                      <p:to>
                                        <a:srgbClr val="000000"/>
                                      </p:to>
                                    </p:animClr>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fill="hold"/>
                                        <p:tgtEl>
                                          <p:spTgt spid="58"/>
                                        </p:tgtEl>
                                        <p:attrNameLst>
                                          <p:attrName>ppt_x</p:attrName>
                                        </p:attrNameLst>
                                      </p:cBhvr>
                                      <p:tavLst>
                                        <p:tav tm="0">
                                          <p:val>
                                            <p:strVal val="#ppt_x"/>
                                          </p:val>
                                        </p:tav>
                                        <p:tav tm="100000">
                                          <p:val>
                                            <p:strVal val="#ppt_x"/>
                                          </p:val>
                                        </p:tav>
                                      </p:tavLst>
                                    </p:anim>
                                    <p:anim calcmode="lin" valueType="num">
                                      <p:cBhvr additive="base">
                                        <p:cTn id="110" dur="500" fill="hold"/>
                                        <p:tgtEl>
                                          <p:spTgt spid="58"/>
                                        </p:tgtEl>
                                        <p:attrNameLst>
                                          <p:attrName>ppt_y</p:attrName>
                                        </p:attrNameLst>
                                      </p:cBhvr>
                                      <p:tavLst>
                                        <p:tav tm="0">
                                          <p:val>
                                            <p:strVal val="1+#ppt_h/2"/>
                                          </p:val>
                                        </p:tav>
                                        <p:tav tm="100000">
                                          <p:val>
                                            <p:strVal val="#ppt_y"/>
                                          </p:val>
                                        </p:tav>
                                      </p:tavLst>
                                    </p:anim>
                                  </p:childTnLst>
                                </p:cTn>
                              </p:par>
                              <p:par>
                                <p:cTn id="111" presetID="3" presetClass="emph" presetSubtype="2" fill="hold" grpId="1" nodeType="withEffect">
                                  <p:stCondLst>
                                    <p:cond delay="0"/>
                                  </p:stCondLst>
                                  <p:childTnLst>
                                    <p:animClr clrSpc="rgb" dir="cw">
                                      <p:cBhvr override="childStyle">
                                        <p:cTn id="112" dur="500" fill="hold"/>
                                        <p:tgtEl>
                                          <p:spTgt spid="57"/>
                                        </p:tgtEl>
                                        <p:attrNameLst>
                                          <p:attrName>style.color</p:attrName>
                                        </p:attrNameLst>
                                      </p:cBhvr>
                                      <p:to>
                                        <a:srgbClr val="000000"/>
                                      </p:to>
                                    </p:animClr>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left)">
                                      <p:cBhvr>
                                        <p:cTn id="117" dur="500"/>
                                        <p:tgtEl>
                                          <p:spTgt spid="48"/>
                                        </p:tgtEl>
                                      </p:cBhvr>
                                    </p:animEffect>
                                  </p:childTnLst>
                                </p:cTn>
                              </p:par>
                              <p:par>
                                <p:cTn id="118" presetID="10" presetClass="exit" presetSubtype="0" fill="hold" nodeType="withEffect">
                                  <p:stCondLst>
                                    <p:cond delay="0"/>
                                  </p:stCondLst>
                                  <p:childTnLst>
                                    <p:animEffect transition="out" filter="fade">
                                      <p:cBhvr>
                                        <p:cTn id="119" dur="500"/>
                                        <p:tgtEl>
                                          <p:spTgt spid="45"/>
                                        </p:tgtEl>
                                      </p:cBhvr>
                                    </p:animEffect>
                                    <p:set>
                                      <p:cBhvr>
                                        <p:cTn id="120" dur="1" fill="hold">
                                          <p:stCondLst>
                                            <p:cond delay="499"/>
                                          </p:stCondLst>
                                        </p:cTn>
                                        <p:tgtEl>
                                          <p:spTgt spid="45"/>
                                        </p:tgtEl>
                                        <p:attrNameLst>
                                          <p:attrName>style.visibility</p:attrName>
                                        </p:attrNameLst>
                                      </p:cBhvr>
                                      <p:to>
                                        <p:strVal val="hidden"/>
                                      </p:to>
                                    </p:set>
                                  </p:childTnLst>
                                </p:cTn>
                              </p:par>
                            </p:childTnLst>
                          </p:cTn>
                        </p:par>
                        <p:par>
                          <p:cTn id="121" fill="hold">
                            <p:stCondLst>
                              <p:cond delay="500"/>
                            </p:stCondLst>
                            <p:childTnLst>
                              <p:par>
                                <p:cTn id="122" presetID="10" presetClass="exit" presetSubtype="0" fill="hold" grpId="1" nodeType="afterEffect">
                                  <p:stCondLst>
                                    <p:cond delay="0"/>
                                  </p:stCondLst>
                                  <p:childTnLst>
                                    <p:animEffect transition="out" filter="fade">
                                      <p:cBhvr>
                                        <p:cTn id="123" dur="500"/>
                                        <p:tgtEl>
                                          <p:spTgt spid="48"/>
                                        </p:tgtEl>
                                      </p:cBhvr>
                                    </p:animEffect>
                                    <p:set>
                                      <p:cBhvr>
                                        <p:cTn id="124" dur="1" fill="hold">
                                          <p:stCondLst>
                                            <p:cond delay="499"/>
                                          </p:stCondLst>
                                        </p:cTn>
                                        <p:tgtEl>
                                          <p:spTgt spid="4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P spid="35" grpId="0"/>
      <p:bldP spid="36" grpId="0"/>
      <p:bldP spid="36" grpId="2"/>
      <p:bldP spid="37" grpId="0"/>
      <p:bldP spid="38" grpId="0"/>
      <p:bldP spid="42" grpId="0" animBg="1"/>
      <p:bldP spid="42" grpId="1" animBg="1"/>
      <p:bldP spid="43" grpId="0" animBg="1"/>
      <p:bldP spid="43" grpId="1" animBg="1"/>
      <p:bldP spid="44" grpId="0" animBg="1"/>
      <p:bldP spid="44"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5" grpId="0"/>
      <p:bldP spid="55" grpId="1"/>
      <p:bldP spid="57" grpId="0"/>
      <p:bldP spid="57" grpId="1"/>
      <p:bldP spid="58" grpId="0"/>
      <p:bldP spid="53" grpId="0" animBg="1"/>
      <p:bldP spid="53" grpId="1" animBg="1"/>
      <p:bldP spid="54" grpId="0" animBg="1"/>
      <p:bldP spid="54" grpId="1" animBg="1"/>
      <p:bldP spid="56" grpId="0" animBg="1"/>
      <p:bldP spid="56" grpId="1" animBg="1"/>
      <p:bldP spid="59" grpId="0" animBg="1"/>
      <p:bldP spid="5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696200" cy="1066800"/>
          </a:xfrm>
        </p:spPr>
        <p:txBody>
          <a:bodyPr/>
          <a:lstStyle/>
          <a:p>
            <a:r>
              <a:rPr lang="en-US" altLang="zh-CN" dirty="0" smtClean="0"/>
              <a:t>Our Approach: Summary</a:t>
            </a:r>
            <a:endParaRPr lang="zh-CN" altLang="en-US" dirty="0"/>
          </a:p>
        </p:txBody>
      </p:sp>
      <p:sp>
        <p:nvSpPr>
          <p:cNvPr id="3" name="Content Placeholder 2"/>
          <p:cNvSpPr>
            <a:spLocks noGrp="1"/>
          </p:cNvSpPr>
          <p:nvPr>
            <p:ph idx="1"/>
          </p:nvPr>
        </p:nvSpPr>
        <p:spPr>
          <a:xfrm>
            <a:off x="457200" y="1524000"/>
            <a:ext cx="8229600" cy="4602163"/>
          </a:xfrm>
        </p:spPr>
        <p:txBody>
          <a:bodyPr>
            <a:normAutofit/>
          </a:bodyPr>
          <a:lstStyle/>
          <a:p>
            <a:r>
              <a:rPr lang="en-US" altLang="zh-CN" dirty="0" smtClean="0"/>
              <a:t>Programming model captures </a:t>
            </a:r>
          </a:p>
          <a:p>
            <a:pPr lvl="1"/>
            <a:r>
              <a:rPr lang="en-US" altLang="zh-CN" dirty="0" smtClean="0"/>
              <a:t>Application state</a:t>
            </a:r>
          </a:p>
          <a:p>
            <a:pPr lvl="1"/>
            <a:r>
              <a:rPr lang="en-US" altLang="zh-CN" dirty="0" smtClean="0"/>
              <a:t>Computation logic </a:t>
            </a:r>
          </a:p>
          <a:p>
            <a:pPr lvl="1"/>
            <a:r>
              <a:rPr lang="en-US" altLang="zh-CN" dirty="0" smtClean="0"/>
              <a:t>Data dependencies </a:t>
            </a:r>
          </a:p>
          <a:p>
            <a:r>
              <a:rPr lang="en-US" altLang="zh-CN" dirty="0" smtClean="0"/>
              <a:t>Jitter-tolerant runtime</a:t>
            </a:r>
          </a:p>
          <a:p>
            <a:pPr lvl="1"/>
            <a:r>
              <a:rPr lang="en-US" altLang="zh-CN" dirty="0" smtClean="0"/>
              <a:t>Dependency scheduling</a:t>
            </a:r>
          </a:p>
          <a:p>
            <a:pPr lvl="1"/>
            <a:r>
              <a:rPr lang="en-US" altLang="zh-CN" dirty="0" smtClean="0"/>
              <a:t>Computational replication</a:t>
            </a:r>
          </a:p>
        </p:txBody>
      </p:sp>
      <p:sp>
        <p:nvSpPr>
          <p:cNvPr id="4" name="Slide Number Placeholder 3"/>
          <p:cNvSpPr>
            <a:spLocks noGrp="1"/>
          </p:cNvSpPr>
          <p:nvPr>
            <p:ph type="sldNum" sz="quarter" idx="12"/>
          </p:nvPr>
        </p:nvSpPr>
        <p:spPr/>
        <p:txBody>
          <a:bodyPr/>
          <a:lstStyle/>
          <a:p>
            <a:fld id="{C662DFB3-3278-4C69-B7F4-9F4587FEFC56}" type="slidenum">
              <a:rPr lang="en-US" smtClean="0"/>
              <a:pPr/>
              <a:t>25</a:t>
            </a:fld>
            <a:endParaRPr lang="en-US"/>
          </a:p>
        </p:txBody>
      </p:sp>
    </p:spTree>
    <p:extLst>
      <p:ext uri="{BB962C8B-B14F-4D97-AF65-F5344CB8AC3E}">
        <p14:creationId xmlns:p14="http://schemas.microsoft.com/office/powerpoint/2010/main" val="385971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96200" cy="1066800"/>
          </a:xfrm>
        </p:spPr>
        <p:txBody>
          <a:bodyPr/>
          <a:lstStyle/>
          <a:p>
            <a:r>
              <a:rPr lang="en-US" altLang="zh-CN" dirty="0" smtClean="0"/>
              <a:t>Talk Outline</a:t>
            </a:r>
            <a:endParaRPr lang="zh-CN" altLang="en-US" dirty="0"/>
          </a:p>
        </p:txBody>
      </p:sp>
      <p:sp>
        <p:nvSpPr>
          <p:cNvPr id="3" name="Content Placeholder 2"/>
          <p:cNvSpPr>
            <a:spLocks noGrp="1"/>
          </p:cNvSpPr>
          <p:nvPr>
            <p:ph idx="1"/>
          </p:nvPr>
        </p:nvSpPr>
        <p:spPr>
          <a:xfrm>
            <a:off x="457200" y="1524000"/>
            <a:ext cx="8229600" cy="4602163"/>
          </a:xfrm>
        </p:spPr>
        <p:txBody>
          <a:bodyPr/>
          <a:lstStyle/>
          <a:p>
            <a:r>
              <a:rPr lang="en-US" altLang="zh-CN" dirty="0" smtClean="0">
                <a:solidFill>
                  <a:schemeClr val="bg1">
                    <a:lumMod val="65000"/>
                  </a:schemeClr>
                </a:solidFill>
              </a:rPr>
              <a:t>Motivation</a:t>
            </a:r>
          </a:p>
          <a:p>
            <a:r>
              <a:rPr lang="en-US" altLang="zh-CN" dirty="0" smtClean="0">
                <a:solidFill>
                  <a:schemeClr val="bg1">
                    <a:lumMod val="65000"/>
                  </a:schemeClr>
                </a:solidFill>
              </a:rPr>
              <a:t>Our Approach</a:t>
            </a:r>
          </a:p>
          <a:p>
            <a:pPr lvl="1"/>
            <a:r>
              <a:rPr lang="en-US" altLang="zh-CN" dirty="0" smtClean="0">
                <a:solidFill>
                  <a:schemeClr val="bg1">
                    <a:lumMod val="65000"/>
                  </a:schemeClr>
                </a:solidFill>
              </a:rPr>
              <a:t>Programming Model</a:t>
            </a:r>
          </a:p>
          <a:p>
            <a:pPr lvl="1"/>
            <a:r>
              <a:rPr lang="en-US" altLang="zh-CN" dirty="0" smtClean="0">
                <a:solidFill>
                  <a:schemeClr val="bg1">
                    <a:lumMod val="65000"/>
                  </a:schemeClr>
                </a:solidFill>
              </a:rPr>
              <a:t>Jitter-tolerant Runtime</a:t>
            </a:r>
          </a:p>
          <a:p>
            <a:r>
              <a:rPr lang="en-US" altLang="zh-CN" dirty="0">
                <a:solidFill>
                  <a:srgbClr val="C00000"/>
                </a:solidFill>
              </a:rPr>
              <a:t>Experimental </a:t>
            </a:r>
            <a:r>
              <a:rPr lang="en-US" altLang="zh-CN" dirty="0" smtClean="0">
                <a:solidFill>
                  <a:srgbClr val="C00000"/>
                </a:solidFill>
              </a:rPr>
              <a:t>Results</a:t>
            </a:r>
          </a:p>
          <a:p>
            <a:r>
              <a:rPr lang="en-US" altLang="zh-CN" dirty="0" smtClean="0"/>
              <a:t>Conclusions</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26</a:t>
            </a:fld>
            <a:endParaRPr lang="en-US"/>
          </a:p>
        </p:txBody>
      </p:sp>
    </p:spTree>
    <p:extLst>
      <p:ext uri="{BB962C8B-B14F-4D97-AF65-F5344CB8AC3E}">
        <p14:creationId xmlns:p14="http://schemas.microsoft.com/office/powerpoint/2010/main" val="845188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696200" cy="1066800"/>
          </a:xfrm>
        </p:spPr>
        <p:txBody>
          <a:bodyPr/>
          <a:lstStyle/>
          <a:p>
            <a:r>
              <a:rPr lang="en-US" altLang="zh-CN" dirty="0" smtClean="0"/>
              <a:t>Experimental Setup</a:t>
            </a:r>
            <a:endParaRPr lang="zh-CN" altLang="en-US" dirty="0"/>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altLang="zh-CN" dirty="0" smtClean="0"/>
              <a:t>A prototype framework </a:t>
            </a:r>
          </a:p>
          <a:p>
            <a:pPr lvl="1"/>
            <a:r>
              <a:rPr lang="en-US" altLang="zh-CN" dirty="0" smtClean="0"/>
              <a:t>Jitter-tolerant runtime </a:t>
            </a:r>
          </a:p>
          <a:p>
            <a:pPr lvl="2"/>
            <a:r>
              <a:rPr lang="en-US" altLang="zh-CN" dirty="0" smtClean="0"/>
              <a:t>MPI for communication</a:t>
            </a:r>
          </a:p>
          <a:p>
            <a:pPr lvl="1"/>
            <a:r>
              <a:rPr lang="en-US" altLang="zh-CN" dirty="0" smtClean="0"/>
              <a:t>Three different applications </a:t>
            </a:r>
          </a:p>
          <a:p>
            <a:pPr lvl="2"/>
            <a:r>
              <a:rPr lang="en-US" altLang="zh-CN" dirty="0" smtClean="0"/>
              <a:t>A </a:t>
            </a:r>
            <a:r>
              <a:rPr lang="en-US" altLang="zh-CN" dirty="0"/>
              <a:t>ﬁsh school behavioral </a:t>
            </a:r>
            <a:r>
              <a:rPr lang="en-US" altLang="zh-CN" dirty="0" smtClean="0"/>
              <a:t>simulation</a:t>
            </a:r>
          </a:p>
          <a:p>
            <a:pPr lvl="2"/>
            <a:r>
              <a:rPr lang="en-US" altLang="zh-CN" dirty="0" smtClean="0"/>
              <a:t>A </a:t>
            </a:r>
            <a:r>
              <a:rPr lang="en-US" altLang="zh-CN" dirty="0"/>
              <a:t>linear solver using the Jacobi </a:t>
            </a:r>
            <a:r>
              <a:rPr lang="en-US" altLang="zh-CN" dirty="0" smtClean="0"/>
              <a:t>method</a:t>
            </a:r>
          </a:p>
          <a:p>
            <a:pPr lvl="2"/>
            <a:r>
              <a:rPr lang="en-US" altLang="zh-CN" dirty="0" smtClean="0"/>
              <a:t>A message-passing algorithm computes PageRank</a:t>
            </a:r>
          </a:p>
          <a:p>
            <a:r>
              <a:rPr lang="en-US" altLang="zh-CN" dirty="0"/>
              <a:t>Hardware </a:t>
            </a:r>
            <a:r>
              <a:rPr lang="en-US" altLang="zh-CN" dirty="0" smtClean="0"/>
              <a:t>Setup</a:t>
            </a:r>
          </a:p>
          <a:p>
            <a:pPr lvl="1"/>
            <a:r>
              <a:rPr lang="en-US" altLang="zh-CN" dirty="0" smtClean="0"/>
              <a:t>Up to 100 EC2 </a:t>
            </a:r>
            <a:r>
              <a:rPr lang="en-US" altLang="zh-CN" dirty="0"/>
              <a:t>large instances (m1.large) </a:t>
            </a:r>
            <a:endParaRPr lang="en-US" altLang="zh-CN" dirty="0" smtClean="0"/>
          </a:p>
          <a:p>
            <a:pPr lvl="2"/>
            <a:r>
              <a:rPr lang="en-US" altLang="zh-CN" dirty="0"/>
              <a:t>2.26GHz Xeon cores with 6MB cache </a:t>
            </a:r>
          </a:p>
          <a:p>
            <a:pPr lvl="2"/>
            <a:r>
              <a:rPr lang="en-US" altLang="zh-CN" dirty="0"/>
              <a:t>7.5GB main </a:t>
            </a:r>
            <a:r>
              <a:rPr lang="en-US" altLang="zh-CN" dirty="0" smtClean="0"/>
              <a:t>memory</a:t>
            </a:r>
            <a:endParaRPr lang="en-US" altLang="zh-CN"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27</a:t>
            </a:fld>
            <a:endParaRPr lang="en-US"/>
          </a:p>
        </p:txBody>
      </p:sp>
    </p:spTree>
    <p:extLst>
      <p:ext uri="{BB962C8B-B14F-4D97-AF65-F5344CB8AC3E}">
        <p14:creationId xmlns:p14="http://schemas.microsoft.com/office/powerpoint/2010/main" val="266840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96200" cy="1066800"/>
          </a:xfrm>
        </p:spPr>
        <p:txBody>
          <a:bodyPr>
            <a:normAutofit/>
          </a:bodyPr>
          <a:lstStyle/>
          <a:p>
            <a:r>
              <a:rPr lang="en-US" altLang="zh-CN" dirty="0" smtClean="0"/>
              <a:t>Methodology</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28</a:t>
            </a:fld>
            <a:endParaRPr lang="en-US"/>
          </a:p>
        </p:txBody>
      </p:sp>
      <p:sp>
        <p:nvSpPr>
          <p:cNvPr id="6" name="Content Placeholder 2"/>
          <p:cNvSpPr txBox="1">
            <a:spLocks/>
          </p:cNvSpPr>
          <p:nvPr/>
        </p:nvSpPr>
        <p:spPr>
          <a:xfrm>
            <a:off x="228600" y="4648200"/>
            <a:ext cx="8763000" cy="19049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800" dirty="0" smtClean="0"/>
              <a:t>Observation: Temporal variation in network performance</a:t>
            </a:r>
          </a:p>
          <a:p>
            <a:r>
              <a:rPr lang="en-US" altLang="zh-CN" sz="2800" dirty="0" smtClean="0"/>
              <a:t>Solution</a:t>
            </a:r>
          </a:p>
          <a:p>
            <a:pPr lvl="1"/>
            <a:r>
              <a:rPr lang="en-US" altLang="zh-CN" sz="2400" dirty="0" smtClean="0"/>
              <a:t>Execute all settings in rounds of fixed order</a:t>
            </a:r>
            <a:endParaRPr lang="en-US" altLang="zh-CN" sz="2400" dirty="0"/>
          </a:p>
          <a:p>
            <a:pPr lvl="1"/>
            <a:r>
              <a:rPr lang="en-US" altLang="zh-CN" sz="2400" dirty="0" smtClean="0"/>
              <a:t>At least 20 consecutive executions of these rounds</a:t>
            </a:r>
            <a:endParaRPr lang="zh-CN"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568286" cy="320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0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rmAutofit/>
          </a:bodyPr>
          <a:lstStyle/>
          <a:p>
            <a:r>
              <a:rPr lang="en-US" altLang="zh-CN" dirty="0"/>
              <a:t>Effect of </a:t>
            </a:r>
            <a:r>
              <a:rPr lang="en-US" altLang="zh-CN" dirty="0" smtClean="0"/>
              <a:t>Optimization: </a:t>
            </a:r>
            <a:r>
              <a:rPr lang="en-US" altLang="zh-CN" dirty="0"/>
              <a:t>Fish </a:t>
            </a:r>
            <a:r>
              <a:rPr lang="en-US" altLang="zh-CN" dirty="0" err="1"/>
              <a:t>Sim</a:t>
            </a:r>
            <a:endParaRPr lang="zh-CN" altLang="en-US" dirty="0"/>
          </a:p>
        </p:txBody>
      </p:sp>
      <p:sp>
        <p:nvSpPr>
          <p:cNvPr id="3" name="Content Placeholder 2"/>
          <p:cNvSpPr>
            <a:spLocks noGrp="1"/>
          </p:cNvSpPr>
          <p:nvPr>
            <p:ph idx="1"/>
          </p:nvPr>
        </p:nvSpPr>
        <p:spPr>
          <a:xfrm>
            <a:off x="381000" y="6172200"/>
            <a:ext cx="8534400" cy="457200"/>
          </a:xfrm>
        </p:spPr>
        <p:txBody>
          <a:bodyPr>
            <a:noAutofit/>
          </a:bodyPr>
          <a:lstStyle/>
          <a:p>
            <a:r>
              <a:rPr lang="en-US" altLang="zh-CN" sz="1600" b="1" dirty="0" smtClean="0"/>
              <a:t>Baseline</a:t>
            </a:r>
            <a:r>
              <a:rPr lang="en-US" altLang="zh-CN" sz="1600" dirty="0" smtClean="0"/>
              <a:t>: Local Synchronization; </a:t>
            </a:r>
            <a:r>
              <a:rPr lang="en-US" altLang="zh-CN" sz="1600" b="1" dirty="0" err="1" smtClean="0"/>
              <a:t>Sch</a:t>
            </a:r>
            <a:r>
              <a:rPr lang="en-US" altLang="zh-CN" sz="1600" dirty="0" smtClean="0"/>
              <a:t>: </a:t>
            </a:r>
            <a:r>
              <a:rPr lang="en-US" altLang="zh-CN" sz="1600" dirty="0"/>
              <a:t>Dependency </a:t>
            </a:r>
            <a:r>
              <a:rPr lang="en-US" altLang="zh-CN" sz="1600" dirty="0" smtClean="0">
                <a:solidFill>
                  <a:srgbClr val="C00000"/>
                </a:solidFill>
              </a:rPr>
              <a:t>Sch</a:t>
            </a:r>
            <a:r>
              <a:rPr lang="en-US" altLang="zh-CN" sz="1600" dirty="0" smtClean="0"/>
              <a:t>eduling;  </a:t>
            </a:r>
            <a:r>
              <a:rPr lang="en-US" altLang="zh-CN" sz="1600" b="1" dirty="0" smtClean="0"/>
              <a:t>Rep</a:t>
            </a:r>
            <a:r>
              <a:rPr lang="en-US" altLang="zh-CN" sz="1600" dirty="0" smtClean="0"/>
              <a:t>: Computational </a:t>
            </a:r>
            <a:r>
              <a:rPr lang="en-US" altLang="zh-CN" sz="1600" dirty="0" smtClean="0">
                <a:solidFill>
                  <a:srgbClr val="C00000"/>
                </a:solidFill>
              </a:rPr>
              <a:t>Rep</a:t>
            </a:r>
            <a:r>
              <a:rPr lang="en-US" altLang="zh-CN" sz="1600" dirty="0" smtClean="0"/>
              <a:t>lication</a:t>
            </a:r>
            <a:endParaRPr lang="zh-CN" altLang="en-US" sz="1600"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29</a:t>
            </a:fld>
            <a:endParaRPr lang="en-US"/>
          </a:p>
        </p:txBody>
      </p:sp>
      <p:sp>
        <p:nvSpPr>
          <p:cNvPr id="6" name="Content Placeholder 2"/>
          <p:cNvSpPr txBox="1">
            <a:spLocks/>
          </p:cNvSpPr>
          <p:nvPr/>
        </p:nvSpPr>
        <p:spPr>
          <a:xfrm>
            <a:off x="457200" y="4495800"/>
            <a:ext cx="29718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362" y="1447800"/>
            <a:ext cx="63024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6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rmAutofit/>
          </a:bodyPr>
          <a:lstStyle/>
          <a:p>
            <a:r>
              <a:rPr lang="en-US" altLang="zh-CN" sz="4000" dirty="0" smtClean="0"/>
              <a:t>Running Example</a:t>
            </a:r>
            <a:r>
              <a:rPr lang="en-US" altLang="zh-CN" sz="4000" dirty="0"/>
              <a:t>: </a:t>
            </a:r>
            <a:r>
              <a:rPr lang="en-US" altLang="zh-CN" sz="4000" dirty="0" smtClean="0"/>
              <a:t>Fish Simulation</a:t>
            </a:r>
            <a:endParaRPr lang="zh-CN" altLang="en-US" sz="4000"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3</a:t>
            </a:fld>
            <a:endParaRPr lang="en-US"/>
          </a:p>
        </p:txBody>
      </p:sp>
      <p:sp>
        <p:nvSpPr>
          <p:cNvPr id="5" name="Content Placeholder 5"/>
          <p:cNvSpPr txBox="1">
            <a:spLocks/>
          </p:cNvSpPr>
          <p:nvPr/>
        </p:nvSpPr>
        <p:spPr>
          <a:xfrm>
            <a:off x="89731" y="2063167"/>
            <a:ext cx="4025070" cy="224779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Behavioral Simulation</a:t>
            </a:r>
          </a:p>
          <a:p>
            <a:pPr lvl="1"/>
            <a:r>
              <a:rPr lang="en-US" altLang="zh-CN" dirty="0" smtClean="0"/>
              <a:t>Traffic simulation</a:t>
            </a:r>
          </a:p>
          <a:p>
            <a:pPr lvl="1"/>
            <a:r>
              <a:rPr lang="en-US" altLang="zh-CN" dirty="0" smtClean="0"/>
              <a:t>Simulation of groups of animals </a:t>
            </a:r>
          </a:p>
          <a:p>
            <a:pPr lvl="1"/>
            <a:endParaRPr lang="en-US" altLang="zh-CN" dirty="0" smtClean="0"/>
          </a:p>
        </p:txBody>
      </p:sp>
      <p:sp>
        <p:nvSpPr>
          <p:cNvPr id="43" name="Rectangle 42"/>
          <p:cNvSpPr/>
          <p:nvPr/>
        </p:nvSpPr>
        <p:spPr>
          <a:xfrm>
            <a:off x="4114801" y="1610424"/>
            <a:ext cx="4648200" cy="482847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4" name="Group 133"/>
          <p:cNvGrpSpPr/>
          <p:nvPr/>
        </p:nvGrpSpPr>
        <p:grpSpPr>
          <a:xfrm>
            <a:off x="4543446" y="1872288"/>
            <a:ext cx="3536479" cy="4114800"/>
            <a:chOff x="4540722" y="1864296"/>
            <a:chExt cx="3536479" cy="4114800"/>
          </a:xfrm>
        </p:grpSpPr>
        <p:cxnSp>
          <p:nvCxnSpPr>
            <p:cNvPr id="76" name="Straight Arrow Connector 75"/>
            <p:cNvCxnSpPr>
              <a:stCxn id="14" idx="2"/>
            </p:cNvCxnSpPr>
            <p:nvPr/>
          </p:nvCxnSpPr>
          <p:spPr>
            <a:xfrm flipH="1" flipV="1">
              <a:off x="4800600" y="5875392"/>
              <a:ext cx="285691" cy="118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6" idx="4"/>
            </p:cNvCxnSpPr>
            <p:nvPr/>
          </p:nvCxnSpPr>
          <p:spPr>
            <a:xfrm>
              <a:off x="5821903" y="5875392"/>
              <a:ext cx="12468" cy="1037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4540722" y="1864296"/>
              <a:ext cx="3536479" cy="3716064"/>
              <a:chOff x="4540722" y="1864296"/>
              <a:chExt cx="3536479" cy="3716064"/>
            </a:xfrm>
          </p:grpSpPr>
          <p:cxnSp>
            <p:nvCxnSpPr>
              <p:cNvPr id="66" name="Straight Arrow Connector 65"/>
              <p:cNvCxnSpPr>
                <a:stCxn id="13" idx="7"/>
              </p:cNvCxnSpPr>
              <p:nvPr/>
            </p:nvCxnSpPr>
            <p:spPr>
              <a:xfrm flipV="1">
                <a:off x="4540722" y="5342904"/>
                <a:ext cx="171527" cy="1165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4562633" y="1864296"/>
                <a:ext cx="3514568" cy="3716064"/>
                <a:chOff x="4562633" y="1864296"/>
                <a:chExt cx="3514568" cy="3716064"/>
              </a:xfrm>
            </p:grpSpPr>
            <p:cxnSp>
              <p:nvCxnSpPr>
                <p:cNvPr id="60" name="Straight Arrow Connector 59"/>
                <p:cNvCxnSpPr>
                  <a:stCxn id="30" idx="5"/>
                </p:cNvCxnSpPr>
                <p:nvPr/>
              </p:nvCxnSpPr>
              <p:spPr>
                <a:xfrm>
                  <a:off x="7383429" y="5418007"/>
                  <a:ext cx="157584" cy="16235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1" idx="1"/>
                </p:cNvCxnSpPr>
                <p:nvPr/>
              </p:nvCxnSpPr>
              <p:spPr>
                <a:xfrm flipH="1" flipV="1">
                  <a:off x="4800600" y="4683696"/>
                  <a:ext cx="170453" cy="2093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2" idx="4"/>
                </p:cNvCxnSpPr>
                <p:nvPr/>
              </p:nvCxnSpPr>
              <p:spPr>
                <a:xfrm>
                  <a:off x="5323182" y="5297131"/>
                  <a:ext cx="0" cy="2020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5" idx="7"/>
                </p:cNvCxnSpPr>
                <p:nvPr/>
              </p:nvCxnSpPr>
              <p:spPr>
                <a:xfrm flipV="1">
                  <a:off x="6086756" y="5024498"/>
                  <a:ext cx="146592" cy="2225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4562633" y="1864296"/>
                  <a:ext cx="3514568" cy="2630350"/>
                  <a:chOff x="4562633" y="1864296"/>
                  <a:chExt cx="3514568" cy="2630350"/>
                </a:xfrm>
              </p:grpSpPr>
              <p:cxnSp>
                <p:nvCxnSpPr>
                  <p:cNvPr id="51" name="Straight Arrow Connector 50"/>
                  <p:cNvCxnSpPr>
                    <a:stCxn id="8" idx="2"/>
                  </p:cNvCxnSpPr>
                  <p:nvPr/>
                </p:nvCxnSpPr>
                <p:spPr>
                  <a:xfrm flipH="1" flipV="1">
                    <a:off x="4562633" y="4069802"/>
                    <a:ext cx="299233"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9" idx="7"/>
                  </p:cNvCxnSpPr>
                  <p:nvPr/>
                </p:nvCxnSpPr>
                <p:spPr>
                  <a:xfrm flipV="1">
                    <a:off x="5288803" y="4199616"/>
                    <a:ext cx="121655" cy="1033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9" idx="5"/>
                  </p:cNvCxnSpPr>
                  <p:nvPr/>
                </p:nvCxnSpPr>
                <p:spPr>
                  <a:xfrm>
                    <a:off x="7772904" y="4002164"/>
                    <a:ext cx="304297" cy="3604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 idx="0"/>
                  </p:cNvCxnSpPr>
                  <p:nvPr/>
                </p:nvCxnSpPr>
                <p:spPr>
                  <a:xfrm flipV="1">
                    <a:off x="5834371" y="4282225"/>
                    <a:ext cx="55792" cy="2124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3" idx="7"/>
                  </p:cNvCxnSpPr>
                  <p:nvPr/>
                </p:nvCxnSpPr>
                <p:spPr>
                  <a:xfrm flipV="1">
                    <a:off x="6361053" y="4069802"/>
                    <a:ext cx="145644" cy="1505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4861866" y="1864296"/>
                    <a:ext cx="3063186" cy="1847862"/>
                    <a:chOff x="4861866" y="1864296"/>
                    <a:chExt cx="3063186" cy="1847862"/>
                  </a:xfrm>
                </p:grpSpPr>
                <p:cxnSp>
                  <p:nvCxnSpPr>
                    <p:cNvPr id="45" name="Straight Arrow Connector 44"/>
                    <p:cNvCxnSpPr>
                      <a:stCxn id="20" idx="7"/>
                    </p:cNvCxnSpPr>
                    <p:nvPr/>
                  </p:nvCxnSpPr>
                  <p:spPr>
                    <a:xfrm flipV="1">
                      <a:off x="5076847" y="2668830"/>
                      <a:ext cx="129423" cy="1589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1" idx="1"/>
                    </p:cNvCxnSpPr>
                    <p:nvPr/>
                  </p:nvCxnSpPr>
                  <p:spPr>
                    <a:xfrm flipH="1" flipV="1">
                      <a:off x="4861866" y="3243124"/>
                      <a:ext cx="196463" cy="2381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7" idx="0"/>
                    </p:cNvCxnSpPr>
                    <p:nvPr/>
                  </p:nvCxnSpPr>
                  <p:spPr>
                    <a:xfrm flipH="1" flipV="1">
                      <a:off x="6774868" y="3531370"/>
                      <a:ext cx="1" cy="1807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22" idx="0"/>
                    </p:cNvCxnSpPr>
                    <p:nvPr/>
                  </p:nvCxnSpPr>
                  <p:spPr>
                    <a:xfrm flipH="1" flipV="1">
                      <a:off x="5828137" y="3243124"/>
                      <a:ext cx="31170" cy="2100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9" idx="6"/>
                    </p:cNvCxnSpPr>
                    <p:nvPr/>
                  </p:nvCxnSpPr>
                  <p:spPr>
                    <a:xfrm flipV="1">
                      <a:off x="5934115" y="2877877"/>
                      <a:ext cx="152641" cy="354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6" idx="6"/>
                    </p:cNvCxnSpPr>
                    <p:nvPr/>
                  </p:nvCxnSpPr>
                  <p:spPr>
                    <a:xfrm flipV="1">
                      <a:off x="6881684" y="2748319"/>
                      <a:ext cx="205157" cy="2334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5098758" y="1864296"/>
                      <a:ext cx="2826294" cy="569932"/>
                      <a:chOff x="5098758" y="1864296"/>
                      <a:chExt cx="2826294" cy="569932"/>
                    </a:xfrm>
                  </p:grpSpPr>
                  <p:cxnSp>
                    <p:nvCxnSpPr>
                      <p:cNvPr id="58" name="Straight Arrow Connector 57"/>
                      <p:cNvCxnSpPr/>
                      <p:nvPr/>
                    </p:nvCxnSpPr>
                    <p:spPr>
                      <a:xfrm>
                        <a:off x="7704573" y="2434228"/>
                        <a:ext cx="2204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5" idx="6"/>
                      </p:cNvCxnSpPr>
                      <p:nvPr/>
                    </p:nvCxnSpPr>
                    <p:spPr>
                      <a:xfrm flipV="1">
                        <a:off x="6806876" y="2308554"/>
                        <a:ext cx="177386" cy="382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5098758" y="1864296"/>
                        <a:ext cx="1546033" cy="517929"/>
                        <a:chOff x="5098758" y="1864296"/>
                        <a:chExt cx="1546033" cy="517929"/>
                      </a:xfrm>
                    </p:grpSpPr>
                    <p:cxnSp>
                      <p:nvCxnSpPr>
                        <p:cNvPr id="32" name="Straight Arrow Connector 31"/>
                        <p:cNvCxnSpPr>
                          <a:stCxn id="17" idx="1"/>
                        </p:cNvCxnSpPr>
                        <p:nvPr/>
                      </p:nvCxnSpPr>
                      <p:spPr>
                        <a:xfrm flipH="1" flipV="1">
                          <a:off x="5098758" y="2158002"/>
                          <a:ext cx="146590" cy="1505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8" idx="0"/>
                        </p:cNvCxnSpPr>
                        <p:nvPr/>
                      </p:nvCxnSpPr>
                      <p:spPr>
                        <a:xfrm flipV="1">
                          <a:off x="5744088" y="2172162"/>
                          <a:ext cx="0" cy="2100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4" idx="0"/>
                        </p:cNvCxnSpPr>
                        <p:nvPr/>
                      </p:nvCxnSpPr>
                      <p:spPr>
                        <a:xfrm flipV="1">
                          <a:off x="6644791" y="1864296"/>
                          <a:ext cx="0" cy="15209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a:stCxn id="27" idx="6"/>
                      </p:cNvCxnSpPr>
                      <p:nvPr/>
                    </p:nvCxnSpPr>
                    <p:spPr>
                      <a:xfrm flipV="1">
                        <a:off x="7480149" y="2051945"/>
                        <a:ext cx="216051" cy="352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grpSp>
        </p:grpSp>
      </p:grpSp>
      <p:sp>
        <p:nvSpPr>
          <p:cNvPr id="17" name="Oval 16"/>
          <p:cNvSpPr/>
          <p:nvPr/>
        </p:nvSpPr>
        <p:spPr>
          <a:xfrm>
            <a:off x="5223437" y="228781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Oval 7"/>
          <p:cNvSpPr/>
          <p:nvPr/>
        </p:nvSpPr>
        <p:spPr>
          <a:xfrm>
            <a:off x="4861866" y="399899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Oval 8"/>
          <p:cNvSpPr/>
          <p:nvPr/>
        </p:nvSpPr>
        <p:spPr>
          <a:xfrm>
            <a:off x="5161098" y="428222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Oval 9"/>
          <p:cNvSpPr/>
          <p:nvPr/>
        </p:nvSpPr>
        <p:spPr>
          <a:xfrm>
            <a:off x="5759563" y="4494646"/>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Oval 10"/>
          <p:cNvSpPr/>
          <p:nvPr/>
        </p:nvSpPr>
        <p:spPr>
          <a:xfrm>
            <a:off x="4949142" y="4872286"/>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Oval 11"/>
          <p:cNvSpPr/>
          <p:nvPr/>
        </p:nvSpPr>
        <p:spPr>
          <a:xfrm>
            <a:off x="5248374" y="5155516"/>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Oval 12"/>
          <p:cNvSpPr/>
          <p:nvPr/>
        </p:nvSpPr>
        <p:spPr>
          <a:xfrm>
            <a:off x="4413017" y="543874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Oval 13"/>
          <p:cNvSpPr/>
          <p:nvPr/>
        </p:nvSpPr>
        <p:spPr>
          <a:xfrm>
            <a:off x="5086291" y="581638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Oval 14"/>
          <p:cNvSpPr/>
          <p:nvPr/>
        </p:nvSpPr>
        <p:spPr>
          <a:xfrm>
            <a:off x="5959051" y="5226324"/>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Oval 15"/>
          <p:cNvSpPr/>
          <p:nvPr/>
        </p:nvSpPr>
        <p:spPr>
          <a:xfrm>
            <a:off x="5747095" y="5733777"/>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Oval 17"/>
          <p:cNvSpPr/>
          <p:nvPr/>
        </p:nvSpPr>
        <p:spPr>
          <a:xfrm>
            <a:off x="5669280" y="238222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Oval 18"/>
          <p:cNvSpPr/>
          <p:nvPr/>
        </p:nvSpPr>
        <p:spPr>
          <a:xfrm>
            <a:off x="5784499" y="2842473"/>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Oval 19"/>
          <p:cNvSpPr/>
          <p:nvPr/>
        </p:nvSpPr>
        <p:spPr>
          <a:xfrm>
            <a:off x="4949142" y="2807070"/>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Oval 20"/>
          <p:cNvSpPr/>
          <p:nvPr/>
        </p:nvSpPr>
        <p:spPr>
          <a:xfrm>
            <a:off x="5036418" y="3460563"/>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Oval 21"/>
          <p:cNvSpPr/>
          <p:nvPr/>
        </p:nvSpPr>
        <p:spPr>
          <a:xfrm>
            <a:off x="5784499" y="3453186"/>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Oval 22"/>
          <p:cNvSpPr/>
          <p:nvPr/>
        </p:nvSpPr>
        <p:spPr>
          <a:xfrm>
            <a:off x="6233348" y="4199615"/>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Oval 23"/>
          <p:cNvSpPr/>
          <p:nvPr/>
        </p:nvSpPr>
        <p:spPr>
          <a:xfrm>
            <a:off x="6569983" y="2016387"/>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Oval 24"/>
          <p:cNvSpPr/>
          <p:nvPr/>
        </p:nvSpPr>
        <p:spPr>
          <a:xfrm>
            <a:off x="6657260" y="2276013"/>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Oval 25"/>
          <p:cNvSpPr/>
          <p:nvPr/>
        </p:nvSpPr>
        <p:spPr>
          <a:xfrm>
            <a:off x="6732068" y="2700858"/>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Oval 26"/>
          <p:cNvSpPr/>
          <p:nvPr/>
        </p:nvSpPr>
        <p:spPr>
          <a:xfrm>
            <a:off x="7330533" y="2016387"/>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Oval 27"/>
          <p:cNvSpPr/>
          <p:nvPr/>
        </p:nvSpPr>
        <p:spPr>
          <a:xfrm>
            <a:off x="7554957" y="2464833"/>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Oval 28"/>
          <p:cNvSpPr/>
          <p:nvPr/>
        </p:nvSpPr>
        <p:spPr>
          <a:xfrm>
            <a:off x="7645199" y="3881288"/>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Oval 29"/>
          <p:cNvSpPr/>
          <p:nvPr/>
        </p:nvSpPr>
        <p:spPr>
          <a:xfrm>
            <a:off x="7255724" y="5297131"/>
            <a:ext cx="149616" cy="141615"/>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Oval 36"/>
          <p:cNvSpPr/>
          <p:nvPr/>
        </p:nvSpPr>
        <p:spPr>
          <a:xfrm>
            <a:off x="6705600" y="3712158"/>
            <a:ext cx="138537" cy="131128"/>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36" name="TextBox 135"/>
              <p:cNvSpPr txBox="1"/>
              <p:nvPr/>
            </p:nvSpPr>
            <p:spPr>
              <a:xfrm>
                <a:off x="4076700" y="1199495"/>
                <a:ext cx="990600" cy="461665"/>
              </a:xfrm>
              <a:prstGeom prst="rect">
                <a:avLst/>
              </a:prstGeom>
              <a:noFill/>
            </p:spPr>
            <p:txBody>
              <a:bodyPr wrap="square" rtlCol="0">
                <a:spAutoFit/>
              </a:bodyPr>
              <a:lstStyle/>
              <a:p>
                <a:r>
                  <a:rPr lang="en-US" sz="2400" b="1" dirty="0">
                    <a:solidFill>
                      <a:schemeClr val="tx2"/>
                    </a:solidFill>
                    <a:latin typeface="Times New Roman" pitchFamily="18" charset="0"/>
                    <a:cs typeface="Times New Roman" pitchFamily="18" charset="0"/>
                  </a:rPr>
                  <a:t>Tick </a:t>
                </a:r>
                <a14:m>
                  <m:oMath xmlns:m="http://schemas.openxmlformats.org/officeDocument/2006/math">
                    <m:r>
                      <a:rPr lang="en-US" sz="2400" b="1" i="1" dirty="0">
                        <a:solidFill>
                          <a:schemeClr val="tx2"/>
                        </a:solidFill>
                        <a:latin typeface="Cambria Math"/>
                        <a:cs typeface="Times New Roman" pitchFamily="18" charset="0"/>
                      </a:rPr>
                      <m:t>𝒊</m:t>
                    </m:r>
                  </m:oMath>
                </a14:m>
                <a:endParaRPr lang="en-US" sz="2400" b="1" dirty="0">
                  <a:latin typeface="Times New Roman" pitchFamily="18" charset="0"/>
                  <a:cs typeface="Times New Roman" pitchFamily="18" charset="0"/>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4076700" y="1199495"/>
                <a:ext cx="990600" cy="461665"/>
              </a:xfrm>
              <a:prstGeom prst="rect">
                <a:avLst/>
              </a:prstGeom>
              <a:blipFill rotWithShape="1">
                <a:blip r:embed="rId3"/>
                <a:stretch>
                  <a:fillRect l="-98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Rectangle 137"/>
              <p:cNvSpPr/>
              <p:nvPr/>
            </p:nvSpPr>
            <p:spPr>
              <a:xfrm>
                <a:off x="4887415" y="1185733"/>
                <a:ext cx="675185" cy="461665"/>
              </a:xfrm>
              <a:prstGeom prst="rect">
                <a:avLst/>
              </a:prstGeom>
            </p:spPr>
            <p:txBody>
              <a:bodyPr wrap="none">
                <a:spAutoFit/>
              </a:bodyPr>
              <a:lstStyle/>
              <a:p>
                <a14:m>
                  <m:oMath xmlns:m="http://schemas.openxmlformats.org/officeDocument/2006/math">
                    <m:r>
                      <a:rPr lang="en-US" sz="2400" b="1" i="1" dirty="0">
                        <a:solidFill>
                          <a:srgbClr val="C00000"/>
                        </a:solidFill>
                        <a:latin typeface="Cambria Math"/>
                        <a:cs typeface="Times New Roman" pitchFamily="18" charset="0"/>
                      </a:rPr>
                      <m:t>+</m:t>
                    </m:r>
                    <m:r>
                      <a:rPr lang="en-US" sz="2400" b="1" i="1" dirty="0">
                        <a:solidFill>
                          <a:srgbClr val="C00000"/>
                        </a:solidFill>
                        <a:latin typeface="Cambria Math"/>
                        <a:cs typeface="Times New Roman" pitchFamily="18" charset="0"/>
                      </a:rPr>
                      <m:t>𝟏</m:t>
                    </m:r>
                  </m:oMath>
                </a14:m>
                <a:r>
                  <a:rPr lang="en-US" sz="2400" b="1" dirty="0">
                    <a:solidFill>
                      <a:srgbClr val="C00000"/>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mc:Choice>
        <mc:Fallback xmlns="">
          <p:sp>
            <p:nvSpPr>
              <p:cNvPr id="138" name="Rectangle 137"/>
              <p:cNvSpPr>
                <a:spLocks noRot="1" noChangeAspect="1" noMove="1" noResize="1" noEditPoints="1" noAdjustHandles="1" noChangeArrowheads="1" noChangeShapeType="1" noTextEdit="1"/>
              </p:cNvSpPr>
              <p:nvPr/>
            </p:nvSpPr>
            <p:spPr>
              <a:xfrm>
                <a:off x="4887415" y="1185733"/>
                <a:ext cx="675185" cy="461665"/>
              </a:xfrm>
              <a:prstGeom prst="rect">
                <a:avLst/>
              </a:prstGeom>
              <a:blipFill rotWithShape="1">
                <a:blip r:embed="rId4"/>
                <a:stretch>
                  <a:fillRect l="-901"/>
                </a:stretch>
              </a:blipFill>
            </p:spPr>
            <p:txBody>
              <a:bodyPr/>
              <a:lstStyle/>
              <a:p>
                <a:r>
                  <a:rPr lang="en-US">
                    <a:noFill/>
                  </a:rPr>
                  <a:t> </a:t>
                </a:r>
              </a:p>
            </p:txBody>
          </p:sp>
        </mc:Fallback>
      </mc:AlternateContent>
      <p:cxnSp>
        <p:nvCxnSpPr>
          <p:cNvPr id="141" name="Straight Connector 140"/>
          <p:cNvCxnSpPr/>
          <p:nvPr/>
        </p:nvCxnSpPr>
        <p:spPr>
          <a:xfrm>
            <a:off x="4114800" y="3235896"/>
            <a:ext cx="464820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114800" y="4869295"/>
            <a:ext cx="4648201" cy="299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654040" y="1610424"/>
            <a:ext cx="0" cy="482847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239000" y="1610424"/>
            <a:ext cx="0" cy="482847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7" name="Picture 45"/>
          <p:cNvPicPr>
            <a:picLocks noChangeAspect="1" noChangeArrowheads="1"/>
          </p:cNvPicPr>
          <p:nvPr/>
        </p:nvPicPr>
        <p:blipFill>
          <a:blip r:embed="rId5" cstate="print"/>
          <a:srcRect/>
          <a:stretch>
            <a:fillRect/>
          </a:stretch>
        </p:blipFill>
        <p:spPr bwMode="auto">
          <a:xfrm>
            <a:off x="4537679" y="1981901"/>
            <a:ext cx="844836" cy="942261"/>
          </a:xfrm>
          <a:prstGeom prst="rect">
            <a:avLst/>
          </a:prstGeom>
          <a:noFill/>
          <a:ln w="9525">
            <a:noFill/>
            <a:miter lim="800000"/>
            <a:headEnd/>
            <a:tailEnd/>
          </a:ln>
        </p:spPr>
      </p:pic>
      <p:pic>
        <p:nvPicPr>
          <p:cNvPr id="158" name="Picture 45"/>
          <p:cNvPicPr>
            <a:picLocks noChangeAspect="1" noChangeArrowheads="1"/>
          </p:cNvPicPr>
          <p:nvPr/>
        </p:nvPicPr>
        <p:blipFill>
          <a:blip r:embed="rId5" cstate="print"/>
          <a:srcRect/>
          <a:stretch>
            <a:fillRect/>
          </a:stretch>
        </p:blipFill>
        <p:spPr bwMode="auto">
          <a:xfrm>
            <a:off x="5999301" y="2016387"/>
            <a:ext cx="844836" cy="942261"/>
          </a:xfrm>
          <a:prstGeom prst="rect">
            <a:avLst/>
          </a:prstGeom>
          <a:noFill/>
          <a:ln w="9525">
            <a:noFill/>
            <a:miter lim="800000"/>
            <a:headEnd/>
            <a:tailEnd/>
          </a:ln>
        </p:spPr>
      </p:pic>
      <p:pic>
        <p:nvPicPr>
          <p:cNvPr id="159" name="Picture 45"/>
          <p:cNvPicPr>
            <a:picLocks noChangeAspect="1" noChangeArrowheads="1"/>
          </p:cNvPicPr>
          <p:nvPr/>
        </p:nvPicPr>
        <p:blipFill>
          <a:blip r:embed="rId5" cstate="print"/>
          <a:srcRect/>
          <a:stretch>
            <a:fillRect/>
          </a:stretch>
        </p:blipFill>
        <p:spPr bwMode="auto">
          <a:xfrm>
            <a:off x="7629765" y="1971020"/>
            <a:ext cx="844836" cy="942261"/>
          </a:xfrm>
          <a:prstGeom prst="rect">
            <a:avLst/>
          </a:prstGeom>
          <a:noFill/>
          <a:ln w="9525">
            <a:noFill/>
            <a:miter lim="800000"/>
            <a:headEnd/>
            <a:tailEnd/>
          </a:ln>
        </p:spPr>
      </p:pic>
      <p:pic>
        <p:nvPicPr>
          <p:cNvPr id="160" name="Picture 45"/>
          <p:cNvPicPr>
            <a:picLocks noChangeAspect="1" noChangeArrowheads="1"/>
          </p:cNvPicPr>
          <p:nvPr/>
        </p:nvPicPr>
        <p:blipFill>
          <a:blip r:embed="rId5" cstate="print"/>
          <a:srcRect/>
          <a:stretch>
            <a:fillRect/>
          </a:stretch>
        </p:blipFill>
        <p:spPr bwMode="auto">
          <a:xfrm>
            <a:off x="4537679" y="3625187"/>
            <a:ext cx="844836" cy="942261"/>
          </a:xfrm>
          <a:prstGeom prst="rect">
            <a:avLst/>
          </a:prstGeom>
          <a:noFill/>
          <a:ln w="9525">
            <a:noFill/>
            <a:miter lim="800000"/>
            <a:headEnd/>
            <a:tailEnd/>
          </a:ln>
        </p:spPr>
      </p:pic>
      <p:pic>
        <p:nvPicPr>
          <p:cNvPr id="161" name="Picture 45"/>
          <p:cNvPicPr>
            <a:picLocks noChangeAspect="1" noChangeArrowheads="1"/>
          </p:cNvPicPr>
          <p:nvPr/>
        </p:nvPicPr>
        <p:blipFill>
          <a:blip r:embed="rId5" cstate="print"/>
          <a:srcRect/>
          <a:stretch>
            <a:fillRect/>
          </a:stretch>
        </p:blipFill>
        <p:spPr bwMode="auto">
          <a:xfrm>
            <a:off x="4537679" y="5274357"/>
            <a:ext cx="844836" cy="942261"/>
          </a:xfrm>
          <a:prstGeom prst="rect">
            <a:avLst/>
          </a:prstGeom>
          <a:noFill/>
          <a:ln w="9525">
            <a:noFill/>
            <a:miter lim="800000"/>
            <a:headEnd/>
            <a:tailEnd/>
          </a:ln>
        </p:spPr>
      </p:pic>
      <p:pic>
        <p:nvPicPr>
          <p:cNvPr id="162" name="Picture 45"/>
          <p:cNvPicPr>
            <a:picLocks noChangeAspect="1" noChangeArrowheads="1"/>
          </p:cNvPicPr>
          <p:nvPr/>
        </p:nvPicPr>
        <p:blipFill>
          <a:blip r:embed="rId5" cstate="print"/>
          <a:srcRect/>
          <a:stretch>
            <a:fillRect/>
          </a:stretch>
        </p:blipFill>
        <p:spPr bwMode="auto">
          <a:xfrm>
            <a:off x="6016482" y="3663170"/>
            <a:ext cx="844836" cy="942261"/>
          </a:xfrm>
          <a:prstGeom prst="rect">
            <a:avLst/>
          </a:prstGeom>
          <a:noFill/>
          <a:ln w="9525">
            <a:noFill/>
            <a:miter lim="800000"/>
            <a:headEnd/>
            <a:tailEnd/>
          </a:ln>
        </p:spPr>
      </p:pic>
      <p:pic>
        <p:nvPicPr>
          <p:cNvPr id="163" name="Picture 45"/>
          <p:cNvPicPr>
            <a:picLocks noChangeAspect="1" noChangeArrowheads="1"/>
          </p:cNvPicPr>
          <p:nvPr/>
        </p:nvPicPr>
        <p:blipFill>
          <a:blip r:embed="rId5" cstate="print"/>
          <a:srcRect/>
          <a:stretch>
            <a:fillRect/>
          </a:stretch>
        </p:blipFill>
        <p:spPr bwMode="auto">
          <a:xfrm>
            <a:off x="7629765" y="3676932"/>
            <a:ext cx="844836" cy="942261"/>
          </a:xfrm>
          <a:prstGeom prst="rect">
            <a:avLst/>
          </a:prstGeom>
          <a:noFill/>
          <a:ln w="9525">
            <a:noFill/>
            <a:miter lim="800000"/>
            <a:headEnd/>
            <a:tailEnd/>
          </a:ln>
        </p:spPr>
      </p:pic>
      <p:pic>
        <p:nvPicPr>
          <p:cNvPr id="164" name="Picture 45"/>
          <p:cNvPicPr>
            <a:picLocks noChangeAspect="1" noChangeArrowheads="1"/>
          </p:cNvPicPr>
          <p:nvPr/>
        </p:nvPicPr>
        <p:blipFill>
          <a:blip r:embed="rId5" cstate="print"/>
          <a:srcRect/>
          <a:stretch>
            <a:fillRect/>
          </a:stretch>
        </p:blipFill>
        <p:spPr bwMode="auto">
          <a:xfrm>
            <a:off x="6016482" y="5274357"/>
            <a:ext cx="844836" cy="942261"/>
          </a:xfrm>
          <a:prstGeom prst="rect">
            <a:avLst/>
          </a:prstGeom>
          <a:noFill/>
          <a:ln w="9525">
            <a:noFill/>
            <a:miter lim="800000"/>
            <a:headEnd/>
            <a:tailEnd/>
          </a:ln>
        </p:spPr>
      </p:pic>
      <p:pic>
        <p:nvPicPr>
          <p:cNvPr id="165" name="Picture 45"/>
          <p:cNvPicPr>
            <a:picLocks noChangeAspect="1" noChangeArrowheads="1"/>
          </p:cNvPicPr>
          <p:nvPr/>
        </p:nvPicPr>
        <p:blipFill>
          <a:blip r:embed="rId5" cstate="print"/>
          <a:srcRect/>
          <a:stretch>
            <a:fillRect/>
          </a:stretch>
        </p:blipFill>
        <p:spPr bwMode="auto">
          <a:xfrm>
            <a:off x="7629765" y="5274357"/>
            <a:ext cx="844836" cy="942261"/>
          </a:xfrm>
          <a:prstGeom prst="rect">
            <a:avLst/>
          </a:prstGeom>
          <a:noFill/>
          <a:ln w="9525">
            <a:noFill/>
            <a:miter lim="800000"/>
            <a:headEnd/>
            <a:tailEnd/>
          </a:ln>
        </p:spPr>
      </p:pic>
    </p:spTree>
    <p:extLst>
      <p:ext uri="{BB962C8B-B14F-4D97-AF65-F5344CB8AC3E}">
        <p14:creationId xmlns:p14="http://schemas.microsoft.com/office/powerpoint/2010/main" val="30317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6"/>
                                        </p:tgtEl>
                                        <p:attrNameLst>
                                          <p:attrName>style.visibility</p:attrName>
                                        </p:attrNameLst>
                                      </p:cBhvr>
                                      <p:to>
                                        <p:strVal val="visible"/>
                                      </p:to>
                                    </p:set>
                                    <p:animEffect transition="in" filter="fade">
                                      <p:cBhvr>
                                        <p:cTn id="82" dur="500"/>
                                        <p:tgtEl>
                                          <p:spTgt spid="1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34"/>
                                        </p:tgtEl>
                                        <p:attrNameLst>
                                          <p:attrName>style.visibility</p:attrName>
                                        </p:attrNameLst>
                                      </p:cBhvr>
                                      <p:to>
                                        <p:strVal val="visible"/>
                                      </p:to>
                                    </p:set>
                                    <p:animEffect transition="in" filter="fade">
                                      <p:cBhvr>
                                        <p:cTn id="87" dur="500"/>
                                        <p:tgtEl>
                                          <p:spTgt spid="134"/>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0" nodeType="clickEffect">
                                  <p:stCondLst>
                                    <p:cond delay="0"/>
                                  </p:stCondLst>
                                  <p:childTnLst>
                                    <p:animMotion origin="layout" path="M -0.00017 0.00023 L -0.02934 -0.03866 " pathEditMode="relative" rAng="0" ptsTypes="AA">
                                      <p:cBhvr>
                                        <p:cTn id="91" dur="2000" fill="hold"/>
                                        <p:tgtEl>
                                          <p:spTgt spid="17"/>
                                        </p:tgtEl>
                                        <p:attrNameLst>
                                          <p:attrName>ppt_x</p:attrName>
                                          <p:attrName>ppt_y</p:attrName>
                                        </p:attrNameLst>
                                      </p:cBhvr>
                                      <p:rCtr x="-1458" y="-1944"/>
                                    </p:animMotion>
                                  </p:childTnLst>
                                </p:cTn>
                              </p:par>
                              <p:par>
                                <p:cTn id="92" presetID="42" presetClass="path" presetSubtype="0" accel="50000" decel="50000" fill="hold" grpId="0" nodeType="withEffect">
                                  <p:stCondLst>
                                    <p:cond delay="0"/>
                                  </p:stCondLst>
                                  <p:childTnLst>
                                    <p:animMotion origin="layout" path="M 8.33333E-7 -3.7037E-6 L 0.00052 -0.05231 " pathEditMode="relative" rAng="0" ptsTypes="AA">
                                      <p:cBhvr>
                                        <p:cTn id="93" dur="2000" fill="hold"/>
                                        <p:tgtEl>
                                          <p:spTgt spid="18"/>
                                        </p:tgtEl>
                                        <p:attrNameLst>
                                          <p:attrName>ppt_x</p:attrName>
                                          <p:attrName>ppt_y</p:attrName>
                                        </p:attrNameLst>
                                      </p:cBhvr>
                                      <p:rCtr x="17" y="-2616"/>
                                    </p:animMotion>
                                  </p:childTnLst>
                                </p:cTn>
                              </p:par>
                              <p:par>
                                <p:cTn id="94" presetID="42" presetClass="path" presetSubtype="0" accel="50000" decel="50000" fill="hold" grpId="0" nodeType="withEffect">
                                  <p:stCondLst>
                                    <p:cond delay="0"/>
                                  </p:stCondLst>
                                  <p:childTnLst>
                                    <p:animMotion origin="layout" path="M 3.88889E-6 -2.96296E-6 L -0.00174 -0.04352 " pathEditMode="relative" rAng="0" ptsTypes="AA">
                                      <p:cBhvr>
                                        <p:cTn id="95" dur="2000" fill="hold"/>
                                        <p:tgtEl>
                                          <p:spTgt spid="24"/>
                                        </p:tgtEl>
                                        <p:attrNameLst>
                                          <p:attrName>ppt_x</p:attrName>
                                          <p:attrName>ppt_y</p:attrName>
                                        </p:attrNameLst>
                                      </p:cBhvr>
                                      <p:rCtr x="-87" y="-2176"/>
                                    </p:animMotion>
                                  </p:childTnLst>
                                </p:cTn>
                              </p:par>
                              <p:par>
                                <p:cTn id="96" presetID="42" presetClass="path" presetSubtype="0" accel="50000" decel="50000" fill="hold" grpId="0" nodeType="withEffect">
                                  <p:stCondLst>
                                    <p:cond delay="0"/>
                                  </p:stCondLst>
                                  <p:childTnLst>
                                    <p:animMotion origin="layout" path="M 4.16667E-6 -2.96296E-6 L 0.0401 -0.00833 " pathEditMode="relative" rAng="0" ptsTypes="AA">
                                      <p:cBhvr>
                                        <p:cTn id="97" dur="2000" fill="hold"/>
                                        <p:tgtEl>
                                          <p:spTgt spid="27"/>
                                        </p:tgtEl>
                                        <p:attrNameLst>
                                          <p:attrName>ppt_x</p:attrName>
                                          <p:attrName>ppt_y</p:attrName>
                                        </p:attrNameLst>
                                      </p:cBhvr>
                                      <p:rCtr x="1997" y="-417"/>
                                    </p:animMotion>
                                  </p:childTnLst>
                                </p:cTn>
                              </p:par>
                              <p:par>
                                <p:cTn id="98" presetID="42" presetClass="path" presetSubtype="0" accel="50000" decel="50000" fill="hold" grpId="0" nodeType="withEffect">
                                  <p:stCondLst>
                                    <p:cond delay="0"/>
                                  </p:stCondLst>
                                  <p:childTnLst>
                                    <p:animMotion origin="layout" path="M 8.33333E-7 -7.40741E-7 L 0.02552 -0.03657 " pathEditMode="relative" rAng="0" ptsTypes="AA">
                                      <p:cBhvr>
                                        <p:cTn id="99" dur="2000" fill="hold"/>
                                        <p:tgtEl>
                                          <p:spTgt spid="20"/>
                                        </p:tgtEl>
                                        <p:attrNameLst>
                                          <p:attrName>ppt_x</p:attrName>
                                          <p:attrName>ppt_y</p:attrName>
                                        </p:attrNameLst>
                                      </p:cBhvr>
                                      <p:rCtr x="1267" y="-1829"/>
                                    </p:animMotion>
                                  </p:childTnLst>
                                </p:cTn>
                              </p:par>
                              <p:par>
                                <p:cTn id="100" presetID="42" presetClass="path" presetSubtype="0" accel="50000" decel="50000" fill="hold" grpId="0" nodeType="withEffect">
                                  <p:stCondLst>
                                    <p:cond delay="0"/>
                                  </p:stCondLst>
                                  <p:childTnLst>
                                    <p:animMotion origin="layout" path="M 1.38889E-6 -3.33333E-6 L 0.0342 -0.00833 " pathEditMode="relative" rAng="0" ptsTypes="AA">
                                      <p:cBhvr>
                                        <p:cTn id="101" dur="2000" fill="hold"/>
                                        <p:tgtEl>
                                          <p:spTgt spid="19"/>
                                        </p:tgtEl>
                                        <p:attrNameLst>
                                          <p:attrName>ppt_x</p:attrName>
                                          <p:attrName>ppt_y</p:attrName>
                                        </p:attrNameLst>
                                      </p:cBhvr>
                                      <p:rCtr x="1701" y="-417"/>
                                    </p:animMotion>
                                  </p:childTnLst>
                                </p:cTn>
                              </p:par>
                              <p:par>
                                <p:cTn id="102" presetID="42" presetClass="path" presetSubtype="0" accel="50000" decel="50000" fill="hold" grpId="0" nodeType="withEffect">
                                  <p:stCondLst>
                                    <p:cond delay="0"/>
                                  </p:stCondLst>
                                  <p:childTnLst>
                                    <p:animMotion origin="layout" path="M -4.72222E-6 4.07407E-6 L 0.03872 -0.00371 " pathEditMode="relative" rAng="0" ptsTypes="AA">
                                      <p:cBhvr>
                                        <p:cTn id="103" dur="2000" fill="hold"/>
                                        <p:tgtEl>
                                          <p:spTgt spid="25"/>
                                        </p:tgtEl>
                                        <p:attrNameLst>
                                          <p:attrName>ppt_x</p:attrName>
                                          <p:attrName>ppt_y</p:attrName>
                                        </p:attrNameLst>
                                      </p:cBhvr>
                                      <p:rCtr x="1927" y="-185"/>
                                    </p:animMotion>
                                  </p:childTnLst>
                                </p:cTn>
                              </p:par>
                              <p:par>
                                <p:cTn id="104" presetID="42" presetClass="path" presetSubtype="0" accel="50000" decel="50000" fill="hold" grpId="0" nodeType="withEffect">
                                  <p:stCondLst>
                                    <p:cond delay="0"/>
                                  </p:stCondLst>
                                  <p:childTnLst>
                                    <p:animMotion origin="layout" path="M 2.22222E-6 -1.11111E-6 L -0.03229 -0.05417 " pathEditMode="relative" rAng="0" ptsTypes="AA">
                                      <p:cBhvr>
                                        <p:cTn id="105" dur="2000" fill="hold"/>
                                        <p:tgtEl>
                                          <p:spTgt spid="21"/>
                                        </p:tgtEl>
                                        <p:attrNameLst>
                                          <p:attrName>ppt_x</p:attrName>
                                          <p:attrName>ppt_y</p:attrName>
                                        </p:attrNameLst>
                                      </p:cBhvr>
                                      <p:rCtr x="-1615" y="-2708"/>
                                    </p:animMotion>
                                  </p:childTnLst>
                                </p:cTn>
                              </p:par>
                              <p:par>
                                <p:cTn id="106" presetID="42" presetClass="path" presetSubtype="0" accel="50000" decel="50000" fill="hold" grpId="0" nodeType="withEffect">
                                  <p:stCondLst>
                                    <p:cond delay="0"/>
                                  </p:stCondLst>
                                  <p:childTnLst>
                                    <p:animMotion origin="layout" path="M 1.38889E-6 -3.7037E-6 L -0.00747 -0.05301 " pathEditMode="relative" rAng="0" ptsTypes="AA">
                                      <p:cBhvr>
                                        <p:cTn id="107" dur="2000" fill="hold"/>
                                        <p:tgtEl>
                                          <p:spTgt spid="22"/>
                                        </p:tgtEl>
                                        <p:attrNameLst>
                                          <p:attrName>ppt_x</p:attrName>
                                          <p:attrName>ppt_y</p:attrName>
                                        </p:attrNameLst>
                                      </p:cBhvr>
                                      <p:rCtr x="-382" y="-2662"/>
                                    </p:animMotion>
                                  </p:childTnLst>
                                </p:cTn>
                              </p:par>
                              <p:par>
                                <p:cTn id="108" presetID="42" presetClass="path" presetSubtype="0" accel="50000" decel="50000" fill="hold" grpId="0" nodeType="withEffect">
                                  <p:stCondLst>
                                    <p:cond delay="0"/>
                                  </p:stCondLst>
                                  <p:childTnLst>
                                    <p:animMotion origin="layout" path="M -4.44444E-6 -1.48148E-6 L 0.03889 0.00116 " pathEditMode="relative" rAng="0" ptsTypes="AA">
                                      <p:cBhvr>
                                        <p:cTn id="109" dur="2000" fill="hold"/>
                                        <p:tgtEl>
                                          <p:spTgt spid="26"/>
                                        </p:tgtEl>
                                        <p:attrNameLst>
                                          <p:attrName>ppt_x</p:attrName>
                                          <p:attrName>ppt_y</p:attrName>
                                        </p:attrNameLst>
                                      </p:cBhvr>
                                      <p:rCtr x="1944" y="46"/>
                                    </p:animMotion>
                                  </p:childTnLst>
                                </p:cTn>
                              </p:par>
                              <p:par>
                                <p:cTn id="110" presetID="42" presetClass="path" presetSubtype="0" accel="50000" decel="50000" fill="hold" grpId="0" nodeType="withEffect">
                                  <p:stCondLst>
                                    <p:cond delay="0"/>
                                  </p:stCondLst>
                                  <p:childTnLst>
                                    <p:animMotion origin="layout" path="M 5E-6 -7.40741E-7 L 0.04063 0.00232 " pathEditMode="relative" rAng="0" ptsTypes="AA">
                                      <p:cBhvr>
                                        <p:cTn id="111" dur="2000" fill="hold"/>
                                        <p:tgtEl>
                                          <p:spTgt spid="28"/>
                                        </p:tgtEl>
                                        <p:attrNameLst>
                                          <p:attrName>ppt_x</p:attrName>
                                          <p:attrName>ppt_y</p:attrName>
                                        </p:attrNameLst>
                                      </p:cBhvr>
                                      <p:rCtr x="2031" y="116"/>
                                    </p:animMotion>
                                  </p:childTnLst>
                                </p:cTn>
                              </p:par>
                              <p:par>
                                <p:cTn id="112" presetID="42" presetClass="path" presetSubtype="0" accel="50000" decel="50000" fill="hold" grpId="0" nodeType="withEffect">
                                  <p:stCondLst>
                                    <p:cond delay="0"/>
                                  </p:stCondLst>
                                  <p:childTnLst>
                                    <p:animMotion origin="layout" path="M -5.55556E-7 -3.33333E-6 L -0.04826 0.0007 " pathEditMode="relative" rAng="0" ptsTypes="AA">
                                      <p:cBhvr>
                                        <p:cTn id="113" dur="2000" fill="hold"/>
                                        <p:tgtEl>
                                          <p:spTgt spid="8"/>
                                        </p:tgtEl>
                                        <p:attrNameLst>
                                          <p:attrName>ppt_x</p:attrName>
                                          <p:attrName>ppt_y</p:attrName>
                                        </p:attrNameLst>
                                      </p:cBhvr>
                                      <p:rCtr x="-2413" y="23"/>
                                    </p:animMotion>
                                  </p:childTnLst>
                                </p:cTn>
                              </p:par>
                              <p:par>
                                <p:cTn id="114" presetID="42" presetClass="path" presetSubtype="0" accel="50000" decel="50000" fill="hold" grpId="0" nodeType="withEffect">
                                  <p:stCondLst>
                                    <p:cond delay="0"/>
                                  </p:stCondLst>
                                  <p:childTnLst>
                                    <p:animMotion origin="layout" path="M 5.55556E-7 2.96296E-6 L 0.02743 -0.0294 " pathEditMode="relative" rAng="0" ptsTypes="AA">
                                      <p:cBhvr>
                                        <p:cTn id="115" dur="2000" fill="hold"/>
                                        <p:tgtEl>
                                          <p:spTgt spid="9"/>
                                        </p:tgtEl>
                                        <p:attrNameLst>
                                          <p:attrName>ppt_x</p:attrName>
                                          <p:attrName>ppt_y</p:attrName>
                                        </p:attrNameLst>
                                      </p:cBhvr>
                                      <p:rCtr x="1372" y="-1481"/>
                                    </p:animMotion>
                                  </p:childTnLst>
                                </p:cTn>
                              </p:par>
                              <p:par>
                                <p:cTn id="116" presetID="42" presetClass="path" presetSubtype="0" accel="50000" decel="50000" fill="hold" grpId="0" nodeType="withEffect">
                                  <p:stCondLst>
                                    <p:cond delay="0"/>
                                  </p:stCondLst>
                                  <p:childTnLst>
                                    <p:animMotion origin="layout" path="M -5.55556E-7 0 L 0.02674 -0.03958 " pathEditMode="relative" rAng="0" ptsTypes="AA">
                                      <p:cBhvr>
                                        <p:cTn id="117" dur="2000" fill="hold"/>
                                        <p:tgtEl>
                                          <p:spTgt spid="23"/>
                                        </p:tgtEl>
                                        <p:attrNameLst>
                                          <p:attrName>ppt_x</p:attrName>
                                          <p:attrName>ppt_y</p:attrName>
                                        </p:attrNameLst>
                                      </p:cBhvr>
                                      <p:rCtr x="1337" y="-1991"/>
                                    </p:animMotion>
                                  </p:childTnLst>
                                </p:cTn>
                              </p:par>
                              <p:par>
                                <p:cTn id="118" presetID="42" presetClass="path" presetSubtype="0" accel="50000" decel="50000" fill="hold" grpId="0" nodeType="withEffect">
                                  <p:stCondLst>
                                    <p:cond delay="0"/>
                                  </p:stCondLst>
                                  <p:childTnLst>
                                    <p:animMotion origin="layout" path="M -8.33333E-7 4.44444E-6 L 0.01198 -0.04931 " pathEditMode="relative" rAng="0" ptsTypes="AA">
                                      <p:cBhvr>
                                        <p:cTn id="119" dur="2000" fill="hold"/>
                                        <p:tgtEl>
                                          <p:spTgt spid="10"/>
                                        </p:tgtEl>
                                        <p:attrNameLst>
                                          <p:attrName>ppt_x</p:attrName>
                                          <p:attrName>ppt_y</p:attrName>
                                        </p:attrNameLst>
                                      </p:cBhvr>
                                      <p:rCtr x="590" y="-2477"/>
                                    </p:animMotion>
                                  </p:childTnLst>
                                </p:cTn>
                              </p:par>
                              <p:par>
                                <p:cTn id="120" presetID="42" presetClass="path" presetSubtype="0" accel="50000" decel="50000" fill="hold" grpId="0" nodeType="withEffect">
                                  <p:stCondLst>
                                    <p:cond delay="0"/>
                                  </p:stCondLst>
                                  <p:childTnLst>
                                    <p:animMotion origin="layout" path="M 1.38889E-6 -7.40741E-7 L 0.00087 -0.0456 " pathEditMode="relative" rAng="0" ptsTypes="AA">
                                      <p:cBhvr>
                                        <p:cTn id="121" dur="2000" fill="hold"/>
                                        <p:tgtEl>
                                          <p:spTgt spid="37"/>
                                        </p:tgtEl>
                                        <p:attrNameLst>
                                          <p:attrName>ppt_x</p:attrName>
                                          <p:attrName>ppt_y</p:attrName>
                                        </p:attrNameLst>
                                      </p:cBhvr>
                                      <p:rCtr x="35" y="-2292"/>
                                    </p:animMotion>
                                  </p:childTnLst>
                                </p:cTn>
                              </p:par>
                              <p:par>
                                <p:cTn id="122" presetID="42" presetClass="path" presetSubtype="0" accel="50000" decel="50000" fill="hold" grpId="0" nodeType="withEffect">
                                  <p:stCondLst>
                                    <p:cond delay="0"/>
                                  </p:stCondLst>
                                  <p:childTnLst>
                                    <p:animMotion origin="layout" path="M -8.33333E-7 -3.7037E-6 L 0.0474 0.07338 " pathEditMode="relative" rAng="0" ptsTypes="AA">
                                      <p:cBhvr>
                                        <p:cTn id="123" dur="2000" fill="hold"/>
                                        <p:tgtEl>
                                          <p:spTgt spid="29"/>
                                        </p:tgtEl>
                                        <p:attrNameLst>
                                          <p:attrName>ppt_x</p:attrName>
                                          <p:attrName>ppt_y</p:attrName>
                                        </p:attrNameLst>
                                      </p:cBhvr>
                                      <p:rCtr x="2361" y="3657"/>
                                    </p:animMotion>
                                  </p:childTnLst>
                                </p:cTn>
                              </p:par>
                              <p:par>
                                <p:cTn id="124" presetID="42" presetClass="path" presetSubtype="0" accel="50000" decel="50000" fill="hold" grpId="0" nodeType="withEffect">
                                  <p:stCondLst>
                                    <p:cond delay="0"/>
                                  </p:stCondLst>
                                  <p:childTnLst>
                                    <p:animMotion origin="layout" path="M 3.88889E-6 4.81481E-6 L 0.03159 0.04467 " pathEditMode="relative" rAng="0" ptsTypes="AA">
                                      <p:cBhvr>
                                        <p:cTn id="125" dur="2000" fill="hold"/>
                                        <p:tgtEl>
                                          <p:spTgt spid="30"/>
                                        </p:tgtEl>
                                        <p:attrNameLst>
                                          <p:attrName>ppt_x</p:attrName>
                                          <p:attrName>ppt_y</p:attrName>
                                        </p:attrNameLst>
                                      </p:cBhvr>
                                      <p:rCtr x="1580" y="2222"/>
                                    </p:animMotion>
                                  </p:childTnLst>
                                </p:cTn>
                              </p:par>
                              <p:par>
                                <p:cTn id="126" presetID="42" presetClass="path" presetSubtype="0" accel="50000" decel="50000" fill="hold" grpId="0" nodeType="withEffect">
                                  <p:stCondLst>
                                    <p:cond delay="0"/>
                                  </p:stCondLst>
                                  <p:childTnLst>
                                    <p:animMotion origin="layout" path="M 4.16667E-6 1.48148E-6 L 0.02343 -0.04491 " pathEditMode="relative" rAng="0" ptsTypes="AA">
                                      <p:cBhvr>
                                        <p:cTn id="127" dur="2000" fill="hold"/>
                                        <p:tgtEl>
                                          <p:spTgt spid="15"/>
                                        </p:tgtEl>
                                        <p:attrNameLst>
                                          <p:attrName>ppt_x</p:attrName>
                                          <p:attrName>ppt_y</p:attrName>
                                        </p:attrNameLst>
                                      </p:cBhvr>
                                      <p:rCtr x="1163" y="-2245"/>
                                    </p:animMotion>
                                  </p:childTnLst>
                                </p:cTn>
                              </p:par>
                              <p:par>
                                <p:cTn id="128" presetID="42" presetClass="path" presetSubtype="0" accel="50000" decel="50000" fill="hold" grpId="0" nodeType="withEffect">
                                  <p:stCondLst>
                                    <p:cond delay="0"/>
                                  </p:stCondLst>
                                  <p:childTnLst>
                                    <p:animMotion origin="layout" path="M 1.94444E-6 -1.85185E-6 L 0.00121 0.0544 " pathEditMode="relative" rAng="0" ptsTypes="AA">
                                      <p:cBhvr>
                                        <p:cTn id="129" dur="2000" fill="hold"/>
                                        <p:tgtEl>
                                          <p:spTgt spid="12"/>
                                        </p:tgtEl>
                                        <p:attrNameLst>
                                          <p:attrName>ppt_x</p:attrName>
                                          <p:attrName>ppt_y</p:attrName>
                                        </p:attrNameLst>
                                      </p:cBhvr>
                                      <p:rCtr x="52" y="2708"/>
                                    </p:animMotion>
                                  </p:childTnLst>
                                </p:cTn>
                              </p:par>
                              <p:par>
                                <p:cTn id="130" presetID="42" presetClass="path" presetSubtype="0" accel="50000" decel="50000" fill="hold" grpId="0" nodeType="withEffect">
                                  <p:stCondLst>
                                    <p:cond delay="0"/>
                                  </p:stCondLst>
                                  <p:childTnLst>
                                    <p:animMotion origin="layout" path="M 8.33333E-7 1.85185E-6 L -0.03281 -0.04884 " pathEditMode="relative" rAng="0" ptsTypes="AA">
                                      <p:cBhvr>
                                        <p:cTn id="131" dur="2000" fill="hold"/>
                                        <p:tgtEl>
                                          <p:spTgt spid="11"/>
                                        </p:tgtEl>
                                        <p:attrNameLst>
                                          <p:attrName>ppt_x</p:attrName>
                                          <p:attrName>ppt_y</p:attrName>
                                        </p:attrNameLst>
                                      </p:cBhvr>
                                      <p:rCtr x="-1649" y="-2454"/>
                                    </p:animMotion>
                                  </p:childTnLst>
                                </p:cTn>
                              </p:par>
                              <p:par>
                                <p:cTn id="132" presetID="42" presetClass="path" presetSubtype="0" accel="50000" decel="50000" fill="hold" grpId="0" nodeType="withEffect">
                                  <p:stCondLst>
                                    <p:cond delay="0"/>
                                  </p:stCondLst>
                                  <p:childTnLst>
                                    <p:animMotion origin="layout" path="M 1.38889E-6 2.96296E-6 L 0.02587 -0.03148 " pathEditMode="relative" rAng="0" ptsTypes="AA">
                                      <p:cBhvr>
                                        <p:cTn id="133" dur="2000" fill="hold"/>
                                        <p:tgtEl>
                                          <p:spTgt spid="13"/>
                                        </p:tgtEl>
                                        <p:attrNameLst>
                                          <p:attrName>ppt_x</p:attrName>
                                          <p:attrName>ppt_y</p:attrName>
                                        </p:attrNameLst>
                                      </p:cBhvr>
                                      <p:rCtr x="1285" y="-1574"/>
                                    </p:animMotion>
                                  </p:childTnLst>
                                </p:cTn>
                              </p:par>
                              <p:par>
                                <p:cTn id="134" presetID="42" presetClass="path" presetSubtype="0" accel="50000" decel="50000" fill="hold" grpId="0" nodeType="withEffect">
                                  <p:stCondLst>
                                    <p:cond delay="0"/>
                                  </p:stCondLst>
                                  <p:childTnLst>
                                    <p:animMotion origin="layout" path="M 2.77778E-7 3.7037E-7 L -0.04774 0.00231 " pathEditMode="relative" rAng="0" ptsTypes="AA">
                                      <p:cBhvr>
                                        <p:cTn id="135" dur="2000" fill="hold"/>
                                        <p:tgtEl>
                                          <p:spTgt spid="14"/>
                                        </p:tgtEl>
                                        <p:attrNameLst>
                                          <p:attrName>ppt_x</p:attrName>
                                          <p:attrName>ppt_y</p:attrName>
                                        </p:attrNameLst>
                                      </p:cBhvr>
                                      <p:rCtr x="-2396" y="116"/>
                                    </p:animMotion>
                                  </p:childTnLst>
                                </p:cTn>
                              </p:par>
                              <p:par>
                                <p:cTn id="136" presetID="42" presetClass="path" presetSubtype="0" accel="50000" decel="50000" fill="hold" grpId="0" nodeType="withEffect">
                                  <p:stCondLst>
                                    <p:cond delay="0"/>
                                  </p:stCondLst>
                                  <p:childTnLst>
                                    <p:animMotion origin="layout" path="M -1.94444E-6 -2.59259E-6 L 0.00504 0.03658 " pathEditMode="relative" rAng="0" ptsTypes="AA">
                                      <p:cBhvr>
                                        <p:cTn id="137" dur="2000" fill="hold"/>
                                        <p:tgtEl>
                                          <p:spTgt spid="16"/>
                                        </p:tgtEl>
                                        <p:attrNameLst>
                                          <p:attrName>ppt_x</p:attrName>
                                          <p:attrName>ppt_y</p:attrName>
                                        </p:attrNameLst>
                                      </p:cBhvr>
                                      <p:rCtr x="243" y="1829"/>
                                    </p:animMotion>
                                  </p:childTnLst>
                                </p:cTn>
                              </p:par>
                            </p:childTnLst>
                          </p:cTn>
                        </p:par>
                        <p:par>
                          <p:cTn id="138" fill="hold">
                            <p:stCondLst>
                              <p:cond delay="2000"/>
                            </p:stCondLst>
                            <p:childTnLst>
                              <p:par>
                                <p:cTn id="139" presetID="10" presetClass="exit" presetSubtype="0" fill="hold" nodeType="afterEffect">
                                  <p:stCondLst>
                                    <p:cond delay="0"/>
                                  </p:stCondLst>
                                  <p:childTnLst>
                                    <p:animEffect transition="out" filter="fade">
                                      <p:cBhvr>
                                        <p:cTn id="140" dur="500"/>
                                        <p:tgtEl>
                                          <p:spTgt spid="134"/>
                                        </p:tgtEl>
                                      </p:cBhvr>
                                    </p:animEffect>
                                    <p:set>
                                      <p:cBhvr>
                                        <p:cTn id="141" dur="1" fill="hold">
                                          <p:stCondLst>
                                            <p:cond delay="499"/>
                                          </p:stCondLst>
                                        </p:cTn>
                                        <p:tgtEl>
                                          <p:spTgt spid="134"/>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500"/>
                                        <p:tgtEl>
                                          <p:spTgt spid="13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fade">
                                      <p:cBhvr>
                                        <p:cTn id="149" dur="800"/>
                                        <p:tgtEl>
                                          <p:spTgt spid="141"/>
                                        </p:tgtEl>
                                      </p:cBhvr>
                                    </p:animEffect>
                                  </p:childTnLst>
                                </p:cTn>
                              </p:par>
                              <p:par>
                                <p:cTn id="150" presetID="10" presetClass="entr" presetSubtype="0" fill="hold"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fade">
                                      <p:cBhvr>
                                        <p:cTn id="152" dur="500"/>
                                        <p:tgtEl>
                                          <p:spTgt spid="143"/>
                                        </p:tgtEl>
                                      </p:cBhvr>
                                    </p:animEffect>
                                  </p:childTnLst>
                                </p:cTn>
                              </p:par>
                              <p:par>
                                <p:cTn id="153" presetID="10" presetClass="entr" presetSubtype="0" fill="hold" nodeType="withEffect">
                                  <p:stCondLst>
                                    <p:cond delay="0"/>
                                  </p:stCondLst>
                                  <p:childTnLst>
                                    <p:set>
                                      <p:cBhvr>
                                        <p:cTn id="154" dur="1" fill="hold">
                                          <p:stCondLst>
                                            <p:cond delay="0"/>
                                          </p:stCondLst>
                                        </p:cTn>
                                        <p:tgtEl>
                                          <p:spTgt spid="145"/>
                                        </p:tgtEl>
                                        <p:attrNameLst>
                                          <p:attrName>style.visibility</p:attrName>
                                        </p:attrNameLst>
                                      </p:cBhvr>
                                      <p:to>
                                        <p:strVal val="visible"/>
                                      </p:to>
                                    </p:set>
                                    <p:animEffect transition="in" filter="fade">
                                      <p:cBhvr>
                                        <p:cTn id="155" dur="500"/>
                                        <p:tgtEl>
                                          <p:spTgt spid="145"/>
                                        </p:tgtEl>
                                      </p:cBhvr>
                                    </p:animEffect>
                                  </p:childTnLst>
                                </p:cTn>
                              </p:par>
                              <p:par>
                                <p:cTn id="156" presetID="10" presetClass="entr" presetSubtype="0" fill="hold" nodeType="withEffect">
                                  <p:stCondLst>
                                    <p:cond delay="0"/>
                                  </p:stCondLst>
                                  <p:childTnLst>
                                    <p:set>
                                      <p:cBhvr>
                                        <p:cTn id="157" dur="1" fill="hold">
                                          <p:stCondLst>
                                            <p:cond delay="0"/>
                                          </p:stCondLst>
                                        </p:cTn>
                                        <p:tgtEl>
                                          <p:spTgt spid="148"/>
                                        </p:tgtEl>
                                        <p:attrNameLst>
                                          <p:attrName>style.visibility</p:attrName>
                                        </p:attrNameLst>
                                      </p:cBhvr>
                                      <p:to>
                                        <p:strVal val="visible"/>
                                      </p:to>
                                    </p:set>
                                    <p:animEffect transition="in" filter="fade">
                                      <p:cBhvr>
                                        <p:cTn id="158" dur="500"/>
                                        <p:tgtEl>
                                          <p:spTgt spid="14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2" nodeType="clickEffect">
                                  <p:stCondLst>
                                    <p:cond delay="0"/>
                                  </p:stCondLst>
                                  <p:childTnLst>
                                    <p:animEffect transition="out" filter="fade">
                                      <p:cBhvr>
                                        <p:cTn id="162" dur="500"/>
                                        <p:tgtEl>
                                          <p:spTgt spid="17"/>
                                        </p:tgtEl>
                                      </p:cBhvr>
                                    </p:animEffect>
                                    <p:set>
                                      <p:cBhvr>
                                        <p:cTn id="163" dur="1" fill="hold">
                                          <p:stCondLst>
                                            <p:cond delay="499"/>
                                          </p:stCondLst>
                                        </p:cTn>
                                        <p:tgtEl>
                                          <p:spTgt spid="17"/>
                                        </p:tgtEl>
                                        <p:attrNameLst>
                                          <p:attrName>style.visibility</p:attrName>
                                        </p:attrNameLst>
                                      </p:cBhvr>
                                      <p:to>
                                        <p:strVal val="hidden"/>
                                      </p:to>
                                    </p:set>
                                  </p:childTnLst>
                                </p:cTn>
                              </p:par>
                              <p:par>
                                <p:cTn id="164" presetID="10" presetClass="exit" presetSubtype="0" fill="hold" grpId="2" nodeType="withEffect">
                                  <p:stCondLst>
                                    <p:cond delay="0"/>
                                  </p:stCondLst>
                                  <p:childTnLst>
                                    <p:animEffect transition="out" filter="fade">
                                      <p:cBhvr>
                                        <p:cTn id="165" dur="500"/>
                                        <p:tgtEl>
                                          <p:spTgt spid="18"/>
                                        </p:tgtEl>
                                      </p:cBhvr>
                                    </p:animEffect>
                                    <p:set>
                                      <p:cBhvr>
                                        <p:cTn id="166" dur="1" fill="hold">
                                          <p:stCondLst>
                                            <p:cond delay="499"/>
                                          </p:stCondLst>
                                        </p:cTn>
                                        <p:tgtEl>
                                          <p:spTgt spid="18"/>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24"/>
                                        </p:tgtEl>
                                      </p:cBhvr>
                                    </p:animEffect>
                                    <p:set>
                                      <p:cBhvr>
                                        <p:cTn id="169" dur="1" fill="hold">
                                          <p:stCondLst>
                                            <p:cond delay="499"/>
                                          </p:stCondLst>
                                        </p:cTn>
                                        <p:tgtEl>
                                          <p:spTgt spid="24"/>
                                        </p:tgtEl>
                                        <p:attrNameLst>
                                          <p:attrName>style.visibility</p:attrName>
                                        </p:attrNameLst>
                                      </p:cBhvr>
                                      <p:to>
                                        <p:strVal val="hidden"/>
                                      </p:to>
                                    </p:set>
                                  </p:childTnLst>
                                </p:cTn>
                              </p:par>
                              <p:par>
                                <p:cTn id="170" presetID="10" presetClass="exit" presetSubtype="0" fill="hold" grpId="2" nodeType="withEffect">
                                  <p:stCondLst>
                                    <p:cond delay="0"/>
                                  </p:stCondLst>
                                  <p:childTnLst>
                                    <p:animEffect transition="out" filter="fad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10" presetClass="exit" presetSubtype="0" fill="hold" grpId="2" nodeType="withEffect">
                                  <p:stCondLst>
                                    <p:cond delay="0"/>
                                  </p:stCondLst>
                                  <p:childTnLst>
                                    <p:animEffect transition="out" filter="fade">
                                      <p:cBhvr>
                                        <p:cTn id="174" dur="500"/>
                                        <p:tgtEl>
                                          <p:spTgt spid="20"/>
                                        </p:tgtEl>
                                      </p:cBhvr>
                                    </p:animEffect>
                                    <p:set>
                                      <p:cBhvr>
                                        <p:cTn id="175" dur="1" fill="hold">
                                          <p:stCondLst>
                                            <p:cond delay="499"/>
                                          </p:stCondLst>
                                        </p:cTn>
                                        <p:tgtEl>
                                          <p:spTgt spid="20"/>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500"/>
                                        <p:tgtEl>
                                          <p:spTgt spid="19"/>
                                        </p:tgtEl>
                                      </p:cBhvr>
                                    </p:animEffect>
                                    <p:set>
                                      <p:cBhvr>
                                        <p:cTn id="178" dur="1" fill="hold">
                                          <p:stCondLst>
                                            <p:cond delay="499"/>
                                          </p:stCondLst>
                                        </p:cTn>
                                        <p:tgtEl>
                                          <p:spTgt spid="19"/>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21"/>
                                        </p:tgtEl>
                                      </p:cBhvr>
                                    </p:animEffect>
                                    <p:set>
                                      <p:cBhvr>
                                        <p:cTn id="184" dur="1" fill="hold">
                                          <p:stCondLst>
                                            <p:cond delay="499"/>
                                          </p:stCondLst>
                                        </p:cTn>
                                        <p:tgtEl>
                                          <p:spTgt spid="21"/>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22"/>
                                        </p:tgtEl>
                                      </p:cBhvr>
                                    </p:animEffect>
                                    <p:set>
                                      <p:cBhvr>
                                        <p:cTn id="187" dur="1" fill="hold">
                                          <p:stCondLst>
                                            <p:cond delay="499"/>
                                          </p:stCondLst>
                                        </p:cTn>
                                        <p:tgtEl>
                                          <p:spTgt spid="22"/>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26"/>
                                        </p:tgtEl>
                                      </p:cBhvr>
                                    </p:animEffect>
                                    <p:set>
                                      <p:cBhvr>
                                        <p:cTn id="190" dur="1" fill="hold">
                                          <p:stCondLst>
                                            <p:cond delay="499"/>
                                          </p:stCondLst>
                                        </p:cTn>
                                        <p:tgtEl>
                                          <p:spTgt spid="26"/>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500"/>
                                        <p:tgtEl>
                                          <p:spTgt spid="28"/>
                                        </p:tgtEl>
                                      </p:cBhvr>
                                    </p:animEffect>
                                    <p:set>
                                      <p:cBhvr>
                                        <p:cTn id="193" dur="1" fill="hold">
                                          <p:stCondLst>
                                            <p:cond delay="499"/>
                                          </p:stCondLst>
                                        </p:cTn>
                                        <p:tgtEl>
                                          <p:spTgt spid="28"/>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8"/>
                                        </p:tgtEl>
                                      </p:cBhvr>
                                    </p:animEffect>
                                    <p:set>
                                      <p:cBhvr>
                                        <p:cTn id="196" dur="1" fill="hold">
                                          <p:stCondLst>
                                            <p:cond delay="499"/>
                                          </p:stCondLst>
                                        </p:cTn>
                                        <p:tgtEl>
                                          <p:spTgt spid="8"/>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9"/>
                                        </p:tgtEl>
                                      </p:cBhvr>
                                    </p:animEffect>
                                    <p:set>
                                      <p:cBhvr>
                                        <p:cTn id="199" dur="1" fill="hold">
                                          <p:stCondLst>
                                            <p:cond delay="499"/>
                                          </p:stCondLst>
                                        </p:cTn>
                                        <p:tgtEl>
                                          <p:spTgt spid="9"/>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23"/>
                                        </p:tgtEl>
                                      </p:cBhvr>
                                    </p:animEffect>
                                    <p:set>
                                      <p:cBhvr>
                                        <p:cTn id="202" dur="1" fill="hold">
                                          <p:stCondLst>
                                            <p:cond delay="499"/>
                                          </p:stCondLst>
                                        </p:cTn>
                                        <p:tgtEl>
                                          <p:spTgt spid="23"/>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37"/>
                                        </p:tgtEl>
                                      </p:cBhvr>
                                    </p:animEffect>
                                    <p:set>
                                      <p:cBhvr>
                                        <p:cTn id="208" dur="1" fill="hold">
                                          <p:stCondLst>
                                            <p:cond delay="499"/>
                                          </p:stCondLst>
                                        </p:cTn>
                                        <p:tgtEl>
                                          <p:spTgt spid="37"/>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29"/>
                                        </p:tgtEl>
                                      </p:cBhvr>
                                    </p:animEffect>
                                    <p:set>
                                      <p:cBhvr>
                                        <p:cTn id="211" dur="1" fill="hold">
                                          <p:stCondLst>
                                            <p:cond delay="499"/>
                                          </p:stCondLst>
                                        </p:cTn>
                                        <p:tgtEl>
                                          <p:spTgt spid="29"/>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15"/>
                                        </p:tgtEl>
                                      </p:cBhvr>
                                    </p:animEffect>
                                    <p:set>
                                      <p:cBhvr>
                                        <p:cTn id="217" dur="1" fill="hold">
                                          <p:stCondLst>
                                            <p:cond delay="499"/>
                                          </p:stCondLst>
                                        </p:cTn>
                                        <p:tgtEl>
                                          <p:spTgt spid="15"/>
                                        </p:tgtEl>
                                        <p:attrNameLst>
                                          <p:attrName>style.visibility</p:attrName>
                                        </p:attrNameLst>
                                      </p:cBhvr>
                                      <p:to>
                                        <p:strVal val="hidden"/>
                                      </p:to>
                                    </p:set>
                                  </p:childTnLst>
                                </p:cTn>
                              </p:par>
                              <p:par>
                                <p:cTn id="218" presetID="10" presetClass="exit" presetSubtype="0" fill="hold" grpId="2" nodeType="withEffect">
                                  <p:stCondLst>
                                    <p:cond delay="0"/>
                                  </p:stCondLst>
                                  <p:childTnLst>
                                    <p:animEffect transition="out" filter="fade">
                                      <p:cBhvr>
                                        <p:cTn id="219" dur="500"/>
                                        <p:tgtEl>
                                          <p:spTgt spid="12"/>
                                        </p:tgtEl>
                                      </p:cBhvr>
                                    </p:animEffect>
                                    <p:set>
                                      <p:cBhvr>
                                        <p:cTn id="220" dur="1" fill="hold">
                                          <p:stCondLst>
                                            <p:cond delay="499"/>
                                          </p:stCondLst>
                                        </p:cTn>
                                        <p:tgtEl>
                                          <p:spTgt spid="12"/>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11"/>
                                        </p:tgtEl>
                                      </p:cBhvr>
                                    </p:animEffect>
                                    <p:set>
                                      <p:cBhvr>
                                        <p:cTn id="223" dur="1" fill="hold">
                                          <p:stCondLst>
                                            <p:cond delay="499"/>
                                          </p:stCondLst>
                                        </p:cTn>
                                        <p:tgtEl>
                                          <p:spTgt spid="11"/>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13"/>
                                        </p:tgtEl>
                                      </p:cBhvr>
                                    </p:animEffect>
                                    <p:set>
                                      <p:cBhvr>
                                        <p:cTn id="226" dur="1" fill="hold">
                                          <p:stCondLst>
                                            <p:cond delay="499"/>
                                          </p:stCondLst>
                                        </p:cTn>
                                        <p:tgtEl>
                                          <p:spTgt spid="13"/>
                                        </p:tgtEl>
                                        <p:attrNameLst>
                                          <p:attrName>style.visibility</p:attrName>
                                        </p:attrNameLst>
                                      </p:cBhvr>
                                      <p:to>
                                        <p:strVal val="hidden"/>
                                      </p:to>
                                    </p:set>
                                  </p:childTnLst>
                                </p:cTn>
                              </p:par>
                              <p:par>
                                <p:cTn id="227" presetID="10" presetClass="exit" presetSubtype="0" fill="hold" grpId="2" nodeType="withEffect">
                                  <p:stCondLst>
                                    <p:cond delay="0"/>
                                  </p:stCondLst>
                                  <p:childTnLst>
                                    <p:animEffect transition="out" filter="fade">
                                      <p:cBhvr>
                                        <p:cTn id="228" dur="500"/>
                                        <p:tgtEl>
                                          <p:spTgt spid="14"/>
                                        </p:tgtEl>
                                      </p:cBhvr>
                                    </p:animEffect>
                                    <p:set>
                                      <p:cBhvr>
                                        <p:cTn id="229" dur="1" fill="hold">
                                          <p:stCondLst>
                                            <p:cond delay="499"/>
                                          </p:stCondLst>
                                        </p:cTn>
                                        <p:tgtEl>
                                          <p:spTgt spid="14"/>
                                        </p:tgtEl>
                                        <p:attrNameLst>
                                          <p:attrName>style.visibility</p:attrName>
                                        </p:attrNameLst>
                                      </p:cBhvr>
                                      <p:to>
                                        <p:strVal val="hidden"/>
                                      </p:to>
                                    </p:set>
                                  </p:childTnLst>
                                </p:cTn>
                              </p:par>
                              <p:par>
                                <p:cTn id="230" presetID="10" presetClass="exit" presetSubtype="0" fill="hold" grpId="2" nodeType="withEffect">
                                  <p:stCondLst>
                                    <p:cond delay="0"/>
                                  </p:stCondLst>
                                  <p:childTnLst>
                                    <p:animEffect transition="out" filter="fade">
                                      <p:cBhvr>
                                        <p:cTn id="231" dur="500"/>
                                        <p:tgtEl>
                                          <p:spTgt spid="16"/>
                                        </p:tgtEl>
                                      </p:cBhvr>
                                    </p:animEffect>
                                    <p:set>
                                      <p:cBhvr>
                                        <p:cTn id="232" dur="1" fill="hold">
                                          <p:stCondLst>
                                            <p:cond delay="499"/>
                                          </p:stCondLst>
                                        </p:cTn>
                                        <p:tgtEl>
                                          <p:spTgt spid="16"/>
                                        </p:tgtEl>
                                        <p:attrNameLst>
                                          <p:attrName>style.visibility</p:attrName>
                                        </p:attrNameLst>
                                      </p:cBhvr>
                                      <p:to>
                                        <p:strVal val="hidden"/>
                                      </p:to>
                                    </p:set>
                                  </p:childTnLst>
                                </p:cTn>
                              </p:par>
                            </p:childTnLst>
                          </p:cTn>
                        </p:par>
                        <p:par>
                          <p:cTn id="233" fill="hold">
                            <p:stCondLst>
                              <p:cond delay="500"/>
                            </p:stCondLst>
                            <p:childTnLst>
                              <p:par>
                                <p:cTn id="234" presetID="10" presetClass="entr" presetSubtype="0" fill="hold" nodeType="afterEffect">
                                  <p:stCondLst>
                                    <p:cond delay="0"/>
                                  </p:stCondLst>
                                  <p:childTnLst>
                                    <p:set>
                                      <p:cBhvr>
                                        <p:cTn id="235" dur="1" fill="hold">
                                          <p:stCondLst>
                                            <p:cond delay="0"/>
                                          </p:stCondLst>
                                        </p:cTn>
                                        <p:tgtEl>
                                          <p:spTgt spid="157"/>
                                        </p:tgtEl>
                                        <p:attrNameLst>
                                          <p:attrName>style.visibility</p:attrName>
                                        </p:attrNameLst>
                                      </p:cBhvr>
                                      <p:to>
                                        <p:strVal val="visible"/>
                                      </p:to>
                                    </p:set>
                                    <p:animEffect transition="in" filter="fade">
                                      <p:cBhvr>
                                        <p:cTn id="236" dur="500"/>
                                        <p:tgtEl>
                                          <p:spTgt spid="157"/>
                                        </p:tgtEl>
                                      </p:cBhvr>
                                    </p:animEffect>
                                  </p:childTnLst>
                                </p:cTn>
                              </p:par>
                              <p:par>
                                <p:cTn id="237" presetID="10" presetClass="entr" presetSubtype="0" fill="hold" nodeType="withEffect">
                                  <p:stCondLst>
                                    <p:cond delay="0"/>
                                  </p:stCondLst>
                                  <p:childTnLst>
                                    <p:set>
                                      <p:cBhvr>
                                        <p:cTn id="238" dur="1" fill="hold">
                                          <p:stCondLst>
                                            <p:cond delay="0"/>
                                          </p:stCondLst>
                                        </p:cTn>
                                        <p:tgtEl>
                                          <p:spTgt spid="158"/>
                                        </p:tgtEl>
                                        <p:attrNameLst>
                                          <p:attrName>style.visibility</p:attrName>
                                        </p:attrNameLst>
                                      </p:cBhvr>
                                      <p:to>
                                        <p:strVal val="visible"/>
                                      </p:to>
                                    </p:set>
                                    <p:animEffect transition="in" filter="fade">
                                      <p:cBhvr>
                                        <p:cTn id="239" dur="500"/>
                                        <p:tgtEl>
                                          <p:spTgt spid="158"/>
                                        </p:tgtEl>
                                      </p:cBhvr>
                                    </p:animEffect>
                                  </p:childTnLst>
                                </p:cTn>
                              </p:par>
                              <p:par>
                                <p:cTn id="240" presetID="10" presetClass="entr" presetSubtype="0" fill="hold" nodeType="withEffect">
                                  <p:stCondLst>
                                    <p:cond delay="0"/>
                                  </p:stCondLst>
                                  <p:childTnLst>
                                    <p:set>
                                      <p:cBhvr>
                                        <p:cTn id="241" dur="1" fill="hold">
                                          <p:stCondLst>
                                            <p:cond delay="0"/>
                                          </p:stCondLst>
                                        </p:cTn>
                                        <p:tgtEl>
                                          <p:spTgt spid="159"/>
                                        </p:tgtEl>
                                        <p:attrNameLst>
                                          <p:attrName>style.visibility</p:attrName>
                                        </p:attrNameLst>
                                      </p:cBhvr>
                                      <p:to>
                                        <p:strVal val="visible"/>
                                      </p:to>
                                    </p:set>
                                    <p:animEffect transition="in" filter="fade">
                                      <p:cBhvr>
                                        <p:cTn id="242" dur="500"/>
                                        <p:tgtEl>
                                          <p:spTgt spid="159"/>
                                        </p:tgtEl>
                                      </p:cBhvr>
                                    </p:animEffect>
                                  </p:childTnLst>
                                </p:cTn>
                              </p:par>
                              <p:par>
                                <p:cTn id="243" presetID="10" presetClass="entr" presetSubtype="0" fill="hold" nodeType="withEffect">
                                  <p:stCondLst>
                                    <p:cond delay="0"/>
                                  </p:stCondLst>
                                  <p:childTnLst>
                                    <p:set>
                                      <p:cBhvr>
                                        <p:cTn id="244" dur="1" fill="hold">
                                          <p:stCondLst>
                                            <p:cond delay="0"/>
                                          </p:stCondLst>
                                        </p:cTn>
                                        <p:tgtEl>
                                          <p:spTgt spid="163"/>
                                        </p:tgtEl>
                                        <p:attrNameLst>
                                          <p:attrName>style.visibility</p:attrName>
                                        </p:attrNameLst>
                                      </p:cBhvr>
                                      <p:to>
                                        <p:strVal val="visible"/>
                                      </p:to>
                                    </p:set>
                                    <p:animEffect transition="in" filter="fade">
                                      <p:cBhvr>
                                        <p:cTn id="245" dur="500"/>
                                        <p:tgtEl>
                                          <p:spTgt spid="163"/>
                                        </p:tgtEl>
                                      </p:cBhvr>
                                    </p:animEffect>
                                  </p:childTnLst>
                                </p:cTn>
                              </p:par>
                              <p:par>
                                <p:cTn id="246" presetID="10" presetClass="entr" presetSubtype="0" fill="hold" nodeType="withEffect">
                                  <p:stCondLst>
                                    <p:cond delay="0"/>
                                  </p:stCondLst>
                                  <p:childTnLst>
                                    <p:set>
                                      <p:cBhvr>
                                        <p:cTn id="247" dur="1" fill="hold">
                                          <p:stCondLst>
                                            <p:cond delay="0"/>
                                          </p:stCondLst>
                                        </p:cTn>
                                        <p:tgtEl>
                                          <p:spTgt spid="162"/>
                                        </p:tgtEl>
                                        <p:attrNameLst>
                                          <p:attrName>style.visibility</p:attrName>
                                        </p:attrNameLst>
                                      </p:cBhvr>
                                      <p:to>
                                        <p:strVal val="visible"/>
                                      </p:to>
                                    </p:set>
                                    <p:animEffect transition="in" filter="fade">
                                      <p:cBhvr>
                                        <p:cTn id="248" dur="500"/>
                                        <p:tgtEl>
                                          <p:spTgt spid="162"/>
                                        </p:tgtEl>
                                      </p:cBhvr>
                                    </p:animEffect>
                                  </p:childTnLst>
                                </p:cTn>
                              </p:par>
                              <p:par>
                                <p:cTn id="249" presetID="10" presetClass="entr" presetSubtype="0" fill="hold"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500"/>
                                        <p:tgtEl>
                                          <p:spTgt spid="160"/>
                                        </p:tgtEl>
                                      </p:cBhvr>
                                    </p:animEffect>
                                  </p:childTnLst>
                                </p:cTn>
                              </p:par>
                              <p:par>
                                <p:cTn id="252" presetID="10" presetClass="entr" presetSubtype="0" fill="hold" nodeType="withEffect">
                                  <p:stCondLst>
                                    <p:cond delay="0"/>
                                  </p:stCondLst>
                                  <p:childTnLst>
                                    <p:set>
                                      <p:cBhvr>
                                        <p:cTn id="253" dur="1" fill="hold">
                                          <p:stCondLst>
                                            <p:cond delay="0"/>
                                          </p:stCondLst>
                                        </p:cTn>
                                        <p:tgtEl>
                                          <p:spTgt spid="161"/>
                                        </p:tgtEl>
                                        <p:attrNameLst>
                                          <p:attrName>style.visibility</p:attrName>
                                        </p:attrNameLst>
                                      </p:cBhvr>
                                      <p:to>
                                        <p:strVal val="visible"/>
                                      </p:to>
                                    </p:set>
                                    <p:animEffect transition="in" filter="fade">
                                      <p:cBhvr>
                                        <p:cTn id="254" dur="500"/>
                                        <p:tgtEl>
                                          <p:spTgt spid="161"/>
                                        </p:tgtEl>
                                      </p:cBhvr>
                                    </p:animEffect>
                                  </p:childTnLst>
                                </p:cTn>
                              </p:par>
                              <p:par>
                                <p:cTn id="255" presetID="10" presetClass="entr" presetSubtype="0" fill="hold" nodeType="withEffect">
                                  <p:stCondLst>
                                    <p:cond delay="0"/>
                                  </p:stCondLst>
                                  <p:childTnLst>
                                    <p:set>
                                      <p:cBhvr>
                                        <p:cTn id="256" dur="1" fill="hold">
                                          <p:stCondLst>
                                            <p:cond delay="0"/>
                                          </p:stCondLst>
                                        </p:cTn>
                                        <p:tgtEl>
                                          <p:spTgt spid="164"/>
                                        </p:tgtEl>
                                        <p:attrNameLst>
                                          <p:attrName>style.visibility</p:attrName>
                                        </p:attrNameLst>
                                      </p:cBhvr>
                                      <p:to>
                                        <p:strVal val="visible"/>
                                      </p:to>
                                    </p:set>
                                    <p:animEffect transition="in" filter="fade">
                                      <p:cBhvr>
                                        <p:cTn id="257" dur="500"/>
                                        <p:tgtEl>
                                          <p:spTgt spid="164"/>
                                        </p:tgtEl>
                                      </p:cBhvr>
                                    </p:animEffect>
                                  </p:childTnLst>
                                </p:cTn>
                              </p:par>
                              <p:par>
                                <p:cTn id="258" presetID="10" presetClass="entr" presetSubtype="0" fill="hold" nodeType="withEffect">
                                  <p:stCondLst>
                                    <p:cond delay="0"/>
                                  </p:stCondLst>
                                  <p:childTnLst>
                                    <p:set>
                                      <p:cBhvr>
                                        <p:cTn id="259" dur="1" fill="hold">
                                          <p:stCondLst>
                                            <p:cond delay="0"/>
                                          </p:stCondLst>
                                        </p:cTn>
                                        <p:tgtEl>
                                          <p:spTgt spid="165"/>
                                        </p:tgtEl>
                                        <p:attrNameLst>
                                          <p:attrName>style.visibility</p:attrName>
                                        </p:attrNameLst>
                                      </p:cBhvr>
                                      <p:to>
                                        <p:strVal val="visible"/>
                                      </p:to>
                                    </p:set>
                                    <p:animEffect transition="in" filter="fade">
                                      <p:cBhvr>
                                        <p:cTn id="260"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17" grpId="1" animBg="1"/>
      <p:bldP spid="1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7" grpId="0" animBg="1"/>
      <p:bldP spid="37" grpId="1" animBg="1"/>
      <p:bldP spid="37" grpId="2" animBg="1"/>
      <p:bldP spid="136" grpId="0"/>
      <p:bldP spid="1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rmAutofit/>
          </a:bodyPr>
          <a:lstStyle/>
          <a:p>
            <a:r>
              <a:rPr lang="en-US" altLang="zh-CN" dirty="0"/>
              <a:t>Effect of </a:t>
            </a:r>
            <a:r>
              <a:rPr lang="en-US" altLang="zh-CN" dirty="0" smtClean="0"/>
              <a:t>Optimization: Jacobi</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30</a:t>
            </a:fld>
            <a:endParaRPr lang="en-US"/>
          </a:p>
        </p:txBody>
      </p:sp>
      <p:sp>
        <p:nvSpPr>
          <p:cNvPr id="10" name="Content Placeholder 2"/>
          <p:cNvSpPr txBox="1">
            <a:spLocks/>
          </p:cNvSpPr>
          <p:nvPr/>
        </p:nvSpPr>
        <p:spPr>
          <a:xfrm>
            <a:off x="381000" y="6172200"/>
            <a:ext cx="85344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600" b="1" dirty="0" smtClean="0"/>
              <a:t>Baseline</a:t>
            </a:r>
            <a:r>
              <a:rPr lang="en-US" altLang="zh-CN" sz="1600" dirty="0" smtClean="0"/>
              <a:t>: Local Synchronization; </a:t>
            </a:r>
            <a:r>
              <a:rPr lang="en-US" altLang="zh-CN" sz="1600" b="1" dirty="0" err="1" smtClean="0"/>
              <a:t>Sch</a:t>
            </a:r>
            <a:r>
              <a:rPr lang="en-US" altLang="zh-CN" sz="1600" dirty="0" smtClean="0"/>
              <a:t>: Dependency </a:t>
            </a:r>
            <a:r>
              <a:rPr lang="en-US" altLang="zh-CN" sz="1600" dirty="0" smtClean="0">
                <a:solidFill>
                  <a:srgbClr val="C00000"/>
                </a:solidFill>
              </a:rPr>
              <a:t>Sch</a:t>
            </a:r>
            <a:r>
              <a:rPr lang="en-US" altLang="zh-CN" sz="1600" dirty="0" smtClean="0"/>
              <a:t>eduling;  </a:t>
            </a:r>
            <a:r>
              <a:rPr lang="en-US" altLang="zh-CN" sz="1600" b="1" dirty="0" smtClean="0"/>
              <a:t>Rep</a:t>
            </a:r>
            <a:r>
              <a:rPr lang="en-US" altLang="zh-CN" sz="1600" dirty="0" smtClean="0"/>
              <a:t>: Computational </a:t>
            </a:r>
            <a:r>
              <a:rPr lang="en-US" altLang="zh-CN" sz="1600" dirty="0" smtClean="0">
                <a:solidFill>
                  <a:srgbClr val="C00000"/>
                </a:solidFill>
              </a:rPr>
              <a:t>Rep</a:t>
            </a:r>
            <a:r>
              <a:rPr lang="en-US" altLang="zh-CN" sz="1600" dirty="0" smtClean="0"/>
              <a:t>lication</a:t>
            </a:r>
            <a:endParaRPr lang="zh-CN"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0026"/>
            <a:ext cx="6248400" cy="451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87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lstStyle/>
          <a:p>
            <a:r>
              <a:rPr lang="en-US" altLang="zh-CN" dirty="0" smtClean="0"/>
              <a:t>Scalability: Fish Simulation</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31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172200" cy="448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81000" y="6172200"/>
            <a:ext cx="85344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600" b="1" dirty="0" smtClean="0"/>
              <a:t>Baseline</a:t>
            </a:r>
            <a:r>
              <a:rPr lang="en-US" altLang="zh-CN" sz="1600" dirty="0" smtClean="0"/>
              <a:t>: Local Synchronization; </a:t>
            </a:r>
            <a:r>
              <a:rPr lang="en-US" altLang="zh-CN" sz="1600" b="1" dirty="0" err="1" smtClean="0"/>
              <a:t>Sch</a:t>
            </a:r>
            <a:r>
              <a:rPr lang="en-US" altLang="zh-CN" sz="1600" dirty="0" smtClean="0"/>
              <a:t>: Dependency </a:t>
            </a:r>
            <a:r>
              <a:rPr lang="en-US" altLang="zh-CN" sz="1600" dirty="0" smtClean="0">
                <a:solidFill>
                  <a:srgbClr val="C00000"/>
                </a:solidFill>
              </a:rPr>
              <a:t>Sch</a:t>
            </a:r>
            <a:r>
              <a:rPr lang="en-US" altLang="zh-CN" sz="1600" dirty="0" smtClean="0"/>
              <a:t>eduling;  </a:t>
            </a:r>
            <a:r>
              <a:rPr lang="en-US" altLang="zh-CN" sz="1600" b="1" dirty="0" smtClean="0"/>
              <a:t>Rep</a:t>
            </a:r>
            <a:r>
              <a:rPr lang="en-US" altLang="zh-CN" sz="1600" dirty="0" smtClean="0"/>
              <a:t>: Computational </a:t>
            </a:r>
            <a:r>
              <a:rPr lang="en-US" altLang="zh-CN" sz="1600" dirty="0" smtClean="0">
                <a:solidFill>
                  <a:srgbClr val="C00000"/>
                </a:solidFill>
              </a:rPr>
              <a:t>Rep</a:t>
            </a:r>
            <a:r>
              <a:rPr lang="en-US" altLang="zh-CN" sz="1600" dirty="0" smtClean="0"/>
              <a:t>lication</a:t>
            </a:r>
            <a:endParaRPr lang="zh-CN" altLang="en-US" sz="1600" dirty="0"/>
          </a:p>
        </p:txBody>
      </p:sp>
    </p:spTree>
    <p:extLst>
      <p:ext uri="{BB962C8B-B14F-4D97-AF65-F5344CB8AC3E}">
        <p14:creationId xmlns:p14="http://schemas.microsoft.com/office/powerpoint/2010/main" val="204732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096000" cy="1066800"/>
          </a:xfrm>
        </p:spPr>
        <p:txBody>
          <a:bodyPr/>
          <a:lstStyle/>
          <a:p>
            <a:r>
              <a:rPr lang="en-US" altLang="zh-CN" dirty="0" smtClean="0"/>
              <a:t>Conclusions </a:t>
            </a:r>
            <a:endParaRPr lang="zh-CN" altLang="en-US" dirty="0"/>
          </a:p>
        </p:txBody>
      </p:sp>
      <p:sp>
        <p:nvSpPr>
          <p:cNvPr id="3" name="Content Placeholder 2"/>
          <p:cNvSpPr>
            <a:spLocks noGrp="1"/>
          </p:cNvSpPr>
          <p:nvPr>
            <p:ph idx="1"/>
          </p:nvPr>
        </p:nvSpPr>
        <p:spPr>
          <a:xfrm>
            <a:off x="457200" y="1524000"/>
            <a:ext cx="8686800" cy="4876800"/>
          </a:xfrm>
        </p:spPr>
        <p:txBody>
          <a:bodyPr>
            <a:normAutofit fontScale="77500" lnSpcReduction="20000"/>
          </a:bodyPr>
          <a:lstStyle/>
          <a:p>
            <a:r>
              <a:rPr lang="en-US" altLang="zh-CN" dirty="0" smtClean="0"/>
              <a:t>Latency jitter </a:t>
            </a:r>
            <a:r>
              <a:rPr lang="en-US" altLang="zh-CN" dirty="0"/>
              <a:t>is </a:t>
            </a:r>
            <a:r>
              <a:rPr lang="en-US" altLang="zh-CN" dirty="0" smtClean="0"/>
              <a:t>a </a:t>
            </a:r>
            <a:r>
              <a:rPr lang="en-US" altLang="zh-CN" dirty="0"/>
              <a:t>key characteristic </a:t>
            </a:r>
            <a:r>
              <a:rPr lang="en-US" altLang="zh-CN" dirty="0" smtClean="0"/>
              <a:t>of today’s </a:t>
            </a:r>
            <a:r>
              <a:rPr lang="en-US" altLang="zh-CN" dirty="0"/>
              <a:t>cloud </a:t>
            </a:r>
            <a:r>
              <a:rPr lang="en-US" altLang="zh-CN" dirty="0" smtClean="0"/>
              <a:t>environments.</a:t>
            </a:r>
          </a:p>
          <a:p>
            <a:endParaRPr lang="en-US" altLang="zh-CN" dirty="0" smtClean="0"/>
          </a:p>
          <a:p>
            <a:r>
              <a:rPr lang="en-US" altLang="zh-CN" dirty="0" smtClean="0"/>
              <a:t>Programming model + jitter-tolerant runtime</a:t>
            </a:r>
          </a:p>
          <a:p>
            <a:pPr lvl="1"/>
            <a:r>
              <a:rPr lang="en-US" altLang="zh-CN" dirty="0" smtClean="0"/>
              <a:t>Good </a:t>
            </a:r>
            <a:r>
              <a:rPr lang="en-US" altLang="zh-CN" dirty="0"/>
              <a:t>performance under latency </a:t>
            </a:r>
            <a:r>
              <a:rPr lang="en-US" altLang="zh-CN" dirty="0" smtClean="0"/>
              <a:t>jitter</a:t>
            </a:r>
          </a:p>
          <a:p>
            <a:pPr lvl="1"/>
            <a:r>
              <a:rPr lang="en-US" altLang="zh-CN" dirty="0" smtClean="0"/>
              <a:t>Ease of programming</a:t>
            </a:r>
          </a:p>
          <a:p>
            <a:pPr lvl="1"/>
            <a:r>
              <a:rPr lang="en-US" altLang="zh-CN" dirty="0" smtClean="0"/>
              <a:t>Correctness</a:t>
            </a:r>
          </a:p>
          <a:p>
            <a:endParaRPr lang="en-US" altLang="zh-CN" dirty="0" smtClean="0"/>
          </a:p>
          <a:p>
            <a:r>
              <a:rPr lang="en-US" altLang="zh-CN" dirty="0" smtClean="0"/>
              <a:t>We have released </a:t>
            </a:r>
            <a:r>
              <a:rPr lang="en-US" altLang="zh-CN" dirty="0"/>
              <a:t>our framework </a:t>
            </a:r>
            <a:r>
              <a:rPr lang="en-US" altLang="zh-CN" dirty="0" smtClean="0"/>
              <a:t>as </a:t>
            </a:r>
            <a:r>
              <a:rPr lang="en-US" altLang="zh-CN" dirty="0"/>
              <a:t>a public </a:t>
            </a:r>
            <a:r>
              <a:rPr lang="en-US" altLang="zh-CN" dirty="0" smtClean="0"/>
              <a:t>Amazon AMI: </a:t>
            </a:r>
            <a:r>
              <a:rPr lang="en-US" dirty="0" smtClean="0">
                <a:hlinkClick r:id="rId3"/>
              </a:rPr>
              <a:t>http</a:t>
            </a:r>
            <a:r>
              <a:rPr lang="en-US" dirty="0">
                <a:hlinkClick r:id="rId3"/>
              </a:rPr>
              <a:t>://www.cs.cornell.edu/bigreddata/games</a:t>
            </a:r>
            <a:r>
              <a:rPr lang="en-US" dirty="0" smtClean="0">
                <a:hlinkClick r:id="rId3"/>
              </a:rPr>
              <a:t>/</a:t>
            </a:r>
            <a:r>
              <a:rPr lang="en-US" altLang="zh-CN" dirty="0" smtClean="0"/>
              <a:t>.</a:t>
            </a:r>
          </a:p>
          <a:p>
            <a:endParaRPr lang="en-US" altLang="zh-CN" dirty="0" smtClean="0"/>
          </a:p>
          <a:p>
            <a:r>
              <a:rPr lang="en-US" altLang="zh-CN" dirty="0" smtClean="0"/>
              <a:t>Our </a:t>
            </a:r>
            <a:r>
              <a:rPr lang="en-US" altLang="zh-CN" dirty="0"/>
              <a:t>framework </a:t>
            </a:r>
            <a:r>
              <a:rPr lang="en-US" altLang="zh-CN" dirty="0" smtClean="0"/>
              <a:t>will be used this fall in </a:t>
            </a:r>
            <a:r>
              <a:rPr lang="en-US" altLang="zh-CN" dirty="0"/>
              <a:t>CS 5220 </a:t>
            </a:r>
            <a:r>
              <a:rPr lang="en-US" altLang="zh-CN" dirty="0" smtClean="0"/>
              <a:t>(Applications </a:t>
            </a:r>
            <a:r>
              <a:rPr lang="en-US" altLang="zh-CN" dirty="0"/>
              <a:t>of Parallel Computers</a:t>
            </a:r>
            <a:r>
              <a:rPr lang="en-US" altLang="zh-CN" dirty="0" smtClean="0"/>
              <a:t>) </a:t>
            </a:r>
            <a:r>
              <a:rPr lang="en-US" altLang="zh-CN" smtClean="0"/>
              <a:t>at Cornell.</a:t>
            </a:r>
            <a:endParaRPr lang="en-US" altLang="zh-CN"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32</a:t>
            </a:fld>
            <a:endParaRPr lang="en-US"/>
          </a:p>
        </p:txBody>
      </p:sp>
      <p:sp>
        <p:nvSpPr>
          <p:cNvPr id="5" name="Title 1"/>
          <p:cNvSpPr txBox="1">
            <a:spLocks/>
          </p:cNvSpPr>
          <p:nvPr/>
        </p:nvSpPr>
        <p:spPr>
          <a:xfrm>
            <a:off x="4267200" y="76200"/>
            <a:ext cx="6096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C00000"/>
                </a:solidFill>
              </a:rPr>
              <a:t>Thank you!</a:t>
            </a:r>
            <a:endParaRPr lang="zh-CN" altLang="en-US" dirty="0">
              <a:solidFill>
                <a:srgbClr val="C00000"/>
              </a:solidFill>
            </a:endParaRPr>
          </a:p>
        </p:txBody>
      </p:sp>
      <p:sp>
        <p:nvSpPr>
          <p:cNvPr id="6" name="Title 1"/>
          <p:cNvSpPr txBox="1">
            <a:spLocks/>
          </p:cNvSpPr>
          <p:nvPr/>
        </p:nvSpPr>
        <p:spPr>
          <a:xfrm>
            <a:off x="-85725" y="152400"/>
            <a:ext cx="6096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5400" dirty="0" smtClean="0"/>
              <a:t>Questions?</a:t>
            </a:r>
            <a:endParaRPr lang="zh-CN" altLang="en-US" sz="5400" dirty="0"/>
          </a:p>
        </p:txBody>
      </p:sp>
    </p:spTree>
    <p:extLst>
      <p:ext uri="{BB962C8B-B14F-4D97-AF65-F5344CB8AC3E}">
        <p14:creationId xmlns:p14="http://schemas.microsoft.com/office/powerpoint/2010/main" val="10459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62DFB3-3278-4C69-B7F4-9F4587FEFC56}" type="slidenum">
              <a:rPr lang="en-US" smtClean="0"/>
              <a:pPr/>
              <a:t>4</a:t>
            </a:fld>
            <a:endParaRPr lang="en-US"/>
          </a:p>
        </p:txBody>
      </p:sp>
      <p:sp>
        <p:nvSpPr>
          <p:cNvPr id="5" name="Title 1"/>
          <p:cNvSpPr>
            <a:spLocks noGrp="1"/>
          </p:cNvSpPr>
          <p:nvPr>
            <p:ph type="title"/>
          </p:nvPr>
        </p:nvSpPr>
        <p:spPr>
          <a:xfrm>
            <a:off x="1181100" y="76200"/>
            <a:ext cx="7696200" cy="1066800"/>
          </a:xfrm>
        </p:spPr>
        <p:txBody>
          <a:bodyPr>
            <a:normAutofit/>
          </a:bodyPr>
          <a:lstStyle/>
          <a:p>
            <a:r>
              <a:rPr lang="en-US" altLang="zh-CN" sz="3600" dirty="0" smtClean="0"/>
              <a:t> </a:t>
            </a:r>
            <a:r>
              <a:rPr lang="en-US" altLang="zh-CN" sz="3600" dirty="0"/>
              <a:t>Other Time-Stepped Applications</a:t>
            </a:r>
            <a:endParaRPr lang="zh-CN" altLang="en-US" sz="3600"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Iterative </a:t>
            </a:r>
            <a:r>
              <a:rPr lang="en-US" altLang="zh-CN" dirty="0" smtClean="0"/>
              <a:t>Graph Processing</a:t>
            </a:r>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Matrix Computation</a:t>
            </a:r>
            <a:endParaRPr lang="zh-CN" altLang="en-US" dirty="0"/>
          </a:p>
        </p:txBody>
      </p:sp>
      <p:grpSp>
        <p:nvGrpSpPr>
          <p:cNvPr id="129" name="Group 128"/>
          <p:cNvGrpSpPr/>
          <p:nvPr/>
        </p:nvGrpSpPr>
        <p:grpSpPr>
          <a:xfrm>
            <a:off x="1866900" y="2362200"/>
            <a:ext cx="6057900" cy="2628900"/>
            <a:chOff x="1866900" y="2362200"/>
            <a:chExt cx="6057900" cy="2628900"/>
          </a:xfrm>
        </p:grpSpPr>
        <p:cxnSp>
          <p:nvCxnSpPr>
            <p:cNvPr id="93" name="Straight Arrow Connector 92"/>
            <p:cNvCxnSpPr>
              <a:stCxn id="13" idx="2"/>
              <a:endCxn id="11" idx="5"/>
            </p:cNvCxnSpPr>
            <p:nvPr/>
          </p:nvCxnSpPr>
          <p:spPr>
            <a:xfrm flipH="1" flipV="1">
              <a:off x="5224322" y="2991662"/>
              <a:ext cx="947878" cy="3154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12" idx="7"/>
              <a:endCxn id="13" idx="3"/>
            </p:cNvCxnSpPr>
            <p:nvPr/>
          </p:nvCxnSpPr>
          <p:spPr>
            <a:xfrm flipV="1">
              <a:off x="5772962" y="3387902"/>
              <a:ext cx="432716" cy="463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8" name="Group 127"/>
            <p:cNvGrpSpPr/>
            <p:nvPr/>
          </p:nvGrpSpPr>
          <p:grpSpPr>
            <a:xfrm>
              <a:off x="1866900" y="2362200"/>
              <a:ext cx="6057900" cy="2628900"/>
              <a:chOff x="1866900" y="2362200"/>
              <a:chExt cx="6057900" cy="2628900"/>
            </a:xfrm>
          </p:grpSpPr>
          <p:sp>
            <p:nvSpPr>
              <p:cNvPr id="20" name="Oval 19"/>
              <p:cNvSpPr/>
              <p:nvPr/>
            </p:nvSpPr>
            <p:spPr>
              <a:xfrm>
                <a:off x="2438400" y="3581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26" name="Group 125"/>
              <p:cNvGrpSpPr/>
              <p:nvPr/>
            </p:nvGrpSpPr>
            <p:grpSpPr>
              <a:xfrm>
                <a:off x="1866900" y="2362200"/>
                <a:ext cx="6057900" cy="2628900"/>
                <a:chOff x="1866900" y="2362200"/>
                <a:chExt cx="6057900" cy="2628900"/>
              </a:xfrm>
            </p:grpSpPr>
            <p:sp>
              <p:nvSpPr>
                <p:cNvPr id="8" name="Oval 7"/>
                <p:cNvSpPr/>
                <p:nvPr/>
              </p:nvSpPr>
              <p:spPr>
                <a:xfrm>
                  <a:off x="3086100" y="332994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66900" y="395478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000" y="42291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279654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77840" y="381762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72200" y="319278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0" y="2667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429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p:cNvSpPr/>
                <p:nvPr/>
              </p:nvSpPr>
              <p:spPr>
                <a:xfrm>
                  <a:off x="7696200" y="382524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48100" y="405384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4792980" y="429768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Oval 18"/>
                <p:cNvSpPr/>
                <p:nvPr/>
              </p:nvSpPr>
              <p:spPr>
                <a:xfrm>
                  <a:off x="2110740" y="2971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Oval 20"/>
                <p:cNvSpPr/>
                <p:nvPr/>
              </p:nvSpPr>
              <p:spPr>
                <a:xfrm>
                  <a:off x="6781800" y="47625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23" name="Straight Arrow Connector 22"/>
                <p:cNvCxnSpPr>
                  <a:stCxn id="9" idx="0"/>
                  <a:endCxn id="19" idx="4"/>
                </p:cNvCxnSpPr>
                <p:nvPr/>
              </p:nvCxnSpPr>
              <p:spPr>
                <a:xfrm flipV="1">
                  <a:off x="1981200" y="3200400"/>
                  <a:ext cx="243840" cy="75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6"/>
                  <a:endCxn id="20" idx="3"/>
                </p:cNvCxnSpPr>
                <p:nvPr/>
              </p:nvCxnSpPr>
              <p:spPr>
                <a:xfrm flipV="1">
                  <a:off x="2095500" y="3776522"/>
                  <a:ext cx="376378" cy="292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2"/>
                  <a:endCxn id="9" idx="6"/>
                </p:cNvCxnSpPr>
                <p:nvPr/>
              </p:nvCxnSpPr>
              <p:spPr>
                <a:xfrm flipH="1" flipV="1">
                  <a:off x="2095500" y="4069080"/>
                  <a:ext cx="571500" cy="274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1"/>
                  <a:endCxn id="20" idx="4"/>
                </p:cNvCxnSpPr>
                <p:nvPr/>
              </p:nvCxnSpPr>
              <p:spPr>
                <a:xfrm flipH="1" flipV="1">
                  <a:off x="2552700" y="3810000"/>
                  <a:ext cx="147778" cy="452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0" idx="6"/>
                  <a:endCxn id="8" idx="2"/>
                </p:cNvCxnSpPr>
                <p:nvPr/>
              </p:nvCxnSpPr>
              <p:spPr>
                <a:xfrm flipV="1">
                  <a:off x="2667000" y="3444240"/>
                  <a:ext cx="419100" cy="251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7" idx="1"/>
                  <a:endCxn id="8" idx="5"/>
                </p:cNvCxnSpPr>
                <p:nvPr/>
              </p:nvCxnSpPr>
              <p:spPr>
                <a:xfrm flipH="1" flipV="1">
                  <a:off x="3281222" y="3525062"/>
                  <a:ext cx="600356" cy="562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4" idx="3"/>
                  <a:endCxn id="8" idx="7"/>
                </p:cNvCxnSpPr>
                <p:nvPr/>
              </p:nvCxnSpPr>
              <p:spPr>
                <a:xfrm flipH="1">
                  <a:off x="3281222" y="2862122"/>
                  <a:ext cx="562256" cy="501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7"/>
                  <a:endCxn id="15" idx="3"/>
                </p:cNvCxnSpPr>
                <p:nvPr/>
              </p:nvCxnSpPr>
              <p:spPr>
                <a:xfrm flipV="1">
                  <a:off x="4043222" y="3624122"/>
                  <a:ext cx="409856" cy="463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5" idx="1"/>
                  <a:endCxn id="14" idx="5"/>
                </p:cNvCxnSpPr>
                <p:nvPr/>
              </p:nvCxnSpPr>
              <p:spPr>
                <a:xfrm flipH="1" flipV="1">
                  <a:off x="4005122" y="2862122"/>
                  <a:ext cx="447956" cy="600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8" idx="0"/>
                  <a:endCxn id="15" idx="4"/>
                </p:cNvCxnSpPr>
                <p:nvPr/>
              </p:nvCxnSpPr>
              <p:spPr>
                <a:xfrm flipH="1" flipV="1">
                  <a:off x="4533900" y="3657600"/>
                  <a:ext cx="373380" cy="64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15" idx="7"/>
                  <a:endCxn id="11" idx="3"/>
                </p:cNvCxnSpPr>
                <p:nvPr/>
              </p:nvCxnSpPr>
              <p:spPr>
                <a:xfrm flipV="1">
                  <a:off x="4614722" y="2991662"/>
                  <a:ext cx="447956" cy="470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11" idx="2"/>
                  <a:endCxn id="14" idx="6"/>
                </p:cNvCxnSpPr>
                <p:nvPr/>
              </p:nvCxnSpPr>
              <p:spPr>
                <a:xfrm flipH="1" flipV="1">
                  <a:off x="4038600" y="2781300"/>
                  <a:ext cx="990600" cy="129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0" idx="5"/>
                  <a:endCxn id="10" idx="0"/>
                </p:cNvCxnSpPr>
                <p:nvPr/>
              </p:nvCxnSpPr>
              <p:spPr>
                <a:xfrm>
                  <a:off x="2633522" y="3776522"/>
                  <a:ext cx="147778" cy="452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11" idx="5"/>
                  <a:endCxn id="18" idx="0"/>
                </p:cNvCxnSpPr>
                <p:nvPr/>
              </p:nvCxnSpPr>
              <p:spPr>
                <a:xfrm flipH="1">
                  <a:off x="4907280" y="2991662"/>
                  <a:ext cx="317042" cy="1306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7" idx="6"/>
                  <a:endCxn id="13" idx="2"/>
                </p:cNvCxnSpPr>
                <p:nvPr/>
              </p:nvCxnSpPr>
              <p:spPr>
                <a:xfrm flipV="1">
                  <a:off x="4076700" y="3307080"/>
                  <a:ext cx="2095500" cy="861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1" idx="0"/>
                  <a:endCxn id="12" idx="5"/>
                </p:cNvCxnSpPr>
                <p:nvPr/>
              </p:nvCxnSpPr>
              <p:spPr>
                <a:xfrm flipH="1" flipV="1">
                  <a:off x="5772962" y="4012742"/>
                  <a:ext cx="1123138" cy="749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 idx="5"/>
                  <a:endCxn id="21" idx="7"/>
                </p:cNvCxnSpPr>
                <p:nvPr/>
              </p:nvCxnSpPr>
              <p:spPr>
                <a:xfrm>
                  <a:off x="6367322" y="3387902"/>
                  <a:ext cx="609600" cy="1408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6" idx="1"/>
                  <a:endCxn id="13" idx="5"/>
                </p:cNvCxnSpPr>
                <p:nvPr/>
              </p:nvCxnSpPr>
              <p:spPr>
                <a:xfrm flipH="1" flipV="1">
                  <a:off x="6367322" y="3387902"/>
                  <a:ext cx="1362356" cy="470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21" idx="7"/>
                  <a:endCxn id="16" idx="3"/>
                </p:cNvCxnSpPr>
                <p:nvPr/>
              </p:nvCxnSpPr>
              <p:spPr>
                <a:xfrm flipV="1">
                  <a:off x="6976922" y="4020362"/>
                  <a:ext cx="752756" cy="775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18" idx="6"/>
                </p:cNvCxnSpPr>
                <p:nvPr/>
              </p:nvCxnSpPr>
              <p:spPr>
                <a:xfrm flipH="1">
                  <a:off x="5021580" y="3977640"/>
                  <a:ext cx="2674620" cy="434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9" idx="6"/>
                  <a:endCxn id="14" idx="2"/>
                </p:cNvCxnSpPr>
                <p:nvPr/>
              </p:nvCxnSpPr>
              <p:spPr>
                <a:xfrm flipV="1">
                  <a:off x="2339340" y="2781300"/>
                  <a:ext cx="147066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a:off x="7421880" y="2362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stCxn id="109" idx="4"/>
                  <a:endCxn id="16" idx="0"/>
                </p:cNvCxnSpPr>
                <p:nvPr/>
              </p:nvCxnSpPr>
              <p:spPr>
                <a:xfrm>
                  <a:off x="7536180" y="2590800"/>
                  <a:ext cx="274320" cy="1234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sp>
        <p:nvSpPr>
          <p:cNvPr id="124" name="Arc 123"/>
          <p:cNvSpPr/>
          <p:nvPr/>
        </p:nvSpPr>
        <p:spPr>
          <a:xfrm>
            <a:off x="3014522" y="2514600"/>
            <a:ext cx="600356" cy="4495800"/>
          </a:xfrm>
          <a:prstGeom prst="arc">
            <a:avLst/>
          </a:prstGeom>
          <a:ln>
            <a:prstDash val="sysDash"/>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5" name="Arc 124"/>
          <p:cNvSpPr/>
          <p:nvPr/>
        </p:nvSpPr>
        <p:spPr>
          <a:xfrm flipH="1">
            <a:off x="5410200" y="2743200"/>
            <a:ext cx="880922" cy="4381500"/>
          </a:xfrm>
          <a:prstGeom prst="arc">
            <a:avLst>
              <a:gd name="adj1" fmla="val 16175546"/>
              <a:gd name="adj2" fmla="val 0"/>
            </a:avLst>
          </a:prstGeom>
          <a:ln>
            <a:prstDash val="sysDash"/>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30" name="Picture 45"/>
          <p:cNvPicPr>
            <a:picLocks noChangeAspect="1" noChangeArrowheads="1"/>
          </p:cNvPicPr>
          <p:nvPr/>
        </p:nvPicPr>
        <p:blipFill>
          <a:blip r:embed="rId3" cstate="print"/>
          <a:srcRect/>
          <a:stretch>
            <a:fillRect/>
          </a:stretch>
        </p:blipFill>
        <p:spPr bwMode="auto">
          <a:xfrm>
            <a:off x="1996917" y="2961525"/>
            <a:ext cx="1111565" cy="1239749"/>
          </a:xfrm>
          <a:prstGeom prst="rect">
            <a:avLst/>
          </a:prstGeom>
          <a:noFill/>
          <a:ln w="9525">
            <a:noFill/>
            <a:miter lim="800000"/>
            <a:headEnd/>
            <a:tailEnd/>
          </a:ln>
        </p:spPr>
      </p:pic>
      <p:pic>
        <p:nvPicPr>
          <p:cNvPr id="131" name="Picture 45"/>
          <p:cNvPicPr>
            <a:picLocks noChangeAspect="1" noChangeArrowheads="1"/>
          </p:cNvPicPr>
          <p:nvPr/>
        </p:nvPicPr>
        <p:blipFill>
          <a:blip r:embed="rId3" cstate="print"/>
          <a:srcRect/>
          <a:stretch>
            <a:fillRect/>
          </a:stretch>
        </p:blipFill>
        <p:spPr bwMode="auto">
          <a:xfrm>
            <a:off x="4005122" y="3012211"/>
            <a:ext cx="1111565" cy="1239749"/>
          </a:xfrm>
          <a:prstGeom prst="rect">
            <a:avLst/>
          </a:prstGeom>
          <a:noFill/>
          <a:ln w="9525">
            <a:noFill/>
            <a:miter lim="800000"/>
            <a:headEnd/>
            <a:tailEnd/>
          </a:ln>
        </p:spPr>
      </p:pic>
      <p:pic>
        <p:nvPicPr>
          <p:cNvPr id="132" name="Picture 45"/>
          <p:cNvPicPr>
            <a:picLocks noChangeAspect="1" noChangeArrowheads="1"/>
          </p:cNvPicPr>
          <p:nvPr/>
        </p:nvPicPr>
        <p:blipFill>
          <a:blip r:embed="rId3" cstate="print"/>
          <a:srcRect/>
          <a:stretch>
            <a:fillRect/>
          </a:stretch>
        </p:blipFill>
        <p:spPr bwMode="auto">
          <a:xfrm>
            <a:off x="6009182" y="2986353"/>
            <a:ext cx="1111565" cy="1239749"/>
          </a:xfrm>
          <a:prstGeom prst="rect">
            <a:avLst/>
          </a:prstGeom>
          <a:noFill/>
          <a:ln w="9525">
            <a:noFill/>
            <a:miter lim="800000"/>
            <a:headEnd/>
            <a:tailEnd/>
          </a:ln>
        </p:spPr>
      </p:pic>
    </p:spTree>
    <p:extLst>
      <p:ext uri="{BB962C8B-B14F-4D97-AF65-F5344CB8AC3E}">
        <p14:creationId xmlns:p14="http://schemas.microsoft.com/office/powerpoint/2010/main" val="7738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up)">
                                      <p:cBhvr>
                                        <p:cTn id="7" dur="500"/>
                                        <p:tgtEl>
                                          <p:spTgt spid="1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up)">
                                      <p:cBhvr>
                                        <p:cTn id="10" dur="500"/>
                                        <p:tgtEl>
                                          <p:spTgt spid="125"/>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129"/>
                                        </p:tgtEl>
                                      </p:cBhvr>
                                    </p:animEffect>
                                    <p:set>
                                      <p:cBhvr>
                                        <p:cTn id="14" dur="1" fill="hold">
                                          <p:stCondLst>
                                            <p:cond delay="499"/>
                                          </p:stCondLst>
                                        </p:cTn>
                                        <p:tgtEl>
                                          <p:spTgt spid="129"/>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500"/>
                                        <p:tgtEl>
                                          <p:spTgt spid="130"/>
                                        </p:tgtEl>
                                      </p:cBhvr>
                                    </p:animEffect>
                                  </p:childTnLst>
                                </p:cTn>
                              </p:par>
                              <p:par>
                                <p:cTn id="19" presetID="10"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uiExpand="1" animBg="1"/>
      <p:bldP spid="125"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Autofit/>
          </a:bodyPr>
          <a:lstStyle/>
          <a:p>
            <a:r>
              <a:rPr lang="en-US" altLang="zh-CN" sz="3200" dirty="0"/>
              <a:t>Why </a:t>
            </a:r>
            <a:r>
              <a:rPr lang="en-US" altLang="zh-CN" sz="3200" dirty="0" smtClean="0"/>
              <a:t>Run Scientific Applications in </a:t>
            </a:r>
            <a:r>
              <a:rPr lang="en-US" altLang="zh-CN" sz="3200" dirty="0"/>
              <a:t>the </a:t>
            </a:r>
            <a:r>
              <a:rPr lang="en-US" altLang="zh-CN" sz="3200" dirty="0" smtClean="0"/>
              <a:t>Cloud?</a:t>
            </a:r>
            <a:endParaRPr lang="zh-CN" altLang="en-US" sz="3200" dirty="0"/>
          </a:p>
        </p:txBody>
      </p:sp>
      <p:sp>
        <p:nvSpPr>
          <p:cNvPr id="3" name="Content Placeholder 2"/>
          <p:cNvSpPr>
            <a:spLocks noGrp="1"/>
          </p:cNvSpPr>
          <p:nvPr>
            <p:ph idx="1"/>
          </p:nvPr>
        </p:nvSpPr>
        <p:spPr>
          <a:xfrm>
            <a:off x="457200" y="1676400"/>
            <a:ext cx="8077200" cy="4419599"/>
          </a:xfrm>
        </p:spPr>
        <p:txBody>
          <a:bodyPr>
            <a:normAutofit/>
          </a:bodyPr>
          <a:lstStyle/>
          <a:p>
            <a:r>
              <a:rPr lang="en-US" altLang="zh-CN" sz="3600" dirty="0"/>
              <a:t>Elasticity </a:t>
            </a:r>
          </a:p>
          <a:p>
            <a:endParaRPr lang="en-US" altLang="zh-CN" sz="3600" dirty="0"/>
          </a:p>
          <a:p>
            <a:r>
              <a:rPr lang="en-US" altLang="zh-CN" sz="3600" dirty="0"/>
              <a:t>Cost </a:t>
            </a:r>
            <a:r>
              <a:rPr lang="en-US" altLang="zh-CN" sz="3600" dirty="0" smtClean="0"/>
              <a:t>Saving</a:t>
            </a:r>
            <a:endParaRPr lang="zh-CN" altLang="en-US" sz="3600" dirty="0"/>
          </a:p>
          <a:p>
            <a:endParaRPr lang="en-US" altLang="zh-CN" sz="3600" dirty="0" smtClean="0"/>
          </a:p>
          <a:p>
            <a:r>
              <a:rPr lang="en-US" altLang="zh-CN" sz="3600" dirty="0" smtClean="0"/>
              <a:t>Instant Availability </a:t>
            </a:r>
          </a:p>
          <a:p>
            <a:endParaRPr lang="en-US" altLang="zh-CN" sz="3600" dirty="0" smtClean="0"/>
          </a:p>
        </p:txBody>
      </p:sp>
      <p:sp>
        <p:nvSpPr>
          <p:cNvPr id="4" name="Slide Number Placeholder 3"/>
          <p:cNvSpPr>
            <a:spLocks noGrp="1"/>
          </p:cNvSpPr>
          <p:nvPr>
            <p:ph type="sldNum" sz="quarter" idx="12"/>
          </p:nvPr>
        </p:nvSpPr>
        <p:spPr/>
        <p:txBody>
          <a:bodyPr/>
          <a:lstStyle/>
          <a:p>
            <a:fld id="{C662DFB3-3278-4C69-B7F4-9F4587FEFC56}" type="slidenum">
              <a:rPr lang="en-US" smtClean="0"/>
              <a:pPr/>
              <a:t>5</a:t>
            </a:fld>
            <a:endParaRPr lang="en-US"/>
          </a:p>
        </p:txBody>
      </p:sp>
      <p:sp>
        <p:nvSpPr>
          <p:cNvPr id="5" name="Rectangle 4"/>
          <p:cNvSpPr/>
          <p:nvPr/>
        </p:nvSpPr>
        <p:spPr>
          <a:xfrm>
            <a:off x="762000" y="4419600"/>
            <a:ext cx="3733800"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a:off x="4495800" y="4686300"/>
            <a:ext cx="838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4343400"/>
            <a:ext cx="3352800" cy="954107"/>
          </a:xfrm>
          <a:prstGeom prst="rect">
            <a:avLst/>
          </a:prstGeom>
          <a:noFill/>
        </p:spPr>
        <p:txBody>
          <a:bodyPr wrap="square" rtlCol="0">
            <a:spAutoFit/>
          </a:bodyPr>
          <a:lstStyle/>
          <a:p>
            <a:r>
              <a:rPr lang="en-US" sz="2800" dirty="0" smtClean="0">
                <a:solidFill>
                  <a:srgbClr val="FF0000"/>
                </a:solidFill>
              </a:rPr>
              <a:t>Avoid jobs queuing for days</a:t>
            </a:r>
          </a:p>
        </p:txBody>
      </p:sp>
    </p:spTree>
    <p:extLst>
      <p:ext uri="{BB962C8B-B14F-4D97-AF65-F5344CB8AC3E}">
        <p14:creationId xmlns:p14="http://schemas.microsoft.com/office/powerpoint/2010/main" val="30376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001000" cy="1066800"/>
          </a:xfrm>
        </p:spPr>
        <p:txBody>
          <a:bodyPr>
            <a:normAutofit/>
          </a:bodyPr>
          <a:lstStyle/>
          <a:p>
            <a:r>
              <a:rPr lang="en-US" altLang="zh-CN" sz="3600" dirty="0"/>
              <a:t>What </a:t>
            </a:r>
            <a:r>
              <a:rPr lang="en-US" altLang="zh-CN" sz="3600" dirty="0" smtClean="0"/>
              <a:t>Does Cloud Infrastructure Imply</a:t>
            </a:r>
            <a:endParaRPr lang="zh-CN" altLang="en-US" sz="3600" dirty="0"/>
          </a:p>
        </p:txBody>
      </p:sp>
      <p:sp>
        <p:nvSpPr>
          <p:cNvPr id="3" name="Content Placeholder 2"/>
          <p:cNvSpPr>
            <a:spLocks noGrp="1"/>
          </p:cNvSpPr>
          <p:nvPr>
            <p:ph idx="1"/>
          </p:nvPr>
        </p:nvSpPr>
        <p:spPr>
          <a:xfrm>
            <a:off x="419100" y="1371600"/>
            <a:ext cx="8534400" cy="609600"/>
          </a:xfrm>
        </p:spPr>
        <p:txBody>
          <a:bodyPr>
            <a:normAutofit/>
          </a:bodyPr>
          <a:lstStyle/>
          <a:p>
            <a:pPr marL="0" indent="0">
              <a:buNone/>
            </a:pPr>
            <a:r>
              <a:rPr lang="en-US" altLang="zh-CN" sz="2800" dirty="0" smtClean="0">
                <a:solidFill>
                  <a:srgbClr val="C00000"/>
                </a:solidFill>
                <a:sym typeface="Wingdings" pitchFamily="2" charset="2"/>
              </a:rPr>
              <a:t></a:t>
            </a:r>
            <a:r>
              <a:rPr lang="en-US" altLang="zh-CN" sz="2800" dirty="0" smtClean="0">
                <a:solidFill>
                  <a:srgbClr val="C00000"/>
                </a:solidFill>
              </a:rPr>
              <a:t>Unstable network latencies</a:t>
            </a:r>
            <a:endParaRPr lang="en-US" altLang="zh-CN" sz="2800" dirty="0">
              <a:solidFill>
                <a:srgbClr val="C00000"/>
              </a:solidFill>
            </a:endParaRPr>
          </a:p>
          <a:p>
            <a:endParaRPr lang="en-US" altLang="zh-CN" dirty="0" smtClean="0"/>
          </a:p>
        </p:txBody>
      </p:sp>
      <p:sp>
        <p:nvSpPr>
          <p:cNvPr id="4" name="Slide Number Placeholder 3"/>
          <p:cNvSpPr>
            <a:spLocks noGrp="1"/>
          </p:cNvSpPr>
          <p:nvPr>
            <p:ph type="sldNum" sz="quarter" idx="12"/>
          </p:nvPr>
        </p:nvSpPr>
        <p:spPr/>
        <p:txBody>
          <a:bodyPr/>
          <a:lstStyle/>
          <a:p>
            <a:fld id="{C662DFB3-3278-4C69-B7F4-9F4587FEFC56}" type="slidenum">
              <a:rPr lang="en-US" smtClean="0"/>
              <a:pPr/>
              <a:t>6</a:t>
            </a:fld>
            <a:endParaRPr lang="en-US"/>
          </a:p>
        </p:txBody>
      </p:sp>
      <p:sp>
        <p:nvSpPr>
          <p:cNvPr id="6" name="Content Placeholder 2"/>
          <p:cNvSpPr txBox="1">
            <a:spLocks/>
          </p:cNvSpPr>
          <p:nvPr/>
        </p:nvSpPr>
        <p:spPr>
          <a:xfrm>
            <a:off x="609600" y="5417820"/>
            <a:ext cx="79248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smtClean="0"/>
              <a:t>Virtualization </a:t>
            </a:r>
          </a:p>
          <a:p>
            <a:r>
              <a:rPr lang="en-US" altLang="zh-CN" sz="2400" dirty="0" smtClean="0"/>
              <a:t>Lack of network performance isolation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34508"/>
            <a:ext cx="3886200" cy="304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43200" y="4987528"/>
            <a:ext cx="2133600" cy="400110"/>
          </a:xfrm>
          <a:prstGeom prst="rect">
            <a:avLst/>
          </a:prstGeom>
          <a:noFill/>
        </p:spPr>
        <p:txBody>
          <a:bodyPr wrap="square" rtlCol="0">
            <a:spAutoFit/>
          </a:bodyPr>
          <a:lstStyle/>
          <a:p>
            <a:r>
              <a:rPr lang="en-US" sz="2000" b="1" dirty="0" smtClean="0"/>
              <a:t>Local Cluster     VS</a:t>
            </a:r>
            <a:endParaRPr lang="en-US" sz="2000" b="1" dirty="0"/>
          </a:p>
        </p:txBody>
      </p:sp>
      <p:grpSp>
        <p:nvGrpSpPr>
          <p:cNvPr id="9" name="Group 8"/>
          <p:cNvGrpSpPr/>
          <p:nvPr/>
        </p:nvGrpSpPr>
        <p:grpSpPr>
          <a:xfrm>
            <a:off x="4376220" y="1924352"/>
            <a:ext cx="3929580" cy="3466858"/>
            <a:chOff x="4376220" y="1924352"/>
            <a:chExt cx="3929580" cy="3466858"/>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220" y="1924352"/>
              <a:ext cx="3929580" cy="295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53000" y="4991100"/>
              <a:ext cx="2286000" cy="400110"/>
            </a:xfrm>
            <a:prstGeom prst="rect">
              <a:avLst/>
            </a:prstGeom>
            <a:noFill/>
          </p:spPr>
          <p:txBody>
            <a:bodyPr wrap="square" rtlCol="0">
              <a:spAutoFit/>
            </a:bodyPr>
            <a:lstStyle/>
            <a:p>
              <a:r>
                <a:rPr lang="en-US" sz="2000" b="1" dirty="0" smtClean="0"/>
                <a:t>EC2 </a:t>
              </a:r>
              <a:r>
                <a:rPr lang="en-US" sz="2000" b="1" dirty="0" smtClean="0">
                  <a:solidFill>
                    <a:srgbClr val="C00000"/>
                  </a:solidFill>
                </a:rPr>
                <a:t>Small</a:t>
              </a:r>
              <a:r>
                <a:rPr lang="en-US" sz="2000" b="1" dirty="0" smtClean="0"/>
                <a:t> Instance</a:t>
              </a:r>
              <a:endParaRPr lang="en-US" sz="2000" b="1" dirty="0"/>
            </a:p>
          </p:txBody>
        </p:sp>
      </p:grpSp>
      <p:grpSp>
        <p:nvGrpSpPr>
          <p:cNvPr id="10" name="Group 9"/>
          <p:cNvGrpSpPr/>
          <p:nvPr/>
        </p:nvGrpSpPr>
        <p:grpSpPr>
          <a:xfrm>
            <a:off x="4406700" y="1954195"/>
            <a:ext cx="3899100" cy="3429395"/>
            <a:chOff x="4406700" y="1958243"/>
            <a:chExt cx="3899100" cy="3429395"/>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700" y="1958243"/>
              <a:ext cx="3899100" cy="28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953000" y="4987528"/>
              <a:ext cx="2286000" cy="400110"/>
            </a:xfrm>
            <a:prstGeom prst="rect">
              <a:avLst/>
            </a:prstGeom>
            <a:noFill/>
          </p:spPr>
          <p:txBody>
            <a:bodyPr wrap="square" rtlCol="0">
              <a:spAutoFit/>
            </a:bodyPr>
            <a:lstStyle/>
            <a:p>
              <a:r>
                <a:rPr lang="en-US" sz="2000" b="1" dirty="0" smtClean="0"/>
                <a:t>EC2 </a:t>
              </a:r>
              <a:r>
                <a:rPr lang="en-US" sz="2000" b="1" dirty="0" smtClean="0">
                  <a:solidFill>
                    <a:srgbClr val="C00000"/>
                  </a:solidFill>
                </a:rPr>
                <a:t>Large </a:t>
              </a:r>
              <a:r>
                <a:rPr lang="en-US" sz="2000" b="1" dirty="0" smtClean="0"/>
                <a:t>Instance</a:t>
              </a:r>
              <a:endParaRPr lang="en-US" sz="2000" b="1" dirty="0"/>
            </a:p>
          </p:txBody>
        </p:sp>
      </p:grpSp>
      <p:grpSp>
        <p:nvGrpSpPr>
          <p:cNvPr id="5" name="Group 4"/>
          <p:cNvGrpSpPr/>
          <p:nvPr/>
        </p:nvGrpSpPr>
        <p:grpSpPr>
          <a:xfrm>
            <a:off x="4343399" y="1954195"/>
            <a:ext cx="3961425" cy="3439253"/>
            <a:chOff x="1986104" y="2458381"/>
            <a:chExt cx="3961425" cy="3439253"/>
          </a:xfrm>
        </p:grpSpPr>
        <p:sp>
          <p:nvSpPr>
            <p:cNvPr id="21" name="TextBox 20"/>
            <p:cNvSpPr txBox="1"/>
            <p:nvPr/>
          </p:nvSpPr>
          <p:spPr>
            <a:xfrm>
              <a:off x="2590800" y="5497524"/>
              <a:ext cx="2438400" cy="400110"/>
            </a:xfrm>
            <a:prstGeom prst="rect">
              <a:avLst/>
            </a:prstGeom>
            <a:noFill/>
          </p:spPr>
          <p:txBody>
            <a:bodyPr wrap="square" rtlCol="0">
              <a:spAutoFit/>
            </a:bodyPr>
            <a:lstStyle/>
            <a:p>
              <a:r>
                <a:rPr lang="en-US" sz="2000" b="1" dirty="0" smtClean="0"/>
                <a:t>EC2 </a:t>
              </a:r>
              <a:r>
                <a:rPr lang="en-US" sz="2000" b="1" dirty="0" smtClean="0">
                  <a:solidFill>
                    <a:srgbClr val="C00000"/>
                  </a:solidFill>
                </a:rPr>
                <a:t>Cluster </a:t>
              </a:r>
              <a:r>
                <a:rPr lang="en-US" sz="2000" b="1" dirty="0" smtClean="0"/>
                <a:t>Instance</a:t>
              </a:r>
              <a:endParaRPr lang="en-US" sz="2000" b="1" dirty="0"/>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104" y="2458381"/>
              <a:ext cx="3961425" cy="292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44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0-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0-ppt_h/2"/>
                                          </p:val>
                                        </p:tav>
                                      </p:tavLst>
                                    </p:anim>
                                    <p:set>
                                      <p:cBhvr>
                                        <p:cTn id="18" dur="1" fill="hold">
                                          <p:stCondLst>
                                            <p:cond delay="499"/>
                                          </p:stCondLst>
                                        </p:cTn>
                                        <p:tgtEl>
                                          <p:spTgt spid="10"/>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066800"/>
          </a:xfrm>
        </p:spPr>
        <p:txBody>
          <a:bodyPr>
            <a:noAutofit/>
          </a:bodyPr>
          <a:lstStyle/>
          <a:p>
            <a:r>
              <a:rPr lang="en-US" altLang="zh-CN" sz="3600" dirty="0" smtClean="0"/>
              <a:t>Time-Stepped Applications under Latency Jitter</a:t>
            </a:r>
            <a:endParaRPr lang="zh-CN" altLang="en-US" sz="3600" dirty="0"/>
          </a:p>
        </p:txBody>
      </p:sp>
      <p:sp>
        <p:nvSpPr>
          <p:cNvPr id="3" name="Content Placeholder 2"/>
          <p:cNvSpPr>
            <a:spLocks noGrp="1"/>
          </p:cNvSpPr>
          <p:nvPr>
            <p:ph idx="1"/>
          </p:nvPr>
        </p:nvSpPr>
        <p:spPr>
          <a:xfrm>
            <a:off x="228600" y="1503108"/>
            <a:ext cx="3276600" cy="4876800"/>
          </a:xfrm>
        </p:spPr>
        <p:txBody>
          <a:bodyPr>
            <a:normAutofit/>
          </a:bodyPr>
          <a:lstStyle/>
          <a:p>
            <a:r>
              <a:rPr lang="en-US" altLang="zh-CN" sz="2800" dirty="0" smtClean="0"/>
              <a:t>Sensitive to latencies</a:t>
            </a:r>
            <a:endParaRPr lang="en-US" altLang="zh-CN" sz="2800" dirty="0"/>
          </a:p>
          <a:p>
            <a:endParaRPr lang="en-US" altLang="zh-CN" sz="2800" dirty="0" smtClean="0"/>
          </a:p>
          <a:p>
            <a:pPr lvl="1"/>
            <a:endParaRPr lang="en-US" altLang="zh-CN" sz="2000" dirty="0" smtClean="0"/>
          </a:p>
          <a:p>
            <a:r>
              <a:rPr lang="en-US" altLang="zh-CN" sz="2800" dirty="0"/>
              <a:t>Remove unnecessary barriers</a:t>
            </a:r>
          </a:p>
          <a:p>
            <a:pPr lvl="1"/>
            <a:r>
              <a:rPr lang="en-US" altLang="zh-CN" sz="2400" dirty="0" smtClean="0"/>
              <a:t>Jitter still propagates</a:t>
            </a:r>
          </a:p>
          <a:p>
            <a:endParaRPr lang="en-US" altLang="zh-CN" dirty="0" smtClean="0"/>
          </a:p>
          <a:p>
            <a:pPr lvl="1"/>
            <a:endParaRPr lang="en-US" altLang="zh-CN" dirty="0" smtClean="0"/>
          </a:p>
        </p:txBody>
      </p:sp>
      <p:sp>
        <p:nvSpPr>
          <p:cNvPr id="4" name="Slide Number Placeholder 3"/>
          <p:cNvSpPr>
            <a:spLocks noGrp="1"/>
          </p:cNvSpPr>
          <p:nvPr>
            <p:ph type="sldNum" sz="quarter" idx="12"/>
          </p:nvPr>
        </p:nvSpPr>
        <p:spPr/>
        <p:txBody>
          <a:bodyPr/>
          <a:lstStyle/>
          <a:p>
            <a:fld id="{C662DFB3-3278-4C69-B7F4-9F4587FEFC56}" type="slidenum">
              <a:rPr lang="en-US" smtClean="0"/>
              <a:pPr/>
              <a:t>7</a:t>
            </a:fld>
            <a:endParaRPr lang="en-US" dirty="0"/>
          </a:p>
        </p:txBody>
      </p:sp>
      <p:sp>
        <p:nvSpPr>
          <p:cNvPr id="6" name="TextBox 5"/>
          <p:cNvSpPr txBox="1"/>
          <p:nvPr/>
        </p:nvSpPr>
        <p:spPr>
          <a:xfrm>
            <a:off x="5086493" y="1524000"/>
            <a:ext cx="1182055"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Processors</a:t>
            </a:r>
            <a:endParaRPr lang="en-US" dirty="0">
              <a:latin typeface="Times New Roman" pitchFamily="18" charset="0"/>
              <a:cs typeface="Times New Roman" pitchFamily="18" charset="0"/>
            </a:endParaRPr>
          </a:p>
        </p:txBody>
      </p:sp>
      <p:sp>
        <p:nvSpPr>
          <p:cNvPr id="19" name="TextBox 18"/>
          <p:cNvSpPr txBox="1"/>
          <p:nvPr/>
        </p:nvSpPr>
        <p:spPr>
          <a:xfrm>
            <a:off x="7425159" y="2743200"/>
            <a:ext cx="1414041" cy="646331"/>
          </a:xfrm>
          <a:prstGeom prst="rect">
            <a:avLst/>
          </a:prstGeom>
          <a:noFill/>
        </p:spPr>
        <p:txBody>
          <a:bodyPr wrap="none" rtlCol="0">
            <a:spAutoFit/>
          </a:bodyPr>
          <a:lstStyle/>
          <a:p>
            <a:r>
              <a:rPr lang="en-US" dirty="0" smtClean="0">
                <a:latin typeface="Times New Roman" pitchFamily="18" charset="0"/>
                <a:cs typeface="Times New Roman" pitchFamily="18" charset="0"/>
              </a:rPr>
              <a:t>Local</a:t>
            </a:r>
          </a:p>
          <a:p>
            <a:r>
              <a:rPr lang="en-US" dirty="0" smtClean="0">
                <a:latin typeface="Times New Roman" pitchFamily="18" charset="0"/>
                <a:cs typeface="Times New Roman" pitchFamily="18" charset="0"/>
              </a:rPr>
              <a:t>Computation</a:t>
            </a:r>
            <a:endParaRPr lang="en-US" dirty="0">
              <a:latin typeface="Times New Roman" pitchFamily="18" charset="0"/>
              <a:cs typeface="Times New Roman" pitchFamily="18" charset="0"/>
            </a:endParaRPr>
          </a:p>
        </p:txBody>
      </p:sp>
      <p:grpSp>
        <p:nvGrpSpPr>
          <p:cNvPr id="69" name="Group 68"/>
          <p:cNvGrpSpPr/>
          <p:nvPr/>
        </p:nvGrpSpPr>
        <p:grpSpPr>
          <a:xfrm>
            <a:off x="4114800" y="1981200"/>
            <a:ext cx="3169863" cy="400110"/>
            <a:chOff x="4114800" y="2133600"/>
            <a:chExt cx="3169863" cy="400110"/>
          </a:xfrm>
        </p:grpSpPr>
        <mc:AlternateContent xmlns:mc="http://schemas.openxmlformats.org/markup-compatibility/2006" xmlns:a14="http://schemas.microsoft.com/office/drawing/2010/main">
          <mc:Choice Requires="a14">
            <p:sp>
              <p:nvSpPr>
                <p:cNvPr id="20" name="TextBox 19"/>
                <p:cNvSpPr txBox="1"/>
                <p:nvPr/>
              </p:nvSpPr>
              <p:spPr>
                <a:xfrm>
                  <a:off x="41148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1</m:t>
                            </m:r>
                          </m:sub>
                        </m:sSub>
                      </m:oMath>
                    </m:oMathPara>
                  </a14:m>
                  <a:endParaRPr lang="en-US" dirty="0">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114800" y="2133600"/>
                  <a:ext cx="46224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2</m:t>
                            </m:r>
                          </m:sub>
                        </m:sSub>
                      </m:oMath>
                    </m:oMathPara>
                  </a14:m>
                  <a:endParaRPr lang="en-US" dirty="0">
                    <a:latin typeface="Times New Roman" pitchFamily="18" charset="0"/>
                    <a:cs typeface="Times New Roman"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72000" y="2133600"/>
                  <a:ext cx="462242"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29200"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a:rPr lang="en-US" b="0" i="0" smtClean="0">
                                <a:latin typeface="Cambria Math"/>
                                <a:cs typeface="Times New Roman" pitchFamily="18" charset="0"/>
                              </a:rPr>
                              <m:t>3</m:t>
                            </m:r>
                          </m:sub>
                        </m:sSub>
                      </m:oMath>
                    </m:oMathPara>
                  </a14:m>
                  <a:endParaRPr lang="en-US" dirty="0">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029200" y="2133600"/>
                  <a:ext cx="462242"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253442" y="2133600"/>
                  <a:ext cx="677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m:rPr>
                                <m:sty m:val="p"/>
                              </m:rPr>
                              <a:rPr lang="en-US" b="0" i="0" smtClean="0">
                                <a:latin typeface="Cambria Math"/>
                                <a:cs typeface="Times New Roman" pitchFamily="18" charset="0"/>
                              </a:rPr>
                              <m:t>n</m:t>
                            </m:r>
                            <m:r>
                              <a:rPr lang="en-US" b="0" i="0" smtClean="0">
                                <a:latin typeface="Cambria Math"/>
                                <a:cs typeface="Times New Roman" pitchFamily="18" charset="0"/>
                              </a:rPr>
                              <m:t>−1</m:t>
                            </m:r>
                          </m:sub>
                        </m:sSub>
                      </m:oMath>
                    </m:oMathPara>
                  </a14:m>
                  <a:endParaRPr lang="en-US" dirty="0">
                    <a:latin typeface="Times New Roman" pitchFamily="18" charset="0"/>
                    <a:cs typeface="Times New Roman"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253442" y="2133600"/>
                  <a:ext cx="67768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822421" y="2133600"/>
                  <a:ext cx="462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cs typeface="Times New Roman" pitchFamily="18" charset="0"/>
                              </a:rPr>
                            </m:ctrlPr>
                          </m:sSubPr>
                          <m:e>
                            <m:r>
                              <m:rPr>
                                <m:sty m:val="p"/>
                              </m:rPr>
                              <a:rPr lang="en-US" b="0" i="0" smtClean="0">
                                <a:latin typeface="Cambria Math"/>
                                <a:cs typeface="Times New Roman" pitchFamily="18" charset="0"/>
                              </a:rPr>
                              <m:t>P</m:t>
                            </m:r>
                          </m:e>
                          <m:sub>
                            <m:r>
                              <m:rPr>
                                <m:sty m:val="p"/>
                              </m:rPr>
                              <a:rPr lang="en-US" b="0" i="0" smtClean="0">
                                <a:latin typeface="Cambria Math"/>
                                <a:cs typeface="Times New Roman" pitchFamily="18" charset="0"/>
                              </a:rPr>
                              <m:t>n</m:t>
                            </m:r>
                          </m:sub>
                        </m:sSub>
                      </m:oMath>
                    </m:oMathPara>
                  </a14:m>
                  <a:endParaRPr lang="en-US" dirty="0">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22421" y="2133600"/>
                  <a:ext cx="462242" cy="369332"/>
                </a:xfrm>
                <a:prstGeom prst="rect">
                  <a:avLst/>
                </a:prstGeom>
                <a:blipFill rotWithShape="1">
                  <a:blip r:embed="rId7"/>
                  <a:stretch>
                    <a:fillRect/>
                  </a:stretch>
                </a:blipFill>
              </p:spPr>
              <p:txBody>
                <a:bodyPr/>
                <a:lstStyle/>
                <a:p>
                  <a:r>
                    <a:rPr lang="en-US">
                      <a:noFill/>
                    </a:rPr>
                    <a:t> </a:t>
                  </a:r>
                </a:p>
              </p:txBody>
            </p:sp>
          </mc:Fallback>
        </mc:AlternateContent>
        <p:sp>
          <p:nvSpPr>
            <p:cNvPr id="25" name="TextBox 24"/>
            <p:cNvSpPr txBox="1"/>
            <p:nvPr/>
          </p:nvSpPr>
          <p:spPr>
            <a:xfrm>
              <a:off x="5567642" y="2133600"/>
              <a:ext cx="697627"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grpSp>
        <p:nvGrpSpPr>
          <p:cNvPr id="70" name="Group 69"/>
          <p:cNvGrpSpPr/>
          <p:nvPr/>
        </p:nvGrpSpPr>
        <p:grpSpPr>
          <a:xfrm>
            <a:off x="4196042" y="2362200"/>
            <a:ext cx="2971800" cy="1676400"/>
            <a:chOff x="4196042" y="2514600"/>
            <a:chExt cx="2971800" cy="1676400"/>
          </a:xfrm>
        </p:grpSpPr>
        <p:sp>
          <p:nvSpPr>
            <p:cNvPr id="5" name="Rectangle 4"/>
            <p:cNvSpPr/>
            <p:nvPr/>
          </p:nvSpPr>
          <p:spPr>
            <a:xfrm>
              <a:off x="41960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532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104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820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939242" y="2514600"/>
              <a:ext cx="228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415242" y="2971800"/>
              <a:ext cx="1005403"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pSp>
      <p:sp>
        <p:nvSpPr>
          <p:cNvPr id="27" name="TextBox 26"/>
          <p:cNvSpPr txBox="1"/>
          <p:nvPr/>
        </p:nvSpPr>
        <p:spPr>
          <a:xfrm>
            <a:off x="7437988" y="4209366"/>
            <a:ext cx="1672253" cy="369332"/>
          </a:xfrm>
          <a:prstGeom prst="rect">
            <a:avLst/>
          </a:prstGeom>
          <a:noFill/>
        </p:spPr>
        <p:txBody>
          <a:bodyPr wrap="none" rtlCol="0">
            <a:spAutoFit/>
          </a:bodyPr>
          <a:lstStyle/>
          <a:p>
            <a:r>
              <a:rPr lang="en-US" dirty="0" smtClean="0">
                <a:latin typeface="Times New Roman" pitchFamily="18" charset="0"/>
                <a:cs typeface="Times New Roman" pitchFamily="18" charset="0"/>
              </a:rPr>
              <a:t>Communication</a:t>
            </a:r>
            <a:endParaRPr lang="en-US" dirty="0">
              <a:latin typeface="Times New Roman" pitchFamily="18" charset="0"/>
              <a:cs typeface="Times New Roman" pitchFamily="18" charset="0"/>
            </a:endParaRPr>
          </a:p>
        </p:txBody>
      </p:sp>
      <p:cxnSp>
        <p:nvCxnSpPr>
          <p:cNvPr id="57" name="Straight Arrow Connector 56"/>
          <p:cNvCxnSpPr/>
          <p:nvPr/>
        </p:nvCxnSpPr>
        <p:spPr>
          <a:xfrm>
            <a:off x="4367492" y="4207830"/>
            <a:ext cx="514350" cy="821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4196042" y="4207830"/>
            <a:ext cx="2895600" cy="821370"/>
            <a:chOff x="4196042" y="4360230"/>
            <a:chExt cx="2895600" cy="821370"/>
          </a:xfrm>
        </p:grpSpPr>
        <p:cxnSp>
          <p:nvCxnSpPr>
            <p:cNvPr id="28" name="Straight Arrow Connector 27"/>
            <p:cNvCxnSpPr/>
            <p:nvPr/>
          </p:nvCxnSpPr>
          <p:spPr>
            <a:xfrm>
              <a:off x="4345921" y="4360230"/>
              <a:ext cx="9144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196042" y="4360230"/>
              <a:ext cx="5715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767542" y="4360230"/>
              <a:ext cx="19431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5260321" y="4419600"/>
              <a:ext cx="1331966" cy="746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710642" y="4419600"/>
              <a:ext cx="3429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596342" y="4419600"/>
              <a:ext cx="4953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4881842" y="4360230"/>
              <a:ext cx="378479" cy="821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7433841" y="4971366"/>
            <a:ext cx="1697901" cy="646331"/>
          </a:xfrm>
          <a:prstGeom prst="rect">
            <a:avLst/>
          </a:prstGeom>
          <a:noFill/>
        </p:spPr>
        <p:txBody>
          <a:bodyPr wrap="none" rtlCol="0">
            <a:spAutoFit/>
          </a:bodyPr>
          <a:lstStyle/>
          <a:p>
            <a:r>
              <a:rPr lang="en-US" dirty="0" smtClean="0">
                <a:latin typeface="Times New Roman" pitchFamily="18" charset="0"/>
                <a:cs typeface="Times New Roman" pitchFamily="18" charset="0"/>
              </a:rPr>
              <a:t>Barrier</a:t>
            </a:r>
          </a:p>
          <a:p>
            <a:r>
              <a:rPr lang="en-US" dirty="0" smtClean="0">
                <a:latin typeface="Times New Roman" pitchFamily="18" charset="0"/>
                <a:cs typeface="Times New Roman" pitchFamily="18" charset="0"/>
              </a:rPr>
              <a:t>Synchronization</a:t>
            </a:r>
            <a:endParaRPr lang="en-US" dirty="0">
              <a:latin typeface="Times New Roman" pitchFamily="18" charset="0"/>
              <a:cs typeface="Times New Roman" pitchFamily="18" charset="0"/>
            </a:endParaRPr>
          </a:p>
        </p:txBody>
      </p:sp>
      <p:sp>
        <p:nvSpPr>
          <p:cNvPr id="62" name="Rectangle 61"/>
          <p:cNvSpPr/>
          <p:nvPr/>
        </p:nvSpPr>
        <p:spPr>
          <a:xfrm>
            <a:off x="4150379" y="5334000"/>
            <a:ext cx="3169863" cy="152400"/>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66" name="Straight Arrow Connector 65"/>
          <p:cNvCxnSpPr/>
          <p:nvPr/>
        </p:nvCxnSpPr>
        <p:spPr>
          <a:xfrm flipH="1">
            <a:off x="3603067" y="2338251"/>
            <a:ext cx="16768" cy="299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367492" y="4209366"/>
            <a:ext cx="585508" cy="21152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9" name="Straight Arrow Connector 88"/>
          <p:cNvCxnSpPr/>
          <p:nvPr/>
        </p:nvCxnSpPr>
        <p:spPr>
          <a:xfrm flipH="1">
            <a:off x="3762378" y="2350532"/>
            <a:ext cx="16768" cy="405026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114800" y="6347524"/>
            <a:ext cx="433994" cy="45719"/>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ectangle 40"/>
          <p:cNvSpPr/>
          <p:nvPr/>
        </p:nvSpPr>
        <p:spPr>
          <a:xfrm>
            <a:off x="4715456" y="6344066"/>
            <a:ext cx="332772" cy="45719"/>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 name="Rectangle 41"/>
          <p:cNvSpPr/>
          <p:nvPr/>
        </p:nvSpPr>
        <p:spPr>
          <a:xfrm>
            <a:off x="5111074" y="6347524"/>
            <a:ext cx="332772" cy="45719"/>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 name="Rectangle 42"/>
          <p:cNvSpPr/>
          <p:nvPr/>
        </p:nvSpPr>
        <p:spPr>
          <a:xfrm>
            <a:off x="6521336" y="6343183"/>
            <a:ext cx="332772" cy="45719"/>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4" name="Rectangle 43"/>
          <p:cNvSpPr/>
          <p:nvPr/>
        </p:nvSpPr>
        <p:spPr>
          <a:xfrm>
            <a:off x="6987470" y="6343182"/>
            <a:ext cx="332772" cy="45719"/>
          </a:xfrm>
          <a:prstGeom prst="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8.33333E-7 -7.40741E-7 L 8.33333E-7 0.16134 " pathEditMode="relative" rAng="0" ptsTypes="AA">
                                      <p:cBhvr>
                                        <p:cTn id="15" dur="2000" fill="hold"/>
                                        <p:tgtEl>
                                          <p:spTgt spid="63"/>
                                        </p:tgtEl>
                                        <p:attrNameLst>
                                          <p:attrName>ppt_x</p:attrName>
                                          <p:attrName>ppt_y</p:attrName>
                                        </p:attrNameLst>
                                      </p:cBhvr>
                                      <p:rCtr x="0" y="8056"/>
                                    </p:animMotion>
                                  </p:childTnLst>
                                </p:cTn>
                              </p:par>
                              <p:par>
                                <p:cTn id="16" presetID="42" presetClass="path" presetSubtype="0" accel="50000" decel="50000" fill="hold" grpId="1" nodeType="withEffect">
                                  <p:stCondLst>
                                    <p:cond delay="0"/>
                                  </p:stCondLst>
                                  <p:childTnLst>
                                    <p:animMotion origin="layout" path="M -3.33333E-6 1.11111E-6 L -3.33333E-6 0.15555 " pathEditMode="relative" rAng="0" ptsTypes="AA">
                                      <p:cBhvr>
                                        <p:cTn id="17" dur="2000" fill="hold"/>
                                        <p:tgtEl>
                                          <p:spTgt spid="62"/>
                                        </p:tgtEl>
                                        <p:attrNameLst>
                                          <p:attrName>ppt_x</p:attrName>
                                          <p:attrName>ppt_y</p:attrName>
                                        </p:attrNameLst>
                                      </p:cBhvr>
                                      <p:rCtr x="0" y="7778"/>
                                    </p:animMotion>
                                  </p:childTnLst>
                                </p:cTn>
                              </p:par>
                              <p:par>
                                <p:cTn id="18" presetID="22" presetClass="entr" presetSubtype="1"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up)">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1.11111E-6 -3.94725E-6 L 0.00139 -0.18417 " pathEditMode="relative" rAng="0" ptsTypes="AA">
                                      <p:cBhvr>
                                        <p:cTn id="44" dur="2000" fill="hold"/>
                                        <p:tgtEl>
                                          <p:spTgt spid="39"/>
                                        </p:tgtEl>
                                        <p:attrNameLst>
                                          <p:attrName>ppt_x</p:attrName>
                                          <p:attrName>ppt_y</p:attrName>
                                        </p:attrNameLst>
                                      </p:cBhvr>
                                      <p:rCtr x="69" y="-9209"/>
                                    </p:animMotion>
                                  </p:childTnLst>
                                </p:cTn>
                              </p:par>
                              <p:par>
                                <p:cTn id="45" presetID="42" presetClass="path" presetSubtype="0" accel="50000" decel="50000" fill="hold" grpId="1" nodeType="withEffect">
                                  <p:stCondLst>
                                    <p:cond delay="0"/>
                                  </p:stCondLst>
                                  <p:childTnLst>
                                    <p:animMotion origin="layout" path="M -3.33333E-6 -3.94725E-6 L -3.33333E-6 -0.18417 " pathEditMode="relative" rAng="0" ptsTypes="AA">
                                      <p:cBhvr>
                                        <p:cTn id="46" dur="2000" fill="hold"/>
                                        <p:tgtEl>
                                          <p:spTgt spid="42"/>
                                        </p:tgtEl>
                                        <p:attrNameLst>
                                          <p:attrName>ppt_x</p:attrName>
                                          <p:attrName>ppt_y</p:attrName>
                                        </p:attrNameLst>
                                      </p:cBhvr>
                                      <p:rCtr x="0" y="-9209"/>
                                    </p:animMotion>
                                  </p:childTnLst>
                                </p:cTn>
                              </p:par>
                              <p:par>
                                <p:cTn id="47" presetID="42" presetClass="path" presetSubtype="0" accel="50000" decel="50000" fill="hold" grpId="1" nodeType="withEffect">
                                  <p:stCondLst>
                                    <p:cond delay="0"/>
                                  </p:stCondLst>
                                  <p:childTnLst>
                                    <p:animMotion origin="layout" path="M -3.61111E-6 -1.19852E-6 L -3.61111E-6 -0.18371 " pathEditMode="relative" rAng="0" ptsTypes="AA">
                                      <p:cBhvr>
                                        <p:cTn id="48" dur="2000" fill="hold"/>
                                        <p:tgtEl>
                                          <p:spTgt spid="43"/>
                                        </p:tgtEl>
                                        <p:attrNameLst>
                                          <p:attrName>ppt_x</p:attrName>
                                          <p:attrName>ppt_y</p:attrName>
                                        </p:attrNameLst>
                                      </p:cBhvr>
                                      <p:rCtr x="0" y="-9186"/>
                                    </p:animMotion>
                                  </p:childTnLst>
                                </p:cTn>
                              </p:par>
                              <p:par>
                                <p:cTn id="49" presetID="42" presetClass="path" presetSubtype="0" accel="50000" decel="50000" fill="hold" grpId="1" nodeType="withEffect">
                                  <p:stCondLst>
                                    <p:cond delay="0"/>
                                  </p:stCondLst>
                                  <p:childTnLst>
                                    <p:animMotion origin="layout" path="M -1.66667E-6 -1.19852E-6 L -1.66667E-6 -0.18371 " pathEditMode="relative" rAng="0" ptsTypes="AA">
                                      <p:cBhvr>
                                        <p:cTn id="50" dur="2000" fill="hold"/>
                                        <p:tgtEl>
                                          <p:spTgt spid="44"/>
                                        </p:tgtEl>
                                        <p:attrNameLst>
                                          <p:attrName>ppt_x</p:attrName>
                                          <p:attrName>ppt_y</p:attrName>
                                        </p:attrNameLst>
                                      </p:cBhvr>
                                      <p:rCtr x="0" y="-91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p:bldP spid="62" grpId="1" animBg="1"/>
      <p:bldP spid="62" grpId="2" animBg="1"/>
      <p:bldP spid="39" grpId="0" animBg="1"/>
      <p:bldP spid="39" grpId="1" animBg="1"/>
      <p:bldP spid="41"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066800"/>
          </a:xfrm>
        </p:spPr>
        <p:txBody>
          <a:bodyPr/>
          <a:lstStyle/>
          <a:p>
            <a:r>
              <a:rPr lang="en-US" altLang="zh-CN" dirty="0" smtClean="0"/>
              <a:t>Problem</a:t>
            </a:r>
            <a:endParaRPr lang="zh-CN" altLang="en-US" dirty="0"/>
          </a:p>
        </p:txBody>
      </p:sp>
      <p:sp>
        <p:nvSpPr>
          <p:cNvPr id="3" name="Content Placeholder 2"/>
          <p:cNvSpPr>
            <a:spLocks noGrp="1"/>
          </p:cNvSpPr>
          <p:nvPr>
            <p:ph idx="1"/>
          </p:nvPr>
        </p:nvSpPr>
        <p:spPr>
          <a:xfrm>
            <a:off x="457200" y="1524000"/>
            <a:ext cx="8610600" cy="5029200"/>
          </a:xfrm>
        </p:spPr>
        <p:txBody>
          <a:bodyPr>
            <a:normAutofit/>
          </a:bodyPr>
          <a:lstStyle/>
          <a:p>
            <a:r>
              <a:rPr lang="en-US" altLang="zh-CN" dirty="0" smtClean="0"/>
              <a:t>Time-stepped applications</a:t>
            </a:r>
          </a:p>
          <a:p>
            <a:endParaRPr lang="en-US" altLang="zh-CN" dirty="0" smtClean="0"/>
          </a:p>
          <a:p>
            <a:r>
              <a:rPr lang="en-US" altLang="zh-CN" dirty="0" smtClean="0"/>
              <a:t>Unstable </a:t>
            </a:r>
            <a:r>
              <a:rPr lang="en-US" altLang="zh-CN" dirty="0"/>
              <a:t>latencies</a:t>
            </a:r>
          </a:p>
          <a:p>
            <a:pPr lvl="1"/>
            <a:endParaRPr lang="en-US" altLang="zh-CN" dirty="0" smtClean="0"/>
          </a:p>
          <a:p>
            <a:r>
              <a:rPr lang="en-US" altLang="zh-CN" dirty="0" smtClean="0"/>
              <a:t>Solution space</a:t>
            </a:r>
          </a:p>
          <a:p>
            <a:pPr lvl="1"/>
            <a:r>
              <a:rPr lang="en-US" altLang="zh-CN" dirty="0" smtClean="0"/>
              <a:t>Improve the networking infrastructure </a:t>
            </a:r>
          </a:p>
          <a:p>
            <a:pPr lvl="2"/>
            <a:r>
              <a:rPr lang="en-US" altLang="zh-CN" dirty="0" smtClean="0"/>
              <a:t>Recent proposals only tackle bandwidth problems</a:t>
            </a:r>
          </a:p>
          <a:p>
            <a:pPr lvl="1"/>
            <a:r>
              <a:rPr lang="en-US" altLang="zh-CN" dirty="0" smtClean="0"/>
              <a:t>Make applications more resistant to unstable latencies</a:t>
            </a:r>
          </a:p>
          <a:p>
            <a:pPr marL="457200" lvl="1" indent="0">
              <a:buNone/>
            </a:pPr>
            <a:endParaRPr lang="en-US" altLang="zh-CN" dirty="0" smtClean="0"/>
          </a:p>
          <a:p>
            <a:pPr marL="457200" lvl="1" indent="0">
              <a:buNone/>
            </a:pPr>
            <a:endParaRPr lang="en-US" altLang="zh-CN" dirty="0" smtClean="0"/>
          </a:p>
        </p:txBody>
      </p:sp>
      <p:sp>
        <p:nvSpPr>
          <p:cNvPr id="4" name="Slide Number Placeholder 3"/>
          <p:cNvSpPr>
            <a:spLocks noGrp="1"/>
          </p:cNvSpPr>
          <p:nvPr>
            <p:ph type="sldNum" sz="quarter" idx="12"/>
          </p:nvPr>
        </p:nvSpPr>
        <p:spPr/>
        <p:txBody>
          <a:bodyPr/>
          <a:lstStyle/>
          <a:p>
            <a:fld id="{C662DFB3-3278-4C69-B7F4-9F4587FEFC56}" type="slidenum">
              <a:rPr lang="en-US" smtClean="0"/>
              <a:pPr/>
              <a:t>8</a:t>
            </a:fld>
            <a:endParaRPr lang="en-US"/>
          </a:p>
        </p:txBody>
      </p:sp>
    </p:spTree>
    <p:extLst>
      <p:ext uri="{BB962C8B-B14F-4D97-AF65-F5344CB8AC3E}">
        <p14:creationId xmlns:p14="http://schemas.microsoft.com/office/powerpoint/2010/main" val="2638710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96200" cy="1066800"/>
          </a:xfrm>
        </p:spPr>
        <p:txBody>
          <a:bodyPr/>
          <a:lstStyle/>
          <a:p>
            <a:r>
              <a:rPr lang="en-US" altLang="zh-CN" dirty="0" smtClean="0"/>
              <a:t>Talk Outline</a:t>
            </a:r>
            <a:endParaRPr lang="zh-CN" altLang="en-US" dirty="0"/>
          </a:p>
        </p:txBody>
      </p:sp>
      <p:sp>
        <p:nvSpPr>
          <p:cNvPr id="3" name="Content Placeholder 2"/>
          <p:cNvSpPr>
            <a:spLocks noGrp="1"/>
          </p:cNvSpPr>
          <p:nvPr>
            <p:ph idx="1"/>
          </p:nvPr>
        </p:nvSpPr>
        <p:spPr>
          <a:xfrm>
            <a:off x="457200" y="1524000"/>
            <a:ext cx="8229600" cy="4602163"/>
          </a:xfrm>
        </p:spPr>
        <p:txBody>
          <a:bodyPr/>
          <a:lstStyle/>
          <a:p>
            <a:r>
              <a:rPr lang="en-US" altLang="zh-CN" dirty="0" smtClean="0">
                <a:solidFill>
                  <a:schemeClr val="bg1">
                    <a:lumMod val="65000"/>
                  </a:schemeClr>
                </a:solidFill>
              </a:rPr>
              <a:t>Motivation</a:t>
            </a:r>
          </a:p>
          <a:p>
            <a:r>
              <a:rPr lang="en-US" altLang="zh-CN" dirty="0" smtClean="0">
                <a:solidFill>
                  <a:srgbClr val="C00000"/>
                </a:solidFill>
              </a:rPr>
              <a:t>Our Approach</a:t>
            </a:r>
          </a:p>
          <a:p>
            <a:r>
              <a:rPr lang="en-US" altLang="zh-CN" dirty="0" smtClean="0"/>
              <a:t>Experimental Results</a:t>
            </a:r>
          </a:p>
          <a:p>
            <a:r>
              <a:rPr lang="en-US" altLang="zh-CN" dirty="0" smtClean="0"/>
              <a:t>Conclusions</a:t>
            </a:r>
            <a:endParaRPr lang="zh-CN" altLang="en-US" dirty="0"/>
          </a:p>
        </p:txBody>
      </p:sp>
      <p:sp>
        <p:nvSpPr>
          <p:cNvPr id="4" name="Slide Number Placeholder 3"/>
          <p:cNvSpPr>
            <a:spLocks noGrp="1"/>
          </p:cNvSpPr>
          <p:nvPr>
            <p:ph type="sldNum" sz="quarter" idx="12"/>
          </p:nvPr>
        </p:nvSpPr>
        <p:spPr/>
        <p:txBody>
          <a:bodyPr/>
          <a:lstStyle/>
          <a:p>
            <a:fld id="{C662DFB3-3278-4C69-B7F4-9F4587FEFC56}" type="slidenum">
              <a:rPr lang="en-US" smtClean="0"/>
              <a:pPr/>
              <a:t>9</a:t>
            </a:fld>
            <a:endParaRPr lang="en-US"/>
          </a:p>
        </p:txBody>
      </p:sp>
    </p:spTree>
    <p:extLst>
      <p:ext uri="{BB962C8B-B14F-4D97-AF65-F5344CB8AC3E}">
        <p14:creationId xmlns:p14="http://schemas.microsoft.com/office/powerpoint/2010/main" val="84518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n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Cornell</Template>
  <TotalTime>6839</TotalTime>
  <Words>3185</Words>
  <Application>Microsoft Office PowerPoint</Application>
  <PresentationFormat>On-screen Show (4:3)</PresentationFormat>
  <Paragraphs>567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Cornell</vt:lpstr>
      <vt:lpstr>Making Time-stepped Applications  Tick in the Cloud</vt:lpstr>
      <vt:lpstr>Time-Stepped Applications</vt:lpstr>
      <vt:lpstr>Running Example: Fish Simulation</vt:lpstr>
      <vt:lpstr> Other Time-Stepped Applications</vt:lpstr>
      <vt:lpstr>Why Run Scientific Applications in the Cloud?</vt:lpstr>
      <vt:lpstr>What Does Cloud Infrastructure Imply</vt:lpstr>
      <vt:lpstr>Time-Stepped Applications under Latency Jitter</vt:lpstr>
      <vt:lpstr>Problem</vt:lpstr>
      <vt:lpstr>Talk Outline</vt:lpstr>
      <vt:lpstr>Why not Ad-Hoc Optimizations?</vt:lpstr>
      <vt:lpstr>Talk Outline</vt:lpstr>
      <vt:lpstr>Data Dependencies: What to Communicate</vt:lpstr>
      <vt:lpstr>Programming Model Modeling State</vt:lpstr>
      <vt:lpstr>Programming Model Modeling Data Parallelism </vt:lpstr>
      <vt:lpstr>Programming Model Modeling Computation</vt:lpstr>
      <vt:lpstr>Programming Model Modeling Dependencies: R</vt:lpstr>
      <vt:lpstr>Programming Model Modeling Dependencies: IR</vt:lpstr>
      <vt:lpstr>Programming Model Modeling Dependencies: W</vt:lpstr>
      <vt:lpstr>Programming Model Modeling Dependencies: IW</vt:lpstr>
      <vt:lpstr>Programming Model: All together </vt:lpstr>
      <vt:lpstr>Talk Outline</vt:lpstr>
      <vt:lpstr>Jitter-tolerant Runtime</vt:lpstr>
      <vt:lpstr>Runtime Dependency Scheduling</vt:lpstr>
      <vt:lpstr>PowerPoint Presentation</vt:lpstr>
      <vt:lpstr>Our Approach: Summary</vt:lpstr>
      <vt:lpstr>Talk Outline</vt:lpstr>
      <vt:lpstr>Experimental Setup</vt:lpstr>
      <vt:lpstr>Methodology</vt:lpstr>
      <vt:lpstr>Effect of Optimization: Fish Sim</vt:lpstr>
      <vt:lpstr>Effect of Optimization: Jacobi</vt:lpstr>
      <vt:lpstr>Scalability: Fish Simulation</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Time-stepped Applications  Tick in the Cloud</dc:title>
  <dc:creator>taozou</dc:creator>
  <cp:lastModifiedBy>taozou</cp:lastModifiedBy>
  <cp:revision>534</cp:revision>
  <cp:lastPrinted>2011-10-14T00:29:56Z</cp:lastPrinted>
  <dcterms:created xsi:type="dcterms:W3CDTF">2011-09-28T06:25:42Z</dcterms:created>
  <dcterms:modified xsi:type="dcterms:W3CDTF">2011-11-29T22:06:34Z</dcterms:modified>
</cp:coreProperties>
</file>