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notesSlides/notesSlide3.xml" ContentType="application/vnd.openxmlformats-officedocument.presentationml.notesSlide+xml"/>
  <Override PartName="/ppt/ink/ink7.xml" ContentType="application/inkml+xml"/>
  <Override PartName="/ppt/ink/ink8.xml" ContentType="application/inkml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ink/ink9.xml" ContentType="application/inkml+xml"/>
  <Override PartName="/ppt/ink/ink10.xml" ContentType="application/inkml+xml"/>
  <Override PartName="/ppt/notesSlides/notesSlide7.xml" ContentType="application/vnd.openxmlformats-officedocument.presentationml.notesSlide+xml"/>
  <Override PartName="/ppt/ink/ink11.xml" ContentType="application/inkml+xml"/>
  <Override PartName="/ppt/ink/ink12.xml" ContentType="application/inkml+xml"/>
  <Override PartName="/ppt/ink/ink13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5" r:id="rId1"/>
  </p:sldMasterIdLst>
  <p:notesMasterIdLst>
    <p:notesMasterId r:id="rId51"/>
  </p:notesMasterIdLst>
  <p:sldIdLst>
    <p:sldId id="256" r:id="rId2"/>
    <p:sldId id="624" r:id="rId3"/>
    <p:sldId id="1322" r:id="rId4"/>
    <p:sldId id="1321" r:id="rId5"/>
    <p:sldId id="1324" r:id="rId6"/>
    <p:sldId id="1323" r:id="rId7"/>
    <p:sldId id="1335" r:id="rId8"/>
    <p:sldId id="1336" r:id="rId9"/>
    <p:sldId id="1240" r:id="rId10"/>
    <p:sldId id="1246" r:id="rId11"/>
    <p:sldId id="1247" r:id="rId12"/>
    <p:sldId id="1249" r:id="rId13"/>
    <p:sldId id="258" r:id="rId14"/>
    <p:sldId id="626" r:id="rId15"/>
    <p:sldId id="1250" r:id="rId16"/>
    <p:sldId id="1330" r:id="rId17"/>
    <p:sldId id="1331" r:id="rId18"/>
    <p:sldId id="1332" r:id="rId19"/>
    <p:sldId id="628" r:id="rId20"/>
    <p:sldId id="1329" r:id="rId21"/>
    <p:sldId id="260" r:id="rId22"/>
    <p:sldId id="1326" r:id="rId23"/>
    <p:sldId id="1325" r:id="rId24"/>
    <p:sldId id="1254" r:id="rId25"/>
    <p:sldId id="1255" r:id="rId26"/>
    <p:sldId id="265" r:id="rId27"/>
    <p:sldId id="1306" r:id="rId28"/>
    <p:sldId id="1307" r:id="rId29"/>
    <p:sldId id="1308" r:id="rId30"/>
    <p:sldId id="1309" r:id="rId31"/>
    <p:sldId id="1310" r:id="rId32"/>
    <p:sldId id="1313" r:id="rId33"/>
    <p:sldId id="272" r:id="rId34"/>
    <p:sldId id="1314" r:id="rId35"/>
    <p:sldId id="1305" r:id="rId36"/>
    <p:sldId id="1333" r:id="rId37"/>
    <p:sldId id="1271" r:id="rId38"/>
    <p:sldId id="636" r:id="rId39"/>
    <p:sldId id="659" r:id="rId40"/>
    <p:sldId id="1316" r:id="rId41"/>
    <p:sldId id="1334" r:id="rId42"/>
    <p:sldId id="662" r:id="rId43"/>
    <p:sldId id="1328" r:id="rId44"/>
    <p:sldId id="276" r:id="rId45"/>
    <p:sldId id="278" r:id="rId46"/>
    <p:sldId id="1317" r:id="rId47"/>
    <p:sldId id="1318" r:id="rId48"/>
    <p:sldId id="1319" r:id="rId49"/>
    <p:sldId id="1320" r:id="rId5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7E79"/>
    <a:srgbClr val="FF40FF"/>
    <a:srgbClr val="95E9EA"/>
    <a:srgbClr val="008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1348"/>
    <p:restoredTop sz="93798"/>
  </p:normalViewPr>
  <p:slideViewPr>
    <p:cSldViewPr snapToGrid="0" snapToObjects="1">
      <p:cViewPr varScale="1">
        <p:scale>
          <a:sx n="69" d="100"/>
          <a:sy n="69" d="100"/>
        </p:scale>
        <p:origin x="216" y="9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3-08T14:34:54.428"/>
    </inkml:context>
    <inkml:brush xml:id="br0">
      <inkml:brushProperty name="width" value="0.5" units="cm"/>
      <inkml:brushProperty name="height" value="1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41 16383,'62'-7'0,"-4"2"0,-44 5 0,12 0 0,7 0 0,-2 0 0,16 0 0,-17 0 0,5 0 0,-8 0 0,8 0 0,2 0 0,0 0 0,-8 0 0,-3 0 0,-6 0 0,12 0 0,-5 0 0,6 0 0,-7 0 0,2 0 0,0 0 0,7-7 0,2 5 0,0-4 0,-9 6 0,-3-6 0,1 5 0,2-5 0,4 6 0,-6 0 0,-1 0 0,0 0 0,0 5 0,1 2 0,5 0 0,-10-1 0,17-6 0,-11 0 0,1 0 0,4 0 0,-6 0 0,-4 0 0,14 0 0,-14 0 0,10 6 0,-4-4 0,-1 4 0,1-6 0,7 6 0,11-4 0,-14 5 0,17-7 0,-18 0 0,6 0 0,-2 0 0,-8 0 0,9 6 0,-7-4 0,6 10 0,-14-10 0,5 4 0,-1-6 0,4 0 0,3 0 0,-5 0 0,7 0 0,-6 0 0,6 0 0,1 0 0,-13 0 0,12 0 0,-6 0 0,2 0 0,5 0 0,-8 0 0,-6 0 0,17 0 0,-20 0 0,25 0 0,-27 0 0,21 0 0,-15-6 0,27 4 0,-17-4 0,19 6 0,-28 0 0,18 0 0,-18 0 0,19 0 0,-12 0 0,5 0 0,-14 0 0,3 0 0,2 0 0,6 0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2T03:56:37.36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24575,'6'12'0,"1"-5"0,12 11 0,2-9 0,7 11 0,-1 0 0,-7-5 0,6 5 0,-12-8 0,6 8 0,-7 1 0,0-6 0,-5 3 0,3-17 0,-10 5 0,5-6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04T20:24:17.876"/>
    </inkml:context>
    <inkml:brush xml:id="br0">
      <inkml:brushProperty name="width" value="0.5" units="cm"/>
      <inkml:brushProperty name="height" value="1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 95 16383,'62'-11'0,"-10"2"0,-43 9 0,13 0 0,8-4 0,1 3 0,-4-3 0,0 4 0,-6 0 0,12 0 0,-9-4 0,-1-2 0,5-3 0,-3 4 0,8 0 0,-9 5 0,8 0 0,-11 0 0,11-4 0,-8 3 0,0-7 0,4 7 0,1 1 0,-4 1 0,2 7 0,9 3 0,-6-5 0,24 4 0,-23-10 0,4 0 0,-9 0 0,3 0 0,8 0 0,-1 0 0,-7 0 0,5 0 0,-13 0 0,6 0 0,0 0 0,-6 0 0,13 0 0,-13 0 0,13 0 0,-8 0 0,1 0 0,1 0 0,0 4 0,-2 2 0,1-1 0,0 4 0,2-7 0,-1 3 0,7-5 0,-14 0 0,6 0 0,0-4 0,-1 3 0,2-3 0,0-1 0,-8 0 0,7-4 0,-3 3 0,1-2 0,2 7 0,1-3 0,2 4 0,-3 0 0,4 5 0,-10-4 0,14 10 0,-7-9 0,9 3 0,-13-5 0,2 0 0,-3 0 0,3 0 0,2 0 0,12 0 0,-10 0 0,8 0 0,10 0 0,-16 0 0,32 0 0,-10 0 0,14 0 0,-14 0 0,10 0 0,-24 0 0,2 0 0,-15-4 0,-8 3 0,8-4 0,6 5 0,-3 0 0,1-4 0,-5 3 0,-5-3 0,22 4 0,-24 0 0,23 0 0,-25 0 0,9 4 0,6 1 0,-10 1 0,10-2 0,4 0 0,9-3 0,4 3 0,1 2 0,-21-5 0,5 5 0,-13-6 0,6 0 0,5 0 0,-14 0 0,21 0 0,-22 0 0,18 0 0,2 0 0,2 0 0,-2 0 0,-3 0 0,-13 0 0,14 0 0,-14-5 0,13 4 0,-13-3 0,6 4 0,8 0 0,-12 0 0,12 0 0,1 0 0,-6-5 0,8 3 0,-4-8 0,-5 8 0,7-3 0,1-1 0,13 5 0,-18-4 0,30 5 0,-16 0 0,0 0 0,3 0 0,-20 0 0,-1 0 0,3 4 0,-11-3 0,12 7 0,-3-7 0,0 4 0,2-5 0,-11 0 0,8 0 0,0 0 0,6 0 0,-5 0 0,5 0 0,-5 5 0,-4-4 0,8 10 0,-16-9 0,18 3 0,-10-5 0,0 0 0,5 0 0,3 0 0,-1 0 0,25 0 0,3-9 0,11 7 0,-17-1 0,2-3 0,32-11 0,11 5 0,-17-8 0,-28 13 0,-12 7 0,-15-5 0,-8 4 0,13-3 0,-10 4 0,17 0 0,-18 0 0,14 0 0,7 0 0,12 0 0,0 5 0,-4-3 0,1 11 0,-11-11 0,-2 5 0,-5-7 0,-16 0 0,14 0 0,-7-13 0,1 10 0,6-9 0,-10 12 0,27 0 0,-16 0 0,19 5 0,-1-4 0,-10 5 0,24 1 0,-32-5 0,16 6 0,-5-8 0,-3 0 0,10 0 0,1 0 0,2 0 0,15 0 0,-22 0 0,3 0 0,7 0 0,-20 0 0,40 7 0,-44-5 0,19 6 0,-15-3 0,0-4 0,1 10 0,13-2 0,40-2 0,-13 8 0,-18-9 0,0-1 0,12 5 0,-3 4 0,-4-13 0,-32 5 0,17-1 0,-21-4 0,23 12 0,-12-11 0,12 6 0,1-8 0,-11 0 0,4-5 0,-11 4 0,-13-3 0,6 4 0,12 0 0,-7 0 0,17 0 0,2 8 0,-12-6 0,4 5 0,-9-7 0,-13 0 0,6 0 0,13 0 0,-16 0 0,23 0 0,-26 4 0,41-3 0,2 12 0,35-10 0,-43 1 0,1 0 0,-6-3 0,0-2 0,12-3 0,1-1 0,-6 4 0,1-1 0,5-7 0,2-1 0,6 3 0,1 1 0,-5 0 0,-2 0 0,-14 0 0,-2 2 0,42 4 0,-52 0 0,11 0 0,-23 0 0,-1 0 0,-4-4 0,6 2 0,4-2 0,-8 8 0,9-2 0,-10 2 0,12-4 0,-7 0 0,6 0 0,-15 0 0,11 0 0,-6 0 0,-1 0 0,4 0 0,-4-4 0,4 2 0,1-2 0,-5 4 0,4 0 0,0 0 0,-2 0 0,1 0 0,1 0 0,1 0 0,0 0 0,-2 0 0,-4-4 0,1 3 0,9-3 0,-12 4 0,22 0 0,-24 0 0,12 0 0,11 0 0,-14 5 0,39-4 0,-14 12 0,15-11 0,0 13 0,-14-13 0,-4 11 0,-14-12 0,-7 5 0,-2-6 0,0 0 0,2 0 0,36 0 0,-8 7 0,39-5 0,-39 11 0,8-11 0,-29 3 0,0-5 0,-11 0 0,1 0 0,-3 4 0,6 1 0,-3 1 0,8-2 0,-17-4 0,14 0 0,-7 0 0,0 0 0,4 0 0,0 4 0,-2 1 0,1 1 0,-4-2 0,10 1 0,-11-3 0,12 3 0,-14-9 0,8-1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2T04:18:28.7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528 2620 20773,'-6'-6'0,"-8"-3"1803,-8-27-1803,-7-1 644,-1-8-644,-17-10 0,2-20 0,-3 20 0,22 11 0,2-1 0,-17-14 0,-10-26 0,16 10 330,3 1-330,10 19 0,5-7 1025,2 23-1025,0-21 0,14 21 0,-7-14 0,8 8 0,0 15 0,0-12 0,0 19 0,0-19 0,0 12 0,0-5 0,0 7 0,0-7 0,0 5 0,0-13 0,0 6 0,7-8 0,-5-8 0,11 6 0,-12-6 0,12 16 0,-11 1 0,10 9 0,-5 6 0,6 1 0,6-12 0,-4 8 0,5-16 0,-6 12 0,6 1 0,-6 6 0,12-6 0,3 6 0,0-7 0,6 5 0,-7-3 0,0-3 0,8-2 0,-6-4 0,14-3 0,-14 8 0,6-7 0,-8 10 0,-1 5 0,1-4 0,-7 11 0,4 1 0,-10 3 0,4 4 0,-7 0 0,1 1 0,0 0 0,-1 5 0,1-10 0,-1 9 0,1-9 0,-1 4 0,1-6 0,0-6 0,-6 4 0,-1-4 0,0 12 0,-5-5 0,5 5 0,-6-6 0,0 1 0,5 5 0,-3-5 0,9 11 0,-10-11 0,-1 11 0,-21-5 0,-2 6 0,-12 0 0,-1 0 0,-21 0 0,15-6 0,-6 5 0,21-6 0,13 7 0,-5 0 0,6 0 0,0 0 0,0 0 0,1 0 0,-1 0 0,0 0 0,0 0 0,1 0 0,-1-5 0,-7 3 0,6-3 0,-12 5 0,11 0 0,-4 0 0,24 0 0,5 0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2T04:18:34.8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54 0 24575,'-6'13'0,"5"6"0,-5 10 0,0 0 0,4 14 0,-4-14 0,6 14 0,-6-14 0,4 14 0,-4-20 0,6 3 0,0-13 0,0-1 0,0 1 0,0 0 0,0-1 0,0 1 0,0-1 0,-6 1 0,5-1 0,-5 1 0,6-6 0,0-2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3-08T14:34:57.833"/>
    </inkml:context>
    <inkml:brush xml:id="br0">
      <inkml:brushProperty name="width" value="0.5" units="cm"/>
      <inkml:brushProperty name="height" value="1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26 16383,'78'-15'0,"-10"4"0,-33 11 0,-6 0 0,6 0 0,-7 0 0,-1 0 0,0 0 0,-1 0 0,6 0 0,-11 0 0,10 0 0,-10 0 0,7 0 0,-1 0 0,6 0 0,-10 6 0,8-5 0,-10 5 0,12-6 0,-11 0 0,10 0 0,-7 0 0,-3 0 0,13 0 0,-13 0 0,3 5 0,14-3 0,-22 3 0,21-5 0,-17 6 0,0-4 0,10 4 0,-10 0 0,18-5 0,-18 4 0,9-5 0,-5 0 0,-4 0 0,14 0 0,-14 6 0,17-5 0,-17 5 0,10-6 0,-10 0 0,7 0 0,-1 0 0,6 0 0,-4 0 0,-2 0 0,4 0 0,-1 0 0,5 0 0,-7 0 0,-2 6 0,-6-4 0,12 4 0,-6-6 0,-1 0 0,5 0 0,-8 0 0,15 0 0,-14 0 0,7 5 0,-5-3 0,-4 3 0,14-5 0,-14 0 0,10 0 0,-6 0 0,0-11 0,0-3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01T23:49:47.168"/>
    </inkml:context>
    <inkml:brush xml:id="br0">
      <inkml:brushProperty name="width" value="0.2" units="cm"/>
      <inkml:brushProperty name="height" value="0.2" units="cm"/>
    </inkml:brush>
  </inkml:definitions>
  <inkml:trace contextRef="#ctx0" brushRef="#br0">621 1 24575,'0'28'0,"-6"3"0,4-10 0,-4 7 0,-1 15 0,-1-4 0,-8 23 0,7-16 0,-12 16 0,10-7 0,-12 9 0,8-9 0,-1 6 0,0-6 0,-7 9 0,5 9 0,-5-7 0,6 7 0,8-18 0,-4-10 0,5-2 0,0-14 0,-5 7 0,11-16 0,-9 0 0,9-8 0,-4 1 0,1-1 0,3 1 0,-3-1 0,-1 1 0,5-1 0,-5 1 0,0-6 0,5 4 0,-5-4 0,6 6 0,-5-1 0,3 1 0,-4-12 0,1-14 0,-3-9 0,-5-10 0,-1 4 0,0 0 0,-6 0 0,4 1 0,-3 6 0,5-6 0,-6 6 0,5-6 0,-11-1 0,10 0 0,-4 0 0,6 1 0,1 6 0,5-5 0,2 11 0,6-4 0,0 6 0,0 0 0,0 0 0,0 6 0,0 2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01T23:49:48.086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1 233 24575,'50'-22'0,"4"6"0,1-13 0,6 4 0,4-14 0,-8 12 0,5-10 0,-25 20 0,-1 3 0,-21 7 0,-3 7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01T23:49:50.360"/>
    </inkml:context>
    <inkml:brush xml:id="br0">
      <inkml:brushProperty name="width" value="0.2" units="cm"/>
      <inkml:brushProperty name="height" value="0.2" units="cm"/>
    </inkml:brush>
  </inkml:definitions>
  <inkml:trace contextRef="#ctx0" brushRef="#br0">61 1123 24575,'12'-29'0,"2"-10"0,7 0 0,4-16 0,15-18 0,-19 26 0,3-4 0,12-10 0,4-5 0,2-17 0,0 1-628,-6 19 0,0 1 628,3-2 0,-5 5 0,-1 3 0,7-7 0,-11 24 0,-6-5 0,-9 23 0,-8 1 0,0 13 1256,-11 7-1256,4 13 0,-12-5 0,6 9 0,-11-16 0,3 11 0,-13-4 0,0 5 0,-7-5 0,-2 5 0,-8-5 0,-8 0 0,-3 6 0,-7-13 0,-1 13 0,0-12 0,9 12 0,9-13 0,17 12 0,21-12 0,4-1 0,27-8 0,2-12 0,10 10 0,-12-3 0,-11 13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01T23:49:51.224"/>
    </inkml:context>
    <inkml:brush xml:id="br0">
      <inkml:brushProperty name="width" value="0.2" units="cm"/>
      <inkml:brushProperty name="height" value="0.2" units="cm"/>
    </inkml:brush>
  </inkml:definitions>
  <inkml:trace contextRef="#ctx0" brushRef="#br0">0 1 24575,'20'19'0,"-2"-6"0,-11-2 0,4-9 0,-4 9 0,5-10 0,15 18 0,-11-16 0,25 23 0,-2-8 0,8 12 0,6-6 0,-16 3 0,-2-12 0,-8 11 0,-6-11 0,-1-1 0,-8-3 0,1-4 0,-1 5 0,-5 1 0,4-6 0,-9 4 0,9-10 0,-10 5 0,5-6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2T01:43:57.463"/>
    </inkml:context>
    <inkml:brush xml:id="br0">
      <inkml:brushProperty name="width" value="0.05" units="cm"/>
      <inkml:brushProperty name="height" value="0.05" units="cm"/>
      <inkml:brushProperty name="color" value="#941100"/>
    </inkml:brush>
  </inkml:definitions>
  <inkml:trace contextRef="#ctx0" brushRef="#br0">611 764 24575,'6'-8'0,"-5"-3"0,4 4 0,1 0 0,-5-11 0,5 3 0,-6-13 0,0 7 0,0-13 0,0 4 0,-13-15 0,3 0 0,-17 8 0,17 8 0,-15 3 0,16 5 0,-17-1 0,10-4 0,-10 11 0,4-12 0,1 13 0,-5-13 0,12 13 0,-12-6 0,11 7 0,-11-1 0,12 1 0,-6 6 0,13-5 0,-4 11 0,-3-11 0,0 5 0,-6-6 0,8 0 0,-1 0 0,0 0 0,0 6 0,1-4 0,-2-3 0,1 0 0,0-6 0,-6 13 0,4-4 0,-4 10 0,12 0 0,-5 15 0,10 0 0,-10 12 0,4 1 0,0 2 0,2 4 0,6-12 0,0-2 0,-5-7 0,3 1 0,-4 6 0,6-5 0,0 0 0,0-8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2T01:43:58.360"/>
    </inkml:context>
    <inkml:brush xml:id="br0">
      <inkml:brushProperty name="width" value="0.05" units="cm"/>
      <inkml:brushProperty name="height" value="0.05" units="cm"/>
      <inkml:brushProperty name="color" value="#941100"/>
    </inkml:brush>
  </inkml:definitions>
  <inkml:trace contextRef="#ctx0" brushRef="#br0">0 26 24575,'6'-8'0,"1"3"0,12 5 0,22 0 0,-1 0 0,16 0 0,-11 0 0,-8 0 0,-9 0 0,-2 0 0,-12 0 0,6 0 0,-13-6 0,4 5 0,-10-5 0,5 6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2T03:56:36.57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1 800 24575,'0'-13'0,"0"0"0,0 1 0,5-1 0,3-14 0,6 4 0,-6-6 0,4-4 0,-4 16 0,13-24 0,-6 18 0,12-12 0,-12 7 0,5 0 0,-7 7 0,1-5 0,-1 5 0,-5 0 0,4-5 0,-11 5 0,12-7 0,-5-27 0,6 20 0,-6-20 0,3 34 0,-9 2 0,3 6 0,-5 0 0,6 6 0,-5-4 0,11 4 0,-11-6 0,4 0 0,1 0 0,-5 1 0,-1 5 0,-7 1 0,-12 12 0,-2 2 0,-7 5 0,0 1 0,7-1 0,-5 1 0,12-7 0,-6 5 0,8-11 0,-1 5 0,6-1 0,-5-3 0,5 9 0,-5-10 0,-1 10 0,0-9 0,0 9 0,0-10 0,6 11 0,20-23 0,-9 14 0,14-15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B7250E-0EEC-3342-BAA1-2161A6B2A476}" type="datetimeFigureOut">
              <a:rPr lang="en-US" smtClean="0"/>
              <a:t>2/28/23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79F8A5-8FD6-EA4C-8C10-4D7FB56422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24692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79F8A5-8FD6-EA4C-8C10-4D7FB564226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5248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79F8A5-8FD6-EA4C-8C10-4D7FB564226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54162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Shape 145"/>
          <p:cNvSpPr>
            <a:spLocks noGrp="1" noRot="1" noChangeAspect="1"/>
          </p:cNvSpPr>
          <p:nvPr>
            <p:ph type="sldImg"/>
          </p:nvPr>
        </p:nvSpPr>
        <p:spPr>
          <a:xfrm>
            <a:off x="401638" y="696913"/>
            <a:ext cx="6184900" cy="3479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6" name="Shape 14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1800"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332908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Shape 155"/>
          <p:cNvSpPr>
            <a:spLocks noGrp="1" noRot="1" noChangeAspect="1"/>
          </p:cNvSpPr>
          <p:nvPr>
            <p:ph type="sldImg"/>
          </p:nvPr>
        </p:nvSpPr>
        <p:spPr>
          <a:xfrm>
            <a:off x="401638" y="696913"/>
            <a:ext cx="6184900" cy="3479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56" name="Shape 15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1800"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699575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Shape 155"/>
          <p:cNvSpPr>
            <a:spLocks noGrp="1" noRot="1" noChangeAspect="1"/>
          </p:cNvSpPr>
          <p:nvPr>
            <p:ph type="sldImg"/>
          </p:nvPr>
        </p:nvSpPr>
        <p:spPr>
          <a:xfrm>
            <a:off x="401638" y="696913"/>
            <a:ext cx="6184900" cy="3479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56" name="Shape 15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1800"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843589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Shape 155"/>
          <p:cNvSpPr>
            <a:spLocks noGrp="1" noRot="1" noChangeAspect="1"/>
          </p:cNvSpPr>
          <p:nvPr>
            <p:ph type="sldImg"/>
          </p:nvPr>
        </p:nvSpPr>
        <p:spPr>
          <a:xfrm>
            <a:off x="401638" y="696913"/>
            <a:ext cx="6184900" cy="3479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56" name="Shape 15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1800"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9162666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>
            <a:spLocks noGrp="1" noRot="1" noChangeAspect="1"/>
          </p:cNvSpPr>
          <p:nvPr>
            <p:ph type="sldImg"/>
          </p:nvPr>
        </p:nvSpPr>
        <p:spPr>
          <a:xfrm>
            <a:off x="401638" y="696913"/>
            <a:ext cx="6184900" cy="3479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87" name="Shape 18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1700"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319456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04DB13E-F722-4ED6-BB00-556651E9528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26428D7-C6F3-473D-A360-A3F5C3E8728C}"/>
              </a:ext>
            </a:extLst>
          </p:cNvPr>
          <p:cNvGrpSpPr/>
          <p:nvPr/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29103" y="2244830"/>
            <a:ext cx="8933796" cy="2437232"/>
          </a:xfrm>
        </p:spPr>
        <p:txBody>
          <a:bodyPr tIns="45720" bIns="45720" anchor="ctr">
            <a:normAutofit/>
          </a:bodyPr>
          <a:lstStyle>
            <a:lvl1pPr algn="ctr">
              <a:lnSpc>
                <a:spcPct val="83000"/>
              </a:lnSpc>
              <a:defRPr lang="en-US" sz="68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9101" y="4682062"/>
            <a:ext cx="8936846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800" spc="8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6"/>
            <a:ext cx="1554480" cy="485546"/>
          </a:xfrm>
        </p:spPr>
        <p:txBody>
          <a:bodyPr/>
          <a:lstStyle>
            <a:lvl1pPr algn="ctr">
              <a:defRPr sz="1300" spc="0" baseline="0">
                <a:solidFill>
                  <a:srgbClr val="FFFFFF"/>
                </a:solidFill>
                <a:latin typeface="+mn-lt"/>
              </a:defRPr>
            </a:lvl1pPr>
          </a:lstStyle>
          <a:p>
            <a:fld id="{EA0C0817-A112-4847-8014-A94B7D2A4EA3}" type="datetime1">
              <a:rPr lang="en-US" smtClean="0"/>
              <a:t>2/28/23</a:t>
            </a:fld>
            <a:endParaRPr lang="en-US" dirty="0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629100" y="5177408"/>
            <a:ext cx="5730295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20" y="5177408"/>
            <a:ext cx="1955980" cy="22860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77045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F40B7-36AB-4376-BE14-EF7004D79BB9}" type="datetime1">
              <a:rPr lang="en-US" smtClean="0"/>
              <a:t>2/28/23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6441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7CAB8-DCAE-46A5-AADA-B3FAD11A54E0}" type="datetime1">
              <a:rPr lang="en-US" smtClean="0"/>
              <a:t>2/28/23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06093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304800"/>
            <a:ext cx="10363200" cy="838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117600" y="1524000"/>
            <a:ext cx="523240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53200" y="1524000"/>
            <a:ext cx="523240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68">
            <a:extLst>
              <a:ext uri="{FF2B5EF4-FFF2-40B4-BE49-F238E27FC236}">
                <a16:creationId xmlns:a16="http://schemas.microsoft.com/office/drawing/2014/main" id="{C22AB2A3-46B5-DE4E-8836-12687DADED50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BC7DDDEE-CAE0-A24B-A15C-825B383A33DC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6575260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56052398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2B432-ACDA-4023-A761-2BAB76577B62}" type="datetime1">
              <a:rPr lang="en-US" smtClean="0"/>
              <a:t>2/28/23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2645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0A4A1889-E37C-4EC3-9E41-9DAD221CF38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9156" y="2275165"/>
            <a:ext cx="8933688" cy="2406895"/>
          </a:xfrm>
        </p:spPr>
        <p:txBody>
          <a:bodyPr anchor="ctr">
            <a:normAutofit/>
          </a:bodyPr>
          <a:lstStyle>
            <a:lvl1pPr algn="ctr">
              <a:lnSpc>
                <a:spcPct val="83000"/>
              </a:lnSpc>
              <a:defRPr lang="en-US" sz="68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683EB04-C23E-490C-A1A6-030CF79D23C8}"/>
              </a:ext>
            </a:extLst>
          </p:cNvPr>
          <p:cNvGrpSpPr/>
          <p:nvPr/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F8A84C03-E1CA-4A4E-81D6-9BB0C335B7A0}"/>
                </a:ext>
              </a:extLst>
            </p:cNvPr>
            <p:cNvCxnSpPr/>
            <p:nvPr/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4A26FB5A-D5D1-4DAB-AC43-7F51A7F2D197}"/>
                </a:ext>
              </a:extLst>
            </p:cNvPr>
            <p:cNvCxnSpPr/>
            <p:nvPr/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49303F14-E560-4C02-94F4-B4695FE26813}"/>
                </a:ext>
              </a:extLst>
            </p:cNvPr>
            <p:cNvCxnSpPr/>
            <p:nvPr/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9156" y="4682062"/>
            <a:ext cx="8939784" cy="457200"/>
          </a:xfrm>
        </p:spPr>
        <p:txBody>
          <a:bodyPr anchor="t">
            <a:normAutofit/>
          </a:bodyPr>
          <a:lstStyle>
            <a:lvl1pPr marL="0" indent="0" algn="ctr">
              <a:buNone/>
              <a:tabLst>
                <a:tab pos="2633663" algn="l"/>
              </a:tabLst>
              <a:defRPr sz="1800">
                <a:solidFill>
                  <a:schemeClr val="tx1">
                    <a:lumMod val="95000"/>
                    <a:lumOff val="5000"/>
                  </a:schemeClr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18760" y="1344502"/>
            <a:ext cx="1554480" cy="498781"/>
          </a:xfrm>
        </p:spPr>
        <p:txBody>
          <a:bodyPr/>
          <a:lstStyle>
            <a:lvl1pPr algn="ctr">
              <a:defRPr lang="en-US" sz="1300" kern="1200" spc="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fld id="{D9C646AA-F36E-4540-911D-FFFC0A0EF24A}" type="datetime1">
              <a:rPr lang="en-US" smtClean="0"/>
              <a:t>2/28/23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29157" y="5177408"/>
            <a:ext cx="5660134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177408"/>
            <a:ext cx="1958339" cy="22860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60782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66344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61760" y="2103120"/>
            <a:ext cx="466344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86D26-FA5F-4637-B602-B7C2DC34CFD4}" type="datetime1">
              <a:rPr lang="en-US" smtClean="0"/>
              <a:t>2/28/23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3818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663440" cy="640080"/>
          </a:xfrm>
        </p:spPr>
        <p:txBody>
          <a:bodyPr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1900" b="1" i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92472"/>
            <a:ext cx="4663440" cy="3163825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58712" y="2074334"/>
            <a:ext cx="4663440" cy="640080"/>
          </a:xfrm>
        </p:spPr>
        <p:txBody>
          <a:bodyPr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1900" b="1">
                <a:solidFill>
                  <a:schemeClr val="tx1"/>
                </a:solidFill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58712" y="2792471"/>
            <a:ext cx="4663440" cy="3164509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F15D8-96D1-4781-BC50-CA8A088B2FE4}" type="datetime1">
              <a:rPr lang="en-US" smtClean="0"/>
              <a:t>2/28/23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63125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96C99-B8F8-4528-BD05-0E16E943DC09}" type="datetime1">
              <a:rPr lang="en-US" smtClean="0"/>
              <a:t>2/28/23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1228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36942-C211-4B28-8DBD-C953E00AF71B}" type="datetime1">
              <a:rPr lang="en-US" smtClean="0"/>
              <a:t>2/28/23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69672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5E1BBF9-8BEF-4353-BA68-30AAF9EBD8D8}"/>
              </a:ext>
            </a:extLst>
          </p:cNvPr>
          <p:cNvSpPr/>
          <p:nvPr/>
        </p:nvSpPr>
        <p:spPr>
          <a:xfrm>
            <a:off x="8119870" y="237744"/>
            <a:ext cx="3826596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B941C21-2A5D-4912-AB06-1BB0C0EB6AE1}"/>
              </a:ext>
            </a:extLst>
          </p:cNvPr>
          <p:cNvSpPr/>
          <p:nvPr/>
        </p:nvSpPr>
        <p:spPr>
          <a:xfrm>
            <a:off x="8254660" y="374904"/>
            <a:ext cx="3557016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58200" y="607392"/>
            <a:ext cx="3161963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200" b="0" kern="1200" cap="none" spc="0" baseline="0" dirty="0"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6858000" cy="533400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58200" y="2336800"/>
            <a:ext cx="3161963" cy="36068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5588000" y="6035040"/>
            <a:ext cx="1955800" cy="36576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7E8D12A6-918A-48BD-8CB9-CA713993B0EA}" type="datetime1">
              <a:rPr lang="en-US" smtClean="0"/>
              <a:t>2/28/23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685801" y="6035040"/>
            <a:ext cx="4584700" cy="365760"/>
          </a:xfrm>
        </p:spPr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6728" y="6035040"/>
            <a:ext cx="1223435" cy="36576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5703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687CA98-D9C7-497F-A1DA-7D22F8753BCE}"/>
              </a:ext>
            </a:extLst>
          </p:cNvPr>
          <p:cNvSpPr/>
          <p:nvPr/>
        </p:nvSpPr>
        <p:spPr>
          <a:xfrm>
            <a:off x="8119870" y="237744"/>
            <a:ext cx="3826596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7696201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662337" y="6035040"/>
            <a:ext cx="2071963" cy="365760"/>
          </a:xfrm>
        </p:spPr>
        <p:txBody>
          <a:bodyPr/>
          <a:lstStyle>
            <a:lvl1pPr>
              <a:defRPr b="1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E778CE86-875F-4587-BCF6-FA054AFC0D53}" type="datetime1">
              <a:rPr lang="en-US" smtClean="0"/>
              <a:pPr/>
              <a:t>2/28/23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12648" y="6035040"/>
            <a:ext cx="4588002" cy="365760"/>
          </a:xfrm>
        </p:spPr>
        <p:txBody>
          <a:bodyPr/>
          <a:lstStyle>
            <a:lvl1pPr marL="0" algn="r" defTabSz="914400" rtl="0" eaLnBrk="1" latinLnBrk="0" hangingPunct="1">
              <a:defRPr lang="en-US" sz="1000" b="1" kern="1200" dirty="0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035040"/>
            <a:ext cx="1225296" cy="365760"/>
          </a:xfrm>
        </p:spPr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8B3D8CC-BB13-41A5-8F34-B8E84A4F9534}"/>
              </a:ext>
            </a:extLst>
          </p:cNvPr>
          <p:cNvSpPr/>
          <p:nvPr/>
        </p:nvSpPr>
        <p:spPr>
          <a:xfrm>
            <a:off x="8254660" y="374904"/>
            <a:ext cx="3557016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77250" y="603504"/>
            <a:ext cx="3144774" cy="1645920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3200" b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77250" y="2386584"/>
            <a:ext cx="3144774" cy="3511296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883016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E94681D-2A4C-4A8D-B9B5-31D440D0328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8" name="Rectangle 7"/>
          <p:cNvSpPr/>
          <p:nvPr/>
        </p:nvSpPr>
        <p:spPr>
          <a:xfrm>
            <a:off x="371856" y="374904"/>
            <a:ext cx="11448288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85000"/>
                <a:lumOff val="15000"/>
              </a:schemeClr>
            </a:solidFill>
            <a:prstDash val="solid"/>
            <a:miter lim="800000"/>
          </a:ln>
          <a:effectLst/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8496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56794" y="6035040"/>
            <a:ext cx="2893045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F6FA2B21-3FCD-4721-B95C-427943F61125}" type="datetime1">
              <a:rPr lang="en-US" smtClean="0"/>
              <a:t>2/28/23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66800" y="6035040"/>
            <a:ext cx="5816600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8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87000" y="6035040"/>
            <a:ext cx="838200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55354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  <p:sldLayoutId id="2147483688" r:id="rId13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000" b="1" i="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1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1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1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1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1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1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1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1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emf"/><Relationship Id="rId3" Type="http://schemas.openxmlformats.org/officeDocument/2006/relationships/image" Target="../media/image15.emf"/><Relationship Id="rId7" Type="http://schemas.openxmlformats.org/officeDocument/2006/relationships/image" Target="../media/image20.emf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emf"/><Relationship Id="rId5" Type="http://schemas.openxmlformats.org/officeDocument/2006/relationships/image" Target="../media/image18.emf"/><Relationship Id="rId10" Type="http://schemas.openxmlformats.org/officeDocument/2006/relationships/image" Target="../media/image23.emf"/><Relationship Id="rId4" Type="http://schemas.openxmlformats.org/officeDocument/2006/relationships/image" Target="../media/image17.emf"/><Relationship Id="rId9" Type="http://schemas.openxmlformats.org/officeDocument/2006/relationships/image" Target="../media/image22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25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customXml" Target="../ink/ink8.xml"/><Relationship Id="rId5" Type="http://schemas.openxmlformats.org/officeDocument/2006/relationships/image" Target="../media/image24.png"/><Relationship Id="rId4" Type="http://schemas.openxmlformats.org/officeDocument/2006/relationships/customXml" Target="../ink/ink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w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w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0.png"/><Relationship Id="rId2" Type="http://schemas.openxmlformats.org/officeDocument/2006/relationships/customXml" Target="../ink/ink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0.png"/><Relationship Id="rId4" Type="http://schemas.openxmlformats.org/officeDocument/2006/relationships/customXml" Target="../ink/ink10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customXml" Target="../ink/ink11.xml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0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customXml" Target="../ink/ink12.xml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50.png"/><Relationship Id="rId5" Type="http://schemas.openxmlformats.org/officeDocument/2006/relationships/customXml" Target="../ink/ink13.xml"/><Relationship Id="rId4" Type="http://schemas.openxmlformats.org/officeDocument/2006/relationships/image" Target="../media/image540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2.xml"/><Relationship Id="rId5" Type="http://schemas.openxmlformats.org/officeDocument/2006/relationships/image" Target="../media/image10.png"/><Relationship Id="rId4" Type="http://schemas.openxmlformats.org/officeDocument/2006/relationships/customXml" Target="../ink/ink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customXml" Target="../ink/ink3.xml"/><Relationship Id="rId7" Type="http://schemas.openxmlformats.org/officeDocument/2006/relationships/customXml" Target="../ink/ink5.xm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0.png"/><Relationship Id="rId5" Type="http://schemas.openxmlformats.org/officeDocument/2006/relationships/customXml" Target="../ink/ink4.xml"/><Relationship Id="rId10" Type="http://schemas.openxmlformats.org/officeDocument/2006/relationships/image" Target="../media/image16.png"/><Relationship Id="rId4" Type="http://schemas.openxmlformats.org/officeDocument/2006/relationships/image" Target="../media/image13.png"/><Relationship Id="rId9" Type="http://schemas.openxmlformats.org/officeDocument/2006/relationships/customXml" Target="../ink/ink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Vidalia Onions - Viking Village Foods Reedsburg, WI">
            <a:extLst>
              <a:ext uri="{FF2B5EF4-FFF2-40B4-BE49-F238E27FC236}">
                <a16:creationId xmlns:a16="http://schemas.microsoft.com/office/drawing/2014/main" id="{E3399A7E-375E-3847-B615-D051F6CEA6C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111"/>
          <a:stretch/>
        </p:blipFill>
        <p:spPr bwMode="auto">
          <a:xfrm>
            <a:off x="1" y="10"/>
            <a:ext cx="12191999" cy="6857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9" name="Rectangle 198">
            <a:extLst>
              <a:ext uri="{FF2B5EF4-FFF2-40B4-BE49-F238E27FC236}">
                <a16:creationId xmlns:a16="http://schemas.microsoft.com/office/drawing/2014/main" id="{87FD26E4-041F-4EF2-B92D-6034C0F85C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937549"/>
            <a:ext cx="12191999" cy="5058137"/>
          </a:xfrm>
          <a:prstGeom prst="rect">
            <a:avLst/>
          </a:prstGeom>
          <a:gradFill flip="none" rotWithShape="1">
            <a:gsLst>
              <a:gs pos="50000">
                <a:schemeClr val="bg1">
                  <a:alpha val="30000"/>
                </a:schemeClr>
              </a:gs>
              <a:gs pos="80000">
                <a:schemeClr val="bg1">
                  <a:alpha val="15000"/>
                </a:schemeClr>
              </a:gs>
              <a:gs pos="0">
                <a:schemeClr val="bg1">
                  <a:alpha val="0"/>
                </a:schemeClr>
              </a:gs>
              <a:gs pos="20000">
                <a:schemeClr val="bg1">
                  <a:alpha val="15000"/>
                </a:schemeClr>
              </a:gs>
              <a:gs pos="100000">
                <a:schemeClr val="bg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1C81EC1-E2C4-BE41-B86A-1C257788F68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74320" y="2296023"/>
            <a:ext cx="9443357" cy="2753880"/>
          </a:xfrm>
        </p:spPr>
        <p:txBody>
          <a:bodyPr anchor="b">
            <a:normAutofit/>
          </a:bodyPr>
          <a:lstStyle/>
          <a:p>
            <a:r>
              <a:rPr lang="en-US" sz="4800" b="1" dirty="0"/>
              <a:t>ONION ROUTING</a:t>
            </a:r>
            <a:br>
              <a:rPr lang="en-US" sz="4800" b="1" dirty="0"/>
            </a:br>
            <a:r>
              <a:rPr lang="en-US" sz="4800" b="1" dirty="0"/>
              <a:t>CENSORSHIP RESISTANCE</a:t>
            </a:r>
            <a:br>
              <a:rPr lang="en-US" sz="4800" dirty="0"/>
            </a:br>
            <a:br>
              <a:rPr lang="en-US" sz="4800" dirty="0"/>
            </a:br>
            <a:r>
              <a:rPr lang="en-US" sz="3600" dirty="0"/>
              <a:t>Vitaly Shmatikov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56008928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>
            <a:extLst>
              <a:ext uri="{FF2B5EF4-FFF2-40B4-BE49-F238E27FC236}">
                <a16:creationId xmlns:a16="http://schemas.microsoft.com/office/drawing/2014/main" id="{2653622E-2DC6-D04D-916C-E7EB4D2E22C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Basic Mix Design</a:t>
            </a:r>
          </a:p>
        </p:txBody>
      </p:sp>
      <p:pic>
        <p:nvPicPr>
          <p:cNvPr id="19459" name="Picture 3" descr="PE03749_">
            <a:extLst>
              <a:ext uri="{FF2B5EF4-FFF2-40B4-BE49-F238E27FC236}">
                <a16:creationId xmlns:a16="http://schemas.microsoft.com/office/drawing/2014/main" id="{10B98EA4-C4E0-7A4F-8C69-0C32451E43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1" y="1828800"/>
            <a:ext cx="715963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Picture 4" descr="PE03749_">
            <a:extLst>
              <a:ext uri="{FF2B5EF4-FFF2-40B4-BE49-F238E27FC236}">
                <a16:creationId xmlns:a16="http://schemas.microsoft.com/office/drawing/2014/main" id="{2FF71545-F0B0-5A49-8906-426AFFE3BB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1" y="3124200"/>
            <a:ext cx="715963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Picture 5" descr="PE03749_">
            <a:extLst>
              <a:ext uri="{FF2B5EF4-FFF2-40B4-BE49-F238E27FC236}">
                <a16:creationId xmlns:a16="http://schemas.microsoft.com/office/drawing/2014/main" id="{9A09B15F-8A2D-1E44-8C78-5BE8BFE23F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1" y="4800600"/>
            <a:ext cx="715963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" name="Picture 6" descr="PE03749_">
            <a:extLst>
              <a:ext uri="{FF2B5EF4-FFF2-40B4-BE49-F238E27FC236}">
                <a16:creationId xmlns:a16="http://schemas.microsoft.com/office/drawing/2014/main" id="{2BBB1CA5-7519-5A48-AC9C-7315D8EC28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337676" y="2133600"/>
            <a:ext cx="715963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3" name="Picture 7" descr="PE03749_">
            <a:extLst>
              <a:ext uri="{FF2B5EF4-FFF2-40B4-BE49-F238E27FC236}">
                <a16:creationId xmlns:a16="http://schemas.microsoft.com/office/drawing/2014/main" id="{5E50DC80-FFC0-D648-BC14-98F1875AFC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190038" y="3962400"/>
            <a:ext cx="715962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4" name="Picture 8" descr="HH00252_">
            <a:extLst>
              <a:ext uri="{FF2B5EF4-FFF2-40B4-BE49-F238E27FC236}">
                <a16:creationId xmlns:a16="http://schemas.microsoft.com/office/drawing/2014/main" id="{353608D4-2BB9-574F-BEFF-7A909A80BC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1" y="2305050"/>
            <a:ext cx="2544763" cy="280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5" name="Text Box 9">
            <a:extLst>
              <a:ext uri="{FF2B5EF4-FFF2-40B4-BE49-F238E27FC236}">
                <a16:creationId xmlns:a16="http://schemas.microsoft.com/office/drawing/2014/main" id="{BE1C8A72-862B-074A-A3F2-2D3D82D89B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7888" y="2590800"/>
            <a:ext cx="37863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2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2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2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2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2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400">
                <a:solidFill>
                  <a:schemeClr val="bg2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400">
                <a:solidFill>
                  <a:schemeClr val="bg2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400">
                <a:solidFill>
                  <a:schemeClr val="bg2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400">
                <a:solidFill>
                  <a:schemeClr val="bg2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buFontTx/>
              <a:buNone/>
            </a:pPr>
            <a:r>
              <a:rPr lang="en-US" altLang="en-US">
                <a:solidFill>
                  <a:schemeClr val="tx1"/>
                </a:solidFill>
                <a:latin typeface="+mn-lt"/>
              </a:rPr>
              <a:t>A</a:t>
            </a:r>
          </a:p>
        </p:txBody>
      </p:sp>
      <p:sp>
        <p:nvSpPr>
          <p:cNvPr id="19466" name="Text Box 10">
            <a:extLst>
              <a:ext uri="{FF2B5EF4-FFF2-40B4-BE49-F238E27FC236}">
                <a16:creationId xmlns:a16="http://schemas.microsoft.com/office/drawing/2014/main" id="{0C2B994C-128B-8444-AAA4-D3D1078976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00288" y="3505200"/>
            <a:ext cx="37542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2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2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2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2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2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400">
                <a:solidFill>
                  <a:schemeClr val="bg2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400">
                <a:solidFill>
                  <a:schemeClr val="bg2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400">
                <a:solidFill>
                  <a:schemeClr val="bg2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400">
                <a:solidFill>
                  <a:schemeClr val="bg2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buFontTx/>
              <a:buNone/>
            </a:pPr>
            <a:r>
              <a:rPr lang="en-US" altLang="en-US">
                <a:solidFill>
                  <a:schemeClr val="tx1"/>
                </a:solidFill>
                <a:latin typeface="+mn-lt"/>
              </a:rPr>
              <a:t>C</a:t>
            </a:r>
          </a:p>
        </p:txBody>
      </p:sp>
      <p:sp>
        <p:nvSpPr>
          <p:cNvPr id="19467" name="Text Box 11">
            <a:extLst>
              <a:ext uri="{FF2B5EF4-FFF2-40B4-BE49-F238E27FC236}">
                <a16:creationId xmlns:a16="http://schemas.microsoft.com/office/drawing/2014/main" id="{31D53DEE-2F59-B24A-9F80-E7EB854E23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4376" y="4800600"/>
            <a:ext cx="3905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2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2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2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2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2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400">
                <a:solidFill>
                  <a:schemeClr val="bg2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400">
                <a:solidFill>
                  <a:schemeClr val="bg2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400">
                <a:solidFill>
                  <a:schemeClr val="bg2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400">
                <a:solidFill>
                  <a:schemeClr val="bg2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buFontTx/>
              <a:buNone/>
            </a:pPr>
            <a:r>
              <a:rPr lang="en-US" altLang="en-US">
                <a:solidFill>
                  <a:schemeClr val="tx1"/>
                </a:solidFill>
                <a:latin typeface="+mn-lt"/>
              </a:rPr>
              <a:t>D</a:t>
            </a:r>
          </a:p>
        </p:txBody>
      </p:sp>
      <p:sp>
        <p:nvSpPr>
          <p:cNvPr id="19468" name="Text Box 12">
            <a:extLst>
              <a:ext uri="{FF2B5EF4-FFF2-40B4-BE49-F238E27FC236}">
                <a16:creationId xmlns:a16="http://schemas.microsoft.com/office/drawing/2014/main" id="{E985835E-E567-8645-94EA-D7E967CDC8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85338" y="3657600"/>
            <a:ext cx="33855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2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2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2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2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2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400">
                <a:solidFill>
                  <a:schemeClr val="bg2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400">
                <a:solidFill>
                  <a:schemeClr val="bg2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400">
                <a:solidFill>
                  <a:schemeClr val="bg2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400">
                <a:solidFill>
                  <a:schemeClr val="bg2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buFontTx/>
              <a:buNone/>
            </a:pPr>
            <a:r>
              <a:rPr lang="en-US" altLang="en-US">
                <a:solidFill>
                  <a:schemeClr val="tx1"/>
                </a:solidFill>
                <a:latin typeface="+mn-lt"/>
              </a:rPr>
              <a:t>E</a:t>
            </a:r>
          </a:p>
        </p:txBody>
      </p:sp>
      <p:sp>
        <p:nvSpPr>
          <p:cNvPr id="19469" name="Text Box 13">
            <a:extLst>
              <a:ext uri="{FF2B5EF4-FFF2-40B4-BE49-F238E27FC236}">
                <a16:creationId xmlns:a16="http://schemas.microsoft.com/office/drawing/2014/main" id="{E10AAA98-B0A4-AE48-8C10-44219CA107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47264" y="1905000"/>
            <a:ext cx="36353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2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2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2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2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2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400">
                <a:solidFill>
                  <a:schemeClr val="bg2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400">
                <a:solidFill>
                  <a:schemeClr val="bg2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400">
                <a:solidFill>
                  <a:schemeClr val="bg2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400">
                <a:solidFill>
                  <a:schemeClr val="bg2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buFontTx/>
              <a:buNone/>
            </a:pPr>
            <a:r>
              <a:rPr lang="en-US" altLang="en-US">
                <a:solidFill>
                  <a:schemeClr val="tx1"/>
                </a:solidFill>
                <a:latin typeface="+mn-lt"/>
              </a:rPr>
              <a:t>B</a:t>
            </a:r>
          </a:p>
        </p:txBody>
      </p:sp>
      <p:sp>
        <p:nvSpPr>
          <p:cNvPr id="19470" name="Text Box 14">
            <a:extLst>
              <a:ext uri="{FF2B5EF4-FFF2-40B4-BE49-F238E27FC236}">
                <a16:creationId xmlns:a16="http://schemas.microsoft.com/office/drawing/2014/main" id="{55B44089-233F-C04A-9249-C41FCE20E4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92775" y="5059364"/>
            <a:ext cx="78418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2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2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2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2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2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400">
                <a:solidFill>
                  <a:schemeClr val="bg2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400">
                <a:solidFill>
                  <a:schemeClr val="bg2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400">
                <a:solidFill>
                  <a:schemeClr val="bg2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400">
                <a:solidFill>
                  <a:schemeClr val="bg2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buFontTx/>
              <a:buNone/>
            </a:pPr>
            <a:r>
              <a:rPr lang="en-US" altLang="en-US" sz="3200" b="1">
                <a:solidFill>
                  <a:schemeClr val="tx1"/>
                </a:solidFill>
                <a:latin typeface="+mn-lt"/>
              </a:rPr>
              <a:t>Mix</a:t>
            </a:r>
          </a:p>
        </p:txBody>
      </p:sp>
      <p:grpSp>
        <p:nvGrpSpPr>
          <p:cNvPr id="2" name="Group 15">
            <a:extLst>
              <a:ext uri="{FF2B5EF4-FFF2-40B4-BE49-F238E27FC236}">
                <a16:creationId xmlns:a16="http://schemas.microsoft.com/office/drawing/2014/main" id="{48A9737E-A961-264B-A2E0-3A9FA352BA75}"/>
              </a:ext>
            </a:extLst>
          </p:cNvPr>
          <p:cNvGrpSpPr>
            <a:grpSpLocks/>
          </p:cNvGrpSpPr>
          <p:nvPr/>
        </p:nvGrpSpPr>
        <p:grpSpPr bwMode="auto">
          <a:xfrm>
            <a:off x="3295651" y="2133600"/>
            <a:ext cx="2235200" cy="1143000"/>
            <a:chOff x="1116" y="1344"/>
            <a:chExt cx="1408" cy="720"/>
          </a:xfrm>
        </p:grpSpPr>
        <p:sp>
          <p:nvSpPr>
            <p:cNvPr id="19489" name="Text Box 16">
              <a:extLst>
                <a:ext uri="{FF2B5EF4-FFF2-40B4-BE49-F238E27FC236}">
                  <a16:creationId xmlns:a16="http://schemas.microsoft.com/office/drawing/2014/main" id="{1DE9D357-7F63-9F49-AAB6-B0B7502AD48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41" y="1344"/>
              <a:ext cx="1383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bg2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bg2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bg2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bg2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bg2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•"/>
                <a:defRPr sz="2400">
                  <a:solidFill>
                    <a:schemeClr val="bg2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•"/>
                <a:defRPr sz="2400">
                  <a:solidFill>
                    <a:schemeClr val="bg2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•"/>
                <a:defRPr sz="2400">
                  <a:solidFill>
                    <a:schemeClr val="bg2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•"/>
                <a:defRPr sz="2400">
                  <a:solidFill>
                    <a:schemeClr val="bg2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buFontTx/>
                <a:buNone/>
              </a:pPr>
              <a:r>
                <a:rPr lang="en-US" altLang="en-US" sz="2000" dirty="0">
                  <a:solidFill>
                    <a:schemeClr val="tx1"/>
                  </a:solidFill>
                  <a:latin typeface="+mn-lt"/>
                </a:rPr>
                <a:t>{r</a:t>
              </a:r>
              <a:r>
                <a:rPr lang="en-US" altLang="en-US" sz="2000" baseline="-25000" dirty="0">
                  <a:solidFill>
                    <a:schemeClr val="tx1"/>
                  </a:solidFill>
                  <a:latin typeface="+mn-lt"/>
                </a:rPr>
                <a:t>1</a:t>
              </a:r>
              <a:r>
                <a:rPr lang="en-US" altLang="en-US" sz="2000" dirty="0">
                  <a:solidFill>
                    <a:schemeClr val="tx1"/>
                  </a:solidFill>
                  <a:latin typeface="+mn-lt"/>
                </a:rPr>
                <a:t>,{r</a:t>
              </a:r>
              <a:r>
                <a:rPr lang="en-US" altLang="en-US" sz="2000" baseline="-25000" dirty="0">
                  <a:solidFill>
                    <a:schemeClr val="tx1"/>
                  </a:solidFill>
                  <a:latin typeface="+mn-lt"/>
                </a:rPr>
                <a:t>0</a:t>
              </a:r>
              <a:r>
                <a:rPr lang="en-US" altLang="en-US" sz="2000" dirty="0">
                  <a:solidFill>
                    <a:schemeClr val="tx1"/>
                  </a:solidFill>
                  <a:latin typeface="+mn-lt"/>
                </a:rPr>
                <a:t>,M}</a:t>
              </a:r>
              <a:r>
                <a:rPr lang="en-US" altLang="en-US" sz="2000" baseline="-25000" dirty="0">
                  <a:solidFill>
                    <a:schemeClr val="tx1"/>
                  </a:solidFill>
                  <a:latin typeface="+mn-lt"/>
                </a:rPr>
                <a:t>pk(B)</a:t>
              </a:r>
              <a:r>
                <a:rPr lang="en-US" altLang="en-US" sz="2000" dirty="0">
                  <a:solidFill>
                    <a:schemeClr val="tx1"/>
                  </a:solidFill>
                  <a:latin typeface="+mn-lt"/>
                </a:rPr>
                <a:t>,B}</a:t>
              </a:r>
              <a:r>
                <a:rPr lang="en-US" altLang="en-US" sz="2000" baseline="-25000" dirty="0">
                  <a:solidFill>
                    <a:schemeClr val="tx1"/>
                  </a:solidFill>
                  <a:latin typeface="+mn-lt"/>
                </a:rPr>
                <a:t>pk(mix)</a:t>
              </a:r>
            </a:p>
          </p:txBody>
        </p:sp>
        <p:sp>
          <p:nvSpPr>
            <p:cNvPr id="19490" name="Line 17">
              <a:extLst>
                <a:ext uri="{FF2B5EF4-FFF2-40B4-BE49-F238E27FC236}">
                  <a16:creationId xmlns:a16="http://schemas.microsoft.com/office/drawing/2014/main" id="{4F7E9D5A-2D7E-4045-A983-73F4FE37A6E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16" y="1632"/>
              <a:ext cx="1140" cy="43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" name="Group 18">
            <a:extLst>
              <a:ext uri="{FF2B5EF4-FFF2-40B4-BE49-F238E27FC236}">
                <a16:creationId xmlns:a16="http://schemas.microsoft.com/office/drawing/2014/main" id="{E8656C59-9917-EC4C-9395-42529061CB98}"/>
              </a:ext>
            </a:extLst>
          </p:cNvPr>
          <p:cNvGrpSpPr>
            <a:grpSpLocks/>
          </p:cNvGrpSpPr>
          <p:nvPr/>
        </p:nvGrpSpPr>
        <p:grpSpPr bwMode="auto">
          <a:xfrm>
            <a:off x="7391400" y="2438400"/>
            <a:ext cx="1798638" cy="762000"/>
            <a:chOff x="3696" y="1536"/>
            <a:chExt cx="1133" cy="480"/>
          </a:xfrm>
        </p:grpSpPr>
        <p:sp>
          <p:nvSpPr>
            <p:cNvPr id="19487" name="Line 19">
              <a:extLst>
                <a:ext uri="{FF2B5EF4-FFF2-40B4-BE49-F238E27FC236}">
                  <a16:creationId xmlns:a16="http://schemas.microsoft.com/office/drawing/2014/main" id="{E2F9D819-DAE4-6E4A-97E4-8E9ADB11F45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696" y="1786"/>
              <a:ext cx="1133" cy="23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488" name="Text Box 20">
              <a:extLst>
                <a:ext uri="{FF2B5EF4-FFF2-40B4-BE49-F238E27FC236}">
                  <a16:creationId xmlns:a16="http://schemas.microsoft.com/office/drawing/2014/main" id="{470F2845-FE1B-A04D-AAA7-DD03215D6D0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69" y="1536"/>
              <a:ext cx="838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bg2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bg2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bg2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bg2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bg2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•"/>
                <a:defRPr sz="2400">
                  <a:solidFill>
                    <a:schemeClr val="bg2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•"/>
                <a:defRPr sz="2400">
                  <a:solidFill>
                    <a:schemeClr val="bg2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•"/>
                <a:defRPr sz="2400">
                  <a:solidFill>
                    <a:schemeClr val="bg2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•"/>
                <a:defRPr sz="2400">
                  <a:solidFill>
                    <a:schemeClr val="bg2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buFontTx/>
                <a:buNone/>
              </a:pPr>
              <a:r>
                <a:rPr lang="en-US" altLang="en-US" sz="2000">
                  <a:solidFill>
                    <a:schemeClr val="tx1"/>
                  </a:solidFill>
                  <a:latin typeface="+mn-lt"/>
                </a:rPr>
                <a:t>{r</a:t>
              </a:r>
              <a:r>
                <a:rPr lang="en-US" altLang="en-US" sz="2000" baseline="-25000">
                  <a:solidFill>
                    <a:schemeClr val="tx1"/>
                  </a:solidFill>
                  <a:latin typeface="+mn-lt"/>
                </a:rPr>
                <a:t>0</a:t>
              </a:r>
              <a:r>
                <a:rPr lang="en-US" altLang="en-US" sz="2000">
                  <a:solidFill>
                    <a:schemeClr val="tx1"/>
                  </a:solidFill>
                  <a:latin typeface="+mn-lt"/>
                </a:rPr>
                <a:t>,M}</a:t>
              </a:r>
              <a:r>
                <a:rPr lang="en-US" altLang="en-US" sz="2000" baseline="-25000">
                  <a:solidFill>
                    <a:schemeClr val="tx1"/>
                  </a:solidFill>
                  <a:latin typeface="+mn-lt"/>
                </a:rPr>
                <a:t>pk(B)</a:t>
              </a:r>
              <a:r>
                <a:rPr lang="en-US" altLang="en-US" sz="2000">
                  <a:solidFill>
                    <a:schemeClr val="tx1"/>
                  </a:solidFill>
                  <a:latin typeface="+mn-lt"/>
                </a:rPr>
                <a:t>,B</a:t>
              </a:r>
              <a:endParaRPr lang="en-US" altLang="en-US" sz="2000" baseline="-25000">
                <a:solidFill>
                  <a:schemeClr val="tx1"/>
                </a:solidFill>
                <a:latin typeface="+mn-lt"/>
              </a:endParaRPr>
            </a:p>
          </p:txBody>
        </p:sp>
      </p:grpSp>
      <p:grpSp>
        <p:nvGrpSpPr>
          <p:cNvPr id="4" name="Group 21">
            <a:extLst>
              <a:ext uri="{FF2B5EF4-FFF2-40B4-BE49-F238E27FC236}">
                <a16:creationId xmlns:a16="http://schemas.microsoft.com/office/drawing/2014/main" id="{D685F78C-A76A-7148-86E1-11FE72E2D8D7}"/>
              </a:ext>
            </a:extLst>
          </p:cNvPr>
          <p:cNvGrpSpPr>
            <a:grpSpLocks/>
          </p:cNvGrpSpPr>
          <p:nvPr/>
        </p:nvGrpSpPr>
        <p:grpSpPr bwMode="auto">
          <a:xfrm>
            <a:off x="2554289" y="3657601"/>
            <a:ext cx="2532062" cy="917575"/>
            <a:chOff x="649" y="2304"/>
            <a:chExt cx="1595" cy="578"/>
          </a:xfrm>
        </p:grpSpPr>
        <p:sp>
          <p:nvSpPr>
            <p:cNvPr id="19485" name="Line 22">
              <a:extLst>
                <a:ext uri="{FF2B5EF4-FFF2-40B4-BE49-F238E27FC236}">
                  <a16:creationId xmlns:a16="http://schemas.microsoft.com/office/drawing/2014/main" id="{D557D4F7-08DB-C241-B4FB-F5F3174C18D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104" y="2304"/>
              <a:ext cx="1140" cy="24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9486" name="Text Box 23">
              <a:extLst>
                <a:ext uri="{FF2B5EF4-FFF2-40B4-BE49-F238E27FC236}">
                  <a16:creationId xmlns:a16="http://schemas.microsoft.com/office/drawing/2014/main" id="{DFD12E32-FDB9-0A42-8662-C154A380219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49" y="2630"/>
              <a:ext cx="1422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bg2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bg2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bg2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bg2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bg2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•"/>
                <a:defRPr sz="2400">
                  <a:solidFill>
                    <a:schemeClr val="bg2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•"/>
                <a:defRPr sz="2400">
                  <a:solidFill>
                    <a:schemeClr val="bg2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•"/>
                <a:defRPr sz="2400">
                  <a:solidFill>
                    <a:schemeClr val="bg2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•"/>
                <a:defRPr sz="2400">
                  <a:solidFill>
                    <a:schemeClr val="bg2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buFontTx/>
                <a:buNone/>
              </a:pPr>
              <a:r>
                <a:rPr lang="en-US" altLang="en-US" sz="2000" dirty="0">
                  <a:solidFill>
                    <a:schemeClr val="tx1"/>
                  </a:solidFill>
                  <a:latin typeface="+mn-lt"/>
                </a:rPr>
                <a:t>{r</a:t>
              </a:r>
              <a:r>
                <a:rPr lang="en-US" altLang="en-US" sz="2000" baseline="-25000" dirty="0">
                  <a:solidFill>
                    <a:schemeClr val="tx1"/>
                  </a:solidFill>
                  <a:latin typeface="+mn-lt"/>
                </a:rPr>
                <a:t>2</a:t>
              </a:r>
              <a:r>
                <a:rPr lang="en-US" altLang="en-US" sz="2000" dirty="0">
                  <a:solidFill>
                    <a:schemeClr val="tx1"/>
                  </a:solidFill>
                  <a:latin typeface="+mn-lt"/>
                </a:rPr>
                <a:t>,{r</a:t>
              </a:r>
              <a:r>
                <a:rPr lang="en-US" altLang="en-US" sz="2000" baseline="-25000" dirty="0">
                  <a:solidFill>
                    <a:schemeClr val="tx1"/>
                  </a:solidFill>
                  <a:latin typeface="+mn-lt"/>
                </a:rPr>
                <a:t>3</a:t>
              </a:r>
              <a:r>
                <a:rPr lang="en-US" altLang="en-US" sz="2000" dirty="0">
                  <a:solidFill>
                    <a:schemeClr val="tx1"/>
                  </a:solidFill>
                  <a:latin typeface="+mn-lt"/>
                </a:rPr>
                <a:t>,M’</a:t>
              </a:r>
              <a:r>
                <a:rPr lang="en-US" altLang="ja-JP" sz="2000" dirty="0">
                  <a:solidFill>
                    <a:schemeClr val="tx1"/>
                  </a:solidFill>
                  <a:latin typeface="+mn-lt"/>
                </a:rPr>
                <a:t>}</a:t>
              </a:r>
              <a:r>
                <a:rPr lang="en-US" altLang="ja-JP" sz="2000" baseline="-25000" dirty="0">
                  <a:solidFill>
                    <a:schemeClr val="tx1"/>
                  </a:solidFill>
                  <a:latin typeface="+mn-lt"/>
                </a:rPr>
                <a:t>pk(E)</a:t>
              </a:r>
              <a:r>
                <a:rPr lang="en-US" altLang="ja-JP" sz="2000" dirty="0">
                  <a:solidFill>
                    <a:schemeClr val="tx1"/>
                  </a:solidFill>
                  <a:latin typeface="+mn-lt"/>
                </a:rPr>
                <a:t>,E}</a:t>
              </a:r>
              <a:r>
                <a:rPr lang="en-US" altLang="ja-JP" sz="2000" baseline="-25000" dirty="0">
                  <a:solidFill>
                    <a:schemeClr val="tx1"/>
                  </a:solidFill>
                  <a:latin typeface="+mn-lt"/>
                </a:rPr>
                <a:t>pk(mix)</a:t>
              </a:r>
              <a:endParaRPr lang="en-US" altLang="en-US" sz="2000" baseline="-25000" dirty="0">
                <a:solidFill>
                  <a:schemeClr val="tx1"/>
                </a:solidFill>
                <a:latin typeface="+mn-lt"/>
              </a:endParaRPr>
            </a:p>
          </p:txBody>
        </p:sp>
      </p:grpSp>
      <p:grpSp>
        <p:nvGrpSpPr>
          <p:cNvPr id="5" name="Group 24">
            <a:extLst>
              <a:ext uri="{FF2B5EF4-FFF2-40B4-BE49-F238E27FC236}">
                <a16:creationId xmlns:a16="http://schemas.microsoft.com/office/drawing/2014/main" id="{471E4D2D-9A74-3E4A-896C-D1C9A3356B8B}"/>
              </a:ext>
            </a:extLst>
          </p:cNvPr>
          <p:cNvGrpSpPr>
            <a:grpSpLocks/>
          </p:cNvGrpSpPr>
          <p:nvPr/>
        </p:nvGrpSpPr>
        <p:grpSpPr bwMode="auto">
          <a:xfrm>
            <a:off x="3067051" y="4800601"/>
            <a:ext cx="2398713" cy="1069975"/>
            <a:chOff x="972" y="3024"/>
            <a:chExt cx="1511" cy="674"/>
          </a:xfrm>
        </p:grpSpPr>
        <p:sp>
          <p:nvSpPr>
            <p:cNvPr id="19483" name="Line 25">
              <a:extLst>
                <a:ext uri="{FF2B5EF4-FFF2-40B4-BE49-F238E27FC236}">
                  <a16:creationId xmlns:a16="http://schemas.microsoft.com/office/drawing/2014/main" id="{BF675038-B367-1F4B-9317-5B399067E89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972" y="3024"/>
              <a:ext cx="1284" cy="43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484" name="Text Box 26">
              <a:extLst>
                <a:ext uri="{FF2B5EF4-FFF2-40B4-BE49-F238E27FC236}">
                  <a16:creationId xmlns:a16="http://schemas.microsoft.com/office/drawing/2014/main" id="{A7A7BAA8-765A-B044-8BE1-E51BB105D5A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13" y="3446"/>
              <a:ext cx="1470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bg2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bg2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bg2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bg2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bg2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•"/>
                <a:defRPr sz="2400">
                  <a:solidFill>
                    <a:schemeClr val="bg2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•"/>
                <a:defRPr sz="2400">
                  <a:solidFill>
                    <a:schemeClr val="bg2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•"/>
                <a:defRPr sz="2400">
                  <a:solidFill>
                    <a:schemeClr val="bg2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•"/>
                <a:defRPr sz="2400">
                  <a:solidFill>
                    <a:schemeClr val="bg2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buFontTx/>
                <a:buNone/>
              </a:pPr>
              <a:r>
                <a:rPr lang="en-US" altLang="en-US" sz="2000" dirty="0">
                  <a:solidFill>
                    <a:schemeClr val="tx1"/>
                  </a:solidFill>
                  <a:latin typeface="+mn-lt"/>
                </a:rPr>
                <a:t>{r</a:t>
              </a:r>
              <a:r>
                <a:rPr lang="en-US" altLang="en-US" sz="2000" baseline="-25000" dirty="0">
                  <a:solidFill>
                    <a:schemeClr val="tx1"/>
                  </a:solidFill>
                  <a:latin typeface="+mn-lt"/>
                </a:rPr>
                <a:t>4</a:t>
              </a:r>
              <a:r>
                <a:rPr lang="en-US" altLang="en-US" sz="2000" dirty="0">
                  <a:solidFill>
                    <a:schemeClr val="tx1"/>
                  </a:solidFill>
                  <a:latin typeface="+mn-lt"/>
                </a:rPr>
                <a:t>,{r</a:t>
              </a:r>
              <a:r>
                <a:rPr lang="en-US" altLang="en-US" sz="2000" baseline="-25000" dirty="0">
                  <a:solidFill>
                    <a:schemeClr val="tx1"/>
                  </a:solidFill>
                  <a:latin typeface="+mn-lt"/>
                </a:rPr>
                <a:t>5</a:t>
              </a:r>
              <a:r>
                <a:rPr lang="en-US" altLang="en-US" sz="2000" dirty="0">
                  <a:solidFill>
                    <a:schemeClr val="tx1"/>
                  </a:solidFill>
                  <a:latin typeface="+mn-lt"/>
                </a:rPr>
                <a:t>,M’’</a:t>
              </a:r>
              <a:r>
                <a:rPr lang="en-US" altLang="ja-JP" sz="2000" dirty="0">
                  <a:solidFill>
                    <a:schemeClr val="tx1"/>
                  </a:solidFill>
                  <a:latin typeface="+mn-lt"/>
                </a:rPr>
                <a:t>}</a:t>
              </a:r>
              <a:r>
                <a:rPr lang="en-US" altLang="ja-JP" sz="2000" baseline="-25000" dirty="0">
                  <a:solidFill>
                    <a:schemeClr val="tx1"/>
                  </a:solidFill>
                  <a:latin typeface="+mn-lt"/>
                </a:rPr>
                <a:t>pk(B)</a:t>
              </a:r>
              <a:r>
                <a:rPr lang="en-US" altLang="ja-JP" sz="2000" dirty="0">
                  <a:solidFill>
                    <a:schemeClr val="tx1"/>
                  </a:solidFill>
                  <a:latin typeface="+mn-lt"/>
                </a:rPr>
                <a:t>,B}</a:t>
              </a:r>
              <a:r>
                <a:rPr lang="en-US" altLang="ja-JP" sz="2000" baseline="-25000" dirty="0">
                  <a:solidFill>
                    <a:schemeClr val="tx1"/>
                  </a:solidFill>
                  <a:latin typeface="+mn-lt"/>
                </a:rPr>
                <a:t>pk(mix)</a:t>
              </a:r>
              <a:endParaRPr lang="en-US" altLang="en-US" sz="2000" baseline="-25000" dirty="0">
                <a:solidFill>
                  <a:schemeClr val="tx1"/>
                </a:solidFill>
                <a:latin typeface="+mn-lt"/>
              </a:endParaRPr>
            </a:p>
          </p:txBody>
        </p:sp>
      </p:grpSp>
      <p:grpSp>
        <p:nvGrpSpPr>
          <p:cNvPr id="6" name="Group 27">
            <a:extLst>
              <a:ext uri="{FF2B5EF4-FFF2-40B4-BE49-F238E27FC236}">
                <a16:creationId xmlns:a16="http://schemas.microsoft.com/office/drawing/2014/main" id="{96CDC75A-D990-624B-92E5-0B683C174D84}"/>
              </a:ext>
            </a:extLst>
          </p:cNvPr>
          <p:cNvGrpSpPr>
            <a:grpSpLocks/>
          </p:cNvGrpSpPr>
          <p:nvPr/>
        </p:nvGrpSpPr>
        <p:grpSpPr bwMode="auto">
          <a:xfrm>
            <a:off x="7391401" y="3124201"/>
            <a:ext cx="1946275" cy="1831975"/>
            <a:chOff x="3696" y="1968"/>
            <a:chExt cx="1226" cy="1154"/>
          </a:xfrm>
        </p:grpSpPr>
        <p:grpSp>
          <p:nvGrpSpPr>
            <p:cNvPr id="19477" name="Group 28">
              <a:extLst>
                <a:ext uri="{FF2B5EF4-FFF2-40B4-BE49-F238E27FC236}">
                  <a16:creationId xmlns:a16="http://schemas.microsoft.com/office/drawing/2014/main" id="{594D1F16-2487-2742-A4BE-E00D6568A68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696" y="1968"/>
              <a:ext cx="1226" cy="348"/>
              <a:chOff x="3696" y="1968"/>
              <a:chExt cx="1226" cy="348"/>
            </a:xfrm>
          </p:grpSpPr>
          <p:sp>
            <p:nvSpPr>
              <p:cNvPr id="19481" name="Line 29">
                <a:extLst>
                  <a:ext uri="{FF2B5EF4-FFF2-40B4-BE49-F238E27FC236}">
                    <a16:creationId xmlns:a16="http://schemas.microsoft.com/office/drawing/2014/main" id="{F9CAE94F-0C61-0444-83B1-AEC7FAADEEB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696" y="1968"/>
                <a:ext cx="1226" cy="8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stealth" w="lg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9482" name="Text Box 30">
                <a:extLst>
                  <a:ext uri="{FF2B5EF4-FFF2-40B4-BE49-F238E27FC236}">
                    <a16:creationId xmlns:a16="http://schemas.microsoft.com/office/drawing/2014/main" id="{5EFF68FF-42D7-724B-B711-E88D0AA4483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818" y="2064"/>
                <a:ext cx="907" cy="2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2857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bg2"/>
                    </a:solidFill>
                    <a:latin typeface="Tahoma" panose="020B060403050404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bg2"/>
                    </a:solidFill>
                    <a:latin typeface="Tahoma" panose="020B060403050404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bg2"/>
                    </a:solidFill>
                    <a:latin typeface="Tahoma" panose="020B060403050404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bg2"/>
                    </a:solidFill>
                    <a:latin typeface="Tahoma" panose="020B060403050404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bg2"/>
                    </a:solidFill>
                    <a:latin typeface="Tahoma" panose="020B0604030504040204" pitchFamily="34" charset="0"/>
                    <a:ea typeface="ＭＳ Ｐゴシック" panose="020B0600070205080204" pitchFamily="34" charset="-128"/>
                  </a:defRPr>
                </a:lvl5pPr>
                <a:lvl6pPr marL="25146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•"/>
                  <a:defRPr sz="2400">
                    <a:solidFill>
                      <a:schemeClr val="bg2"/>
                    </a:solidFill>
                    <a:latin typeface="Tahoma" panose="020B0604030504040204" pitchFamily="34" charset="0"/>
                    <a:ea typeface="ＭＳ Ｐゴシック" panose="020B0600070205080204" pitchFamily="34" charset="-128"/>
                  </a:defRPr>
                </a:lvl6pPr>
                <a:lvl7pPr marL="29718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•"/>
                  <a:defRPr sz="2400">
                    <a:solidFill>
                      <a:schemeClr val="bg2"/>
                    </a:solidFill>
                    <a:latin typeface="Tahoma" panose="020B0604030504040204" pitchFamily="34" charset="0"/>
                    <a:ea typeface="ＭＳ Ｐゴシック" panose="020B0600070205080204" pitchFamily="34" charset="-128"/>
                  </a:defRPr>
                </a:lvl7pPr>
                <a:lvl8pPr marL="34290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•"/>
                  <a:defRPr sz="2400">
                    <a:solidFill>
                      <a:schemeClr val="bg2"/>
                    </a:solidFill>
                    <a:latin typeface="Tahoma" panose="020B0604030504040204" pitchFamily="34" charset="0"/>
                    <a:ea typeface="ＭＳ Ｐゴシック" panose="020B0600070205080204" pitchFamily="34" charset="-128"/>
                  </a:defRPr>
                </a:lvl8pPr>
                <a:lvl9pPr marL="38862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•"/>
                  <a:defRPr sz="2400">
                    <a:solidFill>
                      <a:schemeClr val="bg2"/>
                    </a:solidFill>
                    <a:latin typeface="Tahoma" panose="020B060403050404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buFontTx/>
                  <a:buNone/>
                </a:pPr>
                <a:r>
                  <a:rPr lang="en-US" altLang="en-US" sz="2000" dirty="0">
                    <a:solidFill>
                      <a:schemeClr val="tx1"/>
                    </a:solidFill>
                    <a:latin typeface="+mn-lt"/>
                  </a:rPr>
                  <a:t>{r</a:t>
                </a:r>
                <a:r>
                  <a:rPr lang="en-US" altLang="en-US" sz="2000" baseline="-25000" dirty="0">
                    <a:solidFill>
                      <a:schemeClr val="tx1"/>
                    </a:solidFill>
                    <a:latin typeface="+mn-lt"/>
                  </a:rPr>
                  <a:t>5</a:t>
                </a:r>
                <a:r>
                  <a:rPr lang="en-US" altLang="en-US" sz="2000" dirty="0">
                    <a:solidFill>
                      <a:schemeClr val="tx1"/>
                    </a:solidFill>
                    <a:latin typeface="+mn-lt"/>
                  </a:rPr>
                  <a:t>,M’’</a:t>
                </a:r>
                <a:r>
                  <a:rPr lang="en-US" altLang="ja-JP" sz="2000" dirty="0">
                    <a:solidFill>
                      <a:schemeClr val="tx1"/>
                    </a:solidFill>
                    <a:latin typeface="+mn-lt"/>
                  </a:rPr>
                  <a:t>}</a:t>
                </a:r>
                <a:r>
                  <a:rPr lang="en-US" altLang="ja-JP" sz="2000" baseline="-25000" dirty="0">
                    <a:solidFill>
                      <a:schemeClr val="tx1"/>
                    </a:solidFill>
                    <a:latin typeface="+mn-lt"/>
                  </a:rPr>
                  <a:t>pk(B)</a:t>
                </a:r>
                <a:r>
                  <a:rPr lang="en-US" altLang="ja-JP" sz="2000" dirty="0">
                    <a:solidFill>
                      <a:schemeClr val="tx1"/>
                    </a:solidFill>
                    <a:latin typeface="+mn-lt"/>
                  </a:rPr>
                  <a:t>,B</a:t>
                </a:r>
                <a:endParaRPr lang="en-US" altLang="en-US" sz="2000" baseline="-25000" dirty="0">
                  <a:solidFill>
                    <a:schemeClr val="tx1"/>
                  </a:solidFill>
                  <a:latin typeface="+mn-lt"/>
                </a:endParaRPr>
              </a:p>
            </p:txBody>
          </p:sp>
        </p:grpSp>
        <p:grpSp>
          <p:nvGrpSpPr>
            <p:cNvPr id="19478" name="Group 31">
              <a:extLst>
                <a:ext uri="{FF2B5EF4-FFF2-40B4-BE49-F238E27FC236}">
                  <a16:creationId xmlns:a16="http://schemas.microsoft.com/office/drawing/2014/main" id="{807A7D8D-9BC1-7F45-9AE1-0B4C767CB21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778" y="2592"/>
              <a:ext cx="1051" cy="530"/>
              <a:chOff x="3778" y="2592"/>
              <a:chExt cx="1051" cy="530"/>
            </a:xfrm>
          </p:grpSpPr>
          <p:sp>
            <p:nvSpPr>
              <p:cNvPr id="19479" name="Line 32">
                <a:extLst>
                  <a:ext uri="{FF2B5EF4-FFF2-40B4-BE49-F238E27FC236}">
                    <a16:creationId xmlns:a16="http://schemas.microsoft.com/office/drawing/2014/main" id="{F8420BC1-0831-9F49-8A9A-4FB287EC2E6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840" y="2592"/>
                <a:ext cx="989" cy="288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stealth" w="lg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480" name="Text Box 33">
                <a:extLst>
                  <a:ext uri="{FF2B5EF4-FFF2-40B4-BE49-F238E27FC236}">
                    <a16:creationId xmlns:a16="http://schemas.microsoft.com/office/drawing/2014/main" id="{0A322427-8DE3-0A4E-9646-7EE933C03CE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778" y="2870"/>
                <a:ext cx="861" cy="2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2857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bg2"/>
                    </a:solidFill>
                    <a:latin typeface="Tahoma" panose="020B060403050404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bg2"/>
                    </a:solidFill>
                    <a:latin typeface="Tahoma" panose="020B060403050404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bg2"/>
                    </a:solidFill>
                    <a:latin typeface="Tahoma" panose="020B060403050404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bg2"/>
                    </a:solidFill>
                    <a:latin typeface="Tahoma" panose="020B060403050404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bg2"/>
                    </a:solidFill>
                    <a:latin typeface="Tahoma" panose="020B0604030504040204" pitchFamily="34" charset="0"/>
                    <a:ea typeface="ＭＳ Ｐゴシック" panose="020B0600070205080204" pitchFamily="34" charset="-128"/>
                  </a:defRPr>
                </a:lvl5pPr>
                <a:lvl6pPr marL="25146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•"/>
                  <a:defRPr sz="2400">
                    <a:solidFill>
                      <a:schemeClr val="bg2"/>
                    </a:solidFill>
                    <a:latin typeface="Tahoma" panose="020B0604030504040204" pitchFamily="34" charset="0"/>
                    <a:ea typeface="ＭＳ Ｐゴシック" panose="020B0600070205080204" pitchFamily="34" charset="-128"/>
                  </a:defRPr>
                </a:lvl6pPr>
                <a:lvl7pPr marL="29718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•"/>
                  <a:defRPr sz="2400">
                    <a:solidFill>
                      <a:schemeClr val="bg2"/>
                    </a:solidFill>
                    <a:latin typeface="Tahoma" panose="020B0604030504040204" pitchFamily="34" charset="0"/>
                    <a:ea typeface="ＭＳ Ｐゴシック" panose="020B0600070205080204" pitchFamily="34" charset="-128"/>
                  </a:defRPr>
                </a:lvl7pPr>
                <a:lvl8pPr marL="34290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•"/>
                  <a:defRPr sz="2400">
                    <a:solidFill>
                      <a:schemeClr val="bg2"/>
                    </a:solidFill>
                    <a:latin typeface="Tahoma" panose="020B0604030504040204" pitchFamily="34" charset="0"/>
                    <a:ea typeface="ＭＳ Ｐゴシック" panose="020B0600070205080204" pitchFamily="34" charset="-128"/>
                  </a:defRPr>
                </a:lvl8pPr>
                <a:lvl9pPr marL="38862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•"/>
                  <a:defRPr sz="2400">
                    <a:solidFill>
                      <a:schemeClr val="bg2"/>
                    </a:solidFill>
                    <a:latin typeface="Tahoma" panose="020B060403050404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buFontTx/>
                  <a:buNone/>
                </a:pPr>
                <a:r>
                  <a:rPr lang="en-US" altLang="en-US" sz="2000" dirty="0">
                    <a:solidFill>
                      <a:schemeClr val="tx1"/>
                    </a:solidFill>
                    <a:latin typeface="+mn-lt"/>
                  </a:rPr>
                  <a:t>{r</a:t>
                </a:r>
                <a:r>
                  <a:rPr lang="en-US" altLang="en-US" sz="2000" baseline="-25000" dirty="0">
                    <a:solidFill>
                      <a:schemeClr val="tx1"/>
                    </a:solidFill>
                    <a:latin typeface="+mn-lt"/>
                  </a:rPr>
                  <a:t>3</a:t>
                </a:r>
                <a:r>
                  <a:rPr lang="en-US" altLang="en-US" sz="2000" dirty="0">
                    <a:solidFill>
                      <a:schemeClr val="tx1"/>
                    </a:solidFill>
                    <a:latin typeface="+mn-lt"/>
                  </a:rPr>
                  <a:t>,M’</a:t>
                </a:r>
                <a:r>
                  <a:rPr lang="en-US" altLang="ja-JP" sz="2000" dirty="0">
                    <a:solidFill>
                      <a:schemeClr val="tx1"/>
                    </a:solidFill>
                    <a:latin typeface="+mn-lt"/>
                  </a:rPr>
                  <a:t>}</a:t>
                </a:r>
                <a:r>
                  <a:rPr lang="en-US" altLang="ja-JP" sz="2000" baseline="-25000" dirty="0">
                    <a:solidFill>
                      <a:schemeClr val="tx1"/>
                    </a:solidFill>
                    <a:latin typeface="+mn-lt"/>
                  </a:rPr>
                  <a:t>pk(E)</a:t>
                </a:r>
                <a:r>
                  <a:rPr lang="en-US" altLang="ja-JP" sz="2000" dirty="0">
                    <a:solidFill>
                      <a:schemeClr val="tx1"/>
                    </a:solidFill>
                    <a:latin typeface="+mn-lt"/>
                  </a:rPr>
                  <a:t>,E</a:t>
                </a:r>
                <a:endParaRPr lang="en-US" altLang="en-US" sz="2000" baseline="-25000" dirty="0">
                  <a:solidFill>
                    <a:schemeClr val="tx1"/>
                  </a:solidFill>
                  <a:latin typeface="+mn-lt"/>
                </a:endParaRPr>
              </a:p>
            </p:txBody>
          </p:sp>
        </p:grpSp>
      </p:grpSp>
      <p:sp>
        <p:nvSpPr>
          <p:cNvPr id="1656866" name="AutoShape 34">
            <a:extLst>
              <a:ext uri="{FF2B5EF4-FFF2-40B4-BE49-F238E27FC236}">
                <a16:creationId xmlns:a16="http://schemas.microsoft.com/office/drawing/2014/main" id="{6CC2E4CE-4772-1441-92CB-11ADBFBD0A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96137" y="5215812"/>
            <a:ext cx="4075243" cy="1066800"/>
          </a:xfrm>
          <a:prstGeom prst="roundRect">
            <a:avLst>
              <a:gd name="adj" fmla="val 16667"/>
            </a:avLst>
          </a:prstGeom>
          <a:solidFill>
            <a:srgbClr val="FFCCCC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2400">
                <a:solidFill>
                  <a:schemeClr val="bg2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2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2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2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2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400">
                <a:solidFill>
                  <a:schemeClr val="bg2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400">
                <a:solidFill>
                  <a:schemeClr val="bg2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400">
                <a:solidFill>
                  <a:schemeClr val="bg2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400">
                <a:solidFill>
                  <a:schemeClr val="bg2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buFontTx/>
              <a:buNone/>
            </a:pPr>
            <a:r>
              <a:rPr lang="en-US" altLang="en-US" sz="2000" dirty="0">
                <a:solidFill>
                  <a:srgbClr val="000000"/>
                </a:solidFill>
                <a:latin typeface="+mn-lt"/>
              </a:rPr>
              <a:t>Adversary knows all senders and </a:t>
            </a:r>
          </a:p>
          <a:p>
            <a:pPr>
              <a:buFontTx/>
              <a:buNone/>
            </a:pPr>
            <a:r>
              <a:rPr lang="en-US" altLang="en-US" sz="2000" dirty="0">
                <a:solidFill>
                  <a:srgbClr val="000000"/>
                </a:solidFill>
                <a:latin typeface="+mn-lt"/>
              </a:rPr>
              <a:t>all receivers, but cannot link a sent</a:t>
            </a:r>
          </a:p>
          <a:p>
            <a:pPr>
              <a:buFontTx/>
              <a:buNone/>
            </a:pPr>
            <a:r>
              <a:rPr lang="en-US" altLang="en-US" sz="2000" dirty="0">
                <a:solidFill>
                  <a:srgbClr val="000000"/>
                </a:solidFill>
                <a:latin typeface="+mn-lt"/>
              </a:rPr>
              <a:t>message with a received message</a:t>
            </a:r>
          </a:p>
        </p:txBody>
      </p:sp>
    </p:spTree>
    <p:extLst>
      <p:ext uri="{BB962C8B-B14F-4D97-AF65-F5344CB8AC3E}">
        <p14:creationId xmlns:p14="http://schemas.microsoft.com/office/powerpoint/2010/main" val="1642396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6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5686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Line 2">
            <a:extLst>
              <a:ext uri="{FF2B5EF4-FFF2-40B4-BE49-F238E27FC236}">
                <a16:creationId xmlns:a16="http://schemas.microsoft.com/office/drawing/2014/main" id="{D4DE49AD-8344-2742-803B-FAE9377B52D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438400" y="3200400"/>
            <a:ext cx="1600200" cy="152400"/>
          </a:xfrm>
          <a:prstGeom prst="line">
            <a:avLst/>
          </a:prstGeom>
          <a:noFill/>
          <a:ln w="28575">
            <a:solidFill>
              <a:srgbClr val="C0C0C0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483" name="AutoShape 3">
            <a:extLst>
              <a:ext uri="{FF2B5EF4-FFF2-40B4-BE49-F238E27FC236}">
                <a16:creationId xmlns:a16="http://schemas.microsoft.com/office/drawing/2014/main" id="{2F0E82E6-92E2-5B47-BCC0-F8FEA630E5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99064" y="2590800"/>
            <a:ext cx="1946275" cy="762000"/>
          </a:xfrm>
          <a:prstGeom prst="notchedRightArrow">
            <a:avLst>
              <a:gd name="adj1" fmla="val 60000"/>
              <a:gd name="adj2" fmla="val 29077"/>
            </a:avLst>
          </a:pr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bg2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2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2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2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2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400">
                <a:solidFill>
                  <a:schemeClr val="bg2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400">
                <a:solidFill>
                  <a:schemeClr val="bg2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400">
                <a:solidFill>
                  <a:schemeClr val="bg2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400">
                <a:solidFill>
                  <a:schemeClr val="bg2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20484" name="Rectangle 4">
            <a:extLst>
              <a:ext uri="{FF2B5EF4-FFF2-40B4-BE49-F238E27FC236}">
                <a16:creationId xmlns:a16="http://schemas.microsoft.com/office/drawing/2014/main" id="{65B4CBEF-5E28-3A42-9FC7-24BAE44AB8A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Mix Cascades and Mixnets</a:t>
            </a:r>
          </a:p>
        </p:txBody>
      </p:sp>
      <p:pic>
        <p:nvPicPr>
          <p:cNvPr id="20485" name="Picture 5" descr="PE03749_">
            <a:extLst>
              <a:ext uri="{FF2B5EF4-FFF2-40B4-BE49-F238E27FC236}">
                <a16:creationId xmlns:a16="http://schemas.microsoft.com/office/drawing/2014/main" id="{C3D8A638-FEE1-EF42-9A43-F47AD5A19A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7238" y="2362200"/>
            <a:ext cx="4953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6" name="Picture 6" descr="HH00252_">
            <a:extLst>
              <a:ext uri="{FF2B5EF4-FFF2-40B4-BE49-F238E27FC236}">
                <a16:creationId xmlns:a16="http://schemas.microsoft.com/office/drawing/2014/main" id="{170776C6-E600-CF4A-B4B7-67379929D9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1" y="2171700"/>
            <a:ext cx="1160463" cy="127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7" name="Picture 7" descr="HH00252_">
            <a:extLst>
              <a:ext uri="{FF2B5EF4-FFF2-40B4-BE49-F238E27FC236}">
                <a16:creationId xmlns:a16="http://schemas.microsoft.com/office/drawing/2014/main" id="{1B60279F-D391-C849-B453-1B294EB2D2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5338" y="2228850"/>
            <a:ext cx="1160462" cy="127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8" name="Rectangle 8">
            <a:extLst>
              <a:ext uri="{FF2B5EF4-FFF2-40B4-BE49-F238E27FC236}">
                <a16:creationId xmlns:a16="http://schemas.microsoft.com/office/drawing/2014/main" id="{08D0687C-D727-0646-9EF0-E969C6543B0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62000" y="4000500"/>
            <a:ext cx="8534400" cy="25146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en-US" sz="2400" dirty="0">
                <a:ea typeface="ＭＳ Ｐゴシック" panose="020B0600070205080204" pitchFamily="34" charset="-128"/>
              </a:rPr>
              <a:t>Messages are sent through a </a:t>
            </a:r>
            <a:r>
              <a:rPr lang="en-US" altLang="en-US" sz="2400" dirty="0">
                <a:solidFill>
                  <a:srgbClr val="C00000"/>
                </a:solidFill>
                <a:ea typeface="ＭＳ Ｐゴシック" panose="020B0600070205080204" pitchFamily="34" charset="-128"/>
              </a:rPr>
              <a:t>sequence of mixes</a:t>
            </a:r>
          </a:p>
          <a:p>
            <a:pPr lvl="1"/>
            <a:r>
              <a:rPr lang="en-US" altLang="en-US" sz="2000" dirty="0">
                <a:ea typeface="ＭＳ Ｐゴシック" panose="020B0600070205080204" pitchFamily="34" charset="-128"/>
              </a:rPr>
              <a:t>Can also form an arbitrary network of mixes ("</a:t>
            </a:r>
            <a:r>
              <a:rPr lang="en-US" altLang="ja-JP" sz="2000" dirty="0" err="1">
                <a:ea typeface="ＭＳ Ｐゴシック" panose="020B0600070205080204" pitchFamily="34" charset="-128"/>
              </a:rPr>
              <a:t>mixnet</a:t>
            </a:r>
            <a:r>
              <a:rPr lang="en-US" altLang="ja-JP" sz="2000" dirty="0">
                <a:ea typeface="ＭＳ Ｐゴシック" panose="020B0600070205080204" pitchFamily="34" charset="-128"/>
              </a:rPr>
              <a:t>”)</a:t>
            </a:r>
          </a:p>
          <a:p>
            <a:pPr marL="0" indent="0">
              <a:buNone/>
            </a:pPr>
            <a:r>
              <a:rPr lang="en-US" altLang="en-US" sz="2400" dirty="0">
                <a:ea typeface="ＭＳ Ｐゴシック" panose="020B0600070205080204" pitchFamily="34" charset="-128"/>
              </a:rPr>
              <a:t>Some of the mixes may be controlled by attacker, but even a single good mix ensures anonymity</a:t>
            </a:r>
          </a:p>
          <a:p>
            <a:pPr marL="0" indent="0">
              <a:buNone/>
            </a:pPr>
            <a:r>
              <a:rPr lang="en-US" altLang="en-US" sz="2400" dirty="0">
                <a:ea typeface="ＭＳ Ｐゴシック" panose="020B0600070205080204" pitchFamily="34" charset="-128"/>
              </a:rPr>
              <a:t>Pad and buffer traffic to foil correlation attacks</a:t>
            </a:r>
          </a:p>
        </p:txBody>
      </p:sp>
      <p:pic>
        <p:nvPicPr>
          <p:cNvPr id="20489" name="Picture 9" descr="j0139031">
            <a:extLst>
              <a:ext uri="{FF2B5EF4-FFF2-40B4-BE49-F238E27FC236}">
                <a16:creationId xmlns:a16="http://schemas.microsoft.com/office/drawing/2014/main" id="{F6D933D2-C60F-C043-8CFE-59077BE29B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1" y="2743200"/>
            <a:ext cx="690563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0" name="Picture 10" descr="j0139031">
            <a:extLst>
              <a:ext uri="{FF2B5EF4-FFF2-40B4-BE49-F238E27FC236}">
                <a16:creationId xmlns:a16="http://schemas.microsoft.com/office/drawing/2014/main" id="{AC47278A-3D4A-B04E-932E-853EDB34FD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5238" y="2819400"/>
            <a:ext cx="690562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1" name="Picture 11" descr="HH00252_">
            <a:extLst>
              <a:ext uri="{FF2B5EF4-FFF2-40B4-BE49-F238E27FC236}">
                <a16:creationId xmlns:a16="http://schemas.microsoft.com/office/drawing/2014/main" id="{F0236492-7C3A-E843-95A3-6E5E4931B2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1338" y="2228850"/>
            <a:ext cx="1160462" cy="127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2" name="Picture 12" descr="PE03749_">
            <a:extLst>
              <a:ext uri="{FF2B5EF4-FFF2-40B4-BE49-F238E27FC236}">
                <a16:creationId xmlns:a16="http://schemas.microsoft.com/office/drawing/2014/main" id="{4517401B-3D1A-0149-A498-38A0BDCFF7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1981200"/>
            <a:ext cx="4953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3" name="Picture 13" descr="PE03749_">
            <a:extLst>
              <a:ext uri="{FF2B5EF4-FFF2-40B4-BE49-F238E27FC236}">
                <a16:creationId xmlns:a16="http://schemas.microsoft.com/office/drawing/2014/main" id="{F38D2BE5-833A-4540-9D47-D61D08BF9F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2743200"/>
            <a:ext cx="4953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4" name="Picture 14" descr="PE03749_">
            <a:extLst>
              <a:ext uri="{FF2B5EF4-FFF2-40B4-BE49-F238E27FC236}">
                <a16:creationId xmlns:a16="http://schemas.microsoft.com/office/drawing/2014/main" id="{9FB70A37-9214-0F40-8148-74271303DA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3048000"/>
            <a:ext cx="4953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5" name="Picture 15" descr="PE03749_">
            <a:extLst>
              <a:ext uri="{FF2B5EF4-FFF2-40B4-BE49-F238E27FC236}">
                <a16:creationId xmlns:a16="http://schemas.microsoft.com/office/drawing/2014/main" id="{DB60E66E-8097-1F45-9808-24D83A1C38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067800" y="1981200"/>
            <a:ext cx="4953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6" name="Picture 16" descr="PE03749_">
            <a:extLst>
              <a:ext uri="{FF2B5EF4-FFF2-40B4-BE49-F238E27FC236}">
                <a16:creationId xmlns:a16="http://schemas.microsoft.com/office/drawing/2014/main" id="{76185756-B6F3-4F48-95EC-6F91A5F17D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486900" y="2362200"/>
            <a:ext cx="4953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7" name="Picture 17" descr="PE03749_">
            <a:extLst>
              <a:ext uri="{FF2B5EF4-FFF2-40B4-BE49-F238E27FC236}">
                <a16:creationId xmlns:a16="http://schemas.microsoft.com/office/drawing/2014/main" id="{40B83DC6-48E9-E34D-8587-FE74E608CC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334500" y="2895600"/>
            <a:ext cx="4953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98" name="Line 18">
            <a:extLst>
              <a:ext uri="{FF2B5EF4-FFF2-40B4-BE49-F238E27FC236}">
                <a16:creationId xmlns:a16="http://schemas.microsoft.com/office/drawing/2014/main" id="{D3A39526-8F27-9A48-9BBF-03AEB800BCEC}"/>
              </a:ext>
            </a:extLst>
          </p:cNvPr>
          <p:cNvSpPr>
            <a:spLocks noChangeShapeType="1"/>
          </p:cNvSpPr>
          <p:nvPr/>
        </p:nvSpPr>
        <p:spPr bwMode="auto">
          <a:xfrm>
            <a:off x="3086100" y="2362200"/>
            <a:ext cx="952500" cy="457200"/>
          </a:xfrm>
          <a:prstGeom prst="line">
            <a:avLst/>
          </a:prstGeom>
          <a:noFill/>
          <a:ln w="28575">
            <a:solidFill>
              <a:srgbClr val="C0C0C0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499" name="Line 19">
            <a:extLst>
              <a:ext uri="{FF2B5EF4-FFF2-40B4-BE49-F238E27FC236}">
                <a16:creationId xmlns:a16="http://schemas.microsoft.com/office/drawing/2014/main" id="{6B8F5BA3-DA5F-F340-8CE5-938384547855}"/>
              </a:ext>
            </a:extLst>
          </p:cNvPr>
          <p:cNvSpPr>
            <a:spLocks noChangeShapeType="1"/>
          </p:cNvSpPr>
          <p:nvPr/>
        </p:nvSpPr>
        <p:spPr bwMode="auto">
          <a:xfrm>
            <a:off x="2514600" y="2743200"/>
            <a:ext cx="1524000" cy="152400"/>
          </a:xfrm>
          <a:prstGeom prst="line">
            <a:avLst/>
          </a:prstGeom>
          <a:noFill/>
          <a:ln w="28575">
            <a:solidFill>
              <a:srgbClr val="C0C0C0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500" name="Line 20">
            <a:extLst>
              <a:ext uri="{FF2B5EF4-FFF2-40B4-BE49-F238E27FC236}">
                <a16:creationId xmlns:a16="http://schemas.microsoft.com/office/drawing/2014/main" id="{C6B38746-05CA-0846-8A92-28EEF31C084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971800" y="3048000"/>
            <a:ext cx="1066800" cy="0"/>
          </a:xfrm>
          <a:prstGeom prst="line">
            <a:avLst/>
          </a:prstGeom>
          <a:noFill/>
          <a:ln w="28575">
            <a:solidFill>
              <a:srgbClr val="C0C0C0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501" name="Line 21">
            <a:extLst>
              <a:ext uri="{FF2B5EF4-FFF2-40B4-BE49-F238E27FC236}">
                <a16:creationId xmlns:a16="http://schemas.microsoft.com/office/drawing/2014/main" id="{E61101C7-9948-324F-9D97-997C72A88BE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382000" y="2590800"/>
            <a:ext cx="685800" cy="228600"/>
          </a:xfrm>
          <a:prstGeom prst="line">
            <a:avLst/>
          </a:prstGeom>
          <a:noFill/>
          <a:ln w="28575">
            <a:solidFill>
              <a:srgbClr val="C0C0C0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502" name="Line 22">
            <a:extLst>
              <a:ext uri="{FF2B5EF4-FFF2-40B4-BE49-F238E27FC236}">
                <a16:creationId xmlns:a16="http://schemas.microsoft.com/office/drawing/2014/main" id="{6A152718-0DC5-8446-83D6-FDBB7C84F45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458200" y="2819400"/>
            <a:ext cx="876300" cy="152400"/>
          </a:xfrm>
          <a:prstGeom prst="line">
            <a:avLst/>
          </a:prstGeom>
          <a:noFill/>
          <a:ln w="28575">
            <a:solidFill>
              <a:srgbClr val="C0C0C0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503" name="Line 23">
            <a:extLst>
              <a:ext uri="{FF2B5EF4-FFF2-40B4-BE49-F238E27FC236}">
                <a16:creationId xmlns:a16="http://schemas.microsoft.com/office/drawing/2014/main" id="{FAB88757-CF08-3C47-8322-2305A11C49CE}"/>
              </a:ext>
            </a:extLst>
          </p:cNvPr>
          <p:cNvSpPr>
            <a:spLocks noChangeShapeType="1"/>
          </p:cNvSpPr>
          <p:nvPr/>
        </p:nvSpPr>
        <p:spPr bwMode="auto">
          <a:xfrm>
            <a:off x="8420100" y="3124200"/>
            <a:ext cx="876300" cy="228600"/>
          </a:xfrm>
          <a:prstGeom prst="line">
            <a:avLst/>
          </a:prstGeom>
          <a:noFill/>
          <a:ln w="28575">
            <a:solidFill>
              <a:srgbClr val="C0C0C0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7D65BCD-9405-5648-8667-099CDD93A3E0}"/>
              </a:ext>
            </a:extLst>
          </p:cNvPr>
          <p:cNvSpPr txBox="1"/>
          <p:nvPr/>
        </p:nvSpPr>
        <p:spPr>
          <a:xfrm>
            <a:off x="9296400" y="3924299"/>
            <a:ext cx="2133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Problem: </a:t>
            </a:r>
          </a:p>
          <a:p>
            <a:r>
              <a:rPr lang="en-US" sz="2400" dirty="0">
                <a:solidFill>
                  <a:srgbClr val="FF0000"/>
                </a:solidFill>
              </a:rPr>
              <a:t>high latency </a:t>
            </a:r>
            <a:r>
              <a:rPr lang="en-US" sz="2400" dirty="0">
                <a:solidFill>
                  <a:srgbClr val="FF0000"/>
                </a:solidFill>
                <a:sym typeface="Wingdings" pitchFamily="2" charset="2"/>
              </a:rPr>
              <a:t>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84590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3">
            <a:extLst>
              <a:ext uri="{FF2B5EF4-FFF2-40B4-BE49-F238E27FC236}">
                <a16:creationId xmlns:a16="http://schemas.microsoft.com/office/drawing/2014/main" id="{8C336760-67C0-EB40-B41C-CFF9CB8C0EDB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066800" y="2103120"/>
            <a:ext cx="7610669" cy="415337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altLang="en-US" sz="2800" dirty="0">
                <a:ea typeface="ＭＳ Ｐゴシック" panose="020B0600070205080204" pitchFamily="34" charset="-128"/>
              </a:rPr>
              <a:t>Second-generation onion routing network</a:t>
            </a:r>
          </a:p>
          <a:p>
            <a:pPr lvl="1"/>
            <a:r>
              <a:rPr lang="en-US" altLang="en-US" sz="2400" dirty="0">
                <a:solidFill>
                  <a:srgbClr val="C00000"/>
                </a:solidFill>
                <a:ea typeface="ＭＳ Ｐゴシック" panose="020B0600070205080204" pitchFamily="34" charset="-128"/>
              </a:rPr>
              <a:t>http://</a:t>
            </a:r>
            <a:r>
              <a:rPr lang="en-US" altLang="en-US" sz="2400" dirty="0" err="1">
                <a:solidFill>
                  <a:srgbClr val="C00000"/>
                </a:solidFill>
                <a:ea typeface="ＭＳ Ｐゴシック" panose="020B0600070205080204" pitchFamily="34" charset="-128"/>
              </a:rPr>
              <a:t>tor.eff.org</a:t>
            </a:r>
            <a:endParaRPr lang="en-US" altLang="en-US" sz="2400" dirty="0">
              <a:solidFill>
                <a:srgbClr val="C00000"/>
              </a:solidFill>
              <a:ea typeface="ＭＳ Ｐゴシック" panose="020B0600070205080204" pitchFamily="34" charset="-128"/>
            </a:endParaRPr>
          </a:p>
          <a:p>
            <a:pPr lvl="1"/>
            <a:r>
              <a:rPr lang="en-US" altLang="en-US" sz="2400" dirty="0">
                <a:ea typeface="ＭＳ Ｐゴシック" panose="020B0600070205080204" pitchFamily="34" charset="-128"/>
              </a:rPr>
              <a:t>Specifically designed for low-latency anonymous Internet communications (e.g., Web browsing)</a:t>
            </a:r>
          </a:p>
          <a:p>
            <a:pPr lvl="1"/>
            <a:r>
              <a:rPr lang="en-US" altLang="en-US" sz="2400" dirty="0">
                <a:ea typeface="ＭＳ Ｐゴシック" panose="020B0600070205080204" pitchFamily="34" charset="-128"/>
              </a:rPr>
              <a:t>Running since October 2003</a:t>
            </a:r>
          </a:p>
          <a:p>
            <a:pPr marL="0" indent="0">
              <a:buNone/>
            </a:pPr>
            <a:r>
              <a:rPr lang="en-US" altLang="en-US" sz="2800" dirty="0">
                <a:ea typeface="ＭＳ Ｐゴシック" panose="020B0600070205080204" pitchFamily="34" charset="-128"/>
              </a:rPr>
              <a:t>Hundreds of nodes on all continents</a:t>
            </a:r>
          </a:p>
          <a:p>
            <a:pPr marL="0" indent="0">
              <a:buNone/>
            </a:pPr>
            <a:r>
              <a:rPr lang="en-US" altLang="en-US" sz="2800" dirty="0">
                <a:ea typeface="ＭＳ Ｐゴシック" panose="020B0600070205080204" pitchFamily="34" charset="-128"/>
              </a:rPr>
              <a:t>Over 2,500,000 users</a:t>
            </a:r>
          </a:p>
          <a:p>
            <a:pPr marL="0" indent="0">
              <a:buNone/>
            </a:pPr>
            <a:r>
              <a:rPr lang="en-US" altLang="ja-JP" sz="2800" dirty="0">
                <a:ea typeface="ＭＳ Ｐゴシック" panose="020B0600070205080204" pitchFamily="34" charset="-128"/>
              </a:rPr>
              <a:t>“Easy-to-use” client + Web browser</a:t>
            </a:r>
          </a:p>
        </p:txBody>
      </p:sp>
      <p:pic>
        <p:nvPicPr>
          <p:cNvPr id="22531" name="Picture 6" descr="http://napnieuws.nl/wp-content/uploads/2013/01/2619764993_c4a0d3d6e8.jpg">
            <a:extLst>
              <a:ext uri="{FF2B5EF4-FFF2-40B4-BE49-F238E27FC236}">
                <a16:creationId xmlns:a16="http://schemas.microsoft.com/office/drawing/2014/main" id="{A57362FC-03BB-5A48-B766-0E6BA0E67A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92" r="29884"/>
          <a:stretch>
            <a:fillRect/>
          </a:stretch>
        </p:blipFill>
        <p:spPr bwMode="auto">
          <a:xfrm>
            <a:off x="9932210" y="601504"/>
            <a:ext cx="1544444" cy="18419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2" name="Picture 8" descr="Tor_project_logo_hq.png">
            <a:extLst>
              <a:ext uri="{FF2B5EF4-FFF2-40B4-BE49-F238E27FC236}">
                <a16:creationId xmlns:a16="http://schemas.microsoft.com/office/drawing/2014/main" id="{780B40CC-70B4-7647-9EC7-E10289C5E4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513" y="601504"/>
            <a:ext cx="2058988" cy="1306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CEC772F-13AA-CB4F-9789-F1739E85B254}"/>
              </a:ext>
            </a:extLst>
          </p:cNvPr>
          <p:cNvSpPr txBox="1"/>
          <p:nvPr/>
        </p:nvSpPr>
        <p:spPr>
          <a:xfrm>
            <a:off x="9675945" y="2638515"/>
            <a:ext cx="20569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Roger Dingledine</a:t>
            </a:r>
          </a:p>
        </p:txBody>
      </p:sp>
    </p:spTree>
    <p:extLst>
      <p:ext uri="{BB962C8B-B14F-4D97-AF65-F5344CB8AC3E}">
        <p14:creationId xmlns:p14="http://schemas.microsoft.com/office/powerpoint/2010/main" val="35157528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Tor operates by tunneling traffic through multiple “onion routers” using public key cryptography"/>
          <p:cNvSpPr txBox="1">
            <a:spLocks noGrp="1"/>
          </p:cNvSpPr>
          <p:nvPr>
            <p:ph type="body" sz="quarter" idx="1"/>
          </p:nvPr>
        </p:nvSpPr>
        <p:spPr>
          <a:xfrm>
            <a:off x="1200462" y="1928260"/>
            <a:ext cx="8074244" cy="109396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164544" lvl="1" indent="-120015" defTabSz="171450">
              <a:spcBef>
                <a:spcPts val="0"/>
              </a:spcBef>
              <a:buNone/>
              <a:defRPr sz="4100"/>
            </a:pPr>
            <a:r>
              <a:rPr lang="en-US" sz="2800" dirty="0"/>
              <a:t>Main idea: </a:t>
            </a:r>
            <a:r>
              <a:rPr sz="2800" dirty="0"/>
              <a:t>tunne</a:t>
            </a:r>
            <a:r>
              <a:rPr lang="en-US" sz="2800" dirty="0"/>
              <a:t>l</a:t>
            </a:r>
            <a:r>
              <a:rPr sz="2800" dirty="0"/>
              <a:t> traffic through multiple </a:t>
            </a:r>
            <a:r>
              <a:rPr lang="en-US" sz="2800" dirty="0"/>
              <a:t>relays</a:t>
            </a:r>
          </a:p>
          <a:p>
            <a:pPr marL="164544" lvl="1" indent="-120015" defTabSz="171450">
              <a:spcBef>
                <a:spcPts val="0"/>
              </a:spcBef>
              <a:buNone/>
              <a:defRPr sz="4100"/>
            </a:pPr>
            <a:r>
              <a:rPr lang="en-US" sz="2800" dirty="0"/>
              <a:t>(aka “onion routers”) </a:t>
            </a:r>
            <a:r>
              <a:rPr sz="2800" dirty="0"/>
              <a:t>using public key cryptography</a:t>
            </a:r>
          </a:p>
        </p:txBody>
      </p:sp>
      <p:pic>
        <p:nvPicPr>
          <p:cNvPr id="144" name="Tor software.png" descr="Tor softwar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3307" y="3119324"/>
            <a:ext cx="5114300" cy="2845180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CEA5C46-BC35-3A4C-897A-D5F94CCA16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Tor (The Onion Router)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6067B89-CF53-C746-B7EF-AB3D2C8F5193}"/>
              </a:ext>
            </a:extLst>
          </p:cNvPr>
          <p:cNvSpPr/>
          <p:nvPr/>
        </p:nvSpPr>
        <p:spPr>
          <a:xfrm>
            <a:off x="6547607" y="3734839"/>
            <a:ext cx="334284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400" dirty="0"/>
              <a:t>Many TCP connections can be “</a:t>
            </a:r>
            <a:r>
              <a:rPr lang="en-US" altLang="ja-JP" sz="2400" dirty="0"/>
              <a:t>multiplexed” over one </a:t>
            </a:r>
            <a:r>
              <a:rPr lang="en-US" altLang="ja-JP" sz="2400" dirty="0">
                <a:solidFill>
                  <a:srgbClr val="C00000"/>
                </a:solidFill>
              </a:rPr>
              <a:t>Tor circuit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9E8AB31-9C7A-094C-BA7A-26DD6B667606}"/>
              </a:ext>
            </a:extLst>
          </p:cNvPr>
          <p:cNvSpPr txBox="1"/>
          <p:nvPr/>
        </p:nvSpPr>
        <p:spPr>
          <a:xfrm>
            <a:off x="7462085" y="5146450"/>
            <a:ext cx="32966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Key concept: an overlay chain of several Tor routers that can be repeatedly used by the client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7D5306A-B8BB-7447-AC68-5235B88D7B17}"/>
              </a:ext>
            </a:extLst>
          </p:cNvPr>
          <p:cNvGrpSpPr/>
          <p:nvPr/>
        </p:nvGrpSpPr>
        <p:grpSpPr>
          <a:xfrm>
            <a:off x="9204568" y="4915315"/>
            <a:ext cx="229320" cy="277560"/>
            <a:chOff x="9204568" y="4915315"/>
            <a:chExt cx="229320" cy="2775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5" name="Ink 4">
                  <a:extLst>
                    <a:ext uri="{FF2B5EF4-FFF2-40B4-BE49-F238E27FC236}">
                      <a16:creationId xmlns:a16="http://schemas.microsoft.com/office/drawing/2014/main" id="{AFC1F869-A5E4-5A41-A18F-36A773B37B6D}"/>
                    </a:ext>
                  </a:extLst>
                </p14:cNvPr>
                <p14:cNvContentPartPr/>
                <p14:nvPr/>
              </p14:nvContentPartPr>
              <p14:xfrm>
                <a:off x="9204568" y="4917835"/>
                <a:ext cx="229320" cy="275040"/>
              </p14:xfrm>
            </p:contentPart>
          </mc:Choice>
          <mc:Fallback xmlns="">
            <p:pic>
              <p:nvPicPr>
                <p:cNvPr id="5" name="Ink 4">
                  <a:extLst>
                    <a:ext uri="{FF2B5EF4-FFF2-40B4-BE49-F238E27FC236}">
                      <a16:creationId xmlns:a16="http://schemas.microsoft.com/office/drawing/2014/main" id="{AFC1F869-A5E4-5A41-A18F-36A773B37B6D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9195568" y="4908835"/>
                  <a:ext cx="246960" cy="292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1F73F948-472E-6D40-833A-004CDF5C3B04}"/>
                    </a:ext>
                  </a:extLst>
                </p14:cNvPr>
                <p14:cNvContentPartPr/>
                <p14:nvPr/>
              </p14:nvContentPartPr>
              <p14:xfrm>
                <a:off x="9229048" y="4915315"/>
                <a:ext cx="131400" cy="972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1F73F948-472E-6D40-833A-004CDF5C3B04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9220048" y="4906315"/>
                  <a:ext cx="149040" cy="2736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2384493392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Tor Circuit Setup: Overview</a:t>
            </a:r>
          </a:p>
        </p:txBody>
      </p:sp>
      <p:sp>
        <p:nvSpPr>
          <p:cNvPr id="10" name="Cloud 9"/>
          <p:cNvSpPr/>
          <p:nvPr/>
        </p:nvSpPr>
        <p:spPr>
          <a:xfrm>
            <a:off x="2805573" y="2424868"/>
            <a:ext cx="1371600" cy="1004132"/>
          </a:xfrm>
          <a:prstGeom prst="cloud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Other major backbone</a:t>
            </a:r>
          </a:p>
        </p:txBody>
      </p:sp>
      <p:sp>
        <p:nvSpPr>
          <p:cNvPr id="11" name="Cloud 10"/>
          <p:cNvSpPr/>
          <p:nvPr/>
        </p:nvSpPr>
        <p:spPr>
          <a:xfrm>
            <a:off x="5492478" y="2842293"/>
            <a:ext cx="1371600" cy="1004132"/>
          </a:xfrm>
          <a:prstGeom prst="cloud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AT&amp;T network</a:t>
            </a:r>
          </a:p>
        </p:txBody>
      </p:sp>
      <p:pic>
        <p:nvPicPr>
          <p:cNvPr id="12" name="Picture 425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8995" y="3108226"/>
            <a:ext cx="378619" cy="236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425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5305" y="3460111"/>
            <a:ext cx="378619" cy="236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 descr="C:\Documents and Settings\rist\Local Settings\Temporary Internet Files\Content.IE5\CNYX6FYV\MCj04352420000[1]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9253" y="2280301"/>
            <a:ext cx="342900" cy="678452"/>
          </a:xfrm>
          <a:prstGeom prst="rect">
            <a:avLst/>
          </a:prstGeom>
          <a:noFill/>
        </p:spPr>
      </p:pic>
      <p:cxnSp>
        <p:nvCxnSpPr>
          <p:cNvPr id="15" name="Straight Arrow Connector 14"/>
          <p:cNvCxnSpPr>
            <a:stCxn id="13" idx="3"/>
            <a:endCxn id="12" idx="1"/>
          </p:cNvCxnSpPr>
          <p:nvPr/>
        </p:nvCxnSpPr>
        <p:spPr>
          <a:xfrm flipV="1">
            <a:off x="4863924" y="3226293"/>
            <a:ext cx="575071" cy="351885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stCxn id="14" idx="3"/>
          </p:cNvCxnSpPr>
          <p:nvPr/>
        </p:nvCxnSpPr>
        <p:spPr>
          <a:xfrm>
            <a:off x="2142154" y="2619526"/>
            <a:ext cx="657225" cy="208566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7" name="Picture 16" descr="C:\Documents and Settings\rist\Local Settings\Temporary Internet Files\Content.IE5\CNYX6FYV\MCj04352420000[1]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71828" y="2280301"/>
            <a:ext cx="342900" cy="678452"/>
          </a:xfrm>
          <a:prstGeom prst="rect">
            <a:avLst/>
          </a:prstGeom>
          <a:noFill/>
        </p:spPr>
      </p:pic>
      <p:sp>
        <p:nvSpPr>
          <p:cNvPr id="18" name="TextBox 17"/>
          <p:cNvSpPr txBox="1"/>
          <p:nvPr/>
        </p:nvSpPr>
        <p:spPr>
          <a:xfrm>
            <a:off x="5814728" y="2223150"/>
            <a:ext cx="18437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Interception gear</a:t>
            </a:r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5650373" y="2880178"/>
            <a:ext cx="0" cy="212334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0" name="Picture 19" descr="C:\Documents and Settings\rist\Local Settings\Temporary Internet Files\Content.IE5\CNYX6FYV\MCj04352420000[1]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99953" y="2938678"/>
            <a:ext cx="342900" cy="678452"/>
          </a:xfrm>
          <a:prstGeom prst="rect">
            <a:avLst/>
          </a:prstGeom>
          <a:noFill/>
        </p:spPr>
      </p:pic>
      <p:cxnSp>
        <p:nvCxnSpPr>
          <p:cNvPr id="21" name="Straight Arrow Connector 20"/>
          <p:cNvCxnSpPr>
            <a:endCxn id="20" idx="1"/>
          </p:cNvCxnSpPr>
          <p:nvPr/>
        </p:nvCxnSpPr>
        <p:spPr>
          <a:xfrm flipV="1">
            <a:off x="6805976" y="3277903"/>
            <a:ext cx="593978" cy="302772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2" name="Picture 425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8556" y="2958754"/>
            <a:ext cx="378619" cy="236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425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5305" y="3366152"/>
            <a:ext cx="378619" cy="236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425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5305" y="3301467"/>
            <a:ext cx="378619" cy="236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5" name="Straight Arrow Connector 24"/>
          <p:cNvCxnSpPr/>
          <p:nvPr/>
        </p:nvCxnSpPr>
        <p:spPr>
          <a:xfrm>
            <a:off x="4166099" y="3194887"/>
            <a:ext cx="319205" cy="149472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425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7358" y="3502474"/>
            <a:ext cx="378619" cy="236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425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9380" y="2762112"/>
            <a:ext cx="378619" cy="236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1635861" y="2874877"/>
            <a:ext cx="7793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IP:</a:t>
            </a:r>
          </a:p>
          <a:p>
            <a:r>
              <a:rPr lang="en-US" dirty="0"/>
              <a:t>1.2.3.4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432558" y="3525170"/>
            <a:ext cx="8098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IP:</a:t>
            </a:r>
          </a:p>
          <a:p>
            <a:r>
              <a:rPr lang="en-US" dirty="0"/>
              <a:t>5.6.7.8</a:t>
            </a:r>
          </a:p>
        </p:txBody>
      </p:sp>
      <p:sp>
        <p:nvSpPr>
          <p:cNvPr id="31" name="Cloud 30"/>
          <p:cNvSpPr/>
          <p:nvPr/>
        </p:nvSpPr>
        <p:spPr>
          <a:xfrm>
            <a:off x="2885103" y="3920184"/>
            <a:ext cx="1371600" cy="1004132"/>
          </a:xfrm>
          <a:prstGeom prst="cloud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Other major backbone</a:t>
            </a:r>
          </a:p>
        </p:txBody>
      </p:sp>
      <p:pic>
        <p:nvPicPr>
          <p:cNvPr id="32" name="Picture 31" descr="C:\Documents and Settings\rist\Local Settings\Temporary Internet Files\Content.IE5\CNYX6FYV\MCj04352420000[1]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51762" y="4009917"/>
            <a:ext cx="342900" cy="678452"/>
          </a:xfrm>
          <a:prstGeom prst="rect">
            <a:avLst/>
          </a:prstGeom>
          <a:noFill/>
        </p:spPr>
      </p:pic>
      <p:pic>
        <p:nvPicPr>
          <p:cNvPr id="33" name="Picture 425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7482" y="3982326"/>
            <a:ext cx="378619" cy="236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4" name="Straight Arrow Connector 33"/>
          <p:cNvCxnSpPr/>
          <p:nvPr/>
        </p:nvCxnSpPr>
        <p:spPr>
          <a:xfrm flipV="1">
            <a:off x="4177173" y="3738608"/>
            <a:ext cx="308130" cy="243717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5" name="Picture 425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9103" y="4085416"/>
            <a:ext cx="378619" cy="236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6" name="Straight Arrow Connector 35"/>
          <p:cNvCxnSpPr/>
          <p:nvPr/>
        </p:nvCxnSpPr>
        <p:spPr>
          <a:xfrm flipV="1">
            <a:off x="2142154" y="4124218"/>
            <a:ext cx="657225" cy="197333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9" name="Picture 425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7865" y="4435852"/>
            <a:ext cx="378619" cy="236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0" name="Straight Arrow Connector 39"/>
          <p:cNvCxnSpPr/>
          <p:nvPr/>
        </p:nvCxnSpPr>
        <p:spPr>
          <a:xfrm flipV="1">
            <a:off x="4457811" y="4321552"/>
            <a:ext cx="657225" cy="197333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1" name="Picture 40" descr="C:\Documents and Settings\rist\Local Settings\Temporary Internet Files\Content.IE5\CNYX6FYV\MCj04352420000[1]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9380" y="4124217"/>
            <a:ext cx="342900" cy="678452"/>
          </a:xfrm>
          <a:prstGeom prst="rect">
            <a:avLst/>
          </a:prstGeom>
          <a:noFill/>
        </p:spPr>
      </p:pic>
      <p:sp>
        <p:nvSpPr>
          <p:cNvPr id="42" name="TextBox 41"/>
          <p:cNvSpPr txBox="1"/>
          <p:nvPr/>
        </p:nvSpPr>
        <p:spPr>
          <a:xfrm>
            <a:off x="5115037" y="4688368"/>
            <a:ext cx="11053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Tor Node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1513505" y="4638566"/>
            <a:ext cx="11053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Tor Node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6663303" y="4704467"/>
            <a:ext cx="11053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Tor Node</a:t>
            </a:r>
          </a:p>
        </p:txBody>
      </p:sp>
      <p:pic>
        <p:nvPicPr>
          <p:cNvPr id="45" name="Picture 44" descr="C:\Documents and Settings\rist\Local Settings\Temporary Internet Files\Content.IE5\CNYX6FYV\MCj04352420000[1]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11436" y="4288254"/>
            <a:ext cx="342900" cy="678452"/>
          </a:xfrm>
          <a:prstGeom prst="rect">
            <a:avLst/>
          </a:prstGeom>
          <a:noFill/>
        </p:spPr>
      </p:pic>
      <p:cxnSp>
        <p:nvCxnSpPr>
          <p:cNvPr id="46" name="Straight Arrow Connector 45"/>
          <p:cNvCxnSpPr/>
          <p:nvPr/>
        </p:nvCxnSpPr>
        <p:spPr>
          <a:xfrm flipH="1" flipV="1">
            <a:off x="6198184" y="3862946"/>
            <a:ext cx="113253" cy="392787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9" name="Picture 425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1205" y="3616774"/>
            <a:ext cx="378619" cy="236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Freeform 49"/>
          <p:cNvSpPr/>
          <p:nvPr/>
        </p:nvSpPr>
        <p:spPr>
          <a:xfrm>
            <a:off x="2179760" y="2840303"/>
            <a:ext cx="2570759" cy="1298800"/>
          </a:xfrm>
          <a:custGeom>
            <a:avLst/>
            <a:gdLst>
              <a:gd name="connsiteX0" fmla="*/ 91804 w 3427678"/>
              <a:gd name="connsiteY0" fmla="*/ 0 h 1731733"/>
              <a:gd name="connsiteX1" fmla="*/ 1071040 w 3427678"/>
              <a:gd name="connsiteY1" fmla="*/ 214193 h 1731733"/>
              <a:gd name="connsiteX2" fmla="*/ 2386888 w 3427678"/>
              <a:gd name="connsiteY2" fmla="*/ 244792 h 1731733"/>
              <a:gd name="connsiteX3" fmla="*/ 3427327 w 3427678"/>
              <a:gd name="connsiteY3" fmla="*/ 963868 h 1731733"/>
              <a:gd name="connsiteX4" fmla="*/ 2279784 w 3427678"/>
              <a:gd name="connsiteY4" fmla="*/ 1560548 h 1731733"/>
              <a:gd name="connsiteX5" fmla="*/ 979236 w 3427678"/>
              <a:gd name="connsiteY5" fmla="*/ 1713543 h 1731733"/>
              <a:gd name="connsiteX6" fmla="*/ 0 w 3427678"/>
              <a:gd name="connsiteY6" fmla="*/ 1728843 h 17317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427678" h="1731733">
                <a:moveTo>
                  <a:pt x="91804" y="0"/>
                </a:moveTo>
                <a:cubicBezTo>
                  <a:pt x="390165" y="86697"/>
                  <a:pt x="688526" y="173394"/>
                  <a:pt x="1071040" y="214193"/>
                </a:cubicBezTo>
                <a:cubicBezTo>
                  <a:pt x="1453554" y="254992"/>
                  <a:pt x="1994174" y="119846"/>
                  <a:pt x="2386888" y="244792"/>
                </a:cubicBezTo>
                <a:cubicBezTo>
                  <a:pt x="2779602" y="369738"/>
                  <a:pt x="3445178" y="744575"/>
                  <a:pt x="3427327" y="963868"/>
                </a:cubicBezTo>
                <a:cubicBezTo>
                  <a:pt x="3409476" y="1183161"/>
                  <a:pt x="2687799" y="1435602"/>
                  <a:pt x="2279784" y="1560548"/>
                </a:cubicBezTo>
                <a:cubicBezTo>
                  <a:pt x="1871769" y="1685494"/>
                  <a:pt x="1359200" y="1685494"/>
                  <a:pt x="979236" y="1713543"/>
                </a:cubicBezTo>
                <a:cubicBezTo>
                  <a:pt x="599272" y="1741592"/>
                  <a:pt x="0" y="1728843"/>
                  <a:pt x="0" y="1728843"/>
                </a:cubicBezTo>
              </a:path>
            </a:pathLst>
          </a:custGeom>
          <a:ln>
            <a:headEnd type="triangle"/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Freeform 52"/>
          <p:cNvSpPr/>
          <p:nvPr/>
        </p:nvSpPr>
        <p:spPr>
          <a:xfrm>
            <a:off x="2191234" y="3271827"/>
            <a:ext cx="4268858" cy="1220820"/>
          </a:xfrm>
          <a:custGeom>
            <a:avLst/>
            <a:gdLst>
              <a:gd name="connsiteX0" fmla="*/ 0 w 5691810"/>
              <a:gd name="connsiteY0" fmla="*/ 1627760 h 1627760"/>
              <a:gd name="connsiteX1" fmla="*/ 1269947 w 5691810"/>
              <a:gd name="connsiteY1" fmla="*/ 1337070 h 1627760"/>
              <a:gd name="connsiteX2" fmla="*/ 2402188 w 5691810"/>
              <a:gd name="connsiteY2" fmla="*/ 1153476 h 1627760"/>
              <a:gd name="connsiteX3" fmla="*/ 4421863 w 5691810"/>
              <a:gd name="connsiteY3" fmla="*/ 21313 h 1627760"/>
              <a:gd name="connsiteX4" fmla="*/ 5171591 w 5691810"/>
              <a:gd name="connsiteY4" fmla="*/ 480298 h 1627760"/>
              <a:gd name="connsiteX5" fmla="*/ 5691810 w 5691810"/>
              <a:gd name="connsiteY5" fmla="*/ 1306471 h 1627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691810" h="1627760">
                <a:moveTo>
                  <a:pt x="0" y="1627760"/>
                </a:moveTo>
                <a:cubicBezTo>
                  <a:pt x="434791" y="1521938"/>
                  <a:pt x="869582" y="1416117"/>
                  <a:pt x="1269947" y="1337070"/>
                </a:cubicBezTo>
                <a:cubicBezTo>
                  <a:pt x="1670312" y="1258023"/>
                  <a:pt x="1876869" y="1372769"/>
                  <a:pt x="2402188" y="1153476"/>
                </a:cubicBezTo>
                <a:cubicBezTo>
                  <a:pt x="2927507" y="934183"/>
                  <a:pt x="3960296" y="133509"/>
                  <a:pt x="4421863" y="21313"/>
                </a:cubicBezTo>
                <a:cubicBezTo>
                  <a:pt x="4883430" y="-90883"/>
                  <a:pt x="4959933" y="266105"/>
                  <a:pt x="5171591" y="480298"/>
                </a:cubicBezTo>
                <a:cubicBezTo>
                  <a:pt x="5383249" y="694491"/>
                  <a:pt x="5537529" y="1000481"/>
                  <a:pt x="5691810" y="1306471"/>
                </a:cubicBezTo>
              </a:path>
            </a:pathLst>
          </a:custGeom>
          <a:ln>
            <a:headEnd type="triangle"/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Freeform 53"/>
          <p:cNvSpPr/>
          <p:nvPr/>
        </p:nvSpPr>
        <p:spPr>
          <a:xfrm>
            <a:off x="3986194" y="3389480"/>
            <a:ext cx="2209964" cy="1011491"/>
          </a:xfrm>
          <a:custGeom>
            <a:avLst/>
            <a:gdLst>
              <a:gd name="connsiteX0" fmla="*/ 2946619 w 2946619"/>
              <a:gd name="connsiteY0" fmla="*/ 1287296 h 1348654"/>
              <a:gd name="connsiteX1" fmla="*/ 2701810 w 2946619"/>
              <a:gd name="connsiteY1" fmla="*/ 461124 h 1348654"/>
              <a:gd name="connsiteX2" fmla="*/ 2135689 w 2946619"/>
              <a:gd name="connsiteY2" fmla="*/ 17438 h 1348654"/>
              <a:gd name="connsiteX3" fmla="*/ 161916 w 2946619"/>
              <a:gd name="connsiteY3" fmla="*/ 1042504 h 1348654"/>
              <a:gd name="connsiteX4" fmla="*/ 253719 w 2946619"/>
              <a:gd name="connsiteY4" fmla="*/ 1348494 h 1348654"/>
              <a:gd name="connsiteX5" fmla="*/ 1370661 w 2946619"/>
              <a:gd name="connsiteY5" fmla="*/ 1088403 h 1348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946619" h="1348654">
                <a:moveTo>
                  <a:pt x="2946619" y="1287296"/>
                </a:moveTo>
                <a:cubicBezTo>
                  <a:pt x="2891792" y="980031"/>
                  <a:pt x="2836965" y="672767"/>
                  <a:pt x="2701810" y="461124"/>
                </a:cubicBezTo>
                <a:cubicBezTo>
                  <a:pt x="2566655" y="249481"/>
                  <a:pt x="2559005" y="-79459"/>
                  <a:pt x="2135689" y="17438"/>
                </a:cubicBezTo>
                <a:cubicBezTo>
                  <a:pt x="1712373" y="114335"/>
                  <a:pt x="475578" y="820661"/>
                  <a:pt x="161916" y="1042504"/>
                </a:cubicBezTo>
                <a:cubicBezTo>
                  <a:pt x="-151746" y="1264347"/>
                  <a:pt x="52261" y="1340844"/>
                  <a:pt x="253719" y="1348494"/>
                </a:cubicBezTo>
                <a:cubicBezTo>
                  <a:pt x="455177" y="1356144"/>
                  <a:pt x="1370661" y="1088403"/>
                  <a:pt x="1370661" y="1088403"/>
                </a:cubicBezTo>
              </a:path>
            </a:pathLst>
          </a:custGeom>
          <a:ln>
            <a:headEnd type="triangl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Freeform 54"/>
          <p:cNvSpPr/>
          <p:nvPr/>
        </p:nvSpPr>
        <p:spPr>
          <a:xfrm>
            <a:off x="3835823" y="3218965"/>
            <a:ext cx="3450501" cy="1475078"/>
          </a:xfrm>
          <a:custGeom>
            <a:avLst/>
            <a:gdLst>
              <a:gd name="connsiteX0" fmla="*/ 1632358 w 4600668"/>
              <a:gd name="connsiteY0" fmla="*/ 1774742 h 1966771"/>
              <a:gd name="connsiteX1" fmla="*/ 362411 w 4600668"/>
              <a:gd name="connsiteY1" fmla="*/ 1943036 h 1966771"/>
              <a:gd name="connsiteX2" fmla="*/ 148203 w 4600668"/>
              <a:gd name="connsiteY2" fmla="*/ 1315757 h 1966771"/>
              <a:gd name="connsiteX3" fmla="*/ 2366785 w 4600668"/>
              <a:gd name="connsiteY3" fmla="*/ 45899 h 1966771"/>
              <a:gd name="connsiteX4" fmla="*/ 3713235 w 4600668"/>
              <a:gd name="connsiteY4" fmla="*/ 413087 h 1966771"/>
              <a:gd name="connsiteX5" fmla="*/ 4600668 w 4600668"/>
              <a:gd name="connsiteY5" fmla="*/ 0 h 19667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00668" h="1966771">
                <a:moveTo>
                  <a:pt x="1632358" y="1774742"/>
                </a:moveTo>
                <a:cubicBezTo>
                  <a:pt x="1121064" y="1897137"/>
                  <a:pt x="609770" y="2019533"/>
                  <a:pt x="362411" y="1943036"/>
                </a:cubicBezTo>
                <a:cubicBezTo>
                  <a:pt x="115052" y="1866539"/>
                  <a:pt x="-185859" y="1631947"/>
                  <a:pt x="148203" y="1315757"/>
                </a:cubicBezTo>
                <a:cubicBezTo>
                  <a:pt x="482265" y="999567"/>
                  <a:pt x="1772613" y="196344"/>
                  <a:pt x="2366785" y="45899"/>
                </a:cubicBezTo>
                <a:cubicBezTo>
                  <a:pt x="2960957" y="-104546"/>
                  <a:pt x="3340921" y="420737"/>
                  <a:pt x="3713235" y="413087"/>
                </a:cubicBezTo>
                <a:cubicBezTo>
                  <a:pt x="4085549" y="405437"/>
                  <a:pt x="4600668" y="0"/>
                  <a:pt x="4600668" y="0"/>
                </a:cubicBezTo>
              </a:path>
            </a:pathLst>
          </a:custGeom>
          <a:ln>
            <a:headEnd type="triangle"/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TextBox 55"/>
          <p:cNvSpPr txBox="1"/>
          <p:nvPr/>
        </p:nvSpPr>
        <p:spPr>
          <a:xfrm>
            <a:off x="1627804" y="4981466"/>
            <a:ext cx="7729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7.8.9.1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6748766" y="5047367"/>
            <a:ext cx="7393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8.9.1.1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5113955" y="4981466"/>
            <a:ext cx="7393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9.1.1.2</a:t>
            </a:r>
          </a:p>
        </p:txBody>
      </p:sp>
    </p:spTree>
    <p:extLst>
      <p:ext uri="{BB962C8B-B14F-4D97-AF65-F5344CB8AC3E}">
        <p14:creationId xmlns:p14="http://schemas.microsoft.com/office/powerpoint/2010/main" val="1479826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53" grpId="0" animBg="1"/>
      <p:bldP spid="54" grpId="0" animBg="1"/>
      <p:bldP spid="5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tor_Page_27">
            <a:extLst>
              <a:ext uri="{FF2B5EF4-FFF2-40B4-BE49-F238E27FC236}">
                <a16:creationId xmlns:a16="http://schemas.microsoft.com/office/drawing/2014/main" id="{E12082D1-EDC2-F34E-8B5A-9D6CDF73A2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4" t="43340" r="25833" b="11073"/>
          <a:stretch>
            <a:fillRect/>
          </a:stretch>
        </p:blipFill>
        <p:spPr bwMode="auto">
          <a:xfrm>
            <a:off x="1209870" y="3065105"/>
            <a:ext cx="64770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5" name="Rectangle 3">
            <a:extLst>
              <a:ext uri="{FF2B5EF4-FFF2-40B4-BE49-F238E27FC236}">
                <a16:creationId xmlns:a16="http://schemas.microsoft.com/office/drawing/2014/main" id="{99FFC59A-069D-AB4E-87FC-FC42391D48D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Tor Circuit Setup (1)</a:t>
            </a:r>
          </a:p>
        </p:txBody>
      </p:sp>
      <p:sp>
        <p:nvSpPr>
          <p:cNvPr id="23556" name="Rectangle 4">
            <a:extLst>
              <a:ext uri="{FF2B5EF4-FFF2-40B4-BE49-F238E27FC236}">
                <a16:creationId xmlns:a16="http://schemas.microsoft.com/office/drawing/2014/main" id="{33C5671E-B401-5D4A-845D-0C00BEE9974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160105" y="1976872"/>
            <a:ext cx="8178800" cy="12954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en-US" sz="2800" dirty="0">
                <a:ea typeface="ＭＳ Ｐゴシック" panose="020B0600070205080204" pitchFamily="34" charset="-128"/>
              </a:rPr>
              <a:t>Client proxy establishes a symmetric key and circuit with Onion Router #1</a:t>
            </a:r>
          </a:p>
        </p:txBody>
      </p:sp>
    </p:spTree>
    <p:extLst>
      <p:ext uri="{BB962C8B-B14F-4D97-AF65-F5344CB8AC3E}">
        <p14:creationId xmlns:p14="http://schemas.microsoft.com/office/powerpoint/2010/main" val="22211877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>
            <a:extLst>
              <a:ext uri="{FF2B5EF4-FFF2-40B4-BE49-F238E27FC236}">
                <a16:creationId xmlns:a16="http://schemas.microsoft.com/office/drawing/2014/main" id="{E12082D1-EDC2-F34E-8B5A-9D6CDF73A2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412" r="3412"/>
          <a:stretch/>
        </p:blipFill>
        <p:spPr bwMode="auto">
          <a:xfrm>
            <a:off x="1321836" y="3065105"/>
            <a:ext cx="64770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5" name="Rectangle 3">
            <a:extLst>
              <a:ext uri="{FF2B5EF4-FFF2-40B4-BE49-F238E27FC236}">
                <a16:creationId xmlns:a16="http://schemas.microsoft.com/office/drawing/2014/main" id="{99FFC59A-069D-AB4E-87FC-FC42391D48D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Tor Circuit Setup (2)</a:t>
            </a:r>
          </a:p>
        </p:txBody>
      </p:sp>
      <p:sp>
        <p:nvSpPr>
          <p:cNvPr id="23556" name="Rectangle 4">
            <a:extLst>
              <a:ext uri="{FF2B5EF4-FFF2-40B4-BE49-F238E27FC236}">
                <a16:creationId xmlns:a16="http://schemas.microsoft.com/office/drawing/2014/main" id="{33C5671E-B401-5D4A-845D-0C00BEE9974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160105" y="1976872"/>
            <a:ext cx="10615128" cy="12954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altLang="en-US" sz="2800" dirty="0">
                <a:ea typeface="ＭＳ Ｐゴシック" panose="020B0600070205080204" pitchFamily="34" charset="-128"/>
              </a:rPr>
              <a:t>Client proxy extends the circuit by tunneling through Onion Router #1 and establishes a symmetric key with Onion Router #2</a:t>
            </a:r>
          </a:p>
        </p:txBody>
      </p:sp>
    </p:spTree>
    <p:extLst>
      <p:ext uri="{BB962C8B-B14F-4D97-AF65-F5344CB8AC3E}">
        <p14:creationId xmlns:p14="http://schemas.microsoft.com/office/powerpoint/2010/main" val="40639816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>
            <a:extLst>
              <a:ext uri="{FF2B5EF4-FFF2-40B4-BE49-F238E27FC236}">
                <a16:creationId xmlns:a16="http://schemas.microsoft.com/office/drawing/2014/main" id="{E12082D1-EDC2-F34E-8B5A-9D6CDF73A2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962" r="962"/>
          <a:stretch/>
        </p:blipFill>
        <p:spPr bwMode="auto">
          <a:xfrm>
            <a:off x="1321836" y="3065105"/>
            <a:ext cx="64770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5" name="Rectangle 3">
            <a:extLst>
              <a:ext uri="{FF2B5EF4-FFF2-40B4-BE49-F238E27FC236}">
                <a16:creationId xmlns:a16="http://schemas.microsoft.com/office/drawing/2014/main" id="{99FFC59A-069D-AB4E-87FC-FC42391D48D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Tor Circuit Setup (3)</a:t>
            </a:r>
          </a:p>
        </p:txBody>
      </p:sp>
      <p:sp>
        <p:nvSpPr>
          <p:cNvPr id="23556" name="Rectangle 4">
            <a:extLst>
              <a:ext uri="{FF2B5EF4-FFF2-40B4-BE49-F238E27FC236}">
                <a16:creationId xmlns:a16="http://schemas.microsoft.com/office/drawing/2014/main" id="{33C5671E-B401-5D4A-845D-0C00BEE9974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160105" y="1976872"/>
            <a:ext cx="10615128" cy="12954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altLang="en-US" sz="2800" dirty="0">
                <a:ea typeface="ＭＳ Ｐゴシック" panose="020B0600070205080204" pitchFamily="34" charset="-128"/>
              </a:rPr>
              <a:t>Client proxy extends the circuit by tunneling through Onion Routers #1 and #2 and establishes a symmetric key with Onion Router #3</a:t>
            </a:r>
          </a:p>
        </p:txBody>
      </p:sp>
    </p:spTree>
    <p:extLst>
      <p:ext uri="{BB962C8B-B14F-4D97-AF65-F5344CB8AC3E}">
        <p14:creationId xmlns:p14="http://schemas.microsoft.com/office/powerpoint/2010/main" val="36736359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3">
            <a:extLst>
              <a:ext uri="{FF2B5EF4-FFF2-40B4-BE49-F238E27FC236}">
                <a16:creationId xmlns:a16="http://schemas.microsoft.com/office/drawing/2014/main" id="{99FFC59A-069D-AB4E-87FC-FC42391D48D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Using a Tor Circuit</a:t>
            </a:r>
          </a:p>
        </p:txBody>
      </p:sp>
      <p:sp>
        <p:nvSpPr>
          <p:cNvPr id="23556" name="Rectangle 4">
            <a:extLst>
              <a:ext uri="{FF2B5EF4-FFF2-40B4-BE49-F238E27FC236}">
                <a16:creationId xmlns:a16="http://schemas.microsoft.com/office/drawing/2014/main" id="{33C5671E-B401-5D4A-845D-0C00BEE9974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160105" y="1976872"/>
            <a:ext cx="10615128" cy="12954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altLang="en-US" sz="2800" dirty="0">
                <a:ea typeface="ＭＳ Ｐゴシック" panose="020B0600070205080204" pitchFamily="34" charset="-128"/>
              </a:rPr>
              <a:t>Client applications communicate over the established circuit</a:t>
            </a:r>
          </a:p>
        </p:txBody>
      </p:sp>
      <p:pic>
        <p:nvPicPr>
          <p:cNvPr id="5" name="Picture 2" descr="tor_Page_31">
            <a:extLst>
              <a:ext uri="{FF2B5EF4-FFF2-40B4-BE49-F238E27FC236}">
                <a16:creationId xmlns:a16="http://schemas.microsoft.com/office/drawing/2014/main" id="{5715300C-0BD4-8D48-9AAB-B4FFED6FB6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5" t="45564" r="9999" b="6625"/>
          <a:stretch>
            <a:fillRect/>
          </a:stretch>
        </p:blipFill>
        <p:spPr bwMode="auto">
          <a:xfrm>
            <a:off x="1311469" y="2968250"/>
            <a:ext cx="782320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4C53853-93C8-744D-A138-E1ECBCFC5D1E}"/>
              </a:ext>
            </a:extLst>
          </p:cNvPr>
          <p:cNvSpPr txBox="1"/>
          <p:nvPr/>
        </p:nvSpPr>
        <p:spPr>
          <a:xfrm>
            <a:off x="9442580" y="3272272"/>
            <a:ext cx="194076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Datagrams decrypted and re-encrypted at each node of the router chain</a:t>
            </a:r>
          </a:p>
        </p:txBody>
      </p:sp>
    </p:spTree>
    <p:extLst>
      <p:ext uri="{BB962C8B-B14F-4D97-AF65-F5344CB8AC3E}">
        <p14:creationId xmlns:p14="http://schemas.microsoft.com/office/powerpoint/2010/main" val="27894459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8324850" y="3378701"/>
            <a:ext cx="971550" cy="514350"/>
          </a:xfrm>
          <a:prstGeom prst="rect">
            <a:avLst/>
          </a:prstGeom>
          <a:effectLst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HTTP packet</a:t>
            </a:r>
          </a:p>
        </p:txBody>
      </p:sp>
      <p:sp>
        <p:nvSpPr>
          <p:cNvPr id="47" name="Rectangle 46"/>
          <p:cNvSpPr/>
          <p:nvPr/>
        </p:nvSpPr>
        <p:spPr>
          <a:xfrm>
            <a:off x="6953250" y="3378701"/>
            <a:ext cx="685800" cy="514350"/>
          </a:xfrm>
          <a:prstGeom prst="rect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err="1">
                <a:solidFill>
                  <a:schemeClr val="tx1"/>
                </a:solidFill>
              </a:rPr>
              <a:t>Src</a:t>
            </a:r>
            <a:r>
              <a:rPr lang="en-US" sz="1200" dirty="0">
                <a:solidFill>
                  <a:schemeClr val="tx1"/>
                </a:solidFill>
              </a:rPr>
              <a:t>:</a:t>
            </a:r>
          </a:p>
          <a:p>
            <a:pPr algn="ctr"/>
            <a:r>
              <a:rPr lang="en-US" sz="1200" dirty="0">
                <a:solidFill>
                  <a:schemeClr val="tx1"/>
                </a:solidFill>
              </a:rPr>
              <a:t>9.1.1.2</a:t>
            </a:r>
          </a:p>
        </p:txBody>
      </p:sp>
      <p:sp>
        <p:nvSpPr>
          <p:cNvPr id="48" name="Rectangle 47"/>
          <p:cNvSpPr/>
          <p:nvPr/>
        </p:nvSpPr>
        <p:spPr>
          <a:xfrm>
            <a:off x="7639050" y="3378701"/>
            <a:ext cx="685800" cy="514350"/>
          </a:xfrm>
          <a:prstGeom prst="rect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err="1">
                <a:solidFill>
                  <a:schemeClr val="tx1"/>
                </a:solidFill>
              </a:rPr>
              <a:t>Dest</a:t>
            </a:r>
            <a:r>
              <a:rPr lang="en-US" sz="1200" dirty="0">
                <a:solidFill>
                  <a:schemeClr val="tx1"/>
                </a:solidFill>
              </a:rPr>
              <a:t>:</a:t>
            </a:r>
          </a:p>
          <a:p>
            <a:pPr algn="ctr"/>
            <a:r>
              <a:rPr lang="en-US" sz="1200" dirty="0">
                <a:solidFill>
                  <a:schemeClr val="tx1"/>
                </a:solidFill>
              </a:rPr>
              <a:t>5.6.7.8</a:t>
            </a:r>
          </a:p>
        </p:txBody>
      </p:sp>
      <p:sp>
        <p:nvSpPr>
          <p:cNvPr id="51" name="Rectangle 50"/>
          <p:cNvSpPr/>
          <p:nvPr/>
        </p:nvSpPr>
        <p:spPr>
          <a:xfrm>
            <a:off x="6953250" y="4064501"/>
            <a:ext cx="2343150" cy="514350"/>
          </a:xfrm>
          <a:prstGeom prst="rect">
            <a:avLst/>
          </a:prstGeom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Encrypted to 9.1.1.2</a:t>
            </a:r>
          </a:p>
        </p:txBody>
      </p:sp>
      <p:sp>
        <p:nvSpPr>
          <p:cNvPr id="57" name="Rectangle 56"/>
          <p:cNvSpPr/>
          <p:nvPr/>
        </p:nvSpPr>
        <p:spPr>
          <a:xfrm>
            <a:off x="5581650" y="4064501"/>
            <a:ext cx="685800" cy="514350"/>
          </a:xfrm>
          <a:prstGeom prst="rect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err="1">
                <a:solidFill>
                  <a:schemeClr val="tx1"/>
                </a:solidFill>
              </a:rPr>
              <a:t>Src</a:t>
            </a:r>
            <a:r>
              <a:rPr lang="en-US" sz="1200" dirty="0">
                <a:solidFill>
                  <a:schemeClr val="tx1"/>
                </a:solidFill>
              </a:rPr>
              <a:t>:</a:t>
            </a:r>
          </a:p>
          <a:p>
            <a:pPr algn="ctr"/>
            <a:r>
              <a:rPr lang="en-US" sz="1200" dirty="0">
                <a:solidFill>
                  <a:schemeClr val="tx1"/>
                </a:solidFill>
              </a:rPr>
              <a:t>8.9.1.1</a:t>
            </a:r>
          </a:p>
        </p:txBody>
      </p:sp>
      <p:sp>
        <p:nvSpPr>
          <p:cNvPr id="58" name="Rectangle 57"/>
          <p:cNvSpPr/>
          <p:nvPr/>
        </p:nvSpPr>
        <p:spPr>
          <a:xfrm>
            <a:off x="6267450" y="4064501"/>
            <a:ext cx="685800" cy="514350"/>
          </a:xfrm>
          <a:prstGeom prst="rect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err="1">
                <a:solidFill>
                  <a:schemeClr val="tx1"/>
                </a:solidFill>
              </a:rPr>
              <a:t>Dest</a:t>
            </a:r>
            <a:r>
              <a:rPr lang="en-US" sz="1200" dirty="0">
                <a:solidFill>
                  <a:schemeClr val="tx1"/>
                </a:solidFill>
              </a:rPr>
              <a:t>:</a:t>
            </a:r>
          </a:p>
          <a:p>
            <a:pPr algn="ctr"/>
            <a:r>
              <a:rPr lang="en-US" sz="1200" dirty="0">
                <a:solidFill>
                  <a:schemeClr val="tx1"/>
                </a:solidFill>
              </a:rPr>
              <a:t>9.1.1.2</a:t>
            </a:r>
          </a:p>
        </p:txBody>
      </p:sp>
      <p:pic>
        <p:nvPicPr>
          <p:cNvPr id="59" name="Picture 58" descr="C:\Documents and Settings\rist\Local Settings\Temporary Internet Files\Content.IE5\CNYX6FYV\MCj04352420000[1]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24200" y="2050947"/>
            <a:ext cx="342900" cy="678452"/>
          </a:xfrm>
          <a:prstGeom prst="rect">
            <a:avLst/>
          </a:prstGeom>
          <a:noFill/>
          <a:effectLst/>
        </p:spPr>
      </p:pic>
      <p:pic>
        <p:nvPicPr>
          <p:cNvPr id="60" name="Picture 59" descr="C:\Documents and Settings\rist\Local Settings\Temporary Internet Files\Content.IE5\CNYX6FYV\MCj04352420000[1]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708655" y="1990779"/>
            <a:ext cx="342900" cy="678452"/>
          </a:xfrm>
          <a:prstGeom prst="rect">
            <a:avLst/>
          </a:prstGeom>
          <a:noFill/>
          <a:effectLst/>
        </p:spPr>
      </p:pic>
      <p:sp>
        <p:nvSpPr>
          <p:cNvPr id="61" name="TextBox 60"/>
          <p:cNvSpPr txBox="1"/>
          <p:nvPr/>
        </p:nvSpPr>
        <p:spPr>
          <a:xfrm>
            <a:off x="2960808" y="2645523"/>
            <a:ext cx="779381" cy="64633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dirty="0"/>
              <a:t>IP:</a:t>
            </a:r>
          </a:p>
          <a:p>
            <a:r>
              <a:rPr lang="en-US" dirty="0"/>
              <a:t>1.2.3.4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8741260" y="2577271"/>
            <a:ext cx="809837" cy="64633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dirty="0"/>
              <a:t>IP:</a:t>
            </a:r>
          </a:p>
          <a:p>
            <a:r>
              <a:rPr lang="en-US" dirty="0"/>
              <a:t>5.6.7.8</a:t>
            </a:r>
          </a:p>
        </p:txBody>
      </p:sp>
      <p:pic>
        <p:nvPicPr>
          <p:cNvPr id="63" name="Picture 62" descr="C:\Documents and Settings\rist\Local Settings\Temporary Internet Files\Content.IE5\CNYX6FYV\MCj04352420000[1]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68170" y="2035136"/>
            <a:ext cx="342900" cy="678452"/>
          </a:xfrm>
          <a:prstGeom prst="rect">
            <a:avLst/>
          </a:prstGeom>
          <a:noFill/>
          <a:effectLst/>
        </p:spPr>
      </p:pic>
      <p:pic>
        <p:nvPicPr>
          <p:cNvPr id="64" name="Picture 63" descr="C:\Documents and Settings\rist\Local Settings\Temporary Internet Files\Content.IE5\CNYX6FYV\MCj04352420000[1]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10450" y="1986350"/>
            <a:ext cx="342900" cy="678452"/>
          </a:xfrm>
          <a:prstGeom prst="rect">
            <a:avLst/>
          </a:prstGeom>
          <a:noFill/>
          <a:effectLst/>
        </p:spPr>
      </p:pic>
      <p:pic>
        <p:nvPicPr>
          <p:cNvPr id="65" name="Picture 64" descr="C:\Documents and Settings\rist\Local Settings\Temporary Internet Files\Content.IE5\CNYX6FYV\MCj04352420000[1]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27260" y="1986350"/>
            <a:ext cx="342900" cy="678452"/>
          </a:xfrm>
          <a:prstGeom prst="rect">
            <a:avLst/>
          </a:prstGeom>
          <a:noFill/>
          <a:effectLst/>
        </p:spPr>
      </p:pic>
      <p:sp>
        <p:nvSpPr>
          <p:cNvPr id="66" name="TextBox 65"/>
          <p:cNvSpPr txBox="1"/>
          <p:nvPr/>
        </p:nvSpPr>
        <p:spPr>
          <a:xfrm>
            <a:off x="4477265" y="2657258"/>
            <a:ext cx="772969" cy="369332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dirty="0"/>
              <a:t>7.8.9.1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5932608" y="2579764"/>
            <a:ext cx="739305" cy="369332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dirty="0"/>
              <a:t>8.9.1.1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7239002" y="2579764"/>
            <a:ext cx="739305" cy="369332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dirty="0"/>
              <a:t>9.1.1.2</a:t>
            </a:r>
          </a:p>
        </p:txBody>
      </p:sp>
      <p:sp>
        <p:nvSpPr>
          <p:cNvPr id="69" name="Rectangle 68"/>
          <p:cNvSpPr/>
          <p:nvPr/>
        </p:nvSpPr>
        <p:spPr>
          <a:xfrm>
            <a:off x="5581650" y="4750301"/>
            <a:ext cx="3714750" cy="514350"/>
          </a:xfrm>
          <a:prstGeom prst="rect">
            <a:avLst/>
          </a:prstGeom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Encrypted to 8.9.1.1</a:t>
            </a:r>
          </a:p>
        </p:txBody>
      </p:sp>
      <p:sp>
        <p:nvSpPr>
          <p:cNvPr id="70" name="Rectangle 69"/>
          <p:cNvSpPr/>
          <p:nvPr/>
        </p:nvSpPr>
        <p:spPr>
          <a:xfrm>
            <a:off x="4210050" y="4750301"/>
            <a:ext cx="685800" cy="514350"/>
          </a:xfrm>
          <a:prstGeom prst="rect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err="1">
                <a:solidFill>
                  <a:schemeClr val="tx1"/>
                </a:solidFill>
              </a:rPr>
              <a:t>Src</a:t>
            </a:r>
            <a:r>
              <a:rPr lang="en-US" sz="1200" dirty="0">
                <a:solidFill>
                  <a:schemeClr val="tx1"/>
                </a:solidFill>
              </a:rPr>
              <a:t>:</a:t>
            </a:r>
          </a:p>
          <a:p>
            <a:pPr algn="ctr"/>
            <a:r>
              <a:rPr lang="en-US" sz="1200" dirty="0">
                <a:solidFill>
                  <a:schemeClr val="tx1"/>
                </a:solidFill>
              </a:rPr>
              <a:t>8.9.1.1</a:t>
            </a:r>
          </a:p>
        </p:txBody>
      </p:sp>
      <p:sp>
        <p:nvSpPr>
          <p:cNvPr id="71" name="Rectangle 70"/>
          <p:cNvSpPr/>
          <p:nvPr/>
        </p:nvSpPr>
        <p:spPr>
          <a:xfrm>
            <a:off x="4895850" y="4750301"/>
            <a:ext cx="685800" cy="514350"/>
          </a:xfrm>
          <a:prstGeom prst="rect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err="1">
                <a:solidFill>
                  <a:schemeClr val="tx1"/>
                </a:solidFill>
              </a:rPr>
              <a:t>Dest</a:t>
            </a:r>
            <a:r>
              <a:rPr lang="en-US" sz="1200" dirty="0">
                <a:solidFill>
                  <a:schemeClr val="tx1"/>
                </a:solidFill>
              </a:rPr>
              <a:t>:</a:t>
            </a:r>
          </a:p>
          <a:p>
            <a:pPr algn="ctr"/>
            <a:r>
              <a:rPr lang="en-US" sz="1200" dirty="0">
                <a:solidFill>
                  <a:schemeClr val="tx1"/>
                </a:solidFill>
              </a:rPr>
              <a:t>9.1.1.2</a:t>
            </a:r>
          </a:p>
        </p:txBody>
      </p:sp>
      <p:sp>
        <p:nvSpPr>
          <p:cNvPr id="72" name="Rectangle 71"/>
          <p:cNvSpPr/>
          <p:nvPr/>
        </p:nvSpPr>
        <p:spPr>
          <a:xfrm>
            <a:off x="4210050" y="5493251"/>
            <a:ext cx="5086350" cy="514350"/>
          </a:xfrm>
          <a:prstGeom prst="rect">
            <a:avLst/>
          </a:prstGeom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Encrypted to 7.8.9.1</a:t>
            </a:r>
          </a:p>
        </p:txBody>
      </p:sp>
      <p:sp>
        <p:nvSpPr>
          <p:cNvPr id="73" name="Rectangle 72"/>
          <p:cNvSpPr/>
          <p:nvPr/>
        </p:nvSpPr>
        <p:spPr>
          <a:xfrm>
            <a:off x="2838450" y="5493251"/>
            <a:ext cx="685800" cy="514350"/>
          </a:xfrm>
          <a:prstGeom prst="rect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err="1">
                <a:solidFill>
                  <a:schemeClr val="tx1"/>
                </a:solidFill>
              </a:rPr>
              <a:t>Src</a:t>
            </a:r>
            <a:r>
              <a:rPr lang="en-US" sz="1200" dirty="0">
                <a:solidFill>
                  <a:schemeClr val="tx1"/>
                </a:solidFill>
              </a:rPr>
              <a:t>:</a:t>
            </a:r>
          </a:p>
          <a:p>
            <a:pPr algn="ctr"/>
            <a:r>
              <a:rPr lang="en-US" sz="1200" dirty="0">
                <a:solidFill>
                  <a:schemeClr val="tx1"/>
                </a:solidFill>
              </a:rPr>
              <a:t>7.8.9.1</a:t>
            </a:r>
          </a:p>
        </p:txBody>
      </p:sp>
      <p:sp>
        <p:nvSpPr>
          <p:cNvPr id="74" name="Rectangle 73"/>
          <p:cNvSpPr/>
          <p:nvPr/>
        </p:nvSpPr>
        <p:spPr>
          <a:xfrm>
            <a:off x="3524250" y="5493251"/>
            <a:ext cx="685800" cy="514350"/>
          </a:xfrm>
          <a:prstGeom prst="rect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err="1">
                <a:solidFill>
                  <a:schemeClr val="tx1"/>
                </a:solidFill>
              </a:rPr>
              <a:t>Dest</a:t>
            </a:r>
            <a:r>
              <a:rPr lang="en-US" sz="1200" dirty="0">
                <a:solidFill>
                  <a:schemeClr val="tx1"/>
                </a:solidFill>
              </a:rPr>
              <a:t>:</a:t>
            </a:r>
          </a:p>
          <a:p>
            <a:pPr algn="ctr"/>
            <a:r>
              <a:rPr lang="en-US" sz="1200" dirty="0">
                <a:solidFill>
                  <a:schemeClr val="tx1"/>
                </a:solidFill>
              </a:rPr>
              <a:t>8.9.1.1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940288" y="413994"/>
            <a:ext cx="5740674" cy="369332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dirty="0"/>
              <a:t>Tor implements a more complex version of this basic idea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45F17B1-13BD-284A-96E9-0D59D239B0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Onion Routing: Example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6AA097F8-9D61-0F4A-91F0-2DF1327FF5BD}"/>
              </a:ext>
            </a:extLst>
          </p:cNvPr>
          <p:cNvCxnSpPr/>
          <p:nvPr/>
        </p:nvCxnSpPr>
        <p:spPr>
          <a:xfrm flipH="1">
            <a:off x="7978307" y="2332653"/>
            <a:ext cx="512550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A2EE153C-7364-F944-8BB8-7A7DDF29BACD}"/>
              </a:ext>
            </a:extLst>
          </p:cNvPr>
          <p:cNvCxnSpPr/>
          <p:nvPr/>
        </p:nvCxnSpPr>
        <p:spPr>
          <a:xfrm flipH="1">
            <a:off x="6637809" y="2317102"/>
            <a:ext cx="512550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01E2A073-A996-DD4A-A905-4CC0706B5939}"/>
              </a:ext>
            </a:extLst>
          </p:cNvPr>
          <p:cNvCxnSpPr/>
          <p:nvPr/>
        </p:nvCxnSpPr>
        <p:spPr>
          <a:xfrm flipH="1">
            <a:off x="5185343" y="2301551"/>
            <a:ext cx="512550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6D85D4BB-B1C5-D543-A5D4-6AB72442EC64}"/>
              </a:ext>
            </a:extLst>
          </p:cNvPr>
          <p:cNvCxnSpPr/>
          <p:nvPr/>
        </p:nvCxnSpPr>
        <p:spPr>
          <a:xfrm flipH="1">
            <a:off x="3767091" y="2357536"/>
            <a:ext cx="512550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338494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Privacy on Public Networks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Internet is designed as a public network, routing information is public</a:t>
            </a:r>
          </a:p>
          <a:p>
            <a:pPr lvl="1"/>
            <a:r>
              <a:rPr lang="en-US" sz="2000" dirty="0"/>
              <a:t>IP packet headers identify source and destination</a:t>
            </a:r>
          </a:p>
          <a:p>
            <a:pPr marL="0" indent="0">
              <a:buNone/>
            </a:pPr>
            <a:r>
              <a:rPr lang="en-US" sz="2400" dirty="0"/>
              <a:t>End-to-end encryption hides payload but does not hide </a:t>
            </a:r>
            <a:r>
              <a:rPr lang="en-US" sz="2400" dirty="0">
                <a:solidFill>
                  <a:srgbClr val="C00000"/>
                </a:solidFill>
              </a:rPr>
              <a:t>metadata</a:t>
            </a:r>
          </a:p>
          <a:p>
            <a:pPr lvl="1"/>
            <a:r>
              <a:rPr lang="en-US" sz="2000" dirty="0"/>
              <a:t>Who is talking to whom</a:t>
            </a:r>
          </a:p>
          <a:p>
            <a:pPr lvl="1"/>
            <a:r>
              <a:rPr lang="en-US" sz="2000" dirty="0"/>
              <a:t>When communication is taking place</a:t>
            </a:r>
          </a:p>
          <a:p>
            <a:pPr lvl="1"/>
            <a:r>
              <a:rPr lang="en-US" sz="2000" dirty="0"/>
              <a:t>Size of messages</a:t>
            </a:r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pPr marL="0" indent="0">
              <a:buNone/>
            </a:pPr>
            <a:endParaRPr lang="en-US" sz="2400" dirty="0"/>
          </a:p>
        </p:txBody>
      </p:sp>
      <p:sp>
        <p:nvSpPr>
          <p:cNvPr id="4" name="Cloud 3"/>
          <p:cNvSpPr/>
          <p:nvPr/>
        </p:nvSpPr>
        <p:spPr>
          <a:xfrm>
            <a:off x="5866013" y="4696619"/>
            <a:ext cx="1371600" cy="1004132"/>
          </a:xfrm>
          <a:prstGeom prst="cloud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Other major backbone</a:t>
            </a:r>
          </a:p>
        </p:txBody>
      </p:sp>
      <p:sp>
        <p:nvSpPr>
          <p:cNvPr id="5" name="Cloud 4"/>
          <p:cNvSpPr/>
          <p:nvPr/>
        </p:nvSpPr>
        <p:spPr>
          <a:xfrm>
            <a:off x="8552918" y="5114044"/>
            <a:ext cx="1371600" cy="1004132"/>
          </a:xfrm>
          <a:prstGeom prst="cloud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AT&amp;T network</a:t>
            </a:r>
          </a:p>
        </p:txBody>
      </p:sp>
      <p:pic>
        <p:nvPicPr>
          <p:cNvPr id="7" name="Picture 425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9435" y="5379977"/>
            <a:ext cx="378619" cy="236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25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5745" y="5731862"/>
            <a:ext cx="378619" cy="236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C:\Documents and Settings\rist\Local Settings\Temporary Internet Files\Content.IE5\CNYX6FYV\MCj04352420000[1]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59693" y="4552052"/>
            <a:ext cx="342900" cy="678452"/>
          </a:xfrm>
          <a:prstGeom prst="rect">
            <a:avLst/>
          </a:prstGeom>
          <a:noFill/>
        </p:spPr>
      </p:pic>
      <p:cxnSp>
        <p:nvCxnSpPr>
          <p:cNvPr id="10" name="Straight Arrow Connector 9"/>
          <p:cNvCxnSpPr>
            <a:stCxn id="8" idx="3"/>
            <a:endCxn id="7" idx="1"/>
          </p:cNvCxnSpPr>
          <p:nvPr/>
        </p:nvCxnSpPr>
        <p:spPr>
          <a:xfrm flipV="1">
            <a:off x="7924364" y="5498044"/>
            <a:ext cx="575071" cy="351885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stCxn id="9" idx="3"/>
          </p:cNvCxnSpPr>
          <p:nvPr/>
        </p:nvCxnSpPr>
        <p:spPr>
          <a:xfrm>
            <a:off x="5202594" y="4891277"/>
            <a:ext cx="657225" cy="208566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Picture 11" descr="C:\Documents and Settings\rist\Local Settings\Temporary Internet Files\Content.IE5\CNYX6FYV\MCj04352420000[1]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532268" y="4552052"/>
            <a:ext cx="342900" cy="678452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8875168" y="4494901"/>
            <a:ext cx="18437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Interception gear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8710813" y="5151929"/>
            <a:ext cx="0" cy="212334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" name="Picture 14" descr="C:\Documents and Settings\rist\Local Settings\Temporary Internet Files\Content.IE5\CNYX6FYV\MCj04352420000[1]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460393" y="5210429"/>
            <a:ext cx="342900" cy="678452"/>
          </a:xfrm>
          <a:prstGeom prst="rect">
            <a:avLst/>
          </a:prstGeom>
          <a:noFill/>
        </p:spPr>
      </p:pic>
      <p:cxnSp>
        <p:nvCxnSpPr>
          <p:cNvPr id="16" name="Straight Arrow Connector 15"/>
          <p:cNvCxnSpPr>
            <a:endCxn id="15" idx="1"/>
          </p:cNvCxnSpPr>
          <p:nvPr/>
        </p:nvCxnSpPr>
        <p:spPr>
          <a:xfrm flipV="1">
            <a:off x="9866416" y="5549654"/>
            <a:ext cx="593978" cy="302772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7" name="Picture 425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996" y="5230505"/>
            <a:ext cx="378619" cy="236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425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5745" y="5637903"/>
            <a:ext cx="378619" cy="236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425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5745" y="5573218"/>
            <a:ext cx="378619" cy="236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1" name="Straight Arrow Connector 20"/>
          <p:cNvCxnSpPr/>
          <p:nvPr/>
        </p:nvCxnSpPr>
        <p:spPr>
          <a:xfrm>
            <a:off x="7226539" y="5466638"/>
            <a:ext cx="319205" cy="149472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425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7798" y="5774225"/>
            <a:ext cx="378619" cy="236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425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9820" y="5033863"/>
            <a:ext cx="378619" cy="236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Freeform 25"/>
          <p:cNvSpPr/>
          <p:nvPr/>
        </p:nvSpPr>
        <p:spPr>
          <a:xfrm>
            <a:off x="5194298" y="5065851"/>
            <a:ext cx="5324597" cy="886893"/>
          </a:xfrm>
          <a:custGeom>
            <a:avLst/>
            <a:gdLst>
              <a:gd name="connsiteX0" fmla="*/ 0 w 7099462"/>
              <a:gd name="connsiteY0" fmla="*/ 0 h 1182524"/>
              <a:gd name="connsiteX1" fmla="*/ 1178143 w 7099462"/>
              <a:gd name="connsiteY1" fmla="*/ 321290 h 1182524"/>
              <a:gd name="connsiteX2" fmla="*/ 2585795 w 7099462"/>
              <a:gd name="connsiteY2" fmla="*/ 458985 h 1182524"/>
              <a:gd name="connsiteX3" fmla="*/ 3534430 w 7099462"/>
              <a:gd name="connsiteY3" fmla="*/ 1025067 h 1182524"/>
              <a:gd name="connsiteX4" fmla="*/ 4727874 w 7099462"/>
              <a:gd name="connsiteY4" fmla="*/ 520183 h 1182524"/>
              <a:gd name="connsiteX5" fmla="*/ 6166128 w 7099462"/>
              <a:gd name="connsiteY5" fmla="*/ 1178061 h 1182524"/>
              <a:gd name="connsiteX6" fmla="*/ 7099462 w 7099462"/>
              <a:gd name="connsiteY6" fmla="*/ 826173 h 11825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099462" h="1182524">
                <a:moveTo>
                  <a:pt x="0" y="0"/>
                </a:moveTo>
                <a:cubicBezTo>
                  <a:pt x="373588" y="122396"/>
                  <a:pt x="747177" y="244793"/>
                  <a:pt x="1178143" y="321290"/>
                </a:cubicBezTo>
                <a:cubicBezTo>
                  <a:pt x="1609109" y="397787"/>
                  <a:pt x="2193081" y="341689"/>
                  <a:pt x="2585795" y="458985"/>
                </a:cubicBezTo>
                <a:cubicBezTo>
                  <a:pt x="2978510" y="576281"/>
                  <a:pt x="3177417" y="1014867"/>
                  <a:pt x="3534430" y="1025067"/>
                </a:cubicBezTo>
                <a:cubicBezTo>
                  <a:pt x="3891443" y="1035267"/>
                  <a:pt x="4289258" y="494684"/>
                  <a:pt x="4727874" y="520183"/>
                </a:cubicBezTo>
                <a:cubicBezTo>
                  <a:pt x="5166490" y="545682"/>
                  <a:pt x="5770863" y="1127063"/>
                  <a:pt x="6166128" y="1178061"/>
                </a:cubicBezTo>
                <a:cubicBezTo>
                  <a:pt x="6561393" y="1229059"/>
                  <a:pt x="7099462" y="826173"/>
                  <a:pt x="7099462" y="826173"/>
                </a:cubicBezTo>
              </a:path>
            </a:pathLst>
          </a:custGeom>
          <a:ln>
            <a:headEnd type="triangle"/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170" name="Picture 2" descr="Key icon - Free download on Iconfinder">
            <a:extLst>
              <a:ext uri="{FF2B5EF4-FFF2-40B4-BE49-F238E27FC236}">
                <a16:creationId xmlns:a16="http://schemas.microsoft.com/office/drawing/2014/main" id="{F0FF7E40-B398-FB41-99CA-E3EDC78300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1680" y="4864233"/>
            <a:ext cx="622300" cy="622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Key icon - Free download on Iconfinder">
            <a:extLst>
              <a:ext uri="{FF2B5EF4-FFF2-40B4-BE49-F238E27FC236}">
                <a16:creationId xmlns:a16="http://schemas.microsoft.com/office/drawing/2014/main" id="{5924AD0C-014C-5E41-9FE3-F76CB2439E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1925" y="5466638"/>
            <a:ext cx="622300" cy="622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2594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loud 9"/>
          <p:cNvSpPr/>
          <p:nvPr/>
        </p:nvSpPr>
        <p:spPr>
          <a:xfrm>
            <a:off x="4170047" y="2148751"/>
            <a:ext cx="1371600" cy="1004132"/>
          </a:xfrm>
          <a:prstGeom prst="cloud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Other major backbone</a:t>
            </a:r>
          </a:p>
        </p:txBody>
      </p:sp>
      <p:sp>
        <p:nvSpPr>
          <p:cNvPr id="11" name="Cloud 10"/>
          <p:cNvSpPr/>
          <p:nvPr/>
        </p:nvSpPr>
        <p:spPr>
          <a:xfrm>
            <a:off x="6856952" y="2566176"/>
            <a:ext cx="1371600" cy="1004132"/>
          </a:xfrm>
          <a:prstGeom prst="cloud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AT&amp;T network</a:t>
            </a:r>
          </a:p>
        </p:txBody>
      </p:sp>
      <p:pic>
        <p:nvPicPr>
          <p:cNvPr id="12" name="Picture 425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3469" y="2832109"/>
            <a:ext cx="378619" cy="2361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425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9779" y="3183994"/>
            <a:ext cx="378619" cy="2361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 descr="C:\Documents and Settings\rist\Local Settings\Temporary Internet Files\Content.IE5\CNYX6FYV\MCj04352420000[1]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63727" y="2004184"/>
            <a:ext cx="342900" cy="678452"/>
          </a:xfrm>
          <a:prstGeom prst="rect">
            <a:avLst/>
          </a:prstGeom>
          <a:noFill/>
          <a:effectLst/>
        </p:spPr>
      </p:pic>
      <p:cxnSp>
        <p:nvCxnSpPr>
          <p:cNvPr id="15" name="Straight Arrow Connector 14"/>
          <p:cNvCxnSpPr>
            <a:stCxn id="13" idx="3"/>
            <a:endCxn id="12" idx="1"/>
          </p:cNvCxnSpPr>
          <p:nvPr/>
        </p:nvCxnSpPr>
        <p:spPr>
          <a:xfrm flipV="1">
            <a:off x="6228398" y="2950176"/>
            <a:ext cx="575071" cy="351885"/>
          </a:xfrm>
          <a:prstGeom prst="straightConnector1">
            <a:avLst/>
          </a:prstGeom>
          <a:ln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stCxn id="14" idx="3"/>
          </p:cNvCxnSpPr>
          <p:nvPr/>
        </p:nvCxnSpPr>
        <p:spPr>
          <a:xfrm>
            <a:off x="3506628" y="2343409"/>
            <a:ext cx="657225" cy="208566"/>
          </a:xfrm>
          <a:prstGeom prst="straightConnector1">
            <a:avLst/>
          </a:prstGeom>
          <a:ln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7" name="Picture 16" descr="C:\Documents and Settings\rist\Local Settings\Temporary Internet Files\Content.IE5\CNYX6FYV\MCj04352420000[1]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6302" y="2004184"/>
            <a:ext cx="342900" cy="678452"/>
          </a:xfrm>
          <a:prstGeom prst="rect">
            <a:avLst/>
          </a:prstGeom>
          <a:noFill/>
          <a:effectLst/>
        </p:spPr>
      </p:pic>
      <p:sp>
        <p:nvSpPr>
          <p:cNvPr id="18" name="TextBox 17"/>
          <p:cNvSpPr txBox="1"/>
          <p:nvPr/>
        </p:nvSpPr>
        <p:spPr>
          <a:xfrm>
            <a:off x="7179202" y="1947033"/>
            <a:ext cx="1843774" cy="369332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dirty="0"/>
              <a:t>Interception gear</a:t>
            </a:r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7014847" y="2604061"/>
            <a:ext cx="0" cy="212334"/>
          </a:xfrm>
          <a:prstGeom prst="straightConnector1">
            <a:avLst/>
          </a:prstGeom>
          <a:ln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0" name="Picture 19" descr="C:\Documents and Settings\rist\Local Settings\Temporary Internet Files\Content.IE5\CNYX6FYV\MCj04352420000[1]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764427" y="2662561"/>
            <a:ext cx="342900" cy="678452"/>
          </a:xfrm>
          <a:prstGeom prst="rect">
            <a:avLst/>
          </a:prstGeom>
          <a:noFill/>
          <a:effectLst/>
        </p:spPr>
      </p:pic>
      <p:cxnSp>
        <p:nvCxnSpPr>
          <p:cNvPr id="21" name="Straight Arrow Connector 20"/>
          <p:cNvCxnSpPr>
            <a:endCxn id="20" idx="1"/>
          </p:cNvCxnSpPr>
          <p:nvPr/>
        </p:nvCxnSpPr>
        <p:spPr>
          <a:xfrm flipV="1">
            <a:off x="8170450" y="3001786"/>
            <a:ext cx="593978" cy="302772"/>
          </a:xfrm>
          <a:prstGeom prst="straightConnector1">
            <a:avLst/>
          </a:prstGeom>
          <a:ln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2" name="Picture 425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3030" y="2682637"/>
            <a:ext cx="378619" cy="2361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425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9779" y="3090035"/>
            <a:ext cx="378619" cy="2361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425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9779" y="3025350"/>
            <a:ext cx="378619" cy="2361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5" name="Straight Arrow Connector 24"/>
          <p:cNvCxnSpPr/>
          <p:nvPr/>
        </p:nvCxnSpPr>
        <p:spPr>
          <a:xfrm>
            <a:off x="5530573" y="2918770"/>
            <a:ext cx="319205" cy="149472"/>
          </a:xfrm>
          <a:prstGeom prst="straightConnector1">
            <a:avLst/>
          </a:prstGeom>
          <a:ln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425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1832" y="3226357"/>
            <a:ext cx="378619" cy="2361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425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3854" y="2485995"/>
            <a:ext cx="378619" cy="2361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3000335" y="2598760"/>
            <a:ext cx="779381" cy="64633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dirty="0"/>
              <a:t>IP:</a:t>
            </a:r>
          </a:p>
          <a:p>
            <a:r>
              <a:rPr lang="en-US" dirty="0"/>
              <a:t>1.2.3.4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8797032" y="3249053"/>
            <a:ext cx="809837" cy="64633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dirty="0"/>
              <a:t>IP:</a:t>
            </a:r>
          </a:p>
          <a:p>
            <a:r>
              <a:rPr lang="en-US" dirty="0"/>
              <a:t>5.6.7.8</a:t>
            </a:r>
          </a:p>
        </p:txBody>
      </p:sp>
      <p:sp>
        <p:nvSpPr>
          <p:cNvPr id="31" name="Cloud 30"/>
          <p:cNvSpPr/>
          <p:nvPr/>
        </p:nvSpPr>
        <p:spPr>
          <a:xfrm>
            <a:off x="4249577" y="3644067"/>
            <a:ext cx="1371600" cy="1004132"/>
          </a:xfrm>
          <a:prstGeom prst="cloud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Other major backbone</a:t>
            </a:r>
          </a:p>
        </p:txBody>
      </p:sp>
      <p:pic>
        <p:nvPicPr>
          <p:cNvPr id="32" name="Picture 31" descr="C:\Documents and Settings\rist\Local Settings\Temporary Internet Files\Content.IE5\CNYX6FYV\MCj04352420000[1]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16236" y="3733800"/>
            <a:ext cx="342900" cy="678452"/>
          </a:xfrm>
          <a:prstGeom prst="rect">
            <a:avLst/>
          </a:prstGeom>
          <a:noFill/>
          <a:effectLst/>
        </p:spPr>
      </p:pic>
      <p:pic>
        <p:nvPicPr>
          <p:cNvPr id="33" name="Picture 425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1956" y="3706209"/>
            <a:ext cx="378619" cy="2361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4" name="Straight Arrow Connector 33"/>
          <p:cNvCxnSpPr/>
          <p:nvPr/>
        </p:nvCxnSpPr>
        <p:spPr>
          <a:xfrm flipV="1">
            <a:off x="5541647" y="3462491"/>
            <a:ext cx="308130" cy="243717"/>
          </a:xfrm>
          <a:prstGeom prst="straightConnector1">
            <a:avLst/>
          </a:prstGeom>
          <a:ln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5" name="Picture 425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3577" y="3809299"/>
            <a:ext cx="378619" cy="2361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6" name="Straight Arrow Connector 35"/>
          <p:cNvCxnSpPr/>
          <p:nvPr/>
        </p:nvCxnSpPr>
        <p:spPr>
          <a:xfrm flipV="1">
            <a:off x="3506628" y="3848101"/>
            <a:ext cx="657225" cy="197333"/>
          </a:xfrm>
          <a:prstGeom prst="straightConnector1">
            <a:avLst/>
          </a:prstGeom>
          <a:ln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9" name="Picture 425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2339" y="4159735"/>
            <a:ext cx="378619" cy="2361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0" name="Straight Arrow Connector 39"/>
          <p:cNvCxnSpPr/>
          <p:nvPr/>
        </p:nvCxnSpPr>
        <p:spPr>
          <a:xfrm flipV="1">
            <a:off x="5822285" y="4045435"/>
            <a:ext cx="657225" cy="197333"/>
          </a:xfrm>
          <a:prstGeom prst="straightConnector1">
            <a:avLst/>
          </a:prstGeom>
          <a:ln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1" name="Picture 40" descr="C:\Documents and Settings\rist\Local Settings\Temporary Internet Files\Content.IE5\CNYX6FYV\MCj04352420000[1]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13854" y="3848100"/>
            <a:ext cx="342900" cy="678452"/>
          </a:xfrm>
          <a:prstGeom prst="rect">
            <a:avLst/>
          </a:prstGeom>
          <a:noFill/>
          <a:effectLst/>
        </p:spPr>
      </p:pic>
      <p:sp>
        <p:nvSpPr>
          <p:cNvPr id="42" name="TextBox 41"/>
          <p:cNvSpPr txBox="1"/>
          <p:nvPr/>
        </p:nvSpPr>
        <p:spPr>
          <a:xfrm>
            <a:off x="6479511" y="4412251"/>
            <a:ext cx="1105303" cy="369332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dirty="0"/>
              <a:t>Tor Node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2877979" y="4362449"/>
            <a:ext cx="1105303" cy="369332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dirty="0"/>
              <a:t>Tor Node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8027777" y="4428350"/>
            <a:ext cx="1105303" cy="369332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dirty="0"/>
              <a:t>Tor Node</a:t>
            </a:r>
          </a:p>
        </p:txBody>
      </p:sp>
      <p:pic>
        <p:nvPicPr>
          <p:cNvPr id="45" name="Picture 44" descr="C:\Documents and Settings\rist\Local Settings\Temporary Internet Files\Content.IE5\CNYX6FYV\MCj04352420000[1]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75910" y="4012137"/>
            <a:ext cx="342900" cy="678452"/>
          </a:xfrm>
          <a:prstGeom prst="rect">
            <a:avLst/>
          </a:prstGeom>
          <a:noFill/>
          <a:effectLst/>
        </p:spPr>
      </p:pic>
      <p:cxnSp>
        <p:nvCxnSpPr>
          <p:cNvPr id="46" name="Straight Arrow Connector 45"/>
          <p:cNvCxnSpPr/>
          <p:nvPr/>
        </p:nvCxnSpPr>
        <p:spPr>
          <a:xfrm flipH="1" flipV="1">
            <a:off x="7562658" y="3586829"/>
            <a:ext cx="113253" cy="392787"/>
          </a:xfrm>
          <a:prstGeom prst="straightConnector1">
            <a:avLst/>
          </a:prstGeom>
          <a:ln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9" name="Picture 425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5679" y="3340657"/>
            <a:ext cx="378619" cy="2361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Freeform 49"/>
          <p:cNvSpPr/>
          <p:nvPr/>
        </p:nvSpPr>
        <p:spPr>
          <a:xfrm>
            <a:off x="3544234" y="2564186"/>
            <a:ext cx="2570759" cy="1298800"/>
          </a:xfrm>
          <a:custGeom>
            <a:avLst/>
            <a:gdLst>
              <a:gd name="connsiteX0" fmla="*/ 91804 w 3427678"/>
              <a:gd name="connsiteY0" fmla="*/ 0 h 1731733"/>
              <a:gd name="connsiteX1" fmla="*/ 1071040 w 3427678"/>
              <a:gd name="connsiteY1" fmla="*/ 214193 h 1731733"/>
              <a:gd name="connsiteX2" fmla="*/ 2386888 w 3427678"/>
              <a:gd name="connsiteY2" fmla="*/ 244792 h 1731733"/>
              <a:gd name="connsiteX3" fmla="*/ 3427327 w 3427678"/>
              <a:gd name="connsiteY3" fmla="*/ 963868 h 1731733"/>
              <a:gd name="connsiteX4" fmla="*/ 2279784 w 3427678"/>
              <a:gd name="connsiteY4" fmla="*/ 1560548 h 1731733"/>
              <a:gd name="connsiteX5" fmla="*/ 979236 w 3427678"/>
              <a:gd name="connsiteY5" fmla="*/ 1713543 h 1731733"/>
              <a:gd name="connsiteX6" fmla="*/ 0 w 3427678"/>
              <a:gd name="connsiteY6" fmla="*/ 1728843 h 17317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427678" h="1731733">
                <a:moveTo>
                  <a:pt x="91804" y="0"/>
                </a:moveTo>
                <a:cubicBezTo>
                  <a:pt x="390165" y="86697"/>
                  <a:pt x="688526" y="173394"/>
                  <a:pt x="1071040" y="214193"/>
                </a:cubicBezTo>
                <a:cubicBezTo>
                  <a:pt x="1453554" y="254992"/>
                  <a:pt x="1994174" y="119846"/>
                  <a:pt x="2386888" y="244792"/>
                </a:cubicBezTo>
                <a:cubicBezTo>
                  <a:pt x="2779602" y="369738"/>
                  <a:pt x="3445178" y="744575"/>
                  <a:pt x="3427327" y="963868"/>
                </a:cubicBezTo>
                <a:cubicBezTo>
                  <a:pt x="3409476" y="1183161"/>
                  <a:pt x="2687799" y="1435602"/>
                  <a:pt x="2279784" y="1560548"/>
                </a:cubicBezTo>
                <a:cubicBezTo>
                  <a:pt x="1871769" y="1685494"/>
                  <a:pt x="1359200" y="1685494"/>
                  <a:pt x="979236" y="1713543"/>
                </a:cubicBezTo>
                <a:cubicBezTo>
                  <a:pt x="599272" y="1741592"/>
                  <a:pt x="0" y="1728843"/>
                  <a:pt x="0" y="1728843"/>
                </a:cubicBezTo>
              </a:path>
            </a:pathLst>
          </a:custGeom>
          <a:ln>
            <a:headEnd type="triangle"/>
            <a:tailEnd type="triangle"/>
          </a:ln>
          <a:effectLst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Freeform 52"/>
          <p:cNvSpPr/>
          <p:nvPr/>
        </p:nvSpPr>
        <p:spPr>
          <a:xfrm>
            <a:off x="3555708" y="2995710"/>
            <a:ext cx="4268858" cy="1220820"/>
          </a:xfrm>
          <a:custGeom>
            <a:avLst/>
            <a:gdLst>
              <a:gd name="connsiteX0" fmla="*/ 0 w 5691810"/>
              <a:gd name="connsiteY0" fmla="*/ 1627760 h 1627760"/>
              <a:gd name="connsiteX1" fmla="*/ 1269947 w 5691810"/>
              <a:gd name="connsiteY1" fmla="*/ 1337070 h 1627760"/>
              <a:gd name="connsiteX2" fmla="*/ 2402188 w 5691810"/>
              <a:gd name="connsiteY2" fmla="*/ 1153476 h 1627760"/>
              <a:gd name="connsiteX3" fmla="*/ 4421863 w 5691810"/>
              <a:gd name="connsiteY3" fmla="*/ 21313 h 1627760"/>
              <a:gd name="connsiteX4" fmla="*/ 5171591 w 5691810"/>
              <a:gd name="connsiteY4" fmla="*/ 480298 h 1627760"/>
              <a:gd name="connsiteX5" fmla="*/ 5691810 w 5691810"/>
              <a:gd name="connsiteY5" fmla="*/ 1306471 h 1627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691810" h="1627760">
                <a:moveTo>
                  <a:pt x="0" y="1627760"/>
                </a:moveTo>
                <a:cubicBezTo>
                  <a:pt x="434791" y="1521938"/>
                  <a:pt x="869582" y="1416117"/>
                  <a:pt x="1269947" y="1337070"/>
                </a:cubicBezTo>
                <a:cubicBezTo>
                  <a:pt x="1670312" y="1258023"/>
                  <a:pt x="1876869" y="1372769"/>
                  <a:pt x="2402188" y="1153476"/>
                </a:cubicBezTo>
                <a:cubicBezTo>
                  <a:pt x="2927507" y="934183"/>
                  <a:pt x="3960296" y="133509"/>
                  <a:pt x="4421863" y="21313"/>
                </a:cubicBezTo>
                <a:cubicBezTo>
                  <a:pt x="4883430" y="-90883"/>
                  <a:pt x="4959933" y="266105"/>
                  <a:pt x="5171591" y="480298"/>
                </a:cubicBezTo>
                <a:cubicBezTo>
                  <a:pt x="5383249" y="694491"/>
                  <a:pt x="5537529" y="1000481"/>
                  <a:pt x="5691810" y="1306471"/>
                </a:cubicBezTo>
              </a:path>
            </a:pathLst>
          </a:custGeom>
          <a:ln>
            <a:headEnd type="triangle"/>
            <a:tailEnd type="triangle"/>
          </a:ln>
          <a:effectLst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Freeform 53"/>
          <p:cNvSpPr/>
          <p:nvPr/>
        </p:nvSpPr>
        <p:spPr>
          <a:xfrm>
            <a:off x="5350668" y="3113363"/>
            <a:ext cx="2209964" cy="1011491"/>
          </a:xfrm>
          <a:custGeom>
            <a:avLst/>
            <a:gdLst>
              <a:gd name="connsiteX0" fmla="*/ 2946619 w 2946619"/>
              <a:gd name="connsiteY0" fmla="*/ 1287296 h 1348654"/>
              <a:gd name="connsiteX1" fmla="*/ 2701810 w 2946619"/>
              <a:gd name="connsiteY1" fmla="*/ 461124 h 1348654"/>
              <a:gd name="connsiteX2" fmla="*/ 2135689 w 2946619"/>
              <a:gd name="connsiteY2" fmla="*/ 17438 h 1348654"/>
              <a:gd name="connsiteX3" fmla="*/ 161916 w 2946619"/>
              <a:gd name="connsiteY3" fmla="*/ 1042504 h 1348654"/>
              <a:gd name="connsiteX4" fmla="*/ 253719 w 2946619"/>
              <a:gd name="connsiteY4" fmla="*/ 1348494 h 1348654"/>
              <a:gd name="connsiteX5" fmla="*/ 1370661 w 2946619"/>
              <a:gd name="connsiteY5" fmla="*/ 1088403 h 1348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946619" h="1348654">
                <a:moveTo>
                  <a:pt x="2946619" y="1287296"/>
                </a:moveTo>
                <a:cubicBezTo>
                  <a:pt x="2891792" y="980031"/>
                  <a:pt x="2836965" y="672767"/>
                  <a:pt x="2701810" y="461124"/>
                </a:cubicBezTo>
                <a:cubicBezTo>
                  <a:pt x="2566655" y="249481"/>
                  <a:pt x="2559005" y="-79459"/>
                  <a:pt x="2135689" y="17438"/>
                </a:cubicBezTo>
                <a:cubicBezTo>
                  <a:pt x="1712373" y="114335"/>
                  <a:pt x="475578" y="820661"/>
                  <a:pt x="161916" y="1042504"/>
                </a:cubicBezTo>
                <a:cubicBezTo>
                  <a:pt x="-151746" y="1264347"/>
                  <a:pt x="52261" y="1340844"/>
                  <a:pt x="253719" y="1348494"/>
                </a:cubicBezTo>
                <a:cubicBezTo>
                  <a:pt x="455177" y="1356144"/>
                  <a:pt x="1370661" y="1088403"/>
                  <a:pt x="1370661" y="1088403"/>
                </a:cubicBezTo>
              </a:path>
            </a:pathLst>
          </a:custGeom>
          <a:ln>
            <a:headEnd type="triangle"/>
            <a:tailEnd type="triangle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Freeform 54"/>
          <p:cNvSpPr/>
          <p:nvPr/>
        </p:nvSpPr>
        <p:spPr>
          <a:xfrm>
            <a:off x="5200297" y="2942848"/>
            <a:ext cx="3450501" cy="1475078"/>
          </a:xfrm>
          <a:custGeom>
            <a:avLst/>
            <a:gdLst>
              <a:gd name="connsiteX0" fmla="*/ 1632358 w 4600668"/>
              <a:gd name="connsiteY0" fmla="*/ 1774742 h 1966771"/>
              <a:gd name="connsiteX1" fmla="*/ 362411 w 4600668"/>
              <a:gd name="connsiteY1" fmla="*/ 1943036 h 1966771"/>
              <a:gd name="connsiteX2" fmla="*/ 148203 w 4600668"/>
              <a:gd name="connsiteY2" fmla="*/ 1315757 h 1966771"/>
              <a:gd name="connsiteX3" fmla="*/ 2366785 w 4600668"/>
              <a:gd name="connsiteY3" fmla="*/ 45899 h 1966771"/>
              <a:gd name="connsiteX4" fmla="*/ 3713235 w 4600668"/>
              <a:gd name="connsiteY4" fmla="*/ 413087 h 1966771"/>
              <a:gd name="connsiteX5" fmla="*/ 4600668 w 4600668"/>
              <a:gd name="connsiteY5" fmla="*/ 0 h 19667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00668" h="1966771">
                <a:moveTo>
                  <a:pt x="1632358" y="1774742"/>
                </a:moveTo>
                <a:cubicBezTo>
                  <a:pt x="1121064" y="1897137"/>
                  <a:pt x="609770" y="2019533"/>
                  <a:pt x="362411" y="1943036"/>
                </a:cubicBezTo>
                <a:cubicBezTo>
                  <a:pt x="115052" y="1866539"/>
                  <a:pt x="-185859" y="1631947"/>
                  <a:pt x="148203" y="1315757"/>
                </a:cubicBezTo>
                <a:cubicBezTo>
                  <a:pt x="482265" y="999567"/>
                  <a:pt x="1772613" y="196344"/>
                  <a:pt x="2366785" y="45899"/>
                </a:cubicBezTo>
                <a:cubicBezTo>
                  <a:pt x="2960957" y="-104546"/>
                  <a:pt x="3340921" y="420737"/>
                  <a:pt x="3713235" y="413087"/>
                </a:cubicBezTo>
                <a:cubicBezTo>
                  <a:pt x="4085549" y="405437"/>
                  <a:pt x="4600668" y="0"/>
                  <a:pt x="4600668" y="0"/>
                </a:cubicBezTo>
              </a:path>
            </a:pathLst>
          </a:custGeom>
          <a:ln>
            <a:headEnd type="triangle"/>
            <a:tailEnd type="triangle"/>
          </a:ln>
          <a:effectLst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TextBox 55"/>
          <p:cNvSpPr txBox="1"/>
          <p:nvPr/>
        </p:nvSpPr>
        <p:spPr>
          <a:xfrm>
            <a:off x="2992278" y="4705349"/>
            <a:ext cx="772969" cy="369332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dirty="0"/>
              <a:t>7.8.9.1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8113240" y="4771250"/>
            <a:ext cx="739305" cy="369332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dirty="0"/>
              <a:t>8.9.1.1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6478429" y="4705349"/>
            <a:ext cx="739305" cy="369332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dirty="0"/>
              <a:t>9.1.1.2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DA288AE-63AA-6041-92D6-1670DE6C5D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Who Knows What?</a:t>
            </a:r>
          </a:p>
        </p:txBody>
      </p:sp>
      <p:sp>
        <p:nvSpPr>
          <p:cNvPr id="52" name="Right Arrow 51">
            <a:extLst>
              <a:ext uri="{FF2B5EF4-FFF2-40B4-BE49-F238E27FC236}">
                <a16:creationId xmlns:a16="http://schemas.microsoft.com/office/drawing/2014/main" id="{A6E3C9DB-A837-7F41-BF40-1E51096FC2FA}"/>
              </a:ext>
            </a:extLst>
          </p:cNvPr>
          <p:cNvSpPr/>
          <p:nvPr/>
        </p:nvSpPr>
        <p:spPr bwMode="auto">
          <a:xfrm rot="17910091">
            <a:off x="2960807" y="5181600"/>
            <a:ext cx="458802" cy="381000"/>
          </a:xfrm>
          <a:prstGeom prst="rightArrow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lg" len="lg"/>
            <a:tailEnd type="stealth" w="lg" len="lg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Tx/>
              <a:buChar char="•"/>
            </a:pPr>
            <a:endParaRPr lang="en-US" sz="2400">
              <a:solidFill>
                <a:schemeClr val="bg2"/>
              </a:solidFill>
              <a:latin typeface="Tahoma" pitchFamily="34" charset="0"/>
            </a:endParaRP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BEC1BCFF-6A41-1943-9F23-F3AF970741F7}"/>
              </a:ext>
            </a:extLst>
          </p:cNvPr>
          <p:cNvSpPr/>
          <p:nvPr/>
        </p:nvSpPr>
        <p:spPr>
          <a:xfrm>
            <a:off x="1703425" y="5540514"/>
            <a:ext cx="5113803" cy="707886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indent="-120015" defTabSz="171450">
              <a:defRPr sz="4400"/>
            </a:pPr>
            <a:r>
              <a:rPr lang="en-US" sz="2000" b="1" dirty="0"/>
              <a:t>Entry node:</a:t>
            </a:r>
            <a:r>
              <a:rPr lang="en-US" sz="2000" dirty="0"/>
              <a:t> knows Alice is using Tor + identity of middle relay, but not destination</a:t>
            </a:r>
          </a:p>
        </p:txBody>
      </p:sp>
      <p:sp>
        <p:nvSpPr>
          <p:cNvPr id="60" name="Right Arrow 59">
            <a:extLst>
              <a:ext uri="{FF2B5EF4-FFF2-40B4-BE49-F238E27FC236}">
                <a16:creationId xmlns:a16="http://schemas.microsoft.com/office/drawing/2014/main" id="{0EF74C27-F1AF-044F-96D8-3EFD31094316}"/>
              </a:ext>
            </a:extLst>
          </p:cNvPr>
          <p:cNvSpPr/>
          <p:nvPr/>
        </p:nvSpPr>
        <p:spPr bwMode="auto">
          <a:xfrm rot="14173517">
            <a:off x="7295479" y="4846910"/>
            <a:ext cx="458802" cy="381000"/>
          </a:xfrm>
          <a:prstGeom prst="rightArrow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lg" len="lg"/>
            <a:tailEnd type="stealth" w="lg" len="lg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Tx/>
              <a:buChar char="•"/>
            </a:pPr>
            <a:endParaRPr lang="en-US" sz="2400">
              <a:solidFill>
                <a:schemeClr val="bg2"/>
              </a:solidFill>
              <a:latin typeface="Tahoma" pitchFamily="34" charset="0"/>
            </a:endParaRP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83203EC0-9920-2C49-BCB6-453724EB2063}"/>
              </a:ext>
            </a:extLst>
          </p:cNvPr>
          <p:cNvSpPr/>
          <p:nvPr/>
        </p:nvSpPr>
        <p:spPr>
          <a:xfrm>
            <a:off x="6763941" y="5156538"/>
            <a:ext cx="3724635" cy="1015663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indent="-120015" defTabSz="171450">
              <a:defRPr sz="4400"/>
            </a:pPr>
            <a:r>
              <a:rPr lang="en-US" sz="2000" b="1" dirty="0"/>
              <a:t>Exit node: </a:t>
            </a:r>
            <a:r>
              <a:rPr lang="en-US" sz="2000" dirty="0"/>
              <a:t>knows some Tor user is connecting to destination, but not which user</a:t>
            </a:r>
          </a:p>
        </p:txBody>
      </p:sp>
      <p:sp>
        <p:nvSpPr>
          <p:cNvPr id="62" name="Right Arrow 61">
            <a:extLst>
              <a:ext uri="{FF2B5EF4-FFF2-40B4-BE49-F238E27FC236}">
                <a16:creationId xmlns:a16="http://schemas.microsoft.com/office/drawing/2014/main" id="{C72CCE6D-962D-0D47-9D55-D82215A063BB}"/>
              </a:ext>
            </a:extLst>
          </p:cNvPr>
          <p:cNvSpPr/>
          <p:nvPr/>
        </p:nvSpPr>
        <p:spPr bwMode="auto">
          <a:xfrm rot="7918006">
            <a:off x="8904843" y="2240749"/>
            <a:ext cx="458802" cy="381000"/>
          </a:xfrm>
          <a:prstGeom prst="rightArrow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lg" len="lg"/>
            <a:tailEnd type="stealth" w="lg" len="lg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Tx/>
              <a:buChar char="•"/>
            </a:pPr>
            <a:endParaRPr lang="en-US" sz="2400">
              <a:solidFill>
                <a:schemeClr val="bg2"/>
              </a:solidFill>
              <a:latin typeface="Tahoma" pitchFamily="34" charset="0"/>
            </a:endParaRP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24C6D45B-CA13-FE47-9CFF-F5516450E686}"/>
              </a:ext>
            </a:extLst>
          </p:cNvPr>
          <p:cNvSpPr/>
          <p:nvPr/>
        </p:nvSpPr>
        <p:spPr>
          <a:xfrm>
            <a:off x="7752305" y="1295401"/>
            <a:ext cx="2862251" cy="1015663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indent="-120015" defTabSz="171450">
              <a:defRPr sz="4400"/>
            </a:pPr>
            <a:r>
              <a:rPr lang="en-US" sz="2000" b="1" dirty="0"/>
              <a:t>Destination: </a:t>
            </a:r>
            <a:r>
              <a:rPr lang="en-US" sz="2000" dirty="0"/>
              <a:t>knows a Tor user is connecting to it via the exit node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1C15698-F842-D748-9002-CB54C4631FDE}"/>
              </a:ext>
            </a:extLst>
          </p:cNvPr>
          <p:cNvSpPr txBox="1"/>
          <p:nvPr/>
        </p:nvSpPr>
        <p:spPr>
          <a:xfrm>
            <a:off x="2337294" y="2057400"/>
            <a:ext cx="7107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Alice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32C239B8-390D-3944-967A-D5093E0EE2E7}"/>
              </a:ext>
            </a:extLst>
          </p:cNvPr>
          <p:cNvSpPr txBox="1"/>
          <p:nvPr/>
        </p:nvSpPr>
        <p:spPr>
          <a:xfrm>
            <a:off x="9206954" y="2712015"/>
            <a:ext cx="13933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Destination</a:t>
            </a:r>
          </a:p>
        </p:txBody>
      </p:sp>
    </p:spTree>
    <p:extLst>
      <p:ext uri="{BB962C8B-B14F-4D97-AF65-F5344CB8AC3E}">
        <p14:creationId xmlns:p14="http://schemas.microsoft.com/office/powerpoint/2010/main" val="817933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  <p:bldP spid="59" grpId="0" animBg="1"/>
      <p:bldP spid="60" grpId="0" animBg="1"/>
      <p:bldP spid="61" grpId="0" animBg="1"/>
      <p:bldP spid="62" grpId="0" animBg="1"/>
      <p:bldP spid="6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6AA36D-69C1-0E4C-B6E7-B13B396210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Hiding From the Destination</a:t>
            </a:r>
          </a:p>
        </p:txBody>
      </p:sp>
      <p:sp>
        <p:nvSpPr>
          <p:cNvPr id="153" name="Tor provides for anonymity in TCP connections over the Internet, both unlinkably (long-term) and linkably (short-term).…"/>
          <p:cNvSpPr txBox="1"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/>
          <a:lstStyle/>
          <a:p>
            <a:pPr marL="164544" lvl="1" indent="-48577" defTabSz="171450">
              <a:spcBef>
                <a:spcPts val="600"/>
              </a:spcBef>
              <a:buNone/>
              <a:defRPr sz="4700"/>
            </a:pPr>
            <a:r>
              <a:rPr sz="2400" dirty="0"/>
              <a:t>• There’s no long-term identifier for a Tor user </a:t>
            </a:r>
          </a:p>
          <a:p>
            <a:pPr marL="164544" lvl="1" indent="-48577" defTabSz="171450">
              <a:spcBef>
                <a:spcPts val="600"/>
              </a:spcBef>
              <a:buNone/>
              <a:defRPr sz="4700"/>
            </a:pPr>
            <a:r>
              <a:rPr sz="2400" dirty="0"/>
              <a:t>• If a </a:t>
            </a:r>
            <a:r>
              <a:rPr lang="en-US" sz="2400" dirty="0"/>
              <a:t>website </a:t>
            </a:r>
            <a:r>
              <a:rPr sz="2400" dirty="0"/>
              <a:t>gets a connection from Tor today, and another one tomorrow, it </a:t>
            </a:r>
            <a:r>
              <a:rPr lang="en-US" sz="2400" dirty="0"/>
              <a:t>cannot </a:t>
            </a:r>
            <a:r>
              <a:rPr sz="2400" dirty="0"/>
              <a:t>tell whether those are from the same </a:t>
            </a:r>
            <a:r>
              <a:rPr lang="en-US" sz="2400" dirty="0"/>
              <a:t>user or not</a:t>
            </a:r>
            <a:r>
              <a:rPr sz="2400" dirty="0"/>
              <a:t> </a:t>
            </a:r>
          </a:p>
          <a:p>
            <a:pPr marL="164544" lvl="1" indent="-48577" defTabSz="171450">
              <a:spcBef>
                <a:spcPts val="600"/>
              </a:spcBef>
              <a:buNone/>
              <a:defRPr sz="4700"/>
            </a:pPr>
            <a:r>
              <a:rPr sz="2400" dirty="0"/>
              <a:t>• But two connections in quick succession from the same Tor node are more likely to in fact be from the same </a:t>
            </a:r>
            <a:r>
              <a:rPr lang="en-US" sz="2400" dirty="0"/>
              <a:t>user</a:t>
            </a:r>
            <a:endParaRPr sz="2400" dirty="0"/>
          </a:p>
        </p:txBody>
      </p:sp>
      <p:sp>
        <p:nvSpPr>
          <p:cNvPr id="4" name="Tor provides for anonymity in TCP connections over the Internet, both unlinkably (long-term) and linkably (short-term).…">
            <a:extLst>
              <a:ext uri="{FF2B5EF4-FFF2-40B4-BE49-F238E27FC236}">
                <a16:creationId xmlns:a16="http://schemas.microsoft.com/office/drawing/2014/main" id="{32AE04FB-95FA-8B44-9C05-AEF9C332389A}"/>
              </a:ext>
            </a:extLst>
          </p:cNvPr>
          <p:cNvSpPr txBox="1">
            <a:spLocks/>
          </p:cNvSpPr>
          <p:nvPr/>
        </p:nvSpPr>
        <p:spPr bwMode="auto">
          <a:xfrm>
            <a:off x="5312808" y="5079228"/>
            <a:ext cx="4913543" cy="873516"/>
          </a:xfrm>
          <a:prstGeom prst="rect">
            <a:avLst/>
          </a:prstGeom>
          <a:solidFill>
            <a:srgbClr val="C00000"/>
          </a:solidFill>
          <a:ln w="254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Monotype Sorts" pitchFamily="2" charset="2"/>
              <a:buChar char="u"/>
              <a:defRPr kumimoji="1" sz="18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1800">
                <a:solidFill>
                  <a:schemeClr val="bg2"/>
                </a:solidFill>
                <a:latin typeface="+mn-lt"/>
                <a:ea typeface="ＭＳ Ｐゴシック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1800">
                <a:solidFill>
                  <a:schemeClr val="accent2"/>
                </a:solidFill>
                <a:latin typeface="+mn-lt"/>
                <a:ea typeface="ＭＳ Ｐゴシック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1800">
                <a:solidFill>
                  <a:schemeClr val="accent2"/>
                </a:solidFill>
                <a:latin typeface="+mn-lt"/>
                <a:ea typeface="ＭＳ Ｐゴシック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1800">
                <a:solidFill>
                  <a:schemeClr val="accent2"/>
                </a:solidFill>
                <a:latin typeface="+mn-lt"/>
                <a:ea typeface="ＭＳ Ｐゴシック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000">
                <a:solidFill>
                  <a:schemeClr val="accent2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000">
                <a:solidFill>
                  <a:schemeClr val="accent2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000">
                <a:solidFill>
                  <a:schemeClr val="accent2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000">
                <a:solidFill>
                  <a:schemeClr val="accent2"/>
                </a:solidFill>
                <a:latin typeface="+mn-lt"/>
              </a:defRPr>
            </a:lvl9pPr>
          </a:lstStyle>
          <a:p>
            <a:pPr marL="164544" lvl="1" indent="-120015" defTabSz="171450">
              <a:spcBef>
                <a:spcPts val="0"/>
              </a:spcBef>
              <a:buNone/>
              <a:defRPr sz="4700"/>
            </a:pPr>
            <a:r>
              <a:rPr lang="en-US" sz="2400" kern="0" dirty="0">
                <a:solidFill>
                  <a:schemeClr val="bg1"/>
                </a:solidFill>
              </a:rPr>
              <a:t>Hiding from the destination requires  </a:t>
            </a:r>
          </a:p>
          <a:p>
            <a:pPr marL="164544" lvl="1" indent="-120015" defTabSz="171450">
              <a:spcBef>
                <a:spcPts val="0"/>
              </a:spcBef>
              <a:buNone/>
              <a:defRPr sz="4700"/>
            </a:pPr>
            <a:r>
              <a:rPr lang="en-US" sz="2400" kern="0" dirty="0">
                <a:solidFill>
                  <a:schemeClr val="bg1"/>
                </a:solidFill>
              </a:rPr>
              <a:t>application-level protections</a:t>
            </a:r>
          </a:p>
          <a:p>
            <a:pPr marL="164544" lvl="1" indent="-120015" defTabSz="171450">
              <a:spcBef>
                <a:spcPts val="0"/>
              </a:spcBef>
              <a:buNone/>
              <a:defRPr sz="4700"/>
            </a:pPr>
            <a:endParaRPr lang="en-US" sz="2400" kern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796317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Tor Browser review | TechRadar">
            <a:extLst>
              <a:ext uri="{FF2B5EF4-FFF2-40B4-BE49-F238E27FC236}">
                <a16:creationId xmlns:a16="http://schemas.microsoft.com/office/drawing/2014/main" id="{49B6C469-4012-B143-99A5-2D5F0F9BDB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596" y="2014194"/>
            <a:ext cx="7134935" cy="4012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9CF14BA2-3BCB-2244-900C-DC6BA179FE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Tor Browser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92A318F-6ABB-D149-9643-6F9816DB6BA6}"/>
              </a:ext>
            </a:extLst>
          </p:cNvPr>
          <p:cNvSpPr txBox="1"/>
          <p:nvPr/>
        </p:nvSpPr>
        <p:spPr>
          <a:xfrm>
            <a:off x="8585327" y="3153748"/>
            <a:ext cx="305927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Protections from browser fingerprinting and other threats</a:t>
            </a:r>
          </a:p>
        </p:txBody>
      </p:sp>
    </p:spTree>
    <p:extLst>
      <p:ext uri="{BB962C8B-B14F-4D97-AF65-F5344CB8AC3E}">
        <p14:creationId xmlns:p14="http://schemas.microsoft.com/office/powerpoint/2010/main" val="3956286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Tor provides for anonymity in TCP connections over the Internet, both unlinkably (long-term) and linkably (short-term).…"/>
          <p:cNvSpPr txBox="1">
            <a:spLocks noGrp="1"/>
          </p:cNvSpPr>
          <p:nvPr>
            <p:ph type="body" idx="1"/>
          </p:nvPr>
        </p:nvSpPr>
        <p:spPr>
          <a:xfrm>
            <a:off x="1264299" y="1840234"/>
            <a:ext cx="6816011" cy="626710"/>
          </a:xfrm>
          <a:prstGeom prst="rect">
            <a:avLst/>
          </a:prstGeom>
          <a:solidFill>
            <a:srgbClr val="C00000"/>
          </a:solidFill>
          <a:ln w="254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marL="164544" lvl="1" indent="-120015" defTabSz="171450">
              <a:spcBef>
                <a:spcPts val="0"/>
              </a:spcBef>
              <a:buNone/>
              <a:defRPr sz="4700"/>
            </a:pPr>
            <a:r>
              <a:rPr lang="en-US" sz="2400" dirty="0">
                <a:solidFill>
                  <a:schemeClr val="bg1"/>
                </a:solidFill>
              </a:rPr>
              <a:t>Goal: all Tor users should have the same fingerprint</a:t>
            </a:r>
            <a:endParaRPr sz="2400" dirty="0">
              <a:solidFill>
                <a:schemeClr val="bg1"/>
              </a:solidFill>
            </a:endParaRPr>
          </a:p>
          <a:p>
            <a:pPr marL="164544" lvl="1" indent="-120015" defTabSz="171450">
              <a:spcBef>
                <a:spcPts val="0"/>
              </a:spcBef>
              <a:buNone/>
              <a:defRPr sz="4700"/>
            </a:pPr>
            <a:endParaRPr sz="2400" dirty="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D6AA36D-69C1-0E4C-B6E7-B13B396210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Fingerprinting Tor Browser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75F26B4-5460-D742-B36E-5AC227B128D9}"/>
              </a:ext>
            </a:extLst>
          </p:cNvPr>
          <p:cNvSpPr txBox="1"/>
          <p:nvPr/>
        </p:nvSpPr>
        <p:spPr>
          <a:xfrm>
            <a:off x="1295529" y="2597042"/>
            <a:ext cx="14125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user-agent: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E85BEED-EC76-B648-9006-626C6A6A9E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330" y="2627081"/>
            <a:ext cx="7021089" cy="38826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54DB2E1-43C5-EA48-9CF3-83436B105A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8834" y="3180221"/>
            <a:ext cx="7226300" cy="7112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64BF0D9-81A6-854A-B8D3-CDD17BC5495B}"/>
              </a:ext>
            </a:extLst>
          </p:cNvPr>
          <p:cNvSpPr txBox="1"/>
          <p:nvPr/>
        </p:nvSpPr>
        <p:spPr>
          <a:xfrm>
            <a:off x="1264299" y="4076214"/>
            <a:ext cx="242406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Default fallback fonts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B40414F-F4FC-5C45-984D-75B0B65C5E45}"/>
              </a:ext>
            </a:extLst>
          </p:cNvPr>
          <p:cNvSpPr txBox="1"/>
          <p:nvPr/>
        </p:nvSpPr>
        <p:spPr>
          <a:xfrm>
            <a:off x="1264299" y="4498384"/>
            <a:ext cx="47772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WebGL and Canvas API blocked by default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6686F76-DC72-C946-8CB8-64417D20B894}"/>
              </a:ext>
            </a:extLst>
          </p:cNvPr>
          <p:cNvSpPr txBox="1"/>
          <p:nvPr/>
        </p:nvSpPr>
        <p:spPr>
          <a:xfrm>
            <a:off x="1275543" y="4945379"/>
            <a:ext cx="47361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Access to high-resolution timing blocked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E39D9A0-6FDC-7649-92AF-E351316DBD3D}"/>
              </a:ext>
            </a:extLst>
          </p:cNvPr>
          <p:cNvSpPr txBox="1"/>
          <p:nvPr/>
        </p:nvSpPr>
        <p:spPr>
          <a:xfrm>
            <a:off x="1275542" y="5375674"/>
            <a:ext cx="78108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“First Party Isolation”: </a:t>
            </a:r>
            <a:r>
              <a:rPr lang="en-US" sz="2000" dirty="0"/>
              <a:t>every source of browser identification keyed to the domain in the URL bar (to prevent cross-site tracking)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1EA2279-AE91-344A-BFDA-99967409B57A}"/>
              </a:ext>
            </a:extLst>
          </p:cNvPr>
          <p:cNvSpPr txBox="1"/>
          <p:nvPr/>
        </p:nvSpPr>
        <p:spPr>
          <a:xfrm>
            <a:off x="4381179" y="368867"/>
            <a:ext cx="781082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i="1" dirty="0"/>
              <a:t>https://</a:t>
            </a:r>
            <a:r>
              <a:rPr lang="en-US" sz="1600" i="1" dirty="0" err="1"/>
              <a:t>blog.torproject.org</a:t>
            </a:r>
            <a:r>
              <a:rPr lang="en-US" sz="1600" i="1" dirty="0"/>
              <a:t>/browser-fingerprinting-introduction-and-challenges-ahead</a:t>
            </a:r>
          </a:p>
        </p:txBody>
      </p:sp>
    </p:spTree>
    <p:extLst>
      <p:ext uri="{BB962C8B-B14F-4D97-AF65-F5344CB8AC3E}">
        <p14:creationId xmlns:p14="http://schemas.microsoft.com/office/powerpoint/2010/main" val="2769464634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>
            <a:extLst>
              <a:ext uri="{FF2B5EF4-FFF2-40B4-BE49-F238E27FC236}">
                <a16:creationId xmlns:a16="http://schemas.microsoft.com/office/drawing/2014/main" id="{0F15BEB8-2DEA-474B-A896-4172059A07F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Choosing Tor Relays</a:t>
            </a:r>
          </a:p>
        </p:txBody>
      </p:sp>
      <p:sp>
        <p:nvSpPr>
          <p:cNvPr id="27651" name="Rectangle 3">
            <a:extLst>
              <a:ext uri="{FF2B5EF4-FFF2-40B4-BE49-F238E27FC236}">
                <a16:creationId xmlns:a16="http://schemas.microsoft.com/office/drawing/2014/main" id="{B1F9479A-88C4-C843-BC4A-922C859DF16C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en-US" sz="2800" dirty="0">
                <a:ea typeface="ＭＳ Ｐゴシック" panose="020B0600070205080204" pitchFamily="34" charset="-128"/>
              </a:rPr>
              <a:t>Tor publishes a directory of of active relays</a:t>
            </a:r>
          </a:p>
          <a:p>
            <a:pPr lvl="1"/>
            <a:r>
              <a:rPr lang="en-US" altLang="ja-JP" sz="2400" dirty="0">
                <a:ea typeface="ＭＳ Ｐゴシック" panose="020B0600070205080204" pitchFamily="34" charset="-128"/>
              </a:rPr>
              <a:t>Their locations, current public keys, etc.</a:t>
            </a:r>
          </a:p>
          <a:p>
            <a:pPr lvl="1"/>
            <a:r>
              <a:rPr lang="en-US" altLang="ja-JP" sz="2400" dirty="0">
                <a:ea typeface="ＭＳ Ｐゴシック" panose="020B0600070205080204" pitchFamily="34" charset="-128"/>
              </a:rPr>
              <a:t>Public keys of directory servers ship with Tor code</a:t>
            </a:r>
          </a:p>
          <a:p>
            <a:pPr marL="0" indent="0">
              <a:buNone/>
            </a:pPr>
            <a:r>
              <a:rPr lang="en-US" altLang="ja-JP" sz="2800" dirty="0">
                <a:ea typeface="ＭＳ Ｐゴシック" panose="020B0600070205080204" pitchFamily="34" charset="-128"/>
              </a:rPr>
              <a:t>Must control how relays join</a:t>
            </a:r>
          </a:p>
          <a:p>
            <a:pPr lvl="1"/>
            <a:r>
              <a:rPr lang="en-US" altLang="ja-JP" sz="2400" dirty="0">
                <a:ea typeface="ＭＳ Ｐゴシック" panose="020B0600070205080204" pitchFamily="34" charset="-128"/>
              </a:rPr>
              <a:t>Attackers try to create many Tor relays, have their relays selected by users</a:t>
            </a:r>
          </a:p>
          <a:p>
            <a:pPr marL="0" indent="0">
              <a:buNone/>
            </a:pPr>
            <a:r>
              <a:rPr lang="en-US" altLang="ja-JP" sz="2800" dirty="0">
                <a:ea typeface="ＭＳ Ｐゴシック" panose="020B0600070205080204" pitchFamily="34" charset="-128"/>
              </a:rPr>
              <a:t>Algorithm for path selection preferences high-capacity, long-lived relays… can also choose manually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F43D34F-E2A4-8A46-8A02-85D08C418F62}"/>
              </a:ext>
            </a:extLst>
          </p:cNvPr>
          <p:cNvSpPr txBox="1"/>
          <p:nvPr/>
        </p:nvSpPr>
        <p:spPr>
          <a:xfrm>
            <a:off x="7949682" y="5569075"/>
            <a:ext cx="36016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Exploited by the CERT / DHS attack on Tor during Operation Onymous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1924C55-D5EA-9242-9738-0A070695A533}"/>
              </a:ext>
            </a:extLst>
          </p:cNvPr>
          <p:cNvGrpSpPr/>
          <p:nvPr/>
        </p:nvGrpSpPr>
        <p:grpSpPr>
          <a:xfrm>
            <a:off x="8880928" y="5190355"/>
            <a:ext cx="203760" cy="288000"/>
            <a:chOff x="8880928" y="5190355"/>
            <a:chExt cx="203760" cy="2880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FE33A1B1-5D57-8440-BE50-2AB9733EB81E}"/>
                    </a:ext>
                  </a:extLst>
                </p14:cNvPr>
                <p14:cNvContentPartPr/>
                <p14:nvPr/>
              </p14:nvContentPartPr>
              <p14:xfrm>
                <a:off x="8880928" y="5190355"/>
                <a:ext cx="111240" cy="28800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FE33A1B1-5D57-8440-BE50-2AB9733EB81E}"/>
                    </a:ext>
                  </a:extLst>
                </p:cNvPr>
                <p:cNvPicPr/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8863288" y="5172715"/>
                  <a:ext cx="146880" cy="323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AF792DEF-DF21-A846-93A7-CD1480160495}"/>
                    </a:ext>
                  </a:extLst>
                </p14:cNvPr>
                <p14:cNvContentPartPr/>
                <p14:nvPr/>
              </p14:nvContentPartPr>
              <p14:xfrm>
                <a:off x="8998288" y="5202955"/>
                <a:ext cx="86400" cy="7740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AF792DEF-DF21-A846-93A7-CD1480160495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8980288" y="5185315"/>
                  <a:ext cx="122040" cy="11304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134396812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80000"/>
                <a:shade val="100000"/>
                <a:satMod val="300000"/>
              </a:schemeClr>
            </a:gs>
            <a:gs pos="100000">
              <a:schemeClr val="bg1">
                <a:tint val="100000"/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ED15573D-0E45-4691-B525-471152EC18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9E448559-19A4-4252-8C27-54C1DA906F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4419599" cy="6382512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1B19C35E-4E30-4F1D-9FC2-F2FA6191E4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4819" y="466344"/>
            <a:ext cx="3959352" cy="592531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28673" name="Rectangle 2">
            <a:extLst>
              <a:ext uri="{FF2B5EF4-FFF2-40B4-BE49-F238E27FC236}">
                <a16:creationId xmlns:a16="http://schemas.microsoft.com/office/drawing/2014/main" id="{3AC34C7A-4D36-4941-9493-6BCBA317ED2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76240" y="875324"/>
            <a:ext cx="3536510" cy="5093520"/>
          </a:xfrm>
        </p:spPr>
        <p:txBody>
          <a:bodyPr>
            <a:normAutofit/>
          </a:bodyPr>
          <a:lstStyle/>
          <a:p>
            <a:pPr algn="ctr"/>
            <a:r>
              <a:rPr lang="en-US" altLang="en-US" sz="4400" dirty="0">
                <a:solidFill>
                  <a:schemeClr val="tx1"/>
                </a:solidFill>
                <a:ea typeface="ＭＳ Ｐゴシック" panose="020B0600070205080204" pitchFamily="34" charset="-128"/>
              </a:rPr>
              <a:t>Onion Services (aka Hidden Services)</a:t>
            </a:r>
          </a:p>
        </p:txBody>
      </p:sp>
      <p:sp>
        <p:nvSpPr>
          <p:cNvPr id="28674" name="Rectangle 3">
            <a:extLst>
              <a:ext uri="{FF2B5EF4-FFF2-40B4-BE49-F238E27FC236}">
                <a16:creationId xmlns:a16="http://schemas.microsoft.com/office/drawing/2014/main" id="{56F28878-A728-2F48-91A1-1DDF08EC9655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5478124" y="559477"/>
            <a:ext cx="6037636" cy="5475563"/>
          </a:xfrm>
        </p:spPr>
        <p:txBody>
          <a:bodyPr anchor="ctr">
            <a:normAutofit/>
          </a:bodyPr>
          <a:lstStyle/>
          <a:p>
            <a:pPr marL="0" indent="0">
              <a:spcBef>
                <a:spcPts val="1200"/>
              </a:spcBef>
              <a:buNone/>
            </a:pPr>
            <a:r>
              <a:rPr lang="en-US" altLang="en-US" sz="2800" dirty="0">
                <a:ea typeface="ＭＳ Ｐゴシック" panose="020B0600070205080204" pitchFamily="34" charset="-128"/>
              </a:rPr>
              <a:t>Goal: deploy a server on the Internet that anyone can connect to without knowing where it is or who runs it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en-US" altLang="en-US" sz="2800" dirty="0">
                <a:ea typeface="ＭＳ Ｐゴシック" panose="020B0600070205080204" pitchFamily="34" charset="-128"/>
              </a:rPr>
              <a:t>Accessible from anywhere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en-US" altLang="en-US" sz="2800" dirty="0">
                <a:ea typeface="ＭＳ Ｐゴシック" panose="020B0600070205080204" pitchFamily="34" charset="-128"/>
              </a:rPr>
              <a:t>Resistant to blocking and censorship, denial of service, physical attacks</a:t>
            </a:r>
          </a:p>
        </p:txBody>
      </p:sp>
    </p:spTree>
    <p:extLst>
      <p:ext uri="{BB962C8B-B14F-4D97-AF65-F5344CB8AC3E}">
        <p14:creationId xmlns:p14="http://schemas.microsoft.com/office/powerpoint/2010/main" val="248155672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00" y="381000"/>
            <a:ext cx="8153400" cy="559969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100687332"/>
      </p:ext>
    </p:extLst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Imag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05000" y="387553"/>
            <a:ext cx="8153400" cy="5586588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826031698"/>
      </p:ext>
    </p:extLst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Imag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25481" y="387553"/>
            <a:ext cx="8112438" cy="5586588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517063783"/>
      </p:ext>
    </p:extLst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Imag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25481" y="393119"/>
            <a:ext cx="8112438" cy="5575457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505263689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Image Gallery">
            <a:extLst>
              <a:ext uri="{FF2B5EF4-FFF2-40B4-BE49-F238E27FC236}">
                <a16:creationId xmlns:a16="http://schemas.microsoft.com/office/drawing/2014/main" id="{2E749C8C-7E26-874B-B12B-46A80268E728}"/>
              </a:ext>
            </a:extLst>
          </p:cNvPr>
          <p:cNvGrpSpPr/>
          <p:nvPr/>
        </p:nvGrpSpPr>
        <p:grpSpPr>
          <a:xfrm>
            <a:off x="2787076" y="1442906"/>
            <a:ext cx="3926334" cy="3972187"/>
            <a:chOff x="0" y="0"/>
            <a:chExt cx="10470222" cy="10592498"/>
          </a:xfrm>
        </p:grpSpPr>
        <p:pic>
          <p:nvPicPr>
            <p:cNvPr id="8" name="1200px-Michael_Hayden,_CIA_official_portrait.jpg" descr="1200px-Michael_Hayden,_CIA_official_portrait.jpg">
              <a:extLst>
                <a:ext uri="{FF2B5EF4-FFF2-40B4-BE49-F238E27FC236}">
                  <a16:creationId xmlns:a16="http://schemas.microsoft.com/office/drawing/2014/main" id="{DFE4300D-EC08-E842-B028-5BD43974DEC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b="26736"/>
            <a:stretch>
              <a:fillRect/>
            </a:stretch>
          </p:blipFill>
          <p:spPr>
            <a:xfrm>
              <a:off x="0" y="0"/>
              <a:ext cx="10470223" cy="943515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9" name="Michael Hayden…">
              <a:extLst>
                <a:ext uri="{FF2B5EF4-FFF2-40B4-BE49-F238E27FC236}">
                  <a16:creationId xmlns:a16="http://schemas.microsoft.com/office/drawing/2014/main" id="{FAECB2AF-AFB6-B54D-8636-DA37B94ED6DC}"/>
                </a:ext>
              </a:extLst>
            </p:cNvPr>
            <p:cNvSpPr/>
            <p:nvPr/>
          </p:nvSpPr>
          <p:spPr>
            <a:xfrm>
              <a:off x="0" y="9511349"/>
              <a:ext cx="10470223" cy="108115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28575" tIns="28575" rIns="28575" bIns="28575" numCol="1" anchor="t">
              <a:noAutofit/>
            </a:bodyPr>
            <a:lstStyle/>
            <a:p>
              <a:r>
                <a:rPr sz="2000" dirty="0"/>
                <a:t>Michael Hayden</a:t>
              </a:r>
            </a:p>
            <a:p>
              <a:r>
                <a:rPr sz="2000" dirty="0"/>
                <a:t>Former Director, </a:t>
              </a:r>
              <a:endParaRPr lang="en-US" sz="2000" dirty="0"/>
            </a:p>
            <a:p>
              <a:r>
                <a:rPr lang="en-US" sz="2000" dirty="0"/>
                <a:t>National Security Agency</a:t>
              </a:r>
            </a:p>
          </p:txBody>
        </p:sp>
      </p:grpSp>
      <p:sp>
        <p:nvSpPr>
          <p:cNvPr id="10" name="We kill people…">
            <a:extLst>
              <a:ext uri="{FF2B5EF4-FFF2-40B4-BE49-F238E27FC236}">
                <a16:creationId xmlns:a16="http://schemas.microsoft.com/office/drawing/2014/main" id="{0C73F2B7-7EF1-FF4E-84AF-02C25D1A4BD7}"/>
              </a:ext>
            </a:extLst>
          </p:cNvPr>
          <p:cNvSpPr/>
          <p:nvPr/>
        </p:nvSpPr>
        <p:spPr>
          <a:xfrm>
            <a:off x="6312637" y="1209413"/>
            <a:ext cx="2827894" cy="1492568"/>
          </a:xfrm>
          <a:prstGeom prst="wedgeEllipseCallout">
            <a:avLst>
              <a:gd name="adj1" fmla="val -49385"/>
              <a:gd name="adj2" fmla="val 68655"/>
            </a:avLst>
          </a:prstGeom>
          <a:solidFill>
            <a:schemeClr val="accent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/>
          <a:lstStyle/>
          <a:p>
            <a:pPr>
              <a:defRPr sz="4800" b="0">
                <a:latin typeface="+mn-lt"/>
                <a:ea typeface="+mn-ea"/>
                <a:cs typeface="+mn-cs"/>
                <a:sym typeface="Helvetica Neue Medium"/>
              </a:defRPr>
            </a:pPr>
            <a:endParaRPr sz="4800" dirty="0"/>
          </a:p>
        </p:txBody>
      </p:sp>
      <p:sp>
        <p:nvSpPr>
          <p:cNvPr id="11" name="Text">
            <a:extLst>
              <a:ext uri="{FF2B5EF4-FFF2-40B4-BE49-F238E27FC236}">
                <a16:creationId xmlns:a16="http://schemas.microsoft.com/office/drawing/2014/main" id="{9FFB65FB-5DE4-3F4C-887A-E91BDDD7EB14}"/>
              </a:ext>
            </a:extLst>
          </p:cNvPr>
          <p:cNvSpPr txBox="1"/>
          <p:nvPr/>
        </p:nvSpPr>
        <p:spPr>
          <a:xfrm>
            <a:off x="7424546" y="2998872"/>
            <a:ext cx="38537" cy="240515"/>
          </a:xfrm>
          <a:prstGeom prst="rect">
            <a:avLst/>
          </a:prstGeom>
          <a:ln w="12700">
            <a:miter lim="400000"/>
          </a:ln>
        </p:spPr>
        <p:txBody>
          <a:bodyPr wrap="none" lIns="19050" tIns="19050" rIns="19050" bIns="19050" anchor="ctr">
            <a:spAutoFit/>
          </a:bodyPr>
          <a:lstStyle/>
          <a:p>
            <a:pPr>
              <a:defRPr sz="3500"/>
            </a:pPr>
            <a:endParaRPr sz="1313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B681ABA-45DD-1E45-94EE-24A063C78BE8}"/>
              </a:ext>
            </a:extLst>
          </p:cNvPr>
          <p:cNvSpPr txBox="1"/>
          <p:nvPr/>
        </p:nvSpPr>
        <p:spPr>
          <a:xfrm>
            <a:off x="6713410" y="1355532"/>
            <a:ext cx="19928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We kill people based on metadata</a:t>
            </a:r>
          </a:p>
        </p:txBody>
      </p:sp>
    </p:spTree>
    <p:extLst>
      <p:ext uri="{BB962C8B-B14F-4D97-AF65-F5344CB8AC3E}">
        <p14:creationId xmlns:p14="http://schemas.microsoft.com/office/powerpoint/2010/main" val="372339230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Imag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25481" y="399878"/>
            <a:ext cx="8112438" cy="556193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262275406"/>
      </p:ext>
    </p:extLst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Imag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25481" y="402411"/>
            <a:ext cx="8112438" cy="555687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069048185"/>
      </p:ext>
    </p:extLst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1E94681D-2A4C-4A8D-B9B5-31D440D032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4EC7E010-C712-408D-9787-0842AFC9F4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0503FCEF-A9BA-4991-9220-E36615FB8B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1856" y="374904"/>
            <a:ext cx="11448288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85000"/>
                <a:lumOff val="15000"/>
              </a:schemeClr>
            </a:solidFill>
            <a:prstDash val="solid"/>
            <a:miter lim="800000"/>
          </a:ln>
          <a:effectLst/>
        </p:spPr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9664D085-C814-4D74-BCE0-2059F0DC04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C61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DDA5539E-D8B4-4F5A-B46F-C304F5D7A8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746" name="Picture 5" descr="silkroad.jpg">
            <a:extLst>
              <a:ext uri="{FF2B5EF4-FFF2-40B4-BE49-F238E27FC236}">
                <a16:creationId xmlns:a16="http://schemas.microsoft.com/office/drawing/2014/main" id="{21723651-646F-2847-AABF-7254FB02E9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24780" y="803063"/>
            <a:ext cx="8142440" cy="5251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6274349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6" name="Rectangle 125">
            <a:extLst>
              <a:ext uri="{FF2B5EF4-FFF2-40B4-BE49-F238E27FC236}">
                <a16:creationId xmlns:a16="http://schemas.microsoft.com/office/drawing/2014/main" id="{1E94681D-2A4C-4A8D-B9B5-31D440D032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1" name="Rectangle 190">
            <a:extLst>
              <a:ext uri="{FF2B5EF4-FFF2-40B4-BE49-F238E27FC236}">
                <a16:creationId xmlns:a16="http://schemas.microsoft.com/office/drawing/2014/main" id="{4EC7E010-C712-408D-9787-0842AFC9F4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193" name="Rectangle 192">
            <a:extLst>
              <a:ext uri="{FF2B5EF4-FFF2-40B4-BE49-F238E27FC236}">
                <a16:creationId xmlns:a16="http://schemas.microsoft.com/office/drawing/2014/main" id="{0503FCEF-A9BA-4991-9220-E36615FB8B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1856" y="374904"/>
            <a:ext cx="11448288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85000"/>
                <a:lumOff val="15000"/>
              </a:schemeClr>
            </a:solidFill>
            <a:prstDash val="solid"/>
            <a:miter lim="800000"/>
          </a:ln>
          <a:effectLst/>
        </p:spPr>
      </p:sp>
      <p:pic>
        <p:nvPicPr>
          <p:cNvPr id="185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1956" y="643467"/>
            <a:ext cx="7428088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761788"/>
      </p:ext>
    </p:extLst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>
            <a:extLst>
              <a:ext uri="{FF2B5EF4-FFF2-40B4-BE49-F238E27FC236}">
                <a16:creationId xmlns:a16="http://schemas.microsoft.com/office/drawing/2014/main" id="{2F6B06E1-2CBB-9141-A5E0-E575E89EDEF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Silk Road Shutdown</a:t>
            </a:r>
          </a:p>
        </p:txBody>
      </p:sp>
      <p:sp>
        <p:nvSpPr>
          <p:cNvPr id="32771" name="Rectangle 3">
            <a:extLst>
              <a:ext uri="{FF2B5EF4-FFF2-40B4-BE49-F238E27FC236}">
                <a16:creationId xmlns:a16="http://schemas.microsoft.com/office/drawing/2014/main" id="{06D974AE-7B38-364E-9877-5292A41B9D2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066800" y="4241286"/>
            <a:ext cx="3079250" cy="169750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altLang="en-US" sz="1600" dirty="0">
                <a:ea typeface="ＭＳ Ｐゴシック" panose="020B0600070205080204" pitchFamily="34" charset="-128"/>
              </a:rPr>
              <a:t>Ross Ulbricht arrested by the FBI on Oct 1, 2013</a:t>
            </a:r>
          </a:p>
          <a:p>
            <a:pPr marL="0" indent="0">
              <a:buNone/>
            </a:pPr>
            <a:r>
              <a:rPr lang="en-US" altLang="en-US" sz="1600" dirty="0">
                <a:ea typeface="ＭＳ Ｐゴシック" panose="020B0600070205080204" pitchFamily="34" charset="-128"/>
              </a:rPr>
              <a:t>In 2015, sentenced to double life + 40 years without the possibility of parole</a:t>
            </a:r>
          </a:p>
          <a:p>
            <a:pPr marL="0" indent="0">
              <a:buNone/>
            </a:pPr>
            <a:endParaRPr lang="en-US" altLang="en-US" sz="1600" dirty="0">
              <a:ea typeface="ＭＳ Ｐゴシック" panose="020B0600070205080204" pitchFamily="34" charset="-128"/>
            </a:endParaRPr>
          </a:p>
          <a:p>
            <a:pPr marL="0" indent="0">
              <a:buNone/>
            </a:pPr>
            <a:endParaRPr lang="en-US" altLang="en-US" sz="1600" dirty="0">
              <a:ea typeface="ＭＳ Ｐゴシック" panose="020B0600070205080204" pitchFamily="34" charset="-128"/>
            </a:endParaRPr>
          </a:p>
          <a:p>
            <a:pPr marL="0" indent="0">
              <a:buNone/>
            </a:pPr>
            <a:endParaRPr lang="en-US" altLang="en-US" sz="1600" dirty="0">
              <a:ea typeface="ＭＳ Ｐゴシック" panose="020B0600070205080204" pitchFamily="34" charset="-128"/>
            </a:endParaRPr>
          </a:p>
        </p:txBody>
      </p:sp>
      <p:pic>
        <p:nvPicPr>
          <p:cNvPr id="32772" name="Picture 2" descr="Silk Road">
            <a:extLst>
              <a:ext uri="{FF2B5EF4-FFF2-40B4-BE49-F238E27FC236}">
                <a16:creationId xmlns:a16="http://schemas.microsoft.com/office/drawing/2014/main" id="{FA3B0039-8C91-C741-97F0-29489F1F43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659"/>
          <a:stretch/>
        </p:blipFill>
        <p:spPr bwMode="auto">
          <a:xfrm>
            <a:off x="1066800" y="2029732"/>
            <a:ext cx="307925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FCE185F-EABF-024F-B214-4DA097A743F6}"/>
              </a:ext>
            </a:extLst>
          </p:cNvPr>
          <p:cNvSpPr txBox="1"/>
          <p:nvPr/>
        </p:nvSpPr>
        <p:spPr>
          <a:xfrm>
            <a:off x="4646645" y="1877913"/>
            <a:ext cx="7109926" cy="42396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2000" b="1" dirty="0">
                <a:ea typeface="ＭＳ Ｐゴシック" panose="020B0600070205080204" pitchFamily="34" charset="-128"/>
              </a:rPr>
              <a:t>How was Ulbricht discovered?</a:t>
            </a:r>
          </a:p>
          <a:p>
            <a:pPr marL="342900" indent="-34290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altLang="en-US" sz="2000" dirty="0">
                <a:ea typeface="ＭＳ Ｐゴシック" panose="020B0600070205080204" pitchFamily="34" charset="-128"/>
              </a:rPr>
              <a:t>Username “</a:t>
            </a:r>
            <a:r>
              <a:rPr lang="en-US" altLang="en-US" sz="2000" dirty="0" err="1">
                <a:ea typeface="ＭＳ Ｐゴシック" panose="020B0600070205080204" pitchFamily="34" charset="-128"/>
              </a:rPr>
              <a:t>altoid</a:t>
            </a:r>
            <a:r>
              <a:rPr lang="en-US" altLang="en-US" sz="2000" dirty="0">
                <a:ea typeface="ＭＳ Ｐゴシック" panose="020B0600070205080204" pitchFamily="34" charset="-128"/>
              </a:rPr>
              <a:t>” in an early Silk Road announcement also used by Ulbricht</a:t>
            </a:r>
          </a:p>
          <a:p>
            <a:pPr marL="342900" indent="-34290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altLang="en-US" sz="2000" dirty="0">
                <a:ea typeface="ＭＳ Ｐゴシック" panose="020B0600070205080204" pitchFamily="34" charset="-128"/>
              </a:rPr>
              <a:t>A Stack Overflow question accidentally posted by Ulbricht under his real name</a:t>
            </a:r>
          </a:p>
          <a:p>
            <a:pPr lvl="1">
              <a:spcBef>
                <a:spcPts val="300"/>
              </a:spcBef>
            </a:pPr>
            <a:r>
              <a:rPr lang="en-US" altLang="ja-JP" dirty="0">
                <a:ea typeface="ＭＳ Ｐゴシック" panose="020B0600070205080204" pitchFamily="34" charset="-128"/>
              </a:rPr>
              <a:t>“How can I connect to a Tor hidden service using curl in php?”</a:t>
            </a:r>
          </a:p>
          <a:p>
            <a:pPr lvl="1">
              <a:spcBef>
                <a:spcPts val="300"/>
              </a:spcBef>
            </a:pPr>
            <a:r>
              <a:rPr lang="en-US" altLang="en-US" dirty="0">
                <a:ea typeface="ＭＳ Ｐゴシック" panose="020B0600070205080204" pitchFamily="34" charset="-128"/>
              </a:rPr>
              <a:t>… a few seconds later, changed username to “f</a:t>
            </a:r>
            <a:r>
              <a:rPr lang="en-US" altLang="ja-JP" dirty="0">
                <a:ea typeface="ＭＳ Ｐゴシック" panose="020B0600070205080204" pitchFamily="34" charset="-128"/>
              </a:rPr>
              <a:t>rosty”</a:t>
            </a:r>
          </a:p>
          <a:p>
            <a:pPr lvl="1">
              <a:spcBef>
                <a:spcPts val="300"/>
              </a:spcBef>
            </a:pPr>
            <a:r>
              <a:rPr lang="en-US" altLang="en-US" dirty="0">
                <a:ea typeface="ＭＳ Ｐゴシック" panose="020B0600070205080204" pitchFamily="34" charset="-128"/>
              </a:rPr>
              <a:t>… the encryption key on the Silk Road server ends with the substring "</a:t>
            </a:r>
            <a:r>
              <a:rPr lang="en-US" altLang="en-US" dirty="0" err="1">
                <a:ea typeface="ＭＳ Ｐゴシック" panose="020B0600070205080204" pitchFamily="34" charset="-128"/>
              </a:rPr>
              <a:t>frosty@frosty</a:t>
            </a:r>
            <a:r>
              <a:rPr lang="en-US" altLang="en-US" dirty="0">
                <a:ea typeface="ＭＳ Ｐゴシック" panose="020B0600070205080204" pitchFamily="34" charset="-128"/>
              </a:rPr>
              <a:t>"</a:t>
            </a:r>
            <a:endParaRPr lang="en-US" altLang="en-US" sz="2000" dirty="0">
              <a:ea typeface="ＭＳ Ｐゴシック" panose="020B0600070205080204" pitchFamily="34" charset="-128"/>
            </a:endParaRPr>
          </a:p>
          <a:p>
            <a:pPr marL="342900" indent="-34290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altLang="en-US" sz="2000" dirty="0">
                <a:ea typeface="ＭＳ Ｐゴシック" panose="020B0600070205080204" pitchFamily="34" charset="-128"/>
              </a:rPr>
              <a:t>A package of fake IDs from Canada traced to an apartment to San Francisco</a:t>
            </a:r>
          </a:p>
          <a:p>
            <a:pPr marL="342900" indent="-34290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altLang="en-US" sz="2000" dirty="0">
                <a:ea typeface="ＭＳ Ｐゴシック" panose="020B0600070205080204" pitchFamily="34" charset="-128"/>
              </a:rPr>
              <a:t>A fake murder-for-hire arranged by “Dread Pirate Roberts”, operator of Silk Road</a:t>
            </a:r>
          </a:p>
        </p:txBody>
      </p:sp>
      <p:pic>
        <p:nvPicPr>
          <p:cNvPr id="1026" name="Picture 2" descr="Dress Like Dread Pirate Roberts Costume | Halloween and Cosplay Guides">
            <a:extLst>
              <a:ext uri="{FF2B5EF4-FFF2-40B4-BE49-F238E27FC236}">
                <a16:creationId xmlns:a16="http://schemas.microsoft.com/office/drawing/2014/main" id="{8D60C623-2F91-1C46-8B9A-2EEF34D2A0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6060" y="2728880"/>
            <a:ext cx="1680288" cy="140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945803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>
            <a:extLst>
              <a:ext uri="{FF2B5EF4-FFF2-40B4-BE49-F238E27FC236}">
                <a16:creationId xmlns:a16="http://schemas.microsoft.com/office/drawing/2014/main" id="{2A67E8E3-BE1E-8D45-8CAB-6B86F30FE21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Weaknesses in Tor? Probably Not…</a:t>
            </a:r>
          </a:p>
        </p:txBody>
      </p:sp>
      <p:sp>
        <p:nvSpPr>
          <p:cNvPr id="34819" name="Rectangle 3">
            <a:extLst>
              <a:ext uri="{FF2B5EF4-FFF2-40B4-BE49-F238E27FC236}">
                <a16:creationId xmlns:a16="http://schemas.microsoft.com/office/drawing/2014/main" id="{9DF9A8F4-235F-A445-AB18-9BB54B5F1E28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066799" y="2103120"/>
            <a:ext cx="9775371" cy="384962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en-US" sz="2400" dirty="0">
                <a:ea typeface="ＭＳ Ｐゴシック" panose="020B0600070205080204" pitchFamily="34" charset="-128"/>
              </a:rPr>
              <a:t>FBI agent Tarbell’s testimony:</a:t>
            </a:r>
          </a:p>
          <a:p>
            <a:pPr lvl="1"/>
            <a:r>
              <a:rPr lang="en-US" altLang="en-US" sz="2000" dirty="0">
                <a:ea typeface="ＭＳ Ｐゴシック" panose="020B0600070205080204" pitchFamily="34" charset="-128"/>
              </a:rPr>
              <a:t>Agents examined the headers of IP packets as they interacted with the Silk Road’</a:t>
            </a:r>
            <a:r>
              <a:rPr lang="en-US" altLang="ja-JP" sz="2000" dirty="0">
                <a:ea typeface="ＭＳ Ｐゴシック" panose="020B0600070205080204" pitchFamily="34" charset="-128"/>
              </a:rPr>
              <a:t>s login screen, noticed an IP address not associated with any Tor nodes</a:t>
            </a:r>
          </a:p>
          <a:p>
            <a:pPr lvl="1"/>
            <a:r>
              <a:rPr lang="en-US" altLang="en-US" sz="2000" dirty="0">
                <a:ea typeface="ＭＳ Ｐゴシック" panose="020B0600070205080204" pitchFamily="34" charset="-128"/>
              </a:rPr>
              <a:t>As they typed this address into the browser, Silk Road’</a:t>
            </a:r>
            <a:r>
              <a:rPr lang="en-US" altLang="ja-JP" sz="2000" dirty="0">
                <a:ea typeface="ＭＳ Ｐゴシック" panose="020B0600070205080204" pitchFamily="34" charset="-128"/>
              </a:rPr>
              <a:t>s CAPTCHA prompt appeared</a:t>
            </a:r>
          </a:p>
          <a:p>
            <a:pPr lvl="1"/>
            <a:r>
              <a:rPr lang="en-US" altLang="en-US" sz="2000" dirty="0">
                <a:ea typeface="ＭＳ Ｐゴシック" panose="020B0600070205080204" pitchFamily="34" charset="-128"/>
              </a:rPr>
              <a:t>Address led to a rented server in a data center in Iceland</a:t>
            </a:r>
          </a:p>
          <a:p>
            <a:pPr marL="0" indent="0">
              <a:buNone/>
            </a:pPr>
            <a:r>
              <a:rPr lang="en-US" altLang="en-US" sz="2400" dirty="0">
                <a:ea typeface="ＭＳ Ｐゴシック" panose="020B0600070205080204" pitchFamily="34" charset="-128"/>
              </a:rPr>
              <a:t>Common problem: misconfigured software does not send all traffic via Tor, leaks IP address</a:t>
            </a:r>
          </a:p>
          <a:p>
            <a:pPr lvl="1"/>
            <a:r>
              <a:rPr lang="en-US" altLang="en-US" sz="2000" dirty="0">
                <a:ea typeface="ＭＳ Ｐゴシック" panose="020B0600070205080204" pitchFamily="34" charset="-128"/>
              </a:rPr>
              <a:t>Is this really what happened with the Silk Road server?</a:t>
            </a:r>
          </a:p>
        </p:txBody>
      </p:sp>
    </p:spTree>
    <p:extLst>
      <p:ext uri="{BB962C8B-B14F-4D97-AF65-F5344CB8AC3E}">
        <p14:creationId xmlns:p14="http://schemas.microsoft.com/office/powerpoint/2010/main" val="154418655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>
            <a:extLst>
              <a:ext uri="{FF2B5EF4-FFF2-40B4-BE49-F238E27FC236}">
                <a16:creationId xmlns:a16="http://schemas.microsoft.com/office/drawing/2014/main" id="{2A67E8E3-BE1E-8D45-8CAB-6B86F30FE21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Subsequent Developments</a:t>
            </a:r>
          </a:p>
        </p:txBody>
      </p:sp>
      <p:sp>
        <p:nvSpPr>
          <p:cNvPr id="34819" name="Rectangle 3">
            <a:extLst>
              <a:ext uri="{FF2B5EF4-FFF2-40B4-BE49-F238E27FC236}">
                <a16:creationId xmlns:a16="http://schemas.microsoft.com/office/drawing/2014/main" id="{9DF9A8F4-235F-A445-AB18-9BB54B5F1E28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066800" y="2103120"/>
            <a:ext cx="9663404" cy="411228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en-US" sz="2400" dirty="0">
                <a:ea typeface="ＭＳ Ｐゴシック" panose="020B0600070205080204" pitchFamily="34" charset="-128"/>
              </a:rPr>
              <a:t>Several DEA and US Secret Service agents convicted of stealing Bitcoin during the Silk Road investigation</a:t>
            </a:r>
          </a:p>
          <a:p>
            <a:pPr marL="0" indent="0">
              <a:buNone/>
            </a:pPr>
            <a:r>
              <a:rPr lang="en-US" altLang="en-US" sz="2400" dirty="0">
                <a:ea typeface="ＭＳ Ｐゴシック" panose="020B0600070205080204" pitchFamily="34" charset="-128"/>
              </a:rPr>
              <a:t>Operation Onymous (2014)</a:t>
            </a:r>
          </a:p>
          <a:p>
            <a:pPr lvl="1"/>
            <a:r>
              <a:rPr lang="en-US" altLang="en-US" sz="2000" dirty="0">
                <a:ea typeface="ＭＳ Ｐゴシック" panose="020B0600070205080204" pitchFamily="34" charset="-128"/>
              </a:rPr>
              <a:t>Federal takedown of online drug markets, including Silk Road 2.0</a:t>
            </a:r>
          </a:p>
          <a:p>
            <a:pPr lvl="1"/>
            <a:r>
              <a:rPr lang="en-US" altLang="en-US" sz="2000" dirty="0">
                <a:ea typeface="ＭＳ Ｐゴシック" panose="020B0600070205080204" pitchFamily="34" charset="-128"/>
              </a:rPr>
              <a:t>Facilitated by an attack on the Tor network: multiple relays introduced into the network by a reputable organization (CMU CERT) + a novel exploit of a vulnerability in Tor that enables linkage of entry and exit nodes</a:t>
            </a:r>
          </a:p>
          <a:p>
            <a:pPr marL="0" indent="0">
              <a:buNone/>
            </a:pPr>
            <a:r>
              <a:rPr lang="en-US" altLang="en-US" sz="2200" dirty="0">
                <a:ea typeface="ＭＳ Ｐゴシック" panose="020B0600070205080204" pitchFamily="34" charset="-128"/>
              </a:rPr>
              <a:t>Operation </a:t>
            </a:r>
            <a:r>
              <a:rPr lang="en-US" altLang="en-US" sz="2200" dirty="0" err="1">
                <a:ea typeface="ＭＳ Ｐゴシック" panose="020B0600070205080204" pitchFamily="34" charset="-128"/>
              </a:rPr>
              <a:t>DisrupTor</a:t>
            </a:r>
            <a:r>
              <a:rPr lang="en-US" altLang="en-US" sz="2200" dirty="0">
                <a:ea typeface="ＭＳ Ｐゴシック" panose="020B0600070205080204" pitchFamily="34" charset="-128"/>
              </a:rPr>
              <a:t> (2020)</a:t>
            </a:r>
          </a:p>
          <a:p>
            <a:pPr lvl="1"/>
            <a:r>
              <a:rPr lang="en-US" altLang="en-US" sz="2000" dirty="0">
                <a:ea typeface="ＭＳ Ｐゴシック" panose="020B0600070205080204" pitchFamily="34" charset="-128"/>
              </a:rPr>
              <a:t>Another federal takedown of online drug markets, 179 arrests</a:t>
            </a:r>
          </a:p>
          <a:p>
            <a:pPr marL="0" indent="0">
              <a:buNone/>
            </a:pPr>
            <a:endParaRPr lang="en-US" altLang="en-US" sz="2200" dirty="0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7236608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Title 1">
            <a:extLst>
              <a:ext uri="{FF2B5EF4-FFF2-40B4-BE49-F238E27FC236}">
                <a16:creationId xmlns:a16="http://schemas.microsoft.com/office/drawing/2014/main" id="{BE24E7FE-1CD9-C84B-A8CE-5042FAB49A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79450" y="727627"/>
            <a:ext cx="5214444" cy="164592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en-US" sz="4800" dirty="0"/>
              <a:t>Internet Censorship</a:t>
            </a:r>
          </a:p>
        </p:txBody>
      </p:sp>
      <p:sp>
        <p:nvSpPr>
          <p:cNvPr id="134" name="Rectangle 133">
            <a:extLst>
              <a:ext uri="{FF2B5EF4-FFF2-40B4-BE49-F238E27FC236}">
                <a16:creationId xmlns:a16="http://schemas.microsoft.com/office/drawing/2014/main" id="{0BBB6B01-5B73-410C-B70E-8CF2FA470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28836" y="721224"/>
            <a:ext cx="5367164" cy="5415552"/>
          </a:xfrm>
          <a:prstGeom prst="rect">
            <a:avLst/>
          </a:prstGeom>
          <a:solidFill>
            <a:srgbClr val="FFFFFF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136" name="Rectangle 135">
            <a:extLst>
              <a:ext uri="{FF2B5EF4-FFF2-40B4-BE49-F238E27FC236}">
                <a16:creationId xmlns:a16="http://schemas.microsoft.com/office/drawing/2014/main" id="{8712F587-12D0-435C-8E3F-F44C36EE71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5217" y="892220"/>
            <a:ext cx="5054517" cy="5097085"/>
          </a:xfrm>
          <a:prstGeom prst="rect">
            <a:avLst/>
          </a:prstGeom>
          <a:noFill/>
          <a:ln w="6350" cap="sq" cmpd="sng" algn="ctr">
            <a:solidFill>
              <a:srgbClr val="404040"/>
            </a:solidFill>
            <a:prstDash val="solid"/>
            <a:miter lim="800000"/>
          </a:ln>
          <a:effectLst/>
        </p:spPr>
      </p:sp>
      <p:pic>
        <p:nvPicPr>
          <p:cNvPr id="2050" name="Picture 2" descr="Map&#10;&#10;Description automatically generated">
            <a:extLst>
              <a:ext uri="{FF2B5EF4-FFF2-40B4-BE49-F238E27FC236}">
                <a16:creationId xmlns:a16="http://schemas.microsoft.com/office/drawing/2014/main" id="{AE3E095A-A796-3442-9D2A-93B8721ACC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05256" y="2305908"/>
            <a:ext cx="4420998" cy="2267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95CB755-434F-9544-BE47-865B8570F491}"/>
              </a:ext>
            </a:extLst>
          </p:cNvPr>
          <p:cNvSpPr txBox="1"/>
          <p:nvPr/>
        </p:nvSpPr>
        <p:spPr>
          <a:xfrm>
            <a:off x="6579450" y="2305909"/>
            <a:ext cx="4407294" cy="34961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14313" indent="-182880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r>
              <a:rPr lang="en-US" sz="2400" dirty="0"/>
              <a:t>Golden Shield Project / Great Firewall of China</a:t>
            </a:r>
          </a:p>
          <a:p>
            <a:pPr marL="100013" indent="-182880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r>
              <a:rPr lang="en-US" sz="2400" dirty="0"/>
              <a:t>Iran, Syria</a:t>
            </a:r>
          </a:p>
          <a:p>
            <a:pPr marL="100013" indent="-182880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r>
              <a:rPr lang="en-US" sz="2400" dirty="0"/>
              <a:t>Pakistan (YouTube hijack), </a:t>
            </a:r>
          </a:p>
          <a:p>
            <a:pPr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400" dirty="0"/>
              <a:t>  Turkey (Twitter ban), Russia</a:t>
            </a:r>
          </a:p>
          <a:p>
            <a:pPr marL="100013" indent="-182880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r>
              <a:rPr lang="en-US" sz="2400" dirty="0"/>
              <a:t>Singapore, Australia</a:t>
            </a:r>
          </a:p>
        </p:txBody>
      </p:sp>
    </p:spTree>
    <p:extLst>
      <p:ext uri="{BB962C8B-B14F-4D97-AF65-F5344CB8AC3E}">
        <p14:creationId xmlns:p14="http://schemas.microsoft.com/office/powerpoint/2010/main" val="345282088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Filtering Technologies</a:t>
            </a:r>
          </a:p>
        </p:txBody>
      </p:sp>
      <p:sp>
        <p:nvSpPr>
          <p:cNvPr id="17" name="Cloud 16"/>
          <p:cNvSpPr/>
          <p:nvPr/>
        </p:nvSpPr>
        <p:spPr>
          <a:xfrm>
            <a:off x="4130520" y="2106360"/>
            <a:ext cx="1371600" cy="1004132"/>
          </a:xfrm>
          <a:prstGeom prst="cloud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National Internet</a:t>
            </a:r>
          </a:p>
        </p:txBody>
      </p:sp>
      <p:pic>
        <p:nvPicPr>
          <p:cNvPr id="18" name="Picture 17" descr="C:\Documents and Settings\rist\Local Settings\Temporary Internet Files\Content.IE5\CNYX6FYV\MCj04352420000[1]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38800" y="2857501"/>
            <a:ext cx="342900" cy="678452"/>
          </a:xfrm>
          <a:prstGeom prst="rect">
            <a:avLst/>
          </a:prstGeom>
          <a:noFill/>
        </p:spPr>
      </p:pic>
      <p:cxnSp>
        <p:nvCxnSpPr>
          <p:cNvPr id="19" name="Straight Arrow Connector 18"/>
          <p:cNvCxnSpPr/>
          <p:nvPr/>
        </p:nvCxnSpPr>
        <p:spPr>
          <a:xfrm>
            <a:off x="5524500" y="2561174"/>
            <a:ext cx="114300" cy="296327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1" name="Picture 425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2812" y="2334998"/>
            <a:ext cx="378619" cy="236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5142062" y="3371850"/>
            <a:ext cx="20617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Filtering equipment</a:t>
            </a:r>
          </a:p>
        </p:txBody>
      </p:sp>
      <p:sp>
        <p:nvSpPr>
          <p:cNvPr id="23" name="Cloud 22"/>
          <p:cNvSpPr/>
          <p:nvPr/>
        </p:nvSpPr>
        <p:spPr>
          <a:xfrm>
            <a:off x="6553200" y="2114550"/>
            <a:ext cx="1943100" cy="1371600"/>
          </a:xfrm>
          <a:prstGeom prst="cloud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International Internet</a:t>
            </a:r>
          </a:p>
        </p:txBody>
      </p:sp>
      <p:pic>
        <p:nvPicPr>
          <p:cNvPr id="24" name="Picture 425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8883" y="2507067"/>
            <a:ext cx="378619" cy="236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5" name="Straight Arrow Connector 24"/>
          <p:cNvCxnSpPr/>
          <p:nvPr/>
        </p:nvCxnSpPr>
        <p:spPr>
          <a:xfrm>
            <a:off x="5638802" y="2514601"/>
            <a:ext cx="650081" cy="54002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C:\Documents and Settings\rist\Local Settings\Temporary Internet Files\Content.IE5\CNYX6FYV\MCj04352420000[1]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8500" y="2114551"/>
            <a:ext cx="342900" cy="678452"/>
          </a:xfrm>
          <a:prstGeom prst="rect">
            <a:avLst/>
          </a:prstGeom>
          <a:noFill/>
        </p:spPr>
      </p:pic>
      <p:pic>
        <p:nvPicPr>
          <p:cNvPr id="27" name="Picture 26" descr="C:\Documents and Settings\rist\Local Settings\Temporary Internet Files\Content.IE5\CNYX6FYV\MCj04352420000[1]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25300" y="2403975"/>
            <a:ext cx="342900" cy="678452"/>
          </a:xfrm>
          <a:prstGeom prst="rect">
            <a:avLst/>
          </a:prstGeom>
          <a:noFill/>
        </p:spPr>
      </p:pic>
      <p:pic>
        <p:nvPicPr>
          <p:cNvPr id="28" name="Picture 425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1452" y="2507067"/>
            <a:ext cx="378619" cy="236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9" name="Straight Arrow Connector 28"/>
          <p:cNvCxnSpPr/>
          <p:nvPr/>
        </p:nvCxnSpPr>
        <p:spPr>
          <a:xfrm>
            <a:off x="3638550" y="2507066"/>
            <a:ext cx="342900" cy="70996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>
            <a:off x="8582400" y="2600181"/>
            <a:ext cx="342900" cy="70996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1" name="Picture 425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0552" y="2514602"/>
            <a:ext cx="378619" cy="236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TextBox 31"/>
          <p:cNvSpPr txBox="1"/>
          <p:nvPr/>
        </p:nvSpPr>
        <p:spPr>
          <a:xfrm>
            <a:off x="2896510" y="2693192"/>
            <a:ext cx="7793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Src</a:t>
            </a:r>
            <a:r>
              <a:rPr lang="en-US" dirty="0"/>
              <a:t>:</a:t>
            </a:r>
          </a:p>
          <a:p>
            <a:r>
              <a:rPr lang="en-US" dirty="0"/>
              <a:t>1.2.3.4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8647608" y="2935566"/>
            <a:ext cx="8098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Dest</a:t>
            </a:r>
            <a:r>
              <a:rPr lang="en-US" dirty="0"/>
              <a:t>:</a:t>
            </a:r>
          </a:p>
          <a:p>
            <a:r>
              <a:rPr lang="en-US" dirty="0"/>
              <a:t>5.6.7.8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43649704-ABA6-9844-B0E3-A60EA15A99A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14799752"/>
              </p:ext>
            </p:extLst>
          </p:nvPr>
        </p:nvGraphicFramePr>
        <p:xfrm>
          <a:off x="2486778" y="3938620"/>
          <a:ext cx="7372350" cy="211461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86175">
                  <a:extLst>
                    <a:ext uri="{9D8B030D-6E8A-4147-A177-3AD203B41FA5}">
                      <a16:colId xmlns:a16="http://schemas.microsoft.com/office/drawing/2014/main" val="4116873872"/>
                    </a:ext>
                  </a:extLst>
                </a:gridCol>
                <a:gridCol w="3686175">
                  <a:extLst>
                    <a:ext uri="{9D8B030D-6E8A-4147-A177-3AD203B41FA5}">
                      <a16:colId xmlns:a16="http://schemas.microsoft.com/office/drawing/2014/main" val="1402654292"/>
                    </a:ext>
                  </a:extLst>
                </a:gridCol>
              </a:tblGrid>
              <a:tr h="342900">
                <a:tc>
                  <a:txBody>
                    <a:bodyPr/>
                    <a:lstStyle/>
                    <a:p>
                      <a:r>
                        <a:rPr lang="en-US" sz="1800" dirty="0"/>
                        <a:t>Censorship mechanism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Circumvention mechanism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439126778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r>
                        <a:rPr lang="en-US" sz="1800" dirty="0"/>
                        <a:t>IP filtering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Proxies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428029972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r>
                        <a:rPr lang="en-US" sz="1800" dirty="0"/>
                        <a:t>DNS filter/redirection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DNS proxy  (1.1.1.1)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355635780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r>
                        <a:rPr lang="en-US" sz="1800" dirty="0"/>
                        <a:t>URL filtering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Encryption / Tunneling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340694616"/>
                  </a:ext>
                </a:extLst>
              </a:tr>
              <a:tr h="400115">
                <a:tc>
                  <a:txBody>
                    <a:bodyPr/>
                    <a:lstStyle/>
                    <a:p>
                      <a:r>
                        <a:rPr lang="en-US" sz="1800" dirty="0"/>
                        <a:t>Packet filtering (keywords in packets)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Encryption / Tunneling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994091151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r>
                        <a:rPr lang="en-US" sz="1800" dirty="0"/>
                        <a:t>Protocol filtering (e.g., detect Tor)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Protocol obfuscation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49536759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402861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80000"/>
                <a:shade val="100000"/>
                <a:satMod val="300000"/>
              </a:schemeClr>
            </a:gs>
            <a:gs pos="100000">
              <a:schemeClr val="bg1">
                <a:tint val="100000"/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ED15573D-0E45-4691-B525-471152EC18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E448559-19A4-4252-8C27-54C1DA906F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4419599" cy="6382512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B19C35E-4E30-4F1D-9FC2-F2FA6191E4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4819" y="466344"/>
            <a:ext cx="3959352" cy="592531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FBC6F6C-DD8D-4640-A0E0-7FBDB42D3E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6240" y="875324"/>
            <a:ext cx="3536510" cy="5093520"/>
          </a:xfrm>
        </p:spPr>
        <p:txBody>
          <a:bodyPr>
            <a:normAutofit/>
          </a:bodyPr>
          <a:lstStyle/>
          <a:p>
            <a:pPr algn="ctr"/>
            <a:r>
              <a:rPr lang="en-US" sz="4400">
                <a:solidFill>
                  <a:schemeClr val="tx1"/>
                </a:solidFill>
              </a:rPr>
              <a:t>Filtering Devices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78123" y="559477"/>
            <a:ext cx="6249057" cy="5475563"/>
          </a:xfrm>
        </p:spPr>
        <p:txBody>
          <a:bodyPr anchor="ctr">
            <a:normAutofit/>
          </a:bodyPr>
          <a:lstStyle/>
          <a:p>
            <a:r>
              <a:rPr lang="en-US" sz="2800" dirty="0"/>
              <a:t>Blue Coat </a:t>
            </a:r>
          </a:p>
          <a:p>
            <a:r>
              <a:rPr lang="en-US" sz="2800" dirty="0"/>
              <a:t>NetApp </a:t>
            </a:r>
          </a:p>
          <a:p>
            <a:r>
              <a:rPr lang="en-US" sz="2800" dirty="0" err="1"/>
              <a:t>SmartFilter</a:t>
            </a:r>
            <a:r>
              <a:rPr lang="en-US" sz="2800" dirty="0"/>
              <a:t> software from Secure Computing (bought by McAfee)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r>
              <a:rPr lang="en-US" sz="2800" dirty="0"/>
              <a:t>Reported use in Syria, Iran, Saudi Arabia</a:t>
            </a:r>
          </a:p>
          <a:p>
            <a:pPr lvl="1"/>
            <a:r>
              <a:rPr lang="en-US" sz="2400" dirty="0"/>
              <a:t>Embargos prevent direct selling by US companies, but resellers still resell</a:t>
            </a:r>
          </a:p>
        </p:txBody>
      </p:sp>
    </p:spTree>
    <p:extLst>
      <p:ext uri="{BB962C8B-B14F-4D97-AF65-F5344CB8AC3E}">
        <p14:creationId xmlns:p14="http://schemas.microsoft.com/office/powerpoint/2010/main" val="100952408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2701C8-B7FC-B04D-88A1-DF376D20EC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VPN?</a:t>
            </a:r>
          </a:p>
        </p:txBody>
      </p:sp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0ED6750F-D54C-9A41-969F-920A1DF21B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5550" y="1981200"/>
            <a:ext cx="7200900" cy="4151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550651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FBC6F6C-DD8D-4640-A0E0-7FBDB42D3E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Iran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Every ISP must run “content-control software”</a:t>
            </a:r>
          </a:p>
          <a:p>
            <a:pPr lvl="1"/>
            <a:r>
              <a:rPr lang="en-US" sz="2000" dirty="0" err="1"/>
              <a:t>SmartFilter</a:t>
            </a:r>
            <a:r>
              <a:rPr lang="en-US" sz="2000" dirty="0"/>
              <a:t> (up until 2009), Nokia Siemens DPI systems</a:t>
            </a:r>
          </a:p>
          <a:p>
            <a:pPr marL="0" indent="0">
              <a:buNone/>
            </a:pPr>
            <a:r>
              <a:rPr lang="en-US" sz="2400" dirty="0"/>
              <a:t>Filters Facebook, Twitter, YouTube, </a:t>
            </a:r>
            <a:r>
              <a:rPr lang="en-US" sz="2400" dirty="0" err="1"/>
              <a:t>RapidShare</a:t>
            </a:r>
            <a:r>
              <a:rPr lang="en-US" sz="2400" dirty="0"/>
              <a:t>, WordPress, BBC, CNN…</a:t>
            </a:r>
          </a:p>
          <a:p>
            <a:pPr marL="0" indent="0">
              <a:buNone/>
            </a:pPr>
            <a:r>
              <a:rPr lang="en-US" sz="2400" dirty="0"/>
              <a:t>Occasional widespread filtering of Tor, TLS, other encrypted protocols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9248E5A-DFD1-134E-8783-91B6000F36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9348" y="4195883"/>
            <a:ext cx="4957302" cy="1444786"/>
          </a:xfrm>
          <a:prstGeom prst="rect">
            <a:avLst/>
          </a:prstGeom>
        </p:spPr>
      </p:pic>
      <p:pic>
        <p:nvPicPr>
          <p:cNvPr id="6" name="Picture 5" descr="Map&#10;&#10;Description automatically generated">
            <a:extLst>
              <a:ext uri="{FF2B5EF4-FFF2-40B4-BE49-F238E27FC236}">
                <a16:creationId xmlns:a16="http://schemas.microsoft.com/office/drawing/2014/main" id="{A60AFCC2-C9F5-2748-8184-F0A794C35F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44316" y="642594"/>
            <a:ext cx="2644305" cy="2432761"/>
          </a:xfrm>
          <a:prstGeom prst="rect">
            <a:avLst/>
          </a:prstGeom>
        </p:spPr>
      </p:pic>
      <p:pic>
        <p:nvPicPr>
          <p:cNvPr id="7" name="Picture 2" descr="https://metrics.torproject.org/userstats-relay-country.png?start=2019-01-01&amp;end=2019-12-04&amp;country=ir&amp;events=off">
            <a:extLst>
              <a:ext uri="{FF2B5EF4-FFF2-40B4-BE49-F238E27FC236}">
                <a16:creationId xmlns:a16="http://schemas.microsoft.com/office/drawing/2014/main" id="{EAA146A9-F2A8-E345-BF04-A1D07E3383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3019" y="4195883"/>
            <a:ext cx="3563449" cy="2227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162423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C370F771-B297-C043-B18D-4ABE01E323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689" y="615821"/>
            <a:ext cx="4936092" cy="524821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FBBD47C-20BA-874B-806D-11A81BA45E62}"/>
              </a:ext>
            </a:extLst>
          </p:cNvPr>
          <p:cNvSpPr txBox="1"/>
          <p:nvPr/>
        </p:nvSpPr>
        <p:spPr>
          <a:xfrm>
            <a:off x="5738325" y="931602"/>
            <a:ext cx="610222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0" i="0" dirty="0" err="1">
                <a:effectLst/>
              </a:rPr>
              <a:t>Nahoft</a:t>
            </a:r>
            <a:r>
              <a:rPr lang="en-US" sz="2400" b="0" i="0" dirty="0">
                <a:effectLst/>
              </a:rPr>
              <a:t> is a state-of-the-art encryption app made for Android mobile phones. With </a:t>
            </a:r>
            <a:r>
              <a:rPr lang="en-US" sz="2400" b="0" i="0" dirty="0" err="1">
                <a:effectLst/>
              </a:rPr>
              <a:t>Nahoft</a:t>
            </a:r>
            <a:r>
              <a:rPr lang="en-US" sz="2400" b="0" i="0" dirty="0">
                <a:effectLst/>
              </a:rPr>
              <a:t> you can easily </a:t>
            </a:r>
            <a:r>
              <a:rPr lang="en-US" sz="2400" b="0" i="0" dirty="0">
                <a:solidFill>
                  <a:srgbClr val="C00000"/>
                </a:solidFill>
                <a:effectLst/>
              </a:rPr>
              <a:t>encrypt your private message into a string of Persian words </a:t>
            </a:r>
            <a:r>
              <a:rPr lang="en-US" sz="2400" b="0" i="0" dirty="0">
                <a:effectLst/>
              </a:rPr>
              <a:t>or hide your encrypted messages in a photo before sending it safely via any messaging app.</a:t>
            </a:r>
            <a:endParaRPr lang="en-US" sz="2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0039208-50C5-6141-AFEF-04D95592878D}"/>
              </a:ext>
            </a:extLst>
          </p:cNvPr>
          <p:cNvSpPr txBox="1"/>
          <p:nvPr/>
        </p:nvSpPr>
        <p:spPr>
          <a:xfrm>
            <a:off x="6829360" y="3866853"/>
            <a:ext cx="473995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Does not require Internet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Sequence of coded words can be sent by letter, read over the phone, or transmitted over a channel where content is scanned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Recipient uses their app to decode</a:t>
            </a:r>
          </a:p>
        </p:txBody>
      </p:sp>
    </p:spTree>
    <p:extLst>
      <p:ext uri="{BB962C8B-B14F-4D97-AF65-F5344CB8AC3E}">
        <p14:creationId xmlns:p14="http://schemas.microsoft.com/office/powerpoint/2010/main" val="165077885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The Great Firewall of China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B24629-9C5A-5F45-8FE8-B3D5BBEDED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2103120"/>
            <a:ext cx="5029200" cy="3849624"/>
          </a:xfrm>
        </p:spPr>
        <p:txBody>
          <a:bodyPr>
            <a:normAutofit/>
          </a:bodyPr>
          <a:lstStyle/>
          <a:p>
            <a:pPr marL="214313" indent="-214313">
              <a:buFont typeface="Arial"/>
              <a:buChar char="•"/>
            </a:pPr>
            <a:r>
              <a:rPr lang="en-US" sz="2400" dirty="0"/>
              <a:t>IP filtering</a:t>
            </a:r>
          </a:p>
          <a:p>
            <a:pPr marL="214313" indent="-214313">
              <a:buFont typeface="Arial"/>
              <a:buChar char="•"/>
            </a:pPr>
            <a:r>
              <a:rPr lang="en-US" sz="2400" dirty="0"/>
              <a:t>DNS filtering / redirection</a:t>
            </a:r>
          </a:p>
          <a:p>
            <a:pPr marL="214313" indent="-214313">
              <a:buFont typeface="Arial"/>
              <a:buChar char="•"/>
            </a:pPr>
            <a:r>
              <a:rPr lang="en-US" sz="2400" dirty="0"/>
              <a:t>URL filtering </a:t>
            </a:r>
          </a:p>
          <a:p>
            <a:pPr marL="214313" indent="-214313">
              <a:buFont typeface="Arial"/>
              <a:buChar char="•"/>
            </a:pPr>
            <a:r>
              <a:rPr lang="en-US" sz="2400" dirty="0"/>
              <a:t>Packet filtering</a:t>
            </a:r>
          </a:p>
          <a:p>
            <a:pPr marL="671513" lvl="1" indent="-214313">
              <a:buFont typeface="Arial"/>
              <a:buChar char="•"/>
            </a:pPr>
            <a:r>
              <a:rPr lang="en-US" sz="2000" dirty="0"/>
              <a:t>Search for keywords in TCP packets, send TCP FIN both ways</a:t>
            </a:r>
          </a:p>
          <a:p>
            <a:pPr marL="214313" indent="-214313">
              <a:buFont typeface="Arial"/>
              <a:buChar char="•"/>
            </a:pPr>
            <a:r>
              <a:rPr lang="en-US" sz="2400" dirty="0"/>
              <a:t>Protocol filtering </a:t>
            </a:r>
          </a:p>
          <a:p>
            <a:pPr marL="557213" lvl="1" indent="-214313">
              <a:buFont typeface="Arial"/>
              <a:buChar char="•"/>
            </a:pPr>
            <a:r>
              <a:rPr lang="en-US" sz="2000" dirty="0"/>
              <a:t>Tor is mostly shut down</a:t>
            </a:r>
          </a:p>
          <a:p>
            <a:endParaRPr lang="en-US" sz="2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69242B2-AE9B-6846-B9BD-7AA8196C4D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8500" y="2014194"/>
            <a:ext cx="4076700" cy="334129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AAE03B5-64B5-3A43-89D7-AF92E95A9673}"/>
              </a:ext>
            </a:extLst>
          </p:cNvPr>
          <p:cNvSpPr txBox="1"/>
          <p:nvPr/>
        </p:nvSpPr>
        <p:spPr>
          <a:xfrm>
            <a:off x="8388958" y="6050471"/>
            <a:ext cx="28745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/>
              <a:t>Source: Winter, </a:t>
            </a:r>
            <a:r>
              <a:rPr lang="en-US" sz="1600" i="1" dirty="0" err="1"/>
              <a:t>Lindskog</a:t>
            </a:r>
            <a:r>
              <a:rPr lang="en-US" sz="1600" i="1" dirty="0"/>
              <a:t> (2012)</a:t>
            </a:r>
          </a:p>
        </p:txBody>
      </p:sp>
    </p:spTree>
    <p:extLst>
      <p:ext uri="{BB962C8B-B14F-4D97-AF65-F5344CB8AC3E}">
        <p14:creationId xmlns:p14="http://schemas.microsoft.com/office/powerpoint/2010/main" val="400950112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logo&#10;&#10;Description automatically generated">
            <a:extLst>
              <a:ext uri="{FF2B5EF4-FFF2-40B4-BE49-F238E27FC236}">
                <a16:creationId xmlns:a16="http://schemas.microsoft.com/office/drawing/2014/main" id="{771EE092-E57B-8943-8840-8FB5873082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5711" y="457200"/>
            <a:ext cx="7829550" cy="54864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429D7F99-A660-2443-91E4-D6AF5AA62910}"/>
                  </a:ext>
                </a:extLst>
              </p14:cNvPr>
              <p14:cNvContentPartPr/>
              <p14:nvPr/>
            </p14:nvContentPartPr>
            <p14:xfrm>
              <a:off x="2217978" y="4940705"/>
              <a:ext cx="4716720" cy="9180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429D7F99-A660-2443-91E4-D6AF5AA62910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127971" y="4760705"/>
                <a:ext cx="4896374" cy="4514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910280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DC7047-245B-0A4E-B32A-3C42A125D5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Tor Bridges</a:t>
            </a:r>
          </a:p>
        </p:txBody>
      </p:sp>
      <p:sp>
        <p:nvSpPr>
          <p:cNvPr id="201" name="Anyone can look up the IP addresses of Tor relays…"/>
          <p:cNvSpPr txBox="1"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>
            <a:noAutofit/>
          </a:bodyPr>
          <a:lstStyle/>
          <a:p>
            <a:pPr marL="164544" indent="-120015" defTabSz="171450">
              <a:spcBef>
                <a:spcPts val="0"/>
              </a:spcBef>
              <a:buNone/>
              <a:defRPr sz="4700"/>
            </a:pPr>
            <a:r>
              <a:rPr sz="2800" dirty="0"/>
              <a:t>Anyone can look up the IP addresses of Tor relays</a:t>
            </a:r>
          </a:p>
          <a:p>
            <a:pPr marL="164544" indent="-120015" defTabSz="171450">
              <a:spcBef>
                <a:spcPts val="0"/>
              </a:spcBef>
              <a:buNone/>
              <a:defRPr sz="4700"/>
            </a:pPr>
            <a:r>
              <a:rPr sz="2400" dirty="0"/>
              <a:t>  - Public information in the consensus file</a:t>
            </a:r>
            <a:endParaRPr lang="en-US" sz="2400" dirty="0"/>
          </a:p>
          <a:p>
            <a:pPr marL="164544" indent="-120015" defTabSz="171450">
              <a:spcBef>
                <a:spcPts val="0"/>
              </a:spcBef>
              <a:buNone/>
              <a:defRPr sz="4700"/>
            </a:pPr>
            <a:endParaRPr sz="2400" dirty="0"/>
          </a:p>
          <a:p>
            <a:pPr marL="164544" indent="-120015" defTabSz="171450">
              <a:spcBef>
                <a:spcPts val="0"/>
              </a:spcBef>
              <a:buNone/>
              <a:defRPr sz="4700"/>
            </a:pPr>
            <a:r>
              <a:rPr sz="2800" dirty="0"/>
              <a:t>Many countries block traffic to these IPs </a:t>
            </a:r>
          </a:p>
          <a:p>
            <a:pPr marL="164544" indent="-120015" defTabSz="171450">
              <a:spcBef>
                <a:spcPts val="0"/>
              </a:spcBef>
              <a:buNone/>
              <a:defRPr sz="4700"/>
            </a:pPr>
            <a:endParaRPr sz="2400" dirty="0"/>
          </a:p>
          <a:p>
            <a:pPr marL="164544" indent="-120015" defTabSz="171450">
              <a:spcBef>
                <a:spcPts val="0"/>
              </a:spcBef>
              <a:buNone/>
              <a:defRPr sz="4700"/>
            </a:pPr>
            <a:r>
              <a:rPr sz="2800" dirty="0"/>
              <a:t>Solution: </a:t>
            </a:r>
            <a:r>
              <a:rPr sz="2800" dirty="0">
                <a:solidFill>
                  <a:srgbClr val="C00000"/>
                </a:solidFill>
              </a:rPr>
              <a:t>Tor </a:t>
            </a:r>
            <a:r>
              <a:rPr lang="en-US" sz="2800" dirty="0">
                <a:solidFill>
                  <a:srgbClr val="C00000"/>
                </a:solidFill>
              </a:rPr>
              <a:t>b</a:t>
            </a:r>
            <a:r>
              <a:rPr sz="2800" dirty="0">
                <a:solidFill>
                  <a:srgbClr val="C00000"/>
                </a:solidFill>
              </a:rPr>
              <a:t>ridges</a:t>
            </a:r>
          </a:p>
          <a:p>
            <a:pPr marL="164544" indent="-120015" defTabSz="171450">
              <a:spcBef>
                <a:spcPts val="0"/>
              </a:spcBef>
              <a:buNone/>
              <a:defRPr sz="4700"/>
            </a:pPr>
            <a:r>
              <a:rPr sz="2400" dirty="0"/>
              <a:t>  - Tor proxies that are not publicly known</a:t>
            </a:r>
          </a:p>
        </p:txBody>
      </p:sp>
      <p:pic>
        <p:nvPicPr>
          <p:cNvPr id="4" name="Image" descr="Image">
            <a:extLst>
              <a:ext uri="{FF2B5EF4-FFF2-40B4-BE49-F238E27FC236}">
                <a16:creationId xmlns:a16="http://schemas.microsoft.com/office/drawing/2014/main" id="{C64473E7-58BA-5641-87F5-8848179728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10669" y="2774711"/>
            <a:ext cx="3733800" cy="339292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98588887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82AE51-49D7-F64F-B25A-582F846DD2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Obfuscating Tor Traffic</a:t>
            </a:r>
          </a:p>
        </p:txBody>
      </p:sp>
      <p:sp>
        <p:nvSpPr>
          <p:cNvPr id="207" name="Bridges alone may be insufficient to get around all types of censorship…"/>
          <p:cNvSpPr txBox="1">
            <a:spLocks noGrp="1"/>
          </p:cNvSpPr>
          <p:nvPr>
            <p:ph idx="1"/>
          </p:nvPr>
        </p:nvSpPr>
        <p:spPr>
          <a:xfrm>
            <a:off x="1066800" y="2103120"/>
            <a:ext cx="8095861" cy="3849624"/>
          </a:xfrm>
          <a:prstGeom prst="rect">
            <a:avLst/>
          </a:prstGeom>
        </p:spPr>
        <p:txBody>
          <a:bodyPr>
            <a:noAutofit/>
          </a:bodyPr>
          <a:lstStyle/>
          <a:p>
            <a:pPr marL="164544" indent="-120015" defTabSz="171450">
              <a:lnSpc>
                <a:spcPct val="100000"/>
              </a:lnSpc>
              <a:spcBef>
                <a:spcPts val="300"/>
              </a:spcBef>
              <a:buNone/>
              <a:defRPr sz="4700"/>
            </a:pPr>
            <a:r>
              <a:rPr sz="2400" dirty="0"/>
              <a:t>Bridges alone </a:t>
            </a:r>
            <a:r>
              <a:rPr lang="en-US" sz="2400" dirty="0"/>
              <a:t>do not </a:t>
            </a:r>
            <a:r>
              <a:rPr sz="2400" dirty="0"/>
              <a:t>get around all types of censorship</a:t>
            </a:r>
          </a:p>
          <a:p>
            <a:pPr marL="164544" indent="-120015" defTabSz="171450">
              <a:lnSpc>
                <a:spcPct val="100000"/>
              </a:lnSpc>
              <a:spcBef>
                <a:spcPts val="300"/>
              </a:spcBef>
              <a:buNone/>
              <a:defRPr sz="4700"/>
            </a:pPr>
            <a:r>
              <a:rPr sz="2000" dirty="0"/>
              <a:t>  - DPI can be used to locate and drop Tor frames </a:t>
            </a:r>
          </a:p>
          <a:p>
            <a:pPr marL="164544" indent="-120015" defTabSz="171450">
              <a:lnSpc>
                <a:spcPct val="100000"/>
              </a:lnSpc>
              <a:spcBef>
                <a:spcPts val="300"/>
              </a:spcBef>
              <a:buNone/>
              <a:defRPr sz="4700"/>
            </a:pPr>
            <a:endParaRPr sz="2000" dirty="0"/>
          </a:p>
          <a:p>
            <a:pPr marL="164544" indent="-120015" defTabSz="171450">
              <a:lnSpc>
                <a:spcPct val="100000"/>
              </a:lnSpc>
              <a:spcBef>
                <a:spcPts val="300"/>
              </a:spcBef>
              <a:buNone/>
              <a:defRPr sz="4700"/>
            </a:pPr>
            <a:r>
              <a:rPr sz="2400" dirty="0"/>
              <a:t>Countries </a:t>
            </a:r>
            <a:r>
              <a:rPr lang="en-US" sz="2400" dirty="0"/>
              <a:t>can </a:t>
            </a:r>
            <a:r>
              <a:rPr sz="2400" dirty="0"/>
              <a:t>passively detect and block bridges</a:t>
            </a:r>
          </a:p>
          <a:p>
            <a:pPr marL="164544" indent="-120015" defTabSz="171450">
              <a:lnSpc>
                <a:spcPct val="100000"/>
              </a:lnSpc>
              <a:spcBef>
                <a:spcPts val="300"/>
              </a:spcBef>
              <a:buNone/>
              <a:defRPr sz="4700"/>
            </a:pPr>
            <a:r>
              <a:rPr sz="2000" dirty="0"/>
              <a:t>  - Single</a:t>
            </a:r>
            <a:r>
              <a:rPr lang="en-US" sz="2000" dirty="0"/>
              <a:t>-</a:t>
            </a:r>
            <a:r>
              <a:rPr sz="2000" dirty="0"/>
              <a:t>use bridges</a:t>
            </a:r>
          </a:p>
          <a:p>
            <a:pPr marL="164544" indent="-120015" defTabSz="171450">
              <a:lnSpc>
                <a:spcPct val="100000"/>
              </a:lnSpc>
              <a:spcBef>
                <a:spcPts val="300"/>
              </a:spcBef>
              <a:buNone/>
              <a:defRPr sz="4700"/>
            </a:pPr>
            <a:endParaRPr sz="2000" dirty="0"/>
          </a:p>
          <a:p>
            <a:pPr marL="164544" indent="-120015" defTabSz="171450">
              <a:lnSpc>
                <a:spcPct val="100000"/>
              </a:lnSpc>
              <a:spcBef>
                <a:spcPts val="300"/>
              </a:spcBef>
              <a:buNone/>
              <a:defRPr sz="4700"/>
            </a:pPr>
            <a:r>
              <a:rPr sz="2400" dirty="0"/>
              <a:t>Tor adopts a </a:t>
            </a:r>
            <a:r>
              <a:rPr sz="2400" dirty="0">
                <a:solidFill>
                  <a:srgbClr val="C00000"/>
                </a:solidFill>
              </a:rPr>
              <a:t>pluggable transport design</a:t>
            </a:r>
          </a:p>
          <a:p>
            <a:pPr marL="164544" indent="-120015" defTabSz="171450">
              <a:lnSpc>
                <a:spcPct val="100000"/>
              </a:lnSpc>
              <a:spcBef>
                <a:spcPts val="300"/>
              </a:spcBef>
              <a:buNone/>
              <a:defRPr sz="4700"/>
            </a:pPr>
            <a:r>
              <a:rPr sz="2000" dirty="0"/>
              <a:t>  - Tor traffic is forwarded to an obfuscation program </a:t>
            </a:r>
          </a:p>
          <a:p>
            <a:pPr marL="164544" indent="-120015" defTabSz="171450">
              <a:lnSpc>
                <a:spcPct val="100000"/>
              </a:lnSpc>
              <a:spcBef>
                <a:spcPts val="300"/>
              </a:spcBef>
              <a:buNone/>
              <a:defRPr sz="4700"/>
            </a:pPr>
            <a:r>
              <a:rPr sz="2000" dirty="0"/>
              <a:t>  - Obfuscator transforms the Tor traffic to look like some other protocol</a:t>
            </a:r>
            <a:r>
              <a:rPr lang="en-US" sz="2000" dirty="0"/>
              <a:t> (</a:t>
            </a:r>
            <a:r>
              <a:rPr sz="2000" dirty="0"/>
              <a:t>BitTorrent, Skype, HTTP, streaming audio,</a:t>
            </a:r>
            <a:r>
              <a:rPr lang="en-US" sz="2000" dirty="0"/>
              <a:t> …)</a:t>
            </a:r>
            <a:r>
              <a:rPr sz="2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8594923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81F12C52-7F13-3B41-B1B5-0DBD258BC4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513" y="645369"/>
            <a:ext cx="8285667" cy="521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3820744-97B1-C940-865C-8BA37A982EBE}"/>
              </a:ext>
            </a:extLst>
          </p:cNvPr>
          <p:cNvSpPr txBox="1"/>
          <p:nvPr/>
        </p:nvSpPr>
        <p:spPr>
          <a:xfrm>
            <a:off x="9346502" y="6100665"/>
            <a:ext cx="237597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/>
              <a:t>credit: </a:t>
            </a:r>
            <a:r>
              <a:rPr lang="en-US" sz="1600" i="1" dirty="0" err="1"/>
              <a:t>bamsoftware.com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336760804"/>
      </p:ext>
    </p:extLst>
  </p:cSld>
  <p:clrMapOvr>
    <a:masterClrMapping/>
  </p:clrMapOvr>
  <p:transition spd="med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of domain fronting multiple san domains">
            <a:extLst>
              <a:ext uri="{FF2B5EF4-FFF2-40B4-BE49-F238E27FC236}">
                <a16:creationId xmlns:a16="http://schemas.microsoft.com/office/drawing/2014/main" id="{020B0067-BE90-F34D-A79D-080EDD9B8A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8893" y="928160"/>
            <a:ext cx="3733800" cy="2449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image of domain fronting explanation">
            <a:extLst>
              <a:ext uri="{FF2B5EF4-FFF2-40B4-BE49-F238E27FC236}">
                <a16:creationId xmlns:a16="http://schemas.microsoft.com/office/drawing/2014/main" id="{6B4800D3-C260-4A4C-ABCC-D9D271D192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3213" y="3528920"/>
            <a:ext cx="3660509" cy="2463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A22F671-2D31-B640-BA7D-74063FAA33CA}"/>
              </a:ext>
            </a:extLst>
          </p:cNvPr>
          <p:cNvSpPr txBox="1"/>
          <p:nvPr/>
        </p:nvSpPr>
        <p:spPr>
          <a:xfrm>
            <a:off x="2046751" y="2102369"/>
            <a:ext cx="467886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/>
              <a:t>Tor would place bridges in hidden domains behind standard cloud-service domains: Google App Engine, Amazon CloudFront/EC2, Microsoft Azure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00D579D-0BBB-8E45-A53F-0A10B4F02B06}"/>
              </a:ext>
            </a:extLst>
          </p:cNvPr>
          <p:cNvSpPr txBox="1"/>
          <p:nvPr/>
        </p:nvSpPr>
        <p:spPr>
          <a:xfrm>
            <a:off x="5548606" y="4372371"/>
            <a:ext cx="30641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… and use domain fronting to access the bridges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730EA66-3746-804C-98C5-CD2606E06C43}"/>
              </a:ext>
            </a:extLst>
          </p:cNvPr>
          <p:cNvSpPr/>
          <p:nvPr/>
        </p:nvSpPr>
        <p:spPr>
          <a:xfrm>
            <a:off x="4396155" y="6160863"/>
            <a:ext cx="779584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i="1" dirty="0"/>
              <a:t>https://</a:t>
            </a:r>
            <a:r>
              <a:rPr lang="en-US" sz="1600" i="1" dirty="0" err="1"/>
              <a:t>www.sentinelone.com</a:t>
            </a:r>
            <a:r>
              <a:rPr lang="en-US" sz="1600" i="1" dirty="0"/>
              <a:t>/blog/privacy-2019-tor-meek-rise-fall-domain-fronting/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431FA616-B98A-F942-B0F2-1B31EB7DEE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Domain Fronting in Tor</a:t>
            </a:r>
          </a:p>
        </p:txBody>
      </p:sp>
    </p:spTree>
    <p:extLst>
      <p:ext uri="{BB962C8B-B14F-4D97-AF65-F5344CB8AC3E}">
        <p14:creationId xmlns:p14="http://schemas.microsoft.com/office/powerpoint/2010/main" val="3485808869"/>
      </p:ext>
    </p:extLst>
  </p:cSld>
  <p:clrMapOvr>
    <a:masterClrMapping/>
  </p:clrMapOvr>
  <p:transition spd="med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82AE51-49D7-F64F-B25A-582F846DD2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Domain Fronting in Signal</a:t>
            </a:r>
          </a:p>
        </p:txBody>
      </p:sp>
      <p:sp>
        <p:nvSpPr>
          <p:cNvPr id="207" name="Bridges alone may be insufficient to get around all types of censorship…"/>
          <p:cNvSpPr txBox="1"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/>
          <a:lstStyle/>
          <a:p>
            <a:pPr marL="164544" indent="-120015" defTabSz="171450">
              <a:spcBef>
                <a:spcPts val="0"/>
              </a:spcBef>
              <a:buNone/>
              <a:defRPr sz="4700"/>
            </a:pPr>
            <a:r>
              <a:rPr lang="en-US" sz="2800" dirty="0"/>
              <a:t>Used by Signal and Telegram to evade </a:t>
            </a:r>
          </a:p>
          <a:p>
            <a:pPr marL="164544" indent="-120015" defTabSz="171450">
              <a:spcBef>
                <a:spcPts val="0"/>
              </a:spcBef>
              <a:buNone/>
              <a:defRPr sz="4700"/>
            </a:pPr>
            <a:r>
              <a:rPr lang="en-US" sz="2800" dirty="0"/>
              <a:t>blocking in Egypt, UAE, Qatar, Oman…</a:t>
            </a:r>
            <a:endParaRPr sz="2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5CE4B94-AFE5-7F4F-9141-1FD8866E27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78531" y="3061658"/>
            <a:ext cx="3229502" cy="315374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E8E863B-A03F-7947-B49A-EE63AC1F9596}"/>
              </a:ext>
            </a:extLst>
          </p:cNvPr>
          <p:cNvSpPr txBox="1"/>
          <p:nvPr/>
        </p:nvSpPr>
        <p:spPr>
          <a:xfrm>
            <a:off x="6430580" y="3374085"/>
            <a:ext cx="7601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But:</a:t>
            </a:r>
          </a:p>
        </p:txBody>
      </p:sp>
    </p:spTree>
    <p:extLst>
      <p:ext uri="{BB962C8B-B14F-4D97-AF65-F5344CB8AC3E}">
        <p14:creationId xmlns:p14="http://schemas.microsoft.com/office/powerpoint/2010/main" val="2894044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8348D290-E850-BD49-9ADA-0495E4A34FE9}"/>
              </a:ext>
            </a:extLst>
          </p:cNvPr>
          <p:cNvSpPr txBox="1"/>
          <p:nvPr/>
        </p:nvSpPr>
        <p:spPr>
          <a:xfrm>
            <a:off x="1117402" y="2165731"/>
            <a:ext cx="81361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Russian “Cozy Bear” hacker group used domain fronting to access a Tor hidden service from compromised machines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325B2FD-A5EC-EF49-A0F1-B06D76C84FC9}"/>
              </a:ext>
            </a:extLst>
          </p:cNvPr>
          <p:cNvSpPr txBox="1"/>
          <p:nvPr/>
        </p:nvSpPr>
        <p:spPr>
          <a:xfrm>
            <a:off x="643812" y="3469168"/>
            <a:ext cx="321906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Responsible for many attacks, including the DNC hack in 2016, attempts to steal vaccine data in July 2020… </a:t>
            </a:r>
          </a:p>
        </p:txBody>
      </p:sp>
      <p:pic>
        <p:nvPicPr>
          <p:cNvPr id="11" name="Picture 2" descr="Domain Fronting in a nutshell | Andrea Fortuna">
            <a:extLst>
              <a:ext uri="{FF2B5EF4-FFF2-40B4-BE49-F238E27FC236}">
                <a16:creationId xmlns:a16="http://schemas.microsoft.com/office/drawing/2014/main" id="{3F5DB3CD-4058-7E43-96FB-C4B029A830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4625" y="3086799"/>
            <a:ext cx="6750575" cy="2157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4FAE97F-78C3-194B-80E2-3560C3F3DAC1}"/>
              </a:ext>
            </a:extLst>
          </p:cNvPr>
          <p:cNvSpPr txBox="1"/>
          <p:nvPr/>
        </p:nvSpPr>
        <p:spPr>
          <a:xfrm>
            <a:off x="4374625" y="6046129"/>
            <a:ext cx="755313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i="1" dirty="0"/>
              <a:t>https://</a:t>
            </a:r>
            <a:r>
              <a:rPr lang="en-US" sz="1600" i="1" dirty="0" err="1"/>
              <a:t>www.fireeye.com</a:t>
            </a:r>
            <a:r>
              <a:rPr lang="en-US" sz="1600" i="1" dirty="0"/>
              <a:t>/blog/threat-research/2017/03/apt29_domain_frontin.html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3A5636B-7C80-FE41-8CD5-53B2ECD891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APT29 Domain Fronting with Tor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00726E94-633C-744B-9F21-CFE5D0534C2F}"/>
                  </a:ext>
                </a:extLst>
              </p14:cNvPr>
              <p14:cNvContentPartPr/>
              <p14:nvPr/>
            </p14:nvContentPartPr>
            <p14:xfrm>
              <a:off x="706408" y="2534635"/>
              <a:ext cx="308880" cy="94320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00726E94-633C-744B-9F21-CFE5D0534C2F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97408" y="2525995"/>
                <a:ext cx="326520" cy="960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548E98EE-CE2A-A24B-AA07-6CE477322D6B}"/>
                  </a:ext>
                </a:extLst>
              </p14:cNvPr>
              <p14:cNvContentPartPr/>
              <p14:nvPr/>
            </p14:nvContentPartPr>
            <p14:xfrm>
              <a:off x="1003768" y="2578195"/>
              <a:ext cx="19440" cy="16740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548E98EE-CE2A-A24B-AA07-6CE477322D6B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94768" y="2569195"/>
                <a:ext cx="37080" cy="1850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311499089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>
            <a:extLst>
              <a:ext uri="{FF2B5EF4-FFF2-40B4-BE49-F238E27FC236}">
                <a16:creationId xmlns:a16="http://schemas.microsoft.com/office/drawing/2014/main" id="{BF35B523-742F-BC43-94AA-B38CF1B2820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VPN Technical Issues</a:t>
            </a:r>
          </a:p>
        </p:txBody>
      </p:sp>
      <p:sp>
        <p:nvSpPr>
          <p:cNvPr id="17410" name="Rectangle 3">
            <a:extLst>
              <a:ext uri="{FF2B5EF4-FFF2-40B4-BE49-F238E27FC236}">
                <a16:creationId xmlns:a16="http://schemas.microsoft.com/office/drawing/2014/main" id="{0BE5D6A5-8793-4645-8E30-DE13FDE029C3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066800" y="2103120"/>
            <a:ext cx="10058400" cy="390579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altLang="en-US" sz="2800" dirty="0">
                <a:ea typeface="ＭＳ Ｐゴシック" panose="020B0600070205080204" pitchFamily="34" charset="-128"/>
              </a:rPr>
              <a:t>VPNs generally not designed for anonymity</a:t>
            </a:r>
          </a:p>
          <a:p>
            <a:pPr lvl="1"/>
            <a:r>
              <a:rPr lang="en-US" altLang="en-US" sz="2400" dirty="0">
                <a:ea typeface="ＭＳ Ｐゴシック" panose="020B0600070205080204" pitchFamily="34" charset="-128"/>
              </a:rPr>
              <a:t>Typical application: work remotely, connect to corporate network</a:t>
            </a:r>
          </a:p>
          <a:p>
            <a:pPr marL="0" indent="0">
              <a:buNone/>
            </a:pPr>
            <a:r>
              <a:rPr lang="en-US" altLang="en-US" sz="2800" dirty="0">
                <a:ea typeface="ＭＳ Ｐゴシック" panose="020B0600070205080204" pitchFamily="34" charset="-128"/>
              </a:rPr>
              <a:t>Even a single leaked DNS request or TCP SYN can identify user</a:t>
            </a:r>
          </a:p>
          <a:p>
            <a:pPr marL="0" indent="0">
              <a:buNone/>
            </a:pPr>
            <a:r>
              <a:rPr lang="en-US" altLang="en-US" sz="2800" dirty="0">
                <a:ea typeface="ＭＳ Ｐゴシック" panose="020B0600070205080204" pitchFamily="34" charset="-128"/>
              </a:rPr>
              <a:t>Can’t use the same browser for both anonymous and non-anonymous browsing</a:t>
            </a:r>
          </a:p>
          <a:p>
            <a:pPr lvl="1"/>
            <a:r>
              <a:rPr lang="en-US" altLang="en-US" sz="2400" dirty="0">
                <a:ea typeface="ＭＳ Ｐゴシック" panose="020B0600070205080204" pitchFamily="34" charset="-128"/>
              </a:rPr>
              <a:t>Example: shared cookies</a:t>
            </a:r>
          </a:p>
          <a:p>
            <a:pPr marL="0" indent="0">
              <a:buNone/>
            </a:pPr>
            <a:r>
              <a:rPr lang="en-US" altLang="en-US" sz="2800" dirty="0">
                <a:ea typeface="ＭＳ Ｐゴシック" panose="020B0600070205080204" pitchFamily="34" charset="-128"/>
              </a:rPr>
              <a:t>Browser fingerprinting can uniquely identify user </a:t>
            </a:r>
          </a:p>
        </p:txBody>
      </p:sp>
    </p:spTree>
    <p:extLst>
      <p:ext uri="{BB962C8B-B14F-4D97-AF65-F5344CB8AC3E}">
        <p14:creationId xmlns:p14="http://schemas.microsoft.com/office/powerpoint/2010/main" val="765323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>
            <a:extLst>
              <a:ext uri="{FF2B5EF4-FFF2-40B4-BE49-F238E27FC236}">
                <a16:creationId xmlns:a16="http://schemas.microsoft.com/office/drawing/2014/main" id="{BF35B523-742F-BC43-94AA-B38CF1B2820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VPN Non-Technical Issues</a:t>
            </a:r>
          </a:p>
        </p:txBody>
      </p:sp>
      <p:sp>
        <p:nvSpPr>
          <p:cNvPr id="17410" name="Rectangle 3">
            <a:extLst>
              <a:ext uri="{FF2B5EF4-FFF2-40B4-BE49-F238E27FC236}">
                <a16:creationId xmlns:a16="http://schemas.microsoft.com/office/drawing/2014/main" id="{0BE5D6A5-8793-4645-8E30-DE13FDE029C3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en-US" sz="2800" dirty="0">
                <a:ea typeface="ＭＳ Ｐゴシック" panose="020B0600070205080204" pitchFamily="34" charset="-128"/>
              </a:rPr>
              <a:t>Must trust the VPN completely</a:t>
            </a:r>
          </a:p>
          <a:p>
            <a:pPr marL="0" indent="0">
              <a:buNone/>
            </a:pPr>
            <a:r>
              <a:rPr lang="en-US" altLang="en-US" sz="2800" dirty="0">
                <a:ea typeface="ＭＳ Ｐゴシック" panose="020B0600070205080204" pitchFamily="34" charset="-128"/>
              </a:rPr>
              <a:t>Single point of failure with full visibility into your metadata (and content, unless using E2EE with the destination)</a:t>
            </a:r>
          </a:p>
          <a:p>
            <a:endParaRPr lang="en-US" altLang="en-US" sz="2800" dirty="0">
              <a:ea typeface="ＭＳ Ｐゴシック" panose="020B0600070205080204" pitchFamily="34" charset="-128"/>
            </a:endParaRPr>
          </a:p>
        </p:txBody>
      </p:sp>
      <p:pic>
        <p:nvPicPr>
          <p:cNvPr id="3" name="Picture 2" descr="Text&#10;&#10;Description automatically generated with medium confidence">
            <a:extLst>
              <a:ext uri="{FF2B5EF4-FFF2-40B4-BE49-F238E27FC236}">
                <a16:creationId xmlns:a16="http://schemas.microsoft.com/office/drawing/2014/main" id="{71D5BF57-CEDD-624B-A148-795985F21C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6190" y="4113551"/>
            <a:ext cx="5422900" cy="673100"/>
          </a:xfrm>
          <a:prstGeom prst="rect">
            <a:avLst/>
          </a:prstGeom>
          <a:ln w="508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C0B6F653-0887-244E-9F46-14BDC8327B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1" y="5105401"/>
            <a:ext cx="7456257" cy="1015663"/>
          </a:xfrm>
          <a:prstGeom prst="rect">
            <a:avLst/>
          </a:prstGeom>
          <a:solidFill>
            <a:schemeClr val="bg1"/>
          </a:solidFill>
          <a:ln w="508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0571DE26-0E5B-ED4E-94C4-FC30205991DF}"/>
                  </a:ext>
                </a:extLst>
              </p14:cNvPr>
              <p14:cNvContentPartPr/>
              <p14:nvPr/>
            </p14:nvContentPartPr>
            <p14:xfrm>
              <a:off x="3361107" y="5436456"/>
              <a:ext cx="1071720" cy="2988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0571DE26-0E5B-ED4E-94C4-FC30205991DF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271107" y="5256816"/>
                <a:ext cx="1251360" cy="389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E1FB1152-19C2-3349-8448-3FAC62293739}"/>
                  </a:ext>
                </a:extLst>
              </p14:cNvPr>
              <p14:cNvContentPartPr/>
              <p14:nvPr/>
            </p14:nvContentPartPr>
            <p14:xfrm>
              <a:off x="2959347" y="5982576"/>
              <a:ext cx="747360" cy="3276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E1FB1152-19C2-3349-8448-3FAC62293739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869347" y="5802576"/>
                <a:ext cx="927000" cy="3924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897918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88703B-3F63-C341-954E-2505083F07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iCloud+ Private Relay</a:t>
            </a:r>
          </a:p>
        </p:txBody>
      </p:sp>
      <p:pic>
        <p:nvPicPr>
          <p:cNvPr id="1026" name="Picture 2" descr="Illustration explaining how Apple Private Relay functions">
            <a:extLst>
              <a:ext uri="{FF2B5EF4-FFF2-40B4-BE49-F238E27FC236}">
                <a16:creationId xmlns:a16="http://schemas.microsoft.com/office/drawing/2014/main" id="{CF8F310B-8D23-A643-A4D1-C139F2E4AD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28" y="2014194"/>
            <a:ext cx="6363466" cy="3625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84F6995-FC35-D24E-A9FB-1FA4B66C071B}"/>
              </a:ext>
            </a:extLst>
          </p:cNvPr>
          <p:cNvSpPr txBox="1"/>
          <p:nvPr/>
        </p:nvSpPr>
        <p:spPr>
          <a:xfrm>
            <a:off x="3800871" y="2322837"/>
            <a:ext cx="8675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run by </a:t>
            </a:r>
          </a:p>
          <a:p>
            <a:pPr algn="ctr"/>
            <a:r>
              <a:rPr lang="en-US" dirty="0"/>
              <a:t>Apple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8FC7F8B-0DC0-B14C-A471-02BC12AA0FAF}"/>
              </a:ext>
            </a:extLst>
          </p:cNvPr>
          <p:cNvSpPr txBox="1"/>
          <p:nvPr/>
        </p:nvSpPr>
        <p:spPr>
          <a:xfrm>
            <a:off x="4820844" y="2322836"/>
            <a:ext cx="14524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run by a CDN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3AA8B83-C798-7141-959C-78A79058B1F5}"/>
              </a:ext>
            </a:extLst>
          </p:cNvPr>
          <p:cNvSpPr txBox="1"/>
          <p:nvPr/>
        </p:nvSpPr>
        <p:spPr>
          <a:xfrm>
            <a:off x="7752193" y="3117195"/>
            <a:ext cx="294068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IP addresses assigned by second relay are rotated over time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0A0A0793-E7DB-C841-9DC3-A6E83092DC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1458" y="425040"/>
            <a:ext cx="1856002" cy="2423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92FC003-F8E2-8440-8063-A1E1832A1256}"/>
              </a:ext>
            </a:extLst>
          </p:cNvPr>
          <p:cNvSpPr txBox="1"/>
          <p:nvPr/>
        </p:nvSpPr>
        <p:spPr>
          <a:xfrm>
            <a:off x="7735122" y="4401945"/>
            <a:ext cx="32376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DNS lookups use Oblivious DNS over HTTPS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8F8A1A6-A2FB-6048-9115-C213F627E71F}"/>
              </a:ext>
            </a:extLst>
          </p:cNvPr>
          <p:cNvSpPr txBox="1"/>
          <p:nvPr/>
        </p:nvSpPr>
        <p:spPr>
          <a:xfrm>
            <a:off x="7282744" y="497787"/>
            <a:ext cx="25587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Safari on mobile</a:t>
            </a:r>
          </a:p>
          <a:p>
            <a:r>
              <a:rPr lang="en-US" dirty="0"/>
              <a:t>Apps (only unencrypted)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E41DCCD-1D6C-3745-B406-269FFD570DC4}"/>
              </a:ext>
            </a:extLst>
          </p:cNvPr>
          <p:cNvSpPr txBox="1"/>
          <p:nvPr/>
        </p:nvSpPr>
        <p:spPr>
          <a:xfrm>
            <a:off x="1252503" y="5744743"/>
            <a:ext cx="62135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Segoe Print" panose="02000800000000000000" pitchFamily="2" charset="0"/>
              </a:rPr>
              <a:t>Unlike VPN, cannot change country and time zone </a:t>
            </a:r>
          </a:p>
        </p:txBody>
      </p:sp>
    </p:spTree>
    <p:extLst>
      <p:ext uri="{BB962C8B-B14F-4D97-AF65-F5344CB8AC3E}">
        <p14:creationId xmlns:p14="http://schemas.microsoft.com/office/powerpoint/2010/main" val="31599070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74D119-8AB0-424B-8858-528EBD9AF5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Oblivious DNS over HTTPS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0E01C858-28B6-F94E-A20D-8844B0885C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2014194"/>
            <a:ext cx="10553654" cy="3061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7971CA5-1749-6141-9053-85AAD4DB2FAD}"/>
              </a:ext>
            </a:extLst>
          </p:cNvPr>
          <p:cNvSpPr txBox="1"/>
          <p:nvPr/>
        </p:nvSpPr>
        <p:spPr>
          <a:xfrm>
            <a:off x="7800389" y="6030740"/>
            <a:ext cx="37994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/>
              <a:t>https://</a:t>
            </a:r>
            <a:r>
              <a:rPr lang="en-US" sz="1600" i="1" dirty="0" err="1"/>
              <a:t>blog.cloudflare.com</a:t>
            </a:r>
            <a:r>
              <a:rPr lang="en-US" sz="1600" i="1" dirty="0"/>
              <a:t>/oblivious-</a:t>
            </a:r>
            <a:r>
              <a:rPr lang="en-US" sz="1600" i="1" dirty="0" err="1"/>
              <a:t>dns</a:t>
            </a:r>
            <a:r>
              <a:rPr lang="en-US" sz="1600" i="1" dirty="0"/>
              <a:t>/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51616C2-C181-4F46-9F8E-304132FD0339}"/>
              </a:ext>
            </a:extLst>
          </p:cNvPr>
          <p:cNvSpPr txBox="1"/>
          <p:nvPr/>
        </p:nvSpPr>
        <p:spPr>
          <a:xfrm>
            <a:off x="2817845" y="5341515"/>
            <a:ext cx="40868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Segoe Print" panose="02000800000000000000" pitchFamily="2" charset="0"/>
              </a:rPr>
              <a:t>Does not see DNS queries or answers, only forwards them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7ACC978-FF94-B840-9267-229BE47A178E}"/>
              </a:ext>
            </a:extLst>
          </p:cNvPr>
          <p:cNvSpPr txBox="1"/>
          <p:nvPr/>
        </p:nvSpPr>
        <p:spPr>
          <a:xfrm>
            <a:off x="7598229" y="1168198"/>
            <a:ext cx="40015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Segoe Print" panose="02000800000000000000" pitchFamily="2" charset="0"/>
              </a:rPr>
              <a:t>Answers DNS queries but does not see who asked them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4B59CCB-9D59-7042-B812-0FCDB33F336D}"/>
              </a:ext>
            </a:extLst>
          </p:cNvPr>
          <p:cNvGrpSpPr/>
          <p:nvPr/>
        </p:nvGrpSpPr>
        <p:grpSpPr>
          <a:xfrm>
            <a:off x="8519128" y="1852795"/>
            <a:ext cx="322560" cy="482040"/>
            <a:chOff x="8519128" y="1852795"/>
            <a:chExt cx="322560" cy="4820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D48E53FE-6A20-F040-82EA-8700FF586A51}"/>
                    </a:ext>
                  </a:extLst>
                </p14:cNvPr>
                <p14:cNvContentPartPr/>
                <p14:nvPr/>
              </p14:nvContentPartPr>
              <p14:xfrm>
                <a:off x="8519128" y="1852795"/>
                <a:ext cx="223920" cy="48204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D48E53FE-6A20-F040-82EA-8700FF586A51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8483128" y="1817155"/>
                  <a:ext cx="295560" cy="553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67BB580B-3BE1-AB4A-8299-CE1FF16707C3}"/>
                    </a:ext>
                  </a:extLst>
                </p14:cNvPr>
                <p14:cNvContentPartPr/>
                <p14:nvPr/>
              </p14:nvContentPartPr>
              <p14:xfrm>
                <a:off x="8659888" y="2236195"/>
                <a:ext cx="181800" cy="8388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67BB580B-3BE1-AB4A-8299-CE1FF16707C3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8624248" y="2200195"/>
                  <a:ext cx="253440" cy="1555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375821D-3FCD-4844-87E5-F1A4D8F0B275}"/>
              </a:ext>
            </a:extLst>
          </p:cNvPr>
          <p:cNvGrpSpPr/>
          <p:nvPr/>
        </p:nvGrpSpPr>
        <p:grpSpPr>
          <a:xfrm>
            <a:off x="5239528" y="4932955"/>
            <a:ext cx="396360" cy="407880"/>
            <a:chOff x="5239528" y="4932955"/>
            <a:chExt cx="396360" cy="407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7BBA4B74-A5E9-5740-A1D2-D61CD822430C}"/>
                    </a:ext>
                  </a:extLst>
                </p14:cNvPr>
                <p14:cNvContentPartPr/>
                <p14:nvPr/>
              </p14:nvContentPartPr>
              <p14:xfrm>
                <a:off x="5239528" y="4936555"/>
                <a:ext cx="243000" cy="40428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7BBA4B74-A5E9-5740-A1D2-D61CD822430C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5203528" y="4900555"/>
                  <a:ext cx="314640" cy="475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71A9C528-36F9-8941-A7AC-337DBBA796C8}"/>
                    </a:ext>
                  </a:extLst>
                </p14:cNvPr>
                <p14:cNvContentPartPr/>
                <p14:nvPr/>
              </p14:nvContentPartPr>
              <p14:xfrm>
                <a:off x="5450848" y="4932955"/>
                <a:ext cx="185040" cy="12348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71A9C528-36F9-8941-A7AC-337DBBA796C8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5414848" y="4897315"/>
                  <a:ext cx="256680" cy="19512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A8387153-DB5D-3040-AC91-1C2EB4803845}"/>
              </a:ext>
            </a:extLst>
          </p:cNvPr>
          <p:cNvSpPr txBox="1"/>
          <p:nvPr/>
        </p:nvSpPr>
        <p:spPr>
          <a:xfrm>
            <a:off x="1339715" y="2120020"/>
            <a:ext cx="34916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Segoe Print" panose="02000800000000000000" pitchFamily="2" charset="0"/>
              </a:rPr>
              <a:t>Chooses proxy and target</a:t>
            </a:r>
          </a:p>
        </p:txBody>
      </p:sp>
    </p:spTree>
    <p:extLst>
      <p:ext uri="{BB962C8B-B14F-4D97-AF65-F5344CB8AC3E}">
        <p14:creationId xmlns:p14="http://schemas.microsoft.com/office/powerpoint/2010/main" val="3826633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2">
            <a:extLst>
              <a:ext uri="{FF2B5EF4-FFF2-40B4-BE49-F238E27FC236}">
                <a16:creationId xmlns:a16="http://schemas.microsoft.com/office/drawing/2014/main" id="{3D8A3540-8629-DE4E-805C-32E0ED103A6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Chaum’s Mix</a:t>
            </a:r>
          </a:p>
        </p:txBody>
      </p:sp>
      <p:sp>
        <p:nvSpPr>
          <p:cNvPr id="18434" name="Rectangle 3">
            <a:extLst>
              <a:ext uri="{FF2B5EF4-FFF2-40B4-BE49-F238E27FC236}">
                <a16:creationId xmlns:a16="http://schemas.microsoft.com/office/drawing/2014/main" id="{4DA680BF-10E4-174E-BDD1-31BDB2D5AE50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en-US" sz="2800" dirty="0">
                <a:ea typeface="ＭＳ Ｐゴシック" panose="020B0600070205080204" pitchFamily="34" charset="-128"/>
              </a:rPr>
              <a:t>Early proposal for anonymous email</a:t>
            </a:r>
          </a:p>
          <a:p>
            <a:pPr lvl="1"/>
            <a:r>
              <a:rPr lang="en-US" altLang="en-US" sz="2400" dirty="0">
                <a:ea typeface="ＭＳ Ｐゴシック" panose="020B0600070205080204" pitchFamily="34" charset="-128"/>
              </a:rPr>
              <a:t>David </a:t>
            </a:r>
            <a:r>
              <a:rPr lang="en-US" altLang="en-US" sz="2400" dirty="0" err="1">
                <a:ea typeface="ＭＳ Ｐゴシック" panose="020B0600070205080204" pitchFamily="34" charset="-128"/>
              </a:rPr>
              <a:t>Chaum</a:t>
            </a:r>
            <a:r>
              <a:rPr lang="en-US" altLang="en-US" sz="2400" dirty="0">
                <a:ea typeface="ＭＳ Ｐゴシック" panose="020B0600070205080204" pitchFamily="34" charset="-128"/>
              </a:rPr>
              <a:t>. “</a:t>
            </a:r>
            <a:r>
              <a:rPr lang="en-US" altLang="ja-JP" sz="2400" dirty="0">
                <a:ea typeface="ＭＳ Ｐゴシック" panose="020B0600070205080204" pitchFamily="34" charset="-128"/>
              </a:rPr>
              <a:t>Untraceable electronic mail, return addresses, and digital pseudonyms”. Communications of the ACM, February 1981.</a:t>
            </a:r>
          </a:p>
          <a:p>
            <a:pPr marL="0" indent="0">
              <a:buNone/>
            </a:pPr>
            <a:r>
              <a:rPr lang="en-US" altLang="en-US" sz="2800" dirty="0">
                <a:ea typeface="ＭＳ Ｐゴシック" panose="020B0600070205080204" pitchFamily="34" charset="-128"/>
              </a:rPr>
              <a:t>Public-key crypto + trusted re-mailer (Mix)</a:t>
            </a:r>
          </a:p>
          <a:p>
            <a:pPr lvl="1"/>
            <a:r>
              <a:rPr lang="en-US" altLang="en-US" sz="2400" dirty="0">
                <a:ea typeface="ＭＳ Ｐゴシック" panose="020B0600070205080204" pitchFamily="34" charset="-128"/>
              </a:rPr>
              <a:t>Untrusted communication medium</a:t>
            </a:r>
          </a:p>
          <a:p>
            <a:pPr lvl="1"/>
            <a:r>
              <a:rPr lang="en-US" altLang="en-US" sz="2400" dirty="0">
                <a:ea typeface="ＭＳ Ｐゴシック" panose="020B0600070205080204" pitchFamily="34" charset="-128"/>
              </a:rPr>
              <a:t>Public keys used as persistent pseudonyms</a:t>
            </a:r>
          </a:p>
          <a:p>
            <a:pPr marL="0" indent="0">
              <a:buNone/>
            </a:pPr>
            <a:r>
              <a:rPr lang="en-US" altLang="en-US" sz="2800" dirty="0">
                <a:ea typeface="ＭＳ Ｐゴシック" panose="020B0600070205080204" pitchFamily="34" charset="-128"/>
              </a:rPr>
              <a:t>Modern anonymity systems use Mix as the basic building block</a:t>
            </a:r>
          </a:p>
        </p:txBody>
      </p:sp>
      <p:pic>
        <p:nvPicPr>
          <p:cNvPr id="18436" name="Picture 7" descr="http://www.mccullagh.org/db9/d30-22/david-chaum-4.jpg">
            <a:extLst>
              <a:ext uri="{FF2B5EF4-FFF2-40B4-BE49-F238E27FC236}">
                <a16:creationId xmlns:a16="http://schemas.microsoft.com/office/drawing/2014/main" id="{3CE40E22-63CB-4642-B3C6-8D5DB7CB8B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3436" y="488691"/>
            <a:ext cx="1295400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8773946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avonVTI">
  <a:themeElements>
    <a:clrScheme name="Custom 8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96A9A9"/>
      </a:accent1>
      <a:accent2>
        <a:srgbClr val="CB58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D0690C"/>
      </a:hlink>
      <a:folHlink>
        <a:srgbClr val="9696A0"/>
      </a:folHlink>
    </a:clrScheme>
    <a:fontScheme name="Savon">
      <a:majorFont>
        <a:latin typeface="Speak Pro" panose="02020404030301010803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Selawik Light" panose="02020404030301010803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hade val="100000"/>
                <a:satMod val="300000"/>
              </a:schemeClr>
            </a:gs>
            <a:gs pos="100000">
              <a:schemeClr val="phClr">
                <a:tint val="100000"/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VTI" id="{A72E8C35-66DD-49F8-AF66-813F19B983AE}" vid="{93CCBC76-B7A1-4C3D-93EA-5CE34C4670F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5964</TotalTime>
  <Words>1960</Words>
  <Application>Microsoft Macintosh PowerPoint</Application>
  <PresentationFormat>Widescreen</PresentationFormat>
  <Paragraphs>296</Paragraphs>
  <Slides>49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7" baseType="lpstr">
      <vt:lpstr>Arial</vt:lpstr>
      <vt:lpstr>Calibri</vt:lpstr>
      <vt:lpstr>Garamond</vt:lpstr>
      <vt:lpstr>Segoe Print</vt:lpstr>
      <vt:lpstr>Selawik Light</vt:lpstr>
      <vt:lpstr>Speak Pro</vt:lpstr>
      <vt:lpstr>Tahoma</vt:lpstr>
      <vt:lpstr>SavonVTI</vt:lpstr>
      <vt:lpstr>ONION ROUTING CENSORSHIP RESISTANCE  Vitaly Shmatikov</vt:lpstr>
      <vt:lpstr>Privacy on Public Networks</vt:lpstr>
      <vt:lpstr>PowerPoint Presentation</vt:lpstr>
      <vt:lpstr>VPN?</vt:lpstr>
      <vt:lpstr>VPN Technical Issues</vt:lpstr>
      <vt:lpstr>VPN Non-Technical Issues</vt:lpstr>
      <vt:lpstr>iCloud+ Private Relay</vt:lpstr>
      <vt:lpstr>Oblivious DNS over HTTPS</vt:lpstr>
      <vt:lpstr>Chaum’s Mix</vt:lpstr>
      <vt:lpstr>Basic Mix Design</vt:lpstr>
      <vt:lpstr>Mix Cascades and Mixnets</vt:lpstr>
      <vt:lpstr>PowerPoint Presentation</vt:lpstr>
      <vt:lpstr>Tor (The Onion Router)</vt:lpstr>
      <vt:lpstr>Tor Circuit Setup: Overview</vt:lpstr>
      <vt:lpstr>Tor Circuit Setup (1)</vt:lpstr>
      <vt:lpstr>Tor Circuit Setup (2)</vt:lpstr>
      <vt:lpstr>Tor Circuit Setup (3)</vt:lpstr>
      <vt:lpstr>Using a Tor Circuit</vt:lpstr>
      <vt:lpstr>Onion Routing: Example</vt:lpstr>
      <vt:lpstr>Who Knows What?</vt:lpstr>
      <vt:lpstr>Hiding From the Destination</vt:lpstr>
      <vt:lpstr>Tor Browser</vt:lpstr>
      <vt:lpstr>Fingerprinting Tor Browser</vt:lpstr>
      <vt:lpstr>Choosing Tor Relays</vt:lpstr>
      <vt:lpstr>Onion Services (aka Hidden Services)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Silk Road Shutdown</vt:lpstr>
      <vt:lpstr>Weaknesses in Tor? Probably Not…</vt:lpstr>
      <vt:lpstr>Subsequent Developments</vt:lpstr>
      <vt:lpstr>Internet Censorship</vt:lpstr>
      <vt:lpstr>Filtering Technologies</vt:lpstr>
      <vt:lpstr>Filtering Devices</vt:lpstr>
      <vt:lpstr>Iran</vt:lpstr>
      <vt:lpstr>PowerPoint Presentation</vt:lpstr>
      <vt:lpstr>The Great Firewall of China</vt:lpstr>
      <vt:lpstr>PowerPoint Presentation</vt:lpstr>
      <vt:lpstr>Tor Bridges</vt:lpstr>
      <vt:lpstr>Obfuscating Tor Traffic</vt:lpstr>
      <vt:lpstr>PowerPoint Presentation</vt:lpstr>
      <vt:lpstr>Domain Fronting in Tor</vt:lpstr>
      <vt:lpstr>Domain Fronting in Signal</vt:lpstr>
      <vt:lpstr>APT29 Domain Fronting with Tor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Onion routing.  Censorship resistance.</dc:title>
  <dc:subject/>
  <dc:creator>Vitaly Shmatikov</dc:creator>
  <cp:keywords/>
  <dc:description/>
  <cp:lastModifiedBy>Vitaly Shmatikov</cp:lastModifiedBy>
  <cp:revision>671</cp:revision>
  <dcterms:created xsi:type="dcterms:W3CDTF">2020-11-13T21:02:23Z</dcterms:created>
  <dcterms:modified xsi:type="dcterms:W3CDTF">2023-03-01T02:33:59Z</dcterms:modified>
  <cp:category/>
</cp:coreProperties>
</file>